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4" r:id="rId2"/>
    <p:sldId id="257" r:id="rId3"/>
    <p:sldId id="5563" r:id="rId4"/>
    <p:sldId id="5586" r:id="rId5"/>
    <p:sldId id="5565" r:id="rId6"/>
    <p:sldId id="5566" r:id="rId7"/>
    <p:sldId id="5587" r:id="rId8"/>
    <p:sldId id="5564" r:id="rId9"/>
    <p:sldId id="5567" r:id="rId10"/>
    <p:sldId id="5572" r:id="rId11"/>
    <p:sldId id="5580" r:id="rId12"/>
    <p:sldId id="5581" r:id="rId13"/>
    <p:sldId id="5582" r:id="rId14"/>
    <p:sldId id="5588" r:id="rId15"/>
    <p:sldId id="5589" r:id="rId16"/>
    <p:sldId id="5583" r:id="rId17"/>
    <p:sldId id="5579" r:id="rId18"/>
  </p:sldIdLst>
  <p:sldSz cx="12192000" cy="6858000"/>
  <p:notesSz cx="6797675" cy="9926638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F1D1D"/>
    <a:srgbClr val="000000"/>
    <a:srgbClr val="E12728"/>
    <a:srgbClr val="0000CC"/>
    <a:srgbClr val="121212"/>
    <a:srgbClr val="C7C9C8"/>
    <a:srgbClr val="454746"/>
    <a:srgbClr val="0D0D0D"/>
    <a:srgbClr val="0F0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6404" autoAdjust="0"/>
  </p:normalViewPr>
  <p:slideViewPr>
    <p:cSldViewPr snapToGrid="0" showGuides="1">
      <p:cViewPr varScale="1">
        <p:scale>
          <a:sx n="108" d="100"/>
          <a:sy n="108" d="100"/>
        </p:scale>
        <p:origin x="426" y="96"/>
      </p:cViewPr>
      <p:guideLst>
        <p:guide orient="horz" pos="3362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villafani\Downloads\743223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5251639724757"/>
          <c:y val="4.3815596713657742E-2"/>
          <c:w val="0.84355891154601692"/>
          <c:h val="0.906348905839161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'[74322317.xls]Hoja1'!$E$6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8-4896-9076-7C10F013784B}"/>
              </c:ext>
            </c:extLst>
          </c:dPt>
          <c:cat>
            <c:strRef>
              <c:f>'[74322317.xls]Hoja1'!$D$7:$D$28</c:f>
              <c:strCache>
                <c:ptCount val="22"/>
                <c:pt idx="0">
                  <c:v>OTROS 1/</c:v>
                </c:pt>
                <c:pt idx="1">
                  <c:v>COMERCIO EXTERIOR</c:v>
                </c:pt>
                <c:pt idx="2">
                  <c:v>PRODUCCION</c:v>
                </c:pt>
                <c:pt idx="3">
                  <c:v>MUJER </c:v>
                </c:pt>
                <c:pt idx="4">
                  <c:v>CULTURA</c:v>
                </c:pt>
                <c:pt idx="5">
                  <c:v>AMBIENTAL</c:v>
                </c:pt>
                <c:pt idx="6">
                  <c:v>RELACIONES EXTERIORES</c:v>
                </c:pt>
                <c:pt idx="7">
                  <c:v>ENERGIA</c:v>
                </c:pt>
                <c:pt idx="8">
                  <c:v>JUSTICIA</c:v>
                </c:pt>
                <c:pt idx="9">
                  <c:v>TRABAJO</c:v>
                </c:pt>
                <c:pt idx="10">
                  <c:v>AGRARIO </c:v>
                </c:pt>
                <c:pt idx="11">
                  <c:v>MINISTERIO PUBLICO</c:v>
                </c:pt>
                <c:pt idx="12">
                  <c:v>PODER JUDICIAL</c:v>
                </c:pt>
                <c:pt idx="13">
                  <c:v>VIVIENDA </c:v>
                </c:pt>
                <c:pt idx="14">
                  <c:v>PCM</c:v>
                </c:pt>
                <c:pt idx="15">
                  <c:v>DEFENSA</c:v>
                </c:pt>
                <c:pt idx="16">
                  <c:v>INCLUSION SOCIAL</c:v>
                </c:pt>
                <c:pt idx="17">
                  <c:v>INTERIOR</c:v>
                </c:pt>
                <c:pt idx="18">
                  <c:v>SALUD</c:v>
                </c:pt>
                <c:pt idx="19">
                  <c:v>EDUCACION</c:v>
                </c:pt>
                <c:pt idx="20">
                  <c:v>TRANSPORTES </c:v>
                </c:pt>
                <c:pt idx="21">
                  <c:v>ECONOMIA Y FINANZAS</c:v>
                </c:pt>
              </c:strCache>
            </c:strRef>
          </c:cat>
          <c:val>
            <c:numRef>
              <c:f>'[74322317.xls]Hoja1'!$E$7:$E$28</c:f>
              <c:numCache>
                <c:formatCode>#,##0.0</c:formatCode>
                <c:ptCount val="22"/>
                <c:pt idx="0">
                  <c:v>2370.5595410000001</c:v>
                </c:pt>
                <c:pt idx="1">
                  <c:v>508.69023700000002</c:v>
                </c:pt>
                <c:pt idx="2">
                  <c:v>705.14565500000003</c:v>
                </c:pt>
                <c:pt idx="3">
                  <c:v>708.66045399999996</c:v>
                </c:pt>
                <c:pt idx="4">
                  <c:v>720.67845399999999</c:v>
                </c:pt>
                <c:pt idx="5">
                  <c:v>798.29271700000004</c:v>
                </c:pt>
                <c:pt idx="6">
                  <c:v>839.94034299999998</c:v>
                </c:pt>
                <c:pt idx="7">
                  <c:v>1003.385096</c:v>
                </c:pt>
                <c:pt idx="8">
                  <c:v>1971.250839</c:v>
                </c:pt>
                <c:pt idx="9">
                  <c:v>2134.8789630000001</c:v>
                </c:pt>
                <c:pt idx="10">
                  <c:v>2553.3938739999999</c:v>
                </c:pt>
                <c:pt idx="11">
                  <c:v>2619.7264770000002</c:v>
                </c:pt>
                <c:pt idx="12">
                  <c:v>3047.9027120000001</c:v>
                </c:pt>
                <c:pt idx="13">
                  <c:v>3393.3479739999998</c:v>
                </c:pt>
                <c:pt idx="14">
                  <c:v>5394.8835319999998</c:v>
                </c:pt>
                <c:pt idx="15">
                  <c:v>8370.6250579999996</c:v>
                </c:pt>
                <c:pt idx="16">
                  <c:v>11016.572224</c:v>
                </c:pt>
                <c:pt idx="17">
                  <c:v>12163.444525000001</c:v>
                </c:pt>
                <c:pt idx="18">
                  <c:v>12972.403797000001</c:v>
                </c:pt>
                <c:pt idx="19">
                  <c:v>13665.726998</c:v>
                </c:pt>
                <c:pt idx="20">
                  <c:v>13938.582143</c:v>
                </c:pt>
                <c:pt idx="21">
                  <c:v>34422.658410999997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8-4896-9076-7C10F013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2316336"/>
        <c:axId val="452316664"/>
      </c:barChart>
      <c:catAx>
        <c:axId val="45231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2316664"/>
        <c:crosses val="autoZero"/>
        <c:auto val="1"/>
        <c:lblAlgn val="ctr"/>
        <c:lblOffset val="100"/>
        <c:noMultiLvlLbl val="0"/>
      </c:catAx>
      <c:valAx>
        <c:axId val="452316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231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13357372371487E-2"/>
          <c:y val="6.2144753980641752E-2"/>
          <c:w val="0.86635849479709892"/>
          <c:h val="0.66669778582897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deiddy1!$H$8</c:f>
              <c:strCache>
                <c:ptCount val="1"/>
                <c:pt idx="0">
                  <c:v>PIA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3175">
              <a:solidFill>
                <a:srgbClr val="C00000"/>
              </a:solidFill>
              <a:prstDash val="dash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1905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deiddy1!$G$9:$G$15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2021*</c:v>
                </c:pt>
                <c:pt idx="6">
                  <c:v>APM 2022(**)</c:v>
                </c:pt>
              </c:strCache>
            </c:strRef>
          </c:cat>
          <c:val>
            <c:numRef>
              <c:f>deiddy1!$H$9:$H$15</c:f>
              <c:numCache>
                <c:formatCode>#,##0</c:formatCode>
                <c:ptCount val="7"/>
                <c:pt idx="0">
                  <c:v>745.7</c:v>
                </c:pt>
                <c:pt idx="1">
                  <c:v>756.9</c:v>
                </c:pt>
                <c:pt idx="2">
                  <c:v>845.4</c:v>
                </c:pt>
                <c:pt idx="3">
                  <c:v>830.6</c:v>
                </c:pt>
                <c:pt idx="4">
                  <c:v>798.9</c:v>
                </c:pt>
                <c:pt idx="5">
                  <c:v>621.6</c:v>
                </c:pt>
                <c:pt idx="6">
                  <c:v>851.843388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4-4DF6-8780-65006F7A7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457501408"/>
        <c:axId val="457506984"/>
      </c:barChart>
      <c:lineChart>
        <c:grouping val="standard"/>
        <c:varyColors val="0"/>
        <c:ser>
          <c:idx val="1"/>
          <c:order val="1"/>
          <c:tx>
            <c:strRef>
              <c:f>deiddy1!$I$8</c:f>
              <c:strCache>
                <c:ptCount val="1"/>
                <c:pt idx="0">
                  <c:v>VAR %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65-4BB5-A389-03FCDC70551C}"/>
                </c:ext>
              </c:extLst>
            </c:dLbl>
            <c:dLbl>
              <c:idx val="1"/>
              <c:layout>
                <c:manualLayout>
                  <c:x val="1.137654049854326E-2"/>
                  <c:y val="-6.4966579937987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65-4BB5-A389-03FCDC70551C}"/>
                </c:ext>
              </c:extLst>
            </c:dLbl>
            <c:dLbl>
              <c:idx val="2"/>
              <c:layout>
                <c:manualLayout>
                  <c:x val="5.6882702492716472E-3"/>
                  <c:y val="-2.03020562306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5-4BB5-A389-03FCDC70551C}"/>
                </c:ext>
              </c:extLst>
            </c:dLbl>
            <c:dLbl>
              <c:idx val="3"/>
              <c:layout>
                <c:manualLayout>
                  <c:x val="1.1376540498543294E-2"/>
                  <c:y val="-5.27853461996149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5-4BB5-A389-03FCDC70551C}"/>
                </c:ext>
              </c:extLst>
            </c:dLbl>
            <c:dLbl>
              <c:idx val="4"/>
              <c:layout>
                <c:manualLayout>
                  <c:x val="9.480450415452746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65-4BB5-A389-03FCDC70551C}"/>
                </c:ext>
              </c:extLst>
            </c:dLbl>
            <c:dLbl>
              <c:idx val="5"/>
              <c:layout>
                <c:manualLayout>
                  <c:x val="1.8960900830905354E-2"/>
                  <c:y val="1.2181233738372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5-4BB5-A389-03FCDC70551C}"/>
                </c:ext>
              </c:extLst>
            </c:dLbl>
            <c:dLbl>
              <c:idx val="6"/>
              <c:layout>
                <c:manualLayout>
                  <c:x val="3.79218016618109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65-4BB5-A389-03FCDC705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deiddy1!$G$9:$G$15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2021*</c:v>
                </c:pt>
                <c:pt idx="6">
                  <c:v>APM 2022(**)</c:v>
                </c:pt>
              </c:strCache>
            </c:strRef>
          </c:cat>
          <c:val>
            <c:numRef>
              <c:f>deiddy1!$I$9:$I$15</c:f>
              <c:numCache>
                <c:formatCode>0%</c:formatCode>
                <c:ptCount val="7"/>
                <c:pt idx="0">
                  <c:v>0</c:v>
                </c:pt>
                <c:pt idx="1">
                  <c:v>1.50194448169505E-2</c:v>
                </c:pt>
                <c:pt idx="2">
                  <c:v>0.1169242964724535</c:v>
                </c:pt>
                <c:pt idx="3">
                  <c:v>-1.7506505796072824E-2</c:v>
                </c:pt>
                <c:pt idx="4">
                  <c:v>-3.8165181796291914E-2</c:v>
                </c:pt>
                <c:pt idx="5">
                  <c:v>-0.22193015396169724</c:v>
                </c:pt>
                <c:pt idx="6">
                  <c:v>0.37040442084942082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E4-4DF6-8780-65006F7A7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504688"/>
        <c:axId val="457508952"/>
      </c:lineChart>
      <c:catAx>
        <c:axId val="4575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457506984"/>
        <c:crosses val="autoZero"/>
        <c:auto val="1"/>
        <c:lblAlgn val="ctr"/>
        <c:lblOffset val="100"/>
        <c:noMultiLvlLbl val="0"/>
      </c:catAx>
      <c:valAx>
        <c:axId val="4575069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7501408"/>
        <c:crosses val="autoZero"/>
        <c:crossBetween val="between"/>
      </c:valAx>
      <c:valAx>
        <c:axId val="45750895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7504688"/>
        <c:crosses val="max"/>
        <c:crossBetween val="between"/>
      </c:valAx>
      <c:catAx>
        <c:axId val="45750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75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32175896417972"/>
          <c:y val="0.82533527241152005"/>
          <c:w val="0.28757610523312632"/>
          <c:h val="7.2256362887386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1626813768779E-2"/>
          <c:y val="6.6942087220798849E-2"/>
          <c:w val="0.85525545357121469"/>
          <c:h val="0.67092365954877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deiddy1!$H$8</c:f>
              <c:strCache>
                <c:ptCount val="1"/>
                <c:pt idx="0">
                  <c:v>PIA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2500504046724513E-3"/>
                  <c:y val="0.12692369726749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D-4FA4-86E2-3505680FB9F3}"/>
                </c:ext>
              </c:extLst>
            </c:dLbl>
            <c:dLbl>
              <c:idx val="1"/>
              <c:layout>
                <c:manualLayout>
                  <c:x val="0"/>
                  <c:y val="0.11212870799618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ED-4FA4-86E2-3505680FB9F3}"/>
                </c:ext>
              </c:extLst>
            </c:dLbl>
            <c:dLbl>
              <c:idx val="2"/>
              <c:layout>
                <c:manualLayout>
                  <c:x val="6.0528127578920957E-3"/>
                  <c:y val="0.13368401833484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ED-4FA4-86E2-3505680FB9F3}"/>
                </c:ext>
              </c:extLst>
            </c:dLbl>
            <c:dLbl>
              <c:idx val="3"/>
              <c:layout>
                <c:manualLayout>
                  <c:x val="0"/>
                  <c:y val="0.1220748969051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ED-4FA4-86E2-3505680FB9F3}"/>
                </c:ext>
              </c:extLst>
            </c:dLbl>
            <c:dLbl>
              <c:idx val="4"/>
              <c:layout>
                <c:manualLayout>
                  <c:x val="-2.0229193323268581E-3"/>
                  <c:y val="0.10784362259522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ED-4FA4-86E2-3505680FB9F3}"/>
                </c:ext>
              </c:extLst>
            </c:dLbl>
            <c:dLbl>
              <c:idx val="5"/>
              <c:layout>
                <c:manualLayout>
                  <c:x val="-4.5001008093449851E-3"/>
                  <c:y val="0.11460394366257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ED-4FA4-86E2-3505680FB9F3}"/>
                </c:ext>
              </c:extLst>
            </c:dLbl>
            <c:dLbl>
              <c:idx val="6"/>
              <c:layout>
                <c:manualLayout>
                  <c:x val="2.2500504046724513E-3"/>
                  <c:y val="0.12175072087911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8ED-4FA4-86E2-3505680FB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deiddy1!$G$9:$G$15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2021*</c:v>
                </c:pt>
                <c:pt idx="6">
                  <c:v>APM 2022(**)</c:v>
                </c:pt>
              </c:strCache>
            </c:strRef>
          </c:cat>
          <c:val>
            <c:numRef>
              <c:f>deiddy1!$H$9:$H$15</c:f>
              <c:numCache>
                <c:formatCode>#,##0</c:formatCode>
                <c:ptCount val="7"/>
                <c:pt idx="0">
                  <c:v>745.7</c:v>
                </c:pt>
                <c:pt idx="1">
                  <c:v>756.9</c:v>
                </c:pt>
                <c:pt idx="2">
                  <c:v>845.4</c:v>
                </c:pt>
                <c:pt idx="3">
                  <c:v>830.6</c:v>
                </c:pt>
                <c:pt idx="4">
                  <c:v>798.9</c:v>
                </c:pt>
                <c:pt idx="5">
                  <c:v>621.6</c:v>
                </c:pt>
                <c:pt idx="6">
                  <c:v>851.843388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D-4FA4-86E2-3505680FB9F3}"/>
            </c:ext>
          </c:extLst>
        </c:ser>
        <c:ser>
          <c:idx val="1"/>
          <c:order val="1"/>
          <c:tx>
            <c:strRef>
              <c:f>deiddy1!$I$8</c:f>
              <c:strCache>
                <c:ptCount val="1"/>
                <c:pt idx="0">
                  <c:v>PIM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8027623532196657E-3"/>
                  <c:y val="0.11646436272795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ED-4FA4-86E2-3505680FB9F3}"/>
                </c:ext>
              </c:extLst>
            </c:dLbl>
            <c:dLbl>
              <c:idx val="1"/>
              <c:layout>
                <c:manualLayout>
                  <c:x val="0"/>
                  <c:y val="0.11519001559132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ED-4FA4-86E2-3505680FB9F3}"/>
                </c:ext>
              </c:extLst>
            </c:dLbl>
            <c:dLbl>
              <c:idx val="2"/>
              <c:layout>
                <c:manualLayout>
                  <c:x val="-1.9013811766098224E-3"/>
                  <c:y val="0.14223129986069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ED-4FA4-86E2-3505680FB9F3}"/>
                </c:ext>
              </c:extLst>
            </c:dLbl>
            <c:dLbl>
              <c:idx val="3"/>
              <c:layout>
                <c:manualLayout>
                  <c:x val="-8.2500895113942769E-17"/>
                  <c:y val="8.58486252328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ED-4FA4-86E2-3505680FB9F3}"/>
                </c:ext>
              </c:extLst>
            </c:dLbl>
            <c:dLbl>
              <c:idx val="4"/>
              <c:layout>
                <c:manualLayout>
                  <c:x val="-1.2153815571703538E-4"/>
                  <c:y val="0.11340944283775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ED-4FA4-86E2-3505680FB9F3}"/>
                </c:ext>
              </c:extLst>
            </c:dLbl>
            <c:dLbl>
              <c:idx val="5"/>
              <c:layout>
                <c:manualLayout>
                  <c:x val="-4.5001008093449851E-3"/>
                  <c:y val="0.10823007874443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ED-4FA4-86E2-3505680FB9F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ED-4FA4-86E2-3505680FB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deiddy1!$G$9:$G$15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2021*</c:v>
                </c:pt>
                <c:pt idx="6">
                  <c:v>APM 2022(**)</c:v>
                </c:pt>
              </c:strCache>
            </c:strRef>
          </c:cat>
          <c:val>
            <c:numRef>
              <c:f>deiddy1!$I$9:$I$15</c:f>
              <c:numCache>
                <c:formatCode>#,##0</c:formatCode>
                <c:ptCount val="7"/>
                <c:pt idx="0">
                  <c:v>816.7</c:v>
                </c:pt>
                <c:pt idx="1">
                  <c:v>860.8</c:v>
                </c:pt>
                <c:pt idx="2">
                  <c:v>911.8</c:v>
                </c:pt>
                <c:pt idx="3">
                  <c:v>894</c:v>
                </c:pt>
                <c:pt idx="4">
                  <c:v>1011</c:v>
                </c:pt>
                <c:pt idx="5">
                  <c:v>705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ED-4FA4-86E2-3505680FB9F3}"/>
            </c:ext>
          </c:extLst>
        </c:ser>
        <c:ser>
          <c:idx val="2"/>
          <c:order val="2"/>
          <c:tx>
            <c:strRef>
              <c:f>deiddy1!$J$8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deiddy1!$G$9:$G$15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2021*</c:v>
                </c:pt>
                <c:pt idx="6">
                  <c:v>APM 2022(**)</c:v>
                </c:pt>
              </c:strCache>
            </c:strRef>
          </c:cat>
          <c:val>
            <c:numRef>
              <c:f>deiddy1!$J$9:$J$15</c:f>
            </c:numRef>
          </c:val>
          <c:extLst>
            <c:ext xmlns:c16="http://schemas.microsoft.com/office/drawing/2014/chart" uri="{C3380CC4-5D6E-409C-BE32-E72D297353CC}">
              <c16:uniqueId val="{0000000B-A8ED-4FA4-86E2-3505680FB9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0921264"/>
        <c:axId val="450917984"/>
      </c:barChart>
      <c:lineChart>
        <c:grouping val="standard"/>
        <c:varyColors val="0"/>
        <c:ser>
          <c:idx val="3"/>
          <c:order val="3"/>
          <c:tx>
            <c:strRef>
              <c:f>deiddy1!$K$8</c:f>
              <c:strCache>
                <c:ptCount val="1"/>
                <c:pt idx="0">
                  <c:v>EJECUCIÓN 
%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  <a:tailEnd type="stealth" w="lg" len="lg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776855363615453E-2"/>
                  <c:y val="-4.0924125449774668E-2"/>
                </c:manualLayout>
              </c:layout>
              <c:spPr>
                <a:noFill/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851203635231041E-2"/>
                      <c:h val="7.4805347999503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8ED-4FA4-86E2-3505680FB9F3}"/>
                </c:ext>
              </c:extLst>
            </c:dLbl>
            <c:dLbl>
              <c:idx val="1"/>
              <c:layout>
                <c:manualLayout>
                  <c:x val="-3.2322943181386059E-2"/>
                  <c:y val="-3.9800673598074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ED-4FA4-86E2-3505680FB9F3}"/>
                </c:ext>
              </c:extLst>
            </c:dLbl>
            <c:dLbl>
              <c:idx val="2"/>
              <c:layout>
                <c:manualLayout>
                  <c:x val="-3.8026991978101242E-2"/>
                  <c:y val="-8.266293747292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ED-4FA4-86E2-3505680FB9F3}"/>
                </c:ext>
              </c:extLst>
            </c:dLbl>
            <c:dLbl>
              <c:idx val="3"/>
              <c:layout>
                <c:manualLayout>
                  <c:x val="-2.2816182251666432E-2"/>
                  <c:y val="-7.26212572084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ED-4FA4-86E2-3505680FB9F3}"/>
                </c:ext>
              </c:extLst>
            </c:dLbl>
            <c:dLbl>
              <c:idx val="4"/>
              <c:layout>
                <c:manualLayout>
                  <c:x val="-2.9614271096550487E-2"/>
                  <c:y val="-8.57246474736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ED-4FA4-86E2-3505680FB9F3}"/>
                </c:ext>
              </c:extLst>
            </c:dLbl>
            <c:dLbl>
              <c:idx val="5"/>
              <c:layout>
                <c:manualLayout>
                  <c:x val="-2.8320724398893569E-2"/>
                  <c:y val="-6.12939434137623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ED-4FA4-86E2-3505680FB9F3}"/>
                </c:ext>
              </c:extLst>
            </c:dLbl>
            <c:spPr>
              <a:noFill/>
              <a:ln w="635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deiddy1!$G$9:$G$15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2021*</c:v>
                </c:pt>
                <c:pt idx="6">
                  <c:v>APM 2022(**)</c:v>
                </c:pt>
              </c:strCache>
            </c:strRef>
          </c:cat>
          <c:val>
            <c:numRef>
              <c:f>deiddy1!$K$9:$K$15</c:f>
              <c:numCache>
                <c:formatCode>0%</c:formatCode>
                <c:ptCount val="7"/>
                <c:pt idx="0">
                  <c:v>0.79576343822701112</c:v>
                </c:pt>
                <c:pt idx="1">
                  <c:v>0.87767193308550195</c:v>
                </c:pt>
                <c:pt idx="2">
                  <c:v>0.83845141478394392</c:v>
                </c:pt>
                <c:pt idx="3">
                  <c:v>0.8961968680089486</c:v>
                </c:pt>
                <c:pt idx="4">
                  <c:v>0.94807121661721072</c:v>
                </c:pt>
                <c:pt idx="5">
                  <c:v>0.98865248226950353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8ED-4FA4-86E2-3505680FB9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0923232"/>
        <c:axId val="450920280"/>
      </c:lineChart>
      <c:catAx>
        <c:axId val="45092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450917984"/>
        <c:crosses val="autoZero"/>
        <c:auto val="1"/>
        <c:lblAlgn val="ctr"/>
        <c:lblOffset val="100"/>
        <c:noMultiLvlLbl val="0"/>
      </c:catAx>
      <c:valAx>
        <c:axId val="4509179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450921264"/>
        <c:crosses val="autoZero"/>
        <c:crossBetween val="between"/>
      </c:valAx>
      <c:valAx>
        <c:axId val="45092028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0923232"/>
        <c:crosses val="max"/>
        <c:crossBetween val="between"/>
      </c:valAx>
      <c:catAx>
        <c:axId val="45092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920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24083724552728"/>
          <c:y val="0.83018688976612875"/>
          <c:w val="0.52769338147690248"/>
          <c:h val="7.8836672837257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A29641A-F3A1-4179-9EBE-A4EA5E486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1D5487-49DF-4C1C-865B-BC4A18804B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2CA725-ADD6-4B66-BC6C-321C94755035}" type="datetimeFigureOut">
              <a:rPr lang="es-PE"/>
              <a:pPr>
                <a:defRPr/>
              </a:pPr>
              <a:t>27/09/2021</a:t>
            </a:fld>
            <a:endParaRPr lang="es-PE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1C78270C-3142-4B49-AC68-F328D8397E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E83DD49-6B1F-49D5-9655-AC1D3A945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01FEA3-B736-4CF2-B9C3-6D722A7ACF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CB6C80-08B7-41C0-94D4-4AF3C6780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8A702D-C71E-4642-8F13-4208152B1158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930BB873-C3BD-4449-AE05-D9B9981AE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EFE64302-D508-4CEF-9DA3-09858F6BC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12292" name="3 Marcador de número de diapositiva">
            <a:extLst>
              <a:ext uri="{FF2B5EF4-FFF2-40B4-BE49-F238E27FC236}">
                <a16:creationId xmlns:a16="http://schemas.microsoft.com/office/drawing/2014/main" id="{9EF30787-F61B-430E-B176-796683DA58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E3C5ED-8798-496A-9C52-4E877FCD4E0E}" type="slidenum">
              <a:rPr lang="es-PE" altLang="es-PE" smtClean="0"/>
              <a:pPr/>
              <a:t>1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>
            <a:extLst>
              <a:ext uri="{FF2B5EF4-FFF2-40B4-BE49-F238E27FC236}">
                <a16:creationId xmlns:a16="http://schemas.microsoft.com/office/drawing/2014/main" id="{DF04EBF9-CEC3-4A87-BC3F-9C19D5246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>
            <a:extLst>
              <a:ext uri="{FF2B5EF4-FFF2-40B4-BE49-F238E27FC236}">
                <a16:creationId xmlns:a16="http://schemas.microsoft.com/office/drawing/2014/main" id="{6C87F0C0-740F-4AF2-BC86-88BEC0E27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14340" name="Marcador de número de diapositiva 3">
            <a:extLst>
              <a:ext uri="{FF2B5EF4-FFF2-40B4-BE49-F238E27FC236}">
                <a16:creationId xmlns:a16="http://schemas.microsoft.com/office/drawing/2014/main" id="{FF535E81-BB5F-49EF-8F76-BA824032A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B93497-25D8-4B05-8BA7-BF5A2E5403A1}" type="slidenum">
              <a:rPr lang="es-PE" altLang="es-PE" smtClean="0"/>
              <a:pPr/>
              <a:t>2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74DA6-F967-4EA2-9B58-C3A9869AD13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9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monto total de inversiones entre los proyectos en regiones, programas e inversiones </a:t>
            </a:r>
            <a:r>
              <a:rPr lang="es-MX" dirty="0" err="1"/>
              <a:t>multiregionales</a:t>
            </a:r>
            <a:r>
              <a:rPr lang="es-MX" dirty="0"/>
              <a:t> alcanza el monto de S/ 345 millones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74DA6-F967-4EA2-9B58-C3A9869AD13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6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>
            <a:extLst>
              <a:ext uri="{FF2B5EF4-FFF2-40B4-BE49-F238E27FC236}">
                <a16:creationId xmlns:a16="http://schemas.microsoft.com/office/drawing/2014/main" id="{85B11C1D-2859-4393-813B-A88603A3E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1999"/>
            </a:lvl2pPr>
            <a:lvl3pPr marL="914407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3" indent="0" algn="ctr">
              <a:buNone/>
              <a:defRPr sz="1600"/>
            </a:lvl5pPr>
            <a:lvl6pPr marL="2286017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CC632B-8576-4EAE-AC91-5CBA9F56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54A899-6D1C-4412-9311-3BE9A17D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E35E6-8287-4AD0-A5D8-A61F3F79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14BE306-E563-4298-8E25-671C320222D4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0300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24EA9AB-5893-4D61-B6EC-2464C00A6BB0}"/>
              </a:ext>
            </a:extLst>
          </p:cNvPr>
          <p:cNvSpPr txBox="1">
            <a:spLocks/>
          </p:cNvSpPr>
          <p:nvPr userDrawn="1"/>
        </p:nvSpPr>
        <p:spPr>
          <a:xfrm>
            <a:off x="8043863" y="6356350"/>
            <a:ext cx="2743200" cy="365125"/>
          </a:xfrm>
          <a:prstGeom prst="rect">
            <a:avLst/>
          </a:prstGeom>
        </p:spPr>
        <p:txBody>
          <a:bodyPr lIns="91521" tIns="45760" rIns="91521" bIns="4576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2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4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1CD0AC-2AE5-4094-A139-06584CEE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89A89-B182-455C-A552-582426A8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925899-2559-471C-9F0B-AD0C5479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ACB3B8F-09B7-4ECC-88C3-F65EC4059A50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02251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2102BE0-1316-45E1-8B07-88401397C706}"/>
              </a:ext>
            </a:extLst>
          </p:cNvPr>
          <p:cNvSpPr/>
          <p:nvPr userDrawn="1"/>
        </p:nvSpPr>
        <p:spPr>
          <a:xfrm>
            <a:off x="0" y="6427788"/>
            <a:ext cx="12192000" cy="43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9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8" dirty="0">
              <a:solidFill>
                <a:prstClr val="white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2EAF67-25B0-4D2B-8D8B-062666955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82138" y="6427788"/>
            <a:ext cx="2743200" cy="365125"/>
          </a:xfrm>
        </p:spPr>
        <p:txBody>
          <a:bodyPr/>
          <a:lstStyle>
            <a:lvl1pPr defTabSz="914400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A1D6FA-19EB-4621-A329-978AE6F2959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74040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CD8220-C8AE-4A60-B5F7-0347594121E4}"/>
              </a:ext>
            </a:extLst>
          </p:cNvPr>
          <p:cNvSpPr/>
          <p:nvPr userDrawn="1"/>
        </p:nvSpPr>
        <p:spPr>
          <a:xfrm>
            <a:off x="0" y="6427788"/>
            <a:ext cx="12192000" cy="43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9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8" dirty="0">
              <a:solidFill>
                <a:prstClr val="white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4D5D82C-EFF7-4A57-8DAA-1798DEE1A380}"/>
              </a:ext>
            </a:extLst>
          </p:cNvPr>
          <p:cNvSpPr/>
          <p:nvPr userDrawn="1"/>
        </p:nvSpPr>
        <p:spPr>
          <a:xfrm>
            <a:off x="0" y="0"/>
            <a:ext cx="12192000" cy="43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9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8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28206D-4802-4FC9-A347-319317B33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82138" y="6427788"/>
            <a:ext cx="2743200" cy="365125"/>
          </a:xfrm>
        </p:spPr>
        <p:txBody>
          <a:bodyPr/>
          <a:lstStyle>
            <a:lvl1pPr defTabSz="914400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4D74D7-51AD-4893-B7F7-C94DD74FEF0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64487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>
            <a:extLst>
              <a:ext uri="{FF2B5EF4-FFF2-40B4-BE49-F238E27FC236}">
                <a16:creationId xmlns:a16="http://schemas.microsoft.com/office/drawing/2014/main" id="{ABBFE92E-26C1-478F-9C53-1928D21EE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>
            <a:fillRect/>
          </a:stretch>
        </p:blipFill>
        <p:spPr bwMode="auto">
          <a:xfrm>
            <a:off x="0" y="0"/>
            <a:ext cx="121904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1">
            <a:extLst>
              <a:ext uri="{FF2B5EF4-FFF2-40B4-BE49-F238E27FC236}">
                <a16:creationId xmlns:a16="http://schemas.microsoft.com/office/drawing/2014/main" id="{90689838-13E4-4510-9675-0EB315A08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0" r="9566" b="-55"/>
          <a:stretch>
            <a:fillRect/>
          </a:stretch>
        </p:blipFill>
        <p:spPr bwMode="auto">
          <a:xfrm>
            <a:off x="0" y="6370638"/>
            <a:ext cx="12192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3845CD-70D1-4AD9-B33C-0CBAED05E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1325" y="6492875"/>
            <a:ext cx="2743200" cy="365125"/>
          </a:xfrm>
        </p:spPr>
        <p:txBody>
          <a:bodyPr/>
          <a:lstStyle>
            <a:lvl1pPr defTabSz="914400"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907FF-8FCC-46AE-8D79-CEE04ACEAE92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455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14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039FA-9A9C-46AC-9218-1FDA1E75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D81B-D66C-4613-A8E0-DD2A0D58E7AE}" type="datetimeFigureOut">
              <a:rPr lang="es-PE"/>
              <a:pPr>
                <a:defRPr/>
              </a:pPr>
              <a:t>27/09/2021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9576A-E4D2-4E09-AAC1-5B3B1376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F2BC9-A77E-4038-BE5D-2A363377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EB54-EA06-4B38-9B2B-5E104E008F1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866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04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to 9" hidden="1">
            <a:extLst>
              <a:ext uri="{FF2B5EF4-FFF2-40B4-BE49-F238E27FC236}">
                <a16:creationId xmlns:a16="http://schemas.microsoft.com/office/drawing/2014/main" id="{C0296A88-7AE7-477F-9AF2-1C87980B0F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iapositiva de think-cell" r:id="rId13" imgW="360" imgH="360" progId="">
                  <p:embed/>
                </p:oleObj>
              </mc:Choice>
              <mc:Fallback>
                <p:oleObj name="Diapositiva de think-cell" r:id="rId13" imgW="360" imgH="360" progId="">
                  <p:embed/>
                  <p:pic>
                    <p:nvPicPr>
                      <p:cNvPr id="1026" name="Objeto 9" hidden="1">
                        <a:extLst>
                          <a:ext uri="{FF2B5EF4-FFF2-40B4-BE49-F238E27FC236}">
                            <a16:creationId xmlns:a16="http://schemas.microsoft.com/office/drawing/2014/main" id="{C0296A88-7AE7-477F-9AF2-1C87980B0F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C39FAF3D-D6F5-4B3C-9790-51291D6CA057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5D53DDBE-ED28-4672-9306-24F2002AF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n-US" altLang="es-PE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45B9457-DD94-4902-8755-84973B338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n-US" alt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F712-6203-4E9F-8B3D-C6170E37A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79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80A0F-C6FE-49BF-A260-4996B024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79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2E39-6717-4B8F-8280-D1207ABE6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1217613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A4F1CE-2D0E-4EFB-A128-F797B1533066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  <p:pic>
        <p:nvPicPr>
          <p:cNvPr id="1033" name="Imagen 6">
            <a:extLst>
              <a:ext uri="{FF2B5EF4-FFF2-40B4-BE49-F238E27FC236}">
                <a16:creationId xmlns:a16="http://schemas.microsoft.com/office/drawing/2014/main" id="{C1D06325-E64B-4A81-9C6A-5581B11F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>
            <a:fillRect/>
          </a:stretch>
        </p:blipFill>
        <p:spPr bwMode="auto">
          <a:xfrm>
            <a:off x="0" y="0"/>
            <a:ext cx="121904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n 7">
            <a:extLst>
              <a:ext uri="{FF2B5EF4-FFF2-40B4-BE49-F238E27FC236}">
                <a16:creationId xmlns:a16="http://schemas.microsoft.com/office/drawing/2014/main" id="{9377A800-7250-452C-BA50-5F28BAC924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1"/>
          <a:stretch>
            <a:fillRect/>
          </a:stretch>
        </p:blipFill>
        <p:spPr bwMode="auto">
          <a:xfrm>
            <a:off x="0" y="5562600"/>
            <a:ext cx="121904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2" r:id="rId7"/>
    <p:sldLayoutId id="2147484623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18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2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9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BC04C57-F3AF-4692-89FB-7904928C17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4595" y="2381623"/>
            <a:ext cx="6262810" cy="198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3200" b="1" spc="-45" dirty="0">
                <a:latin typeface="Calibri"/>
                <a:cs typeface="Calibri"/>
              </a:rPr>
              <a:t>SECTOR </a:t>
            </a:r>
            <a:r>
              <a:rPr lang="es-MX" sz="3200" b="1" spc="-35" dirty="0">
                <a:latin typeface="Calibri"/>
                <a:cs typeface="Calibri"/>
              </a:rPr>
              <a:t>PRODUCCIÓN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s-MX" sz="2400" b="1" spc="-650" dirty="0">
                <a:latin typeface="Calibri"/>
                <a:cs typeface="Calibri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s-MX" sz="2400" b="1" spc="-55" dirty="0">
                <a:latin typeface="Calibri"/>
                <a:cs typeface="Calibri"/>
              </a:rPr>
              <a:t>PROYECTO</a:t>
            </a:r>
            <a:r>
              <a:rPr lang="es-MX" sz="2400" b="1" spc="-60" dirty="0">
                <a:latin typeface="Calibri"/>
                <a:cs typeface="Calibri"/>
              </a:rPr>
              <a:t> </a:t>
            </a:r>
            <a:r>
              <a:rPr lang="es-MX" sz="2400" b="1" spc="-15" dirty="0">
                <a:latin typeface="Calibri"/>
                <a:cs typeface="Calibri"/>
              </a:rPr>
              <a:t>DE</a:t>
            </a:r>
            <a:r>
              <a:rPr lang="es-MX" sz="2400" b="1" spc="-50" dirty="0">
                <a:latin typeface="Calibri"/>
                <a:cs typeface="Calibri"/>
              </a:rPr>
              <a:t> </a:t>
            </a:r>
            <a:r>
              <a:rPr lang="es-MX" sz="2400" b="1" spc="-45" dirty="0">
                <a:latin typeface="Calibri"/>
                <a:cs typeface="Calibri"/>
              </a:rPr>
              <a:t>PRESUPUESTO</a:t>
            </a:r>
            <a:r>
              <a:rPr lang="es-MX" sz="2400" b="1" spc="-60" dirty="0">
                <a:latin typeface="Calibri"/>
                <a:cs typeface="Calibri"/>
              </a:rPr>
              <a:t> </a:t>
            </a:r>
            <a:r>
              <a:rPr lang="es-MX" sz="2400" b="1" spc="-20" dirty="0">
                <a:latin typeface="Calibri"/>
                <a:cs typeface="Calibri"/>
              </a:rPr>
              <a:t>DEL</a:t>
            </a:r>
            <a:r>
              <a:rPr lang="es-MX" sz="2400" b="1" spc="-45" dirty="0">
                <a:latin typeface="Calibri"/>
                <a:cs typeface="Calibri"/>
              </a:rPr>
              <a:t> SECTOR </a:t>
            </a:r>
            <a:r>
              <a:rPr lang="es-MX" sz="2400" b="1" spc="-640" dirty="0">
                <a:latin typeface="Calibri"/>
                <a:cs typeface="Calibri"/>
              </a:rPr>
              <a:t> </a:t>
            </a:r>
            <a:r>
              <a:rPr lang="es-MX" sz="2400" b="1" spc="-30" dirty="0">
                <a:latin typeface="Calibri"/>
                <a:cs typeface="Calibri"/>
              </a:rPr>
              <a:t>PÚBLICO</a:t>
            </a:r>
            <a:r>
              <a:rPr lang="es-MX" sz="2400" b="1" spc="-50" dirty="0">
                <a:latin typeface="Calibri"/>
                <a:cs typeface="Calibri"/>
              </a:rPr>
              <a:t> </a:t>
            </a:r>
            <a:r>
              <a:rPr lang="es-MX" sz="2400" b="1" spc="-75" dirty="0">
                <a:latin typeface="Calibri"/>
                <a:cs typeface="Calibri"/>
              </a:rPr>
              <a:t>PARA</a:t>
            </a:r>
            <a:r>
              <a:rPr lang="es-MX" sz="2400" b="1" spc="-40" dirty="0">
                <a:latin typeface="Calibri"/>
                <a:cs typeface="Calibri"/>
              </a:rPr>
              <a:t> </a:t>
            </a:r>
            <a:r>
              <a:rPr lang="es-MX" sz="2400" b="1" spc="-15" dirty="0">
                <a:latin typeface="Calibri"/>
                <a:cs typeface="Calibri"/>
              </a:rPr>
              <a:t>EL</a:t>
            </a:r>
            <a:r>
              <a:rPr lang="es-MX" sz="2400" b="1" spc="-40" dirty="0">
                <a:latin typeface="Calibri"/>
                <a:cs typeface="Calibri"/>
              </a:rPr>
              <a:t> </a:t>
            </a:r>
            <a:r>
              <a:rPr lang="es-MX" sz="2400" b="1" spc="-25" dirty="0">
                <a:latin typeface="Calibri"/>
                <a:cs typeface="Calibri"/>
              </a:rPr>
              <a:t>AÑO</a:t>
            </a:r>
            <a:r>
              <a:rPr lang="es-MX" sz="2400" b="1" spc="-45" dirty="0">
                <a:latin typeface="Calibri"/>
                <a:cs typeface="Calibri"/>
              </a:rPr>
              <a:t> </a:t>
            </a:r>
            <a:r>
              <a:rPr lang="es-MX" sz="2400" b="1" spc="-25" dirty="0">
                <a:latin typeface="Calibri"/>
                <a:cs typeface="Calibri"/>
              </a:rPr>
              <a:t>FISCAL</a:t>
            </a:r>
            <a:r>
              <a:rPr lang="es-MX" sz="2400" b="1" spc="-35" dirty="0">
                <a:latin typeface="Calibri"/>
                <a:cs typeface="Calibri"/>
              </a:rPr>
              <a:t> </a:t>
            </a:r>
            <a:r>
              <a:rPr lang="es-MX" sz="2400" b="1" spc="-25" dirty="0">
                <a:latin typeface="Calibri"/>
                <a:cs typeface="Calibri"/>
              </a:rPr>
              <a:t>2022</a:t>
            </a:r>
            <a:endParaRPr lang="es-MX" sz="2400" dirty="0">
              <a:latin typeface="Calibri"/>
              <a:cs typeface="Calibri"/>
            </a:endParaRPr>
          </a:p>
        </p:txBody>
      </p:sp>
      <p:pic>
        <p:nvPicPr>
          <p:cNvPr id="11267" name="26 Imagen">
            <a:extLst>
              <a:ext uri="{FF2B5EF4-FFF2-40B4-BE49-F238E27FC236}">
                <a16:creationId xmlns:a16="http://schemas.microsoft.com/office/drawing/2014/main" id="{395EF931-4C83-48E0-AB18-B41BE6A8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4" r="-20659" b="36203"/>
          <a:stretch>
            <a:fillRect/>
          </a:stretch>
        </p:blipFill>
        <p:spPr bwMode="auto">
          <a:xfrm>
            <a:off x="3709988" y="-212725"/>
            <a:ext cx="55451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26 Imagen">
            <a:extLst>
              <a:ext uri="{FF2B5EF4-FFF2-40B4-BE49-F238E27FC236}">
                <a16:creationId xmlns:a16="http://schemas.microsoft.com/office/drawing/2014/main" id="{85329F4D-E2A2-49AF-90C5-9381131D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4" r="-20659" b="36203"/>
          <a:stretch>
            <a:fillRect/>
          </a:stretch>
        </p:blipFill>
        <p:spPr bwMode="auto">
          <a:xfrm>
            <a:off x="-290513" y="-179388"/>
            <a:ext cx="55451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26 Imagen">
            <a:extLst>
              <a:ext uri="{FF2B5EF4-FFF2-40B4-BE49-F238E27FC236}">
                <a16:creationId xmlns:a16="http://schemas.microsoft.com/office/drawing/2014/main" id="{2DF1FF97-81DC-435D-AB39-990FE1B7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4" r="-20659" b="36203"/>
          <a:stretch>
            <a:fillRect/>
          </a:stretch>
        </p:blipFill>
        <p:spPr bwMode="auto">
          <a:xfrm>
            <a:off x="7616825" y="-212725"/>
            <a:ext cx="55451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CuadroTexto 25">
            <a:extLst>
              <a:ext uri="{FF2B5EF4-FFF2-40B4-BE49-F238E27FC236}">
                <a16:creationId xmlns:a16="http://schemas.microsoft.com/office/drawing/2014/main" id="{EEAA8BB3-8DEC-4C9F-AD61-ACD64290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725" y="1738313"/>
            <a:ext cx="769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000" b="1">
                <a:solidFill>
                  <a:schemeClr val="bg1"/>
                </a:solidFill>
              </a:rPr>
              <a:t>CITE JUNÍN</a:t>
            </a:r>
          </a:p>
        </p:txBody>
      </p:sp>
      <p:pic>
        <p:nvPicPr>
          <p:cNvPr id="11278" name="Imagen 20">
            <a:extLst>
              <a:ext uri="{FF2B5EF4-FFF2-40B4-BE49-F238E27FC236}">
                <a16:creationId xmlns:a16="http://schemas.microsoft.com/office/drawing/2014/main" id="{4AED1D6D-8807-4B72-9C41-C54B2880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25" y="57150"/>
            <a:ext cx="1682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" descr="C:\Users\ssaldana\Desktop\untitled.png">
            <a:extLst>
              <a:ext uri="{FF2B5EF4-FFF2-40B4-BE49-F238E27FC236}">
                <a16:creationId xmlns:a16="http://schemas.microsoft.com/office/drawing/2014/main" id="{37BD6057-7A7F-49F7-8663-27C14ACA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88900"/>
            <a:ext cx="3302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43CB1C-9BE4-4CDE-883D-4D0D99789E6C}"/>
              </a:ext>
            </a:extLst>
          </p:cNvPr>
          <p:cNvSpPr txBox="1"/>
          <p:nvPr/>
        </p:nvSpPr>
        <p:spPr>
          <a:xfrm>
            <a:off x="4993647" y="5842556"/>
            <a:ext cx="2204706" cy="664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0860" marR="5080" indent="-518795" algn="ctr">
              <a:lnSpc>
                <a:spcPct val="101400"/>
              </a:lnSpc>
              <a:spcBef>
                <a:spcPts val="75"/>
              </a:spcBef>
            </a:pPr>
            <a:r>
              <a:rPr lang="en-US" b="1" spc="5" dirty="0">
                <a:cs typeface="Calibri"/>
              </a:rPr>
              <a:t>YVÁN QUISPE APAZA</a:t>
            </a:r>
          </a:p>
          <a:p>
            <a:pPr marL="530860" marR="5080" indent="-518795" algn="ctr">
              <a:lnSpc>
                <a:spcPct val="101400"/>
              </a:lnSpc>
              <a:spcBef>
                <a:spcPts val="75"/>
              </a:spcBef>
            </a:pPr>
            <a:r>
              <a:rPr lang="en-US" b="1" dirty="0">
                <a:latin typeface="Calibri"/>
                <a:cs typeface="Calibri"/>
              </a:rPr>
              <a:t>MINISTRO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D1B65E-7C19-4028-B8A8-507CCACE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505"/>
            <a:ext cx="3211033" cy="23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ED50F3A-02B9-40CA-B19F-D3D1066F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67" y="2255505"/>
            <a:ext cx="3211033" cy="23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158621" y="3156803"/>
            <a:ext cx="1641534" cy="10373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Lágrima 77"/>
          <p:cNvSpPr/>
          <p:nvPr/>
        </p:nvSpPr>
        <p:spPr>
          <a:xfrm rot="8238031">
            <a:off x="371386" y="3369845"/>
            <a:ext cx="540000" cy="540000"/>
          </a:xfrm>
          <a:prstGeom prst="teardrop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80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2405555" y="277488"/>
            <a:ext cx="7648486" cy="83663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</a:t>
            </a: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28"/>
          <p:cNvSpPr txBox="1"/>
          <p:nvPr/>
        </p:nvSpPr>
        <p:spPr>
          <a:xfrm>
            <a:off x="1197723" y="3237434"/>
            <a:ext cx="1609907" cy="874577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lang="es-MX" sz="14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Mejorar la cadena de  valor de las actividades de pesca y acuicultura</a:t>
            </a:r>
          </a:p>
        </p:txBody>
      </p:sp>
      <p:sp>
        <p:nvSpPr>
          <p:cNvPr id="23" name="object 30"/>
          <p:cNvSpPr txBox="1"/>
          <p:nvPr/>
        </p:nvSpPr>
        <p:spPr>
          <a:xfrm>
            <a:off x="554940" y="3504564"/>
            <a:ext cx="172891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0748" marR="4611" indent="-9798">
              <a:lnSpc>
                <a:spcPct val="107300"/>
              </a:lnSpc>
              <a:spcBef>
                <a:spcPts val="91"/>
              </a:spcBef>
            </a:pPr>
            <a:r>
              <a:rPr sz="998" b="1" spc="5" dirty="0">
                <a:latin typeface="Calibri"/>
                <a:cs typeface="Calibri"/>
              </a:rPr>
              <a:t>OE  0</a:t>
            </a:r>
            <a:r>
              <a:rPr lang="es-MX" sz="998" b="1" spc="5" dirty="0">
                <a:latin typeface="Calibri"/>
                <a:cs typeface="Calibri"/>
              </a:rPr>
              <a:t>3</a:t>
            </a:r>
            <a:endParaRPr sz="998" dirty="0">
              <a:latin typeface="Calibri"/>
              <a:cs typeface="Calibri"/>
            </a:endParaRPr>
          </a:p>
        </p:txBody>
      </p:sp>
      <p:sp>
        <p:nvSpPr>
          <p:cNvPr id="35" name="object 49"/>
          <p:cNvSpPr txBox="1"/>
          <p:nvPr/>
        </p:nvSpPr>
        <p:spPr>
          <a:xfrm>
            <a:off x="3197419" y="1909748"/>
            <a:ext cx="283800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s-MX" sz="1300" b="1" dirty="0">
                <a:latin typeface="Arial Narrow" panose="020B0606020202030204" pitchFamily="34" charset="0"/>
                <a:cs typeface="Calibri"/>
              </a:rPr>
              <a:t>Asesorías técnicas </a:t>
            </a:r>
            <a:r>
              <a:rPr lang="es-MX" sz="1300" dirty="0">
                <a:latin typeface="Arial Narrow" panose="020B0606020202030204" pitchFamily="34" charset="0"/>
                <a:cs typeface="Calibri"/>
              </a:rPr>
              <a:t>en temas de formalización a los pescadores y pescadoras artesanales</a:t>
            </a:r>
          </a:p>
        </p:txBody>
      </p:sp>
      <p:sp>
        <p:nvSpPr>
          <p:cNvPr id="38" name="object 52"/>
          <p:cNvSpPr/>
          <p:nvPr/>
        </p:nvSpPr>
        <p:spPr>
          <a:xfrm>
            <a:off x="2971403" y="1660118"/>
            <a:ext cx="308597" cy="4448852"/>
          </a:xfrm>
          <a:custGeom>
            <a:avLst/>
            <a:gdLst/>
            <a:ahLst/>
            <a:cxnLst/>
            <a:rect l="l" t="t" r="r" b="b"/>
            <a:pathLst>
              <a:path w="461645" h="1731645">
                <a:moveTo>
                  <a:pt x="461581" y="1731622"/>
                </a:moveTo>
                <a:lnTo>
                  <a:pt x="388633" y="1729659"/>
                </a:lnTo>
                <a:lnTo>
                  <a:pt x="325278" y="1724192"/>
                </a:lnTo>
                <a:lnTo>
                  <a:pt x="275319" y="1715856"/>
                </a:lnTo>
                <a:lnTo>
                  <a:pt x="230789" y="1693113"/>
                </a:lnTo>
                <a:lnTo>
                  <a:pt x="230791" y="904320"/>
                </a:lnTo>
                <a:lnTo>
                  <a:pt x="219025" y="892148"/>
                </a:lnTo>
                <a:lnTo>
                  <a:pt x="186262" y="881577"/>
                </a:lnTo>
                <a:lnTo>
                  <a:pt x="136302" y="873241"/>
                </a:lnTo>
                <a:lnTo>
                  <a:pt x="72947" y="867774"/>
                </a:lnTo>
                <a:lnTo>
                  <a:pt x="0" y="865811"/>
                </a:lnTo>
                <a:lnTo>
                  <a:pt x="72947" y="863848"/>
                </a:lnTo>
                <a:lnTo>
                  <a:pt x="136302" y="858381"/>
                </a:lnTo>
                <a:lnTo>
                  <a:pt x="186262" y="850045"/>
                </a:lnTo>
                <a:lnTo>
                  <a:pt x="219025" y="839474"/>
                </a:lnTo>
                <a:lnTo>
                  <a:pt x="230791" y="827302"/>
                </a:lnTo>
                <a:lnTo>
                  <a:pt x="230791" y="38508"/>
                </a:lnTo>
                <a:lnTo>
                  <a:pt x="242557" y="26337"/>
                </a:lnTo>
                <a:lnTo>
                  <a:pt x="275320" y="15766"/>
                </a:lnTo>
                <a:lnTo>
                  <a:pt x="325280" y="7429"/>
                </a:lnTo>
                <a:lnTo>
                  <a:pt x="388635" y="1963"/>
                </a:lnTo>
                <a:lnTo>
                  <a:pt x="461583" y="0"/>
                </a:lnTo>
              </a:path>
            </a:pathLst>
          </a:custGeom>
          <a:ln w="1508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800">
              <a:latin typeface="Arial Narrow" panose="020B0606020202030204" pitchFamily="34" charset="0"/>
            </a:endParaRPr>
          </a:p>
        </p:txBody>
      </p:sp>
      <p:sp>
        <p:nvSpPr>
          <p:cNvPr id="40" name="object 55"/>
          <p:cNvSpPr txBox="1"/>
          <p:nvPr/>
        </p:nvSpPr>
        <p:spPr>
          <a:xfrm>
            <a:off x="6698606" y="1946783"/>
            <a:ext cx="1996790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14 500 ASESORIAS</a:t>
            </a:r>
          </a:p>
        </p:txBody>
      </p:sp>
      <p:sp>
        <p:nvSpPr>
          <p:cNvPr id="76" name="object 2"/>
          <p:cNvSpPr txBox="1"/>
          <p:nvPr/>
        </p:nvSpPr>
        <p:spPr>
          <a:xfrm>
            <a:off x="930739" y="839343"/>
            <a:ext cx="10817884" cy="66684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spcBef>
                <a:spcPts val="800"/>
              </a:spcBef>
            </a:pPr>
            <a:r>
              <a:rPr lang="es-MX" sz="1600" b="1" spc="5" dirty="0">
                <a:latin typeface="Arial Narrow" panose="020B0606020202030204" pitchFamily="34" charset="0"/>
                <a:cs typeface="Calibri"/>
              </a:rPr>
              <a:t>PRINCIPALES METAS A NIVEL PESCA Y ACUICULTURA 2021 VS 2022</a:t>
            </a:r>
          </a:p>
          <a:p>
            <a:pPr marL="74930" marR="5080" indent="-48260" algn="ctr">
              <a:spcBef>
                <a:spcPts val="800"/>
              </a:spcBef>
            </a:pPr>
            <a:endParaRPr sz="1200" b="1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80" name="object 55"/>
          <p:cNvSpPr txBox="1"/>
          <p:nvPr/>
        </p:nvSpPr>
        <p:spPr>
          <a:xfrm>
            <a:off x="9571845" y="1986211"/>
            <a:ext cx="2066972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6 300 ASESORIAS</a:t>
            </a:r>
          </a:p>
        </p:txBody>
      </p:sp>
      <p:sp>
        <p:nvSpPr>
          <p:cNvPr id="81" name="object 55"/>
          <p:cNvSpPr txBox="1"/>
          <p:nvPr/>
        </p:nvSpPr>
        <p:spPr>
          <a:xfrm>
            <a:off x="6698606" y="2750084"/>
            <a:ext cx="1996790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130 </a:t>
            </a:r>
            <a:r>
              <a:rPr lang="es-MX" dirty="0" smtClean="0"/>
              <a:t>000 </a:t>
            </a:r>
            <a:r>
              <a:rPr lang="es-MX" dirty="0"/>
              <a:t>FISCALIZACIONES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76739" y="1398489"/>
            <a:ext cx="69762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2021</a:t>
            </a:r>
            <a:endParaRPr lang="es-PE" dirty="0"/>
          </a:p>
        </p:txBody>
      </p:sp>
      <p:sp>
        <p:nvSpPr>
          <p:cNvPr id="83" name="CuadroTexto 82"/>
          <p:cNvSpPr txBox="1"/>
          <p:nvPr/>
        </p:nvSpPr>
        <p:spPr>
          <a:xfrm>
            <a:off x="9797844" y="1398489"/>
            <a:ext cx="69762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2022</a:t>
            </a:r>
            <a:endParaRPr lang="es-PE" dirty="0"/>
          </a:p>
        </p:txBody>
      </p:sp>
      <p:sp>
        <p:nvSpPr>
          <p:cNvPr id="37" name="object 55"/>
          <p:cNvSpPr txBox="1"/>
          <p:nvPr/>
        </p:nvSpPr>
        <p:spPr>
          <a:xfrm>
            <a:off x="9571845" y="2842670"/>
            <a:ext cx="2066972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130 </a:t>
            </a:r>
            <a:r>
              <a:rPr lang="es-MX" dirty="0" smtClean="0"/>
              <a:t>000 </a:t>
            </a:r>
            <a:r>
              <a:rPr lang="es-MX" dirty="0"/>
              <a:t>FISCALIZACIONES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186960" y="3674901"/>
            <a:ext cx="2909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b="1" dirty="0">
                <a:latin typeface="Arial Narrow" panose="020B0606020202030204" pitchFamily="34" charset="0"/>
                <a:cs typeface="Calibri"/>
              </a:rPr>
              <a:t>Protocolos Habilitantes y Registros Sanitarios </a:t>
            </a:r>
            <a:r>
              <a:rPr lang="es-PE" sz="1300" dirty="0">
                <a:latin typeface="Arial Narrow" panose="020B0606020202030204" pitchFamily="34" charset="0"/>
                <a:cs typeface="Calibri"/>
              </a:rPr>
              <a:t>emitidos a Nivel Nacional.</a:t>
            </a:r>
          </a:p>
        </p:txBody>
      </p:sp>
      <p:sp>
        <p:nvSpPr>
          <p:cNvPr id="59" name="object 55"/>
          <p:cNvSpPr txBox="1"/>
          <p:nvPr/>
        </p:nvSpPr>
        <p:spPr>
          <a:xfrm>
            <a:off x="6698606" y="3711692"/>
            <a:ext cx="2192476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1 219 PROTOCOLOS Y REGISTROS</a:t>
            </a:r>
          </a:p>
        </p:txBody>
      </p:sp>
      <p:sp>
        <p:nvSpPr>
          <p:cNvPr id="60" name="object 55"/>
          <p:cNvSpPr txBox="1"/>
          <p:nvPr/>
        </p:nvSpPr>
        <p:spPr>
          <a:xfrm>
            <a:off x="9571845" y="3740167"/>
            <a:ext cx="2130581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2 670 PROTOCOLOS Y REGISTROS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3140239" y="4552533"/>
            <a:ext cx="29564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dirty="0">
                <a:latin typeface="Arial Narrow" panose="020B0606020202030204" pitchFamily="34" charset="0"/>
                <a:cs typeface="Calibri"/>
              </a:rPr>
              <a:t>Ejecución de </a:t>
            </a:r>
            <a:r>
              <a:rPr lang="es-PE" sz="1300" b="1" dirty="0">
                <a:latin typeface="Arial Narrow" panose="020B0606020202030204" pitchFamily="34" charset="0"/>
                <a:cs typeface="Calibri"/>
              </a:rPr>
              <a:t>Cruceros de Investigación </a:t>
            </a:r>
            <a:r>
              <a:rPr lang="es-PE" sz="1300" dirty="0">
                <a:latin typeface="Arial Narrow" panose="020B0606020202030204" pitchFamily="34" charset="0"/>
                <a:cs typeface="Calibri"/>
              </a:rPr>
              <a:t>realizados</a:t>
            </a:r>
          </a:p>
        </p:txBody>
      </p:sp>
      <p:sp>
        <p:nvSpPr>
          <p:cNvPr id="63" name="object 55"/>
          <p:cNvSpPr txBox="1"/>
          <p:nvPr/>
        </p:nvSpPr>
        <p:spPr>
          <a:xfrm>
            <a:off x="6680676" y="4673300"/>
            <a:ext cx="2289752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5 CRUCEROS DE INVESTIGACIÓN</a:t>
            </a:r>
          </a:p>
        </p:txBody>
      </p:sp>
      <p:sp>
        <p:nvSpPr>
          <p:cNvPr id="64" name="object 55"/>
          <p:cNvSpPr txBox="1"/>
          <p:nvPr/>
        </p:nvSpPr>
        <p:spPr>
          <a:xfrm>
            <a:off x="9563543" y="4658853"/>
            <a:ext cx="2147184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5 CRUCEROS DE INVESTIGACIÓN</a:t>
            </a:r>
          </a:p>
        </p:txBody>
      </p:sp>
      <p:sp>
        <p:nvSpPr>
          <p:cNvPr id="25" name="object 49">
            <a:extLst>
              <a:ext uri="{FF2B5EF4-FFF2-40B4-BE49-F238E27FC236}">
                <a16:creationId xmlns:a16="http://schemas.microsoft.com/office/drawing/2014/main" id="{BAD4799A-2EAB-44B2-A49D-A6B5016802C2}"/>
              </a:ext>
            </a:extLst>
          </p:cNvPr>
          <p:cNvSpPr txBox="1"/>
          <p:nvPr/>
        </p:nvSpPr>
        <p:spPr>
          <a:xfrm>
            <a:off x="3140240" y="2629252"/>
            <a:ext cx="2936478" cy="598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663" marR="243786" lvl="1" algn="just">
              <a:lnSpc>
                <a:spcPct val="101800"/>
              </a:lnSpc>
            </a:pPr>
            <a:r>
              <a:rPr lang="es-MX" sz="1300" b="1" dirty="0">
                <a:latin typeface="Arial Narrow" panose="020B0606020202030204" pitchFamily="34" charset="0"/>
                <a:cs typeface="Calibri"/>
              </a:rPr>
              <a:t>Fiscalizaciones</a:t>
            </a:r>
            <a:r>
              <a:rPr lang="es-MX" sz="1300" dirty="0">
                <a:latin typeface="Arial Narrow" panose="020B0606020202030204" pitchFamily="34" charset="0"/>
                <a:cs typeface="Calibri"/>
              </a:rPr>
              <a:t> en el marco del fortalecimiento  de la cobertura </a:t>
            </a:r>
            <a:r>
              <a:rPr lang="es-MX" sz="1300" b="1" dirty="0">
                <a:latin typeface="Arial Narrow" panose="020B0606020202030204" pitchFamily="34" charset="0"/>
                <a:cs typeface="Calibri"/>
              </a:rPr>
              <a:t>pesquera y acuícola</a:t>
            </a:r>
            <a:r>
              <a:rPr lang="es-MX" sz="1300" dirty="0">
                <a:latin typeface="Arial Narrow" panose="020B0606020202030204" pitchFamily="34" charset="0"/>
                <a:cs typeface="Calibri"/>
              </a:rPr>
              <a:t>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197419" y="5396202"/>
            <a:ext cx="29564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dirty="0">
                <a:latin typeface="Arial Narrow" panose="020B0606020202030204" pitchFamily="34" charset="0"/>
                <a:cs typeface="Calibri"/>
              </a:rPr>
              <a:t>Ejecución </a:t>
            </a:r>
            <a:r>
              <a:rPr lang="es-PE" sz="1300" dirty="0" smtClean="0">
                <a:latin typeface="Arial Narrow" panose="020B0606020202030204" pitchFamily="34" charset="0"/>
                <a:cs typeface="Calibri"/>
              </a:rPr>
              <a:t>de </a:t>
            </a:r>
            <a:r>
              <a:rPr lang="es-PE" sz="1300" b="1" dirty="0" smtClean="0">
                <a:latin typeface="Arial Narrow" panose="020B0606020202030204" pitchFamily="34" charset="0"/>
                <a:cs typeface="Calibri"/>
              </a:rPr>
              <a:t>Proyectos de Innovación en Pesca y Acuicultura </a:t>
            </a:r>
            <a:r>
              <a:rPr lang="es-PE" sz="1300" dirty="0" smtClean="0">
                <a:latin typeface="Arial Narrow" panose="020B0606020202030204" pitchFamily="34" charset="0"/>
                <a:cs typeface="Calibri"/>
              </a:rPr>
              <a:t>Activos en ejecución</a:t>
            </a:r>
            <a:endParaRPr lang="es-PE" sz="13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8" name="object 55"/>
          <p:cNvSpPr txBox="1"/>
          <p:nvPr/>
        </p:nvSpPr>
        <p:spPr>
          <a:xfrm>
            <a:off x="6698606" y="5530193"/>
            <a:ext cx="2289752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 smtClean="0"/>
              <a:t>1 244 PROYECTOS</a:t>
            </a:r>
            <a:endParaRPr lang="es-MX" dirty="0"/>
          </a:p>
        </p:txBody>
      </p:sp>
      <p:sp>
        <p:nvSpPr>
          <p:cNvPr id="29" name="object 55"/>
          <p:cNvSpPr txBox="1"/>
          <p:nvPr/>
        </p:nvSpPr>
        <p:spPr>
          <a:xfrm>
            <a:off x="9571845" y="5556350"/>
            <a:ext cx="2289752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 smtClean="0"/>
              <a:t>974 PROYECTOS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64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2405555" y="277488"/>
            <a:ext cx="7648486" cy="83663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</a:t>
            </a: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object 2"/>
          <p:cNvSpPr txBox="1"/>
          <p:nvPr/>
        </p:nvSpPr>
        <p:spPr>
          <a:xfrm>
            <a:off x="909474" y="1094095"/>
            <a:ext cx="10817884" cy="63863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2001" marR="4611" indent="-2141051" algn="ctr">
              <a:lnSpc>
                <a:spcPts val="1724"/>
              </a:lnSpc>
              <a:spcBef>
                <a:spcPts val="163"/>
              </a:spcBef>
            </a:pPr>
            <a:r>
              <a:rPr lang="es-MX" sz="1600" b="1" spc="-23" dirty="0">
                <a:latin typeface="Calibri"/>
                <a:cs typeface="Calibri"/>
              </a:rPr>
              <a:t>IMPLEMENTACIÓN </a:t>
            </a:r>
            <a:r>
              <a:rPr lang="es-MX" sz="1600" b="1" spc="-9" dirty="0">
                <a:latin typeface="Calibri"/>
                <a:cs typeface="Calibri"/>
              </a:rPr>
              <a:t>DEL </a:t>
            </a:r>
            <a:r>
              <a:rPr lang="es-MX" sz="1600" b="1" spc="-18" dirty="0">
                <a:latin typeface="Calibri"/>
                <a:cs typeface="Calibri"/>
              </a:rPr>
              <a:t>PRESUPUESTO </a:t>
            </a:r>
            <a:r>
              <a:rPr lang="es-MX" sz="1600" b="1" spc="-9" dirty="0">
                <a:latin typeface="Calibri"/>
                <a:cs typeface="Calibri"/>
              </a:rPr>
              <a:t>POR </a:t>
            </a:r>
            <a:r>
              <a:rPr lang="es-MX" sz="1600" b="1" spc="-32" dirty="0">
                <a:latin typeface="Calibri"/>
                <a:cs typeface="Calibri"/>
              </a:rPr>
              <a:t>RESULTADOS </a:t>
            </a:r>
            <a:r>
              <a:rPr lang="es-MX" sz="1600" b="1" spc="-5" dirty="0">
                <a:latin typeface="Calibri"/>
                <a:cs typeface="Calibri"/>
              </a:rPr>
              <a:t>EN EL </a:t>
            </a:r>
            <a:r>
              <a:rPr lang="es-MX" sz="1600" b="1" spc="-18" dirty="0">
                <a:latin typeface="Calibri"/>
                <a:cs typeface="Calibri"/>
              </a:rPr>
              <a:t>SECTOR </a:t>
            </a:r>
            <a:r>
              <a:rPr lang="es-MX" sz="1600" b="1" spc="-318" dirty="0">
                <a:latin typeface="Calibri"/>
                <a:cs typeface="Calibri"/>
              </a:rPr>
              <a:t> </a:t>
            </a:r>
            <a:r>
              <a:rPr lang="es-MX" sz="1600" b="1" spc="-14" dirty="0">
                <a:latin typeface="Calibri"/>
                <a:cs typeface="Calibri"/>
              </a:rPr>
              <a:t>PRODUCCIÓN</a:t>
            </a:r>
            <a:endParaRPr lang="es-MX" sz="1600" dirty="0">
              <a:latin typeface="Calibri"/>
              <a:cs typeface="Calibri"/>
            </a:endParaRPr>
          </a:p>
          <a:p>
            <a:pPr marL="74930" marR="5080" indent="-48260" algn="ctr">
              <a:spcBef>
                <a:spcPts val="800"/>
              </a:spcBef>
            </a:pPr>
            <a:endParaRPr sz="1200" b="1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5" name="object 2"/>
          <p:cNvSpPr txBox="1"/>
          <p:nvPr/>
        </p:nvSpPr>
        <p:spPr>
          <a:xfrm>
            <a:off x="361507" y="1861225"/>
            <a:ext cx="5000222" cy="19630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sz="1200" b="1" spc="5" dirty="0">
                <a:latin typeface="Calibri"/>
                <a:cs typeface="Calibri"/>
              </a:rPr>
              <a:t>PROGRAMAS </a:t>
            </a:r>
            <a:r>
              <a:rPr sz="1200" b="1" spc="-5" dirty="0">
                <a:latin typeface="Calibri"/>
                <a:cs typeface="Calibri"/>
              </a:rPr>
              <a:t>PRESUPUESTALES</a:t>
            </a:r>
            <a:r>
              <a:rPr lang="es-MX" sz="1200" b="1" spc="-5" dirty="0">
                <a:latin typeface="Calibri"/>
                <a:cs typeface="Calibri"/>
              </a:rPr>
              <a:t> DEL SECTOR PRODUCCIÓN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6" name="object 3"/>
          <p:cNvGrpSpPr/>
          <p:nvPr/>
        </p:nvGrpSpPr>
        <p:grpSpPr>
          <a:xfrm>
            <a:off x="1049605" y="2393548"/>
            <a:ext cx="3198479" cy="3014638"/>
            <a:chOff x="817328" y="2520175"/>
            <a:chExt cx="3524250" cy="3321685"/>
          </a:xfrm>
        </p:grpSpPr>
        <p:sp>
          <p:nvSpPr>
            <p:cNvPr id="27" name="object 4"/>
            <p:cNvSpPr/>
            <p:nvPr/>
          </p:nvSpPr>
          <p:spPr>
            <a:xfrm>
              <a:off x="2785634" y="4871176"/>
              <a:ext cx="487045" cy="970280"/>
            </a:xfrm>
            <a:custGeom>
              <a:avLst/>
              <a:gdLst/>
              <a:ahLst/>
              <a:cxnLst/>
              <a:rect l="l" t="t" r="r" b="b"/>
              <a:pathLst>
                <a:path w="487045" h="970279">
                  <a:moveTo>
                    <a:pt x="0" y="0"/>
                  </a:moveTo>
                  <a:lnTo>
                    <a:pt x="0" y="175320"/>
                  </a:lnTo>
                  <a:lnTo>
                    <a:pt x="46231" y="178747"/>
                  </a:lnTo>
                  <a:lnTo>
                    <a:pt x="90464" y="188716"/>
                  </a:lnTo>
                  <a:lnTo>
                    <a:pt x="132169" y="204761"/>
                  </a:lnTo>
                  <a:lnTo>
                    <a:pt x="170817" y="226413"/>
                  </a:lnTo>
                  <a:lnTo>
                    <a:pt x="205878" y="253206"/>
                  </a:lnTo>
                  <a:lnTo>
                    <a:pt x="236823" y="284673"/>
                  </a:lnTo>
                  <a:lnTo>
                    <a:pt x="263123" y="320347"/>
                  </a:lnTo>
                  <a:lnTo>
                    <a:pt x="284249" y="359760"/>
                  </a:lnTo>
                  <a:lnTo>
                    <a:pt x="299672" y="402446"/>
                  </a:lnTo>
                  <a:lnTo>
                    <a:pt x="308862" y="447937"/>
                  </a:lnTo>
                  <a:lnTo>
                    <a:pt x="311279" y="494056"/>
                  </a:lnTo>
                  <a:lnTo>
                    <a:pt x="307054" y="538899"/>
                  </a:lnTo>
                  <a:lnTo>
                    <a:pt x="296605" y="581929"/>
                  </a:lnTo>
                  <a:lnTo>
                    <a:pt x="280349" y="622606"/>
                  </a:lnTo>
                  <a:lnTo>
                    <a:pt x="258703" y="660393"/>
                  </a:lnTo>
                  <a:lnTo>
                    <a:pt x="232085" y="694749"/>
                  </a:lnTo>
                  <a:lnTo>
                    <a:pt x="200912" y="725137"/>
                  </a:lnTo>
                  <a:lnTo>
                    <a:pt x="165601" y="751017"/>
                  </a:lnTo>
                  <a:lnTo>
                    <a:pt x="126570" y="771851"/>
                  </a:lnTo>
                  <a:lnTo>
                    <a:pt x="84237" y="787100"/>
                  </a:lnTo>
                  <a:lnTo>
                    <a:pt x="39019" y="796225"/>
                  </a:lnTo>
                  <a:lnTo>
                    <a:pt x="60966" y="970163"/>
                  </a:lnTo>
                  <a:lnTo>
                    <a:pt x="108748" y="961703"/>
                  </a:lnTo>
                  <a:lnTo>
                    <a:pt x="154692" y="948787"/>
                  </a:lnTo>
                  <a:lnTo>
                    <a:pt x="198582" y="931660"/>
                  </a:lnTo>
                  <a:lnTo>
                    <a:pt x="240202" y="910568"/>
                  </a:lnTo>
                  <a:lnTo>
                    <a:pt x="279336" y="885756"/>
                  </a:lnTo>
                  <a:lnTo>
                    <a:pt x="315768" y="857470"/>
                  </a:lnTo>
                  <a:lnTo>
                    <a:pt x="349283" y="825954"/>
                  </a:lnTo>
                  <a:lnTo>
                    <a:pt x="379663" y="791454"/>
                  </a:lnTo>
                  <a:lnTo>
                    <a:pt x="406694" y="754215"/>
                  </a:lnTo>
                  <a:lnTo>
                    <a:pt x="430158" y="714482"/>
                  </a:lnTo>
                  <a:lnTo>
                    <a:pt x="449841" y="672501"/>
                  </a:lnTo>
                  <a:lnTo>
                    <a:pt x="465526" y="628518"/>
                  </a:lnTo>
                  <a:lnTo>
                    <a:pt x="476996" y="582776"/>
                  </a:lnTo>
                  <a:lnTo>
                    <a:pt x="484037" y="535522"/>
                  </a:lnTo>
                  <a:lnTo>
                    <a:pt x="486432" y="487001"/>
                  </a:lnTo>
                  <a:lnTo>
                    <a:pt x="484206" y="440100"/>
                  </a:lnTo>
                  <a:lnTo>
                    <a:pt x="477661" y="394459"/>
                  </a:lnTo>
                  <a:lnTo>
                    <a:pt x="467003" y="350285"/>
                  </a:lnTo>
                  <a:lnTo>
                    <a:pt x="452435" y="307779"/>
                  </a:lnTo>
                  <a:lnTo>
                    <a:pt x="434161" y="267148"/>
                  </a:lnTo>
                  <a:lnTo>
                    <a:pt x="412385" y="228594"/>
                  </a:lnTo>
                  <a:lnTo>
                    <a:pt x="387310" y="192322"/>
                  </a:lnTo>
                  <a:lnTo>
                    <a:pt x="359141" y="158536"/>
                  </a:lnTo>
                  <a:lnTo>
                    <a:pt x="328081" y="127440"/>
                  </a:lnTo>
                  <a:lnTo>
                    <a:pt x="294334" y="99238"/>
                  </a:lnTo>
                  <a:lnTo>
                    <a:pt x="258105" y="74134"/>
                  </a:lnTo>
                  <a:lnTo>
                    <a:pt x="219596" y="52332"/>
                  </a:lnTo>
                  <a:lnTo>
                    <a:pt x="179012" y="34036"/>
                  </a:lnTo>
                  <a:lnTo>
                    <a:pt x="136556" y="19451"/>
                  </a:lnTo>
                  <a:lnTo>
                    <a:pt x="92433" y="8781"/>
                  </a:lnTo>
                  <a:lnTo>
                    <a:pt x="46846" y="2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2622638" y="2520175"/>
              <a:ext cx="1718945" cy="2336165"/>
            </a:xfrm>
            <a:custGeom>
              <a:avLst/>
              <a:gdLst/>
              <a:ahLst/>
              <a:cxnLst/>
              <a:rect l="l" t="t" r="r" b="b"/>
              <a:pathLst>
                <a:path w="1718945" h="2336165">
                  <a:moveTo>
                    <a:pt x="1379131" y="0"/>
                  </a:moveTo>
                  <a:lnTo>
                    <a:pt x="193040" y="0"/>
                  </a:lnTo>
                  <a:lnTo>
                    <a:pt x="42037" y="276796"/>
                  </a:lnTo>
                  <a:lnTo>
                    <a:pt x="33045" y="274002"/>
                  </a:lnTo>
                  <a:lnTo>
                    <a:pt x="21526" y="275082"/>
                  </a:lnTo>
                  <a:lnTo>
                    <a:pt x="11264" y="280403"/>
                  </a:lnTo>
                  <a:lnTo>
                    <a:pt x="3556" y="289585"/>
                  </a:lnTo>
                  <a:lnTo>
                    <a:pt x="0" y="301040"/>
                  </a:lnTo>
                  <a:lnTo>
                    <a:pt x="1079" y="312559"/>
                  </a:lnTo>
                  <a:lnTo>
                    <a:pt x="6400" y="322846"/>
                  </a:lnTo>
                  <a:lnTo>
                    <a:pt x="15570" y="330555"/>
                  </a:lnTo>
                  <a:lnTo>
                    <a:pt x="27000" y="334111"/>
                  </a:lnTo>
                  <a:lnTo>
                    <a:pt x="38519" y="333032"/>
                  </a:lnTo>
                  <a:lnTo>
                    <a:pt x="48793" y="327710"/>
                  </a:lnTo>
                  <a:lnTo>
                    <a:pt x="56502" y="318528"/>
                  </a:lnTo>
                  <a:lnTo>
                    <a:pt x="60045" y="307073"/>
                  </a:lnTo>
                  <a:lnTo>
                    <a:pt x="59867" y="305257"/>
                  </a:lnTo>
                  <a:lnTo>
                    <a:pt x="58966" y="295554"/>
                  </a:lnTo>
                  <a:lnTo>
                    <a:pt x="53644" y="285267"/>
                  </a:lnTo>
                  <a:lnTo>
                    <a:pt x="46443" y="279209"/>
                  </a:lnTo>
                  <a:lnTo>
                    <a:pt x="196024" y="5041"/>
                  </a:lnTo>
                  <a:lnTo>
                    <a:pt x="1379131" y="5041"/>
                  </a:lnTo>
                  <a:lnTo>
                    <a:pt x="1379131" y="3733"/>
                  </a:lnTo>
                  <a:lnTo>
                    <a:pt x="1379131" y="0"/>
                  </a:lnTo>
                  <a:close/>
                </a:path>
                <a:path w="1718945" h="2336165">
                  <a:moveTo>
                    <a:pt x="1718906" y="2106549"/>
                  </a:moveTo>
                  <a:lnTo>
                    <a:pt x="354076" y="2106549"/>
                  </a:lnTo>
                  <a:lnTo>
                    <a:pt x="184543" y="2282545"/>
                  </a:lnTo>
                  <a:lnTo>
                    <a:pt x="176606" y="2277478"/>
                  </a:lnTo>
                  <a:lnTo>
                    <a:pt x="137604" y="2294813"/>
                  </a:lnTo>
                  <a:lnTo>
                    <a:pt x="135610" y="2306218"/>
                  </a:lnTo>
                  <a:lnTo>
                    <a:pt x="138023" y="2317534"/>
                  </a:lnTo>
                  <a:lnTo>
                    <a:pt x="144830" y="2327402"/>
                  </a:lnTo>
                  <a:lnTo>
                    <a:pt x="154927" y="2333853"/>
                  </a:lnTo>
                  <a:lnTo>
                    <a:pt x="166306" y="2335860"/>
                  </a:lnTo>
                  <a:lnTo>
                    <a:pt x="177622" y="2333447"/>
                  </a:lnTo>
                  <a:lnTo>
                    <a:pt x="187477" y="2326627"/>
                  </a:lnTo>
                  <a:lnTo>
                    <a:pt x="193916" y="2316518"/>
                  </a:lnTo>
                  <a:lnTo>
                    <a:pt x="195516" y="2307412"/>
                  </a:lnTo>
                  <a:lnTo>
                    <a:pt x="195922" y="2305113"/>
                  </a:lnTo>
                  <a:lnTo>
                    <a:pt x="193509" y="2293797"/>
                  </a:lnTo>
                  <a:lnTo>
                    <a:pt x="188163" y="2286038"/>
                  </a:lnTo>
                  <a:lnTo>
                    <a:pt x="356222" y="2111578"/>
                  </a:lnTo>
                  <a:lnTo>
                    <a:pt x="1718906" y="2111578"/>
                  </a:lnTo>
                  <a:lnTo>
                    <a:pt x="1718906" y="2110803"/>
                  </a:lnTo>
                  <a:lnTo>
                    <a:pt x="1718906" y="2106549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2020401" y="2890662"/>
              <a:ext cx="1371600" cy="1489075"/>
            </a:xfrm>
            <a:custGeom>
              <a:avLst/>
              <a:gdLst/>
              <a:ahLst/>
              <a:cxnLst/>
              <a:rect l="l" t="t" r="r" b="b"/>
              <a:pathLst>
                <a:path w="1371600" h="1489075">
                  <a:moveTo>
                    <a:pt x="627810" y="0"/>
                  </a:moveTo>
                  <a:lnTo>
                    <a:pt x="627810" y="372216"/>
                  </a:lnTo>
                  <a:lnTo>
                    <a:pt x="675043" y="375227"/>
                  </a:lnTo>
                  <a:lnTo>
                    <a:pt x="720962" y="384082"/>
                  </a:lnTo>
                  <a:lnTo>
                    <a:pt x="765082" y="398514"/>
                  </a:lnTo>
                  <a:lnTo>
                    <a:pt x="806918" y="418257"/>
                  </a:lnTo>
                  <a:lnTo>
                    <a:pt x="845984" y="443042"/>
                  </a:lnTo>
                  <a:lnTo>
                    <a:pt x="881796" y="472604"/>
                  </a:lnTo>
                  <a:lnTo>
                    <a:pt x="913868" y="506675"/>
                  </a:lnTo>
                  <a:lnTo>
                    <a:pt x="941716" y="544988"/>
                  </a:lnTo>
                  <a:lnTo>
                    <a:pt x="964259" y="585964"/>
                  </a:lnTo>
                  <a:lnTo>
                    <a:pt x="981180" y="628462"/>
                  </a:lnTo>
                  <a:lnTo>
                    <a:pt x="992586" y="672000"/>
                  </a:lnTo>
                  <a:lnTo>
                    <a:pt x="998586" y="716098"/>
                  </a:lnTo>
                  <a:lnTo>
                    <a:pt x="999287" y="760273"/>
                  </a:lnTo>
                  <a:lnTo>
                    <a:pt x="994797" y="804044"/>
                  </a:lnTo>
                  <a:lnTo>
                    <a:pt x="985222" y="846931"/>
                  </a:lnTo>
                  <a:lnTo>
                    <a:pt x="970670" y="888451"/>
                  </a:lnTo>
                  <a:lnTo>
                    <a:pt x="951249" y="928123"/>
                  </a:lnTo>
                  <a:lnTo>
                    <a:pt x="927066" y="965466"/>
                  </a:lnTo>
                  <a:lnTo>
                    <a:pt x="898229" y="999998"/>
                  </a:lnTo>
                  <a:lnTo>
                    <a:pt x="864844" y="1031238"/>
                  </a:lnTo>
                  <a:lnTo>
                    <a:pt x="827021" y="1058705"/>
                  </a:lnTo>
                  <a:lnTo>
                    <a:pt x="786093" y="1081274"/>
                  </a:lnTo>
                  <a:lnTo>
                    <a:pt x="743645" y="1098215"/>
                  </a:lnTo>
                  <a:lnTo>
                    <a:pt x="700158" y="1109635"/>
                  </a:lnTo>
                  <a:lnTo>
                    <a:pt x="656112" y="1115642"/>
                  </a:lnTo>
                  <a:lnTo>
                    <a:pt x="611988" y="1116344"/>
                  </a:lnTo>
                  <a:lnTo>
                    <a:pt x="568268" y="1111848"/>
                  </a:lnTo>
                  <a:lnTo>
                    <a:pt x="525431" y="1102261"/>
                  </a:lnTo>
                  <a:lnTo>
                    <a:pt x="483960" y="1087692"/>
                  </a:lnTo>
                  <a:lnTo>
                    <a:pt x="444334" y="1068248"/>
                  </a:lnTo>
                  <a:lnTo>
                    <a:pt x="407035" y="1044037"/>
                  </a:lnTo>
                  <a:lnTo>
                    <a:pt x="372543" y="1015166"/>
                  </a:lnTo>
                  <a:lnTo>
                    <a:pt x="341340" y="981743"/>
                  </a:lnTo>
                  <a:lnTo>
                    <a:pt x="313905" y="943875"/>
                  </a:lnTo>
                  <a:lnTo>
                    <a:pt x="0" y="1143318"/>
                  </a:lnTo>
                  <a:lnTo>
                    <a:pt x="28594" y="1185209"/>
                  </a:lnTo>
                  <a:lnTo>
                    <a:pt x="59720" y="1224758"/>
                  </a:lnTo>
                  <a:lnTo>
                    <a:pt x="93231" y="1261883"/>
                  </a:lnTo>
                  <a:lnTo>
                    <a:pt x="128979" y="1296504"/>
                  </a:lnTo>
                  <a:lnTo>
                    <a:pt x="166818" y="1328539"/>
                  </a:lnTo>
                  <a:lnTo>
                    <a:pt x="206601" y="1357907"/>
                  </a:lnTo>
                  <a:lnTo>
                    <a:pt x="248179" y="1384528"/>
                  </a:lnTo>
                  <a:lnTo>
                    <a:pt x="291407" y="1408320"/>
                  </a:lnTo>
                  <a:lnTo>
                    <a:pt x="336136" y="1429203"/>
                  </a:lnTo>
                  <a:lnTo>
                    <a:pt x="382220" y="1447095"/>
                  </a:lnTo>
                  <a:lnTo>
                    <a:pt x="429512" y="1461916"/>
                  </a:lnTo>
                  <a:lnTo>
                    <a:pt x="477864" y="1473584"/>
                  </a:lnTo>
                  <a:lnTo>
                    <a:pt x="527129" y="1482019"/>
                  </a:lnTo>
                  <a:lnTo>
                    <a:pt x="577160" y="1487139"/>
                  </a:lnTo>
                  <a:lnTo>
                    <a:pt x="627810" y="1488864"/>
                  </a:lnTo>
                  <a:lnTo>
                    <a:pt x="676699" y="1487280"/>
                  </a:lnTo>
                  <a:lnTo>
                    <a:pt x="724745" y="1482595"/>
                  </a:lnTo>
                  <a:lnTo>
                    <a:pt x="771847" y="1474907"/>
                  </a:lnTo>
                  <a:lnTo>
                    <a:pt x="817909" y="1464313"/>
                  </a:lnTo>
                  <a:lnTo>
                    <a:pt x="862833" y="1450912"/>
                  </a:lnTo>
                  <a:lnTo>
                    <a:pt x="906521" y="1434802"/>
                  </a:lnTo>
                  <a:lnTo>
                    <a:pt x="948874" y="1416081"/>
                  </a:lnTo>
                  <a:lnTo>
                    <a:pt x="989795" y="1394846"/>
                  </a:lnTo>
                  <a:lnTo>
                    <a:pt x="1029186" y="1371197"/>
                  </a:lnTo>
                  <a:lnTo>
                    <a:pt x="1066948" y="1345231"/>
                  </a:lnTo>
                  <a:lnTo>
                    <a:pt x="1102985" y="1317047"/>
                  </a:lnTo>
                  <a:lnTo>
                    <a:pt x="1137197" y="1286742"/>
                  </a:lnTo>
                  <a:lnTo>
                    <a:pt x="1169487" y="1254414"/>
                  </a:lnTo>
                  <a:lnTo>
                    <a:pt x="1199756" y="1220162"/>
                  </a:lnTo>
                  <a:lnTo>
                    <a:pt x="1227908" y="1184083"/>
                  </a:lnTo>
                  <a:lnTo>
                    <a:pt x="1253843" y="1146277"/>
                  </a:lnTo>
                  <a:lnTo>
                    <a:pt x="1277465" y="1106840"/>
                  </a:lnTo>
                  <a:lnTo>
                    <a:pt x="1298674" y="1065871"/>
                  </a:lnTo>
                  <a:lnTo>
                    <a:pt x="1317374" y="1023468"/>
                  </a:lnTo>
                  <a:lnTo>
                    <a:pt x="1333465" y="979730"/>
                  </a:lnTo>
                  <a:lnTo>
                    <a:pt x="1346850" y="934753"/>
                  </a:lnTo>
                  <a:lnTo>
                    <a:pt x="1357432" y="888637"/>
                  </a:lnTo>
                  <a:lnTo>
                    <a:pt x="1365111" y="841479"/>
                  </a:lnTo>
                  <a:lnTo>
                    <a:pt x="1369791" y="793378"/>
                  </a:lnTo>
                  <a:lnTo>
                    <a:pt x="1371372" y="744432"/>
                  </a:lnTo>
                  <a:lnTo>
                    <a:pt x="1369791" y="695485"/>
                  </a:lnTo>
                  <a:lnTo>
                    <a:pt x="1365111" y="647384"/>
                  </a:lnTo>
                  <a:lnTo>
                    <a:pt x="1357432" y="600226"/>
                  </a:lnTo>
                  <a:lnTo>
                    <a:pt x="1346850" y="554110"/>
                  </a:lnTo>
                  <a:lnTo>
                    <a:pt x="1333465" y="509134"/>
                  </a:lnTo>
                  <a:lnTo>
                    <a:pt x="1317374" y="465395"/>
                  </a:lnTo>
                  <a:lnTo>
                    <a:pt x="1298674" y="422992"/>
                  </a:lnTo>
                  <a:lnTo>
                    <a:pt x="1277465" y="382023"/>
                  </a:lnTo>
                  <a:lnTo>
                    <a:pt x="1253843" y="342586"/>
                  </a:lnTo>
                  <a:lnTo>
                    <a:pt x="1227908" y="304780"/>
                  </a:lnTo>
                  <a:lnTo>
                    <a:pt x="1199756" y="268701"/>
                  </a:lnTo>
                  <a:lnTo>
                    <a:pt x="1169487" y="234449"/>
                  </a:lnTo>
                  <a:lnTo>
                    <a:pt x="1137197" y="202121"/>
                  </a:lnTo>
                  <a:lnTo>
                    <a:pt x="1102985" y="171816"/>
                  </a:lnTo>
                  <a:lnTo>
                    <a:pt x="1066948" y="143632"/>
                  </a:lnTo>
                  <a:lnTo>
                    <a:pt x="1029186" y="117666"/>
                  </a:lnTo>
                  <a:lnTo>
                    <a:pt x="989795" y="94017"/>
                  </a:lnTo>
                  <a:lnTo>
                    <a:pt x="948874" y="72783"/>
                  </a:lnTo>
                  <a:lnTo>
                    <a:pt x="906521" y="54061"/>
                  </a:lnTo>
                  <a:lnTo>
                    <a:pt x="862833" y="37951"/>
                  </a:lnTo>
                  <a:lnTo>
                    <a:pt x="817909" y="24550"/>
                  </a:lnTo>
                  <a:lnTo>
                    <a:pt x="771847" y="13956"/>
                  </a:lnTo>
                  <a:lnTo>
                    <a:pt x="724745" y="6268"/>
                  </a:lnTo>
                  <a:lnTo>
                    <a:pt x="676699" y="1583"/>
                  </a:lnTo>
                  <a:lnTo>
                    <a:pt x="62781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817328" y="4022327"/>
              <a:ext cx="1094740" cy="254000"/>
            </a:xfrm>
            <a:custGeom>
              <a:avLst/>
              <a:gdLst/>
              <a:ahLst/>
              <a:cxnLst/>
              <a:rect l="l" t="t" r="r" b="b"/>
              <a:pathLst>
                <a:path w="1094739" h="254000">
                  <a:moveTo>
                    <a:pt x="1047299" y="199239"/>
                  </a:moveTo>
                  <a:lnTo>
                    <a:pt x="1040289" y="205529"/>
                  </a:lnTo>
                  <a:lnTo>
                    <a:pt x="1035300" y="215973"/>
                  </a:lnTo>
                  <a:lnTo>
                    <a:pt x="1034586" y="227527"/>
                  </a:lnTo>
                  <a:lnTo>
                    <a:pt x="1038493" y="238862"/>
                  </a:lnTo>
                  <a:lnTo>
                    <a:pt x="1046487" y="247793"/>
                  </a:lnTo>
                  <a:lnTo>
                    <a:pt x="1056918" y="252788"/>
                  </a:lnTo>
                  <a:lnTo>
                    <a:pt x="1068459" y="253502"/>
                  </a:lnTo>
                  <a:lnTo>
                    <a:pt x="1079782" y="249590"/>
                  </a:lnTo>
                  <a:lnTo>
                    <a:pt x="1088702" y="241587"/>
                  </a:lnTo>
                  <a:lnTo>
                    <a:pt x="1093690" y="231144"/>
                  </a:lnTo>
                  <a:lnTo>
                    <a:pt x="1094080" y="224834"/>
                  </a:lnTo>
                  <a:lnTo>
                    <a:pt x="1062329" y="224834"/>
                  </a:lnTo>
                  <a:lnTo>
                    <a:pt x="1047299" y="199239"/>
                  </a:lnTo>
                  <a:close/>
                </a:path>
                <a:path w="1094739" h="254000">
                  <a:moveTo>
                    <a:pt x="1051633" y="196689"/>
                  </a:moveTo>
                  <a:lnTo>
                    <a:pt x="1049208" y="197526"/>
                  </a:lnTo>
                  <a:lnTo>
                    <a:pt x="1047299" y="199239"/>
                  </a:lnTo>
                  <a:lnTo>
                    <a:pt x="1062329" y="224834"/>
                  </a:lnTo>
                  <a:lnTo>
                    <a:pt x="1066662" y="222283"/>
                  </a:lnTo>
                  <a:lnTo>
                    <a:pt x="1051633" y="196689"/>
                  </a:lnTo>
                  <a:close/>
                </a:path>
                <a:path w="1094739" h="254000">
                  <a:moveTo>
                    <a:pt x="1060530" y="193615"/>
                  </a:moveTo>
                  <a:lnTo>
                    <a:pt x="1051633" y="196689"/>
                  </a:lnTo>
                  <a:lnTo>
                    <a:pt x="1066662" y="222283"/>
                  </a:lnTo>
                  <a:lnTo>
                    <a:pt x="1062329" y="224834"/>
                  </a:lnTo>
                  <a:lnTo>
                    <a:pt x="1094080" y="224834"/>
                  </a:lnTo>
                  <a:lnTo>
                    <a:pt x="1094404" y="219589"/>
                  </a:lnTo>
                  <a:lnTo>
                    <a:pt x="1090497" y="208254"/>
                  </a:lnTo>
                  <a:lnTo>
                    <a:pt x="1082503" y="199324"/>
                  </a:lnTo>
                  <a:lnTo>
                    <a:pt x="1072072" y="194329"/>
                  </a:lnTo>
                  <a:lnTo>
                    <a:pt x="1060530" y="193615"/>
                  </a:lnTo>
                  <a:close/>
                </a:path>
                <a:path w="1094739" h="254000">
                  <a:moveTo>
                    <a:pt x="932527" y="3792"/>
                  </a:moveTo>
                  <a:lnTo>
                    <a:pt x="1047299" y="199239"/>
                  </a:lnTo>
                  <a:lnTo>
                    <a:pt x="1049208" y="197526"/>
                  </a:lnTo>
                  <a:lnTo>
                    <a:pt x="1051633" y="196689"/>
                  </a:lnTo>
                  <a:lnTo>
                    <a:pt x="939088" y="5033"/>
                  </a:lnTo>
                  <a:lnTo>
                    <a:pt x="934694" y="5033"/>
                  </a:lnTo>
                  <a:lnTo>
                    <a:pt x="932527" y="3792"/>
                  </a:lnTo>
                  <a:close/>
                </a:path>
                <a:path w="1094739" h="254000">
                  <a:moveTo>
                    <a:pt x="936133" y="0"/>
                  </a:moveTo>
                  <a:lnTo>
                    <a:pt x="0" y="0"/>
                  </a:lnTo>
                  <a:lnTo>
                    <a:pt x="0" y="5033"/>
                  </a:lnTo>
                  <a:lnTo>
                    <a:pt x="933256" y="5033"/>
                  </a:lnTo>
                  <a:lnTo>
                    <a:pt x="932527" y="3792"/>
                  </a:lnTo>
                  <a:lnTo>
                    <a:pt x="938359" y="3792"/>
                  </a:lnTo>
                  <a:lnTo>
                    <a:pt x="936133" y="0"/>
                  </a:lnTo>
                  <a:close/>
                </a:path>
                <a:path w="1094739" h="254000">
                  <a:moveTo>
                    <a:pt x="938359" y="3792"/>
                  </a:moveTo>
                  <a:lnTo>
                    <a:pt x="932527" y="3792"/>
                  </a:lnTo>
                  <a:lnTo>
                    <a:pt x="934694" y="5033"/>
                  </a:lnTo>
                  <a:lnTo>
                    <a:pt x="939088" y="5033"/>
                  </a:lnTo>
                  <a:lnTo>
                    <a:pt x="938359" y="379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8"/>
          <p:cNvSpPr txBox="1"/>
          <p:nvPr/>
        </p:nvSpPr>
        <p:spPr>
          <a:xfrm>
            <a:off x="2539749" y="3175311"/>
            <a:ext cx="319848" cy="381186"/>
          </a:xfrm>
          <a:prstGeom prst="rect">
            <a:avLst/>
          </a:prstGeom>
        </p:spPr>
        <p:txBody>
          <a:bodyPr vert="horz" wrap="square" lIns="0" tIns="21899" rIns="0" bIns="0" rtlCol="0">
            <a:spAutoFit/>
          </a:bodyPr>
          <a:lstStyle/>
          <a:p>
            <a:pPr marL="11527" marR="4611" indent="70312">
              <a:lnSpc>
                <a:spcPts val="1370"/>
              </a:lnSpc>
              <a:spcBef>
                <a:spcPts val="172"/>
              </a:spcBef>
            </a:pPr>
            <a:r>
              <a:rPr sz="1180" b="1" spc="-18" dirty="0">
                <a:solidFill>
                  <a:srgbClr val="44546A"/>
                </a:solidFill>
                <a:latin typeface="Calibri"/>
                <a:cs typeface="Calibri"/>
              </a:rPr>
              <a:t>PP </a:t>
            </a:r>
            <a:r>
              <a:rPr sz="1180" b="1" spc="-14" dirty="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sz="1180" b="1" spc="-18" dirty="0">
                <a:solidFill>
                  <a:srgbClr val="44546A"/>
                </a:solidFill>
                <a:latin typeface="Calibri"/>
                <a:cs typeface="Calibri"/>
              </a:rPr>
              <a:t>0093</a:t>
            </a:r>
            <a:endParaRPr sz="1180">
              <a:latin typeface="Calibri"/>
              <a:cs typeface="Calibri"/>
            </a:endParaRPr>
          </a:p>
        </p:txBody>
      </p:sp>
      <p:grpSp>
        <p:nvGrpSpPr>
          <p:cNvPr id="32" name="object 9"/>
          <p:cNvGrpSpPr/>
          <p:nvPr/>
        </p:nvGrpSpPr>
        <p:grpSpPr>
          <a:xfrm>
            <a:off x="1572139" y="2941039"/>
            <a:ext cx="1566390" cy="2158253"/>
            <a:chOff x="1393082" y="3123429"/>
            <a:chExt cx="1725930" cy="2378075"/>
          </a:xfrm>
        </p:grpSpPr>
        <p:sp>
          <p:nvSpPr>
            <p:cNvPr id="33" name="object 10"/>
            <p:cNvSpPr/>
            <p:nvPr/>
          </p:nvSpPr>
          <p:spPr>
            <a:xfrm>
              <a:off x="2143836" y="3123429"/>
              <a:ext cx="975360" cy="973455"/>
            </a:xfrm>
            <a:custGeom>
              <a:avLst/>
              <a:gdLst/>
              <a:ahLst/>
              <a:cxnLst/>
              <a:rect l="l" t="t" r="r" b="b"/>
              <a:pathLst>
                <a:path w="975360" h="973454">
                  <a:moveTo>
                    <a:pt x="487412" y="0"/>
                  </a:moveTo>
                  <a:lnTo>
                    <a:pt x="440471" y="2228"/>
                  </a:lnTo>
                  <a:lnTo>
                    <a:pt x="394792" y="8776"/>
                  </a:lnTo>
                  <a:lnTo>
                    <a:pt x="350580" y="19440"/>
                  </a:lnTo>
                  <a:lnTo>
                    <a:pt x="308039" y="34016"/>
                  </a:lnTo>
                  <a:lnTo>
                    <a:pt x="267374" y="52300"/>
                  </a:lnTo>
                  <a:lnTo>
                    <a:pt x="228787" y="74089"/>
                  </a:lnTo>
                  <a:lnTo>
                    <a:pt x="192485" y="99178"/>
                  </a:lnTo>
                  <a:lnTo>
                    <a:pt x="158670" y="127363"/>
                  </a:lnTo>
                  <a:lnTo>
                    <a:pt x="127548" y="158441"/>
                  </a:lnTo>
                  <a:lnTo>
                    <a:pt x="99322" y="192206"/>
                  </a:lnTo>
                  <a:lnTo>
                    <a:pt x="74196" y="228457"/>
                  </a:lnTo>
                  <a:lnTo>
                    <a:pt x="52376" y="266987"/>
                  </a:lnTo>
                  <a:lnTo>
                    <a:pt x="34065" y="307594"/>
                  </a:lnTo>
                  <a:lnTo>
                    <a:pt x="19468" y="350074"/>
                  </a:lnTo>
                  <a:lnTo>
                    <a:pt x="8788" y="394222"/>
                  </a:lnTo>
                  <a:lnTo>
                    <a:pt x="2231" y="439835"/>
                  </a:lnTo>
                  <a:lnTo>
                    <a:pt x="0" y="486708"/>
                  </a:lnTo>
                  <a:lnTo>
                    <a:pt x="2231" y="533581"/>
                  </a:lnTo>
                  <a:lnTo>
                    <a:pt x="8788" y="579194"/>
                  </a:lnTo>
                  <a:lnTo>
                    <a:pt x="19468" y="623342"/>
                  </a:lnTo>
                  <a:lnTo>
                    <a:pt x="34065" y="665821"/>
                  </a:lnTo>
                  <a:lnTo>
                    <a:pt x="52376" y="706428"/>
                  </a:lnTo>
                  <a:lnTo>
                    <a:pt x="74196" y="744959"/>
                  </a:lnTo>
                  <a:lnTo>
                    <a:pt x="99322" y="781209"/>
                  </a:lnTo>
                  <a:lnTo>
                    <a:pt x="127548" y="814975"/>
                  </a:lnTo>
                  <a:lnTo>
                    <a:pt x="158670" y="846052"/>
                  </a:lnTo>
                  <a:lnTo>
                    <a:pt x="192485" y="874238"/>
                  </a:lnTo>
                  <a:lnTo>
                    <a:pt x="228787" y="899327"/>
                  </a:lnTo>
                  <a:lnTo>
                    <a:pt x="267374" y="921115"/>
                  </a:lnTo>
                  <a:lnTo>
                    <a:pt x="308039" y="939400"/>
                  </a:lnTo>
                  <a:lnTo>
                    <a:pt x="350580" y="953976"/>
                  </a:lnTo>
                  <a:lnTo>
                    <a:pt x="394792" y="964640"/>
                  </a:lnTo>
                  <a:lnTo>
                    <a:pt x="440471" y="971188"/>
                  </a:lnTo>
                  <a:lnTo>
                    <a:pt x="487412" y="973416"/>
                  </a:lnTo>
                  <a:lnTo>
                    <a:pt x="534353" y="971188"/>
                  </a:lnTo>
                  <a:lnTo>
                    <a:pt x="580031" y="964640"/>
                  </a:lnTo>
                  <a:lnTo>
                    <a:pt x="624243" y="953976"/>
                  </a:lnTo>
                  <a:lnTo>
                    <a:pt x="666784" y="939400"/>
                  </a:lnTo>
                  <a:lnTo>
                    <a:pt x="707450" y="921115"/>
                  </a:lnTo>
                  <a:lnTo>
                    <a:pt x="746036" y="899327"/>
                  </a:lnTo>
                  <a:lnTo>
                    <a:pt x="782339" y="874238"/>
                  </a:lnTo>
                  <a:lnTo>
                    <a:pt x="816153" y="846052"/>
                  </a:lnTo>
                  <a:lnTo>
                    <a:pt x="816299" y="845907"/>
                  </a:lnTo>
                  <a:lnTo>
                    <a:pt x="487412" y="845907"/>
                  </a:lnTo>
                  <a:lnTo>
                    <a:pt x="438555" y="842628"/>
                  </a:lnTo>
                  <a:lnTo>
                    <a:pt x="391695" y="833076"/>
                  </a:lnTo>
                  <a:lnTo>
                    <a:pt x="347263" y="817679"/>
                  </a:lnTo>
                  <a:lnTo>
                    <a:pt x="305686" y="796866"/>
                  </a:lnTo>
                  <a:lnTo>
                    <a:pt x="267394" y="771064"/>
                  </a:lnTo>
                  <a:lnTo>
                    <a:pt x="232816" y="740700"/>
                  </a:lnTo>
                  <a:lnTo>
                    <a:pt x="202380" y="706204"/>
                  </a:lnTo>
                  <a:lnTo>
                    <a:pt x="176517" y="668003"/>
                  </a:lnTo>
                  <a:lnTo>
                    <a:pt x="155654" y="626525"/>
                  </a:lnTo>
                  <a:lnTo>
                    <a:pt x="140220" y="582197"/>
                  </a:lnTo>
                  <a:lnTo>
                    <a:pt x="130646" y="535449"/>
                  </a:lnTo>
                  <a:lnTo>
                    <a:pt x="127359" y="486708"/>
                  </a:lnTo>
                  <a:lnTo>
                    <a:pt x="130646" y="437966"/>
                  </a:lnTo>
                  <a:lnTo>
                    <a:pt x="140220" y="391218"/>
                  </a:lnTo>
                  <a:lnTo>
                    <a:pt x="155654" y="346891"/>
                  </a:lnTo>
                  <a:lnTo>
                    <a:pt x="176517" y="305412"/>
                  </a:lnTo>
                  <a:lnTo>
                    <a:pt x="202380" y="267211"/>
                  </a:lnTo>
                  <a:lnTo>
                    <a:pt x="232816" y="232715"/>
                  </a:lnTo>
                  <a:lnTo>
                    <a:pt x="267394" y="202351"/>
                  </a:lnTo>
                  <a:lnTo>
                    <a:pt x="305686" y="176549"/>
                  </a:lnTo>
                  <a:lnTo>
                    <a:pt x="347263" y="155735"/>
                  </a:lnTo>
                  <a:lnTo>
                    <a:pt x="391695" y="140338"/>
                  </a:lnTo>
                  <a:lnTo>
                    <a:pt x="438555" y="130787"/>
                  </a:lnTo>
                  <a:lnTo>
                    <a:pt x="487412" y="127508"/>
                  </a:lnTo>
                  <a:lnTo>
                    <a:pt x="816298" y="127508"/>
                  </a:lnTo>
                  <a:lnTo>
                    <a:pt x="816153" y="127363"/>
                  </a:lnTo>
                  <a:lnTo>
                    <a:pt x="782339" y="99178"/>
                  </a:lnTo>
                  <a:lnTo>
                    <a:pt x="746036" y="74089"/>
                  </a:lnTo>
                  <a:lnTo>
                    <a:pt x="707450" y="52300"/>
                  </a:lnTo>
                  <a:lnTo>
                    <a:pt x="666784" y="34016"/>
                  </a:lnTo>
                  <a:lnTo>
                    <a:pt x="624243" y="19440"/>
                  </a:lnTo>
                  <a:lnTo>
                    <a:pt x="580031" y="8776"/>
                  </a:lnTo>
                  <a:lnTo>
                    <a:pt x="534353" y="2228"/>
                  </a:lnTo>
                  <a:lnTo>
                    <a:pt x="487412" y="0"/>
                  </a:lnTo>
                  <a:close/>
                </a:path>
                <a:path w="975360" h="973454">
                  <a:moveTo>
                    <a:pt x="816298" y="127508"/>
                  </a:moveTo>
                  <a:lnTo>
                    <a:pt x="487412" y="127508"/>
                  </a:lnTo>
                  <a:lnTo>
                    <a:pt x="536269" y="130787"/>
                  </a:lnTo>
                  <a:lnTo>
                    <a:pt x="583128" y="140338"/>
                  </a:lnTo>
                  <a:lnTo>
                    <a:pt x="627560" y="155735"/>
                  </a:lnTo>
                  <a:lnTo>
                    <a:pt x="669137" y="176549"/>
                  </a:lnTo>
                  <a:lnTo>
                    <a:pt x="707429" y="202351"/>
                  </a:lnTo>
                  <a:lnTo>
                    <a:pt x="742007" y="232715"/>
                  </a:lnTo>
                  <a:lnTo>
                    <a:pt x="772443" y="267211"/>
                  </a:lnTo>
                  <a:lnTo>
                    <a:pt x="798306" y="305412"/>
                  </a:lnTo>
                  <a:lnTo>
                    <a:pt x="819169" y="346891"/>
                  </a:lnTo>
                  <a:lnTo>
                    <a:pt x="834603" y="391218"/>
                  </a:lnTo>
                  <a:lnTo>
                    <a:pt x="844177" y="437966"/>
                  </a:lnTo>
                  <a:lnTo>
                    <a:pt x="847464" y="486708"/>
                  </a:lnTo>
                  <a:lnTo>
                    <a:pt x="844177" y="535449"/>
                  </a:lnTo>
                  <a:lnTo>
                    <a:pt x="834603" y="582197"/>
                  </a:lnTo>
                  <a:lnTo>
                    <a:pt x="819169" y="626525"/>
                  </a:lnTo>
                  <a:lnTo>
                    <a:pt x="798306" y="668003"/>
                  </a:lnTo>
                  <a:lnTo>
                    <a:pt x="772443" y="706204"/>
                  </a:lnTo>
                  <a:lnTo>
                    <a:pt x="742007" y="740700"/>
                  </a:lnTo>
                  <a:lnTo>
                    <a:pt x="707429" y="771064"/>
                  </a:lnTo>
                  <a:lnTo>
                    <a:pt x="669137" y="796866"/>
                  </a:lnTo>
                  <a:lnTo>
                    <a:pt x="627560" y="817679"/>
                  </a:lnTo>
                  <a:lnTo>
                    <a:pt x="583128" y="833076"/>
                  </a:lnTo>
                  <a:lnTo>
                    <a:pt x="536269" y="842628"/>
                  </a:lnTo>
                  <a:lnTo>
                    <a:pt x="487412" y="845907"/>
                  </a:lnTo>
                  <a:lnTo>
                    <a:pt x="816299" y="845907"/>
                  </a:lnTo>
                  <a:lnTo>
                    <a:pt x="847276" y="814975"/>
                  </a:lnTo>
                  <a:lnTo>
                    <a:pt x="875502" y="781209"/>
                  </a:lnTo>
                  <a:lnTo>
                    <a:pt x="900627" y="744959"/>
                  </a:lnTo>
                  <a:lnTo>
                    <a:pt x="922447" y="706428"/>
                  </a:lnTo>
                  <a:lnTo>
                    <a:pt x="940758" y="665821"/>
                  </a:lnTo>
                  <a:lnTo>
                    <a:pt x="955355" y="623342"/>
                  </a:lnTo>
                  <a:lnTo>
                    <a:pt x="966035" y="579194"/>
                  </a:lnTo>
                  <a:lnTo>
                    <a:pt x="972592" y="533581"/>
                  </a:lnTo>
                  <a:lnTo>
                    <a:pt x="974824" y="486708"/>
                  </a:lnTo>
                  <a:lnTo>
                    <a:pt x="972592" y="439835"/>
                  </a:lnTo>
                  <a:lnTo>
                    <a:pt x="966035" y="394222"/>
                  </a:lnTo>
                  <a:lnTo>
                    <a:pt x="955355" y="350074"/>
                  </a:lnTo>
                  <a:lnTo>
                    <a:pt x="940758" y="307594"/>
                  </a:lnTo>
                  <a:lnTo>
                    <a:pt x="922447" y="266987"/>
                  </a:lnTo>
                  <a:lnTo>
                    <a:pt x="900627" y="228457"/>
                  </a:lnTo>
                  <a:lnTo>
                    <a:pt x="875502" y="192206"/>
                  </a:lnTo>
                  <a:lnTo>
                    <a:pt x="847276" y="158441"/>
                  </a:lnTo>
                  <a:lnTo>
                    <a:pt x="816298" y="127508"/>
                  </a:lnTo>
                  <a:close/>
                </a:path>
              </a:pathLst>
            </a:custGeom>
            <a:solidFill>
              <a:srgbClr val="ADB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"/>
            <p:cNvSpPr/>
            <p:nvPr/>
          </p:nvSpPr>
          <p:spPr>
            <a:xfrm>
              <a:off x="1868878" y="4301421"/>
              <a:ext cx="636270" cy="1200150"/>
            </a:xfrm>
            <a:custGeom>
              <a:avLst/>
              <a:gdLst/>
              <a:ahLst/>
              <a:cxnLst/>
              <a:rect l="l" t="t" r="r" b="b"/>
              <a:pathLst>
                <a:path w="636269" h="1200150">
                  <a:moveTo>
                    <a:pt x="0" y="0"/>
                  </a:moveTo>
                  <a:lnTo>
                    <a:pt x="1" y="318199"/>
                  </a:lnTo>
                  <a:lnTo>
                    <a:pt x="49905" y="322138"/>
                  </a:lnTo>
                  <a:lnTo>
                    <a:pt x="97852" y="333647"/>
                  </a:lnTo>
                  <a:lnTo>
                    <a:pt x="143074" y="352262"/>
                  </a:lnTo>
                  <a:lnTo>
                    <a:pt x="184808" y="377520"/>
                  </a:lnTo>
                  <a:lnTo>
                    <a:pt x="222287" y="408959"/>
                  </a:lnTo>
                  <a:lnTo>
                    <a:pt x="254748" y="446115"/>
                  </a:lnTo>
                  <a:lnTo>
                    <a:pt x="281424" y="488525"/>
                  </a:lnTo>
                  <a:lnTo>
                    <a:pt x="300199" y="531764"/>
                  </a:lnTo>
                  <a:lnTo>
                    <a:pt x="312167" y="576160"/>
                  </a:lnTo>
                  <a:lnTo>
                    <a:pt x="317535" y="621049"/>
                  </a:lnTo>
                  <a:lnTo>
                    <a:pt x="316510" y="665766"/>
                  </a:lnTo>
                  <a:lnTo>
                    <a:pt x="309299" y="709647"/>
                  </a:lnTo>
                  <a:lnTo>
                    <a:pt x="296108" y="752026"/>
                  </a:lnTo>
                  <a:lnTo>
                    <a:pt x="277145" y="792241"/>
                  </a:lnTo>
                  <a:lnTo>
                    <a:pt x="252616" y="829625"/>
                  </a:lnTo>
                  <a:lnTo>
                    <a:pt x="222728" y="863515"/>
                  </a:lnTo>
                  <a:lnTo>
                    <a:pt x="187688" y="893246"/>
                  </a:lnTo>
                  <a:lnTo>
                    <a:pt x="147703" y="918152"/>
                  </a:lnTo>
                  <a:lnTo>
                    <a:pt x="295405" y="1199906"/>
                  </a:lnTo>
                  <a:lnTo>
                    <a:pt x="339020" y="1174742"/>
                  </a:lnTo>
                  <a:lnTo>
                    <a:pt x="380126" y="1146491"/>
                  </a:lnTo>
                  <a:lnTo>
                    <a:pt x="418608" y="1115345"/>
                  </a:lnTo>
                  <a:lnTo>
                    <a:pt x="454351" y="1081495"/>
                  </a:lnTo>
                  <a:lnTo>
                    <a:pt x="487238" y="1045132"/>
                  </a:lnTo>
                  <a:lnTo>
                    <a:pt x="517154" y="1006448"/>
                  </a:lnTo>
                  <a:lnTo>
                    <a:pt x="543984" y="965635"/>
                  </a:lnTo>
                  <a:lnTo>
                    <a:pt x="567612" y="922883"/>
                  </a:lnTo>
                  <a:lnTo>
                    <a:pt x="587922" y="878385"/>
                  </a:lnTo>
                  <a:lnTo>
                    <a:pt x="604798" y="832332"/>
                  </a:lnTo>
                  <a:lnTo>
                    <a:pt x="618126" y="784916"/>
                  </a:lnTo>
                  <a:lnTo>
                    <a:pt x="627788" y="736327"/>
                  </a:lnTo>
                  <a:lnTo>
                    <a:pt x="633671" y="686758"/>
                  </a:lnTo>
                  <a:lnTo>
                    <a:pt x="635657" y="636400"/>
                  </a:lnTo>
                  <a:lnTo>
                    <a:pt x="633914" y="588905"/>
                  </a:lnTo>
                  <a:lnTo>
                    <a:pt x="628765" y="542358"/>
                  </a:lnTo>
                  <a:lnTo>
                    <a:pt x="620334" y="496881"/>
                  </a:lnTo>
                  <a:lnTo>
                    <a:pt x="608744" y="452599"/>
                  </a:lnTo>
                  <a:lnTo>
                    <a:pt x="594118" y="409634"/>
                  </a:lnTo>
                  <a:lnTo>
                    <a:pt x="576578" y="368110"/>
                  </a:lnTo>
                  <a:lnTo>
                    <a:pt x="556247" y="328148"/>
                  </a:lnTo>
                  <a:lnTo>
                    <a:pt x="533249" y="289873"/>
                  </a:lnTo>
                  <a:lnTo>
                    <a:pt x="507706" y="253408"/>
                  </a:lnTo>
                  <a:lnTo>
                    <a:pt x="479741" y="218874"/>
                  </a:lnTo>
                  <a:lnTo>
                    <a:pt x="449478" y="186397"/>
                  </a:lnTo>
                  <a:lnTo>
                    <a:pt x="417038" y="156098"/>
                  </a:lnTo>
                  <a:lnTo>
                    <a:pt x="382545" y="128100"/>
                  </a:lnTo>
                  <a:lnTo>
                    <a:pt x="346122" y="102527"/>
                  </a:lnTo>
                  <a:lnTo>
                    <a:pt x="307892" y="79502"/>
                  </a:lnTo>
                  <a:lnTo>
                    <a:pt x="267977" y="59148"/>
                  </a:lnTo>
                  <a:lnTo>
                    <a:pt x="226501" y="41588"/>
                  </a:lnTo>
                  <a:lnTo>
                    <a:pt x="183586" y="26944"/>
                  </a:lnTo>
                  <a:lnTo>
                    <a:pt x="139356" y="15340"/>
                  </a:lnTo>
                  <a:lnTo>
                    <a:pt x="93933" y="6900"/>
                  </a:lnTo>
                  <a:lnTo>
                    <a:pt x="47439" y="1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2"/>
            <p:cNvSpPr/>
            <p:nvPr/>
          </p:nvSpPr>
          <p:spPr>
            <a:xfrm>
              <a:off x="1393082" y="4474323"/>
              <a:ext cx="857250" cy="937260"/>
            </a:xfrm>
            <a:custGeom>
              <a:avLst/>
              <a:gdLst/>
              <a:ahLst/>
              <a:cxnLst/>
              <a:rect l="l" t="t" r="r" b="b"/>
              <a:pathLst>
                <a:path w="857250" h="937260">
                  <a:moveTo>
                    <a:pt x="428320" y="0"/>
                  </a:moveTo>
                  <a:lnTo>
                    <a:pt x="381650" y="2748"/>
                  </a:lnTo>
                  <a:lnTo>
                    <a:pt x="336435" y="10804"/>
                  </a:lnTo>
                  <a:lnTo>
                    <a:pt x="292938" y="23882"/>
                  </a:lnTo>
                  <a:lnTo>
                    <a:pt x="251418" y="41695"/>
                  </a:lnTo>
                  <a:lnTo>
                    <a:pt x="212139" y="63958"/>
                  </a:lnTo>
                  <a:lnTo>
                    <a:pt x="175360" y="90386"/>
                  </a:lnTo>
                  <a:lnTo>
                    <a:pt x="141343" y="120691"/>
                  </a:lnTo>
                  <a:lnTo>
                    <a:pt x="110349" y="154589"/>
                  </a:lnTo>
                  <a:lnTo>
                    <a:pt x="82641" y="191794"/>
                  </a:lnTo>
                  <a:lnTo>
                    <a:pt x="58478" y="232020"/>
                  </a:lnTo>
                  <a:lnTo>
                    <a:pt x="38122" y="274981"/>
                  </a:lnTo>
                  <a:lnTo>
                    <a:pt x="21836" y="320392"/>
                  </a:lnTo>
                  <a:lnTo>
                    <a:pt x="9879" y="367966"/>
                  </a:lnTo>
                  <a:lnTo>
                    <a:pt x="2513" y="417418"/>
                  </a:lnTo>
                  <a:lnTo>
                    <a:pt x="0" y="468462"/>
                  </a:lnTo>
                  <a:lnTo>
                    <a:pt x="2513" y="519506"/>
                  </a:lnTo>
                  <a:lnTo>
                    <a:pt x="9879" y="568958"/>
                  </a:lnTo>
                  <a:lnTo>
                    <a:pt x="21836" y="616532"/>
                  </a:lnTo>
                  <a:lnTo>
                    <a:pt x="38122" y="661943"/>
                  </a:lnTo>
                  <a:lnTo>
                    <a:pt x="58478" y="704904"/>
                  </a:lnTo>
                  <a:lnTo>
                    <a:pt x="82641" y="745130"/>
                  </a:lnTo>
                  <a:lnTo>
                    <a:pt x="110349" y="782335"/>
                  </a:lnTo>
                  <a:lnTo>
                    <a:pt x="141343" y="816233"/>
                  </a:lnTo>
                  <a:lnTo>
                    <a:pt x="175360" y="846539"/>
                  </a:lnTo>
                  <a:lnTo>
                    <a:pt x="212139" y="872966"/>
                  </a:lnTo>
                  <a:lnTo>
                    <a:pt x="251418" y="895229"/>
                  </a:lnTo>
                  <a:lnTo>
                    <a:pt x="292938" y="913043"/>
                  </a:lnTo>
                  <a:lnTo>
                    <a:pt x="336435" y="926120"/>
                  </a:lnTo>
                  <a:lnTo>
                    <a:pt x="381650" y="934177"/>
                  </a:lnTo>
                  <a:lnTo>
                    <a:pt x="428320" y="936925"/>
                  </a:lnTo>
                  <a:lnTo>
                    <a:pt x="474990" y="934177"/>
                  </a:lnTo>
                  <a:lnTo>
                    <a:pt x="520205" y="926120"/>
                  </a:lnTo>
                  <a:lnTo>
                    <a:pt x="563702" y="913043"/>
                  </a:lnTo>
                  <a:lnTo>
                    <a:pt x="605222" y="895229"/>
                  </a:lnTo>
                  <a:lnTo>
                    <a:pt x="644502" y="872966"/>
                  </a:lnTo>
                  <a:lnTo>
                    <a:pt x="681281" y="846539"/>
                  </a:lnTo>
                  <a:lnTo>
                    <a:pt x="705926" y="824583"/>
                  </a:lnTo>
                  <a:lnTo>
                    <a:pt x="428320" y="824583"/>
                  </a:lnTo>
                  <a:lnTo>
                    <a:pt x="385426" y="821332"/>
                  </a:lnTo>
                  <a:lnTo>
                    <a:pt x="344286" y="811862"/>
                  </a:lnTo>
                  <a:lnTo>
                    <a:pt x="305276" y="796597"/>
                  </a:lnTo>
                  <a:lnTo>
                    <a:pt x="268774" y="775962"/>
                  </a:lnTo>
                  <a:lnTo>
                    <a:pt x="235155" y="750380"/>
                  </a:lnTo>
                  <a:lnTo>
                    <a:pt x="204797" y="720277"/>
                  </a:lnTo>
                  <a:lnTo>
                    <a:pt x="178076" y="686077"/>
                  </a:lnTo>
                  <a:lnTo>
                    <a:pt x="155369" y="648203"/>
                  </a:lnTo>
                  <a:lnTo>
                    <a:pt x="137052" y="607080"/>
                  </a:lnTo>
                  <a:lnTo>
                    <a:pt x="123502" y="563133"/>
                  </a:lnTo>
                  <a:lnTo>
                    <a:pt x="115096" y="516785"/>
                  </a:lnTo>
                  <a:lnTo>
                    <a:pt x="112210" y="468462"/>
                  </a:lnTo>
                  <a:lnTo>
                    <a:pt x="115096" y="420138"/>
                  </a:lnTo>
                  <a:lnTo>
                    <a:pt x="123502" y="373791"/>
                  </a:lnTo>
                  <a:lnTo>
                    <a:pt x="137052" y="329844"/>
                  </a:lnTo>
                  <a:lnTo>
                    <a:pt x="155369" y="288721"/>
                  </a:lnTo>
                  <a:lnTo>
                    <a:pt x="178076" y="250847"/>
                  </a:lnTo>
                  <a:lnTo>
                    <a:pt x="204797" y="216647"/>
                  </a:lnTo>
                  <a:lnTo>
                    <a:pt x="235155" y="186543"/>
                  </a:lnTo>
                  <a:lnTo>
                    <a:pt x="268774" y="160962"/>
                  </a:lnTo>
                  <a:lnTo>
                    <a:pt x="305276" y="140327"/>
                  </a:lnTo>
                  <a:lnTo>
                    <a:pt x="344286" y="125062"/>
                  </a:lnTo>
                  <a:lnTo>
                    <a:pt x="385426" y="115592"/>
                  </a:lnTo>
                  <a:lnTo>
                    <a:pt x="428320" y="112341"/>
                  </a:lnTo>
                  <a:lnTo>
                    <a:pt x="705925" y="112341"/>
                  </a:lnTo>
                  <a:lnTo>
                    <a:pt x="681281" y="90386"/>
                  </a:lnTo>
                  <a:lnTo>
                    <a:pt x="644502" y="63958"/>
                  </a:lnTo>
                  <a:lnTo>
                    <a:pt x="605222" y="41695"/>
                  </a:lnTo>
                  <a:lnTo>
                    <a:pt x="563702" y="23882"/>
                  </a:lnTo>
                  <a:lnTo>
                    <a:pt x="520205" y="10804"/>
                  </a:lnTo>
                  <a:lnTo>
                    <a:pt x="474990" y="2748"/>
                  </a:lnTo>
                  <a:lnTo>
                    <a:pt x="428320" y="0"/>
                  </a:lnTo>
                  <a:close/>
                </a:path>
                <a:path w="857250" h="937260">
                  <a:moveTo>
                    <a:pt x="705925" y="112341"/>
                  </a:moveTo>
                  <a:lnTo>
                    <a:pt x="428320" y="112341"/>
                  </a:lnTo>
                  <a:lnTo>
                    <a:pt x="471214" y="115592"/>
                  </a:lnTo>
                  <a:lnTo>
                    <a:pt x="512354" y="125062"/>
                  </a:lnTo>
                  <a:lnTo>
                    <a:pt x="551363" y="140327"/>
                  </a:lnTo>
                  <a:lnTo>
                    <a:pt x="587866" y="160962"/>
                  </a:lnTo>
                  <a:lnTo>
                    <a:pt x="621484" y="186543"/>
                  </a:lnTo>
                  <a:lnTo>
                    <a:pt x="651842" y="216647"/>
                  </a:lnTo>
                  <a:lnTo>
                    <a:pt x="678563" y="250847"/>
                  </a:lnTo>
                  <a:lnTo>
                    <a:pt x="701270" y="288721"/>
                  </a:lnTo>
                  <a:lnTo>
                    <a:pt x="719586" y="329844"/>
                  </a:lnTo>
                  <a:lnTo>
                    <a:pt x="733136" y="373791"/>
                  </a:lnTo>
                  <a:lnTo>
                    <a:pt x="741542" y="420138"/>
                  </a:lnTo>
                  <a:lnTo>
                    <a:pt x="744428" y="468462"/>
                  </a:lnTo>
                  <a:lnTo>
                    <a:pt x="741542" y="516785"/>
                  </a:lnTo>
                  <a:lnTo>
                    <a:pt x="733136" y="563133"/>
                  </a:lnTo>
                  <a:lnTo>
                    <a:pt x="719586" y="607080"/>
                  </a:lnTo>
                  <a:lnTo>
                    <a:pt x="701270" y="648203"/>
                  </a:lnTo>
                  <a:lnTo>
                    <a:pt x="678563" y="686077"/>
                  </a:lnTo>
                  <a:lnTo>
                    <a:pt x="651842" y="720277"/>
                  </a:lnTo>
                  <a:lnTo>
                    <a:pt x="621484" y="750380"/>
                  </a:lnTo>
                  <a:lnTo>
                    <a:pt x="587866" y="775962"/>
                  </a:lnTo>
                  <a:lnTo>
                    <a:pt x="551363" y="796597"/>
                  </a:lnTo>
                  <a:lnTo>
                    <a:pt x="512354" y="811862"/>
                  </a:lnTo>
                  <a:lnTo>
                    <a:pt x="471214" y="821332"/>
                  </a:lnTo>
                  <a:lnTo>
                    <a:pt x="428320" y="824583"/>
                  </a:lnTo>
                  <a:lnTo>
                    <a:pt x="705926" y="824583"/>
                  </a:lnTo>
                  <a:lnTo>
                    <a:pt x="746291" y="782335"/>
                  </a:lnTo>
                  <a:lnTo>
                    <a:pt x="774000" y="745130"/>
                  </a:lnTo>
                  <a:lnTo>
                    <a:pt x="798163" y="704904"/>
                  </a:lnTo>
                  <a:lnTo>
                    <a:pt x="818518" y="661943"/>
                  </a:lnTo>
                  <a:lnTo>
                    <a:pt x="834805" y="616532"/>
                  </a:lnTo>
                  <a:lnTo>
                    <a:pt x="846762" y="568958"/>
                  </a:lnTo>
                  <a:lnTo>
                    <a:pt x="854128" y="519506"/>
                  </a:lnTo>
                  <a:lnTo>
                    <a:pt x="856641" y="468462"/>
                  </a:lnTo>
                  <a:lnTo>
                    <a:pt x="854128" y="417418"/>
                  </a:lnTo>
                  <a:lnTo>
                    <a:pt x="846762" y="367966"/>
                  </a:lnTo>
                  <a:lnTo>
                    <a:pt x="834805" y="320392"/>
                  </a:lnTo>
                  <a:lnTo>
                    <a:pt x="818518" y="274981"/>
                  </a:lnTo>
                  <a:lnTo>
                    <a:pt x="798163" y="232020"/>
                  </a:lnTo>
                  <a:lnTo>
                    <a:pt x="774000" y="191794"/>
                  </a:lnTo>
                  <a:lnTo>
                    <a:pt x="746291" y="154589"/>
                  </a:lnTo>
                  <a:lnTo>
                    <a:pt x="715298" y="120691"/>
                  </a:lnTo>
                  <a:lnTo>
                    <a:pt x="705925" y="11234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3"/>
          <p:cNvSpPr txBox="1"/>
          <p:nvPr/>
        </p:nvSpPr>
        <p:spPr>
          <a:xfrm>
            <a:off x="1866862" y="4375864"/>
            <a:ext cx="178654" cy="19322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180" b="1" spc="-18" dirty="0">
                <a:solidFill>
                  <a:srgbClr val="44546A"/>
                </a:solidFill>
                <a:latin typeface="Calibri"/>
                <a:cs typeface="Calibri"/>
              </a:rPr>
              <a:t>PP</a:t>
            </a:r>
            <a:endParaRPr sz="1180">
              <a:latin typeface="Calibri"/>
              <a:cs typeface="Calibri"/>
            </a:endParaRPr>
          </a:p>
        </p:txBody>
      </p:sp>
      <p:sp>
        <p:nvSpPr>
          <p:cNvPr id="41" name="object 14"/>
          <p:cNvSpPr txBox="1"/>
          <p:nvPr/>
        </p:nvSpPr>
        <p:spPr>
          <a:xfrm>
            <a:off x="1796146" y="4547372"/>
            <a:ext cx="319848" cy="19322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180" b="1" spc="-18" dirty="0">
                <a:solidFill>
                  <a:srgbClr val="44546A"/>
                </a:solidFill>
                <a:latin typeface="Calibri"/>
                <a:cs typeface="Calibri"/>
              </a:rPr>
              <a:t>0095</a:t>
            </a:r>
            <a:endParaRPr sz="1180">
              <a:latin typeface="Calibri"/>
              <a:cs typeface="Calibri"/>
            </a:endParaRPr>
          </a:p>
        </p:txBody>
      </p:sp>
      <p:sp>
        <p:nvSpPr>
          <p:cNvPr id="42" name="object 15"/>
          <p:cNvSpPr txBox="1"/>
          <p:nvPr/>
        </p:nvSpPr>
        <p:spPr>
          <a:xfrm>
            <a:off x="2676387" y="4752074"/>
            <a:ext cx="319848" cy="383513"/>
          </a:xfrm>
          <a:prstGeom prst="rect">
            <a:avLst/>
          </a:prstGeom>
        </p:spPr>
        <p:txBody>
          <a:bodyPr vert="horz" wrap="square" lIns="0" tIns="24204" rIns="0" bIns="0" rtlCol="0">
            <a:spAutoFit/>
          </a:bodyPr>
          <a:lstStyle/>
          <a:p>
            <a:pPr marL="11527" marR="4611" indent="70312">
              <a:lnSpc>
                <a:spcPts val="1352"/>
              </a:lnSpc>
              <a:spcBef>
                <a:spcPts val="190"/>
              </a:spcBef>
            </a:pPr>
            <a:r>
              <a:rPr sz="1180" b="1" spc="-18" dirty="0">
                <a:solidFill>
                  <a:srgbClr val="44546A"/>
                </a:solidFill>
                <a:latin typeface="Calibri"/>
                <a:cs typeface="Calibri"/>
              </a:rPr>
              <a:t>PP </a:t>
            </a:r>
            <a:r>
              <a:rPr sz="1180" b="1" spc="-14" dirty="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sz="1180" b="1" spc="-18" dirty="0">
                <a:solidFill>
                  <a:srgbClr val="44546A"/>
                </a:solidFill>
                <a:latin typeface="Calibri"/>
                <a:cs typeface="Calibri"/>
              </a:rPr>
              <a:t>0094</a:t>
            </a:r>
            <a:endParaRPr sz="1180">
              <a:latin typeface="Calibri"/>
              <a:cs typeface="Calibri"/>
            </a:endParaRPr>
          </a:p>
        </p:txBody>
      </p:sp>
      <p:sp>
        <p:nvSpPr>
          <p:cNvPr id="43" name="object 16"/>
          <p:cNvSpPr/>
          <p:nvPr/>
        </p:nvSpPr>
        <p:spPr>
          <a:xfrm>
            <a:off x="2565602" y="4663164"/>
            <a:ext cx="559013" cy="611457"/>
          </a:xfrm>
          <a:custGeom>
            <a:avLst/>
            <a:gdLst/>
            <a:ahLst/>
            <a:cxnLst/>
            <a:rect l="l" t="t" r="r" b="b"/>
            <a:pathLst>
              <a:path w="615950" h="673735">
                <a:moveTo>
                  <a:pt x="307771" y="0"/>
                </a:moveTo>
                <a:lnTo>
                  <a:pt x="262291" y="3649"/>
                </a:lnTo>
                <a:lnTo>
                  <a:pt x="218883" y="14252"/>
                </a:lnTo>
                <a:lnTo>
                  <a:pt x="178022" y="31286"/>
                </a:lnTo>
                <a:lnTo>
                  <a:pt x="140186" y="54231"/>
                </a:lnTo>
                <a:lnTo>
                  <a:pt x="105850" y="82566"/>
                </a:lnTo>
                <a:lnTo>
                  <a:pt x="75491" y="115771"/>
                </a:lnTo>
                <a:lnTo>
                  <a:pt x="49583" y="153325"/>
                </a:lnTo>
                <a:lnTo>
                  <a:pt x="28605" y="194707"/>
                </a:lnTo>
                <a:lnTo>
                  <a:pt x="13030" y="239397"/>
                </a:lnTo>
                <a:lnTo>
                  <a:pt x="3337" y="286874"/>
                </a:lnTo>
                <a:lnTo>
                  <a:pt x="0" y="336617"/>
                </a:lnTo>
                <a:lnTo>
                  <a:pt x="3337" y="386359"/>
                </a:lnTo>
                <a:lnTo>
                  <a:pt x="13030" y="433836"/>
                </a:lnTo>
                <a:lnTo>
                  <a:pt x="28605" y="478526"/>
                </a:lnTo>
                <a:lnTo>
                  <a:pt x="49583" y="519908"/>
                </a:lnTo>
                <a:lnTo>
                  <a:pt x="75491" y="557462"/>
                </a:lnTo>
                <a:lnTo>
                  <a:pt x="105850" y="590667"/>
                </a:lnTo>
                <a:lnTo>
                  <a:pt x="140186" y="619002"/>
                </a:lnTo>
                <a:lnTo>
                  <a:pt x="178022" y="641947"/>
                </a:lnTo>
                <a:lnTo>
                  <a:pt x="218883" y="658981"/>
                </a:lnTo>
                <a:lnTo>
                  <a:pt x="262291" y="669583"/>
                </a:lnTo>
                <a:lnTo>
                  <a:pt x="307771" y="673233"/>
                </a:lnTo>
                <a:lnTo>
                  <a:pt x="353251" y="669583"/>
                </a:lnTo>
                <a:lnTo>
                  <a:pt x="396660" y="658981"/>
                </a:lnTo>
                <a:lnTo>
                  <a:pt x="437520" y="641947"/>
                </a:lnTo>
                <a:lnTo>
                  <a:pt x="475356" y="619002"/>
                </a:lnTo>
                <a:lnTo>
                  <a:pt x="507459" y="592509"/>
                </a:lnTo>
                <a:lnTo>
                  <a:pt x="307770" y="592509"/>
                </a:lnTo>
                <a:lnTo>
                  <a:pt x="261993" y="587310"/>
                </a:lnTo>
                <a:lnTo>
                  <a:pt x="219356" y="572400"/>
                </a:lnTo>
                <a:lnTo>
                  <a:pt x="180773" y="548807"/>
                </a:lnTo>
                <a:lnTo>
                  <a:pt x="147157" y="517560"/>
                </a:lnTo>
                <a:lnTo>
                  <a:pt x="119421" y="479689"/>
                </a:lnTo>
                <a:lnTo>
                  <a:pt x="98479" y="436222"/>
                </a:lnTo>
                <a:lnTo>
                  <a:pt x="85244" y="388188"/>
                </a:lnTo>
                <a:lnTo>
                  <a:pt x="80629" y="336617"/>
                </a:lnTo>
                <a:lnTo>
                  <a:pt x="85244" y="285046"/>
                </a:lnTo>
                <a:lnTo>
                  <a:pt x="98479" y="237012"/>
                </a:lnTo>
                <a:lnTo>
                  <a:pt x="119421" y="193545"/>
                </a:lnTo>
                <a:lnTo>
                  <a:pt x="147157" y="155674"/>
                </a:lnTo>
                <a:lnTo>
                  <a:pt x="180773" y="124427"/>
                </a:lnTo>
                <a:lnTo>
                  <a:pt x="219356" y="100834"/>
                </a:lnTo>
                <a:lnTo>
                  <a:pt x="261993" y="85923"/>
                </a:lnTo>
                <a:lnTo>
                  <a:pt x="307770" y="80725"/>
                </a:lnTo>
                <a:lnTo>
                  <a:pt x="507460" y="80725"/>
                </a:lnTo>
                <a:lnTo>
                  <a:pt x="475356" y="54231"/>
                </a:lnTo>
                <a:lnTo>
                  <a:pt x="437520" y="31286"/>
                </a:lnTo>
                <a:lnTo>
                  <a:pt x="396660" y="14252"/>
                </a:lnTo>
                <a:lnTo>
                  <a:pt x="353251" y="3649"/>
                </a:lnTo>
                <a:lnTo>
                  <a:pt x="307771" y="0"/>
                </a:lnTo>
                <a:close/>
              </a:path>
              <a:path w="615950" h="673735">
                <a:moveTo>
                  <a:pt x="507460" y="80725"/>
                </a:moveTo>
                <a:lnTo>
                  <a:pt x="307770" y="80725"/>
                </a:lnTo>
                <a:lnTo>
                  <a:pt x="353547" y="85923"/>
                </a:lnTo>
                <a:lnTo>
                  <a:pt x="396184" y="100834"/>
                </a:lnTo>
                <a:lnTo>
                  <a:pt x="434767" y="124427"/>
                </a:lnTo>
                <a:lnTo>
                  <a:pt x="468383" y="155674"/>
                </a:lnTo>
                <a:lnTo>
                  <a:pt x="496119" y="193545"/>
                </a:lnTo>
                <a:lnTo>
                  <a:pt x="517061" y="237012"/>
                </a:lnTo>
                <a:lnTo>
                  <a:pt x="530296" y="285046"/>
                </a:lnTo>
                <a:lnTo>
                  <a:pt x="534911" y="336617"/>
                </a:lnTo>
                <a:lnTo>
                  <a:pt x="530296" y="388188"/>
                </a:lnTo>
                <a:lnTo>
                  <a:pt x="517061" y="436222"/>
                </a:lnTo>
                <a:lnTo>
                  <a:pt x="496119" y="479689"/>
                </a:lnTo>
                <a:lnTo>
                  <a:pt x="468383" y="517560"/>
                </a:lnTo>
                <a:lnTo>
                  <a:pt x="434767" y="548807"/>
                </a:lnTo>
                <a:lnTo>
                  <a:pt x="396184" y="572400"/>
                </a:lnTo>
                <a:lnTo>
                  <a:pt x="353547" y="587310"/>
                </a:lnTo>
                <a:lnTo>
                  <a:pt x="307770" y="592509"/>
                </a:lnTo>
                <a:lnTo>
                  <a:pt x="507459" y="592509"/>
                </a:lnTo>
                <a:lnTo>
                  <a:pt x="540052" y="557462"/>
                </a:lnTo>
                <a:lnTo>
                  <a:pt x="565959" y="519908"/>
                </a:lnTo>
                <a:lnTo>
                  <a:pt x="586938" y="478526"/>
                </a:lnTo>
                <a:lnTo>
                  <a:pt x="602512" y="433836"/>
                </a:lnTo>
                <a:lnTo>
                  <a:pt x="612206" y="386359"/>
                </a:lnTo>
                <a:lnTo>
                  <a:pt x="615543" y="336617"/>
                </a:lnTo>
                <a:lnTo>
                  <a:pt x="612206" y="286874"/>
                </a:lnTo>
                <a:lnTo>
                  <a:pt x="602512" y="239397"/>
                </a:lnTo>
                <a:lnTo>
                  <a:pt x="586938" y="194707"/>
                </a:lnTo>
                <a:lnTo>
                  <a:pt x="565959" y="153325"/>
                </a:lnTo>
                <a:lnTo>
                  <a:pt x="540052" y="115771"/>
                </a:lnTo>
                <a:lnTo>
                  <a:pt x="509692" y="82566"/>
                </a:lnTo>
                <a:lnTo>
                  <a:pt x="507460" y="80725"/>
                </a:lnTo>
                <a:close/>
              </a:path>
            </a:pathLst>
          </a:custGeom>
          <a:solidFill>
            <a:srgbClr val="ADB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7"/>
          <p:cNvSpPr txBox="1"/>
          <p:nvPr/>
        </p:nvSpPr>
        <p:spPr>
          <a:xfrm>
            <a:off x="3213944" y="2413723"/>
            <a:ext cx="2147785" cy="751919"/>
          </a:xfrm>
          <a:prstGeom prst="rect">
            <a:avLst/>
          </a:prstGeom>
        </p:spPr>
        <p:txBody>
          <a:bodyPr vert="horz" wrap="square" lIns="0" tIns="13254" rIns="0" bIns="0" rtlCol="0">
            <a:spAutoFit/>
          </a:bodyPr>
          <a:lstStyle/>
          <a:p>
            <a:pPr marL="10950" marR="465095" indent="-576" algn="ctr">
              <a:lnSpc>
                <a:spcPct val="98500"/>
              </a:lnSpc>
              <a:spcBef>
                <a:spcPts val="103"/>
              </a:spcBef>
            </a:pPr>
            <a:r>
              <a:rPr sz="1400" b="1" i="1" spc="-14" dirty="0">
                <a:latin typeface="Calibri"/>
                <a:cs typeface="Calibri"/>
              </a:rPr>
              <a:t>Desarrollo </a:t>
            </a:r>
            <a:r>
              <a:rPr sz="1400" b="1" i="1" spc="-172" dirty="0">
                <a:latin typeface="Calibri"/>
                <a:cs typeface="Calibri"/>
              </a:rPr>
              <a:t> </a:t>
            </a:r>
            <a:r>
              <a:rPr sz="1400" b="1" i="1" spc="-14" dirty="0">
                <a:latin typeface="Calibri"/>
                <a:cs typeface="Calibri"/>
              </a:rPr>
              <a:t>Pr</a:t>
            </a:r>
            <a:r>
              <a:rPr sz="1400" b="1" i="1" spc="-18" dirty="0">
                <a:latin typeface="Calibri"/>
                <a:cs typeface="Calibri"/>
              </a:rPr>
              <a:t>odu</a:t>
            </a:r>
            <a:r>
              <a:rPr sz="1400" b="1" i="1" spc="-14" dirty="0">
                <a:latin typeface="Calibri"/>
                <a:cs typeface="Calibri"/>
              </a:rPr>
              <a:t>c</a:t>
            </a:r>
            <a:r>
              <a:rPr sz="1400" b="1" i="1" spc="-9" dirty="0">
                <a:latin typeface="Calibri"/>
                <a:cs typeface="Calibri"/>
              </a:rPr>
              <a:t>t</a:t>
            </a:r>
            <a:r>
              <a:rPr sz="1400" b="1" i="1" spc="-5" dirty="0">
                <a:latin typeface="Calibri"/>
                <a:cs typeface="Calibri"/>
              </a:rPr>
              <a:t>i</a:t>
            </a:r>
            <a:r>
              <a:rPr sz="1400" b="1" i="1" spc="-14" dirty="0">
                <a:latin typeface="Calibri"/>
                <a:cs typeface="Calibri"/>
              </a:rPr>
              <a:t>v</a:t>
            </a:r>
            <a:r>
              <a:rPr sz="1400" b="1" i="1" dirty="0">
                <a:latin typeface="Calibri"/>
                <a:cs typeface="Calibri"/>
              </a:rPr>
              <a:t>o  </a:t>
            </a:r>
            <a:r>
              <a:rPr sz="1400" b="1" i="1" spc="-9" dirty="0">
                <a:latin typeface="Calibri"/>
                <a:cs typeface="Calibri"/>
              </a:rPr>
              <a:t>de las 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i="1" spc="-18" dirty="0">
                <a:latin typeface="Calibri"/>
                <a:cs typeface="Calibri"/>
              </a:rPr>
              <a:t>Empresas</a:t>
            </a:r>
            <a:endParaRPr sz="1400" b="1" i="1" dirty="0">
              <a:latin typeface="Calibri"/>
              <a:cs typeface="Calibri"/>
            </a:endParaRPr>
          </a:p>
          <a:p>
            <a:pPr>
              <a:spcBef>
                <a:spcPts val="32"/>
              </a:spcBef>
            </a:pPr>
            <a:endParaRPr sz="726" b="1" dirty="0">
              <a:latin typeface="Calibri"/>
              <a:cs typeface="Calibri"/>
            </a:endParaRPr>
          </a:p>
          <a:p>
            <a:pPr marL="459908" marR="4611" indent="-205748">
              <a:lnSpc>
                <a:spcPts val="717"/>
              </a:lnSpc>
              <a:buFont typeface="Wingdings"/>
              <a:buChar char=""/>
              <a:tabLst>
                <a:tab pos="459908" algn="l"/>
                <a:tab pos="460484" algn="l"/>
              </a:tabLst>
            </a:pPr>
            <a:r>
              <a:rPr sz="635" b="1" dirty="0">
                <a:solidFill>
                  <a:srgbClr val="843C0C"/>
                </a:solidFill>
                <a:latin typeface="Calibri"/>
                <a:cs typeface="Calibri"/>
              </a:rPr>
              <a:t>M. </a:t>
            </a:r>
            <a:r>
              <a:rPr sz="635" b="1" spc="-5" dirty="0">
                <a:solidFill>
                  <a:srgbClr val="843C0C"/>
                </a:solidFill>
                <a:latin typeface="Calibri"/>
                <a:cs typeface="Calibri"/>
              </a:rPr>
              <a:t>DE LA </a:t>
            </a:r>
            <a:r>
              <a:rPr sz="635" b="1" dirty="0">
                <a:solidFill>
                  <a:srgbClr val="843C0C"/>
                </a:solidFill>
                <a:latin typeface="Calibri"/>
                <a:cs typeface="Calibri"/>
              </a:rPr>
              <a:t> </a:t>
            </a:r>
            <a:r>
              <a:rPr sz="635" b="1" spc="-5" dirty="0">
                <a:solidFill>
                  <a:srgbClr val="843C0C"/>
                </a:solidFill>
                <a:latin typeface="Calibri"/>
                <a:cs typeface="Calibri"/>
              </a:rPr>
              <a:t>P</a:t>
            </a:r>
            <a:r>
              <a:rPr sz="635" b="1" spc="5" dirty="0">
                <a:solidFill>
                  <a:srgbClr val="843C0C"/>
                </a:solidFill>
                <a:latin typeface="Calibri"/>
                <a:cs typeface="Calibri"/>
              </a:rPr>
              <a:t>RO</a:t>
            </a:r>
            <a:r>
              <a:rPr sz="635" b="1" spc="-5" dirty="0">
                <a:solidFill>
                  <a:srgbClr val="843C0C"/>
                </a:solidFill>
                <a:latin typeface="Calibri"/>
                <a:cs typeface="Calibri"/>
              </a:rPr>
              <a:t>D</a:t>
            </a:r>
            <a:r>
              <a:rPr sz="635" b="1" dirty="0">
                <a:solidFill>
                  <a:srgbClr val="843C0C"/>
                </a:solidFill>
                <a:latin typeface="Calibri"/>
                <a:cs typeface="Calibri"/>
              </a:rPr>
              <a:t>UCC</a:t>
            </a:r>
            <a:r>
              <a:rPr sz="635" b="1" spc="-5" dirty="0">
                <a:solidFill>
                  <a:srgbClr val="843C0C"/>
                </a:solidFill>
                <a:latin typeface="Calibri"/>
                <a:cs typeface="Calibri"/>
              </a:rPr>
              <a:t>I</a:t>
            </a:r>
            <a:r>
              <a:rPr sz="635" b="1" spc="5" dirty="0">
                <a:solidFill>
                  <a:srgbClr val="843C0C"/>
                </a:solidFill>
                <a:latin typeface="Calibri"/>
                <a:cs typeface="Calibri"/>
              </a:rPr>
              <a:t>Ó</a:t>
            </a:r>
            <a:r>
              <a:rPr sz="635" b="1" spc="-5" dirty="0">
                <a:solidFill>
                  <a:srgbClr val="843C0C"/>
                </a:solidFill>
                <a:latin typeface="Calibri"/>
                <a:cs typeface="Calibri"/>
              </a:rPr>
              <a:t>N</a:t>
            </a:r>
            <a:endParaRPr sz="635" b="1" dirty="0">
              <a:latin typeface="Calibri"/>
              <a:cs typeface="Calibri"/>
            </a:endParaRPr>
          </a:p>
          <a:p>
            <a:pPr marL="459908" indent="-205748">
              <a:spcBef>
                <a:spcPts val="50"/>
              </a:spcBef>
              <a:buFont typeface="Wingdings"/>
              <a:buChar char=""/>
              <a:tabLst>
                <a:tab pos="459908" algn="l"/>
                <a:tab pos="460484" algn="l"/>
              </a:tabLst>
            </a:pPr>
            <a:r>
              <a:rPr sz="635" b="1" dirty="0">
                <a:solidFill>
                  <a:srgbClr val="843C0C"/>
                </a:solidFill>
                <a:latin typeface="Calibri"/>
                <a:cs typeface="Calibri"/>
              </a:rPr>
              <a:t>ITP</a:t>
            </a:r>
            <a:endParaRPr sz="635" b="1" dirty="0">
              <a:latin typeface="Calibri"/>
              <a:cs typeface="Calibri"/>
            </a:endParaRPr>
          </a:p>
        </p:txBody>
      </p:sp>
      <p:sp>
        <p:nvSpPr>
          <p:cNvPr id="45" name="object 18"/>
          <p:cNvSpPr txBox="1"/>
          <p:nvPr/>
        </p:nvSpPr>
        <p:spPr>
          <a:xfrm>
            <a:off x="3328737" y="4319671"/>
            <a:ext cx="1999243" cy="1258168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510" marR="4611" algn="ctr">
              <a:lnSpc>
                <a:spcPct val="96700"/>
              </a:lnSpc>
              <a:spcBef>
                <a:spcPts val="123"/>
              </a:spcBef>
            </a:pPr>
            <a:r>
              <a:rPr sz="1400" b="1" i="1" spc="-9" dirty="0">
                <a:latin typeface="Calibri"/>
                <a:cs typeface="Calibri"/>
              </a:rPr>
              <a:t>Ordenamiento y  Desarrollo de la  Acuicultura</a:t>
            </a:r>
          </a:p>
          <a:p>
            <a:pPr marL="216699" marR="27664" indent="-205748">
              <a:lnSpc>
                <a:spcPts val="743"/>
              </a:lnSpc>
              <a:spcBef>
                <a:spcPts val="899"/>
              </a:spcBef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385723"/>
                </a:solidFill>
                <a:latin typeface="Calibri"/>
                <a:cs typeface="Calibri"/>
              </a:rPr>
              <a:t>M. </a:t>
            </a:r>
            <a:r>
              <a:rPr sz="635" b="1" spc="-5" dirty="0">
                <a:solidFill>
                  <a:srgbClr val="385723"/>
                </a:solidFill>
                <a:latin typeface="Calibri"/>
                <a:cs typeface="Calibri"/>
              </a:rPr>
              <a:t>DE LA </a:t>
            </a:r>
            <a:r>
              <a:rPr sz="635" b="1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635" b="1" spc="-5" dirty="0">
                <a:solidFill>
                  <a:srgbClr val="385723"/>
                </a:solidFill>
                <a:latin typeface="Calibri"/>
                <a:cs typeface="Calibri"/>
              </a:rPr>
              <a:t>P</a:t>
            </a:r>
            <a:r>
              <a:rPr sz="635" b="1" spc="5" dirty="0">
                <a:solidFill>
                  <a:srgbClr val="385723"/>
                </a:solidFill>
                <a:latin typeface="Calibri"/>
                <a:cs typeface="Calibri"/>
              </a:rPr>
              <a:t>RO</a:t>
            </a:r>
            <a:r>
              <a:rPr sz="635" b="1" spc="-5" dirty="0">
                <a:solidFill>
                  <a:srgbClr val="385723"/>
                </a:solidFill>
                <a:latin typeface="Calibri"/>
                <a:cs typeface="Calibri"/>
              </a:rPr>
              <a:t>D</a:t>
            </a:r>
            <a:r>
              <a:rPr sz="635" b="1" dirty="0">
                <a:solidFill>
                  <a:srgbClr val="385723"/>
                </a:solidFill>
                <a:latin typeface="Calibri"/>
                <a:cs typeface="Calibri"/>
              </a:rPr>
              <a:t>UCC</a:t>
            </a:r>
            <a:r>
              <a:rPr sz="635" b="1" spc="-5" dirty="0">
                <a:solidFill>
                  <a:srgbClr val="385723"/>
                </a:solidFill>
                <a:latin typeface="Calibri"/>
                <a:cs typeface="Calibri"/>
              </a:rPr>
              <a:t>I</a:t>
            </a:r>
            <a:r>
              <a:rPr sz="635" b="1" spc="5" dirty="0">
                <a:solidFill>
                  <a:srgbClr val="385723"/>
                </a:solidFill>
                <a:latin typeface="Calibri"/>
                <a:cs typeface="Calibri"/>
              </a:rPr>
              <a:t>Ó</a:t>
            </a:r>
            <a:r>
              <a:rPr sz="635" b="1" spc="-5" dirty="0">
                <a:solidFill>
                  <a:srgbClr val="385723"/>
                </a:solidFill>
                <a:latin typeface="Calibri"/>
                <a:cs typeface="Calibri"/>
              </a:rPr>
              <a:t>N</a:t>
            </a:r>
            <a:endParaRPr sz="635" dirty="0">
              <a:latin typeface="Calibri"/>
              <a:cs typeface="Calibri"/>
            </a:endParaRPr>
          </a:p>
          <a:p>
            <a:pPr marL="216699" indent="-205748">
              <a:lnSpc>
                <a:spcPts val="753"/>
              </a:lnSpc>
              <a:spcBef>
                <a:spcPts val="18"/>
              </a:spcBef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385723"/>
                </a:solidFill>
                <a:latin typeface="Calibri"/>
                <a:cs typeface="Calibri"/>
              </a:rPr>
              <a:t>ITP</a:t>
            </a:r>
            <a:endParaRPr sz="635" dirty="0">
              <a:latin typeface="Calibri"/>
              <a:cs typeface="Calibri"/>
            </a:endParaRPr>
          </a:p>
          <a:p>
            <a:pPr marL="216699" indent="-205748">
              <a:lnSpc>
                <a:spcPts val="753"/>
              </a:lnSpc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385723"/>
                </a:solidFill>
                <a:latin typeface="Calibri"/>
                <a:cs typeface="Calibri"/>
              </a:rPr>
              <a:t>IMARPE</a:t>
            </a:r>
            <a:endParaRPr sz="635" dirty="0">
              <a:latin typeface="Calibri"/>
              <a:cs typeface="Calibri"/>
            </a:endParaRPr>
          </a:p>
          <a:p>
            <a:pPr marL="216699" indent="-205748">
              <a:lnSpc>
                <a:spcPts val="753"/>
              </a:lnSpc>
              <a:spcBef>
                <a:spcPts val="41"/>
              </a:spcBef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385723"/>
                </a:solidFill>
                <a:latin typeface="Calibri"/>
                <a:cs typeface="Calibri"/>
              </a:rPr>
              <a:t>FONDEPES</a:t>
            </a:r>
            <a:endParaRPr sz="635" dirty="0">
              <a:latin typeface="Calibri"/>
              <a:cs typeface="Calibri"/>
            </a:endParaRPr>
          </a:p>
          <a:p>
            <a:pPr marL="216699" indent="-205748">
              <a:lnSpc>
                <a:spcPts val="753"/>
              </a:lnSpc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385723"/>
                </a:solidFill>
                <a:latin typeface="Calibri"/>
                <a:cs typeface="Calibri"/>
              </a:rPr>
              <a:t>SANIPES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46" name="object 19"/>
          <p:cNvSpPr txBox="1"/>
          <p:nvPr/>
        </p:nvSpPr>
        <p:spPr>
          <a:xfrm>
            <a:off x="187799" y="3698817"/>
            <a:ext cx="1697454" cy="912423"/>
          </a:xfrm>
          <a:prstGeom prst="rect">
            <a:avLst/>
          </a:prstGeom>
        </p:spPr>
        <p:txBody>
          <a:bodyPr vert="horz" wrap="square" lIns="0" tIns="14408" rIns="0" bIns="0" rtlCol="0">
            <a:spAutoFit/>
          </a:bodyPr>
          <a:lstStyle/>
          <a:p>
            <a:pPr marL="382680" marR="4611" algn="ctr">
              <a:lnSpc>
                <a:spcPct val="97800"/>
              </a:lnSpc>
              <a:spcBef>
                <a:spcPts val="113"/>
              </a:spcBef>
            </a:pPr>
            <a:r>
              <a:rPr sz="1400" b="1" i="1" spc="-9" dirty="0">
                <a:latin typeface="Calibri"/>
                <a:cs typeface="Calibri"/>
              </a:rPr>
              <a:t>Fortalecimiento </a:t>
            </a:r>
            <a:r>
              <a:rPr sz="817" b="1" dirty="0">
                <a:latin typeface="Calibri"/>
                <a:cs typeface="Calibri"/>
              </a:rPr>
              <a:t> </a:t>
            </a:r>
            <a:r>
              <a:rPr sz="1400" b="1" i="1" spc="-9" dirty="0">
                <a:latin typeface="Calibri"/>
                <a:cs typeface="Calibri"/>
              </a:rPr>
              <a:t>de la Pesca  Artesanal</a:t>
            </a:r>
          </a:p>
          <a:p>
            <a:pPr marL="216699" marR="365967" indent="-205748">
              <a:lnSpc>
                <a:spcPts val="717"/>
              </a:lnSpc>
              <a:spcBef>
                <a:spcPts val="613"/>
              </a:spcBef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7F6000"/>
                </a:solidFill>
                <a:latin typeface="Calibri"/>
                <a:cs typeface="Calibri"/>
              </a:rPr>
              <a:t>M. </a:t>
            </a:r>
            <a:r>
              <a:rPr sz="635" b="1" spc="-5" dirty="0">
                <a:solidFill>
                  <a:srgbClr val="7F6000"/>
                </a:solidFill>
                <a:latin typeface="Calibri"/>
                <a:cs typeface="Calibri"/>
              </a:rPr>
              <a:t>DE LA </a:t>
            </a:r>
            <a:r>
              <a:rPr sz="635" b="1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635" b="1" spc="-5" dirty="0">
                <a:solidFill>
                  <a:srgbClr val="7F6000"/>
                </a:solidFill>
                <a:latin typeface="Calibri"/>
                <a:cs typeface="Calibri"/>
              </a:rPr>
              <a:t>P</a:t>
            </a:r>
            <a:r>
              <a:rPr sz="635" b="1" spc="5" dirty="0">
                <a:solidFill>
                  <a:srgbClr val="7F6000"/>
                </a:solidFill>
                <a:latin typeface="Calibri"/>
                <a:cs typeface="Calibri"/>
              </a:rPr>
              <a:t>RO</a:t>
            </a:r>
            <a:r>
              <a:rPr sz="635" b="1" spc="-5" dirty="0">
                <a:solidFill>
                  <a:srgbClr val="7F6000"/>
                </a:solidFill>
                <a:latin typeface="Calibri"/>
                <a:cs typeface="Calibri"/>
              </a:rPr>
              <a:t>D</a:t>
            </a:r>
            <a:r>
              <a:rPr sz="635" b="1" dirty="0">
                <a:solidFill>
                  <a:srgbClr val="7F6000"/>
                </a:solidFill>
                <a:latin typeface="Calibri"/>
                <a:cs typeface="Calibri"/>
              </a:rPr>
              <a:t>UCC</a:t>
            </a:r>
            <a:r>
              <a:rPr sz="635" b="1" spc="-5" dirty="0">
                <a:solidFill>
                  <a:srgbClr val="7F6000"/>
                </a:solidFill>
                <a:latin typeface="Calibri"/>
                <a:cs typeface="Calibri"/>
              </a:rPr>
              <a:t>I</a:t>
            </a:r>
            <a:r>
              <a:rPr sz="635" b="1" spc="5" dirty="0">
                <a:solidFill>
                  <a:srgbClr val="7F6000"/>
                </a:solidFill>
                <a:latin typeface="Calibri"/>
                <a:cs typeface="Calibri"/>
              </a:rPr>
              <a:t>Ó</a:t>
            </a:r>
            <a:r>
              <a:rPr sz="635" b="1" spc="-5" dirty="0">
                <a:solidFill>
                  <a:srgbClr val="7F6000"/>
                </a:solidFill>
                <a:latin typeface="Calibri"/>
                <a:cs typeface="Calibri"/>
              </a:rPr>
              <a:t>N</a:t>
            </a:r>
            <a:endParaRPr sz="635" dirty="0">
              <a:latin typeface="Calibri"/>
              <a:cs typeface="Calibri"/>
            </a:endParaRPr>
          </a:p>
          <a:p>
            <a:pPr marL="216699" indent="-205748">
              <a:spcBef>
                <a:spcPts val="27"/>
              </a:spcBef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7F6000"/>
                </a:solidFill>
                <a:latin typeface="Calibri"/>
                <a:cs typeface="Calibri"/>
              </a:rPr>
              <a:t>ITP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47" name="object 20"/>
          <p:cNvSpPr txBox="1"/>
          <p:nvPr/>
        </p:nvSpPr>
        <p:spPr>
          <a:xfrm>
            <a:off x="168767" y="4611240"/>
            <a:ext cx="588405" cy="319780"/>
          </a:xfrm>
          <a:prstGeom prst="rect">
            <a:avLst/>
          </a:prstGeom>
        </p:spPr>
        <p:txBody>
          <a:bodyPr vert="horz" wrap="square" lIns="0" tIns="16713" rIns="0" bIns="0" rtlCol="0">
            <a:spAutoFit/>
          </a:bodyPr>
          <a:lstStyle/>
          <a:p>
            <a:pPr marL="216699" indent="-205748">
              <a:spcBef>
                <a:spcPts val="132"/>
              </a:spcBef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7F6000"/>
                </a:solidFill>
                <a:latin typeface="Calibri"/>
                <a:cs typeface="Calibri"/>
              </a:rPr>
              <a:t>IMARPE</a:t>
            </a:r>
            <a:endParaRPr sz="635">
              <a:latin typeface="Calibri"/>
              <a:cs typeface="Calibri"/>
            </a:endParaRPr>
          </a:p>
          <a:p>
            <a:pPr marL="216699" indent="-205748">
              <a:lnSpc>
                <a:spcPts val="753"/>
              </a:lnSpc>
              <a:spcBef>
                <a:spcPts val="45"/>
              </a:spcBef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7F6000"/>
                </a:solidFill>
                <a:latin typeface="Calibri"/>
                <a:cs typeface="Calibri"/>
              </a:rPr>
              <a:t>F</a:t>
            </a:r>
            <a:r>
              <a:rPr sz="635" b="1" spc="5" dirty="0">
                <a:solidFill>
                  <a:srgbClr val="7F6000"/>
                </a:solidFill>
                <a:latin typeface="Calibri"/>
                <a:cs typeface="Calibri"/>
              </a:rPr>
              <a:t>O</a:t>
            </a:r>
            <a:r>
              <a:rPr sz="635" b="1" spc="-5" dirty="0">
                <a:solidFill>
                  <a:srgbClr val="7F6000"/>
                </a:solidFill>
                <a:latin typeface="Calibri"/>
                <a:cs typeface="Calibri"/>
              </a:rPr>
              <a:t>NDEPES</a:t>
            </a:r>
            <a:endParaRPr sz="635">
              <a:latin typeface="Calibri"/>
              <a:cs typeface="Calibri"/>
            </a:endParaRPr>
          </a:p>
          <a:p>
            <a:pPr marL="216699" indent="-205748">
              <a:lnSpc>
                <a:spcPts val="753"/>
              </a:lnSpc>
              <a:buFont typeface="Wingdings"/>
              <a:buChar char=""/>
              <a:tabLst>
                <a:tab pos="216699" algn="l"/>
                <a:tab pos="217275" algn="l"/>
              </a:tabLst>
            </a:pPr>
            <a:r>
              <a:rPr sz="635" b="1" dirty="0">
                <a:solidFill>
                  <a:srgbClr val="7F6000"/>
                </a:solidFill>
                <a:latin typeface="Calibri"/>
                <a:cs typeface="Calibri"/>
              </a:rPr>
              <a:t>SANIPES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48" name="object 21"/>
          <p:cNvSpPr txBox="1"/>
          <p:nvPr/>
        </p:nvSpPr>
        <p:spPr>
          <a:xfrm>
            <a:off x="6628329" y="2512812"/>
            <a:ext cx="1880475" cy="15135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908" b="1" spc="-27" dirty="0">
                <a:latin typeface="Calibri"/>
                <a:cs typeface="Calibri"/>
              </a:rPr>
              <a:t>P</a:t>
            </a:r>
            <a:r>
              <a:rPr sz="908" b="1" spc="-32" dirty="0">
                <a:latin typeface="Calibri"/>
                <a:cs typeface="Calibri"/>
              </a:rPr>
              <a:t>O</a:t>
            </a:r>
            <a:r>
              <a:rPr sz="908" b="1" dirty="0">
                <a:latin typeface="Calibri"/>
                <a:cs typeface="Calibri"/>
              </a:rPr>
              <a:t>R</a:t>
            </a:r>
            <a:r>
              <a:rPr sz="908" b="1" spc="-36" dirty="0">
                <a:latin typeface="Calibri"/>
                <a:cs typeface="Calibri"/>
              </a:rPr>
              <a:t> </a:t>
            </a:r>
            <a:r>
              <a:rPr sz="908" b="1" spc="-45" dirty="0">
                <a:latin typeface="Calibri"/>
                <a:cs typeface="Calibri"/>
              </a:rPr>
              <a:t>T</a:t>
            </a:r>
            <a:r>
              <a:rPr sz="908" b="1" spc="-32" dirty="0">
                <a:latin typeface="Calibri"/>
                <a:cs typeface="Calibri"/>
              </a:rPr>
              <a:t>O</a:t>
            </a:r>
            <a:r>
              <a:rPr sz="908" b="1" spc="-45" dirty="0">
                <a:latin typeface="Calibri"/>
                <a:cs typeface="Calibri"/>
              </a:rPr>
              <a:t>D</a:t>
            </a:r>
            <a:r>
              <a:rPr sz="908" b="1" dirty="0">
                <a:latin typeface="Calibri"/>
                <a:cs typeface="Calibri"/>
              </a:rPr>
              <a:t>A</a:t>
            </a:r>
            <a:r>
              <a:rPr sz="908" b="1" spc="-41" dirty="0">
                <a:latin typeface="Calibri"/>
                <a:cs typeface="Calibri"/>
              </a:rPr>
              <a:t> </a:t>
            </a:r>
            <a:r>
              <a:rPr sz="908" b="1" spc="-23" dirty="0">
                <a:latin typeface="Calibri"/>
                <a:cs typeface="Calibri"/>
              </a:rPr>
              <a:t>F</a:t>
            </a:r>
            <a:r>
              <a:rPr sz="908" b="1" spc="-27" dirty="0">
                <a:latin typeface="Calibri"/>
                <a:cs typeface="Calibri"/>
              </a:rPr>
              <a:t>U</a:t>
            </a:r>
            <a:r>
              <a:rPr sz="908" b="1" spc="-23" dirty="0">
                <a:latin typeface="Calibri"/>
                <a:cs typeface="Calibri"/>
              </a:rPr>
              <a:t>E</a:t>
            </a:r>
            <a:r>
              <a:rPr sz="908" b="1" spc="-32" dirty="0">
                <a:latin typeface="Calibri"/>
                <a:cs typeface="Calibri"/>
              </a:rPr>
              <a:t>N</a:t>
            </a:r>
            <a:r>
              <a:rPr sz="908" b="1" spc="-23" dirty="0">
                <a:latin typeface="Calibri"/>
                <a:cs typeface="Calibri"/>
              </a:rPr>
              <a:t>T</a:t>
            </a:r>
            <a:r>
              <a:rPr sz="908" b="1" dirty="0">
                <a:latin typeface="Calibri"/>
                <a:cs typeface="Calibri"/>
              </a:rPr>
              <a:t>E</a:t>
            </a:r>
            <a:r>
              <a:rPr sz="908" b="1" spc="-32" dirty="0">
                <a:latin typeface="Calibri"/>
                <a:cs typeface="Calibri"/>
              </a:rPr>
              <a:t> </a:t>
            </a:r>
            <a:r>
              <a:rPr sz="908" b="1" spc="-27" dirty="0">
                <a:latin typeface="Calibri"/>
                <a:cs typeface="Calibri"/>
              </a:rPr>
              <a:t>D</a:t>
            </a:r>
            <a:r>
              <a:rPr sz="908" b="1" dirty="0">
                <a:latin typeface="Calibri"/>
                <a:cs typeface="Calibri"/>
              </a:rPr>
              <a:t>E</a:t>
            </a:r>
            <a:r>
              <a:rPr sz="908" b="1" spc="-32" dirty="0">
                <a:latin typeface="Calibri"/>
                <a:cs typeface="Calibri"/>
              </a:rPr>
              <a:t> </a:t>
            </a:r>
            <a:r>
              <a:rPr sz="908" b="1" spc="-23" dirty="0">
                <a:latin typeface="Calibri"/>
                <a:cs typeface="Calibri"/>
              </a:rPr>
              <a:t>F</a:t>
            </a:r>
            <a:r>
              <a:rPr sz="908" b="1" spc="-9" dirty="0">
                <a:latin typeface="Calibri"/>
                <a:cs typeface="Calibri"/>
              </a:rPr>
              <a:t>I</a:t>
            </a:r>
            <a:r>
              <a:rPr sz="908" b="1" spc="-32" dirty="0">
                <a:latin typeface="Calibri"/>
                <a:cs typeface="Calibri"/>
              </a:rPr>
              <a:t>NAN</a:t>
            </a:r>
            <a:r>
              <a:rPr sz="908" b="1" spc="-23" dirty="0">
                <a:latin typeface="Calibri"/>
                <a:cs typeface="Calibri"/>
              </a:rPr>
              <a:t>C</a:t>
            </a:r>
            <a:r>
              <a:rPr sz="908" b="1" spc="-9" dirty="0">
                <a:latin typeface="Calibri"/>
                <a:cs typeface="Calibri"/>
              </a:rPr>
              <a:t>I</a:t>
            </a:r>
            <a:r>
              <a:rPr sz="908" b="1" spc="-32" dirty="0">
                <a:latin typeface="Calibri"/>
                <a:cs typeface="Calibri"/>
              </a:rPr>
              <a:t>A</a:t>
            </a:r>
            <a:r>
              <a:rPr sz="908" b="1" spc="-41" dirty="0">
                <a:latin typeface="Calibri"/>
                <a:cs typeface="Calibri"/>
              </a:rPr>
              <a:t>M</a:t>
            </a:r>
            <a:r>
              <a:rPr sz="908" b="1" spc="-9" dirty="0">
                <a:latin typeface="Calibri"/>
                <a:cs typeface="Calibri"/>
              </a:rPr>
              <a:t>I</a:t>
            </a:r>
            <a:r>
              <a:rPr sz="908" b="1" spc="-23" dirty="0">
                <a:latin typeface="Calibri"/>
                <a:cs typeface="Calibri"/>
              </a:rPr>
              <a:t>E</a:t>
            </a:r>
            <a:r>
              <a:rPr sz="908" b="1" spc="-32" dirty="0">
                <a:latin typeface="Calibri"/>
                <a:cs typeface="Calibri"/>
              </a:rPr>
              <a:t>N</a:t>
            </a:r>
            <a:r>
              <a:rPr sz="908" b="1" spc="-45" dirty="0">
                <a:latin typeface="Calibri"/>
                <a:cs typeface="Calibri"/>
              </a:rPr>
              <a:t>T</a:t>
            </a:r>
            <a:r>
              <a:rPr sz="908" b="1" dirty="0">
                <a:latin typeface="Calibri"/>
                <a:cs typeface="Calibri"/>
              </a:rPr>
              <a:t>O</a:t>
            </a:r>
            <a:endParaRPr sz="908" dirty="0">
              <a:latin typeface="Calibri"/>
              <a:cs typeface="Calibri"/>
            </a:endParaRPr>
          </a:p>
        </p:txBody>
      </p:sp>
      <p:sp>
        <p:nvSpPr>
          <p:cNvPr id="51" name="object 23"/>
          <p:cNvSpPr txBox="1"/>
          <p:nvPr/>
        </p:nvSpPr>
        <p:spPr>
          <a:xfrm>
            <a:off x="10745711" y="2473659"/>
            <a:ext cx="1026971" cy="15135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908" b="1" spc="-14" dirty="0">
                <a:latin typeface="Calibri"/>
                <a:cs typeface="Calibri"/>
              </a:rPr>
              <a:t>(</a:t>
            </a:r>
            <a:r>
              <a:rPr sz="908" b="1" spc="-23" dirty="0">
                <a:latin typeface="Calibri"/>
                <a:cs typeface="Calibri"/>
              </a:rPr>
              <a:t>E</a:t>
            </a:r>
            <a:r>
              <a:rPr sz="908" b="1" dirty="0">
                <a:latin typeface="Calibri"/>
                <a:cs typeface="Calibri"/>
              </a:rPr>
              <a:t>n</a:t>
            </a:r>
            <a:r>
              <a:rPr sz="908" b="1" spc="-27" dirty="0">
                <a:latin typeface="Calibri"/>
                <a:cs typeface="Calibri"/>
              </a:rPr>
              <a:t> </a:t>
            </a:r>
            <a:r>
              <a:rPr sz="908" b="1" spc="-41" dirty="0">
                <a:latin typeface="Calibri"/>
                <a:cs typeface="Calibri"/>
              </a:rPr>
              <a:t>M</a:t>
            </a:r>
            <a:r>
              <a:rPr sz="908" b="1" spc="-9" dirty="0">
                <a:latin typeface="Calibri"/>
                <a:cs typeface="Calibri"/>
              </a:rPr>
              <a:t>ill</a:t>
            </a:r>
            <a:r>
              <a:rPr sz="908" b="1" spc="-23" dirty="0">
                <a:latin typeface="Calibri"/>
                <a:cs typeface="Calibri"/>
              </a:rPr>
              <a:t>on</a:t>
            </a:r>
            <a:r>
              <a:rPr sz="908" b="1" spc="-27" dirty="0">
                <a:latin typeface="Calibri"/>
                <a:cs typeface="Calibri"/>
              </a:rPr>
              <a:t>e</a:t>
            </a:r>
            <a:r>
              <a:rPr sz="908" b="1" dirty="0">
                <a:latin typeface="Calibri"/>
                <a:cs typeface="Calibri"/>
              </a:rPr>
              <a:t>s</a:t>
            </a:r>
            <a:r>
              <a:rPr sz="908" b="1" spc="-32" dirty="0">
                <a:latin typeface="Calibri"/>
                <a:cs typeface="Calibri"/>
              </a:rPr>
              <a:t> </a:t>
            </a:r>
            <a:r>
              <a:rPr sz="908" b="1" spc="-23" dirty="0">
                <a:latin typeface="Calibri"/>
                <a:cs typeface="Calibri"/>
              </a:rPr>
              <a:t>d</a:t>
            </a:r>
            <a:r>
              <a:rPr sz="908" b="1" dirty="0">
                <a:latin typeface="Calibri"/>
                <a:cs typeface="Calibri"/>
              </a:rPr>
              <a:t>e</a:t>
            </a:r>
            <a:r>
              <a:rPr sz="908" b="1" spc="-36" dirty="0">
                <a:latin typeface="Calibri"/>
                <a:cs typeface="Calibri"/>
              </a:rPr>
              <a:t> </a:t>
            </a:r>
            <a:r>
              <a:rPr sz="908" b="1" spc="-27" dirty="0">
                <a:latin typeface="Calibri"/>
                <a:cs typeface="Calibri"/>
              </a:rPr>
              <a:t>S</a:t>
            </a:r>
            <a:r>
              <a:rPr sz="908" b="1" spc="-23" dirty="0">
                <a:latin typeface="Calibri"/>
                <a:cs typeface="Calibri"/>
              </a:rPr>
              <a:t>o</a:t>
            </a:r>
            <a:r>
              <a:rPr sz="908" b="1" spc="-9" dirty="0">
                <a:latin typeface="Calibri"/>
                <a:cs typeface="Calibri"/>
              </a:rPr>
              <a:t>l</a:t>
            </a:r>
            <a:r>
              <a:rPr sz="908" b="1" spc="-27" dirty="0">
                <a:latin typeface="Calibri"/>
                <a:cs typeface="Calibri"/>
              </a:rPr>
              <a:t>e</a:t>
            </a:r>
            <a:r>
              <a:rPr sz="908" b="1" spc="-23" dirty="0">
                <a:latin typeface="Calibri"/>
                <a:cs typeface="Calibri"/>
              </a:rPr>
              <a:t>s</a:t>
            </a:r>
            <a:r>
              <a:rPr sz="908" b="1" dirty="0">
                <a:latin typeface="Calibri"/>
                <a:cs typeface="Calibri"/>
              </a:rPr>
              <a:t>)</a:t>
            </a:r>
            <a:endParaRPr sz="908" dirty="0">
              <a:latin typeface="Calibri"/>
              <a:cs typeface="Calibri"/>
            </a:endParaRPr>
          </a:p>
        </p:txBody>
      </p:sp>
      <p:sp>
        <p:nvSpPr>
          <p:cNvPr id="52" name="object 24"/>
          <p:cNvSpPr txBox="1"/>
          <p:nvPr/>
        </p:nvSpPr>
        <p:spPr>
          <a:xfrm>
            <a:off x="7347422" y="5693376"/>
            <a:ext cx="3125288" cy="22708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400" b="1" spc="5" dirty="0">
                <a:latin typeface="Calibri"/>
                <a:cs typeface="Calibri"/>
              </a:rPr>
              <a:t>S/</a:t>
            </a:r>
            <a:r>
              <a:rPr sz="1400" b="1" spc="14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2</a:t>
            </a:r>
            <a:r>
              <a:rPr lang="es-MX" sz="1400" b="1" spc="5" dirty="0">
                <a:latin typeface="Calibri"/>
                <a:cs typeface="Calibri"/>
              </a:rPr>
              <a:t>47</a:t>
            </a:r>
            <a:r>
              <a:rPr sz="1400" b="1" spc="5" dirty="0">
                <a:latin typeface="Calibri"/>
                <a:cs typeface="Calibri"/>
              </a:rPr>
              <a:t>.</a:t>
            </a:r>
            <a:r>
              <a:rPr lang="es-MX" sz="1400" b="1" spc="5" dirty="0">
                <a:latin typeface="Calibri"/>
                <a:cs typeface="Calibri"/>
              </a:rPr>
              <a:t>7</a:t>
            </a:r>
            <a:r>
              <a:rPr sz="1400" b="1" spc="14" dirty="0">
                <a:latin typeface="Calibri"/>
                <a:cs typeface="Calibri"/>
              </a:rPr>
              <a:t> </a:t>
            </a:r>
            <a:r>
              <a:rPr lang="es-MX" sz="1400" b="1" spc="14" dirty="0">
                <a:latin typeface="Calibri"/>
                <a:cs typeface="Calibri"/>
              </a:rPr>
              <a:t>MM </a:t>
            </a:r>
            <a:r>
              <a:rPr sz="1400" b="1" spc="5" dirty="0">
                <a:latin typeface="Calibri"/>
                <a:cs typeface="Calibri"/>
              </a:rPr>
              <a:t>(</a:t>
            </a:r>
            <a:r>
              <a:rPr lang="es-MX" sz="1400" b="1" spc="5" dirty="0">
                <a:latin typeface="Calibri"/>
                <a:cs typeface="Calibri"/>
              </a:rPr>
              <a:t>29</a:t>
            </a:r>
            <a:r>
              <a:rPr sz="1400" b="1" spc="5" dirty="0">
                <a:latin typeface="Calibri"/>
                <a:cs typeface="Calibri"/>
              </a:rPr>
              <a:t>%</a:t>
            </a:r>
            <a:r>
              <a:rPr sz="1400" b="1" spc="18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del</a:t>
            </a:r>
            <a:r>
              <a:rPr sz="1400" b="1" spc="9" dirty="0">
                <a:latin typeface="Calibri"/>
                <a:cs typeface="Calibri"/>
              </a:rPr>
              <a:t> </a:t>
            </a:r>
            <a:r>
              <a:rPr lang="es-MX" sz="1400" b="1" spc="9" dirty="0">
                <a:latin typeface="Calibri"/>
                <a:cs typeface="Calibri"/>
              </a:rPr>
              <a:t>PIA </a:t>
            </a:r>
            <a:r>
              <a:rPr sz="1400" b="1" spc="9" dirty="0">
                <a:latin typeface="Calibri"/>
                <a:cs typeface="Calibri"/>
              </a:rPr>
              <a:t>202</a:t>
            </a:r>
            <a:r>
              <a:rPr lang="es-MX" sz="1400" b="1" spc="9" dirty="0">
                <a:latin typeface="Calibri"/>
                <a:cs typeface="Calibri"/>
              </a:rPr>
              <a:t>2</a:t>
            </a:r>
            <a:r>
              <a:rPr sz="1400" b="1" spc="9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53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88659"/>
              </p:ext>
            </p:extLst>
          </p:nvPr>
        </p:nvGraphicFramePr>
        <p:xfrm>
          <a:off x="6628329" y="2678964"/>
          <a:ext cx="5237607" cy="222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P</a:t>
                      </a:r>
                      <a:r>
                        <a:rPr sz="900" b="1" spc="-4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OG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sz="900" b="1" spc="-4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M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sz="900" b="1" spc="-4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PR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SUPU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4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r>
                        <a:rPr sz="900" b="1" spc="-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marL="182880" marR="14604" indent="-156210">
                        <a:lnSpc>
                          <a:spcPts val="1080"/>
                        </a:lnSpc>
                      </a:pP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J</a:t>
                      </a:r>
                      <a:r>
                        <a:rPr sz="900" b="1" spc="-4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U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I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Ó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N  </a:t>
                      </a:r>
                      <a:r>
                        <a:rPr lang="es-MX"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2020</a:t>
                      </a: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indent="635" algn="ctr">
                        <a:lnSpc>
                          <a:spcPct val="94000"/>
                        </a:lnSpc>
                        <a:spcBef>
                          <a:spcPts val="35"/>
                        </a:spcBef>
                      </a:pP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EJECUCIÓN 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P</a:t>
                      </a:r>
                      <a:r>
                        <a:rPr sz="900" b="1" spc="-4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sz="900" b="1" spc="-6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Y</a:t>
                      </a:r>
                      <a:r>
                        <a:rPr sz="900" b="1" spc="-4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sz="900" b="1" spc="-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D  A</a:t>
                      </a:r>
                      <a:r>
                        <a:rPr sz="900" b="1" spc="2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AL 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I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RR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 A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F  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202</a:t>
                      </a:r>
                      <a:r>
                        <a:rPr lang="es-MX"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1</a:t>
                      </a: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4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marL="182245" marR="60325" indent="-113664">
                        <a:lnSpc>
                          <a:spcPts val="1080"/>
                        </a:lnSpc>
                      </a:pP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P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.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P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P</a:t>
                      </a:r>
                      <a:r>
                        <a:rPr sz="900" b="1" spc="-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TO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.  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202</a:t>
                      </a:r>
                      <a:r>
                        <a:rPr lang="es-MX" sz="900" b="1" spc="-2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2</a:t>
                      </a: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34">
                <a:tc>
                  <a:txBody>
                    <a:bodyPr/>
                    <a:lstStyle/>
                    <a:p>
                      <a:pPr marL="6985">
                        <a:lnSpc>
                          <a:spcPts val="1100"/>
                        </a:lnSpc>
                        <a:spcBef>
                          <a:spcPts val="40"/>
                        </a:spcBef>
                      </a:pP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0068.</a:t>
                      </a:r>
                      <a:r>
                        <a:rPr sz="900" b="1" spc="1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Arial Narrow" panose="020B0606020202030204" pitchFamily="34" charset="0"/>
                          <a:cs typeface="Calibri"/>
                        </a:rPr>
                        <a:t>REDUCCION</a:t>
                      </a:r>
                      <a:r>
                        <a:rPr sz="900" b="1" spc="-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DE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VULNERABILIDAD</a:t>
                      </a:r>
                      <a:r>
                        <a:rPr sz="900" b="1" spc="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Y</a:t>
                      </a:r>
                      <a:r>
                        <a:rPr sz="900" b="1" spc="204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ATENCION</a:t>
                      </a:r>
                      <a:r>
                        <a:rPr sz="900" b="1" spc="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DE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EMERGENCIAS </a:t>
                      </a:r>
                      <a:r>
                        <a:rPr sz="900" b="1" spc="-21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POR</a:t>
                      </a:r>
                      <a:r>
                        <a:rPr sz="900" b="1" spc="-4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DESASTRES</a:t>
                      </a:r>
                      <a:endParaRPr sz="900" b="1" dirty="0"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461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1.8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9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b="1" spc="-25" dirty="0">
                          <a:latin typeface="Arial Narrow" panose="020B0606020202030204" pitchFamily="34" charset="0"/>
                          <a:cs typeface="Calibri"/>
                        </a:rPr>
                        <a:t>0093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.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D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40" dirty="0"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sz="900" b="1" spc="-40" dirty="0"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sz="900" b="1" spc="-4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P</a:t>
                      </a:r>
                      <a:r>
                        <a:rPr sz="900" b="1" spc="-40" dirty="0"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DU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sz="900" b="1" spc="-25" dirty="0"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latin typeface="Arial Narrow" panose="020B0606020202030204" pitchFamily="34" charset="0"/>
                          <a:cs typeface="Calibri"/>
                        </a:rPr>
                        <a:t>I</a:t>
                      </a:r>
                      <a:r>
                        <a:rPr sz="900" b="1" spc="-50" dirty="0">
                          <a:latin typeface="Arial Narrow" panose="020B0606020202030204" pitchFamily="34" charset="0"/>
                          <a:cs typeface="Calibri"/>
                        </a:rPr>
                        <a:t>V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sz="900" b="1" spc="-4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D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r>
                        <a:rPr sz="900" b="1" spc="-4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45" dirty="0">
                          <a:latin typeface="Arial Narrow" panose="020B0606020202030204" pitchFamily="34" charset="0"/>
                          <a:cs typeface="Calibri"/>
                        </a:rPr>
                        <a:t>M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PR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-40" dirty="0"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endParaRPr sz="900" dirty="0"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36307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87.7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101.4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123.4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97">
                <a:tc>
                  <a:txBody>
                    <a:bodyPr/>
                    <a:lstStyle/>
                    <a:p>
                      <a:pPr marL="6985" marR="0" indent="0" defTabSz="914400" eaLnBrk="1" fontAlgn="auto" latinLnBrk="0" hangingPunct="1">
                        <a:lnSpc>
                          <a:spcPts val="108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0094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.</a:t>
                      </a:r>
                      <a:r>
                        <a:rPr lang="es-MX" sz="900" b="1" spc="-2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RD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N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45" dirty="0">
                          <a:latin typeface="Arial Narrow" panose="020B0606020202030204" pitchFamily="34" charset="0"/>
                          <a:cs typeface="Calibri"/>
                        </a:rPr>
                        <a:t>M</a:t>
                      </a:r>
                      <a:r>
                        <a:rPr lang="es-MX" sz="900" b="1" spc="-10" dirty="0">
                          <a:latin typeface="Arial Narrow" panose="020B0606020202030204" pitchFamily="34" charset="0"/>
                          <a:cs typeface="Calibri"/>
                        </a:rPr>
                        <a:t>I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N</a:t>
                      </a:r>
                      <a:r>
                        <a:rPr lang="es-MX" sz="900" b="1" spc="-50" dirty="0"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Y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D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lang="es-MX" sz="900" b="1" spc="-20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lang="es-MX" sz="900" b="1" spc="-4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D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20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45" dirty="0">
                          <a:latin typeface="Arial Narrow" panose="020B0606020202030204" pitchFamily="34" charset="0"/>
                          <a:cs typeface="Calibri"/>
                        </a:rPr>
                        <a:t> A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U</a:t>
                      </a:r>
                      <a:r>
                        <a:rPr lang="es-MX" sz="900" b="1" spc="-10" dirty="0">
                          <a:latin typeface="Arial Narrow" panose="020B0606020202030204" pitchFamily="34" charset="0"/>
                          <a:cs typeface="Calibri"/>
                        </a:rPr>
                        <a:t>I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U</a:t>
                      </a:r>
                      <a:r>
                        <a:rPr lang="es-MX" sz="900" b="1" spc="-90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UR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endParaRPr sz="900" dirty="0"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9221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20.0 </a:t>
                      </a:r>
                    </a:p>
                  </a:txBody>
                  <a:tcPr marL="8645" marR="65345" marT="8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21.2 </a:t>
                      </a:r>
                    </a:p>
                  </a:txBody>
                  <a:tcPr marL="8645" marR="65345" marT="8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20.1 </a:t>
                      </a:r>
                    </a:p>
                  </a:txBody>
                  <a:tcPr marL="8645" marR="65345" marT="8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1565"/>
                  </a:ext>
                </a:extLst>
              </a:tr>
              <a:tr h="286597">
                <a:tc>
                  <a:txBody>
                    <a:bodyPr/>
                    <a:lstStyle/>
                    <a:p>
                      <a:pPr marL="6985" marR="0" indent="0" defTabSz="914400" eaLnBrk="1" fontAlgn="auto" latinLnBrk="0" hangingPunct="1">
                        <a:lnSpc>
                          <a:spcPts val="108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0095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.</a:t>
                      </a:r>
                      <a:r>
                        <a:rPr lang="es-MX" sz="900" b="1" spc="-2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FO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lang="es-MX" sz="900" b="1" spc="-95" dirty="0"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20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lang="es-MX" sz="900" b="1" spc="-10" dirty="0">
                          <a:latin typeface="Arial Narrow" panose="020B0606020202030204" pitchFamily="34" charset="0"/>
                          <a:cs typeface="Calibri"/>
                        </a:rPr>
                        <a:t>I</a:t>
                      </a:r>
                      <a:r>
                        <a:rPr lang="es-MX" sz="900" b="1" spc="-45" dirty="0">
                          <a:latin typeface="Arial Narrow" panose="020B0606020202030204" pitchFamily="34" charset="0"/>
                          <a:cs typeface="Calibri"/>
                        </a:rPr>
                        <a:t>M</a:t>
                      </a:r>
                      <a:r>
                        <a:rPr lang="es-MX" sz="900" b="1" spc="-10" dirty="0">
                          <a:latin typeface="Arial Narrow" panose="020B0606020202030204" pitchFamily="34" charset="0"/>
                          <a:cs typeface="Calibri"/>
                        </a:rPr>
                        <a:t>I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N</a:t>
                      </a:r>
                      <a:r>
                        <a:rPr lang="es-MX" sz="900" b="1" spc="-50" dirty="0"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O</a:t>
                      </a:r>
                      <a:r>
                        <a:rPr lang="es-MX" sz="900" b="1" spc="-4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D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20" dirty="0">
                          <a:latin typeface="Arial Narrow" panose="020B0606020202030204" pitchFamily="34" charset="0"/>
                          <a:cs typeface="Calibri"/>
                        </a:rPr>
                        <a:t>L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4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P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30" dirty="0"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C</a:t>
                      </a:r>
                      <a:r>
                        <a:rPr lang="es-MX" sz="900" b="1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4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R</a:t>
                      </a:r>
                      <a:r>
                        <a:rPr lang="es-MX" sz="900" b="1" spc="-25" dirty="0">
                          <a:latin typeface="Arial Narrow" panose="020B0606020202030204" pitchFamily="34" charset="0"/>
                          <a:cs typeface="Calibri"/>
                        </a:rPr>
                        <a:t>T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S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A</a:t>
                      </a:r>
                      <a:r>
                        <a:rPr lang="es-MX" sz="900" b="1" spc="-40" dirty="0">
                          <a:latin typeface="Arial Narrow" panose="020B0606020202030204" pitchFamily="34" charset="0"/>
                          <a:cs typeface="Calibri"/>
                        </a:rPr>
                        <a:t>N</a:t>
                      </a:r>
                      <a:r>
                        <a:rPr lang="es-MX" sz="900" b="1" spc="-35" dirty="0">
                          <a:latin typeface="Arial Narrow" panose="020B0606020202030204" pitchFamily="34" charset="0"/>
                          <a:cs typeface="Calibri"/>
                        </a:rPr>
                        <a:t>AL</a:t>
                      </a:r>
                      <a:endParaRPr lang="es-MX" sz="900" dirty="0"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9221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85.4 </a:t>
                      </a:r>
                    </a:p>
                  </a:txBody>
                  <a:tcPr marL="8645" marR="65345" marT="8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87.3 </a:t>
                      </a:r>
                    </a:p>
                  </a:txBody>
                  <a:tcPr marL="8645" marR="65345" marT="8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96.7 </a:t>
                      </a:r>
                    </a:p>
                  </a:txBody>
                  <a:tcPr marL="8645" marR="65345" marT="8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85026"/>
                  </a:ext>
                </a:extLst>
              </a:tr>
              <a:tr h="280266">
                <a:tc>
                  <a:txBody>
                    <a:bodyPr/>
                    <a:lstStyle/>
                    <a:p>
                      <a:pPr marL="6985">
                        <a:lnSpc>
                          <a:spcPts val="1080"/>
                        </a:lnSpc>
                        <a:spcBef>
                          <a:spcPts val="80"/>
                        </a:spcBef>
                      </a:pP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0137.</a:t>
                      </a:r>
                      <a:r>
                        <a:rPr sz="900" b="1" spc="-1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DESARROLLO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DE</a:t>
                      </a:r>
                      <a:r>
                        <a:rPr sz="900" b="1" spc="-15" dirty="0">
                          <a:latin typeface="Arial Narrow" panose="020B0606020202030204" pitchFamily="34" charset="0"/>
                          <a:cs typeface="Calibri"/>
                        </a:rPr>
                        <a:t> LA</a:t>
                      </a:r>
                      <a:r>
                        <a:rPr sz="900" b="1" spc="-1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Arial Narrow" panose="020B0606020202030204" pitchFamily="34" charset="0"/>
                          <a:cs typeface="Calibri"/>
                        </a:rPr>
                        <a:t>CIENCIA,</a:t>
                      </a:r>
                      <a:r>
                        <a:rPr sz="900" b="1" spc="-20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TECNOLOGIA</a:t>
                      </a:r>
                      <a:r>
                        <a:rPr sz="900" b="1" spc="-2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Arial Narrow" panose="020B0606020202030204" pitchFamily="34" charset="0"/>
                          <a:cs typeface="Calibri"/>
                        </a:rPr>
                        <a:t>E</a:t>
                      </a:r>
                      <a:r>
                        <a:rPr sz="900" b="1" spc="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5" dirty="0">
                          <a:latin typeface="Arial Narrow" panose="020B0606020202030204" pitchFamily="34" charset="0"/>
                          <a:cs typeface="Calibri"/>
                        </a:rPr>
                        <a:t>INNOVACION </a:t>
                      </a:r>
                      <a:r>
                        <a:rPr sz="900" b="1" spc="-215" dirty="0">
                          <a:latin typeface="Arial Narrow" panose="020B0606020202030204" pitchFamily="34" charset="0"/>
                          <a:cs typeface="Calibri"/>
                        </a:rPr>
                        <a:t> </a:t>
                      </a:r>
                      <a:r>
                        <a:rPr sz="900" b="1" spc="-30" dirty="0">
                          <a:latin typeface="Arial Narrow" panose="020B0606020202030204" pitchFamily="34" charset="0"/>
                          <a:cs typeface="Calibri"/>
                        </a:rPr>
                        <a:t>TECNOLOGICA</a:t>
                      </a:r>
                      <a:endParaRPr sz="900" b="1" dirty="0"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9221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7.0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12.4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6.2 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1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/>
                        </a:rPr>
                        <a:t>TOTAL</a:t>
                      </a:r>
                      <a:endParaRPr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/>
                      </a:endParaRPr>
                    </a:p>
                  </a:txBody>
                  <a:tcPr marL="0" marR="0" marT="38036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201.5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224.1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247.7</a:t>
                      </a:r>
                    </a:p>
                  </a:txBody>
                  <a:tcPr marL="8645" marR="65345" marT="86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" name="object 2"/>
          <p:cNvSpPr txBox="1"/>
          <p:nvPr/>
        </p:nvSpPr>
        <p:spPr>
          <a:xfrm>
            <a:off x="6628329" y="1849211"/>
            <a:ext cx="5370226" cy="38097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lang="es-MX" sz="1200" b="1" spc="5" dirty="0">
                <a:latin typeface="Calibri"/>
                <a:cs typeface="Calibri"/>
              </a:rPr>
              <a:t>ASIGNACIÓN PRESUPUESTAL 2022 - </a:t>
            </a:r>
            <a:r>
              <a:rPr sz="1200" b="1" spc="5" dirty="0">
                <a:latin typeface="Calibri"/>
                <a:cs typeface="Calibri"/>
              </a:rPr>
              <a:t>PROGRAMAS </a:t>
            </a:r>
            <a:r>
              <a:rPr sz="1200" b="1" spc="-5" dirty="0">
                <a:latin typeface="Calibri"/>
                <a:cs typeface="Calibri"/>
              </a:rPr>
              <a:t>PRESUPUESTALES</a:t>
            </a:r>
            <a:r>
              <a:rPr lang="es-MX" sz="1200" b="1" spc="-5" dirty="0">
                <a:latin typeface="Calibri"/>
                <a:cs typeface="Calibri"/>
              </a:rPr>
              <a:t> DEL SECTOR PRODUCCIÓN</a:t>
            </a:r>
          </a:p>
        </p:txBody>
      </p:sp>
      <p:cxnSp>
        <p:nvCxnSpPr>
          <p:cNvPr id="8" name="Conector angular 7"/>
          <p:cNvCxnSpPr/>
          <p:nvPr/>
        </p:nvCxnSpPr>
        <p:spPr>
          <a:xfrm>
            <a:off x="2676387" y="5300662"/>
            <a:ext cx="3819322" cy="619796"/>
          </a:xfrm>
          <a:prstGeom prst="bentConnector3">
            <a:avLst/>
          </a:prstGeom>
          <a:ln w="19050">
            <a:solidFill>
              <a:schemeClr val="accent5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Bisel 54"/>
          <p:cNvSpPr/>
          <p:nvPr/>
        </p:nvSpPr>
        <p:spPr>
          <a:xfrm>
            <a:off x="6628330" y="5628566"/>
            <a:ext cx="3977001" cy="356703"/>
          </a:xfrm>
          <a:prstGeom prst="bevel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CuadroTexto 55"/>
          <p:cNvSpPr txBox="1"/>
          <p:nvPr/>
        </p:nvSpPr>
        <p:spPr>
          <a:xfrm>
            <a:off x="6581466" y="4908287"/>
            <a:ext cx="481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Fuente: APM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Elaboración: OP - PRODUCE</a:t>
            </a:r>
            <a:endParaRPr lang="es-P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>
            <a:off x="8000335" y="1523704"/>
            <a:ext cx="2742230" cy="10373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Rectángulo 39"/>
          <p:cNvSpPr/>
          <p:nvPr/>
        </p:nvSpPr>
        <p:spPr>
          <a:xfrm>
            <a:off x="1833262" y="1500751"/>
            <a:ext cx="2742230" cy="10373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object 2"/>
          <p:cNvSpPr txBox="1"/>
          <p:nvPr/>
        </p:nvSpPr>
        <p:spPr>
          <a:xfrm>
            <a:off x="2405555" y="277488"/>
            <a:ext cx="7648486" cy="83663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</a:t>
            </a: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object 2"/>
          <p:cNvSpPr txBox="1"/>
          <p:nvPr/>
        </p:nvSpPr>
        <p:spPr>
          <a:xfrm>
            <a:off x="930739" y="839343"/>
            <a:ext cx="10817884" cy="37959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spcBef>
                <a:spcPts val="800"/>
              </a:spcBef>
            </a:pPr>
            <a:r>
              <a:rPr lang="es-MX" sz="1600" b="1" spc="5" dirty="0">
                <a:latin typeface="Arial Narrow" panose="020B0606020202030204" pitchFamily="34" charset="0"/>
                <a:cs typeface="Calibri"/>
              </a:rPr>
              <a:t>PRINCIPALES METAS A NIVEL DE PROGRAMA PRESUPUESTAL</a:t>
            </a:r>
            <a:endParaRPr sz="1200" b="1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90889" y="2798420"/>
            <a:ext cx="69762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2021</a:t>
            </a:r>
            <a:endParaRPr lang="es-PE" dirty="0"/>
          </a:p>
        </p:txBody>
      </p:sp>
      <p:sp>
        <p:nvSpPr>
          <p:cNvPr id="83" name="CuadroTexto 82"/>
          <p:cNvSpPr txBox="1"/>
          <p:nvPr/>
        </p:nvSpPr>
        <p:spPr>
          <a:xfrm>
            <a:off x="4010804" y="2812821"/>
            <a:ext cx="69762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2022</a:t>
            </a:r>
            <a:endParaRPr lang="es-PE" dirty="0"/>
          </a:p>
        </p:txBody>
      </p:sp>
      <p:sp>
        <p:nvSpPr>
          <p:cNvPr id="25" name="object 24"/>
          <p:cNvSpPr txBox="1"/>
          <p:nvPr/>
        </p:nvSpPr>
        <p:spPr>
          <a:xfrm>
            <a:off x="1896599" y="1776360"/>
            <a:ext cx="2573953" cy="414559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11527" marR="4611" algn="ctr">
              <a:lnSpc>
                <a:spcPct val="100800"/>
              </a:lnSpc>
              <a:spcBef>
                <a:spcPts val="82"/>
              </a:spcBef>
            </a:pPr>
            <a:r>
              <a:rPr sz="13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Fortalecer el desarrollo  empresarial de la MIPYMES.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634663" y="4744636"/>
            <a:ext cx="172891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0748" marR="4611" indent="-9798">
              <a:lnSpc>
                <a:spcPct val="107300"/>
              </a:lnSpc>
              <a:spcBef>
                <a:spcPts val="91"/>
              </a:spcBef>
            </a:pPr>
            <a:r>
              <a:rPr sz="998" b="1" spc="5" dirty="0">
                <a:solidFill>
                  <a:srgbClr val="FFFFFF"/>
                </a:solidFill>
                <a:latin typeface="Calibri"/>
                <a:cs typeface="Calibri"/>
              </a:rPr>
              <a:t>OE  02</a:t>
            </a:r>
            <a:endParaRPr sz="998" dirty="0">
              <a:latin typeface="Calibri"/>
              <a:cs typeface="Calibri"/>
            </a:endParaRPr>
          </a:p>
        </p:txBody>
      </p:sp>
      <p:sp>
        <p:nvSpPr>
          <p:cNvPr id="33" name="object 55"/>
          <p:cNvSpPr txBox="1"/>
          <p:nvPr/>
        </p:nvSpPr>
        <p:spPr>
          <a:xfrm>
            <a:off x="2529004" y="3446607"/>
            <a:ext cx="1113383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903 MIPYMES</a:t>
            </a:r>
          </a:p>
        </p:txBody>
      </p:sp>
      <p:sp>
        <p:nvSpPr>
          <p:cNvPr id="34" name="object 55"/>
          <p:cNvSpPr txBox="1"/>
          <p:nvPr/>
        </p:nvSpPr>
        <p:spPr>
          <a:xfrm>
            <a:off x="3960359" y="3444127"/>
            <a:ext cx="1158996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990 MIPYMES</a:t>
            </a:r>
          </a:p>
        </p:txBody>
      </p:sp>
      <p:sp>
        <p:nvSpPr>
          <p:cNvPr id="36" name="object 55"/>
          <p:cNvSpPr txBox="1"/>
          <p:nvPr/>
        </p:nvSpPr>
        <p:spPr>
          <a:xfrm>
            <a:off x="2529004" y="4161247"/>
            <a:ext cx="1113383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10 500 MIPYMES</a:t>
            </a:r>
          </a:p>
        </p:txBody>
      </p:sp>
      <p:sp>
        <p:nvSpPr>
          <p:cNvPr id="39" name="object 55"/>
          <p:cNvSpPr txBox="1"/>
          <p:nvPr/>
        </p:nvSpPr>
        <p:spPr>
          <a:xfrm>
            <a:off x="3954459" y="4172418"/>
            <a:ext cx="1170796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10 620 MIPYMES</a:t>
            </a:r>
          </a:p>
        </p:txBody>
      </p:sp>
      <p:sp>
        <p:nvSpPr>
          <p:cNvPr id="41" name="object 55"/>
          <p:cNvSpPr txBox="1"/>
          <p:nvPr/>
        </p:nvSpPr>
        <p:spPr>
          <a:xfrm>
            <a:off x="2529004" y="4917781"/>
            <a:ext cx="1113383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518 EMPRESAS</a:t>
            </a:r>
          </a:p>
        </p:txBody>
      </p:sp>
      <p:sp>
        <p:nvSpPr>
          <p:cNvPr id="42" name="object 55"/>
          <p:cNvSpPr txBox="1"/>
          <p:nvPr/>
        </p:nvSpPr>
        <p:spPr>
          <a:xfrm>
            <a:off x="3954460" y="4909006"/>
            <a:ext cx="1164896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1 190 EMPRESAS</a:t>
            </a:r>
          </a:p>
        </p:txBody>
      </p:sp>
      <p:sp>
        <p:nvSpPr>
          <p:cNvPr id="43" name="Lágrima 42"/>
          <p:cNvSpPr/>
          <p:nvPr/>
        </p:nvSpPr>
        <p:spPr>
          <a:xfrm rot="8238031">
            <a:off x="1074983" y="1643357"/>
            <a:ext cx="540000" cy="540000"/>
          </a:xfrm>
          <a:prstGeom prst="teardrop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800">
              <a:latin typeface="Calibri "/>
            </a:endParaRPr>
          </a:p>
        </p:txBody>
      </p:sp>
      <p:sp>
        <p:nvSpPr>
          <p:cNvPr id="44" name="object 41"/>
          <p:cNvSpPr txBox="1"/>
          <p:nvPr/>
        </p:nvSpPr>
        <p:spPr>
          <a:xfrm>
            <a:off x="85432" y="3448131"/>
            <a:ext cx="2120484" cy="340805"/>
          </a:xfrm>
          <a:prstGeom prst="rect">
            <a:avLst/>
          </a:prstGeom>
        </p:spPr>
        <p:txBody>
          <a:bodyPr vert="horz" wrap="square" lIns="0" tIns="15691" rIns="0" bIns="0" rtlCol="0">
            <a:spAutoFit/>
          </a:bodyPr>
          <a:lstStyle/>
          <a:p>
            <a:pPr marL="10462" marR="4185" indent="-523" algn="just">
              <a:lnSpc>
                <a:spcPct val="96000"/>
              </a:lnSpc>
              <a:spcBef>
                <a:spcPts val="123"/>
              </a:spcBef>
            </a:pPr>
            <a:r>
              <a:rPr sz="1100" b="1" spc="-9" dirty="0">
                <a:latin typeface="Arial Narrow" panose="020B0606020202030204" pitchFamily="34" charset="0"/>
                <a:cs typeface="Calibri"/>
              </a:rPr>
              <a:t>MIPYMES 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reciben servicios de capacitación y/o  asistencia técnica</a:t>
            </a:r>
            <a:r>
              <a:rPr sz="1100" spc="-25" dirty="0">
                <a:latin typeface="Arial Narrow" panose="020B0606020202030204" pitchFamily="34" charset="0"/>
                <a:cs typeface="Calibri"/>
              </a:rPr>
              <a:t>.</a:t>
            </a:r>
            <a:endParaRPr sz="11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97511" y="4104849"/>
            <a:ext cx="26341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214" marR="162676" indent="-14646" algn="just"/>
            <a:r>
              <a:rPr lang="es-MX" sz="1100" b="1" spc="-9" dirty="0">
                <a:latin typeface="Arial Narrow" panose="020B0606020202030204" pitchFamily="34" charset="0"/>
                <a:cs typeface="Calibri"/>
              </a:rPr>
              <a:t>MIPYMES </a:t>
            </a:r>
            <a:r>
              <a:rPr lang="es-MX" sz="1100" spc="-9" dirty="0">
                <a:latin typeface="Arial Narrow" panose="020B0606020202030204" pitchFamily="34" charset="0"/>
                <a:cs typeface="Calibri"/>
              </a:rPr>
              <a:t>reciben servicios e Instrumentos para la transferencia de tecnología e Innovación.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271" y="4828617"/>
            <a:ext cx="22650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85" indent="10086" algn="just"/>
            <a:r>
              <a:rPr lang="es-MX" sz="1100" b="1" spc="-9" dirty="0">
                <a:latin typeface="Arial Narrow" panose="020B0606020202030204" pitchFamily="34" charset="0"/>
                <a:cs typeface="Calibri"/>
              </a:rPr>
              <a:t>Empresas </a:t>
            </a:r>
            <a:r>
              <a:rPr lang="es-MX" sz="1100" spc="-9" dirty="0">
                <a:latin typeface="Arial Narrow" panose="020B0606020202030204" pitchFamily="34" charset="0"/>
                <a:cs typeface="Calibri"/>
              </a:rPr>
              <a:t>acceden a servicios de articulación  empresarial y acceso a mercados.</a:t>
            </a:r>
          </a:p>
        </p:txBody>
      </p:sp>
      <p:sp>
        <p:nvSpPr>
          <p:cNvPr id="87" name="Lágrima 86"/>
          <p:cNvSpPr/>
          <p:nvPr/>
        </p:nvSpPr>
        <p:spPr>
          <a:xfrm rot="8238031">
            <a:off x="6997955" y="1721007"/>
            <a:ext cx="540000" cy="540000"/>
          </a:xfrm>
          <a:prstGeom prst="teardrop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800">
              <a:latin typeface="Calibri "/>
            </a:endParaRPr>
          </a:p>
        </p:txBody>
      </p:sp>
      <p:sp>
        <p:nvSpPr>
          <p:cNvPr id="89" name="object 28"/>
          <p:cNvSpPr txBox="1"/>
          <p:nvPr/>
        </p:nvSpPr>
        <p:spPr>
          <a:xfrm>
            <a:off x="8049229" y="1792048"/>
            <a:ext cx="2765241" cy="41291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lang="es-MX" sz="13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Mejorar la cadena de  valor de las actividades de pesca y acuicultura</a:t>
            </a:r>
          </a:p>
        </p:txBody>
      </p:sp>
      <p:sp>
        <p:nvSpPr>
          <p:cNvPr id="119" name="object 10"/>
          <p:cNvSpPr txBox="1"/>
          <p:nvPr/>
        </p:nvSpPr>
        <p:spPr>
          <a:xfrm>
            <a:off x="6011333" y="3400601"/>
            <a:ext cx="2248511" cy="503285"/>
          </a:xfrm>
          <a:prstGeom prst="rect">
            <a:avLst/>
          </a:prstGeom>
        </p:spPr>
        <p:txBody>
          <a:bodyPr vert="horz" wrap="square" lIns="0" tIns="15691" rIns="0" bIns="0" rtlCol="0">
            <a:spAutoFit/>
          </a:bodyPr>
          <a:lstStyle>
            <a:defPPr>
              <a:defRPr lang="es-PE"/>
            </a:defPPr>
            <a:lvl1pPr marL="10462" marR="4185" indent="-523">
              <a:lnSpc>
                <a:spcPct val="96000"/>
              </a:lnSpc>
              <a:spcBef>
                <a:spcPts val="123"/>
              </a:spcBef>
              <a:defRPr sz="1000" b="1" spc="-9">
                <a:latin typeface="Arial Narrow" panose="020B0606020202030204" pitchFamily="34" charset="0"/>
                <a:cs typeface="Calibri"/>
              </a:defRPr>
            </a:lvl1pPr>
          </a:lstStyle>
          <a:p>
            <a:pPr algn="just"/>
            <a:r>
              <a:rPr lang="es-MX" sz="1100" dirty="0"/>
              <a:t>ACUICULTORES </a:t>
            </a:r>
            <a:r>
              <a:rPr sz="1100" b="0" dirty="0" err="1"/>
              <a:t>acceden</a:t>
            </a:r>
            <a:r>
              <a:rPr sz="1100" b="0" dirty="0"/>
              <a:t> a servicios para el</a:t>
            </a:r>
            <a:r>
              <a:rPr lang="es-MX" sz="1100" b="0" dirty="0"/>
              <a:t> </a:t>
            </a:r>
            <a:r>
              <a:rPr sz="1100" b="0" dirty="0"/>
              <a:t> fomento de las inversiones y el </a:t>
            </a:r>
            <a:r>
              <a:rPr lang="es-MX" sz="1100" b="0" dirty="0"/>
              <a:t>o</a:t>
            </a:r>
            <a:r>
              <a:rPr sz="1100" b="0" dirty="0" err="1"/>
              <a:t>rdenamiento</a:t>
            </a:r>
            <a:r>
              <a:rPr sz="1100" b="0" dirty="0"/>
              <a:t>  de la acuicultura.</a:t>
            </a:r>
          </a:p>
        </p:txBody>
      </p:sp>
      <p:sp>
        <p:nvSpPr>
          <p:cNvPr id="124" name="object 15"/>
          <p:cNvSpPr txBox="1"/>
          <p:nvPr/>
        </p:nvSpPr>
        <p:spPr>
          <a:xfrm>
            <a:off x="6005989" y="4141732"/>
            <a:ext cx="2253855" cy="488497"/>
          </a:xfrm>
          <a:prstGeom prst="rect">
            <a:avLst/>
          </a:prstGeom>
        </p:spPr>
        <p:txBody>
          <a:bodyPr vert="horz" wrap="square" lIns="0" tIns="1046" rIns="0" bIns="0" rtlCol="0">
            <a:spAutoFit/>
          </a:bodyPr>
          <a:lstStyle/>
          <a:p>
            <a:pPr marL="10462" marR="4185" indent="-523" algn="just">
              <a:lnSpc>
                <a:spcPct val="96000"/>
              </a:lnSpc>
              <a:spcBef>
                <a:spcPts val="123"/>
              </a:spcBef>
            </a:pPr>
            <a:r>
              <a:rPr lang="es-PE" sz="1100" b="1" spc="-9" dirty="0">
                <a:latin typeface="Arial Narrow" panose="020B0606020202030204" pitchFamily="34" charset="0"/>
                <a:cs typeface="Calibri"/>
              </a:rPr>
              <a:t>ACUICULTORES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 acceden a servicios de </a:t>
            </a:r>
            <a:r>
              <a:rPr lang="es-MX" sz="1100" spc="-9" dirty="0">
                <a:latin typeface="Arial Narrow" panose="020B0606020202030204" pitchFamily="34" charset="0"/>
                <a:cs typeface="Calibri"/>
              </a:rPr>
              <a:t> </a:t>
            </a:r>
            <a:r>
              <a:rPr sz="1100" spc="-9" dirty="0" err="1">
                <a:latin typeface="Arial Narrow" panose="020B0606020202030204" pitchFamily="34" charset="0"/>
                <a:cs typeface="Calibri"/>
              </a:rPr>
              <a:t>certificación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 en sanidad e inocuidad acuícola.</a:t>
            </a:r>
          </a:p>
        </p:txBody>
      </p:sp>
      <p:sp>
        <p:nvSpPr>
          <p:cNvPr id="134" name="object 25"/>
          <p:cNvSpPr txBox="1"/>
          <p:nvPr/>
        </p:nvSpPr>
        <p:spPr>
          <a:xfrm>
            <a:off x="5820139" y="4864276"/>
            <a:ext cx="2568949" cy="490351"/>
          </a:xfrm>
          <a:prstGeom prst="rect">
            <a:avLst/>
          </a:prstGeom>
        </p:spPr>
        <p:txBody>
          <a:bodyPr vert="horz" wrap="square" lIns="0" tIns="2882" rIns="0" bIns="0" rtlCol="0">
            <a:spAutoFit/>
          </a:bodyPr>
          <a:lstStyle/>
          <a:p>
            <a:pPr marL="201714" marR="190764" algn="just">
              <a:lnSpc>
                <a:spcPct val="96000"/>
              </a:lnSpc>
            </a:pPr>
            <a:r>
              <a:rPr lang="es-MX" sz="1100" b="1" spc="-9" dirty="0">
                <a:latin typeface="Arial Narrow" panose="020B0606020202030204" pitchFamily="34" charset="0"/>
                <a:cs typeface="Calibri"/>
              </a:rPr>
              <a:t>AGENTES DE LA PESCA ARTESANAL </a:t>
            </a:r>
            <a:r>
              <a:rPr sz="1100" spc="-9" dirty="0" err="1">
                <a:latin typeface="Arial Narrow" panose="020B0606020202030204" pitchFamily="34" charset="0"/>
                <a:cs typeface="Calibri"/>
              </a:rPr>
              <a:t>acceden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 a  </a:t>
            </a:r>
            <a:r>
              <a:rPr sz="1100" spc="-9" dirty="0" err="1">
                <a:latin typeface="Arial Narrow" panose="020B0606020202030204" pitchFamily="34" charset="0"/>
                <a:cs typeface="Calibri"/>
              </a:rPr>
              <a:t>servicios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 de</a:t>
            </a:r>
            <a:r>
              <a:rPr lang="es-MX" sz="1100" spc="-9" dirty="0">
                <a:latin typeface="Arial Narrow" panose="020B0606020202030204" pitchFamily="34" charset="0"/>
                <a:cs typeface="Calibri"/>
              </a:rPr>
              <a:t> </a:t>
            </a:r>
            <a:r>
              <a:rPr sz="1100" spc="-9" dirty="0" err="1">
                <a:latin typeface="Arial Narrow" panose="020B0606020202030204" pitchFamily="34" charset="0"/>
                <a:cs typeface="Calibri"/>
              </a:rPr>
              <a:t>financiamiento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 y </a:t>
            </a:r>
            <a:r>
              <a:rPr sz="1100" spc="-9" dirty="0" err="1">
                <a:latin typeface="Arial Narrow" panose="020B0606020202030204" pitchFamily="34" charset="0"/>
                <a:cs typeface="Calibri"/>
              </a:rPr>
              <a:t>fortalecimiento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  de</a:t>
            </a:r>
            <a:r>
              <a:rPr lang="es-MX" sz="1100" spc="-9" dirty="0">
                <a:latin typeface="Arial Narrow" panose="020B0606020202030204" pitchFamily="34" charset="0"/>
                <a:cs typeface="Calibri"/>
              </a:rPr>
              <a:t> </a:t>
            </a:r>
            <a:r>
              <a:rPr sz="1100" spc="-9" dirty="0" err="1">
                <a:latin typeface="Arial Narrow" panose="020B0606020202030204" pitchFamily="34" charset="0"/>
                <a:cs typeface="Calibri"/>
              </a:rPr>
              <a:t>capacidades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.</a:t>
            </a:r>
          </a:p>
        </p:txBody>
      </p:sp>
      <p:sp>
        <p:nvSpPr>
          <p:cNvPr id="139" name="object 30"/>
          <p:cNvSpPr txBox="1"/>
          <p:nvPr/>
        </p:nvSpPr>
        <p:spPr>
          <a:xfrm>
            <a:off x="5842739" y="5519126"/>
            <a:ext cx="2546350" cy="57705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89034" marR="178085" algn="just">
              <a:lnSpc>
                <a:spcPct val="96000"/>
              </a:lnSpc>
              <a:spcBef>
                <a:spcPts val="699"/>
              </a:spcBef>
            </a:pPr>
            <a:r>
              <a:rPr lang="es-MX" sz="1100" b="1" spc="-9" dirty="0">
                <a:latin typeface="Arial Narrow" panose="020B0606020202030204" pitchFamily="34" charset="0"/>
                <a:cs typeface="Calibri"/>
              </a:rPr>
              <a:t>AGENTES DE LA PESCA ARTESANAL </a:t>
            </a:r>
            <a:r>
              <a:rPr sz="1100" spc="-9" dirty="0" err="1">
                <a:latin typeface="Arial Narrow" panose="020B0606020202030204" pitchFamily="34" charset="0"/>
                <a:cs typeface="Calibri"/>
              </a:rPr>
              <a:t>acceden</a:t>
            </a:r>
            <a:r>
              <a:rPr sz="1100" spc="-9" dirty="0">
                <a:latin typeface="Arial Narrow" panose="020B0606020202030204" pitchFamily="34" charset="0"/>
                <a:cs typeface="Calibri"/>
              </a:rPr>
              <a:t> a  asistencia técnica en buenas prácticas  pesqueras.</a:t>
            </a:r>
          </a:p>
        </p:txBody>
      </p:sp>
      <p:sp>
        <p:nvSpPr>
          <p:cNvPr id="140" name="CuadroTexto 139"/>
          <p:cNvSpPr txBox="1"/>
          <p:nvPr/>
        </p:nvSpPr>
        <p:spPr>
          <a:xfrm>
            <a:off x="9129793" y="2806221"/>
            <a:ext cx="704039" cy="37164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2021</a:t>
            </a:r>
            <a:endParaRPr lang="es-PE" dirty="0"/>
          </a:p>
        </p:txBody>
      </p:sp>
      <p:sp>
        <p:nvSpPr>
          <p:cNvPr id="141" name="CuadroTexto 140"/>
          <p:cNvSpPr txBox="1"/>
          <p:nvPr/>
        </p:nvSpPr>
        <p:spPr>
          <a:xfrm>
            <a:off x="10551960" y="2798623"/>
            <a:ext cx="69762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2022</a:t>
            </a:r>
            <a:endParaRPr lang="es-PE" dirty="0"/>
          </a:p>
        </p:txBody>
      </p:sp>
      <p:sp>
        <p:nvSpPr>
          <p:cNvPr id="143" name="object 55"/>
          <p:cNvSpPr txBox="1"/>
          <p:nvPr/>
        </p:nvSpPr>
        <p:spPr>
          <a:xfrm>
            <a:off x="8599911" y="3467889"/>
            <a:ext cx="13869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500 ACUICULTORES</a:t>
            </a:r>
          </a:p>
        </p:txBody>
      </p:sp>
      <p:sp>
        <p:nvSpPr>
          <p:cNvPr id="144" name="object 55"/>
          <p:cNvSpPr txBox="1"/>
          <p:nvPr/>
        </p:nvSpPr>
        <p:spPr>
          <a:xfrm>
            <a:off x="8616817" y="4187743"/>
            <a:ext cx="1437224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5 983 ACUICULTORES</a:t>
            </a:r>
          </a:p>
        </p:txBody>
      </p:sp>
      <p:sp>
        <p:nvSpPr>
          <p:cNvPr id="147" name="object 55"/>
          <p:cNvSpPr txBox="1"/>
          <p:nvPr/>
        </p:nvSpPr>
        <p:spPr>
          <a:xfrm>
            <a:off x="8627744" y="4917781"/>
            <a:ext cx="1426297" cy="37870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4 500 AGENTES DE PESCA </a:t>
            </a:r>
          </a:p>
        </p:txBody>
      </p:sp>
      <p:sp>
        <p:nvSpPr>
          <p:cNvPr id="151" name="object 26"/>
          <p:cNvSpPr txBox="1"/>
          <p:nvPr/>
        </p:nvSpPr>
        <p:spPr>
          <a:xfrm>
            <a:off x="1258537" y="1747057"/>
            <a:ext cx="172891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>
            <a:defPPr>
              <a:defRPr lang="es-PE"/>
            </a:defPPr>
            <a:lvl1pPr marL="20748" marR="4611" indent="-9798">
              <a:lnSpc>
                <a:spcPct val="107300"/>
              </a:lnSpc>
              <a:spcBef>
                <a:spcPts val="91"/>
              </a:spcBef>
              <a:defRPr sz="998" b="1" spc="5">
                <a:latin typeface="Calibri"/>
                <a:cs typeface="Calibri"/>
              </a:defRPr>
            </a:lvl1pPr>
          </a:lstStyle>
          <a:p>
            <a:r>
              <a:rPr dirty="0"/>
              <a:t>OE  02</a:t>
            </a:r>
          </a:p>
        </p:txBody>
      </p:sp>
      <p:sp>
        <p:nvSpPr>
          <p:cNvPr id="152" name="object 26"/>
          <p:cNvSpPr txBox="1"/>
          <p:nvPr/>
        </p:nvSpPr>
        <p:spPr>
          <a:xfrm flipH="1">
            <a:off x="7198241" y="1832980"/>
            <a:ext cx="191386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0748" marR="4611" indent="-9798">
              <a:lnSpc>
                <a:spcPct val="107300"/>
              </a:lnSpc>
              <a:spcBef>
                <a:spcPts val="91"/>
              </a:spcBef>
            </a:pPr>
            <a:r>
              <a:rPr sz="998" b="1" spc="5" dirty="0">
                <a:latin typeface="Calibri"/>
                <a:cs typeface="Calibri"/>
              </a:rPr>
              <a:t>OE  0</a:t>
            </a:r>
            <a:r>
              <a:rPr lang="es-MX" sz="998" b="1" spc="5" dirty="0">
                <a:latin typeface="Calibri"/>
                <a:cs typeface="Calibri"/>
              </a:rPr>
              <a:t>3</a:t>
            </a:r>
            <a:endParaRPr sz="998" dirty="0">
              <a:latin typeface="Calibri"/>
              <a:cs typeface="Calibri"/>
            </a:endParaRPr>
          </a:p>
        </p:txBody>
      </p:sp>
      <p:sp>
        <p:nvSpPr>
          <p:cNvPr id="153" name="object 55"/>
          <p:cNvSpPr txBox="1"/>
          <p:nvPr/>
        </p:nvSpPr>
        <p:spPr>
          <a:xfrm>
            <a:off x="8658302" y="5624736"/>
            <a:ext cx="1426297" cy="37870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6 050 AGENTES DE PESCA </a:t>
            </a:r>
          </a:p>
        </p:txBody>
      </p:sp>
      <p:sp>
        <p:nvSpPr>
          <p:cNvPr id="154" name="object 55"/>
          <p:cNvSpPr txBox="1"/>
          <p:nvPr/>
        </p:nvSpPr>
        <p:spPr>
          <a:xfrm>
            <a:off x="10451840" y="3488082"/>
            <a:ext cx="13869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700 ACUICULTORES</a:t>
            </a:r>
          </a:p>
        </p:txBody>
      </p:sp>
      <p:sp>
        <p:nvSpPr>
          <p:cNvPr id="155" name="object 55"/>
          <p:cNvSpPr txBox="1"/>
          <p:nvPr/>
        </p:nvSpPr>
        <p:spPr>
          <a:xfrm>
            <a:off x="10451902" y="4180112"/>
            <a:ext cx="1437224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5 983 ACUICULTORES</a:t>
            </a:r>
          </a:p>
        </p:txBody>
      </p:sp>
      <p:sp>
        <p:nvSpPr>
          <p:cNvPr id="156" name="object 55"/>
          <p:cNvSpPr txBox="1"/>
          <p:nvPr/>
        </p:nvSpPr>
        <p:spPr>
          <a:xfrm>
            <a:off x="10432154" y="4909006"/>
            <a:ext cx="1426297" cy="37870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4 500 AGENTES DE PESCA </a:t>
            </a:r>
          </a:p>
        </p:txBody>
      </p:sp>
      <p:sp>
        <p:nvSpPr>
          <p:cNvPr id="157" name="object 55"/>
          <p:cNvSpPr txBox="1"/>
          <p:nvPr/>
        </p:nvSpPr>
        <p:spPr>
          <a:xfrm>
            <a:off x="10451840" y="5615583"/>
            <a:ext cx="1426297" cy="37870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6 050 AGENTES DE PESCA </a:t>
            </a:r>
          </a:p>
        </p:txBody>
      </p:sp>
    </p:spTree>
    <p:extLst>
      <p:ext uri="{BB962C8B-B14F-4D97-AF65-F5344CB8AC3E}">
        <p14:creationId xmlns:p14="http://schemas.microsoft.com/office/powerpoint/2010/main" val="42244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2405555" y="277488"/>
            <a:ext cx="7648486" cy="83663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</a:t>
            </a: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PE" sz="2000" b="1" dirty="0">
                <a:latin typeface="Arial Narrow" panose="020B0606020202030204" pitchFamily="34" charset="0"/>
                <a:cs typeface="Calibri"/>
              </a:rPr>
              <a:t>     </a:t>
            </a: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object 2"/>
          <p:cNvSpPr txBox="1"/>
          <p:nvPr/>
        </p:nvSpPr>
        <p:spPr>
          <a:xfrm>
            <a:off x="820856" y="841345"/>
            <a:ext cx="10817884" cy="41036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spcBef>
                <a:spcPts val="800"/>
              </a:spcBef>
            </a:pPr>
            <a:r>
              <a:rPr lang="es-MX" b="1" spc="5" dirty="0">
                <a:latin typeface="+mn-lt"/>
                <a:cs typeface="Calibri"/>
              </a:rPr>
              <a:t>INVERSIONES 2022</a:t>
            </a:r>
            <a:endParaRPr sz="1400" b="1" dirty="0">
              <a:latin typeface="+mn-lt"/>
              <a:cs typeface="Calibri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634663" y="4744636"/>
            <a:ext cx="172891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0748" marR="4611" indent="-9798">
              <a:lnSpc>
                <a:spcPct val="107300"/>
              </a:lnSpc>
              <a:spcBef>
                <a:spcPts val="91"/>
              </a:spcBef>
            </a:pPr>
            <a:r>
              <a:rPr sz="998" b="1" spc="5" dirty="0">
                <a:solidFill>
                  <a:srgbClr val="FFFFFF"/>
                </a:solidFill>
                <a:latin typeface="Calibri"/>
                <a:cs typeface="Calibri"/>
              </a:rPr>
              <a:t>OE  02</a:t>
            </a:r>
            <a:endParaRPr sz="998" dirty="0">
              <a:latin typeface="Calibri"/>
              <a:cs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8438" r="9023"/>
          <a:stretch/>
        </p:blipFill>
        <p:spPr>
          <a:xfrm>
            <a:off x="527531" y="2051590"/>
            <a:ext cx="5497032" cy="3033364"/>
          </a:xfrm>
          <a:prstGeom prst="rect">
            <a:avLst/>
          </a:prstGeom>
        </p:spPr>
      </p:pic>
      <p:sp>
        <p:nvSpPr>
          <p:cNvPr id="45" name="object 5"/>
          <p:cNvSpPr txBox="1"/>
          <p:nvPr/>
        </p:nvSpPr>
        <p:spPr>
          <a:xfrm>
            <a:off x="721108" y="1558244"/>
            <a:ext cx="5029720" cy="37840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lang="es-MX" sz="1200" b="1" spc="-23" dirty="0">
                <a:latin typeface="Arial Narrow" panose="020B0606020202030204" pitchFamily="34" charset="0"/>
                <a:cs typeface="Calibri"/>
              </a:rPr>
              <a:t>PRESUPUESTO ASIGNADO 2022: </a:t>
            </a:r>
            <a:r>
              <a:rPr sz="1200" b="1" spc="-23" dirty="0">
                <a:latin typeface="Arial Narrow" panose="020B0606020202030204" pitchFamily="34" charset="0"/>
                <a:cs typeface="Calibri"/>
              </a:rPr>
              <a:t>INVERSIONES </a:t>
            </a:r>
            <a:r>
              <a:rPr lang="es-MX" sz="1200" b="1" spc="-23" dirty="0">
                <a:latin typeface="Arial Narrow" panose="020B0606020202030204" pitchFamily="34" charset="0"/>
                <a:cs typeface="Calibri"/>
              </a:rPr>
              <a:t>DEL </a:t>
            </a:r>
            <a:r>
              <a:rPr lang="es-MX" sz="1200" b="1" spc="-36" dirty="0">
                <a:latin typeface="Arial Narrow" panose="020B0606020202030204" pitchFamily="34" charset="0"/>
                <a:cs typeface="Calibri"/>
              </a:rPr>
              <a:t>SECTOR PRODUCCIÓN</a:t>
            </a:r>
          </a:p>
          <a:p>
            <a:pPr marL="11527" algn="ctr">
              <a:spcBef>
                <a:spcPts val="91"/>
              </a:spcBef>
            </a:pPr>
            <a:r>
              <a:rPr lang="es-MX" sz="1100" b="1" spc="-36" dirty="0">
                <a:latin typeface="Arial Narrow" panose="020B0606020202030204" pitchFamily="34" charset="0"/>
                <a:cs typeface="Calibri"/>
              </a:rPr>
              <a:t>(En Millones de Soles)</a:t>
            </a:r>
            <a:endParaRPr sz="12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47" name="object 3"/>
          <p:cNvSpPr txBox="1"/>
          <p:nvPr/>
        </p:nvSpPr>
        <p:spPr>
          <a:xfrm>
            <a:off x="807554" y="2088237"/>
            <a:ext cx="1880475" cy="15135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908" b="1" spc="-27" dirty="0">
                <a:latin typeface="Arial Narrow" panose="020B0606020202030204" pitchFamily="34" charset="0"/>
                <a:cs typeface="Calibri"/>
              </a:rPr>
              <a:t>P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O</a:t>
            </a:r>
            <a:r>
              <a:rPr sz="908" b="1" dirty="0">
                <a:latin typeface="Arial Narrow" panose="020B0606020202030204" pitchFamily="34" charset="0"/>
                <a:cs typeface="Calibri"/>
              </a:rPr>
              <a:t>R</a:t>
            </a:r>
            <a:r>
              <a:rPr sz="908" b="1" spc="-36" dirty="0">
                <a:latin typeface="Arial Narrow" panose="020B0606020202030204" pitchFamily="34" charset="0"/>
                <a:cs typeface="Calibri"/>
              </a:rPr>
              <a:t> </a:t>
            </a:r>
            <a:r>
              <a:rPr sz="908" b="1" spc="-45" dirty="0">
                <a:latin typeface="Arial Narrow" panose="020B0606020202030204" pitchFamily="34" charset="0"/>
                <a:cs typeface="Calibri"/>
              </a:rPr>
              <a:t>T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O</a:t>
            </a:r>
            <a:r>
              <a:rPr sz="908" b="1" spc="-45" dirty="0">
                <a:latin typeface="Arial Narrow" panose="020B0606020202030204" pitchFamily="34" charset="0"/>
                <a:cs typeface="Calibri"/>
              </a:rPr>
              <a:t>D</a:t>
            </a:r>
            <a:r>
              <a:rPr sz="908" b="1" dirty="0">
                <a:latin typeface="Arial Narrow" panose="020B0606020202030204" pitchFamily="34" charset="0"/>
                <a:cs typeface="Calibri"/>
              </a:rPr>
              <a:t>A</a:t>
            </a:r>
            <a:r>
              <a:rPr sz="908" b="1" spc="-41" dirty="0">
                <a:latin typeface="Arial Narrow" panose="020B0606020202030204" pitchFamily="34" charset="0"/>
                <a:cs typeface="Calibri"/>
              </a:rPr>
              <a:t> </a:t>
            </a:r>
            <a:r>
              <a:rPr sz="908" b="1" spc="-23" dirty="0">
                <a:latin typeface="Arial Narrow" panose="020B0606020202030204" pitchFamily="34" charset="0"/>
                <a:cs typeface="Calibri"/>
              </a:rPr>
              <a:t>F</a:t>
            </a:r>
            <a:r>
              <a:rPr sz="908" b="1" spc="-27" dirty="0">
                <a:latin typeface="Arial Narrow" panose="020B0606020202030204" pitchFamily="34" charset="0"/>
                <a:cs typeface="Calibri"/>
              </a:rPr>
              <a:t>U</a:t>
            </a:r>
            <a:r>
              <a:rPr sz="908" b="1" spc="-23" dirty="0">
                <a:latin typeface="Arial Narrow" panose="020B0606020202030204" pitchFamily="34" charset="0"/>
                <a:cs typeface="Calibri"/>
              </a:rPr>
              <a:t>E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N</a:t>
            </a:r>
            <a:r>
              <a:rPr sz="908" b="1" spc="-23" dirty="0">
                <a:latin typeface="Arial Narrow" panose="020B0606020202030204" pitchFamily="34" charset="0"/>
                <a:cs typeface="Calibri"/>
              </a:rPr>
              <a:t>T</a:t>
            </a:r>
            <a:r>
              <a:rPr sz="908" b="1" dirty="0">
                <a:latin typeface="Arial Narrow" panose="020B0606020202030204" pitchFamily="34" charset="0"/>
                <a:cs typeface="Calibri"/>
              </a:rPr>
              <a:t>E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 </a:t>
            </a:r>
            <a:r>
              <a:rPr sz="908" b="1" spc="-27" dirty="0">
                <a:latin typeface="Arial Narrow" panose="020B0606020202030204" pitchFamily="34" charset="0"/>
                <a:cs typeface="Calibri"/>
              </a:rPr>
              <a:t>D</a:t>
            </a:r>
            <a:r>
              <a:rPr sz="908" b="1" dirty="0">
                <a:latin typeface="Arial Narrow" panose="020B0606020202030204" pitchFamily="34" charset="0"/>
                <a:cs typeface="Calibri"/>
              </a:rPr>
              <a:t>E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 </a:t>
            </a:r>
            <a:r>
              <a:rPr sz="908" b="1" spc="-23" dirty="0">
                <a:latin typeface="Arial Narrow" panose="020B0606020202030204" pitchFamily="34" charset="0"/>
                <a:cs typeface="Calibri"/>
              </a:rPr>
              <a:t>F</a:t>
            </a:r>
            <a:r>
              <a:rPr sz="908" b="1" spc="-9" dirty="0">
                <a:latin typeface="Arial Narrow" panose="020B0606020202030204" pitchFamily="34" charset="0"/>
                <a:cs typeface="Calibri"/>
              </a:rPr>
              <a:t>I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NAN</a:t>
            </a:r>
            <a:r>
              <a:rPr sz="908" b="1" spc="-23" dirty="0">
                <a:latin typeface="Arial Narrow" panose="020B0606020202030204" pitchFamily="34" charset="0"/>
                <a:cs typeface="Calibri"/>
              </a:rPr>
              <a:t>C</a:t>
            </a:r>
            <a:r>
              <a:rPr sz="908" b="1" spc="-9" dirty="0">
                <a:latin typeface="Arial Narrow" panose="020B0606020202030204" pitchFamily="34" charset="0"/>
                <a:cs typeface="Calibri"/>
              </a:rPr>
              <a:t>I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A</a:t>
            </a:r>
            <a:r>
              <a:rPr sz="908" b="1" spc="-41" dirty="0">
                <a:latin typeface="Arial Narrow" panose="020B0606020202030204" pitchFamily="34" charset="0"/>
                <a:cs typeface="Calibri"/>
              </a:rPr>
              <a:t>M</a:t>
            </a:r>
            <a:r>
              <a:rPr sz="908" b="1" spc="-9" dirty="0">
                <a:latin typeface="Arial Narrow" panose="020B0606020202030204" pitchFamily="34" charset="0"/>
                <a:cs typeface="Calibri"/>
              </a:rPr>
              <a:t>I</a:t>
            </a:r>
            <a:r>
              <a:rPr sz="908" b="1" spc="-23" dirty="0">
                <a:latin typeface="Arial Narrow" panose="020B0606020202030204" pitchFamily="34" charset="0"/>
                <a:cs typeface="Calibri"/>
              </a:rPr>
              <a:t>E</a:t>
            </a:r>
            <a:r>
              <a:rPr sz="908" b="1" spc="-32" dirty="0">
                <a:latin typeface="Arial Narrow" panose="020B0606020202030204" pitchFamily="34" charset="0"/>
                <a:cs typeface="Calibri"/>
              </a:rPr>
              <a:t>N</a:t>
            </a:r>
            <a:r>
              <a:rPr sz="908" b="1" spc="-45" dirty="0">
                <a:latin typeface="Arial Narrow" panose="020B0606020202030204" pitchFamily="34" charset="0"/>
                <a:cs typeface="Calibri"/>
              </a:rPr>
              <a:t>T</a:t>
            </a:r>
            <a:r>
              <a:rPr sz="908" b="1" dirty="0">
                <a:latin typeface="Arial Narrow" panose="020B0606020202030204" pitchFamily="34" charset="0"/>
                <a:cs typeface="Calibri"/>
              </a:rPr>
              <a:t>O</a:t>
            </a:r>
            <a:endParaRPr sz="908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4098" name="Imagen 7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04" y="2239594"/>
            <a:ext cx="4747763" cy="266201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bject 5"/>
          <p:cNvSpPr txBox="1"/>
          <p:nvPr/>
        </p:nvSpPr>
        <p:spPr>
          <a:xfrm>
            <a:off x="7128803" y="1558243"/>
            <a:ext cx="4747764" cy="54922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lang="es-MX" sz="1180" b="1" spc="-23" dirty="0">
                <a:latin typeface="Arial Narrow" panose="020B0606020202030204" pitchFamily="34" charset="0"/>
                <a:cs typeface="Calibri"/>
              </a:rPr>
              <a:t>PRESUPUESTO ASIGNADO 2022: </a:t>
            </a:r>
            <a:r>
              <a:rPr sz="1180" b="1" spc="-23" dirty="0">
                <a:latin typeface="Arial Narrow" panose="020B0606020202030204" pitchFamily="34" charset="0"/>
                <a:cs typeface="Calibri"/>
              </a:rPr>
              <a:t>INVERSIONES </a:t>
            </a:r>
            <a:r>
              <a:rPr lang="es-MX" sz="1180" b="1" spc="-23" dirty="0">
                <a:latin typeface="Arial Narrow" panose="020B0606020202030204" pitchFamily="34" charset="0"/>
                <a:cs typeface="Calibri"/>
              </a:rPr>
              <a:t>DEL </a:t>
            </a:r>
            <a:r>
              <a:rPr lang="es-MX" sz="1180" b="1" spc="-36" dirty="0">
                <a:latin typeface="Arial Narrow" panose="020B0606020202030204" pitchFamily="34" charset="0"/>
                <a:cs typeface="Calibri"/>
              </a:rPr>
              <a:t>SECTOR PRODUCCIÓN POR PLIEGO PRESUPUESTAL</a:t>
            </a:r>
          </a:p>
          <a:p>
            <a:pPr marL="11527" algn="ctr">
              <a:spcBef>
                <a:spcPts val="91"/>
              </a:spcBef>
            </a:pPr>
            <a:r>
              <a:rPr lang="es-MX" sz="1050" b="1" spc="-36" dirty="0">
                <a:latin typeface="Arial Narrow" panose="020B0606020202030204" pitchFamily="34" charset="0"/>
                <a:cs typeface="Calibri"/>
              </a:rPr>
              <a:t>(% de Participación)</a:t>
            </a:r>
            <a:endParaRPr sz="1180" dirty="0">
              <a:latin typeface="Arial Narrow" panose="020B0606020202030204" pitchFamily="34" charset="0"/>
              <a:cs typeface="Calibri"/>
            </a:endParaRPr>
          </a:p>
        </p:txBody>
      </p:sp>
      <p:cxnSp>
        <p:nvCxnSpPr>
          <p:cNvPr id="49" name="Conector angular 48"/>
          <p:cNvCxnSpPr>
            <a:endCxn id="51" idx="4"/>
          </p:cNvCxnSpPr>
          <p:nvPr/>
        </p:nvCxnSpPr>
        <p:spPr>
          <a:xfrm>
            <a:off x="2922662" y="4901609"/>
            <a:ext cx="4499002" cy="710180"/>
          </a:xfrm>
          <a:prstGeom prst="bentConnector3">
            <a:avLst/>
          </a:prstGeom>
          <a:ln w="19050">
            <a:solidFill>
              <a:schemeClr val="accent5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isel 50"/>
          <p:cNvSpPr/>
          <p:nvPr/>
        </p:nvSpPr>
        <p:spPr>
          <a:xfrm>
            <a:off x="7421664" y="5433437"/>
            <a:ext cx="3977001" cy="356703"/>
          </a:xfrm>
          <a:prstGeom prst="bevel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object 24"/>
          <p:cNvSpPr txBox="1"/>
          <p:nvPr/>
        </p:nvSpPr>
        <p:spPr>
          <a:xfrm>
            <a:off x="8254151" y="5498247"/>
            <a:ext cx="3125288" cy="22708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400" b="1" spc="5" dirty="0">
                <a:latin typeface="Calibri"/>
                <a:cs typeface="Calibri"/>
              </a:rPr>
              <a:t>S/</a:t>
            </a:r>
            <a:r>
              <a:rPr sz="1400" b="1" spc="14" dirty="0">
                <a:latin typeface="Calibri"/>
                <a:cs typeface="Calibri"/>
              </a:rPr>
              <a:t> </a:t>
            </a:r>
            <a:r>
              <a:rPr lang="es-MX" sz="1400" b="1" spc="5" dirty="0">
                <a:latin typeface="Calibri"/>
                <a:cs typeface="Calibri"/>
              </a:rPr>
              <a:t>345.2</a:t>
            </a:r>
            <a:r>
              <a:rPr sz="1400" b="1" spc="14" dirty="0">
                <a:latin typeface="Calibri"/>
                <a:cs typeface="Calibri"/>
              </a:rPr>
              <a:t> </a:t>
            </a:r>
            <a:r>
              <a:rPr lang="es-MX" sz="1400" b="1" spc="14" dirty="0">
                <a:latin typeface="Calibri"/>
                <a:cs typeface="Calibri"/>
              </a:rPr>
              <a:t>MM </a:t>
            </a:r>
            <a:r>
              <a:rPr sz="1400" b="1" spc="5" dirty="0">
                <a:latin typeface="Calibri"/>
                <a:cs typeface="Calibri"/>
              </a:rPr>
              <a:t>(</a:t>
            </a:r>
            <a:r>
              <a:rPr lang="es-MX" sz="1400" b="1" spc="5" dirty="0">
                <a:latin typeface="Calibri"/>
                <a:cs typeface="Calibri"/>
              </a:rPr>
              <a:t>40</a:t>
            </a:r>
            <a:r>
              <a:rPr sz="1400" b="1" spc="5" dirty="0">
                <a:latin typeface="Calibri"/>
                <a:cs typeface="Calibri"/>
              </a:rPr>
              <a:t>%</a:t>
            </a:r>
            <a:r>
              <a:rPr sz="1400" b="1" spc="18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del</a:t>
            </a:r>
            <a:r>
              <a:rPr sz="1400" b="1" spc="9" dirty="0">
                <a:latin typeface="Calibri"/>
                <a:cs typeface="Calibri"/>
              </a:rPr>
              <a:t> </a:t>
            </a:r>
            <a:r>
              <a:rPr lang="es-MX" sz="1400" b="1" spc="9" dirty="0">
                <a:latin typeface="Calibri"/>
                <a:cs typeface="Calibri"/>
              </a:rPr>
              <a:t>PIA </a:t>
            </a:r>
            <a:r>
              <a:rPr sz="1400" b="1" spc="9" dirty="0">
                <a:latin typeface="Calibri"/>
                <a:cs typeface="Calibri"/>
              </a:rPr>
              <a:t>202</a:t>
            </a:r>
            <a:r>
              <a:rPr lang="es-MX" sz="1400" b="1" spc="9" dirty="0">
                <a:latin typeface="Calibri"/>
                <a:cs typeface="Calibri"/>
              </a:rPr>
              <a:t>2</a:t>
            </a:r>
            <a:r>
              <a:rPr sz="1400" b="1" spc="9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34663" y="4910627"/>
            <a:ext cx="481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Fuente: APM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Elaboración: OP - PRODUCE</a:t>
            </a:r>
            <a:endParaRPr lang="es-P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saldana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9"/>
            <a:ext cx="3614468" cy="1080467"/>
          </a:xfrm>
          <a:prstGeom prst="rect">
            <a:avLst/>
          </a:prstGeom>
          <a:noFill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99C114-3C05-4A78-B387-4EC8DFD68DB4}"/>
              </a:ext>
            </a:extLst>
          </p:cNvPr>
          <p:cNvSpPr txBox="1"/>
          <p:nvPr/>
        </p:nvSpPr>
        <p:spPr>
          <a:xfrm>
            <a:off x="2688501" y="269272"/>
            <a:ext cx="8509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INVERSIONES 2022 - SECTOR PRODUCCIÓN</a:t>
            </a:r>
          </a:p>
          <a:p>
            <a:pPr algn="ctr"/>
            <a:r>
              <a:rPr lang="es-MX" sz="2000" b="1" dirty="0"/>
              <a:t>(Inversiones en Regiones en millones de S/)</a:t>
            </a:r>
            <a:endParaRPr lang="es-ES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52B097C-2C03-5541-973C-32C4A4D5F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611" y="0"/>
            <a:ext cx="1682389" cy="878786"/>
          </a:xfrm>
          <a:prstGeom prst="rect">
            <a:avLst/>
          </a:prstGeom>
        </p:spPr>
      </p:pic>
      <p:grpSp>
        <p:nvGrpSpPr>
          <p:cNvPr id="158" name="Grupo 157">
            <a:extLst>
              <a:ext uri="{FF2B5EF4-FFF2-40B4-BE49-F238E27FC236}">
                <a16:creationId xmlns:a16="http://schemas.microsoft.com/office/drawing/2014/main" id="{A4BD31A4-8EF3-43B0-ADCA-D5E5E1B9208E}"/>
              </a:ext>
            </a:extLst>
          </p:cNvPr>
          <p:cNvGrpSpPr/>
          <p:nvPr/>
        </p:nvGrpSpPr>
        <p:grpSpPr>
          <a:xfrm>
            <a:off x="8881491" y="4953971"/>
            <a:ext cx="3149988" cy="1429477"/>
            <a:chOff x="8934617" y="4421488"/>
            <a:chExt cx="3149988" cy="1429477"/>
          </a:xfrm>
        </p:grpSpPr>
        <p:sp>
          <p:nvSpPr>
            <p:cNvPr id="14" name="Google Shape;206;ge7bb32164d_0_43">
              <a:extLst>
                <a:ext uri="{FF2B5EF4-FFF2-40B4-BE49-F238E27FC236}">
                  <a16:creationId xmlns:a16="http://schemas.microsoft.com/office/drawing/2014/main" id="{6EE236CD-4F17-46E5-BE0B-1839C9A5FF6C}"/>
                </a:ext>
              </a:extLst>
            </p:cNvPr>
            <p:cNvSpPr txBox="1"/>
            <p:nvPr/>
          </p:nvSpPr>
          <p:spPr>
            <a:xfrm>
              <a:off x="8934617" y="5002681"/>
              <a:ext cx="3149988" cy="84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40" tIns="77140" rIns="77140" bIns="77140" anchor="t" anchorCtr="0">
              <a:spAutoFit/>
            </a:bodyPr>
            <a:lstStyle/>
            <a:p>
              <a:r>
                <a:rPr lang="es-PE" sz="1500" b="1" dirty="0">
                  <a:latin typeface="+mj-lt"/>
                </a:rPr>
                <a:t>Inversiones:               S/ 168.03 MM</a:t>
              </a:r>
            </a:p>
            <a:p>
              <a:r>
                <a:rPr lang="es-PE" sz="1500" b="1" dirty="0" err="1">
                  <a:solidFill>
                    <a:srgbClr val="434343"/>
                  </a:solidFill>
                  <a:latin typeface="+mj-lt"/>
                </a:rPr>
                <a:t>N°</a:t>
              </a:r>
              <a:r>
                <a:rPr lang="es-PE" sz="1500" b="1" dirty="0">
                  <a:solidFill>
                    <a:srgbClr val="434343"/>
                  </a:solidFill>
                  <a:latin typeface="+mj-lt"/>
                </a:rPr>
                <a:t> de inversiones:     46 inversiones 		               en 15 regiones </a:t>
              </a:r>
              <a:endParaRPr sz="1500" b="1" dirty="0">
                <a:solidFill>
                  <a:srgbClr val="434343"/>
                </a:solidFill>
                <a:latin typeface="+mj-lt"/>
              </a:endParaRPr>
            </a:p>
          </p:txBody>
        </p:sp>
        <p:pic>
          <p:nvPicPr>
            <p:cNvPr id="15" name="Google Shape;207;ge7bb32164d_0_43">
              <a:extLst>
                <a:ext uri="{FF2B5EF4-FFF2-40B4-BE49-F238E27FC236}">
                  <a16:creationId xmlns:a16="http://schemas.microsoft.com/office/drawing/2014/main" id="{DFA6158D-CF06-48A8-B6D9-17E894B5510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859626" y="4421488"/>
              <a:ext cx="810147" cy="6124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9" name="Conector: angular 98">
            <a:extLst>
              <a:ext uri="{FF2B5EF4-FFF2-40B4-BE49-F238E27FC236}">
                <a16:creationId xmlns:a16="http://schemas.microsoft.com/office/drawing/2014/main" id="{4350211B-D598-4FAE-96DA-568E7751C4E6}"/>
              </a:ext>
            </a:extLst>
          </p:cNvPr>
          <p:cNvCxnSpPr>
            <a:cxnSpLocks/>
            <a:stCxn id="109" idx="1"/>
            <a:endCxn id="66" idx="4"/>
          </p:cNvCxnSpPr>
          <p:nvPr/>
        </p:nvCxnSpPr>
        <p:spPr>
          <a:xfrm rot="10800000" flipV="1">
            <a:off x="5834044" y="4390681"/>
            <a:ext cx="1095302" cy="54851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245897C-561F-4A6E-9818-898DCD937DA5}"/>
              </a:ext>
            </a:extLst>
          </p:cNvPr>
          <p:cNvGrpSpPr/>
          <p:nvPr/>
        </p:nvGrpSpPr>
        <p:grpSpPr>
          <a:xfrm>
            <a:off x="2611002" y="1385153"/>
            <a:ext cx="3450396" cy="5075603"/>
            <a:chOff x="10960322" y="-1191430"/>
            <a:chExt cx="2076056" cy="289368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2583CC3B-D64F-4D87-B482-443FEEA6C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1649" y="-702219"/>
              <a:ext cx="267577" cy="636788"/>
            </a:xfrm>
            <a:custGeom>
              <a:avLst/>
              <a:gdLst>
                <a:gd name="T0" fmla="*/ 1031 w 1701"/>
                <a:gd name="T1" fmla="*/ 23 h 4214"/>
                <a:gd name="T2" fmla="*/ 821 w 1701"/>
                <a:gd name="T3" fmla="*/ 191 h 4214"/>
                <a:gd name="T4" fmla="*/ 662 w 1701"/>
                <a:gd name="T5" fmla="*/ 449 h 4214"/>
                <a:gd name="T6" fmla="*/ 563 w 1701"/>
                <a:gd name="T7" fmla="*/ 443 h 4214"/>
                <a:gd name="T8" fmla="*/ 463 w 1701"/>
                <a:gd name="T9" fmla="*/ 707 h 4214"/>
                <a:gd name="T10" fmla="*/ 265 w 1701"/>
                <a:gd name="T11" fmla="*/ 1031 h 4214"/>
                <a:gd name="T12" fmla="*/ 212 w 1701"/>
                <a:gd name="T13" fmla="*/ 1468 h 4214"/>
                <a:gd name="T14" fmla="*/ 113 w 1701"/>
                <a:gd name="T15" fmla="*/ 1706 h 4214"/>
                <a:gd name="T16" fmla="*/ 172 w 1701"/>
                <a:gd name="T17" fmla="*/ 2136 h 4214"/>
                <a:gd name="T18" fmla="*/ 212 w 1701"/>
                <a:gd name="T19" fmla="*/ 2692 h 4214"/>
                <a:gd name="T20" fmla="*/ 159 w 1701"/>
                <a:gd name="T21" fmla="*/ 3108 h 4214"/>
                <a:gd name="T22" fmla="*/ 510 w 1701"/>
                <a:gd name="T23" fmla="*/ 3439 h 4214"/>
                <a:gd name="T24" fmla="*/ 754 w 1701"/>
                <a:gd name="T25" fmla="*/ 3697 h 4214"/>
                <a:gd name="T26" fmla="*/ 857 w 1701"/>
                <a:gd name="T27" fmla="*/ 4035 h 4214"/>
                <a:gd name="T28" fmla="*/ 887 w 1701"/>
                <a:gd name="T29" fmla="*/ 4149 h 4214"/>
                <a:gd name="T30" fmla="*/ 1141 w 1701"/>
                <a:gd name="T31" fmla="*/ 4166 h 4214"/>
                <a:gd name="T32" fmla="*/ 1121 w 1701"/>
                <a:gd name="T33" fmla="*/ 3974 h 4214"/>
                <a:gd name="T34" fmla="*/ 1171 w 1701"/>
                <a:gd name="T35" fmla="*/ 3760 h 4214"/>
                <a:gd name="T36" fmla="*/ 1318 w 1701"/>
                <a:gd name="T37" fmla="*/ 3758 h 4214"/>
                <a:gd name="T38" fmla="*/ 1548 w 1701"/>
                <a:gd name="T39" fmla="*/ 3696 h 4214"/>
                <a:gd name="T40" fmla="*/ 1701 w 1701"/>
                <a:gd name="T41" fmla="*/ 3464 h 4214"/>
                <a:gd name="T42" fmla="*/ 1578 w 1701"/>
                <a:gd name="T43" fmla="*/ 3210 h 4214"/>
                <a:gd name="T44" fmla="*/ 1204 w 1701"/>
                <a:gd name="T45" fmla="*/ 2887 h 4214"/>
                <a:gd name="T46" fmla="*/ 1258 w 1701"/>
                <a:gd name="T47" fmla="*/ 2460 h 4214"/>
                <a:gd name="T48" fmla="*/ 1177 w 1701"/>
                <a:gd name="T49" fmla="*/ 2317 h 4214"/>
                <a:gd name="T50" fmla="*/ 1161 w 1701"/>
                <a:gd name="T51" fmla="*/ 1699 h 4214"/>
                <a:gd name="T52" fmla="*/ 1282 w 1701"/>
                <a:gd name="T53" fmla="*/ 1336 h 4214"/>
                <a:gd name="T54" fmla="*/ 1274 w 1701"/>
                <a:gd name="T55" fmla="*/ 891 h 4214"/>
                <a:gd name="T56" fmla="*/ 1157 w 1701"/>
                <a:gd name="T57" fmla="*/ 446 h 4214"/>
                <a:gd name="T58" fmla="*/ 1031 w 1701"/>
                <a:gd name="T59" fmla="*/ 23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01" h="4214">
                  <a:moveTo>
                    <a:pt x="1031" y="23"/>
                  </a:moveTo>
                  <a:cubicBezTo>
                    <a:pt x="1031" y="23"/>
                    <a:pt x="973" y="0"/>
                    <a:pt x="821" y="191"/>
                  </a:cubicBezTo>
                  <a:cubicBezTo>
                    <a:pt x="669" y="383"/>
                    <a:pt x="629" y="357"/>
                    <a:pt x="662" y="449"/>
                  </a:cubicBezTo>
                  <a:cubicBezTo>
                    <a:pt x="695" y="542"/>
                    <a:pt x="629" y="502"/>
                    <a:pt x="563" y="443"/>
                  </a:cubicBezTo>
                  <a:cubicBezTo>
                    <a:pt x="497" y="383"/>
                    <a:pt x="450" y="535"/>
                    <a:pt x="463" y="707"/>
                  </a:cubicBezTo>
                  <a:cubicBezTo>
                    <a:pt x="477" y="879"/>
                    <a:pt x="252" y="879"/>
                    <a:pt x="265" y="1031"/>
                  </a:cubicBezTo>
                  <a:cubicBezTo>
                    <a:pt x="278" y="1184"/>
                    <a:pt x="139" y="1309"/>
                    <a:pt x="212" y="1468"/>
                  </a:cubicBezTo>
                  <a:cubicBezTo>
                    <a:pt x="285" y="1627"/>
                    <a:pt x="100" y="1640"/>
                    <a:pt x="113" y="1706"/>
                  </a:cubicBezTo>
                  <a:cubicBezTo>
                    <a:pt x="126" y="1772"/>
                    <a:pt x="245" y="2024"/>
                    <a:pt x="172" y="2136"/>
                  </a:cubicBezTo>
                  <a:cubicBezTo>
                    <a:pt x="100" y="2248"/>
                    <a:pt x="318" y="2579"/>
                    <a:pt x="212" y="2692"/>
                  </a:cubicBezTo>
                  <a:cubicBezTo>
                    <a:pt x="106" y="2804"/>
                    <a:pt x="0" y="2936"/>
                    <a:pt x="159" y="3108"/>
                  </a:cubicBezTo>
                  <a:cubicBezTo>
                    <a:pt x="318" y="3280"/>
                    <a:pt x="483" y="3307"/>
                    <a:pt x="510" y="3439"/>
                  </a:cubicBezTo>
                  <a:cubicBezTo>
                    <a:pt x="536" y="3571"/>
                    <a:pt x="662" y="3578"/>
                    <a:pt x="754" y="3697"/>
                  </a:cubicBezTo>
                  <a:cubicBezTo>
                    <a:pt x="847" y="3816"/>
                    <a:pt x="847" y="3976"/>
                    <a:pt x="857" y="4035"/>
                  </a:cubicBezTo>
                  <a:cubicBezTo>
                    <a:pt x="867" y="4095"/>
                    <a:pt x="834" y="4151"/>
                    <a:pt x="887" y="4149"/>
                  </a:cubicBezTo>
                  <a:cubicBezTo>
                    <a:pt x="941" y="4147"/>
                    <a:pt x="1155" y="4214"/>
                    <a:pt x="1141" y="4166"/>
                  </a:cubicBezTo>
                  <a:cubicBezTo>
                    <a:pt x="1127" y="4119"/>
                    <a:pt x="1064" y="4037"/>
                    <a:pt x="1121" y="3974"/>
                  </a:cubicBezTo>
                  <a:cubicBezTo>
                    <a:pt x="1179" y="3910"/>
                    <a:pt x="1099" y="3827"/>
                    <a:pt x="1171" y="3760"/>
                  </a:cubicBezTo>
                  <a:cubicBezTo>
                    <a:pt x="1242" y="3692"/>
                    <a:pt x="1248" y="3732"/>
                    <a:pt x="1318" y="3758"/>
                  </a:cubicBezTo>
                  <a:cubicBezTo>
                    <a:pt x="1387" y="3783"/>
                    <a:pt x="1476" y="3766"/>
                    <a:pt x="1548" y="3696"/>
                  </a:cubicBezTo>
                  <a:cubicBezTo>
                    <a:pt x="1619" y="3627"/>
                    <a:pt x="1701" y="3541"/>
                    <a:pt x="1701" y="3464"/>
                  </a:cubicBezTo>
                  <a:cubicBezTo>
                    <a:pt x="1701" y="3387"/>
                    <a:pt x="1651" y="3218"/>
                    <a:pt x="1578" y="3210"/>
                  </a:cubicBezTo>
                  <a:cubicBezTo>
                    <a:pt x="1504" y="3202"/>
                    <a:pt x="1306" y="3167"/>
                    <a:pt x="1204" y="2887"/>
                  </a:cubicBezTo>
                  <a:cubicBezTo>
                    <a:pt x="1119" y="2652"/>
                    <a:pt x="1120" y="2491"/>
                    <a:pt x="1258" y="2460"/>
                  </a:cubicBezTo>
                  <a:cubicBezTo>
                    <a:pt x="1231" y="2428"/>
                    <a:pt x="1206" y="2383"/>
                    <a:pt x="1177" y="2317"/>
                  </a:cubicBezTo>
                  <a:cubicBezTo>
                    <a:pt x="1100" y="2140"/>
                    <a:pt x="1020" y="1906"/>
                    <a:pt x="1161" y="1699"/>
                  </a:cubicBezTo>
                  <a:cubicBezTo>
                    <a:pt x="1301" y="1492"/>
                    <a:pt x="1289" y="1535"/>
                    <a:pt x="1282" y="1336"/>
                  </a:cubicBezTo>
                  <a:cubicBezTo>
                    <a:pt x="1274" y="1137"/>
                    <a:pt x="1395" y="1086"/>
                    <a:pt x="1274" y="891"/>
                  </a:cubicBezTo>
                  <a:cubicBezTo>
                    <a:pt x="1153" y="696"/>
                    <a:pt x="1258" y="645"/>
                    <a:pt x="1157" y="446"/>
                  </a:cubicBezTo>
                  <a:cubicBezTo>
                    <a:pt x="1055" y="247"/>
                    <a:pt x="1031" y="23"/>
                    <a:pt x="1031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0D07A68B-B2F6-438A-B095-1AF2C1F7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8991" y="-330420"/>
              <a:ext cx="394994" cy="523455"/>
            </a:xfrm>
            <a:custGeom>
              <a:avLst/>
              <a:gdLst>
                <a:gd name="T0" fmla="*/ 77 w 2503"/>
                <a:gd name="T1" fmla="*/ 1706 h 3462"/>
                <a:gd name="T2" fmla="*/ 164 w 2503"/>
                <a:gd name="T3" fmla="*/ 1954 h 3462"/>
                <a:gd name="T4" fmla="*/ 367 w 2503"/>
                <a:gd name="T5" fmla="*/ 2379 h 3462"/>
                <a:gd name="T6" fmla="*/ 468 w 2503"/>
                <a:gd name="T7" fmla="*/ 2770 h 3462"/>
                <a:gd name="T8" fmla="*/ 893 w 2503"/>
                <a:gd name="T9" fmla="*/ 2905 h 3462"/>
                <a:gd name="T10" fmla="*/ 1041 w 2503"/>
                <a:gd name="T11" fmla="*/ 3296 h 3462"/>
                <a:gd name="T12" fmla="*/ 1433 w 2503"/>
                <a:gd name="T13" fmla="*/ 3350 h 3462"/>
                <a:gd name="T14" fmla="*/ 1649 w 2503"/>
                <a:gd name="T15" fmla="*/ 3161 h 3462"/>
                <a:gd name="T16" fmla="*/ 1844 w 2503"/>
                <a:gd name="T17" fmla="*/ 3350 h 3462"/>
                <a:gd name="T18" fmla="*/ 1920 w 2503"/>
                <a:gd name="T19" fmla="*/ 3364 h 3462"/>
                <a:gd name="T20" fmla="*/ 2021 w 2503"/>
                <a:gd name="T21" fmla="*/ 3029 h 3462"/>
                <a:gd name="T22" fmla="*/ 2066 w 2503"/>
                <a:gd name="T23" fmla="*/ 2697 h 3462"/>
                <a:gd name="T24" fmla="*/ 1788 w 2503"/>
                <a:gd name="T25" fmla="*/ 1796 h 3462"/>
                <a:gd name="T26" fmla="*/ 2088 w 2503"/>
                <a:gd name="T27" fmla="*/ 1493 h 3462"/>
                <a:gd name="T28" fmla="*/ 2391 w 2503"/>
                <a:gd name="T29" fmla="*/ 1314 h 3462"/>
                <a:gd name="T30" fmla="*/ 2216 w 2503"/>
                <a:gd name="T31" fmla="*/ 768 h 3462"/>
                <a:gd name="T32" fmla="*/ 1746 w 2503"/>
                <a:gd name="T33" fmla="*/ 755 h 3462"/>
                <a:gd name="T34" fmla="*/ 1459 w 2503"/>
                <a:gd name="T35" fmla="*/ 555 h 3462"/>
                <a:gd name="T36" fmla="*/ 1078 w 2503"/>
                <a:gd name="T37" fmla="*/ 498 h 3462"/>
                <a:gd name="T38" fmla="*/ 664 w 2503"/>
                <a:gd name="T39" fmla="*/ 305 h 3462"/>
                <a:gd name="T40" fmla="*/ 380 w 2503"/>
                <a:gd name="T41" fmla="*/ 118 h 3462"/>
                <a:gd name="T42" fmla="*/ 194 w 2503"/>
                <a:gd name="T43" fmla="*/ 0 h 3462"/>
                <a:gd name="T44" fmla="*/ 158 w 2503"/>
                <a:gd name="T45" fmla="*/ 13 h 3462"/>
                <a:gd name="T46" fmla="*/ 140 w 2503"/>
                <a:gd name="T47" fmla="*/ 427 h 3462"/>
                <a:gd name="T48" fmla="*/ 514 w 2503"/>
                <a:gd name="T49" fmla="*/ 750 h 3462"/>
                <a:gd name="T50" fmla="*/ 637 w 2503"/>
                <a:gd name="T51" fmla="*/ 1004 h 3462"/>
                <a:gd name="T52" fmla="*/ 484 w 2503"/>
                <a:gd name="T53" fmla="*/ 1236 h 3462"/>
                <a:gd name="T54" fmla="*/ 254 w 2503"/>
                <a:gd name="T55" fmla="*/ 1298 h 3462"/>
                <a:gd name="T56" fmla="*/ 107 w 2503"/>
                <a:gd name="T57" fmla="*/ 1300 h 3462"/>
                <a:gd name="T58" fmla="*/ 57 w 2503"/>
                <a:gd name="T59" fmla="*/ 1514 h 3462"/>
                <a:gd name="T60" fmla="*/ 77 w 2503"/>
                <a:gd name="T61" fmla="*/ 1706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3" h="3462">
                  <a:moveTo>
                    <a:pt x="77" y="1706"/>
                  </a:moveTo>
                  <a:cubicBezTo>
                    <a:pt x="77" y="1706"/>
                    <a:pt x="124" y="1792"/>
                    <a:pt x="164" y="1954"/>
                  </a:cubicBezTo>
                  <a:cubicBezTo>
                    <a:pt x="205" y="2116"/>
                    <a:pt x="407" y="2203"/>
                    <a:pt x="367" y="2379"/>
                  </a:cubicBezTo>
                  <a:cubicBezTo>
                    <a:pt x="326" y="2554"/>
                    <a:pt x="495" y="2635"/>
                    <a:pt x="468" y="2770"/>
                  </a:cubicBezTo>
                  <a:cubicBezTo>
                    <a:pt x="441" y="2905"/>
                    <a:pt x="677" y="2716"/>
                    <a:pt x="893" y="2905"/>
                  </a:cubicBezTo>
                  <a:cubicBezTo>
                    <a:pt x="1109" y="3094"/>
                    <a:pt x="880" y="3276"/>
                    <a:pt x="1041" y="3296"/>
                  </a:cubicBezTo>
                  <a:cubicBezTo>
                    <a:pt x="1203" y="3316"/>
                    <a:pt x="1325" y="3404"/>
                    <a:pt x="1433" y="3350"/>
                  </a:cubicBezTo>
                  <a:cubicBezTo>
                    <a:pt x="1541" y="3296"/>
                    <a:pt x="1581" y="2945"/>
                    <a:pt x="1649" y="3161"/>
                  </a:cubicBezTo>
                  <a:cubicBezTo>
                    <a:pt x="1716" y="3377"/>
                    <a:pt x="1748" y="3462"/>
                    <a:pt x="1844" y="3350"/>
                  </a:cubicBezTo>
                  <a:cubicBezTo>
                    <a:pt x="1895" y="3292"/>
                    <a:pt x="1894" y="3358"/>
                    <a:pt x="1920" y="3364"/>
                  </a:cubicBezTo>
                  <a:cubicBezTo>
                    <a:pt x="1897" y="3304"/>
                    <a:pt x="1975" y="3168"/>
                    <a:pt x="2021" y="3029"/>
                  </a:cubicBezTo>
                  <a:cubicBezTo>
                    <a:pt x="2069" y="2885"/>
                    <a:pt x="2138" y="2835"/>
                    <a:pt x="2066" y="2697"/>
                  </a:cubicBezTo>
                  <a:cubicBezTo>
                    <a:pt x="1994" y="2560"/>
                    <a:pt x="1772" y="2163"/>
                    <a:pt x="1788" y="1796"/>
                  </a:cubicBezTo>
                  <a:cubicBezTo>
                    <a:pt x="1804" y="1429"/>
                    <a:pt x="1912" y="1356"/>
                    <a:pt x="2088" y="1493"/>
                  </a:cubicBezTo>
                  <a:cubicBezTo>
                    <a:pt x="2264" y="1630"/>
                    <a:pt x="2436" y="1502"/>
                    <a:pt x="2391" y="1314"/>
                  </a:cubicBezTo>
                  <a:cubicBezTo>
                    <a:pt x="2346" y="1126"/>
                    <a:pt x="2503" y="816"/>
                    <a:pt x="2216" y="768"/>
                  </a:cubicBezTo>
                  <a:cubicBezTo>
                    <a:pt x="1928" y="720"/>
                    <a:pt x="1849" y="845"/>
                    <a:pt x="1746" y="755"/>
                  </a:cubicBezTo>
                  <a:cubicBezTo>
                    <a:pt x="1644" y="666"/>
                    <a:pt x="1559" y="472"/>
                    <a:pt x="1459" y="555"/>
                  </a:cubicBezTo>
                  <a:cubicBezTo>
                    <a:pt x="1359" y="639"/>
                    <a:pt x="1192" y="792"/>
                    <a:pt x="1078" y="498"/>
                  </a:cubicBezTo>
                  <a:cubicBezTo>
                    <a:pt x="965" y="204"/>
                    <a:pt x="798" y="392"/>
                    <a:pt x="664" y="305"/>
                  </a:cubicBezTo>
                  <a:cubicBezTo>
                    <a:pt x="530" y="218"/>
                    <a:pt x="520" y="181"/>
                    <a:pt x="380" y="118"/>
                  </a:cubicBezTo>
                  <a:cubicBezTo>
                    <a:pt x="292" y="78"/>
                    <a:pt x="240" y="55"/>
                    <a:pt x="194" y="0"/>
                  </a:cubicBezTo>
                  <a:cubicBezTo>
                    <a:pt x="194" y="0"/>
                    <a:pt x="180" y="5"/>
                    <a:pt x="158" y="13"/>
                  </a:cubicBezTo>
                  <a:cubicBezTo>
                    <a:pt x="56" y="62"/>
                    <a:pt x="63" y="214"/>
                    <a:pt x="140" y="427"/>
                  </a:cubicBezTo>
                  <a:cubicBezTo>
                    <a:pt x="242" y="707"/>
                    <a:pt x="440" y="742"/>
                    <a:pt x="514" y="750"/>
                  </a:cubicBezTo>
                  <a:cubicBezTo>
                    <a:pt x="587" y="758"/>
                    <a:pt x="637" y="927"/>
                    <a:pt x="637" y="1004"/>
                  </a:cubicBezTo>
                  <a:cubicBezTo>
                    <a:pt x="637" y="1081"/>
                    <a:pt x="555" y="1167"/>
                    <a:pt x="484" y="1236"/>
                  </a:cubicBezTo>
                  <a:cubicBezTo>
                    <a:pt x="412" y="1306"/>
                    <a:pt x="323" y="1323"/>
                    <a:pt x="254" y="1298"/>
                  </a:cubicBezTo>
                  <a:cubicBezTo>
                    <a:pt x="184" y="1272"/>
                    <a:pt x="178" y="1232"/>
                    <a:pt x="107" y="1300"/>
                  </a:cubicBezTo>
                  <a:cubicBezTo>
                    <a:pt x="35" y="1367"/>
                    <a:pt x="115" y="1450"/>
                    <a:pt x="57" y="1514"/>
                  </a:cubicBezTo>
                  <a:cubicBezTo>
                    <a:pt x="0" y="1577"/>
                    <a:pt x="63" y="1659"/>
                    <a:pt x="77" y="17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DB4DA3B-6E79-45EE-B8BA-B63BD7AC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619" y="-444568"/>
              <a:ext cx="295609" cy="496549"/>
            </a:xfrm>
            <a:custGeom>
              <a:avLst/>
              <a:gdLst>
                <a:gd name="T0" fmla="*/ 788 w 1871"/>
                <a:gd name="T1" fmla="*/ 0 h 3281"/>
                <a:gd name="T2" fmla="*/ 586 w 1871"/>
                <a:gd name="T3" fmla="*/ 152 h 3281"/>
                <a:gd name="T4" fmla="*/ 483 w 1871"/>
                <a:gd name="T5" fmla="*/ 351 h 3281"/>
                <a:gd name="T6" fmla="*/ 250 w 1871"/>
                <a:gd name="T7" fmla="*/ 374 h 3281"/>
                <a:gd name="T8" fmla="*/ 125 w 1871"/>
                <a:gd name="T9" fmla="*/ 676 h 3281"/>
                <a:gd name="T10" fmla="*/ 119 w 1871"/>
                <a:gd name="T11" fmla="*/ 926 h 3281"/>
                <a:gd name="T12" fmla="*/ 74 w 1871"/>
                <a:gd name="T13" fmla="*/ 1239 h 3281"/>
                <a:gd name="T14" fmla="*/ 39 w 1871"/>
                <a:gd name="T15" fmla="*/ 1410 h 3281"/>
                <a:gd name="T16" fmla="*/ 221 w 1871"/>
                <a:gd name="T17" fmla="*/ 1518 h 3281"/>
                <a:gd name="T18" fmla="*/ 148 w 1871"/>
                <a:gd name="T19" fmla="*/ 1728 h 3281"/>
                <a:gd name="T20" fmla="*/ 62 w 1871"/>
                <a:gd name="T21" fmla="*/ 2007 h 3281"/>
                <a:gd name="T22" fmla="*/ 187 w 1871"/>
                <a:gd name="T23" fmla="*/ 2177 h 3281"/>
                <a:gd name="T24" fmla="*/ 193 w 1871"/>
                <a:gd name="T25" fmla="*/ 2394 h 3281"/>
                <a:gd name="T26" fmla="*/ 119 w 1871"/>
                <a:gd name="T27" fmla="*/ 2536 h 3281"/>
                <a:gd name="T28" fmla="*/ 136 w 1871"/>
                <a:gd name="T29" fmla="*/ 2815 h 3281"/>
                <a:gd name="T30" fmla="*/ 460 w 1871"/>
                <a:gd name="T31" fmla="*/ 3116 h 3281"/>
                <a:gd name="T32" fmla="*/ 671 w 1871"/>
                <a:gd name="T33" fmla="*/ 3093 h 3281"/>
                <a:gd name="T34" fmla="*/ 1109 w 1871"/>
                <a:gd name="T35" fmla="*/ 3150 h 3281"/>
                <a:gd name="T36" fmla="*/ 1393 w 1871"/>
                <a:gd name="T37" fmla="*/ 3213 h 3281"/>
                <a:gd name="T38" fmla="*/ 1609 w 1871"/>
                <a:gd name="T39" fmla="*/ 3127 h 3281"/>
                <a:gd name="T40" fmla="*/ 1746 w 1871"/>
                <a:gd name="T41" fmla="*/ 2951 h 3281"/>
                <a:gd name="T42" fmla="*/ 1780 w 1871"/>
                <a:gd name="T43" fmla="*/ 2843 h 3281"/>
                <a:gd name="T44" fmla="*/ 1562 w 1871"/>
                <a:gd name="T45" fmla="*/ 2443 h 3281"/>
                <a:gd name="T46" fmla="*/ 1532 w 1871"/>
                <a:gd name="T47" fmla="*/ 2329 h 3281"/>
                <a:gd name="T48" fmla="*/ 1429 w 1871"/>
                <a:gd name="T49" fmla="*/ 1991 h 3281"/>
                <a:gd name="T50" fmla="*/ 1185 w 1871"/>
                <a:gd name="T51" fmla="*/ 1733 h 3281"/>
                <a:gd name="T52" fmla="*/ 834 w 1871"/>
                <a:gd name="T53" fmla="*/ 1402 h 3281"/>
                <a:gd name="T54" fmla="*/ 887 w 1871"/>
                <a:gd name="T55" fmla="*/ 986 h 3281"/>
                <a:gd name="T56" fmla="*/ 847 w 1871"/>
                <a:gd name="T57" fmla="*/ 430 h 3281"/>
                <a:gd name="T58" fmla="*/ 788 w 1871"/>
                <a:gd name="T59" fmla="*/ 0 h 3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1" h="3281">
                  <a:moveTo>
                    <a:pt x="788" y="0"/>
                  </a:moveTo>
                  <a:cubicBezTo>
                    <a:pt x="788" y="0"/>
                    <a:pt x="637" y="27"/>
                    <a:pt x="586" y="152"/>
                  </a:cubicBezTo>
                  <a:cubicBezTo>
                    <a:pt x="534" y="278"/>
                    <a:pt x="489" y="283"/>
                    <a:pt x="483" y="351"/>
                  </a:cubicBezTo>
                  <a:cubicBezTo>
                    <a:pt x="477" y="420"/>
                    <a:pt x="250" y="374"/>
                    <a:pt x="250" y="374"/>
                  </a:cubicBezTo>
                  <a:cubicBezTo>
                    <a:pt x="250" y="374"/>
                    <a:pt x="5" y="545"/>
                    <a:pt x="125" y="676"/>
                  </a:cubicBezTo>
                  <a:cubicBezTo>
                    <a:pt x="244" y="807"/>
                    <a:pt x="182" y="795"/>
                    <a:pt x="119" y="926"/>
                  </a:cubicBezTo>
                  <a:cubicBezTo>
                    <a:pt x="57" y="1057"/>
                    <a:pt x="91" y="1125"/>
                    <a:pt x="74" y="1239"/>
                  </a:cubicBezTo>
                  <a:cubicBezTo>
                    <a:pt x="57" y="1353"/>
                    <a:pt x="39" y="1410"/>
                    <a:pt x="39" y="1410"/>
                  </a:cubicBezTo>
                  <a:cubicBezTo>
                    <a:pt x="39" y="1410"/>
                    <a:pt x="312" y="1381"/>
                    <a:pt x="221" y="1518"/>
                  </a:cubicBezTo>
                  <a:cubicBezTo>
                    <a:pt x="130" y="1654"/>
                    <a:pt x="261" y="1666"/>
                    <a:pt x="148" y="1728"/>
                  </a:cubicBezTo>
                  <a:cubicBezTo>
                    <a:pt x="34" y="1791"/>
                    <a:pt x="0" y="1893"/>
                    <a:pt x="62" y="2007"/>
                  </a:cubicBezTo>
                  <a:cubicBezTo>
                    <a:pt x="125" y="2121"/>
                    <a:pt x="153" y="2160"/>
                    <a:pt x="187" y="2177"/>
                  </a:cubicBezTo>
                  <a:cubicBezTo>
                    <a:pt x="221" y="2195"/>
                    <a:pt x="239" y="2308"/>
                    <a:pt x="193" y="2394"/>
                  </a:cubicBezTo>
                  <a:cubicBezTo>
                    <a:pt x="148" y="2479"/>
                    <a:pt x="56" y="2439"/>
                    <a:pt x="119" y="2536"/>
                  </a:cubicBezTo>
                  <a:cubicBezTo>
                    <a:pt x="182" y="2633"/>
                    <a:pt x="45" y="2763"/>
                    <a:pt x="136" y="2815"/>
                  </a:cubicBezTo>
                  <a:cubicBezTo>
                    <a:pt x="227" y="2866"/>
                    <a:pt x="432" y="2991"/>
                    <a:pt x="460" y="3116"/>
                  </a:cubicBezTo>
                  <a:cubicBezTo>
                    <a:pt x="489" y="3241"/>
                    <a:pt x="540" y="3167"/>
                    <a:pt x="671" y="3093"/>
                  </a:cubicBezTo>
                  <a:cubicBezTo>
                    <a:pt x="802" y="3019"/>
                    <a:pt x="927" y="3099"/>
                    <a:pt x="1109" y="3150"/>
                  </a:cubicBezTo>
                  <a:cubicBezTo>
                    <a:pt x="1291" y="3201"/>
                    <a:pt x="1314" y="3281"/>
                    <a:pt x="1393" y="3213"/>
                  </a:cubicBezTo>
                  <a:cubicBezTo>
                    <a:pt x="1473" y="3145"/>
                    <a:pt x="1575" y="3201"/>
                    <a:pt x="1609" y="3127"/>
                  </a:cubicBezTo>
                  <a:cubicBezTo>
                    <a:pt x="1644" y="3054"/>
                    <a:pt x="1712" y="2980"/>
                    <a:pt x="1746" y="2951"/>
                  </a:cubicBezTo>
                  <a:cubicBezTo>
                    <a:pt x="1780" y="2923"/>
                    <a:pt x="1871" y="3002"/>
                    <a:pt x="1780" y="2843"/>
                  </a:cubicBezTo>
                  <a:cubicBezTo>
                    <a:pt x="1689" y="2684"/>
                    <a:pt x="1562" y="2443"/>
                    <a:pt x="1562" y="2443"/>
                  </a:cubicBezTo>
                  <a:cubicBezTo>
                    <a:pt x="1509" y="2445"/>
                    <a:pt x="1542" y="2389"/>
                    <a:pt x="1532" y="2329"/>
                  </a:cubicBezTo>
                  <a:cubicBezTo>
                    <a:pt x="1522" y="2270"/>
                    <a:pt x="1522" y="2110"/>
                    <a:pt x="1429" y="1991"/>
                  </a:cubicBezTo>
                  <a:cubicBezTo>
                    <a:pt x="1337" y="1872"/>
                    <a:pt x="1211" y="1865"/>
                    <a:pt x="1185" y="1733"/>
                  </a:cubicBezTo>
                  <a:cubicBezTo>
                    <a:pt x="1158" y="1601"/>
                    <a:pt x="993" y="1574"/>
                    <a:pt x="834" y="1402"/>
                  </a:cubicBezTo>
                  <a:cubicBezTo>
                    <a:pt x="675" y="1230"/>
                    <a:pt x="781" y="1098"/>
                    <a:pt x="887" y="986"/>
                  </a:cubicBezTo>
                  <a:cubicBezTo>
                    <a:pt x="993" y="873"/>
                    <a:pt x="775" y="542"/>
                    <a:pt x="847" y="430"/>
                  </a:cubicBezTo>
                  <a:cubicBezTo>
                    <a:pt x="920" y="318"/>
                    <a:pt x="801" y="66"/>
                    <a:pt x="7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13A82D7B-59C5-4C3A-AED0-AE6C0C57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0322" y="-534258"/>
              <a:ext cx="354220" cy="367723"/>
            </a:xfrm>
            <a:custGeom>
              <a:avLst/>
              <a:gdLst>
                <a:gd name="T0" fmla="*/ 2036 w 2247"/>
                <a:gd name="T1" fmla="*/ 2003 h 2429"/>
                <a:gd name="T2" fmla="*/ 1877 w 2247"/>
                <a:gd name="T3" fmla="*/ 1963 h 2429"/>
                <a:gd name="T4" fmla="*/ 1701 w 2247"/>
                <a:gd name="T5" fmla="*/ 1769 h 2429"/>
                <a:gd name="T6" fmla="*/ 1473 w 2247"/>
                <a:gd name="T7" fmla="*/ 1604 h 2429"/>
                <a:gd name="T8" fmla="*/ 1422 w 2247"/>
                <a:gd name="T9" fmla="*/ 1883 h 2429"/>
                <a:gd name="T10" fmla="*/ 1047 w 2247"/>
                <a:gd name="T11" fmla="*/ 2054 h 2429"/>
                <a:gd name="T12" fmla="*/ 830 w 2247"/>
                <a:gd name="T13" fmla="*/ 2429 h 2429"/>
                <a:gd name="T14" fmla="*/ 279 w 2247"/>
                <a:gd name="T15" fmla="*/ 2196 h 2429"/>
                <a:gd name="T16" fmla="*/ 398 w 2247"/>
                <a:gd name="T17" fmla="*/ 1934 h 2429"/>
                <a:gd name="T18" fmla="*/ 489 w 2247"/>
                <a:gd name="T19" fmla="*/ 1547 h 2429"/>
                <a:gd name="T20" fmla="*/ 210 w 2247"/>
                <a:gd name="T21" fmla="*/ 1132 h 2429"/>
                <a:gd name="T22" fmla="*/ 222 w 2247"/>
                <a:gd name="T23" fmla="*/ 888 h 2429"/>
                <a:gd name="T24" fmla="*/ 34 w 2247"/>
                <a:gd name="T25" fmla="*/ 643 h 2429"/>
                <a:gd name="T26" fmla="*/ 131 w 2247"/>
                <a:gd name="T27" fmla="*/ 307 h 2429"/>
                <a:gd name="T28" fmla="*/ 318 w 2247"/>
                <a:gd name="T29" fmla="*/ 85 h 2429"/>
                <a:gd name="T30" fmla="*/ 637 w 2247"/>
                <a:gd name="T31" fmla="*/ 142 h 2429"/>
                <a:gd name="T32" fmla="*/ 802 w 2247"/>
                <a:gd name="T33" fmla="*/ 97 h 2429"/>
                <a:gd name="T34" fmla="*/ 910 w 2247"/>
                <a:gd name="T35" fmla="*/ 68 h 2429"/>
                <a:gd name="T36" fmla="*/ 1052 w 2247"/>
                <a:gd name="T37" fmla="*/ 245 h 2429"/>
                <a:gd name="T38" fmla="*/ 1035 w 2247"/>
                <a:gd name="T39" fmla="*/ 467 h 2429"/>
                <a:gd name="T40" fmla="*/ 1325 w 2247"/>
                <a:gd name="T41" fmla="*/ 273 h 2429"/>
                <a:gd name="T42" fmla="*/ 1638 w 2247"/>
                <a:gd name="T43" fmla="*/ 438 h 2429"/>
                <a:gd name="T44" fmla="*/ 1906 w 2247"/>
                <a:gd name="T45" fmla="*/ 461 h 2429"/>
                <a:gd name="T46" fmla="*/ 2019 w 2247"/>
                <a:gd name="T47" fmla="*/ 654 h 2429"/>
                <a:gd name="T48" fmla="*/ 2247 w 2247"/>
                <a:gd name="T49" fmla="*/ 967 h 2429"/>
                <a:gd name="T50" fmla="*/ 2122 w 2247"/>
                <a:gd name="T51" fmla="*/ 1269 h 2429"/>
                <a:gd name="T52" fmla="*/ 2116 w 2247"/>
                <a:gd name="T53" fmla="*/ 1519 h 2429"/>
                <a:gd name="T54" fmla="*/ 2071 w 2247"/>
                <a:gd name="T55" fmla="*/ 1832 h 2429"/>
                <a:gd name="T56" fmla="*/ 2036 w 2247"/>
                <a:gd name="T57" fmla="*/ 2003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7" h="2429">
                  <a:moveTo>
                    <a:pt x="2036" y="2003"/>
                  </a:moveTo>
                  <a:cubicBezTo>
                    <a:pt x="2036" y="2003"/>
                    <a:pt x="1951" y="2008"/>
                    <a:pt x="1877" y="1963"/>
                  </a:cubicBezTo>
                  <a:cubicBezTo>
                    <a:pt x="1803" y="1917"/>
                    <a:pt x="1746" y="1889"/>
                    <a:pt x="1701" y="1769"/>
                  </a:cubicBezTo>
                  <a:cubicBezTo>
                    <a:pt x="1655" y="1650"/>
                    <a:pt x="1451" y="1473"/>
                    <a:pt x="1473" y="1604"/>
                  </a:cubicBezTo>
                  <a:cubicBezTo>
                    <a:pt x="1496" y="1735"/>
                    <a:pt x="1570" y="1803"/>
                    <a:pt x="1422" y="1883"/>
                  </a:cubicBezTo>
                  <a:cubicBezTo>
                    <a:pt x="1274" y="1963"/>
                    <a:pt x="1177" y="1877"/>
                    <a:pt x="1047" y="2054"/>
                  </a:cubicBezTo>
                  <a:cubicBezTo>
                    <a:pt x="916" y="2230"/>
                    <a:pt x="830" y="2429"/>
                    <a:pt x="830" y="2429"/>
                  </a:cubicBezTo>
                  <a:cubicBezTo>
                    <a:pt x="830" y="2429"/>
                    <a:pt x="364" y="2247"/>
                    <a:pt x="279" y="2196"/>
                  </a:cubicBezTo>
                  <a:cubicBezTo>
                    <a:pt x="193" y="2145"/>
                    <a:pt x="193" y="1929"/>
                    <a:pt x="398" y="1934"/>
                  </a:cubicBezTo>
                  <a:cubicBezTo>
                    <a:pt x="603" y="1940"/>
                    <a:pt x="552" y="1684"/>
                    <a:pt x="489" y="1547"/>
                  </a:cubicBezTo>
                  <a:cubicBezTo>
                    <a:pt x="427" y="1411"/>
                    <a:pt x="97" y="1320"/>
                    <a:pt x="210" y="1132"/>
                  </a:cubicBezTo>
                  <a:cubicBezTo>
                    <a:pt x="324" y="944"/>
                    <a:pt x="353" y="1001"/>
                    <a:pt x="222" y="888"/>
                  </a:cubicBezTo>
                  <a:cubicBezTo>
                    <a:pt x="91" y="774"/>
                    <a:pt x="0" y="774"/>
                    <a:pt x="34" y="643"/>
                  </a:cubicBezTo>
                  <a:cubicBezTo>
                    <a:pt x="68" y="512"/>
                    <a:pt x="28" y="438"/>
                    <a:pt x="131" y="307"/>
                  </a:cubicBezTo>
                  <a:cubicBezTo>
                    <a:pt x="233" y="176"/>
                    <a:pt x="256" y="85"/>
                    <a:pt x="318" y="85"/>
                  </a:cubicBezTo>
                  <a:cubicBezTo>
                    <a:pt x="381" y="85"/>
                    <a:pt x="546" y="142"/>
                    <a:pt x="637" y="142"/>
                  </a:cubicBezTo>
                  <a:cubicBezTo>
                    <a:pt x="728" y="142"/>
                    <a:pt x="751" y="165"/>
                    <a:pt x="802" y="97"/>
                  </a:cubicBezTo>
                  <a:cubicBezTo>
                    <a:pt x="853" y="29"/>
                    <a:pt x="899" y="0"/>
                    <a:pt x="910" y="68"/>
                  </a:cubicBezTo>
                  <a:cubicBezTo>
                    <a:pt x="921" y="137"/>
                    <a:pt x="1115" y="194"/>
                    <a:pt x="1052" y="245"/>
                  </a:cubicBezTo>
                  <a:cubicBezTo>
                    <a:pt x="990" y="296"/>
                    <a:pt x="882" y="461"/>
                    <a:pt x="1035" y="467"/>
                  </a:cubicBezTo>
                  <a:cubicBezTo>
                    <a:pt x="1189" y="472"/>
                    <a:pt x="1149" y="194"/>
                    <a:pt x="1325" y="273"/>
                  </a:cubicBezTo>
                  <a:cubicBezTo>
                    <a:pt x="1502" y="353"/>
                    <a:pt x="1553" y="444"/>
                    <a:pt x="1638" y="438"/>
                  </a:cubicBezTo>
                  <a:cubicBezTo>
                    <a:pt x="1724" y="432"/>
                    <a:pt x="1849" y="404"/>
                    <a:pt x="1906" y="461"/>
                  </a:cubicBezTo>
                  <a:cubicBezTo>
                    <a:pt x="1962" y="518"/>
                    <a:pt x="1980" y="529"/>
                    <a:pt x="2019" y="654"/>
                  </a:cubicBezTo>
                  <a:cubicBezTo>
                    <a:pt x="2059" y="779"/>
                    <a:pt x="2150" y="853"/>
                    <a:pt x="2247" y="967"/>
                  </a:cubicBezTo>
                  <a:cubicBezTo>
                    <a:pt x="2247" y="967"/>
                    <a:pt x="2002" y="1138"/>
                    <a:pt x="2122" y="1269"/>
                  </a:cubicBezTo>
                  <a:cubicBezTo>
                    <a:pt x="2241" y="1400"/>
                    <a:pt x="2179" y="1388"/>
                    <a:pt x="2116" y="1519"/>
                  </a:cubicBezTo>
                  <a:cubicBezTo>
                    <a:pt x="2054" y="1650"/>
                    <a:pt x="2088" y="1718"/>
                    <a:pt x="2071" y="1832"/>
                  </a:cubicBezTo>
                  <a:cubicBezTo>
                    <a:pt x="2054" y="1946"/>
                    <a:pt x="2036" y="2003"/>
                    <a:pt x="2036" y="20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A9A97984-3D86-498C-9EE0-50E7F430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7042" y="-636176"/>
              <a:ext cx="154600" cy="127195"/>
            </a:xfrm>
            <a:custGeom>
              <a:avLst/>
              <a:gdLst>
                <a:gd name="T0" fmla="*/ 600 w 976"/>
                <a:gd name="T1" fmla="*/ 713 h 839"/>
                <a:gd name="T2" fmla="*/ 778 w 976"/>
                <a:gd name="T3" fmla="*/ 625 h 839"/>
                <a:gd name="T4" fmla="*/ 922 w 976"/>
                <a:gd name="T5" fmla="*/ 417 h 839"/>
                <a:gd name="T6" fmla="*/ 914 w 976"/>
                <a:gd name="T7" fmla="*/ 128 h 839"/>
                <a:gd name="T8" fmla="*/ 783 w 976"/>
                <a:gd name="T9" fmla="*/ 0 h 839"/>
                <a:gd name="T10" fmla="*/ 489 w 976"/>
                <a:gd name="T11" fmla="*/ 245 h 839"/>
                <a:gd name="T12" fmla="*/ 139 w 976"/>
                <a:gd name="T13" fmla="*/ 566 h 839"/>
                <a:gd name="T14" fmla="*/ 0 w 976"/>
                <a:gd name="T15" fmla="*/ 762 h 839"/>
                <a:gd name="T16" fmla="*/ 18 w 976"/>
                <a:gd name="T17" fmla="*/ 759 h 839"/>
                <a:gd name="T18" fmla="*/ 337 w 976"/>
                <a:gd name="T19" fmla="*/ 816 h 839"/>
                <a:gd name="T20" fmla="*/ 502 w 976"/>
                <a:gd name="T21" fmla="*/ 771 h 839"/>
                <a:gd name="T22" fmla="*/ 600 w 976"/>
                <a:gd name="T23" fmla="*/ 71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6" h="839">
                  <a:moveTo>
                    <a:pt x="600" y="713"/>
                  </a:moveTo>
                  <a:cubicBezTo>
                    <a:pt x="600" y="713"/>
                    <a:pt x="652" y="636"/>
                    <a:pt x="778" y="625"/>
                  </a:cubicBezTo>
                  <a:cubicBezTo>
                    <a:pt x="903" y="614"/>
                    <a:pt x="976" y="526"/>
                    <a:pt x="922" y="417"/>
                  </a:cubicBezTo>
                  <a:cubicBezTo>
                    <a:pt x="869" y="307"/>
                    <a:pt x="952" y="221"/>
                    <a:pt x="914" y="128"/>
                  </a:cubicBezTo>
                  <a:cubicBezTo>
                    <a:pt x="877" y="34"/>
                    <a:pt x="783" y="0"/>
                    <a:pt x="783" y="0"/>
                  </a:cubicBezTo>
                  <a:cubicBezTo>
                    <a:pt x="783" y="0"/>
                    <a:pt x="700" y="139"/>
                    <a:pt x="489" y="245"/>
                  </a:cubicBezTo>
                  <a:cubicBezTo>
                    <a:pt x="278" y="352"/>
                    <a:pt x="233" y="449"/>
                    <a:pt x="139" y="566"/>
                  </a:cubicBezTo>
                  <a:cubicBezTo>
                    <a:pt x="69" y="654"/>
                    <a:pt x="17" y="724"/>
                    <a:pt x="0" y="762"/>
                  </a:cubicBezTo>
                  <a:cubicBezTo>
                    <a:pt x="6" y="761"/>
                    <a:pt x="12" y="759"/>
                    <a:pt x="18" y="759"/>
                  </a:cubicBezTo>
                  <a:cubicBezTo>
                    <a:pt x="81" y="759"/>
                    <a:pt x="246" y="816"/>
                    <a:pt x="337" y="816"/>
                  </a:cubicBezTo>
                  <a:cubicBezTo>
                    <a:pt x="428" y="816"/>
                    <a:pt x="451" y="839"/>
                    <a:pt x="502" y="771"/>
                  </a:cubicBezTo>
                  <a:cubicBezTo>
                    <a:pt x="543" y="716"/>
                    <a:pt x="581" y="687"/>
                    <a:pt x="600" y="7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1A1F3B11-3AA8-41A8-BD20-AC5570D6C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7148" y="-40155"/>
              <a:ext cx="904665" cy="661250"/>
            </a:xfrm>
            <a:custGeom>
              <a:avLst/>
              <a:gdLst>
                <a:gd name="T0" fmla="*/ 28 w 5736"/>
                <a:gd name="T1" fmla="*/ 1444 h 4372"/>
                <a:gd name="T2" fmla="*/ 71 w 5736"/>
                <a:gd name="T3" fmla="*/ 1617 h 4372"/>
                <a:gd name="T4" fmla="*/ 199 w 5736"/>
                <a:gd name="T5" fmla="*/ 1887 h 4372"/>
                <a:gd name="T6" fmla="*/ 270 w 5736"/>
                <a:gd name="T7" fmla="*/ 2114 h 4372"/>
                <a:gd name="T8" fmla="*/ 475 w 5736"/>
                <a:gd name="T9" fmla="*/ 2199 h 4372"/>
                <a:gd name="T10" fmla="*/ 788 w 5736"/>
                <a:gd name="T11" fmla="*/ 1937 h 4372"/>
                <a:gd name="T12" fmla="*/ 1221 w 5736"/>
                <a:gd name="T13" fmla="*/ 1468 h 4372"/>
                <a:gd name="T14" fmla="*/ 1512 w 5736"/>
                <a:gd name="T15" fmla="*/ 1560 h 4372"/>
                <a:gd name="T16" fmla="*/ 1384 w 5736"/>
                <a:gd name="T17" fmla="*/ 1958 h 4372"/>
                <a:gd name="T18" fmla="*/ 1384 w 5736"/>
                <a:gd name="T19" fmla="*/ 2313 h 4372"/>
                <a:gd name="T20" fmla="*/ 1682 w 5736"/>
                <a:gd name="T21" fmla="*/ 3002 h 4372"/>
                <a:gd name="T22" fmla="*/ 1895 w 5736"/>
                <a:gd name="T23" fmla="*/ 3420 h 4372"/>
                <a:gd name="T24" fmla="*/ 1640 w 5736"/>
                <a:gd name="T25" fmla="*/ 3655 h 4372"/>
                <a:gd name="T26" fmla="*/ 1633 w 5736"/>
                <a:gd name="T27" fmla="*/ 3932 h 4372"/>
                <a:gd name="T28" fmla="*/ 1910 w 5736"/>
                <a:gd name="T29" fmla="*/ 3854 h 4372"/>
                <a:gd name="T30" fmla="*/ 2222 w 5736"/>
                <a:gd name="T31" fmla="*/ 3719 h 4372"/>
                <a:gd name="T32" fmla="*/ 2556 w 5736"/>
                <a:gd name="T33" fmla="*/ 3797 h 4372"/>
                <a:gd name="T34" fmla="*/ 2634 w 5736"/>
                <a:gd name="T35" fmla="*/ 4201 h 4372"/>
                <a:gd name="T36" fmla="*/ 2861 w 5736"/>
                <a:gd name="T37" fmla="*/ 4201 h 4372"/>
                <a:gd name="T38" fmla="*/ 3188 w 5736"/>
                <a:gd name="T39" fmla="*/ 4180 h 4372"/>
                <a:gd name="T40" fmla="*/ 3422 w 5736"/>
                <a:gd name="T41" fmla="*/ 4280 h 4372"/>
                <a:gd name="T42" fmla="*/ 3734 w 5736"/>
                <a:gd name="T43" fmla="*/ 4180 h 4372"/>
                <a:gd name="T44" fmla="*/ 3919 w 5736"/>
                <a:gd name="T45" fmla="*/ 4201 h 4372"/>
                <a:gd name="T46" fmla="*/ 4018 w 5736"/>
                <a:gd name="T47" fmla="*/ 3910 h 4372"/>
                <a:gd name="T48" fmla="*/ 4054 w 5736"/>
                <a:gd name="T49" fmla="*/ 3790 h 4372"/>
                <a:gd name="T50" fmla="*/ 4465 w 5736"/>
                <a:gd name="T51" fmla="*/ 3775 h 4372"/>
                <a:gd name="T52" fmla="*/ 4941 w 5736"/>
                <a:gd name="T53" fmla="*/ 3506 h 4372"/>
                <a:gd name="T54" fmla="*/ 5317 w 5736"/>
                <a:gd name="T55" fmla="*/ 3044 h 4372"/>
                <a:gd name="T56" fmla="*/ 5545 w 5736"/>
                <a:gd name="T57" fmla="*/ 2774 h 4372"/>
                <a:gd name="T58" fmla="*/ 5573 w 5736"/>
                <a:gd name="T59" fmla="*/ 2455 h 4372"/>
                <a:gd name="T60" fmla="*/ 5587 w 5736"/>
                <a:gd name="T61" fmla="*/ 2256 h 4372"/>
                <a:gd name="T62" fmla="*/ 5332 w 5736"/>
                <a:gd name="T63" fmla="*/ 2533 h 4372"/>
                <a:gd name="T64" fmla="*/ 5033 w 5736"/>
                <a:gd name="T65" fmla="*/ 2732 h 4372"/>
                <a:gd name="T66" fmla="*/ 4544 w 5736"/>
                <a:gd name="T67" fmla="*/ 2838 h 4372"/>
                <a:gd name="T68" fmla="*/ 3976 w 5736"/>
                <a:gd name="T69" fmla="*/ 2753 h 4372"/>
                <a:gd name="T70" fmla="*/ 3848 w 5736"/>
                <a:gd name="T71" fmla="*/ 2498 h 4372"/>
                <a:gd name="T72" fmla="*/ 3606 w 5736"/>
                <a:gd name="T73" fmla="*/ 2292 h 4372"/>
                <a:gd name="T74" fmla="*/ 3216 w 5736"/>
                <a:gd name="T75" fmla="*/ 2185 h 4372"/>
                <a:gd name="T76" fmla="*/ 2967 w 5736"/>
                <a:gd name="T77" fmla="*/ 2128 h 4372"/>
                <a:gd name="T78" fmla="*/ 3088 w 5736"/>
                <a:gd name="T79" fmla="*/ 1738 h 4372"/>
                <a:gd name="T80" fmla="*/ 2797 w 5736"/>
                <a:gd name="T81" fmla="*/ 1433 h 4372"/>
                <a:gd name="T82" fmla="*/ 2662 w 5736"/>
                <a:gd name="T83" fmla="*/ 1163 h 4372"/>
                <a:gd name="T84" fmla="*/ 2485 w 5736"/>
                <a:gd name="T85" fmla="*/ 936 h 4372"/>
                <a:gd name="T86" fmla="*/ 2300 w 5736"/>
                <a:gd name="T87" fmla="*/ 687 h 4372"/>
                <a:gd name="T88" fmla="*/ 2279 w 5736"/>
                <a:gd name="T89" fmla="*/ 510 h 4372"/>
                <a:gd name="T90" fmla="*/ 2039 w 5736"/>
                <a:gd name="T91" fmla="*/ 248 h 4372"/>
                <a:gd name="T92" fmla="*/ 1680 w 5736"/>
                <a:gd name="T93" fmla="*/ 147 h 4372"/>
                <a:gd name="T94" fmla="*/ 1422 w 5736"/>
                <a:gd name="T95" fmla="*/ 106 h 4372"/>
                <a:gd name="T96" fmla="*/ 1437 w 5736"/>
                <a:gd name="T97" fmla="*/ 577 h 4372"/>
                <a:gd name="T98" fmla="*/ 1275 w 5736"/>
                <a:gd name="T99" fmla="*/ 739 h 4372"/>
                <a:gd name="T100" fmla="*/ 907 w 5736"/>
                <a:gd name="T101" fmla="*/ 900 h 4372"/>
                <a:gd name="T102" fmla="*/ 619 w 5736"/>
                <a:gd name="T103" fmla="*/ 942 h 4372"/>
                <a:gd name="T104" fmla="*/ 533 w 5736"/>
                <a:gd name="T105" fmla="*/ 1130 h 4372"/>
                <a:gd name="T106" fmla="*/ 539 w 5736"/>
                <a:gd name="T107" fmla="*/ 1255 h 4372"/>
                <a:gd name="T108" fmla="*/ 419 w 5736"/>
                <a:gd name="T109" fmla="*/ 1157 h 4372"/>
                <a:gd name="T110" fmla="*/ 31 w 5736"/>
                <a:gd name="T111" fmla="*/ 1450 h 4372"/>
                <a:gd name="T112" fmla="*/ 28 w 5736"/>
                <a:gd name="T113" fmla="*/ 1444 h 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36" h="4372">
                  <a:moveTo>
                    <a:pt x="28" y="1444"/>
                  </a:moveTo>
                  <a:cubicBezTo>
                    <a:pt x="28" y="1445"/>
                    <a:pt x="0" y="1568"/>
                    <a:pt x="71" y="1617"/>
                  </a:cubicBezTo>
                  <a:cubicBezTo>
                    <a:pt x="142" y="1667"/>
                    <a:pt x="113" y="1816"/>
                    <a:pt x="199" y="1887"/>
                  </a:cubicBezTo>
                  <a:cubicBezTo>
                    <a:pt x="284" y="1958"/>
                    <a:pt x="156" y="2064"/>
                    <a:pt x="270" y="2114"/>
                  </a:cubicBezTo>
                  <a:cubicBezTo>
                    <a:pt x="383" y="2164"/>
                    <a:pt x="397" y="2320"/>
                    <a:pt x="475" y="2199"/>
                  </a:cubicBezTo>
                  <a:cubicBezTo>
                    <a:pt x="554" y="2079"/>
                    <a:pt x="639" y="2199"/>
                    <a:pt x="788" y="1937"/>
                  </a:cubicBezTo>
                  <a:cubicBezTo>
                    <a:pt x="937" y="1674"/>
                    <a:pt x="1086" y="1504"/>
                    <a:pt x="1221" y="1468"/>
                  </a:cubicBezTo>
                  <a:cubicBezTo>
                    <a:pt x="1356" y="1433"/>
                    <a:pt x="1654" y="1347"/>
                    <a:pt x="1512" y="1560"/>
                  </a:cubicBezTo>
                  <a:cubicBezTo>
                    <a:pt x="1370" y="1773"/>
                    <a:pt x="1384" y="1709"/>
                    <a:pt x="1384" y="1958"/>
                  </a:cubicBezTo>
                  <a:cubicBezTo>
                    <a:pt x="1384" y="2206"/>
                    <a:pt x="1200" y="2150"/>
                    <a:pt x="1384" y="2313"/>
                  </a:cubicBezTo>
                  <a:cubicBezTo>
                    <a:pt x="1569" y="2476"/>
                    <a:pt x="1661" y="2732"/>
                    <a:pt x="1682" y="3002"/>
                  </a:cubicBezTo>
                  <a:cubicBezTo>
                    <a:pt x="1704" y="3271"/>
                    <a:pt x="1945" y="3328"/>
                    <a:pt x="1895" y="3420"/>
                  </a:cubicBezTo>
                  <a:cubicBezTo>
                    <a:pt x="1846" y="3513"/>
                    <a:pt x="1718" y="3555"/>
                    <a:pt x="1640" y="3655"/>
                  </a:cubicBezTo>
                  <a:cubicBezTo>
                    <a:pt x="1562" y="3754"/>
                    <a:pt x="1498" y="3925"/>
                    <a:pt x="1633" y="3932"/>
                  </a:cubicBezTo>
                  <a:cubicBezTo>
                    <a:pt x="1768" y="3939"/>
                    <a:pt x="1810" y="3868"/>
                    <a:pt x="1910" y="3854"/>
                  </a:cubicBezTo>
                  <a:cubicBezTo>
                    <a:pt x="2009" y="3839"/>
                    <a:pt x="2130" y="3811"/>
                    <a:pt x="2222" y="3719"/>
                  </a:cubicBezTo>
                  <a:cubicBezTo>
                    <a:pt x="2314" y="3626"/>
                    <a:pt x="2478" y="3619"/>
                    <a:pt x="2556" y="3797"/>
                  </a:cubicBezTo>
                  <a:cubicBezTo>
                    <a:pt x="2634" y="3974"/>
                    <a:pt x="2598" y="4152"/>
                    <a:pt x="2634" y="4201"/>
                  </a:cubicBezTo>
                  <a:cubicBezTo>
                    <a:pt x="2669" y="4251"/>
                    <a:pt x="2740" y="4244"/>
                    <a:pt x="2861" y="4201"/>
                  </a:cubicBezTo>
                  <a:cubicBezTo>
                    <a:pt x="2982" y="4159"/>
                    <a:pt x="3131" y="4102"/>
                    <a:pt x="3188" y="4180"/>
                  </a:cubicBezTo>
                  <a:cubicBezTo>
                    <a:pt x="3244" y="4258"/>
                    <a:pt x="3294" y="4187"/>
                    <a:pt x="3422" y="4280"/>
                  </a:cubicBezTo>
                  <a:cubicBezTo>
                    <a:pt x="3550" y="4372"/>
                    <a:pt x="3656" y="4223"/>
                    <a:pt x="3734" y="4180"/>
                  </a:cubicBezTo>
                  <a:cubicBezTo>
                    <a:pt x="3812" y="4138"/>
                    <a:pt x="3919" y="4201"/>
                    <a:pt x="3919" y="4201"/>
                  </a:cubicBezTo>
                  <a:cubicBezTo>
                    <a:pt x="3919" y="4201"/>
                    <a:pt x="4075" y="4010"/>
                    <a:pt x="4018" y="3910"/>
                  </a:cubicBezTo>
                  <a:cubicBezTo>
                    <a:pt x="3961" y="3811"/>
                    <a:pt x="3983" y="3719"/>
                    <a:pt x="4054" y="3790"/>
                  </a:cubicBezTo>
                  <a:cubicBezTo>
                    <a:pt x="4125" y="3861"/>
                    <a:pt x="4394" y="3917"/>
                    <a:pt x="4465" y="3775"/>
                  </a:cubicBezTo>
                  <a:cubicBezTo>
                    <a:pt x="4536" y="3633"/>
                    <a:pt x="4771" y="3641"/>
                    <a:pt x="4941" y="3506"/>
                  </a:cubicBezTo>
                  <a:cubicBezTo>
                    <a:pt x="5112" y="3371"/>
                    <a:pt x="5282" y="3307"/>
                    <a:pt x="5317" y="3044"/>
                  </a:cubicBezTo>
                  <a:cubicBezTo>
                    <a:pt x="5353" y="2782"/>
                    <a:pt x="5502" y="2845"/>
                    <a:pt x="5545" y="2774"/>
                  </a:cubicBezTo>
                  <a:cubicBezTo>
                    <a:pt x="5587" y="2703"/>
                    <a:pt x="5616" y="2554"/>
                    <a:pt x="5573" y="2455"/>
                  </a:cubicBezTo>
                  <a:cubicBezTo>
                    <a:pt x="5530" y="2356"/>
                    <a:pt x="5736" y="2206"/>
                    <a:pt x="5587" y="2256"/>
                  </a:cubicBezTo>
                  <a:cubicBezTo>
                    <a:pt x="5438" y="2306"/>
                    <a:pt x="5481" y="2462"/>
                    <a:pt x="5332" y="2533"/>
                  </a:cubicBezTo>
                  <a:cubicBezTo>
                    <a:pt x="5183" y="2604"/>
                    <a:pt x="5126" y="2668"/>
                    <a:pt x="5033" y="2732"/>
                  </a:cubicBezTo>
                  <a:cubicBezTo>
                    <a:pt x="4941" y="2796"/>
                    <a:pt x="4806" y="2867"/>
                    <a:pt x="4544" y="2838"/>
                  </a:cubicBezTo>
                  <a:cubicBezTo>
                    <a:pt x="4281" y="2810"/>
                    <a:pt x="4018" y="2916"/>
                    <a:pt x="3976" y="2753"/>
                  </a:cubicBezTo>
                  <a:cubicBezTo>
                    <a:pt x="3933" y="2590"/>
                    <a:pt x="3897" y="2696"/>
                    <a:pt x="3848" y="2498"/>
                  </a:cubicBezTo>
                  <a:cubicBezTo>
                    <a:pt x="3798" y="2299"/>
                    <a:pt x="3798" y="2277"/>
                    <a:pt x="3606" y="2292"/>
                  </a:cubicBezTo>
                  <a:cubicBezTo>
                    <a:pt x="3415" y="2306"/>
                    <a:pt x="3393" y="2150"/>
                    <a:pt x="3216" y="2185"/>
                  </a:cubicBezTo>
                  <a:cubicBezTo>
                    <a:pt x="3038" y="2221"/>
                    <a:pt x="2811" y="2320"/>
                    <a:pt x="2967" y="2128"/>
                  </a:cubicBezTo>
                  <a:cubicBezTo>
                    <a:pt x="3124" y="1937"/>
                    <a:pt x="3251" y="1922"/>
                    <a:pt x="3088" y="1738"/>
                  </a:cubicBezTo>
                  <a:cubicBezTo>
                    <a:pt x="2925" y="1553"/>
                    <a:pt x="2868" y="1539"/>
                    <a:pt x="2797" y="1433"/>
                  </a:cubicBezTo>
                  <a:cubicBezTo>
                    <a:pt x="2726" y="1326"/>
                    <a:pt x="2762" y="1241"/>
                    <a:pt x="2662" y="1163"/>
                  </a:cubicBezTo>
                  <a:cubicBezTo>
                    <a:pt x="2563" y="1085"/>
                    <a:pt x="2541" y="1141"/>
                    <a:pt x="2485" y="936"/>
                  </a:cubicBezTo>
                  <a:cubicBezTo>
                    <a:pt x="2428" y="730"/>
                    <a:pt x="2208" y="787"/>
                    <a:pt x="2300" y="687"/>
                  </a:cubicBezTo>
                  <a:cubicBezTo>
                    <a:pt x="2392" y="588"/>
                    <a:pt x="2414" y="602"/>
                    <a:pt x="2279" y="510"/>
                  </a:cubicBezTo>
                  <a:cubicBezTo>
                    <a:pt x="2144" y="417"/>
                    <a:pt x="2289" y="519"/>
                    <a:pt x="2039" y="248"/>
                  </a:cubicBezTo>
                  <a:cubicBezTo>
                    <a:pt x="1877" y="177"/>
                    <a:pt x="1781" y="162"/>
                    <a:pt x="1680" y="147"/>
                  </a:cubicBezTo>
                  <a:cubicBezTo>
                    <a:pt x="1579" y="131"/>
                    <a:pt x="1396" y="0"/>
                    <a:pt x="1422" y="106"/>
                  </a:cubicBezTo>
                  <a:cubicBezTo>
                    <a:pt x="1447" y="212"/>
                    <a:pt x="1518" y="557"/>
                    <a:pt x="1437" y="577"/>
                  </a:cubicBezTo>
                  <a:cubicBezTo>
                    <a:pt x="1356" y="597"/>
                    <a:pt x="1396" y="718"/>
                    <a:pt x="1275" y="739"/>
                  </a:cubicBezTo>
                  <a:cubicBezTo>
                    <a:pt x="1154" y="759"/>
                    <a:pt x="975" y="897"/>
                    <a:pt x="907" y="900"/>
                  </a:cubicBezTo>
                  <a:cubicBezTo>
                    <a:pt x="838" y="903"/>
                    <a:pt x="649" y="873"/>
                    <a:pt x="619" y="942"/>
                  </a:cubicBezTo>
                  <a:cubicBezTo>
                    <a:pt x="590" y="1010"/>
                    <a:pt x="464" y="1034"/>
                    <a:pt x="533" y="1130"/>
                  </a:cubicBezTo>
                  <a:cubicBezTo>
                    <a:pt x="602" y="1226"/>
                    <a:pt x="581" y="1306"/>
                    <a:pt x="539" y="1255"/>
                  </a:cubicBezTo>
                  <a:cubicBezTo>
                    <a:pt x="497" y="1205"/>
                    <a:pt x="512" y="1085"/>
                    <a:pt x="419" y="1157"/>
                  </a:cubicBezTo>
                  <a:cubicBezTo>
                    <a:pt x="326" y="1229"/>
                    <a:pt x="60" y="1507"/>
                    <a:pt x="31" y="1450"/>
                  </a:cubicBezTo>
                  <a:cubicBezTo>
                    <a:pt x="30" y="1448"/>
                    <a:pt x="29" y="1446"/>
                    <a:pt x="28" y="14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B4650DFB-57D1-4CF8-A69A-0D9566DAF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9025" y="87855"/>
              <a:ext cx="338081" cy="441105"/>
            </a:xfrm>
            <a:custGeom>
              <a:avLst/>
              <a:gdLst>
                <a:gd name="T0" fmla="*/ 0 w 2148"/>
                <a:gd name="T1" fmla="*/ 953 h 2915"/>
                <a:gd name="T2" fmla="*/ 132 w 2148"/>
                <a:gd name="T3" fmla="*/ 1250 h 2915"/>
                <a:gd name="T4" fmla="*/ 290 w 2148"/>
                <a:gd name="T5" fmla="*/ 1595 h 2915"/>
                <a:gd name="T6" fmla="*/ 462 w 2148"/>
                <a:gd name="T7" fmla="*/ 1997 h 2915"/>
                <a:gd name="T8" fmla="*/ 835 w 2148"/>
                <a:gd name="T9" fmla="*/ 2700 h 2915"/>
                <a:gd name="T10" fmla="*/ 950 w 2148"/>
                <a:gd name="T11" fmla="*/ 2413 h 2915"/>
                <a:gd name="T12" fmla="*/ 993 w 2148"/>
                <a:gd name="T13" fmla="*/ 2549 h 2915"/>
                <a:gd name="T14" fmla="*/ 1136 w 2148"/>
                <a:gd name="T15" fmla="*/ 2671 h 2915"/>
                <a:gd name="T16" fmla="*/ 1388 w 2148"/>
                <a:gd name="T17" fmla="*/ 2664 h 2915"/>
                <a:gd name="T18" fmla="*/ 1747 w 2148"/>
                <a:gd name="T19" fmla="*/ 2356 h 2915"/>
                <a:gd name="T20" fmla="*/ 1790 w 2148"/>
                <a:gd name="T21" fmla="*/ 2104 h 2915"/>
                <a:gd name="T22" fmla="*/ 1639 w 2148"/>
                <a:gd name="T23" fmla="*/ 1774 h 2915"/>
                <a:gd name="T24" fmla="*/ 1840 w 2148"/>
                <a:gd name="T25" fmla="*/ 1430 h 2915"/>
                <a:gd name="T26" fmla="*/ 1919 w 2148"/>
                <a:gd name="T27" fmla="*/ 1107 h 2915"/>
                <a:gd name="T28" fmla="*/ 1538 w 2148"/>
                <a:gd name="T29" fmla="*/ 827 h 2915"/>
                <a:gd name="T30" fmla="*/ 1395 w 2148"/>
                <a:gd name="T31" fmla="*/ 529 h 2915"/>
                <a:gd name="T32" fmla="*/ 1285 w 2148"/>
                <a:gd name="T33" fmla="*/ 372 h 2915"/>
                <a:gd name="T34" fmla="*/ 1109 w 2148"/>
                <a:gd name="T35" fmla="*/ 119 h 2915"/>
                <a:gd name="T36" fmla="*/ 981 w 2148"/>
                <a:gd name="T37" fmla="*/ 38 h 2915"/>
                <a:gd name="T38" fmla="*/ 776 w 2148"/>
                <a:gd name="T39" fmla="*/ 62 h 2915"/>
                <a:gd name="T40" fmla="*/ 495 w 2148"/>
                <a:gd name="T41" fmla="*/ 381 h 2915"/>
                <a:gd name="T42" fmla="*/ 281 w 2148"/>
                <a:gd name="T43" fmla="*/ 724 h 2915"/>
                <a:gd name="T44" fmla="*/ 0 w 2148"/>
                <a:gd name="T45" fmla="*/ 953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8" h="2915">
                  <a:moveTo>
                    <a:pt x="0" y="953"/>
                  </a:moveTo>
                  <a:cubicBezTo>
                    <a:pt x="0" y="953"/>
                    <a:pt x="38" y="1107"/>
                    <a:pt x="132" y="1250"/>
                  </a:cubicBezTo>
                  <a:cubicBezTo>
                    <a:pt x="225" y="1394"/>
                    <a:pt x="225" y="1430"/>
                    <a:pt x="290" y="1595"/>
                  </a:cubicBezTo>
                  <a:cubicBezTo>
                    <a:pt x="354" y="1760"/>
                    <a:pt x="354" y="1717"/>
                    <a:pt x="462" y="1997"/>
                  </a:cubicBezTo>
                  <a:cubicBezTo>
                    <a:pt x="570" y="2277"/>
                    <a:pt x="835" y="2700"/>
                    <a:pt x="835" y="2700"/>
                  </a:cubicBezTo>
                  <a:cubicBezTo>
                    <a:pt x="835" y="2700"/>
                    <a:pt x="814" y="2434"/>
                    <a:pt x="950" y="2413"/>
                  </a:cubicBezTo>
                  <a:cubicBezTo>
                    <a:pt x="1086" y="2391"/>
                    <a:pt x="1036" y="2499"/>
                    <a:pt x="993" y="2549"/>
                  </a:cubicBezTo>
                  <a:cubicBezTo>
                    <a:pt x="950" y="2600"/>
                    <a:pt x="1108" y="2607"/>
                    <a:pt x="1136" y="2671"/>
                  </a:cubicBezTo>
                  <a:cubicBezTo>
                    <a:pt x="1165" y="2736"/>
                    <a:pt x="1187" y="2915"/>
                    <a:pt x="1388" y="2664"/>
                  </a:cubicBezTo>
                  <a:cubicBezTo>
                    <a:pt x="1589" y="2413"/>
                    <a:pt x="1747" y="2356"/>
                    <a:pt x="1747" y="2356"/>
                  </a:cubicBezTo>
                  <a:cubicBezTo>
                    <a:pt x="1747" y="2356"/>
                    <a:pt x="1890" y="2262"/>
                    <a:pt x="1790" y="2104"/>
                  </a:cubicBezTo>
                  <a:cubicBezTo>
                    <a:pt x="1689" y="1946"/>
                    <a:pt x="1639" y="1774"/>
                    <a:pt x="1639" y="1774"/>
                  </a:cubicBezTo>
                  <a:cubicBezTo>
                    <a:pt x="1639" y="1774"/>
                    <a:pt x="1847" y="1645"/>
                    <a:pt x="1840" y="1430"/>
                  </a:cubicBezTo>
                  <a:cubicBezTo>
                    <a:pt x="1833" y="1214"/>
                    <a:pt x="2148" y="1200"/>
                    <a:pt x="1919" y="1107"/>
                  </a:cubicBezTo>
                  <a:cubicBezTo>
                    <a:pt x="1689" y="1013"/>
                    <a:pt x="1682" y="1125"/>
                    <a:pt x="1538" y="827"/>
                  </a:cubicBezTo>
                  <a:cubicBezTo>
                    <a:pt x="1395" y="529"/>
                    <a:pt x="1395" y="529"/>
                    <a:pt x="1395" y="529"/>
                  </a:cubicBezTo>
                  <a:cubicBezTo>
                    <a:pt x="1366" y="529"/>
                    <a:pt x="1328" y="419"/>
                    <a:pt x="1285" y="372"/>
                  </a:cubicBezTo>
                  <a:cubicBezTo>
                    <a:pt x="1243" y="324"/>
                    <a:pt x="1162" y="210"/>
                    <a:pt x="1109" y="119"/>
                  </a:cubicBezTo>
                  <a:cubicBezTo>
                    <a:pt x="1057" y="29"/>
                    <a:pt x="1028" y="15"/>
                    <a:pt x="981" y="38"/>
                  </a:cubicBezTo>
                  <a:cubicBezTo>
                    <a:pt x="933" y="62"/>
                    <a:pt x="833" y="0"/>
                    <a:pt x="776" y="62"/>
                  </a:cubicBezTo>
                  <a:cubicBezTo>
                    <a:pt x="719" y="124"/>
                    <a:pt x="638" y="224"/>
                    <a:pt x="495" y="381"/>
                  </a:cubicBezTo>
                  <a:cubicBezTo>
                    <a:pt x="352" y="539"/>
                    <a:pt x="457" y="629"/>
                    <a:pt x="281" y="724"/>
                  </a:cubicBezTo>
                  <a:cubicBezTo>
                    <a:pt x="104" y="820"/>
                    <a:pt x="23" y="924"/>
                    <a:pt x="0" y="9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F52E104F-CE04-43A4-89FC-910231B7A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9032" y="114762"/>
              <a:ext cx="469745" cy="361201"/>
            </a:xfrm>
            <a:custGeom>
              <a:avLst/>
              <a:gdLst>
                <a:gd name="T0" fmla="*/ 355 w 2978"/>
                <a:gd name="T1" fmla="*/ 2172 h 2388"/>
                <a:gd name="T2" fmla="*/ 505 w 2978"/>
                <a:gd name="T3" fmla="*/ 2283 h 2388"/>
                <a:gd name="T4" fmla="*/ 644 w 2978"/>
                <a:gd name="T5" fmla="*/ 2291 h 2388"/>
                <a:gd name="T6" fmla="*/ 986 w 2978"/>
                <a:gd name="T7" fmla="*/ 2119 h 2388"/>
                <a:gd name="T8" fmla="*/ 1176 w 2978"/>
                <a:gd name="T9" fmla="*/ 2245 h 2388"/>
                <a:gd name="T10" fmla="*/ 1420 w 2978"/>
                <a:gd name="T11" fmla="*/ 2262 h 2388"/>
                <a:gd name="T12" fmla="*/ 1593 w 2978"/>
                <a:gd name="T13" fmla="*/ 2114 h 2388"/>
                <a:gd name="T14" fmla="*/ 1547 w 2978"/>
                <a:gd name="T15" fmla="*/ 1933 h 2388"/>
                <a:gd name="T16" fmla="*/ 1631 w 2978"/>
                <a:gd name="T17" fmla="*/ 1748 h 2388"/>
                <a:gd name="T18" fmla="*/ 2082 w 2978"/>
                <a:gd name="T19" fmla="*/ 1663 h 2388"/>
                <a:gd name="T20" fmla="*/ 2369 w 2978"/>
                <a:gd name="T21" fmla="*/ 1587 h 2388"/>
                <a:gd name="T22" fmla="*/ 2838 w 2978"/>
                <a:gd name="T23" fmla="*/ 1439 h 2388"/>
                <a:gd name="T24" fmla="*/ 2708 w 2978"/>
                <a:gd name="T25" fmla="*/ 1288 h 2388"/>
                <a:gd name="T26" fmla="*/ 2708 w 2978"/>
                <a:gd name="T27" fmla="*/ 933 h 2388"/>
                <a:gd name="T28" fmla="*/ 2836 w 2978"/>
                <a:gd name="T29" fmla="*/ 535 h 2388"/>
                <a:gd name="T30" fmla="*/ 2545 w 2978"/>
                <a:gd name="T31" fmla="*/ 443 h 2388"/>
                <a:gd name="T32" fmla="*/ 2112 w 2978"/>
                <a:gd name="T33" fmla="*/ 912 h 2388"/>
                <a:gd name="T34" fmla="*/ 1799 w 2978"/>
                <a:gd name="T35" fmla="*/ 1174 h 2388"/>
                <a:gd name="T36" fmla="*/ 1594 w 2978"/>
                <a:gd name="T37" fmla="*/ 1089 h 2388"/>
                <a:gd name="T38" fmla="*/ 1523 w 2978"/>
                <a:gd name="T39" fmla="*/ 862 h 2388"/>
                <a:gd name="T40" fmla="*/ 1395 w 2978"/>
                <a:gd name="T41" fmla="*/ 592 h 2388"/>
                <a:gd name="T42" fmla="*/ 1352 w 2978"/>
                <a:gd name="T43" fmla="*/ 419 h 2388"/>
                <a:gd name="T44" fmla="*/ 1352 w 2978"/>
                <a:gd name="T45" fmla="*/ 419 h 2388"/>
                <a:gd name="T46" fmla="*/ 1276 w 2978"/>
                <a:gd name="T47" fmla="*/ 405 h 2388"/>
                <a:gd name="T48" fmla="*/ 1081 w 2978"/>
                <a:gd name="T49" fmla="*/ 216 h 2388"/>
                <a:gd name="T50" fmla="*/ 865 w 2978"/>
                <a:gd name="T51" fmla="*/ 405 h 2388"/>
                <a:gd name="T52" fmla="*/ 501 w 2978"/>
                <a:gd name="T53" fmla="*/ 355 h 2388"/>
                <a:gd name="T54" fmla="*/ 214 w 2978"/>
                <a:gd name="T55" fmla="*/ 315 h 2388"/>
                <a:gd name="T56" fmla="*/ 0 w 2978"/>
                <a:gd name="T57" fmla="*/ 348 h 2388"/>
                <a:gd name="T58" fmla="*/ 143 w 2978"/>
                <a:gd name="T59" fmla="*/ 646 h 2388"/>
                <a:gd name="T60" fmla="*/ 524 w 2978"/>
                <a:gd name="T61" fmla="*/ 926 h 2388"/>
                <a:gd name="T62" fmla="*/ 445 w 2978"/>
                <a:gd name="T63" fmla="*/ 1249 h 2388"/>
                <a:gd name="T64" fmla="*/ 244 w 2978"/>
                <a:gd name="T65" fmla="*/ 1593 h 2388"/>
                <a:gd name="T66" fmla="*/ 395 w 2978"/>
                <a:gd name="T67" fmla="*/ 1923 h 2388"/>
                <a:gd name="T68" fmla="*/ 355 w 2978"/>
                <a:gd name="T69" fmla="*/ 2172 h 2388"/>
                <a:gd name="T70" fmla="*/ 1353 w 2978"/>
                <a:gd name="T71" fmla="*/ 422 h 2388"/>
                <a:gd name="T72" fmla="*/ 1354 w 2978"/>
                <a:gd name="T73" fmla="*/ 425 h 2388"/>
                <a:gd name="T74" fmla="*/ 1353 w 2978"/>
                <a:gd name="T75" fmla="*/ 422 h 2388"/>
                <a:gd name="T76" fmla="*/ 1355 w 2978"/>
                <a:gd name="T77" fmla="*/ 425 h 2388"/>
                <a:gd name="T78" fmla="*/ 1356 w 2978"/>
                <a:gd name="T79" fmla="*/ 427 h 2388"/>
                <a:gd name="T80" fmla="*/ 1355 w 2978"/>
                <a:gd name="T81" fmla="*/ 425 h 2388"/>
                <a:gd name="T82" fmla="*/ 1356 w 2978"/>
                <a:gd name="T83" fmla="*/ 427 h 2388"/>
                <a:gd name="T84" fmla="*/ 1358 w 2978"/>
                <a:gd name="T85" fmla="*/ 429 h 2388"/>
                <a:gd name="T86" fmla="*/ 1356 w 2978"/>
                <a:gd name="T87" fmla="*/ 427 h 2388"/>
                <a:gd name="T88" fmla="*/ 1358 w 2978"/>
                <a:gd name="T89" fmla="*/ 429 h 2388"/>
                <a:gd name="T90" fmla="*/ 1360 w 2978"/>
                <a:gd name="T91" fmla="*/ 431 h 2388"/>
                <a:gd name="T92" fmla="*/ 1358 w 2978"/>
                <a:gd name="T93" fmla="*/ 429 h 2388"/>
                <a:gd name="T94" fmla="*/ 1360 w 2978"/>
                <a:gd name="T95" fmla="*/ 431 h 2388"/>
                <a:gd name="T96" fmla="*/ 1363 w 2978"/>
                <a:gd name="T97" fmla="*/ 432 h 2388"/>
                <a:gd name="T98" fmla="*/ 1360 w 2978"/>
                <a:gd name="T99" fmla="*/ 431 h 2388"/>
                <a:gd name="T100" fmla="*/ 1363 w 2978"/>
                <a:gd name="T101" fmla="*/ 432 h 2388"/>
                <a:gd name="T102" fmla="*/ 1365 w 2978"/>
                <a:gd name="T103" fmla="*/ 432 h 2388"/>
                <a:gd name="T104" fmla="*/ 1363 w 2978"/>
                <a:gd name="T105" fmla="*/ 432 h 2388"/>
                <a:gd name="T106" fmla="*/ 1366 w 2978"/>
                <a:gd name="T107" fmla="*/ 432 h 2388"/>
                <a:gd name="T108" fmla="*/ 1369 w 2978"/>
                <a:gd name="T109" fmla="*/ 432 h 2388"/>
                <a:gd name="T110" fmla="*/ 1366 w 2978"/>
                <a:gd name="T111" fmla="*/ 432 h 2388"/>
                <a:gd name="T112" fmla="*/ 1369 w 2978"/>
                <a:gd name="T113" fmla="*/ 432 h 2388"/>
                <a:gd name="T114" fmla="*/ 1372 w 2978"/>
                <a:gd name="T115" fmla="*/ 432 h 2388"/>
                <a:gd name="T116" fmla="*/ 1369 w 2978"/>
                <a:gd name="T117" fmla="*/ 432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78" h="2388">
                  <a:moveTo>
                    <a:pt x="355" y="2172"/>
                  </a:moveTo>
                  <a:cubicBezTo>
                    <a:pt x="382" y="2156"/>
                    <a:pt x="453" y="2182"/>
                    <a:pt x="505" y="2283"/>
                  </a:cubicBezTo>
                  <a:cubicBezTo>
                    <a:pt x="560" y="2388"/>
                    <a:pt x="615" y="2334"/>
                    <a:pt x="644" y="2291"/>
                  </a:cubicBezTo>
                  <a:cubicBezTo>
                    <a:pt x="674" y="2249"/>
                    <a:pt x="902" y="2089"/>
                    <a:pt x="986" y="2119"/>
                  </a:cubicBezTo>
                  <a:cubicBezTo>
                    <a:pt x="1070" y="2148"/>
                    <a:pt x="1117" y="2245"/>
                    <a:pt x="1176" y="2245"/>
                  </a:cubicBezTo>
                  <a:cubicBezTo>
                    <a:pt x="1235" y="2245"/>
                    <a:pt x="1323" y="2270"/>
                    <a:pt x="1420" y="2262"/>
                  </a:cubicBezTo>
                  <a:cubicBezTo>
                    <a:pt x="1517" y="2254"/>
                    <a:pt x="1627" y="2195"/>
                    <a:pt x="1593" y="2114"/>
                  </a:cubicBezTo>
                  <a:cubicBezTo>
                    <a:pt x="1559" y="2034"/>
                    <a:pt x="1500" y="2043"/>
                    <a:pt x="1547" y="1933"/>
                  </a:cubicBezTo>
                  <a:cubicBezTo>
                    <a:pt x="1593" y="1823"/>
                    <a:pt x="1484" y="1802"/>
                    <a:pt x="1631" y="1748"/>
                  </a:cubicBezTo>
                  <a:cubicBezTo>
                    <a:pt x="1779" y="1693"/>
                    <a:pt x="1964" y="1735"/>
                    <a:pt x="2082" y="1663"/>
                  </a:cubicBezTo>
                  <a:cubicBezTo>
                    <a:pt x="2200" y="1592"/>
                    <a:pt x="2146" y="1604"/>
                    <a:pt x="2369" y="1587"/>
                  </a:cubicBezTo>
                  <a:cubicBezTo>
                    <a:pt x="2551" y="1574"/>
                    <a:pt x="2738" y="1501"/>
                    <a:pt x="2838" y="1439"/>
                  </a:cubicBezTo>
                  <a:cubicBezTo>
                    <a:pt x="2801" y="1383"/>
                    <a:pt x="2758" y="1332"/>
                    <a:pt x="2708" y="1288"/>
                  </a:cubicBezTo>
                  <a:cubicBezTo>
                    <a:pt x="2524" y="1125"/>
                    <a:pt x="2708" y="1181"/>
                    <a:pt x="2708" y="933"/>
                  </a:cubicBezTo>
                  <a:cubicBezTo>
                    <a:pt x="2708" y="684"/>
                    <a:pt x="2694" y="748"/>
                    <a:pt x="2836" y="535"/>
                  </a:cubicBezTo>
                  <a:cubicBezTo>
                    <a:pt x="2978" y="322"/>
                    <a:pt x="2680" y="408"/>
                    <a:pt x="2545" y="443"/>
                  </a:cubicBezTo>
                  <a:cubicBezTo>
                    <a:pt x="2410" y="479"/>
                    <a:pt x="2261" y="649"/>
                    <a:pt x="2112" y="912"/>
                  </a:cubicBezTo>
                  <a:cubicBezTo>
                    <a:pt x="1963" y="1174"/>
                    <a:pt x="1878" y="1054"/>
                    <a:pt x="1799" y="1174"/>
                  </a:cubicBezTo>
                  <a:cubicBezTo>
                    <a:pt x="1721" y="1295"/>
                    <a:pt x="1707" y="1139"/>
                    <a:pt x="1594" y="1089"/>
                  </a:cubicBezTo>
                  <a:cubicBezTo>
                    <a:pt x="1480" y="1039"/>
                    <a:pt x="1608" y="933"/>
                    <a:pt x="1523" y="862"/>
                  </a:cubicBezTo>
                  <a:cubicBezTo>
                    <a:pt x="1437" y="791"/>
                    <a:pt x="1466" y="642"/>
                    <a:pt x="1395" y="592"/>
                  </a:cubicBezTo>
                  <a:cubicBezTo>
                    <a:pt x="1324" y="543"/>
                    <a:pt x="1352" y="420"/>
                    <a:pt x="1352" y="419"/>
                  </a:cubicBezTo>
                  <a:lnTo>
                    <a:pt x="1352" y="419"/>
                  </a:lnTo>
                  <a:cubicBezTo>
                    <a:pt x="1326" y="413"/>
                    <a:pt x="1327" y="347"/>
                    <a:pt x="1276" y="405"/>
                  </a:cubicBezTo>
                  <a:cubicBezTo>
                    <a:pt x="1180" y="517"/>
                    <a:pt x="1148" y="432"/>
                    <a:pt x="1081" y="216"/>
                  </a:cubicBezTo>
                  <a:cubicBezTo>
                    <a:pt x="1013" y="0"/>
                    <a:pt x="973" y="351"/>
                    <a:pt x="865" y="405"/>
                  </a:cubicBezTo>
                  <a:cubicBezTo>
                    <a:pt x="763" y="456"/>
                    <a:pt x="649" y="381"/>
                    <a:pt x="501" y="355"/>
                  </a:cubicBezTo>
                  <a:cubicBezTo>
                    <a:pt x="341" y="517"/>
                    <a:pt x="241" y="292"/>
                    <a:pt x="214" y="315"/>
                  </a:cubicBezTo>
                  <a:cubicBezTo>
                    <a:pt x="186" y="338"/>
                    <a:pt x="29" y="348"/>
                    <a:pt x="0" y="348"/>
                  </a:cubicBezTo>
                  <a:cubicBezTo>
                    <a:pt x="0" y="348"/>
                    <a:pt x="0" y="348"/>
                    <a:pt x="143" y="646"/>
                  </a:cubicBezTo>
                  <a:cubicBezTo>
                    <a:pt x="287" y="944"/>
                    <a:pt x="294" y="832"/>
                    <a:pt x="524" y="926"/>
                  </a:cubicBezTo>
                  <a:cubicBezTo>
                    <a:pt x="753" y="1019"/>
                    <a:pt x="438" y="1033"/>
                    <a:pt x="445" y="1249"/>
                  </a:cubicBezTo>
                  <a:cubicBezTo>
                    <a:pt x="452" y="1464"/>
                    <a:pt x="244" y="1593"/>
                    <a:pt x="244" y="1593"/>
                  </a:cubicBezTo>
                  <a:cubicBezTo>
                    <a:pt x="244" y="1593"/>
                    <a:pt x="294" y="1765"/>
                    <a:pt x="395" y="1923"/>
                  </a:cubicBezTo>
                  <a:cubicBezTo>
                    <a:pt x="486" y="2067"/>
                    <a:pt x="376" y="2157"/>
                    <a:pt x="355" y="2172"/>
                  </a:cubicBezTo>
                  <a:close/>
                  <a:moveTo>
                    <a:pt x="1353" y="422"/>
                  </a:moveTo>
                  <a:cubicBezTo>
                    <a:pt x="1354" y="423"/>
                    <a:pt x="1354" y="424"/>
                    <a:pt x="1354" y="425"/>
                  </a:cubicBezTo>
                  <a:cubicBezTo>
                    <a:pt x="1354" y="424"/>
                    <a:pt x="1354" y="423"/>
                    <a:pt x="1353" y="422"/>
                  </a:cubicBezTo>
                  <a:close/>
                  <a:moveTo>
                    <a:pt x="1355" y="425"/>
                  </a:moveTo>
                  <a:cubicBezTo>
                    <a:pt x="1355" y="426"/>
                    <a:pt x="1355" y="426"/>
                    <a:pt x="1356" y="427"/>
                  </a:cubicBezTo>
                  <a:cubicBezTo>
                    <a:pt x="1355" y="426"/>
                    <a:pt x="1355" y="426"/>
                    <a:pt x="1355" y="425"/>
                  </a:cubicBezTo>
                  <a:close/>
                  <a:moveTo>
                    <a:pt x="1356" y="427"/>
                  </a:moveTo>
                  <a:cubicBezTo>
                    <a:pt x="1357" y="428"/>
                    <a:pt x="1357" y="429"/>
                    <a:pt x="1358" y="429"/>
                  </a:cubicBezTo>
                  <a:cubicBezTo>
                    <a:pt x="1357" y="429"/>
                    <a:pt x="1357" y="428"/>
                    <a:pt x="1356" y="427"/>
                  </a:cubicBezTo>
                  <a:close/>
                  <a:moveTo>
                    <a:pt x="1358" y="429"/>
                  </a:moveTo>
                  <a:cubicBezTo>
                    <a:pt x="1359" y="430"/>
                    <a:pt x="1359" y="430"/>
                    <a:pt x="1360" y="431"/>
                  </a:cubicBezTo>
                  <a:cubicBezTo>
                    <a:pt x="1359" y="430"/>
                    <a:pt x="1359" y="430"/>
                    <a:pt x="1358" y="429"/>
                  </a:cubicBezTo>
                  <a:close/>
                  <a:moveTo>
                    <a:pt x="1360" y="431"/>
                  </a:moveTo>
                  <a:cubicBezTo>
                    <a:pt x="1361" y="431"/>
                    <a:pt x="1362" y="431"/>
                    <a:pt x="1363" y="432"/>
                  </a:cubicBezTo>
                  <a:cubicBezTo>
                    <a:pt x="1362" y="431"/>
                    <a:pt x="1361" y="431"/>
                    <a:pt x="1360" y="431"/>
                  </a:cubicBezTo>
                  <a:close/>
                  <a:moveTo>
                    <a:pt x="1363" y="432"/>
                  </a:moveTo>
                  <a:cubicBezTo>
                    <a:pt x="1364" y="432"/>
                    <a:pt x="1365" y="432"/>
                    <a:pt x="1365" y="432"/>
                  </a:cubicBezTo>
                  <a:cubicBezTo>
                    <a:pt x="1365" y="432"/>
                    <a:pt x="1364" y="432"/>
                    <a:pt x="1363" y="432"/>
                  </a:cubicBezTo>
                  <a:close/>
                  <a:moveTo>
                    <a:pt x="1366" y="432"/>
                  </a:moveTo>
                  <a:cubicBezTo>
                    <a:pt x="1367" y="432"/>
                    <a:pt x="1368" y="432"/>
                    <a:pt x="1369" y="432"/>
                  </a:cubicBezTo>
                  <a:cubicBezTo>
                    <a:pt x="1368" y="432"/>
                    <a:pt x="1367" y="432"/>
                    <a:pt x="1366" y="432"/>
                  </a:cubicBezTo>
                  <a:close/>
                  <a:moveTo>
                    <a:pt x="1369" y="432"/>
                  </a:moveTo>
                  <a:cubicBezTo>
                    <a:pt x="1370" y="432"/>
                    <a:pt x="1371" y="432"/>
                    <a:pt x="1372" y="432"/>
                  </a:cubicBezTo>
                  <a:cubicBezTo>
                    <a:pt x="1371" y="432"/>
                    <a:pt x="1370" y="432"/>
                    <a:pt x="1369" y="4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4DA7AE10-0958-4252-8B93-0870AE24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2904" y="341540"/>
              <a:ext cx="425575" cy="239713"/>
            </a:xfrm>
            <a:custGeom>
              <a:avLst/>
              <a:gdLst>
                <a:gd name="T0" fmla="*/ 0 w 2698"/>
                <a:gd name="T1" fmla="*/ 905 h 1581"/>
                <a:gd name="T2" fmla="*/ 195 w 2698"/>
                <a:gd name="T3" fmla="*/ 1306 h 1581"/>
                <a:gd name="T4" fmla="*/ 298 w 2698"/>
                <a:gd name="T5" fmla="*/ 1510 h 1581"/>
                <a:gd name="T6" fmla="*/ 552 w 2698"/>
                <a:gd name="T7" fmla="*/ 1433 h 1581"/>
                <a:gd name="T8" fmla="*/ 732 w 2698"/>
                <a:gd name="T9" fmla="*/ 1331 h 1581"/>
                <a:gd name="T10" fmla="*/ 1236 w 2698"/>
                <a:gd name="T11" fmla="*/ 1278 h 1581"/>
                <a:gd name="T12" fmla="*/ 1525 w 2698"/>
                <a:gd name="T13" fmla="*/ 1200 h 1581"/>
                <a:gd name="T14" fmla="*/ 1786 w 2698"/>
                <a:gd name="T15" fmla="*/ 1101 h 1581"/>
                <a:gd name="T16" fmla="*/ 2065 w 2698"/>
                <a:gd name="T17" fmla="*/ 1246 h 1581"/>
                <a:gd name="T18" fmla="*/ 2333 w 2698"/>
                <a:gd name="T19" fmla="*/ 1289 h 1581"/>
                <a:gd name="T20" fmla="*/ 2393 w 2698"/>
                <a:gd name="T21" fmla="*/ 1191 h 1581"/>
                <a:gd name="T22" fmla="*/ 2648 w 2698"/>
                <a:gd name="T23" fmla="*/ 956 h 1581"/>
                <a:gd name="T24" fmla="*/ 2435 w 2698"/>
                <a:gd name="T25" fmla="*/ 538 h 1581"/>
                <a:gd name="T26" fmla="*/ 2267 w 2698"/>
                <a:gd name="T27" fmla="*/ 0 h 1581"/>
                <a:gd name="T28" fmla="*/ 1798 w 2698"/>
                <a:gd name="T29" fmla="*/ 148 h 1581"/>
                <a:gd name="T30" fmla="*/ 1511 w 2698"/>
                <a:gd name="T31" fmla="*/ 224 h 1581"/>
                <a:gd name="T32" fmla="*/ 1060 w 2698"/>
                <a:gd name="T33" fmla="*/ 309 h 1581"/>
                <a:gd name="T34" fmla="*/ 976 w 2698"/>
                <a:gd name="T35" fmla="*/ 494 h 1581"/>
                <a:gd name="T36" fmla="*/ 1022 w 2698"/>
                <a:gd name="T37" fmla="*/ 675 h 1581"/>
                <a:gd name="T38" fmla="*/ 849 w 2698"/>
                <a:gd name="T39" fmla="*/ 823 h 1581"/>
                <a:gd name="T40" fmla="*/ 605 w 2698"/>
                <a:gd name="T41" fmla="*/ 806 h 1581"/>
                <a:gd name="T42" fmla="*/ 415 w 2698"/>
                <a:gd name="T43" fmla="*/ 680 h 1581"/>
                <a:gd name="T44" fmla="*/ 73 w 2698"/>
                <a:gd name="T45" fmla="*/ 852 h 1581"/>
                <a:gd name="T46" fmla="*/ 0 w 2698"/>
                <a:gd name="T47" fmla="*/ 905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8" h="1581">
                  <a:moveTo>
                    <a:pt x="0" y="905"/>
                  </a:moveTo>
                  <a:cubicBezTo>
                    <a:pt x="0" y="905"/>
                    <a:pt x="192" y="1179"/>
                    <a:pt x="195" y="1306"/>
                  </a:cubicBezTo>
                  <a:cubicBezTo>
                    <a:pt x="199" y="1433"/>
                    <a:pt x="234" y="1440"/>
                    <a:pt x="298" y="1510"/>
                  </a:cubicBezTo>
                  <a:cubicBezTo>
                    <a:pt x="361" y="1581"/>
                    <a:pt x="537" y="1549"/>
                    <a:pt x="552" y="1433"/>
                  </a:cubicBezTo>
                  <a:cubicBezTo>
                    <a:pt x="566" y="1316"/>
                    <a:pt x="597" y="1352"/>
                    <a:pt x="732" y="1331"/>
                  </a:cubicBezTo>
                  <a:cubicBezTo>
                    <a:pt x="866" y="1309"/>
                    <a:pt x="1084" y="1352"/>
                    <a:pt x="1236" y="1278"/>
                  </a:cubicBezTo>
                  <a:cubicBezTo>
                    <a:pt x="1388" y="1204"/>
                    <a:pt x="1395" y="1242"/>
                    <a:pt x="1525" y="1200"/>
                  </a:cubicBezTo>
                  <a:cubicBezTo>
                    <a:pt x="1656" y="1158"/>
                    <a:pt x="1730" y="1069"/>
                    <a:pt x="1786" y="1101"/>
                  </a:cubicBezTo>
                  <a:cubicBezTo>
                    <a:pt x="1843" y="1133"/>
                    <a:pt x="1906" y="1228"/>
                    <a:pt x="2065" y="1246"/>
                  </a:cubicBezTo>
                  <a:cubicBezTo>
                    <a:pt x="2144" y="1255"/>
                    <a:pt x="2244" y="1275"/>
                    <a:pt x="2333" y="1289"/>
                  </a:cubicBezTo>
                  <a:cubicBezTo>
                    <a:pt x="2349" y="1254"/>
                    <a:pt x="2370" y="1219"/>
                    <a:pt x="2393" y="1191"/>
                  </a:cubicBezTo>
                  <a:cubicBezTo>
                    <a:pt x="2471" y="1091"/>
                    <a:pt x="2599" y="1049"/>
                    <a:pt x="2648" y="956"/>
                  </a:cubicBezTo>
                  <a:cubicBezTo>
                    <a:pt x="2698" y="864"/>
                    <a:pt x="2457" y="807"/>
                    <a:pt x="2435" y="538"/>
                  </a:cubicBezTo>
                  <a:cubicBezTo>
                    <a:pt x="2420" y="341"/>
                    <a:pt x="2366" y="151"/>
                    <a:pt x="2267" y="0"/>
                  </a:cubicBezTo>
                  <a:cubicBezTo>
                    <a:pt x="2167" y="62"/>
                    <a:pt x="1980" y="135"/>
                    <a:pt x="1798" y="148"/>
                  </a:cubicBezTo>
                  <a:cubicBezTo>
                    <a:pt x="1575" y="165"/>
                    <a:pt x="1629" y="153"/>
                    <a:pt x="1511" y="224"/>
                  </a:cubicBezTo>
                  <a:cubicBezTo>
                    <a:pt x="1393" y="296"/>
                    <a:pt x="1208" y="254"/>
                    <a:pt x="1060" y="309"/>
                  </a:cubicBezTo>
                  <a:cubicBezTo>
                    <a:pt x="913" y="363"/>
                    <a:pt x="1022" y="384"/>
                    <a:pt x="976" y="494"/>
                  </a:cubicBezTo>
                  <a:cubicBezTo>
                    <a:pt x="929" y="604"/>
                    <a:pt x="988" y="595"/>
                    <a:pt x="1022" y="675"/>
                  </a:cubicBezTo>
                  <a:cubicBezTo>
                    <a:pt x="1056" y="756"/>
                    <a:pt x="946" y="815"/>
                    <a:pt x="849" y="823"/>
                  </a:cubicBezTo>
                  <a:cubicBezTo>
                    <a:pt x="752" y="831"/>
                    <a:pt x="664" y="806"/>
                    <a:pt x="605" y="806"/>
                  </a:cubicBezTo>
                  <a:cubicBezTo>
                    <a:pt x="546" y="806"/>
                    <a:pt x="499" y="709"/>
                    <a:pt x="415" y="680"/>
                  </a:cubicBezTo>
                  <a:cubicBezTo>
                    <a:pt x="331" y="650"/>
                    <a:pt x="103" y="810"/>
                    <a:pt x="73" y="852"/>
                  </a:cubicBezTo>
                  <a:cubicBezTo>
                    <a:pt x="56" y="877"/>
                    <a:pt x="30" y="906"/>
                    <a:pt x="0" y="9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278F060C-2EBF-496E-A3E2-A3A2C8C4B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768" y="441103"/>
              <a:ext cx="393295" cy="476166"/>
            </a:xfrm>
            <a:custGeom>
              <a:avLst/>
              <a:gdLst>
                <a:gd name="T0" fmla="*/ 1429 w 2496"/>
                <a:gd name="T1" fmla="*/ 793 h 3147"/>
                <a:gd name="T2" fmla="*/ 1534 w 2496"/>
                <a:gd name="T3" fmla="*/ 1167 h 3147"/>
                <a:gd name="T4" fmla="*/ 1644 w 2496"/>
                <a:gd name="T5" fmla="*/ 1345 h 3147"/>
                <a:gd name="T6" fmla="*/ 1759 w 2496"/>
                <a:gd name="T7" fmla="*/ 1554 h 3147"/>
                <a:gd name="T8" fmla="*/ 1958 w 2496"/>
                <a:gd name="T9" fmla="*/ 1794 h 3147"/>
                <a:gd name="T10" fmla="*/ 2203 w 2496"/>
                <a:gd name="T11" fmla="*/ 1831 h 3147"/>
                <a:gd name="T12" fmla="*/ 2323 w 2496"/>
                <a:gd name="T13" fmla="*/ 1993 h 3147"/>
                <a:gd name="T14" fmla="*/ 2428 w 2496"/>
                <a:gd name="T15" fmla="*/ 2275 h 3147"/>
                <a:gd name="T16" fmla="*/ 2470 w 2496"/>
                <a:gd name="T17" fmla="*/ 2468 h 3147"/>
                <a:gd name="T18" fmla="*/ 2360 w 2496"/>
                <a:gd name="T19" fmla="*/ 2719 h 3147"/>
                <a:gd name="T20" fmla="*/ 2240 w 2496"/>
                <a:gd name="T21" fmla="*/ 2803 h 3147"/>
                <a:gd name="T22" fmla="*/ 1895 w 2496"/>
                <a:gd name="T23" fmla="*/ 2917 h 3147"/>
                <a:gd name="T24" fmla="*/ 1749 w 2496"/>
                <a:gd name="T25" fmla="*/ 3147 h 3147"/>
                <a:gd name="T26" fmla="*/ 1566 w 2496"/>
                <a:gd name="T27" fmla="*/ 2923 h 3147"/>
                <a:gd name="T28" fmla="*/ 1472 w 2496"/>
                <a:gd name="T29" fmla="*/ 2635 h 3147"/>
                <a:gd name="T30" fmla="*/ 1231 w 2496"/>
                <a:gd name="T31" fmla="*/ 2348 h 3147"/>
                <a:gd name="T32" fmla="*/ 1048 w 2496"/>
                <a:gd name="T33" fmla="*/ 2055 h 3147"/>
                <a:gd name="T34" fmla="*/ 886 w 2496"/>
                <a:gd name="T35" fmla="*/ 1925 h 3147"/>
                <a:gd name="T36" fmla="*/ 813 w 2496"/>
                <a:gd name="T37" fmla="*/ 1784 h 3147"/>
                <a:gd name="T38" fmla="*/ 677 w 2496"/>
                <a:gd name="T39" fmla="*/ 1413 h 3147"/>
                <a:gd name="T40" fmla="*/ 432 w 2496"/>
                <a:gd name="T41" fmla="*/ 1151 h 3147"/>
                <a:gd name="T42" fmla="*/ 254 w 2496"/>
                <a:gd name="T43" fmla="*/ 1036 h 3147"/>
                <a:gd name="T44" fmla="*/ 270 w 2496"/>
                <a:gd name="T45" fmla="*/ 822 h 3147"/>
                <a:gd name="T46" fmla="*/ 0 w 2496"/>
                <a:gd name="T47" fmla="*/ 363 h 3147"/>
                <a:gd name="T48" fmla="*/ 81 w 2496"/>
                <a:gd name="T49" fmla="*/ 88 h 3147"/>
                <a:gd name="T50" fmla="*/ 115 w 2496"/>
                <a:gd name="T51" fmla="*/ 76 h 3147"/>
                <a:gd name="T52" fmla="*/ 158 w 2496"/>
                <a:gd name="T53" fmla="*/ 212 h 3147"/>
                <a:gd name="T54" fmla="*/ 301 w 2496"/>
                <a:gd name="T55" fmla="*/ 334 h 3147"/>
                <a:gd name="T56" fmla="*/ 553 w 2496"/>
                <a:gd name="T57" fmla="*/ 327 h 3147"/>
                <a:gd name="T58" fmla="*/ 890 w 2496"/>
                <a:gd name="T59" fmla="*/ 28 h 3147"/>
                <a:gd name="T60" fmla="*/ 915 w 2496"/>
                <a:gd name="T61" fmla="*/ 16 h 3147"/>
                <a:gd name="T62" fmla="*/ 915 w 2496"/>
                <a:gd name="T63" fmla="*/ 16 h 3147"/>
                <a:gd name="T64" fmla="*/ 915 w 2496"/>
                <a:gd name="T65" fmla="*/ 16 h 3147"/>
                <a:gd name="T66" fmla="*/ 1065 w 2496"/>
                <a:gd name="T67" fmla="*/ 127 h 3147"/>
                <a:gd name="T68" fmla="*/ 1117 w 2496"/>
                <a:gd name="T69" fmla="*/ 185 h 3147"/>
                <a:gd name="T70" fmla="*/ 1131 w 2496"/>
                <a:gd name="T71" fmla="*/ 188 h 3147"/>
                <a:gd name="T72" fmla="*/ 1131 w 2496"/>
                <a:gd name="T73" fmla="*/ 188 h 3147"/>
                <a:gd name="T74" fmla="*/ 1326 w 2496"/>
                <a:gd name="T75" fmla="*/ 589 h 3147"/>
                <a:gd name="T76" fmla="*/ 1429 w 2496"/>
                <a:gd name="T77" fmla="*/ 793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6" h="3147">
                  <a:moveTo>
                    <a:pt x="1429" y="793"/>
                  </a:moveTo>
                  <a:cubicBezTo>
                    <a:pt x="1429" y="793"/>
                    <a:pt x="1445" y="1062"/>
                    <a:pt x="1534" y="1167"/>
                  </a:cubicBezTo>
                  <a:cubicBezTo>
                    <a:pt x="1623" y="1271"/>
                    <a:pt x="1555" y="1292"/>
                    <a:pt x="1644" y="1345"/>
                  </a:cubicBezTo>
                  <a:cubicBezTo>
                    <a:pt x="1733" y="1397"/>
                    <a:pt x="1696" y="1449"/>
                    <a:pt x="1759" y="1554"/>
                  </a:cubicBezTo>
                  <a:cubicBezTo>
                    <a:pt x="1822" y="1658"/>
                    <a:pt x="1884" y="1794"/>
                    <a:pt x="1958" y="1794"/>
                  </a:cubicBezTo>
                  <a:cubicBezTo>
                    <a:pt x="2031" y="1794"/>
                    <a:pt x="2114" y="1778"/>
                    <a:pt x="2203" y="1831"/>
                  </a:cubicBezTo>
                  <a:cubicBezTo>
                    <a:pt x="2292" y="1883"/>
                    <a:pt x="2292" y="1878"/>
                    <a:pt x="2323" y="1993"/>
                  </a:cubicBezTo>
                  <a:cubicBezTo>
                    <a:pt x="2355" y="2108"/>
                    <a:pt x="2464" y="2191"/>
                    <a:pt x="2428" y="2275"/>
                  </a:cubicBezTo>
                  <a:cubicBezTo>
                    <a:pt x="2391" y="2358"/>
                    <a:pt x="2444" y="2400"/>
                    <a:pt x="2470" y="2468"/>
                  </a:cubicBezTo>
                  <a:cubicBezTo>
                    <a:pt x="2496" y="2536"/>
                    <a:pt x="2428" y="2661"/>
                    <a:pt x="2360" y="2719"/>
                  </a:cubicBezTo>
                  <a:cubicBezTo>
                    <a:pt x="2292" y="2776"/>
                    <a:pt x="2276" y="2787"/>
                    <a:pt x="2240" y="2803"/>
                  </a:cubicBezTo>
                  <a:cubicBezTo>
                    <a:pt x="2203" y="2818"/>
                    <a:pt x="1968" y="2808"/>
                    <a:pt x="1895" y="2917"/>
                  </a:cubicBezTo>
                  <a:cubicBezTo>
                    <a:pt x="1822" y="3027"/>
                    <a:pt x="1749" y="3147"/>
                    <a:pt x="1749" y="3147"/>
                  </a:cubicBezTo>
                  <a:cubicBezTo>
                    <a:pt x="1749" y="3147"/>
                    <a:pt x="1670" y="3017"/>
                    <a:pt x="1566" y="2923"/>
                  </a:cubicBezTo>
                  <a:cubicBezTo>
                    <a:pt x="1461" y="2829"/>
                    <a:pt x="1571" y="2771"/>
                    <a:pt x="1472" y="2635"/>
                  </a:cubicBezTo>
                  <a:cubicBezTo>
                    <a:pt x="1372" y="2499"/>
                    <a:pt x="1304" y="2447"/>
                    <a:pt x="1231" y="2348"/>
                  </a:cubicBezTo>
                  <a:cubicBezTo>
                    <a:pt x="1158" y="2249"/>
                    <a:pt x="1163" y="2155"/>
                    <a:pt x="1048" y="2055"/>
                  </a:cubicBezTo>
                  <a:cubicBezTo>
                    <a:pt x="933" y="1956"/>
                    <a:pt x="912" y="1972"/>
                    <a:pt x="886" y="1925"/>
                  </a:cubicBezTo>
                  <a:cubicBezTo>
                    <a:pt x="860" y="1878"/>
                    <a:pt x="839" y="1893"/>
                    <a:pt x="813" y="1784"/>
                  </a:cubicBezTo>
                  <a:cubicBezTo>
                    <a:pt x="787" y="1674"/>
                    <a:pt x="750" y="1590"/>
                    <a:pt x="677" y="1413"/>
                  </a:cubicBezTo>
                  <a:cubicBezTo>
                    <a:pt x="604" y="1235"/>
                    <a:pt x="536" y="1204"/>
                    <a:pt x="432" y="1151"/>
                  </a:cubicBezTo>
                  <a:cubicBezTo>
                    <a:pt x="327" y="1099"/>
                    <a:pt x="233" y="1125"/>
                    <a:pt x="254" y="1036"/>
                  </a:cubicBezTo>
                  <a:cubicBezTo>
                    <a:pt x="275" y="947"/>
                    <a:pt x="312" y="979"/>
                    <a:pt x="270" y="822"/>
                  </a:cubicBezTo>
                  <a:cubicBezTo>
                    <a:pt x="228" y="665"/>
                    <a:pt x="0" y="363"/>
                    <a:pt x="0" y="363"/>
                  </a:cubicBezTo>
                  <a:cubicBezTo>
                    <a:pt x="0" y="363"/>
                    <a:pt x="32" y="206"/>
                    <a:pt x="81" y="88"/>
                  </a:cubicBezTo>
                  <a:cubicBezTo>
                    <a:pt x="91" y="82"/>
                    <a:pt x="102" y="78"/>
                    <a:pt x="115" y="76"/>
                  </a:cubicBezTo>
                  <a:cubicBezTo>
                    <a:pt x="251" y="54"/>
                    <a:pt x="201" y="162"/>
                    <a:pt x="158" y="212"/>
                  </a:cubicBezTo>
                  <a:cubicBezTo>
                    <a:pt x="115" y="263"/>
                    <a:pt x="273" y="270"/>
                    <a:pt x="301" y="334"/>
                  </a:cubicBezTo>
                  <a:cubicBezTo>
                    <a:pt x="330" y="399"/>
                    <a:pt x="352" y="578"/>
                    <a:pt x="553" y="327"/>
                  </a:cubicBezTo>
                  <a:cubicBezTo>
                    <a:pt x="710" y="131"/>
                    <a:pt x="840" y="53"/>
                    <a:pt x="890" y="28"/>
                  </a:cubicBezTo>
                  <a:cubicBezTo>
                    <a:pt x="899" y="27"/>
                    <a:pt x="907" y="24"/>
                    <a:pt x="915" y="16"/>
                  </a:cubicBezTo>
                  <a:lnTo>
                    <a:pt x="915" y="16"/>
                  </a:lnTo>
                  <a:lnTo>
                    <a:pt x="915" y="16"/>
                  </a:lnTo>
                  <a:cubicBezTo>
                    <a:pt x="942" y="0"/>
                    <a:pt x="1013" y="26"/>
                    <a:pt x="1065" y="127"/>
                  </a:cubicBezTo>
                  <a:cubicBezTo>
                    <a:pt x="1083" y="161"/>
                    <a:pt x="1100" y="178"/>
                    <a:pt x="1117" y="185"/>
                  </a:cubicBezTo>
                  <a:cubicBezTo>
                    <a:pt x="1121" y="189"/>
                    <a:pt x="1125" y="190"/>
                    <a:pt x="1131" y="188"/>
                  </a:cubicBezTo>
                  <a:lnTo>
                    <a:pt x="1131" y="188"/>
                  </a:lnTo>
                  <a:cubicBezTo>
                    <a:pt x="1131" y="188"/>
                    <a:pt x="1323" y="462"/>
                    <a:pt x="1326" y="589"/>
                  </a:cubicBezTo>
                  <a:cubicBezTo>
                    <a:pt x="1330" y="716"/>
                    <a:pt x="1365" y="723"/>
                    <a:pt x="1429" y="7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68150CF4-3AA8-4F08-8027-159C2AC04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5794" y="494715"/>
              <a:ext cx="503725" cy="319617"/>
            </a:xfrm>
            <a:custGeom>
              <a:avLst/>
              <a:gdLst>
                <a:gd name="T0" fmla="*/ 1041 w 3194"/>
                <a:gd name="T1" fmla="*/ 2116 h 2116"/>
                <a:gd name="T2" fmla="*/ 1177 w 3194"/>
                <a:gd name="T3" fmla="*/ 1959 h 2116"/>
                <a:gd name="T4" fmla="*/ 1469 w 3194"/>
                <a:gd name="T5" fmla="*/ 1620 h 2116"/>
                <a:gd name="T6" fmla="*/ 1621 w 3194"/>
                <a:gd name="T7" fmla="*/ 1421 h 2116"/>
                <a:gd name="T8" fmla="*/ 1992 w 3194"/>
                <a:gd name="T9" fmla="*/ 1416 h 2116"/>
                <a:gd name="T10" fmla="*/ 2154 w 3194"/>
                <a:gd name="T11" fmla="*/ 1552 h 2116"/>
                <a:gd name="T12" fmla="*/ 2519 w 3194"/>
                <a:gd name="T13" fmla="*/ 1682 h 2116"/>
                <a:gd name="T14" fmla="*/ 2964 w 3194"/>
                <a:gd name="T15" fmla="*/ 1489 h 2116"/>
                <a:gd name="T16" fmla="*/ 3042 w 3194"/>
                <a:gd name="T17" fmla="*/ 1066 h 2116"/>
                <a:gd name="T18" fmla="*/ 2974 w 3194"/>
                <a:gd name="T19" fmla="*/ 914 h 2116"/>
                <a:gd name="T20" fmla="*/ 3112 w 3194"/>
                <a:gd name="T21" fmla="*/ 690 h 2116"/>
                <a:gd name="T22" fmla="*/ 3112 w 3194"/>
                <a:gd name="T23" fmla="*/ 690 h 2116"/>
                <a:gd name="T24" fmla="*/ 3089 w 3194"/>
                <a:gd name="T25" fmla="*/ 668 h 2116"/>
                <a:gd name="T26" fmla="*/ 3011 w 3194"/>
                <a:gd name="T27" fmla="*/ 264 h 2116"/>
                <a:gd name="T28" fmla="*/ 2677 w 3194"/>
                <a:gd name="T29" fmla="*/ 186 h 2116"/>
                <a:gd name="T30" fmla="*/ 2365 w 3194"/>
                <a:gd name="T31" fmla="*/ 321 h 2116"/>
                <a:gd name="T32" fmla="*/ 2088 w 3194"/>
                <a:gd name="T33" fmla="*/ 399 h 2116"/>
                <a:gd name="T34" fmla="*/ 2035 w 3194"/>
                <a:gd name="T35" fmla="*/ 220 h 2116"/>
                <a:gd name="T36" fmla="*/ 1767 w 3194"/>
                <a:gd name="T37" fmla="*/ 177 h 2116"/>
                <a:gd name="T38" fmla="*/ 1488 w 3194"/>
                <a:gd name="T39" fmla="*/ 32 h 2116"/>
                <a:gd name="T40" fmla="*/ 1227 w 3194"/>
                <a:gd name="T41" fmla="*/ 131 h 2116"/>
                <a:gd name="T42" fmla="*/ 938 w 3194"/>
                <a:gd name="T43" fmla="*/ 209 h 2116"/>
                <a:gd name="T44" fmla="*/ 434 w 3194"/>
                <a:gd name="T45" fmla="*/ 262 h 2116"/>
                <a:gd name="T46" fmla="*/ 254 w 3194"/>
                <a:gd name="T47" fmla="*/ 364 h 2116"/>
                <a:gd name="T48" fmla="*/ 0 w 3194"/>
                <a:gd name="T49" fmla="*/ 441 h 2116"/>
                <a:gd name="T50" fmla="*/ 105 w 3194"/>
                <a:gd name="T51" fmla="*/ 815 h 2116"/>
                <a:gd name="T52" fmla="*/ 215 w 3194"/>
                <a:gd name="T53" fmla="*/ 993 h 2116"/>
                <a:gd name="T54" fmla="*/ 330 w 3194"/>
                <a:gd name="T55" fmla="*/ 1202 h 2116"/>
                <a:gd name="T56" fmla="*/ 529 w 3194"/>
                <a:gd name="T57" fmla="*/ 1442 h 2116"/>
                <a:gd name="T58" fmla="*/ 774 w 3194"/>
                <a:gd name="T59" fmla="*/ 1479 h 2116"/>
                <a:gd name="T60" fmla="*/ 894 w 3194"/>
                <a:gd name="T61" fmla="*/ 1641 h 2116"/>
                <a:gd name="T62" fmla="*/ 999 w 3194"/>
                <a:gd name="T63" fmla="*/ 1923 h 2116"/>
                <a:gd name="T64" fmla="*/ 1041 w 3194"/>
                <a:gd name="T6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4" h="2116">
                  <a:moveTo>
                    <a:pt x="1041" y="2116"/>
                  </a:moveTo>
                  <a:cubicBezTo>
                    <a:pt x="1041" y="2116"/>
                    <a:pt x="1114" y="2038"/>
                    <a:pt x="1177" y="1959"/>
                  </a:cubicBezTo>
                  <a:cubicBezTo>
                    <a:pt x="1239" y="1881"/>
                    <a:pt x="1464" y="1776"/>
                    <a:pt x="1469" y="1620"/>
                  </a:cubicBezTo>
                  <a:cubicBezTo>
                    <a:pt x="1474" y="1463"/>
                    <a:pt x="1506" y="1421"/>
                    <a:pt x="1621" y="1421"/>
                  </a:cubicBezTo>
                  <a:cubicBezTo>
                    <a:pt x="1736" y="1421"/>
                    <a:pt x="1908" y="1369"/>
                    <a:pt x="1992" y="1416"/>
                  </a:cubicBezTo>
                  <a:cubicBezTo>
                    <a:pt x="2075" y="1463"/>
                    <a:pt x="2096" y="1494"/>
                    <a:pt x="2154" y="1552"/>
                  </a:cubicBezTo>
                  <a:cubicBezTo>
                    <a:pt x="2211" y="1609"/>
                    <a:pt x="2321" y="1740"/>
                    <a:pt x="2519" y="1682"/>
                  </a:cubicBezTo>
                  <a:cubicBezTo>
                    <a:pt x="2718" y="1625"/>
                    <a:pt x="2964" y="1698"/>
                    <a:pt x="2964" y="1489"/>
                  </a:cubicBezTo>
                  <a:cubicBezTo>
                    <a:pt x="2964" y="1280"/>
                    <a:pt x="3194" y="1139"/>
                    <a:pt x="3042" y="1066"/>
                  </a:cubicBezTo>
                  <a:cubicBezTo>
                    <a:pt x="2891" y="993"/>
                    <a:pt x="2828" y="1071"/>
                    <a:pt x="2974" y="914"/>
                  </a:cubicBezTo>
                  <a:cubicBezTo>
                    <a:pt x="3120" y="757"/>
                    <a:pt x="3035" y="784"/>
                    <a:pt x="3112" y="690"/>
                  </a:cubicBezTo>
                  <a:lnTo>
                    <a:pt x="3112" y="690"/>
                  </a:lnTo>
                  <a:cubicBezTo>
                    <a:pt x="3103" y="685"/>
                    <a:pt x="3095" y="677"/>
                    <a:pt x="3089" y="668"/>
                  </a:cubicBezTo>
                  <a:cubicBezTo>
                    <a:pt x="3053" y="619"/>
                    <a:pt x="3089" y="441"/>
                    <a:pt x="3011" y="264"/>
                  </a:cubicBezTo>
                  <a:cubicBezTo>
                    <a:pt x="2933" y="86"/>
                    <a:pt x="2769" y="93"/>
                    <a:pt x="2677" y="186"/>
                  </a:cubicBezTo>
                  <a:cubicBezTo>
                    <a:pt x="2585" y="278"/>
                    <a:pt x="2464" y="306"/>
                    <a:pt x="2365" y="321"/>
                  </a:cubicBezTo>
                  <a:cubicBezTo>
                    <a:pt x="2265" y="335"/>
                    <a:pt x="2223" y="406"/>
                    <a:pt x="2088" y="399"/>
                  </a:cubicBezTo>
                  <a:cubicBezTo>
                    <a:pt x="1992" y="394"/>
                    <a:pt x="1996" y="306"/>
                    <a:pt x="2035" y="220"/>
                  </a:cubicBezTo>
                  <a:cubicBezTo>
                    <a:pt x="1946" y="206"/>
                    <a:pt x="1846" y="186"/>
                    <a:pt x="1767" y="177"/>
                  </a:cubicBezTo>
                  <a:cubicBezTo>
                    <a:pt x="1608" y="159"/>
                    <a:pt x="1545" y="64"/>
                    <a:pt x="1488" y="32"/>
                  </a:cubicBezTo>
                  <a:cubicBezTo>
                    <a:pt x="1432" y="0"/>
                    <a:pt x="1358" y="89"/>
                    <a:pt x="1227" y="131"/>
                  </a:cubicBezTo>
                  <a:cubicBezTo>
                    <a:pt x="1097" y="173"/>
                    <a:pt x="1090" y="135"/>
                    <a:pt x="938" y="209"/>
                  </a:cubicBezTo>
                  <a:cubicBezTo>
                    <a:pt x="786" y="283"/>
                    <a:pt x="568" y="240"/>
                    <a:pt x="434" y="262"/>
                  </a:cubicBezTo>
                  <a:cubicBezTo>
                    <a:pt x="299" y="283"/>
                    <a:pt x="268" y="247"/>
                    <a:pt x="254" y="364"/>
                  </a:cubicBezTo>
                  <a:cubicBezTo>
                    <a:pt x="239" y="480"/>
                    <a:pt x="63" y="512"/>
                    <a:pt x="0" y="441"/>
                  </a:cubicBezTo>
                  <a:cubicBezTo>
                    <a:pt x="0" y="441"/>
                    <a:pt x="16" y="710"/>
                    <a:pt x="105" y="815"/>
                  </a:cubicBezTo>
                  <a:cubicBezTo>
                    <a:pt x="194" y="919"/>
                    <a:pt x="126" y="940"/>
                    <a:pt x="215" y="993"/>
                  </a:cubicBezTo>
                  <a:cubicBezTo>
                    <a:pt x="304" y="1045"/>
                    <a:pt x="267" y="1097"/>
                    <a:pt x="330" y="1202"/>
                  </a:cubicBezTo>
                  <a:cubicBezTo>
                    <a:pt x="393" y="1306"/>
                    <a:pt x="455" y="1442"/>
                    <a:pt x="529" y="1442"/>
                  </a:cubicBezTo>
                  <a:cubicBezTo>
                    <a:pt x="602" y="1442"/>
                    <a:pt x="685" y="1426"/>
                    <a:pt x="774" y="1479"/>
                  </a:cubicBezTo>
                  <a:cubicBezTo>
                    <a:pt x="863" y="1531"/>
                    <a:pt x="863" y="1526"/>
                    <a:pt x="894" y="1641"/>
                  </a:cubicBezTo>
                  <a:cubicBezTo>
                    <a:pt x="926" y="1756"/>
                    <a:pt x="1035" y="1839"/>
                    <a:pt x="999" y="1923"/>
                  </a:cubicBezTo>
                  <a:cubicBezTo>
                    <a:pt x="962" y="2006"/>
                    <a:pt x="1015" y="2048"/>
                    <a:pt x="1041" y="21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82171965-BDFB-4916-B1D6-C34DCFB34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913" y="379750"/>
              <a:ext cx="595465" cy="540578"/>
            </a:xfrm>
            <a:custGeom>
              <a:avLst/>
              <a:gdLst>
                <a:gd name="T0" fmla="*/ 1780 w 3774"/>
                <a:gd name="T1" fmla="*/ 0 h 3575"/>
                <a:gd name="T2" fmla="*/ 1774 w 3774"/>
                <a:gd name="T3" fmla="*/ 1114 h 3575"/>
                <a:gd name="T4" fmla="*/ 1947 w 3774"/>
                <a:gd name="T5" fmla="*/ 1154 h 3575"/>
                <a:gd name="T6" fmla="*/ 2454 w 3774"/>
                <a:gd name="T7" fmla="*/ 1054 h 3575"/>
                <a:gd name="T8" fmla="*/ 2907 w 3774"/>
                <a:gd name="T9" fmla="*/ 1148 h 3575"/>
                <a:gd name="T10" fmla="*/ 3767 w 3774"/>
                <a:gd name="T11" fmla="*/ 2681 h 3575"/>
                <a:gd name="T12" fmla="*/ 3440 w 3774"/>
                <a:gd name="T13" fmla="*/ 3055 h 3575"/>
                <a:gd name="T14" fmla="*/ 2747 w 3774"/>
                <a:gd name="T15" fmla="*/ 3535 h 3575"/>
                <a:gd name="T16" fmla="*/ 1974 w 3774"/>
                <a:gd name="T17" fmla="*/ 3161 h 3575"/>
                <a:gd name="T18" fmla="*/ 1820 w 3774"/>
                <a:gd name="T19" fmla="*/ 3248 h 3575"/>
                <a:gd name="T20" fmla="*/ 1640 w 3774"/>
                <a:gd name="T21" fmla="*/ 3268 h 3575"/>
                <a:gd name="T22" fmla="*/ 1267 w 3774"/>
                <a:gd name="T23" fmla="*/ 3168 h 3575"/>
                <a:gd name="T24" fmla="*/ 960 w 3774"/>
                <a:gd name="T25" fmla="*/ 3055 h 3575"/>
                <a:gd name="T26" fmla="*/ 613 w 3774"/>
                <a:gd name="T27" fmla="*/ 2995 h 3575"/>
                <a:gd name="T28" fmla="*/ 453 w 3774"/>
                <a:gd name="T29" fmla="*/ 2755 h 3575"/>
                <a:gd name="T30" fmla="*/ 280 w 3774"/>
                <a:gd name="T31" fmla="*/ 2441 h 3575"/>
                <a:gd name="T32" fmla="*/ 107 w 3774"/>
                <a:gd name="T33" fmla="*/ 2174 h 3575"/>
                <a:gd name="T34" fmla="*/ 40 w 3774"/>
                <a:gd name="T35" fmla="*/ 1708 h 3575"/>
                <a:gd name="T36" fmla="*/ 113 w 3774"/>
                <a:gd name="T37" fmla="*/ 1614 h 3575"/>
                <a:gd name="T38" fmla="*/ 154 w 3774"/>
                <a:gd name="T39" fmla="*/ 1427 h 3575"/>
                <a:gd name="T40" fmla="*/ 253 w 3774"/>
                <a:gd name="T41" fmla="*/ 1136 h 3575"/>
                <a:gd name="T42" fmla="*/ 289 w 3774"/>
                <a:gd name="T43" fmla="*/ 1016 h 3575"/>
                <a:gd name="T44" fmla="*/ 700 w 3774"/>
                <a:gd name="T45" fmla="*/ 1001 h 3575"/>
                <a:gd name="T46" fmla="*/ 1176 w 3774"/>
                <a:gd name="T47" fmla="*/ 732 h 3575"/>
                <a:gd name="T48" fmla="*/ 1552 w 3774"/>
                <a:gd name="T49" fmla="*/ 270 h 3575"/>
                <a:gd name="T50" fmla="*/ 1780 w 3774"/>
                <a:gd name="T51" fmla="*/ 0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74" h="3575">
                  <a:moveTo>
                    <a:pt x="1780" y="0"/>
                  </a:moveTo>
                  <a:lnTo>
                    <a:pt x="1774" y="1114"/>
                  </a:lnTo>
                  <a:cubicBezTo>
                    <a:pt x="1774" y="1114"/>
                    <a:pt x="1854" y="1048"/>
                    <a:pt x="1947" y="1154"/>
                  </a:cubicBezTo>
                  <a:cubicBezTo>
                    <a:pt x="2040" y="1261"/>
                    <a:pt x="2300" y="1081"/>
                    <a:pt x="2454" y="1054"/>
                  </a:cubicBezTo>
                  <a:cubicBezTo>
                    <a:pt x="2607" y="1028"/>
                    <a:pt x="2800" y="968"/>
                    <a:pt x="2907" y="1148"/>
                  </a:cubicBezTo>
                  <a:cubicBezTo>
                    <a:pt x="3014" y="1328"/>
                    <a:pt x="3760" y="2548"/>
                    <a:pt x="3767" y="2681"/>
                  </a:cubicBezTo>
                  <a:cubicBezTo>
                    <a:pt x="3774" y="2815"/>
                    <a:pt x="3440" y="2961"/>
                    <a:pt x="3440" y="3055"/>
                  </a:cubicBezTo>
                  <a:cubicBezTo>
                    <a:pt x="3440" y="3148"/>
                    <a:pt x="2840" y="3575"/>
                    <a:pt x="2747" y="3535"/>
                  </a:cubicBezTo>
                  <a:cubicBezTo>
                    <a:pt x="2654" y="3495"/>
                    <a:pt x="1974" y="3161"/>
                    <a:pt x="1974" y="3161"/>
                  </a:cubicBezTo>
                  <a:cubicBezTo>
                    <a:pt x="1974" y="3161"/>
                    <a:pt x="1807" y="3188"/>
                    <a:pt x="1820" y="3248"/>
                  </a:cubicBezTo>
                  <a:cubicBezTo>
                    <a:pt x="1834" y="3308"/>
                    <a:pt x="1780" y="3268"/>
                    <a:pt x="1640" y="3268"/>
                  </a:cubicBezTo>
                  <a:cubicBezTo>
                    <a:pt x="1500" y="3268"/>
                    <a:pt x="1334" y="3281"/>
                    <a:pt x="1267" y="3168"/>
                  </a:cubicBezTo>
                  <a:cubicBezTo>
                    <a:pt x="1200" y="3055"/>
                    <a:pt x="1087" y="3161"/>
                    <a:pt x="960" y="3055"/>
                  </a:cubicBezTo>
                  <a:cubicBezTo>
                    <a:pt x="833" y="2948"/>
                    <a:pt x="713" y="3035"/>
                    <a:pt x="613" y="2995"/>
                  </a:cubicBezTo>
                  <a:cubicBezTo>
                    <a:pt x="513" y="2955"/>
                    <a:pt x="480" y="2948"/>
                    <a:pt x="453" y="2755"/>
                  </a:cubicBezTo>
                  <a:cubicBezTo>
                    <a:pt x="427" y="2561"/>
                    <a:pt x="387" y="2481"/>
                    <a:pt x="280" y="2441"/>
                  </a:cubicBezTo>
                  <a:cubicBezTo>
                    <a:pt x="173" y="2401"/>
                    <a:pt x="213" y="2294"/>
                    <a:pt x="107" y="2174"/>
                  </a:cubicBezTo>
                  <a:cubicBezTo>
                    <a:pt x="0" y="2054"/>
                    <a:pt x="40" y="1708"/>
                    <a:pt x="40" y="1708"/>
                  </a:cubicBezTo>
                  <a:cubicBezTo>
                    <a:pt x="40" y="1708"/>
                    <a:pt x="27" y="1748"/>
                    <a:pt x="113" y="1614"/>
                  </a:cubicBezTo>
                  <a:cubicBezTo>
                    <a:pt x="200" y="1481"/>
                    <a:pt x="154" y="1427"/>
                    <a:pt x="154" y="1427"/>
                  </a:cubicBezTo>
                  <a:cubicBezTo>
                    <a:pt x="154" y="1427"/>
                    <a:pt x="310" y="1236"/>
                    <a:pt x="253" y="1136"/>
                  </a:cubicBezTo>
                  <a:cubicBezTo>
                    <a:pt x="196" y="1037"/>
                    <a:pt x="218" y="945"/>
                    <a:pt x="289" y="1016"/>
                  </a:cubicBezTo>
                  <a:cubicBezTo>
                    <a:pt x="360" y="1087"/>
                    <a:pt x="629" y="1143"/>
                    <a:pt x="700" y="1001"/>
                  </a:cubicBezTo>
                  <a:cubicBezTo>
                    <a:pt x="771" y="859"/>
                    <a:pt x="1006" y="867"/>
                    <a:pt x="1176" y="732"/>
                  </a:cubicBezTo>
                  <a:cubicBezTo>
                    <a:pt x="1347" y="597"/>
                    <a:pt x="1517" y="533"/>
                    <a:pt x="1552" y="270"/>
                  </a:cubicBezTo>
                  <a:cubicBezTo>
                    <a:pt x="1588" y="8"/>
                    <a:pt x="1737" y="71"/>
                    <a:pt x="178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31A20EC8-3BE7-476F-BFA1-3329104E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2888" y="841240"/>
              <a:ext cx="378854" cy="696309"/>
            </a:xfrm>
            <a:custGeom>
              <a:avLst/>
              <a:gdLst>
                <a:gd name="T0" fmla="*/ 121 w 2402"/>
                <a:gd name="T1" fmla="*/ 2503 h 4604"/>
                <a:gd name="T2" fmla="*/ 188 w 2402"/>
                <a:gd name="T3" fmla="*/ 2815 h 4604"/>
                <a:gd name="T4" fmla="*/ 364 w 2402"/>
                <a:gd name="T5" fmla="*/ 3245 h 4604"/>
                <a:gd name="T6" fmla="*/ 577 w 2402"/>
                <a:gd name="T7" fmla="*/ 3250 h 4604"/>
                <a:gd name="T8" fmla="*/ 762 w 2402"/>
                <a:gd name="T9" fmla="*/ 3372 h 4604"/>
                <a:gd name="T10" fmla="*/ 826 w 2402"/>
                <a:gd name="T11" fmla="*/ 3601 h 4604"/>
                <a:gd name="T12" fmla="*/ 921 w 2402"/>
                <a:gd name="T13" fmla="*/ 3814 h 4604"/>
                <a:gd name="T14" fmla="*/ 1110 w 2402"/>
                <a:gd name="T15" fmla="*/ 3936 h 4604"/>
                <a:gd name="T16" fmla="*/ 982 w 2402"/>
                <a:gd name="T17" fmla="*/ 4115 h 4604"/>
                <a:gd name="T18" fmla="*/ 1296 w 2402"/>
                <a:gd name="T19" fmla="*/ 4516 h 4604"/>
                <a:gd name="T20" fmla="*/ 1545 w 2402"/>
                <a:gd name="T21" fmla="*/ 4547 h 4604"/>
                <a:gd name="T22" fmla="*/ 1761 w 2402"/>
                <a:gd name="T23" fmla="*/ 4307 h 4604"/>
                <a:gd name="T24" fmla="*/ 2139 w 2402"/>
                <a:gd name="T25" fmla="*/ 3936 h 4604"/>
                <a:gd name="T26" fmla="*/ 2079 w 2402"/>
                <a:gd name="T27" fmla="*/ 3716 h 4604"/>
                <a:gd name="T28" fmla="*/ 2082 w 2402"/>
                <a:gd name="T29" fmla="*/ 3527 h 4604"/>
                <a:gd name="T30" fmla="*/ 1812 w 2402"/>
                <a:gd name="T31" fmla="*/ 3456 h 4604"/>
                <a:gd name="T32" fmla="*/ 1704 w 2402"/>
                <a:gd name="T33" fmla="*/ 3365 h 4604"/>
                <a:gd name="T34" fmla="*/ 1626 w 2402"/>
                <a:gd name="T35" fmla="*/ 3196 h 4604"/>
                <a:gd name="T36" fmla="*/ 1512 w 2402"/>
                <a:gd name="T37" fmla="*/ 3149 h 4604"/>
                <a:gd name="T38" fmla="*/ 1434 w 2402"/>
                <a:gd name="T39" fmla="*/ 3068 h 4604"/>
                <a:gd name="T40" fmla="*/ 1326 w 2402"/>
                <a:gd name="T41" fmla="*/ 3082 h 4604"/>
                <a:gd name="T42" fmla="*/ 1252 w 2402"/>
                <a:gd name="T43" fmla="*/ 3109 h 4604"/>
                <a:gd name="T44" fmla="*/ 1177 w 2402"/>
                <a:gd name="T45" fmla="*/ 2920 h 4604"/>
                <a:gd name="T46" fmla="*/ 1309 w 2402"/>
                <a:gd name="T47" fmla="*/ 2849 h 4604"/>
                <a:gd name="T48" fmla="*/ 1390 w 2402"/>
                <a:gd name="T49" fmla="*/ 2879 h 4604"/>
                <a:gd name="T50" fmla="*/ 1234 w 2402"/>
                <a:gd name="T51" fmla="*/ 2611 h 4604"/>
                <a:gd name="T52" fmla="*/ 1293 w 2402"/>
                <a:gd name="T53" fmla="*/ 2533 h 4604"/>
                <a:gd name="T54" fmla="*/ 1435 w 2402"/>
                <a:gd name="T55" fmla="*/ 2460 h 4604"/>
                <a:gd name="T56" fmla="*/ 1595 w 2402"/>
                <a:gd name="T57" fmla="*/ 2579 h 4604"/>
                <a:gd name="T58" fmla="*/ 1832 w 2402"/>
                <a:gd name="T59" fmla="*/ 2679 h 4604"/>
                <a:gd name="T60" fmla="*/ 1964 w 2402"/>
                <a:gd name="T61" fmla="*/ 2492 h 4604"/>
                <a:gd name="T62" fmla="*/ 1946 w 2402"/>
                <a:gd name="T63" fmla="*/ 2346 h 4604"/>
                <a:gd name="T64" fmla="*/ 1877 w 2402"/>
                <a:gd name="T65" fmla="*/ 1954 h 4604"/>
                <a:gd name="T66" fmla="*/ 1992 w 2402"/>
                <a:gd name="T67" fmla="*/ 1721 h 4604"/>
                <a:gd name="T68" fmla="*/ 2165 w 2402"/>
                <a:gd name="T69" fmla="*/ 1520 h 4604"/>
                <a:gd name="T70" fmla="*/ 2302 w 2402"/>
                <a:gd name="T71" fmla="*/ 1351 h 4604"/>
                <a:gd name="T72" fmla="*/ 2206 w 2402"/>
                <a:gd name="T73" fmla="*/ 1114 h 4604"/>
                <a:gd name="T74" fmla="*/ 2174 w 2402"/>
                <a:gd name="T75" fmla="*/ 927 h 4604"/>
                <a:gd name="T76" fmla="*/ 2142 w 2402"/>
                <a:gd name="T77" fmla="*/ 762 h 4604"/>
                <a:gd name="T78" fmla="*/ 2202 w 2402"/>
                <a:gd name="T79" fmla="*/ 616 h 4604"/>
                <a:gd name="T80" fmla="*/ 2226 w 2402"/>
                <a:gd name="T81" fmla="*/ 4 h 4604"/>
                <a:gd name="T82" fmla="*/ 2226 w 2402"/>
                <a:gd name="T83" fmla="*/ 4 h 4604"/>
                <a:gd name="T84" fmla="*/ 1533 w 2402"/>
                <a:gd name="T85" fmla="*/ 484 h 4604"/>
                <a:gd name="T86" fmla="*/ 801 w 2402"/>
                <a:gd name="T87" fmla="*/ 130 h 4604"/>
                <a:gd name="T88" fmla="*/ 752 w 2402"/>
                <a:gd name="T89" fmla="*/ 467 h 4604"/>
                <a:gd name="T90" fmla="*/ 532 w 2402"/>
                <a:gd name="T91" fmla="*/ 772 h 4604"/>
                <a:gd name="T92" fmla="*/ 325 w 2402"/>
                <a:gd name="T93" fmla="*/ 940 h 4604"/>
                <a:gd name="T94" fmla="*/ 338 w 2402"/>
                <a:gd name="T95" fmla="*/ 1200 h 4604"/>
                <a:gd name="T96" fmla="*/ 227 w 2402"/>
                <a:gd name="T97" fmla="*/ 1589 h 4604"/>
                <a:gd name="T98" fmla="*/ 26 w 2402"/>
                <a:gd name="T99" fmla="*/ 1854 h 4604"/>
                <a:gd name="T100" fmla="*/ 169 w 2402"/>
                <a:gd name="T101" fmla="*/ 2127 h 4604"/>
                <a:gd name="T102" fmla="*/ 169 w 2402"/>
                <a:gd name="T103" fmla="*/ 2341 h 4604"/>
                <a:gd name="T104" fmla="*/ 121 w 2402"/>
                <a:gd name="T105" fmla="*/ 2503 h 4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2" h="4604">
                  <a:moveTo>
                    <a:pt x="121" y="2503"/>
                  </a:moveTo>
                  <a:cubicBezTo>
                    <a:pt x="121" y="2503"/>
                    <a:pt x="124" y="2702"/>
                    <a:pt x="188" y="2815"/>
                  </a:cubicBezTo>
                  <a:cubicBezTo>
                    <a:pt x="251" y="2927"/>
                    <a:pt x="322" y="3209"/>
                    <a:pt x="364" y="3245"/>
                  </a:cubicBezTo>
                  <a:cubicBezTo>
                    <a:pt x="406" y="3280"/>
                    <a:pt x="479" y="3267"/>
                    <a:pt x="577" y="3250"/>
                  </a:cubicBezTo>
                  <a:cubicBezTo>
                    <a:pt x="674" y="3233"/>
                    <a:pt x="728" y="3301"/>
                    <a:pt x="762" y="3372"/>
                  </a:cubicBezTo>
                  <a:cubicBezTo>
                    <a:pt x="796" y="3443"/>
                    <a:pt x="840" y="3534"/>
                    <a:pt x="826" y="3601"/>
                  </a:cubicBezTo>
                  <a:cubicBezTo>
                    <a:pt x="813" y="3669"/>
                    <a:pt x="820" y="3753"/>
                    <a:pt x="921" y="3814"/>
                  </a:cubicBezTo>
                  <a:cubicBezTo>
                    <a:pt x="1022" y="3875"/>
                    <a:pt x="1167" y="3861"/>
                    <a:pt x="1110" y="3936"/>
                  </a:cubicBezTo>
                  <a:cubicBezTo>
                    <a:pt x="1052" y="4010"/>
                    <a:pt x="934" y="3993"/>
                    <a:pt x="982" y="4115"/>
                  </a:cubicBezTo>
                  <a:cubicBezTo>
                    <a:pt x="1029" y="4236"/>
                    <a:pt x="1201" y="4516"/>
                    <a:pt x="1296" y="4516"/>
                  </a:cubicBezTo>
                  <a:cubicBezTo>
                    <a:pt x="1390" y="4516"/>
                    <a:pt x="1485" y="4604"/>
                    <a:pt x="1545" y="4547"/>
                  </a:cubicBezTo>
                  <a:cubicBezTo>
                    <a:pt x="1606" y="4489"/>
                    <a:pt x="1714" y="4422"/>
                    <a:pt x="1761" y="4307"/>
                  </a:cubicBezTo>
                  <a:cubicBezTo>
                    <a:pt x="1809" y="4192"/>
                    <a:pt x="2156" y="4003"/>
                    <a:pt x="2139" y="3936"/>
                  </a:cubicBezTo>
                  <a:cubicBezTo>
                    <a:pt x="2123" y="3868"/>
                    <a:pt x="2035" y="3784"/>
                    <a:pt x="2079" y="3716"/>
                  </a:cubicBezTo>
                  <a:cubicBezTo>
                    <a:pt x="2123" y="3649"/>
                    <a:pt x="2204" y="3534"/>
                    <a:pt x="2082" y="3527"/>
                  </a:cubicBezTo>
                  <a:cubicBezTo>
                    <a:pt x="1961" y="3520"/>
                    <a:pt x="1863" y="3531"/>
                    <a:pt x="1812" y="3456"/>
                  </a:cubicBezTo>
                  <a:cubicBezTo>
                    <a:pt x="1761" y="3382"/>
                    <a:pt x="1670" y="3517"/>
                    <a:pt x="1704" y="3365"/>
                  </a:cubicBezTo>
                  <a:cubicBezTo>
                    <a:pt x="1738" y="3213"/>
                    <a:pt x="1691" y="3186"/>
                    <a:pt x="1626" y="3196"/>
                  </a:cubicBezTo>
                  <a:cubicBezTo>
                    <a:pt x="1562" y="3206"/>
                    <a:pt x="1572" y="3210"/>
                    <a:pt x="1512" y="3149"/>
                  </a:cubicBezTo>
                  <a:cubicBezTo>
                    <a:pt x="1451" y="3088"/>
                    <a:pt x="1488" y="3139"/>
                    <a:pt x="1434" y="3068"/>
                  </a:cubicBezTo>
                  <a:cubicBezTo>
                    <a:pt x="1380" y="2997"/>
                    <a:pt x="1306" y="3034"/>
                    <a:pt x="1326" y="3082"/>
                  </a:cubicBezTo>
                  <a:cubicBezTo>
                    <a:pt x="1346" y="3129"/>
                    <a:pt x="1329" y="3210"/>
                    <a:pt x="1252" y="3109"/>
                  </a:cubicBezTo>
                  <a:cubicBezTo>
                    <a:pt x="1174" y="3007"/>
                    <a:pt x="1073" y="2936"/>
                    <a:pt x="1177" y="2920"/>
                  </a:cubicBezTo>
                  <a:cubicBezTo>
                    <a:pt x="1282" y="2903"/>
                    <a:pt x="1269" y="2808"/>
                    <a:pt x="1309" y="2849"/>
                  </a:cubicBezTo>
                  <a:cubicBezTo>
                    <a:pt x="1350" y="2889"/>
                    <a:pt x="1444" y="2984"/>
                    <a:pt x="1390" y="2879"/>
                  </a:cubicBezTo>
                  <a:cubicBezTo>
                    <a:pt x="1336" y="2774"/>
                    <a:pt x="1234" y="2611"/>
                    <a:pt x="1234" y="2611"/>
                  </a:cubicBezTo>
                  <a:cubicBezTo>
                    <a:pt x="1234" y="2611"/>
                    <a:pt x="1248" y="2593"/>
                    <a:pt x="1293" y="2533"/>
                  </a:cubicBezTo>
                  <a:cubicBezTo>
                    <a:pt x="1339" y="2474"/>
                    <a:pt x="1403" y="2483"/>
                    <a:pt x="1435" y="2460"/>
                  </a:cubicBezTo>
                  <a:cubicBezTo>
                    <a:pt x="1467" y="2437"/>
                    <a:pt x="1480" y="2478"/>
                    <a:pt x="1595" y="2579"/>
                  </a:cubicBezTo>
                  <a:cubicBezTo>
                    <a:pt x="1709" y="2679"/>
                    <a:pt x="1795" y="2757"/>
                    <a:pt x="1832" y="2679"/>
                  </a:cubicBezTo>
                  <a:cubicBezTo>
                    <a:pt x="1868" y="2602"/>
                    <a:pt x="1887" y="2538"/>
                    <a:pt x="1964" y="2492"/>
                  </a:cubicBezTo>
                  <a:cubicBezTo>
                    <a:pt x="2042" y="2447"/>
                    <a:pt x="2033" y="2465"/>
                    <a:pt x="1946" y="2346"/>
                  </a:cubicBezTo>
                  <a:cubicBezTo>
                    <a:pt x="1859" y="2227"/>
                    <a:pt x="1718" y="2072"/>
                    <a:pt x="1877" y="1954"/>
                  </a:cubicBezTo>
                  <a:cubicBezTo>
                    <a:pt x="2037" y="1835"/>
                    <a:pt x="1855" y="1826"/>
                    <a:pt x="1992" y="1721"/>
                  </a:cubicBezTo>
                  <a:cubicBezTo>
                    <a:pt x="2129" y="1616"/>
                    <a:pt x="2183" y="1657"/>
                    <a:pt x="2165" y="1520"/>
                  </a:cubicBezTo>
                  <a:cubicBezTo>
                    <a:pt x="2147" y="1383"/>
                    <a:pt x="2288" y="1470"/>
                    <a:pt x="2302" y="1351"/>
                  </a:cubicBezTo>
                  <a:cubicBezTo>
                    <a:pt x="2316" y="1232"/>
                    <a:pt x="2238" y="1251"/>
                    <a:pt x="2206" y="1114"/>
                  </a:cubicBezTo>
                  <a:cubicBezTo>
                    <a:pt x="2174" y="977"/>
                    <a:pt x="2224" y="1000"/>
                    <a:pt x="2174" y="927"/>
                  </a:cubicBezTo>
                  <a:cubicBezTo>
                    <a:pt x="2124" y="854"/>
                    <a:pt x="2097" y="813"/>
                    <a:pt x="2142" y="762"/>
                  </a:cubicBezTo>
                  <a:cubicBezTo>
                    <a:pt x="2188" y="712"/>
                    <a:pt x="2192" y="680"/>
                    <a:pt x="2202" y="616"/>
                  </a:cubicBezTo>
                  <a:cubicBezTo>
                    <a:pt x="2211" y="552"/>
                    <a:pt x="2402" y="0"/>
                    <a:pt x="2226" y="4"/>
                  </a:cubicBezTo>
                  <a:lnTo>
                    <a:pt x="2226" y="4"/>
                  </a:lnTo>
                  <a:cubicBezTo>
                    <a:pt x="2223" y="100"/>
                    <a:pt x="1626" y="523"/>
                    <a:pt x="1533" y="484"/>
                  </a:cubicBezTo>
                  <a:cubicBezTo>
                    <a:pt x="1454" y="450"/>
                    <a:pt x="949" y="203"/>
                    <a:pt x="801" y="130"/>
                  </a:cubicBezTo>
                  <a:cubicBezTo>
                    <a:pt x="789" y="245"/>
                    <a:pt x="769" y="420"/>
                    <a:pt x="752" y="467"/>
                  </a:cubicBezTo>
                  <a:cubicBezTo>
                    <a:pt x="726" y="539"/>
                    <a:pt x="571" y="571"/>
                    <a:pt x="532" y="772"/>
                  </a:cubicBezTo>
                  <a:cubicBezTo>
                    <a:pt x="493" y="973"/>
                    <a:pt x="383" y="921"/>
                    <a:pt x="325" y="940"/>
                  </a:cubicBezTo>
                  <a:cubicBezTo>
                    <a:pt x="266" y="960"/>
                    <a:pt x="312" y="1051"/>
                    <a:pt x="338" y="1200"/>
                  </a:cubicBezTo>
                  <a:cubicBezTo>
                    <a:pt x="363" y="1349"/>
                    <a:pt x="292" y="1427"/>
                    <a:pt x="227" y="1589"/>
                  </a:cubicBezTo>
                  <a:cubicBezTo>
                    <a:pt x="162" y="1751"/>
                    <a:pt x="0" y="1744"/>
                    <a:pt x="26" y="1854"/>
                  </a:cubicBezTo>
                  <a:cubicBezTo>
                    <a:pt x="52" y="1965"/>
                    <a:pt x="221" y="1997"/>
                    <a:pt x="169" y="2127"/>
                  </a:cubicBezTo>
                  <a:cubicBezTo>
                    <a:pt x="117" y="2256"/>
                    <a:pt x="169" y="2224"/>
                    <a:pt x="169" y="2341"/>
                  </a:cubicBezTo>
                  <a:cubicBezTo>
                    <a:pt x="169" y="2410"/>
                    <a:pt x="148" y="2480"/>
                    <a:pt x="121" y="25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BD06280B-B79E-47F1-87B4-4807A369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1943" y="1102152"/>
              <a:ext cx="676163" cy="429690"/>
            </a:xfrm>
            <a:custGeom>
              <a:avLst/>
              <a:gdLst>
                <a:gd name="T0" fmla="*/ 4271 w 4291"/>
                <a:gd name="T1" fmla="*/ 1445 h 2843"/>
                <a:gd name="T2" fmla="*/ 4222 w 4291"/>
                <a:gd name="T3" fmla="*/ 1620 h 2843"/>
                <a:gd name="T4" fmla="*/ 4181 w 4291"/>
                <a:gd name="T5" fmla="*/ 1798 h 2843"/>
                <a:gd name="T6" fmla="*/ 4117 w 4291"/>
                <a:gd name="T7" fmla="*/ 1990 h 2843"/>
                <a:gd name="T8" fmla="*/ 3775 w 4291"/>
                <a:gd name="T9" fmla="*/ 2118 h 2843"/>
                <a:gd name="T10" fmla="*/ 3684 w 4291"/>
                <a:gd name="T11" fmla="*/ 2455 h 2843"/>
                <a:gd name="T12" fmla="*/ 3720 w 4291"/>
                <a:gd name="T13" fmla="*/ 2661 h 2843"/>
                <a:gd name="T14" fmla="*/ 3592 w 4291"/>
                <a:gd name="T15" fmla="*/ 2807 h 2843"/>
                <a:gd name="T16" fmla="*/ 3200 w 4291"/>
                <a:gd name="T17" fmla="*/ 2602 h 2843"/>
                <a:gd name="T18" fmla="*/ 2949 w 4291"/>
                <a:gd name="T19" fmla="*/ 2446 h 2843"/>
                <a:gd name="T20" fmla="*/ 2826 w 4291"/>
                <a:gd name="T21" fmla="*/ 2323 h 2843"/>
                <a:gd name="T22" fmla="*/ 2091 w 4291"/>
                <a:gd name="T23" fmla="*/ 2013 h 2843"/>
                <a:gd name="T24" fmla="*/ 1607 w 4291"/>
                <a:gd name="T25" fmla="*/ 1748 h 2843"/>
                <a:gd name="T26" fmla="*/ 1132 w 4291"/>
                <a:gd name="T27" fmla="*/ 1502 h 2843"/>
                <a:gd name="T28" fmla="*/ 722 w 4291"/>
                <a:gd name="T29" fmla="*/ 1301 h 2843"/>
                <a:gd name="T30" fmla="*/ 165 w 4291"/>
                <a:gd name="T31" fmla="*/ 995 h 2843"/>
                <a:gd name="T32" fmla="*/ 0 w 4291"/>
                <a:gd name="T33" fmla="*/ 890 h 2843"/>
                <a:gd name="T34" fmla="*/ 174 w 4291"/>
                <a:gd name="T35" fmla="*/ 680 h 2843"/>
                <a:gd name="T36" fmla="*/ 388 w 4291"/>
                <a:gd name="T37" fmla="*/ 580 h 2843"/>
                <a:gd name="T38" fmla="*/ 621 w 4291"/>
                <a:gd name="T39" fmla="*/ 671 h 2843"/>
                <a:gd name="T40" fmla="*/ 918 w 4291"/>
                <a:gd name="T41" fmla="*/ 922 h 2843"/>
                <a:gd name="T42" fmla="*/ 1119 w 4291"/>
                <a:gd name="T43" fmla="*/ 1013 h 2843"/>
                <a:gd name="T44" fmla="*/ 1406 w 4291"/>
                <a:gd name="T45" fmla="*/ 895 h 2843"/>
                <a:gd name="T46" fmla="*/ 1707 w 4291"/>
                <a:gd name="T47" fmla="*/ 844 h 2843"/>
                <a:gd name="T48" fmla="*/ 1890 w 4291"/>
                <a:gd name="T49" fmla="*/ 744 h 2843"/>
                <a:gd name="T50" fmla="*/ 2045 w 4291"/>
                <a:gd name="T51" fmla="*/ 488 h 2843"/>
                <a:gd name="T52" fmla="*/ 2177 w 4291"/>
                <a:gd name="T53" fmla="*/ 228 h 2843"/>
                <a:gd name="T54" fmla="*/ 2365 w 4291"/>
                <a:gd name="T55" fmla="*/ 87 h 2843"/>
                <a:gd name="T56" fmla="*/ 2605 w 4291"/>
                <a:gd name="T57" fmla="*/ 73 h 2843"/>
                <a:gd name="T58" fmla="*/ 2740 w 4291"/>
                <a:gd name="T59" fmla="*/ 265 h 2843"/>
                <a:gd name="T60" fmla="*/ 2980 w 4291"/>
                <a:gd name="T61" fmla="*/ 265 h 2843"/>
                <a:gd name="T62" fmla="*/ 3064 w 4291"/>
                <a:gd name="T63" fmla="*/ 84 h 2843"/>
                <a:gd name="T64" fmla="*/ 3272 w 4291"/>
                <a:gd name="T65" fmla="*/ 389 h 2843"/>
                <a:gd name="T66" fmla="*/ 3557 w 4291"/>
                <a:gd name="T67" fmla="*/ 486 h 2843"/>
                <a:gd name="T68" fmla="*/ 3764 w 4291"/>
                <a:gd name="T69" fmla="*/ 518 h 2843"/>
                <a:gd name="T70" fmla="*/ 3991 w 4291"/>
                <a:gd name="T71" fmla="*/ 713 h 2843"/>
                <a:gd name="T72" fmla="*/ 4053 w 4291"/>
                <a:gd name="T73" fmla="*/ 745 h 2843"/>
                <a:gd name="T74" fmla="*/ 4053 w 4291"/>
                <a:gd name="T75" fmla="*/ 745 h 2843"/>
                <a:gd name="T76" fmla="*/ 4120 w 4291"/>
                <a:gd name="T77" fmla="*/ 1057 h 2843"/>
                <a:gd name="T78" fmla="*/ 4271 w 4291"/>
                <a:gd name="T79" fmla="*/ 1445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91" h="2843">
                  <a:moveTo>
                    <a:pt x="4271" y="1445"/>
                  </a:moveTo>
                  <a:cubicBezTo>
                    <a:pt x="4271" y="1445"/>
                    <a:pt x="4195" y="1529"/>
                    <a:pt x="4222" y="1620"/>
                  </a:cubicBezTo>
                  <a:cubicBezTo>
                    <a:pt x="4250" y="1712"/>
                    <a:pt x="4190" y="1721"/>
                    <a:pt x="4181" y="1798"/>
                  </a:cubicBezTo>
                  <a:cubicBezTo>
                    <a:pt x="4172" y="1876"/>
                    <a:pt x="4291" y="1990"/>
                    <a:pt x="4117" y="1990"/>
                  </a:cubicBezTo>
                  <a:cubicBezTo>
                    <a:pt x="3944" y="1990"/>
                    <a:pt x="3903" y="1926"/>
                    <a:pt x="3775" y="2118"/>
                  </a:cubicBezTo>
                  <a:cubicBezTo>
                    <a:pt x="3647" y="2309"/>
                    <a:pt x="3597" y="2364"/>
                    <a:pt x="3684" y="2455"/>
                  </a:cubicBezTo>
                  <a:cubicBezTo>
                    <a:pt x="3770" y="2547"/>
                    <a:pt x="3757" y="2624"/>
                    <a:pt x="3720" y="2661"/>
                  </a:cubicBezTo>
                  <a:cubicBezTo>
                    <a:pt x="3684" y="2697"/>
                    <a:pt x="3702" y="2843"/>
                    <a:pt x="3592" y="2807"/>
                  </a:cubicBezTo>
                  <a:cubicBezTo>
                    <a:pt x="3483" y="2770"/>
                    <a:pt x="3364" y="2647"/>
                    <a:pt x="3200" y="2602"/>
                  </a:cubicBezTo>
                  <a:cubicBezTo>
                    <a:pt x="3036" y="2556"/>
                    <a:pt x="3008" y="2538"/>
                    <a:pt x="2949" y="2446"/>
                  </a:cubicBezTo>
                  <a:cubicBezTo>
                    <a:pt x="2889" y="2355"/>
                    <a:pt x="2931" y="2451"/>
                    <a:pt x="2826" y="2323"/>
                  </a:cubicBezTo>
                  <a:cubicBezTo>
                    <a:pt x="2721" y="2195"/>
                    <a:pt x="2314" y="2118"/>
                    <a:pt x="2091" y="2013"/>
                  </a:cubicBezTo>
                  <a:cubicBezTo>
                    <a:pt x="1867" y="1908"/>
                    <a:pt x="1835" y="1803"/>
                    <a:pt x="1607" y="1748"/>
                  </a:cubicBezTo>
                  <a:cubicBezTo>
                    <a:pt x="1379" y="1693"/>
                    <a:pt x="1297" y="1680"/>
                    <a:pt x="1132" y="1502"/>
                  </a:cubicBezTo>
                  <a:cubicBezTo>
                    <a:pt x="968" y="1324"/>
                    <a:pt x="877" y="1438"/>
                    <a:pt x="722" y="1301"/>
                  </a:cubicBezTo>
                  <a:cubicBezTo>
                    <a:pt x="566" y="1164"/>
                    <a:pt x="320" y="1077"/>
                    <a:pt x="165" y="995"/>
                  </a:cubicBezTo>
                  <a:cubicBezTo>
                    <a:pt x="10" y="913"/>
                    <a:pt x="0" y="890"/>
                    <a:pt x="0" y="890"/>
                  </a:cubicBezTo>
                  <a:cubicBezTo>
                    <a:pt x="0" y="890"/>
                    <a:pt x="83" y="776"/>
                    <a:pt x="174" y="680"/>
                  </a:cubicBezTo>
                  <a:cubicBezTo>
                    <a:pt x="265" y="584"/>
                    <a:pt x="329" y="543"/>
                    <a:pt x="388" y="580"/>
                  </a:cubicBezTo>
                  <a:cubicBezTo>
                    <a:pt x="448" y="616"/>
                    <a:pt x="566" y="552"/>
                    <a:pt x="621" y="671"/>
                  </a:cubicBezTo>
                  <a:cubicBezTo>
                    <a:pt x="676" y="790"/>
                    <a:pt x="758" y="1000"/>
                    <a:pt x="918" y="922"/>
                  </a:cubicBezTo>
                  <a:cubicBezTo>
                    <a:pt x="1078" y="844"/>
                    <a:pt x="1009" y="1187"/>
                    <a:pt x="1119" y="1013"/>
                  </a:cubicBezTo>
                  <a:cubicBezTo>
                    <a:pt x="1228" y="840"/>
                    <a:pt x="1288" y="904"/>
                    <a:pt x="1406" y="895"/>
                  </a:cubicBezTo>
                  <a:cubicBezTo>
                    <a:pt x="1525" y="885"/>
                    <a:pt x="1593" y="840"/>
                    <a:pt x="1707" y="844"/>
                  </a:cubicBezTo>
                  <a:cubicBezTo>
                    <a:pt x="1822" y="849"/>
                    <a:pt x="1730" y="826"/>
                    <a:pt x="1890" y="744"/>
                  </a:cubicBezTo>
                  <a:cubicBezTo>
                    <a:pt x="2050" y="662"/>
                    <a:pt x="1977" y="671"/>
                    <a:pt x="2045" y="488"/>
                  </a:cubicBezTo>
                  <a:cubicBezTo>
                    <a:pt x="2114" y="306"/>
                    <a:pt x="2068" y="224"/>
                    <a:pt x="2177" y="228"/>
                  </a:cubicBezTo>
                  <a:cubicBezTo>
                    <a:pt x="2287" y="233"/>
                    <a:pt x="2251" y="64"/>
                    <a:pt x="2365" y="87"/>
                  </a:cubicBezTo>
                  <a:cubicBezTo>
                    <a:pt x="2463" y="106"/>
                    <a:pt x="2477" y="113"/>
                    <a:pt x="2605" y="73"/>
                  </a:cubicBezTo>
                  <a:cubicBezTo>
                    <a:pt x="2647" y="153"/>
                    <a:pt x="2629" y="288"/>
                    <a:pt x="2740" y="265"/>
                  </a:cubicBezTo>
                  <a:cubicBezTo>
                    <a:pt x="2870" y="240"/>
                    <a:pt x="2902" y="214"/>
                    <a:pt x="2980" y="265"/>
                  </a:cubicBezTo>
                  <a:cubicBezTo>
                    <a:pt x="3058" y="317"/>
                    <a:pt x="3058" y="168"/>
                    <a:pt x="3064" y="84"/>
                  </a:cubicBezTo>
                  <a:cubicBezTo>
                    <a:pt x="3071" y="0"/>
                    <a:pt x="3246" y="233"/>
                    <a:pt x="3272" y="389"/>
                  </a:cubicBezTo>
                  <a:cubicBezTo>
                    <a:pt x="3298" y="544"/>
                    <a:pt x="3466" y="557"/>
                    <a:pt x="3557" y="486"/>
                  </a:cubicBezTo>
                  <a:cubicBezTo>
                    <a:pt x="3648" y="415"/>
                    <a:pt x="3680" y="538"/>
                    <a:pt x="3764" y="518"/>
                  </a:cubicBezTo>
                  <a:cubicBezTo>
                    <a:pt x="3849" y="499"/>
                    <a:pt x="3939" y="609"/>
                    <a:pt x="3991" y="713"/>
                  </a:cubicBezTo>
                  <a:cubicBezTo>
                    <a:pt x="4012" y="755"/>
                    <a:pt x="4034" y="761"/>
                    <a:pt x="4053" y="745"/>
                  </a:cubicBezTo>
                  <a:lnTo>
                    <a:pt x="4053" y="745"/>
                  </a:lnTo>
                  <a:cubicBezTo>
                    <a:pt x="4053" y="745"/>
                    <a:pt x="4057" y="944"/>
                    <a:pt x="4120" y="1057"/>
                  </a:cubicBezTo>
                  <a:cubicBezTo>
                    <a:pt x="4172" y="1149"/>
                    <a:pt x="4229" y="1354"/>
                    <a:pt x="4271" y="14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A5CA9EA1-9205-4D5B-95B9-59260D971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0401" y="1321276"/>
              <a:ext cx="258483" cy="301070"/>
            </a:xfrm>
            <a:custGeom>
              <a:avLst/>
              <a:gdLst>
                <a:gd name="T0" fmla="*/ 18 w 1503"/>
                <a:gd name="T1" fmla="*/ 1367 h 1885"/>
                <a:gd name="T2" fmla="*/ 152 w 1503"/>
                <a:gd name="T3" fmla="*/ 1637 h 1885"/>
                <a:gd name="T4" fmla="*/ 334 w 1503"/>
                <a:gd name="T5" fmla="*/ 1885 h 1885"/>
                <a:gd name="T6" fmla="*/ 703 w 1503"/>
                <a:gd name="T7" fmla="*/ 1442 h 1885"/>
                <a:gd name="T8" fmla="*/ 999 w 1503"/>
                <a:gd name="T9" fmla="*/ 1103 h 1885"/>
                <a:gd name="T10" fmla="*/ 1168 w 1503"/>
                <a:gd name="T11" fmla="*/ 890 h 1885"/>
                <a:gd name="T12" fmla="*/ 1318 w 1503"/>
                <a:gd name="T13" fmla="*/ 912 h 1885"/>
                <a:gd name="T14" fmla="*/ 1446 w 1503"/>
                <a:gd name="T15" fmla="*/ 733 h 1885"/>
                <a:gd name="T16" fmla="*/ 1257 w 1503"/>
                <a:gd name="T17" fmla="*/ 611 h 1885"/>
                <a:gd name="T18" fmla="*/ 1162 w 1503"/>
                <a:gd name="T19" fmla="*/ 398 h 1885"/>
                <a:gd name="T20" fmla="*/ 1098 w 1503"/>
                <a:gd name="T21" fmla="*/ 169 h 1885"/>
                <a:gd name="T22" fmla="*/ 913 w 1503"/>
                <a:gd name="T23" fmla="*/ 47 h 1885"/>
                <a:gd name="T24" fmla="*/ 700 w 1503"/>
                <a:gd name="T25" fmla="*/ 42 h 1885"/>
                <a:gd name="T26" fmla="*/ 674 w 1503"/>
                <a:gd name="T27" fmla="*/ 0 h 1885"/>
                <a:gd name="T28" fmla="*/ 674 w 1503"/>
                <a:gd name="T29" fmla="*/ 0 h 1885"/>
                <a:gd name="T30" fmla="*/ 674 w 1503"/>
                <a:gd name="T31" fmla="*/ 0 h 1885"/>
                <a:gd name="T32" fmla="*/ 672 w 1503"/>
                <a:gd name="T33" fmla="*/ 2 h 1885"/>
                <a:gd name="T34" fmla="*/ 626 w 1503"/>
                <a:gd name="T35" fmla="*/ 175 h 1885"/>
                <a:gd name="T36" fmla="*/ 585 w 1503"/>
                <a:gd name="T37" fmla="*/ 353 h 1885"/>
                <a:gd name="T38" fmla="*/ 521 w 1503"/>
                <a:gd name="T39" fmla="*/ 545 h 1885"/>
                <a:gd name="T40" fmla="*/ 178 w 1503"/>
                <a:gd name="T41" fmla="*/ 672 h 1885"/>
                <a:gd name="T42" fmla="*/ 87 w 1503"/>
                <a:gd name="T43" fmla="*/ 1010 h 1885"/>
                <a:gd name="T44" fmla="*/ 124 w 1503"/>
                <a:gd name="T45" fmla="*/ 1215 h 1885"/>
                <a:gd name="T46" fmla="*/ 18 w 1503"/>
                <a:gd name="T47" fmla="*/ 1367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3" h="1885">
                  <a:moveTo>
                    <a:pt x="18" y="1367"/>
                  </a:moveTo>
                  <a:cubicBezTo>
                    <a:pt x="18" y="1367"/>
                    <a:pt x="69" y="1468"/>
                    <a:pt x="152" y="1637"/>
                  </a:cubicBezTo>
                  <a:cubicBezTo>
                    <a:pt x="234" y="1807"/>
                    <a:pt x="334" y="1885"/>
                    <a:pt x="334" y="1885"/>
                  </a:cubicBezTo>
                  <a:cubicBezTo>
                    <a:pt x="334" y="1885"/>
                    <a:pt x="582" y="1615"/>
                    <a:pt x="703" y="1442"/>
                  </a:cubicBezTo>
                  <a:cubicBezTo>
                    <a:pt x="825" y="1268"/>
                    <a:pt x="938" y="1303"/>
                    <a:pt x="999" y="1103"/>
                  </a:cubicBezTo>
                  <a:cubicBezTo>
                    <a:pt x="1059" y="903"/>
                    <a:pt x="1107" y="812"/>
                    <a:pt x="1168" y="890"/>
                  </a:cubicBezTo>
                  <a:cubicBezTo>
                    <a:pt x="1229" y="968"/>
                    <a:pt x="1207" y="981"/>
                    <a:pt x="1318" y="912"/>
                  </a:cubicBezTo>
                  <a:cubicBezTo>
                    <a:pt x="1270" y="790"/>
                    <a:pt x="1388" y="807"/>
                    <a:pt x="1446" y="733"/>
                  </a:cubicBezTo>
                  <a:cubicBezTo>
                    <a:pt x="1503" y="658"/>
                    <a:pt x="1358" y="672"/>
                    <a:pt x="1257" y="611"/>
                  </a:cubicBezTo>
                  <a:cubicBezTo>
                    <a:pt x="1156" y="550"/>
                    <a:pt x="1149" y="466"/>
                    <a:pt x="1162" y="398"/>
                  </a:cubicBezTo>
                  <a:cubicBezTo>
                    <a:pt x="1176" y="331"/>
                    <a:pt x="1132" y="240"/>
                    <a:pt x="1098" y="169"/>
                  </a:cubicBezTo>
                  <a:cubicBezTo>
                    <a:pt x="1064" y="98"/>
                    <a:pt x="1010" y="30"/>
                    <a:pt x="913" y="47"/>
                  </a:cubicBezTo>
                  <a:cubicBezTo>
                    <a:pt x="815" y="64"/>
                    <a:pt x="742" y="77"/>
                    <a:pt x="700" y="42"/>
                  </a:cubicBezTo>
                  <a:cubicBezTo>
                    <a:pt x="692" y="35"/>
                    <a:pt x="684" y="20"/>
                    <a:pt x="674" y="0"/>
                  </a:cubicBezTo>
                  <a:lnTo>
                    <a:pt x="674" y="0"/>
                  </a:lnTo>
                  <a:lnTo>
                    <a:pt x="674" y="0"/>
                  </a:lnTo>
                  <a:cubicBezTo>
                    <a:pt x="674" y="1"/>
                    <a:pt x="673" y="1"/>
                    <a:pt x="672" y="2"/>
                  </a:cubicBezTo>
                  <a:cubicBezTo>
                    <a:pt x="661" y="15"/>
                    <a:pt x="601" y="92"/>
                    <a:pt x="626" y="175"/>
                  </a:cubicBezTo>
                  <a:cubicBezTo>
                    <a:pt x="653" y="266"/>
                    <a:pt x="594" y="275"/>
                    <a:pt x="585" y="353"/>
                  </a:cubicBezTo>
                  <a:cubicBezTo>
                    <a:pt x="575" y="430"/>
                    <a:pt x="694" y="545"/>
                    <a:pt x="521" y="545"/>
                  </a:cubicBezTo>
                  <a:cubicBezTo>
                    <a:pt x="347" y="545"/>
                    <a:pt x="306" y="481"/>
                    <a:pt x="178" y="672"/>
                  </a:cubicBezTo>
                  <a:cubicBezTo>
                    <a:pt x="51" y="864"/>
                    <a:pt x="0" y="919"/>
                    <a:pt x="87" y="1010"/>
                  </a:cubicBezTo>
                  <a:cubicBezTo>
                    <a:pt x="174" y="1101"/>
                    <a:pt x="160" y="1179"/>
                    <a:pt x="124" y="1215"/>
                  </a:cubicBezTo>
                  <a:cubicBezTo>
                    <a:pt x="90" y="1249"/>
                    <a:pt x="103" y="1377"/>
                    <a:pt x="18" y="13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DAE3069F-DBCF-4B3F-B9AF-6242711F6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2040" y="1447861"/>
              <a:ext cx="278619" cy="254389"/>
            </a:xfrm>
            <a:custGeom>
              <a:avLst/>
              <a:gdLst>
                <a:gd name="T0" fmla="*/ 0 w 1763"/>
                <a:gd name="T1" fmla="*/ 1073 h 1681"/>
                <a:gd name="T2" fmla="*/ 408 w 1763"/>
                <a:gd name="T3" fmla="*/ 1385 h 1681"/>
                <a:gd name="T4" fmla="*/ 752 w 1763"/>
                <a:gd name="T5" fmla="*/ 1633 h 1681"/>
                <a:gd name="T6" fmla="*/ 1399 w 1763"/>
                <a:gd name="T7" fmla="*/ 1325 h 1681"/>
                <a:gd name="T8" fmla="*/ 1473 w 1763"/>
                <a:gd name="T9" fmla="*/ 942 h 1681"/>
                <a:gd name="T10" fmla="*/ 1655 w 1763"/>
                <a:gd name="T11" fmla="*/ 708 h 1681"/>
                <a:gd name="T12" fmla="*/ 1531 w 1763"/>
                <a:gd name="T13" fmla="*/ 543 h 1681"/>
                <a:gd name="T14" fmla="*/ 1298 w 1763"/>
                <a:gd name="T15" fmla="*/ 501 h 1681"/>
                <a:gd name="T16" fmla="*/ 984 w 1763"/>
                <a:gd name="T17" fmla="*/ 100 h 1681"/>
                <a:gd name="T18" fmla="*/ 834 w 1763"/>
                <a:gd name="T19" fmla="*/ 78 h 1681"/>
                <a:gd name="T20" fmla="*/ 665 w 1763"/>
                <a:gd name="T21" fmla="*/ 291 h 1681"/>
                <a:gd name="T22" fmla="*/ 369 w 1763"/>
                <a:gd name="T23" fmla="*/ 630 h 1681"/>
                <a:gd name="T24" fmla="*/ 0 w 1763"/>
                <a:gd name="T25" fmla="*/ 1073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3" h="1681">
                  <a:moveTo>
                    <a:pt x="0" y="1073"/>
                  </a:moveTo>
                  <a:cubicBezTo>
                    <a:pt x="0" y="1073"/>
                    <a:pt x="278" y="1220"/>
                    <a:pt x="408" y="1385"/>
                  </a:cubicBezTo>
                  <a:cubicBezTo>
                    <a:pt x="539" y="1551"/>
                    <a:pt x="639" y="1585"/>
                    <a:pt x="752" y="1633"/>
                  </a:cubicBezTo>
                  <a:cubicBezTo>
                    <a:pt x="864" y="1681"/>
                    <a:pt x="1373" y="1603"/>
                    <a:pt x="1399" y="1325"/>
                  </a:cubicBezTo>
                  <a:cubicBezTo>
                    <a:pt x="1425" y="1047"/>
                    <a:pt x="1225" y="1047"/>
                    <a:pt x="1473" y="942"/>
                  </a:cubicBezTo>
                  <a:cubicBezTo>
                    <a:pt x="1720" y="838"/>
                    <a:pt x="1763" y="884"/>
                    <a:pt x="1655" y="708"/>
                  </a:cubicBezTo>
                  <a:cubicBezTo>
                    <a:pt x="1593" y="606"/>
                    <a:pt x="1555" y="565"/>
                    <a:pt x="1531" y="543"/>
                  </a:cubicBezTo>
                  <a:cubicBezTo>
                    <a:pt x="1470" y="575"/>
                    <a:pt x="1384" y="501"/>
                    <a:pt x="1298" y="501"/>
                  </a:cubicBezTo>
                  <a:cubicBezTo>
                    <a:pt x="1203" y="501"/>
                    <a:pt x="1031" y="221"/>
                    <a:pt x="984" y="100"/>
                  </a:cubicBezTo>
                  <a:cubicBezTo>
                    <a:pt x="873" y="169"/>
                    <a:pt x="895" y="156"/>
                    <a:pt x="834" y="78"/>
                  </a:cubicBezTo>
                  <a:cubicBezTo>
                    <a:pt x="773" y="0"/>
                    <a:pt x="725" y="91"/>
                    <a:pt x="665" y="291"/>
                  </a:cubicBezTo>
                  <a:cubicBezTo>
                    <a:pt x="604" y="491"/>
                    <a:pt x="491" y="456"/>
                    <a:pt x="369" y="630"/>
                  </a:cubicBezTo>
                  <a:cubicBezTo>
                    <a:pt x="248" y="803"/>
                    <a:pt x="0" y="1073"/>
                    <a:pt x="0" y="10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2CA40F9B-E29D-4959-929C-96F9FD62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0026" y="719529"/>
              <a:ext cx="363564" cy="557700"/>
            </a:xfrm>
            <a:custGeom>
              <a:avLst/>
              <a:gdLst>
                <a:gd name="T0" fmla="*/ 732 w 2307"/>
                <a:gd name="T1" fmla="*/ 0 h 3684"/>
                <a:gd name="T2" fmla="*/ 618 w 2307"/>
                <a:gd name="T3" fmla="*/ 328 h 3684"/>
                <a:gd name="T4" fmla="*/ 803 w 2307"/>
                <a:gd name="T5" fmla="*/ 621 h 3684"/>
                <a:gd name="T6" fmla="*/ 819 w 2307"/>
                <a:gd name="T7" fmla="*/ 898 h 3684"/>
                <a:gd name="T8" fmla="*/ 711 w 2307"/>
                <a:gd name="T9" fmla="*/ 1055 h 3684"/>
                <a:gd name="T10" fmla="*/ 526 w 2307"/>
                <a:gd name="T11" fmla="*/ 1239 h 3684"/>
                <a:gd name="T12" fmla="*/ 282 w 2307"/>
                <a:gd name="T13" fmla="*/ 1342 h 3684"/>
                <a:gd name="T14" fmla="*/ 282 w 2307"/>
                <a:gd name="T15" fmla="*/ 1982 h 3684"/>
                <a:gd name="T16" fmla="*/ 60 w 2307"/>
                <a:gd name="T17" fmla="*/ 2183 h 3684"/>
                <a:gd name="T18" fmla="*/ 98 w 2307"/>
                <a:gd name="T19" fmla="*/ 2470 h 3684"/>
                <a:gd name="T20" fmla="*/ 260 w 2307"/>
                <a:gd name="T21" fmla="*/ 2503 h 3684"/>
                <a:gd name="T22" fmla="*/ 374 w 2307"/>
                <a:gd name="T23" fmla="*/ 2704 h 3684"/>
                <a:gd name="T24" fmla="*/ 450 w 2307"/>
                <a:gd name="T25" fmla="*/ 3007 h 3684"/>
                <a:gd name="T26" fmla="*/ 429 w 2307"/>
                <a:gd name="T27" fmla="*/ 3064 h 3684"/>
                <a:gd name="T28" fmla="*/ 468 w 2307"/>
                <a:gd name="T29" fmla="*/ 3077 h 3684"/>
                <a:gd name="T30" fmla="*/ 701 w 2307"/>
                <a:gd name="T31" fmla="*/ 3168 h 3684"/>
                <a:gd name="T32" fmla="*/ 997 w 2307"/>
                <a:gd name="T33" fmla="*/ 3420 h 3684"/>
                <a:gd name="T34" fmla="*/ 1198 w 2307"/>
                <a:gd name="T35" fmla="*/ 3511 h 3684"/>
                <a:gd name="T36" fmla="*/ 1486 w 2307"/>
                <a:gd name="T37" fmla="*/ 3392 h 3684"/>
                <a:gd name="T38" fmla="*/ 1787 w 2307"/>
                <a:gd name="T39" fmla="*/ 3342 h 3684"/>
                <a:gd name="T40" fmla="*/ 1969 w 2307"/>
                <a:gd name="T41" fmla="*/ 3242 h 3684"/>
                <a:gd name="T42" fmla="*/ 2125 w 2307"/>
                <a:gd name="T43" fmla="*/ 2986 h 3684"/>
                <a:gd name="T44" fmla="*/ 2257 w 2307"/>
                <a:gd name="T45" fmla="*/ 2726 h 3684"/>
                <a:gd name="T46" fmla="*/ 2307 w 2307"/>
                <a:gd name="T47" fmla="*/ 2711 h 3684"/>
                <a:gd name="T48" fmla="*/ 2099 w 2307"/>
                <a:gd name="T49" fmla="*/ 2574 h 3684"/>
                <a:gd name="T50" fmla="*/ 1855 w 2307"/>
                <a:gd name="T51" fmla="*/ 2644 h 3684"/>
                <a:gd name="T52" fmla="*/ 1616 w 2307"/>
                <a:gd name="T53" fmla="*/ 2628 h 3684"/>
                <a:gd name="T54" fmla="*/ 1616 w 2307"/>
                <a:gd name="T55" fmla="*/ 2454 h 3684"/>
                <a:gd name="T56" fmla="*/ 1551 w 2307"/>
                <a:gd name="T57" fmla="*/ 1993 h 3684"/>
                <a:gd name="T58" fmla="*/ 1351 w 2307"/>
                <a:gd name="T59" fmla="*/ 1483 h 3684"/>
                <a:gd name="T60" fmla="*/ 1535 w 2307"/>
                <a:gd name="T61" fmla="*/ 1201 h 3684"/>
                <a:gd name="T62" fmla="*/ 2025 w 2307"/>
                <a:gd name="T63" fmla="*/ 1338 h 3684"/>
                <a:gd name="T64" fmla="*/ 2025 w 2307"/>
                <a:gd name="T65" fmla="*/ 1338 h 3684"/>
                <a:gd name="T66" fmla="*/ 1893 w 2307"/>
                <a:gd name="T67" fmla="*/ 1233 h 3684"/>
                <a:gd name="T68" fmla="*/ 1556 w 2307"/>
                <a:gd name="T69" fmla="*/ 779 h 3684"/>
                <a:gd name="T70" fmla="*/ 1368 w 2307"/>
                <a:gd name="T71" fmla="*/ 507 h 3684"/>
                <a:gd name="T72" fmla="*/ 1213 w 2307"/>
                <a:gd name="T73" fmla="*/ 109 h 3684"/>
                <a:gd name="T74" fmla="*/ 1097 w 2307"/>
                <a:gd name="T75" fmla="*/ 130 h 3684"/>
                <a:gd name="T76" fmla="*/ 732 w 2307"/>
                <a:gd name="T77" fmla="*/ 0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7" h="3684">
                  <a:moveTo>
                    <a:pt x="732" y="0"/>
                  </a:moveTo>
                  <a:cubicBezTo>
                    <a:pt x="732" y="0"/>
                    <a:pt x="494" y="263"/>
                    <a:pt x="618" y="328"/>
                  </a:cubicBezTo>
                  <a:cubicBezTo>
                    <a:pt x="743" y="393"/>
                    <a:pt x="765" y="458"/>
                    <a:pt x="803" y="621"/>
                  </a:cubicBezTo>
                  <a:cubicBezTo>
                    <a:pt x="841" y="784"/>
                    <a:pt x="862" y="898"/>
                    <a:pt x="819" y="898"/>
                  </a:cubicBezTo>
                  <a:cubicBezTo>
                    <a:pt x="776" y="898"/>
                    <a:pt x="705" y="957"/>
                    <a:pt x="711" y="1055"/>
                  </a:cubicBezTo>
                  <a:cubicBezTo>
                    <a:pt x="716" y="1152"/>
                    <a:pt x="456" y="1098"/>
                    <a:pt x="526" y="1239"/>
                  </a:cubicBezTo>
                  <a:cubicBezTo>
                    <a:pt x="597" y="1380"/>
                    <a:pt x="184" y="1109"/>
                    <a:pt x="282" y="1342"/>
                  </a:cubicBezTo>
                  <a:cubicBezTo>
                    <a:pt x="380" y="1576"/>
                    <a:pt x="391" y="1944"/>
                    <a:pt x="282" y="1982"/>
                  </a:cubicBezTo>
                  <a:cubicBezTo>
                    <a:pt x="174" y="2020"/>
                    <a:pt x="60" y="2004"/>
                    <a:pt x="60" y="2183"/>
                  </a:cubicBezTo>
                  <a:cubicBezTo>
                    <a:pt x="60" y="2362"/>
                    <a:pt x="0" y="2335"/>
                    <a:pt x="98" y="2470"/>
                  </a:cubicBezTo>
                  <a:cubicBezTo>
                    <a:pt x="195" y="2606"/>
                    <a:pt x="201" y="2530"/>
                    <a:pt x="260" y="2503"/>
                  </a:cubicBezTo>
                  <a:cubicBezTo>
                    <a:pt x="320" y="2476"/>
                    <a:pt x="293" y="2590"/>
                    <a:pt x="374" y="2704"/>
                  </a:cubicBezTo>
                  <a:cubicBezTo>
                    <a:pt x="456" y="2818"/>
                    <a:pt x="499" y="2910"/>
                    <a:pt x="450" y="3007"/>
                  </a:cubicBezTo>
                  <a:cubicBezTo>
                    <a:pt x="442" y="3024"/>
                    <a:pt x="435" y="3044"/>
                    <a:pt x="429" y="3064"/>
                  </a:cubicBezTo>
                  <a:cubicBezTo>
                    <a:pt x="442" y="3065"/>
                    <a:pt x="455" y="3069"/>
                    <a:pt x="468" y="3077"/>
                  </a:cubicBezTo>
                  <a:cubicBezTo>
                    <a:pt x="527" y="3114"/>
                    <a:pt x="646" y="3050"/>
                    <a:pt x="701" y="3168"/>
                  </a:cubicBezTo>
                  <a:cubicBezTo>
                    <a:pt x="755" y="3287"/>
                    <a:pt x="837" y="3497"/>
                    <a:pt x="997" y="3420"/>
                  </a:cubicBezTo>
                  <a:cubicBezTo>
                    <a:pt x="1157" y="3342"/>
                    <a:pt x="1089" y="3684"/>
                    <a:pt x="1198" y="3511"/>
                  </a:cubicBezTo>
                  <a:cubicBezTo>
                    <a:pt x="1308" y="3337"/>
                    <a:pt x="1367" y="3401"/>
                    <a:pt x="1486" y="3392"/>
                  </a:cubicBezTo>
                  <a:cubicBezTo>
                    <a:pt x="1604" y="3383"/>
                    <a:pt x="1673" y="3337"/>
                    <a:pt x="1787" y="3342"/>
                  </a:cubicBezTo>
                  <a:cubicBezTo>
                    <a:pt x="1901" y="3346"/>
                    <a:pt x="1810" y="3324"/>
                    <a:pt x="1969" y="3242"/>
                  </a:cubicBezTo>
                  <a:cubicBezTo>
                    <a:pt x="2129" y="3159"/>
                    <a:pt x="2056" y="3168"/>
                    <a:pt x="2125" y="2986"/>
                  </a:cubicBezTo>
                  <a:cubicBezTo>
                    <a:pt x="2193" y="2803"/>
                    <a:pt x="2147" y="2721"/>
                    <a:pt x="2257" y="2726"/>
                  </a:cubicBezTo>
                  <a:cubicBezTo>
                    <a:pt x="2279" y="2727"/>
                    <a:pt x="2295" y="2721"/>
                    <a:pt x="2307" y="2711"/>
                  </a:cubicBezTo>
                  <a:cubicBezTo>
                    <a:pt x="2263" y="2618"/>
                    <a:pt x="2205" y="2519"/>
                    <a:pt x="2099" y="2574"/>
                  </a:cubicBezTo>
                  <a:cubicBezTo>
                    <a:pt x="1953" y="2649"/>
                    <a:pt x="1947" y="2606"/>
                    <a:pt x="1855" y="2644"/>
                  </a:cubicBezTo>
                  <a:cubicBezTo>
                    <a:pt x="1763" y="2682"/>
                    <a:pt x="1535" y="2725"/>
                    <a:pt x="1616" y="2628"/>
                  </a:cubicBezTo>
                  <a:cubicBezTo>
                    <a:pt x="1698" y="2530"/>
                    <a:pt x="1606" y="2568"/>
                    <a:pt x="1616" y="2454"/>
                  </a:cubicBezTo>
                  <a:cubicBezTo>
                    <a:pt x="1627" y="2340"/>
                    <a:pt x="1692" y="2243"/>
                    <a:pt x="1551" y="1993"/>
                  </a:cubicBezTo>
                  <a:cubicBezTo>
                    <a:pt x="1410" y="1744"/>
                    <a:pt x="1437" y="1624"/>
                    <a:pt x="1351" y="1483"/>
                  </a:cubicBezTo>
                  <a:cubicBezTo>
                    <a:pt x="1264" y="1342"/>
                    <a:pt x="1231" y="984"/>
                    <a:pt x="1535" y="1201"/>
                  </a:cubicBezTo>
                  <a:cubicBezTo>
                    <a:pt x="1839" y="1418"/>
                    <a:pt x="1978" y="1431"/>
                    <a:pt x="2025" y="1338"/>
                  </a:cubicBezTo>
                  <a:lnTo>
                    <a:pt x="2025" y="1338"/>
                  </a:lnTo>
                  <a:cubicBezTo>
                    <a:pt x="1978" y="1324"/>
                    <a:pt x="1965" y="1274"/>
                    <a:pt x="1893" y="1233"/>
                  </a:cubicBezTo>
                  <a:cubicBezTo>
                    <a:pt x="1789" y="1175"/>
                    <a:pt x="1640" y="961"/>
                    <a:pt x="1556" y="779"/>
                  </a:cubicBezTo>
                  <a:cubicBezTo>
                    <a:pt x="1471" y="598"/>
                    <a:pt x="1471" y="546"/>
                    <a:pt x="1368" y="507"/>
                  </a:cubicBezTo>
                  <a:cubicBezTo>
                    <a:pt x="1264" y="468"/>
                    <a:pt x="1213" y="109"/>
                    <a:pt x="1213" y="109"/>
                  </a:cubicBezTo>
                  <a:cubicBezTo>
                    <a:pt x="1174" y="113"/>
                    <a:pt x="1135" y="120"/>
                    <a:pt x="1097" y="130"/>
                  </a:cubicBezTo>
                  <a:cubicBezTo>
                    <a:pt x="899" y="188"/>
                    <a:pt x="789" y="57"/>
                    <a:pt x="7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33B9D49D-E904-4923-91F5-EE869E5E7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94573" y="877930"/>
              <a:ext cx="301555" cy="263358"/>
            </a:xfrm>
            <a:custGeom>
              <a:avLst/>
              <a:gdLst>
                <a:gd name="T0" fmla="*/ 1063 w 1913"/>
                <a:gd name="T1" fmla="*/ 1700 h 1741"/>
                <a:gd name="T2" fmla="*/ 868 w 1913"/>
                <a:gd name="T3" fmla="*/ 1590 h 1741"/>
                <a:gd name="T4" fmla="*/ 624 w 1913"/>
                <a:gd name="T5" fmla="*/ 1660 h 1741"/>
                <a:gd name="T6" fmla="*/ 385 w 1913"/>
                <a:gd name="T7" fmla="*/ 1644 h 1741"/>
                <a:gd name="T8" fmla="*/ 385 w 1913"/>
                <a:gd name="T9" fmla="*/ 1470 h 1741"/>
                <a:gd name="T10" fmla="*/ 320 w 1913"/>
                <a:gd name="T11" fmla="*/ 1009 h 1741"/>
                <a:gd name="T12" fmla="*/ 120 w 1913"/>
                <a:gd name="T13" fmla="*/ 499 h 1741"/>
                <a:gd name="T14" fmla="*/ 304 w 1913"/>
                <a:gd name="T15" fmla="*/ 217 h 1741"/>
                <a:gd name="T16" fmla="*/ 794 w 1913"/>
                <a:gd name="T17" fmla="*/ 354 h 1741"/>
                <a:gd name="T18" fmla="*/ 794 w 1913"/>
                <a:gd name="T19" fmla="*/ 354 h 1741"/>
                <a:gd name="T20" fmla="*/ 882 w 1913"/>
                <a:gd name="T21" fmla="*/ 346 h 1741"/>
                <a:gd name="T22" fmla="*/ 1284 w 1913"/>
                <a:gd name="T23" fmla="*/ 431 h 1741"/>
                <a:gd name="T24" fmla="*/ 1608 w 1913"/>
                <a:gd name="T25" fmla="*/ 573 h 1741"/>
                <a:gd name="T26" fmla="*/ 1803 w 1913"/>
                <a:gd name="T27" fmla="*/ 1085 h 1741"/>
                <a:gd name="T28" fmla="*/ 1602 w 1913"/>
                <a:gd name="T29" fmla="*/ 1338 h 1741"/>
                <a:gd name="T30" fmla="*/ 1427 w 1913"/>
                <a:gd name="T31" fmla="*/ 1552 h 1741"/>
                <a:gd name="T32" fmla="*/ 1433 w 1913"/>
                <a:gd name="T33" fmla="*/ 1558 h 1741"/>
                <a:gd name="T34" fmla="*/ 1208 w 1913"/>
                <a:gd name="T35" fmla="*/ 1568 h 1741"/>
                <a:gd name="T36" fmla="*/ 1063 w 1913"/>
                <a:gd name="T37" fmla="*/ 1700 h 1741"/>
                <a:gd name="T38" fmla="*/ 794 w 1913"/>
                <a:gd name="T39" fmla="*/ 354 h 1741"/>
                <a:gd name="T40" fmla="*/ 794 w 1913"/>
                <a:gd name="T41" fmla="*/ 354 h 1741"/>
                <a:gd name="T42" fmla="*/ 794 w 1913"/>
                <a:gd name="T43" fmla="*/ 353 h 1741"/>
                <a:gd name="T44" fmla="*/ 794 w 1913"/>
                <a:gd name="T45" fmla="*/ 354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3" h="1741">
                  <a:moveTo>
                    <a:pt x="1063" y="1700"/>
                  </a:moveTo>
                  <a:cubicBezTo>
                    <a:pt x="1020" y="1616"/>
                    <a:pt x="964" y="1540"/>
                    <a:pt x="868" y="1590"/>
                  </a:cubicBezTo>
                  <a:cubicBezTo>
                    <a:pt x="722" y="1665"/>
                    <a:pt x="716" y="1622"/>
                    <a:pt x="624" y="1660"/>
                  </a:cubicBezTo>
                  <a:cubicBezTo>
                    <a:pt x="532" y="1698"/>
                    <a:pt x="304" y="1741"/>
                    <a:pt x="385" y="1644"/>
                  </a:cubicBezTo>
                  <a:cubicBezTo>
                    <a:pt x="467" y="1546"/>
                    <a:pt x="375" y="1584"/>
                    <a:pt x="385" y="1470"/>
                  </a:cubicBezTo>
                  <a:cubicBezTo>
                    <a:pt x="396" y="1356"/>
                    <a:pt x="461" y="1259"/>
                    <a:pt x="320" y="1009"/>
                  </a:cubicBezTo>
                  <a:cubicBezTo>
                    <a:pt x="179" y="760"/>
                    <a:pt x="206" y="640"/>
                    <a:pt x="120" y="499"/>
                  </a:cubicBezTo>
                  <a:cubicBezTo>
                    <a:pt x="33" y="358"/>
                    <a:pt x="0" y="0"/>
                    <a:pt x="304" y="217"/>
                  </a:cubicBezTo>
                  <a:cubicBezTo>
                    <a:pt x="608" y="434"/>
                    <a:pt x="747" y="447"/>
                    <a:pt x="794" y="354"/>
                  </a:cubicBezTo>
                  <a:lnTo>
                    <a:pt x="794" y="354"/>
                  </a:lnTo>
                  <a:cubicBezTo>
                    <a:pt x="814" y="359"/>
                    <a:pt x="841" y="358"/>
                    <a:pt x="882" y="346"/>
                  </a:cubicBezTo>
                  <a:cubicBezTo>
                    <a:pt x="1018" y="308"/>
                    <a:pt x="1141" y="372"/>
                    <a:pt x="1284" y="431"/>
                  </a:cubicBezTo>
                  <a:cubicBezTo>
                    <a:pt x="1427" y="489"/>
                    <a:pt x="1485" y="470"/>
                    <a:pt x="1608" y="573"/>
                  </a:cubicBezTo>
                  <a:cubicBezTo>
                    <a:pt x="1731" y="677"/>
                    <a:pt x="1913" y="852"/>
                    <a:pt x="1803" y="1085"/>
                  </a:cubicBezTo>
                  <a:cubicBezTo>
                    <a:pt x="1692" y="1319"/>
                    <a:pt x="1699" y="1260"/>
                    <a:pt x="1602" y="1338"/>
                  </a:cubicBezTo>
                  <a:cubicBezTo>
                    <a:pt x="1504" y="1416"/>
                    <a:pt x="1349" y="1487"/>
                    <a:pt x="1427" y="1552"/>
                  </a:cubicBezTo>
                  <a:cubicBezTo>
                    <a:pt x="1429" y="1554"/>
                    <a:pt x="1431" y="1556"/>
                    <a:pt x="1433" y="1558"/>
                  </a:cubicBezTo>
                  <a:cubicBezTo>
                    <a:pt x="1318" y="1593"/>
                    <a:pt x="1302" y="1587"/>
                    <a:pt x="1208" y="1568"/>
                  </a:cubicBezTo>
                  <a:cubicBezTo>
                    <a:pt x="1112" y="1549"/>
                    <a:pt x="1122" y="1665"/>
                    <a:pt x="1063" y="1700"/>
                  </a:cubicBezTo>
                  <a:close/>
                  <a:moveTo>
                    <a:pt x="794" y="354"/>
                  </a:moveTo>
                  <a:lnTo>
                    <a:pt x="794" y="354"/>
                  </a:lnTo>
                  <a:lnTo>
                    <a:pt x="794" y="353"/>
                  </a:lnTo>
                  <a:lnTo>
                    <a:pt x="794" y="3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7B20F4A4-60A5-4F46-90CA-05038256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7265" y="701815"/>
              <a:ext cx="238695" cy="342447"/>
            </a:xfrm>
            <a:custGeom>
              <a:avLst/>
              <a:gdLst>
                <a:gd name="T0" fmla="*/ 40 w 1513"/>
                <a:gd name="T1" fmla="*/ 1082 h 2268"/>
                <a:gd name="T2" fmla="*/ 16 w 1513"/>
                <a:gd name="T3" fmla="*/ 1379 h 2268"/>
                <a:gd name="T4" fmla="*/ 152 w 1513"/>
                <a:gd name="T5" fmla="*/ 1542 h 2268"/>
                <a:gd name="T6" fmla="*/ 250 w 1513"/>
                <a:gd name="T7" fmla="*/ 1753 h 2268"/>
                <a:gd name="T8" fmla="*/ 331 w 1513"/>
                <a:gd name="T9" fmla="*/ 2062 h 2268"/>
                <a:gd name="T10" fmla="*/ 635 w 1513"/>
                <a:gd name="T11" fmla="*/ 2220 h 2268"/>
                <a:gd name="T12" fmla="*/ 728 w 1513"/>
                <a:gd name="T13" fmla="*/ 2268 h 2268"/>
                <a:gd name="T14" fmla="*/ 933 w 1513"/>
                <a:gd name="T15" fmla="*/ 2165 h 2268"/>
                <a:gd name="T16" fmla="*/ 933 w 1513"/>
                <a:gd name="T17" fmla="*/ 1525 h 2268"/>
                <a:gd name="T18" fmla="*/ 1177 w 1513"/>
                <a:gd name="T19" fmla="*/ 1422 h 2268"/>
                <a:gd name="T20" fmla="*/ 1362 w 1513"/>
                <a:gd name="T21" fmla="*/ 1238 h 2268"/>
                <a:gd name="T22" fmla="*/ 1470 w 1513"/>
                <a:gd name="T23" fmla="*/ 1081 h 2268"/>
                <a:gd name="T24" fmla="*/ 1454 w 1513"/>
                <a:gd name="T25" fmla="*/ 804 h 2268"/>
                <a:gd name="T26" fmla="*/ 1269 w 1513"/>
                <a:gd name="T27" fmla="*/ 511 h 2268"/>
                <a:gd name="T28" fmla="*/ 1383 w 1513"/>
                <a:gd name="T29" fmla="*/ 183 h 2268"/>
                <a:gd name="T30" fmla="*/ 1221 w 1513"/>
                <a:gd name="T31" fmla="*/ 47 h 2268"/>
                <a:gd name="T32" fmla="*/ 850 w 1513"/>
                <a:gd name="T33" fmla="*/ 52 h 2268"/>
                <a:gd name="T34" fmla="*/ 698 w 1513"/>
                <a:gd name="T35" fmla="*/ 251 h 2268"/>
                <a:gd name="T36" fmla="*/ 406 w 1513"/>
                <a:gd name="T37" fmla="*/ 590 h 2268"/>
                <a:gd name="T38" fmla="*/ 270 w 1513"/>
                <a:gd name="T39" fmla="*/ 747 h 2268"/>
                <a:gd name="T40" fmla="*/ 160 w 1513"/>
                <a:gd name="T41" fmla="*/ 998 h 2268"/>
                <a:gd name="T42" fmla="*/ 40 w 1513"/>
                <a:gd name="T43" fmla="*/ 1082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3" h="2268">
                  <a:moveTo>
                    <a:pt x="40" y="1082"/>
                  </a:moveTo>
                  <a:cubicBezTo>
                    <a:pt x="40" y="1082"/>
                    <a:pt x="33" y="1254"/>
                    <a:pt x="16" y="1379"/>
                  </a:cubicBezTo>
                  <a:cubicBezTo>
                    <a:pt x="0" y="1504"/>
                    <a:pt x="33" y="1525"/>
                    <a:pt x="152" y="1542"/>
                  </a:cubicBezTo>
                  <a:cubicBezTo>
                    <a:pt x="271" y="1558"/>
                    <a:pt x="250" y="1612"/>
                    <a:pt x="250" y="1753"/>
                  </a:cubicBezTo>
                  <a:cubicBezTo>
                    <a:pt x="250" y="1894"/>
                    <a:pt x="206" y="2024"/>
                    <a:pt x="331" y="2062"/>
                  </a:cubicBezTo>
                  <a:cubicBezTo>
                    <a:pt x="456" y="2100"/>
                    <a:pt x="540" y="2173"/>
                    <a:pt x="635" y="2220"/>
                  </a:cubicBezTo>
                  <a:cubicBezTo>
                    <a:pt x="657" y="2231"/>
                    <a:pt x="690" y="2249"/>
                    <a:pt x="728" y="2268"/>
                  </a:cubicBezTo>
                  <a:cubicBezTo>
                    <a:pt x="765" y="2192"/>
                    <a:pt x="850" y="2194"/>
                    <a:pt x="933" y="2165"/>
                  </a:cubicBezTo>
                  <a:cubicBezTo>
                    <a:pt x="1042" y="2127"/>
                    <a:pt x="1031" y="1759"/>
                    <a:pt x="933" y="1525"/>
                  </a:cubicBezTo>
                  <a:cubicBezTo>
                    <a:pt x="835" y="1292"/>
                    <a:pt x="1248" y="1563"/>
                    <a:pt x="1177" y="1422"/>
                  </a:cubicBezTo>
                  <a:cubicBezTo>
                    <a:pt x="1107" y="1281"/>
                    <a:pt x="1367" y="1335"/>
                    <a:pt x="1362" y="1238"/>
                  </a:cubicBezTo>
                  <a:cubicBezTo>
                    <a:pt x="1356" y="1140"/>
                    <a:pt x="1427" y="1081"/>
                    <a:pt x="1470" y="1081"/>
                  </a:cubicBezTo>
                  <a:cubicBezTo>
                    <a:pt x="1513" y="1081"/>
                    <a:pt x="1492" y="967"/>
                    <a:pt x="1454" y="804"/>
                  </a:cubicBezTo>
                  <a:cubicBezTo>
                    <a:pt x="1416" y="641"/>
                    <a:pt x="1394" y="576"/>
                    <a:pt x="1269" y="511"/>
                  </a:cubicBezTo>
                  <a:cubicBezTo>
                    <a:pt x="1145" y="446"/>
                    <a:pt x="1383" y="183"/>
                    <a:pt x="1383" y="183"/>
                  </a:cubicBezTo>
                  <a:cubicBezTo>
                    <a:pt x="1325" y="125"/>
                    <a:pt x="1304" y="94"/>
                    <a:pt x="1221" y="47"/>
                  </a:cubicBezTo>
                  <a:cubicBezTo>
                    <a:pt x="1137" y="0"/>
                    <a:pt x="965" y="52"/>
                    <a:pt x="850" y="52"/>
                  </a:cubicBezTo>
                  <a:cubicBezTo>
                    <a:pt x="735" y="52"/>
                    <a:pt x="703" y="94"/>
                    <a:pt x="698" y="251"/>
                  </a:cubicBezTo>
                  <a:cubicBezTo>
                    <a:pt x="693" y="407"/>
                    <a:pt x="468" y="512"/>
                    <a:pt x="406" y="590"/>
                  </a:cubicBezTo>
                  <a:cubicBezTo>
                    <a:pt x="343" y="669"/>
                    <a:pt x="270" y="747"/>
                    <a:pt x="270" y="747"/>
                  </a:cubicBezTo>
                  <a:cubicBezTo>
                    <a:pt x="296" y="815"/>
                    <a:pt x="228" y="940"/>
                    <a:pt x="160" y="998"/>
                  </a:cubicBezTo>
                  <a:cubicBezTo>
                    <a:pt x="92" y="1055"/>
                    <a:pt x="76" y="1066"/>
                    <a:pt x="40" y="10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A4CD6BEC-361D-4714-AC38-D7D8D2517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9386" y="864884"/>
              <a:ext cx="289663" cy="371799"/>
            </a:xfrm>
            <a:custGeom>
              <a:avLst/>
              <a:gdLst>
                <a:gd name="T0" fmla="*/ 1408 w 1833"/>
                <a:gd name="T1" fmla="*/ 2456 h 2456"/>
                <a:gd name="T2" fmla="*/ 1285 w 1833"/>
                <a:gd name="T3" fmla="*/ 2260 h 2456"/>
                <a:gd name="T4" fmla="*/ 1036 w 1833"/>
                <a:gd name="T5" fmla="*/ 2043 h 2456"/>
                <a:gd name="T6" fmla="*/ 873 w 1833"/>
                <a:gd name="T7" fmla="*/ 1924 h 2456"/>
                <a:gd name="T8" fmla="*/ 493 w 1833"/>
                <a:gd name="T9" fmla="*/ 1550 h 2456"/>
                <a:gd name="T10" fmla="*/ 374 w 1833"/>
                <a:gd name="T11" fmla="*/ 1322 h 2456"/>
                <a:gd name="T12" fmla="*/ 200 w 1833"/>
                <a:gd name="T13" fmla="*/ 1176 h 2456"/>
                <a:gd name="T14" fmla="*/ 130 w 1833"/>
                <a:gd name="T15" fmla="*/ 872 h 2456"/>
                <a:gd name="T16" fmla="*/ 276 w 1833"/>
                <a:gd name="T17" fmla="*/ 655 h 2456"/>
                <a:gd name="T18" fmla="*/ 221 w 1833"/>
                <a:gd name="T19" fmla="*/ 327 h 2456"/>
                <a:gd name="T20" fmla="*/ 232 w 1833"/>
                <a:gd name="T21" fmla="*/ 344 h 2456"/>
                <a:gd name="T22" fmla="*/ 378 w 1833"/>
                <a:gd name="T23" fmla="*/ 114 h 2456"/>
                <a:gd name="T24" fmla="*/ 723 w 1833"/>
                <a:gd name="T25" fmla="*/ 0 h 2456"/>
                <a:gd name="T26" fmla="*/ 699 w 1833"/>
                <a:gd name="T27" fmla="*/ 297 h 2456"/>
                <a:gd name="T28" fmla="*/ 835 w 1833"/>
                <a:gd name="T29" fmla="*/ 460 h 2456"/>
                <a:gd name="T30" fmla="*/ 933 w 1833"/>
                <a:gd name="T31" fmla="*/ 671 h 2456"/>
                <a:gd name="T32" fmla="*/ 1014 w 1833"/>
                <a:gd name="T33" fmla="*/ 980 h 2456"/>
                <a:gd name="T34" fmla="*/ 1318 w 1833"/>
                <a:gd name="T35" fmla="*/ 1138 h 2456"/>
                <a:gd name="T36" fmla="*/ 1411 w 1833"/>
                <a:gd name="T37" fmla="*/ 1186 h 2456"/>
                <a:gd name="T38" fmla="*/ 1394 w 1833"/>
                <a:gd name="T39" fmla="*/ 1284 h 2456"/>
                <a:gd name="T40" fmla="*/ 1432 w 1833"/>
                <a:gd name="T41" fmla="*/ 1571 h 2456"/>
                <a:gd name="T42" fmla="*/ 1594 w 1833"/>
                <a:gd name="T43" fmla="*/ 1604 h 2456"/>
                <a:gd name="T44" fmla="*/ 1708 w 1833"/>
                <a:gd name="T45" fmla="*/ 1805 h 2456"/>
                <a:gd name="T46" fmla="*/ 1784 w 1833"/>
                <a:gd name="T47" fmla="*/ 2108 h 2456"/>
                <a:gd name="T48" fmla="*/ 1773 w 1833"/>
                <a:gd name="T49" fmla="*/ 2135 h 2456"/>
                <a:gd name="T50" fmla="*/ 1773 w 1833"/>
                <a:gd name="T51" fmla="*/ 2135 h 2456"/>
                <a:gd name="T52" fmla="*/ 1773 w 1833"/>
                <a:gd name="T53" fmla="*/ 2135 h 2456"/>
                <a:gd name="T54" fmla="*/ 1582 w 1833"/>
                <a:gd name="T55" fmla="*/ 2246 h 2456"/>
                <a:gd name="T56" fmla="*/ 1408 w 1833"/>
                <a:gd name="T57" fmla="*/ 2456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3" h="2456">
                  <a:moveTo>
                    <a:pt x="1408" y="2456"/>
                  </a:moveTo>
                  <a:cubicBezTo>
                    <a:pt x="1408" y="2456"/>
                    <a:pt x="1372" y="2385"/>
                    <a:pt x="1285" y="2260"/>
                  </a:cubicBezTo>
                  <a:cubicBezTo>
                    <a:pt x="1198" y="2136"/>
                    <a:pt x="1085" y="2179"/>
                    <a:pt x="1036" y="2043"/>
                  </a:cubicBezTo>
                  <a:cubicBezTo>
                    <a:pt x="987" y="1908"/>
                    <a:pt x="987" y="1957"/>
                    <a:pt x="873" y="1924"/>
                  </a:cubicBezTo>
                  <a:cubicBezTo>
                    <a:pt x="759" y="1891"/>
                    <a:pt x="591" y="1756"/>
                    <a:pt x="493" y="1550"/>
                  </a:cubicBezTo>
                  <a:cubicBezTo>
                    <a:pt x="396" y="1344"/>
                    <a:pt x="412" y="1474"/>
                    <a:pt x="374" y="1322"/>
                  </a:cubicBezTo>
                  <a:cubicBezTo>
                    <a:pt x="336" y="1170"/>
                    <a:pt x="141" y="1311"/>
                    <a:pt x="200" y="1176"/>
                  </a:cubicBezTo>
                  <a:cubicBezTo>
                    <a:pt x="260" y="1040"/>
                    <a:pt x="0" y="866"/>
                    <a:pt x="130" y="872"/>
                  </a:cubicBezTo>
                  <a:cubicBezTo>
                    <a:pt x="260" y="877"/>
                    <a:pt x="244" y="801"/>
                    <a:pt x="276" y="655"/>
                  </a:cubicBezTo>
                  <a:cubicBezTo>
                    <a:pt x="296" y="566"/>
                    <a:pt x="250" y="429"/>
                    <a:pt x="221" y="327"/>
                  </a:cubicBezTo>
                  <a:cubicBezTo>
                    <a:pt x="228" y="338"/>
                    <a:pt x="232" y="344"/>
                    <a:pt x="232" y="344"/>
                  </a:cubicBezTo>
                  <a:cubicBezTo>
                    <a:pt x="232" y="344"/>
                    <a:pt x="305" y="224"/>
                    <a:pt x="378" y="114"/>
                  </a:cubicBezTo>
                  <a:cubicBezTo>
                    <a:pt x="451" y="5"/>
                    <a:pt x="686" y="15"/>
                    <a:pt x="723" y="0"/>
                  </a:cubicBezTo>
                  <a:cubicBezTo>
                    <a:pt x="723" y="0"/>
                    <a:pt x="716" y="172"/>
                    <a:pt x="699" y="297"/>
                  </a:cubicBezTo>
                  <a:cubicBezTo>
                    <a:pt x="683" y="422"/>
                    <a:pt x="716" y="443"/>
                    <a:pt x="835" y="460"/>
                  </a:cubicBezTo>
                  <a:cubicBezTo>
                    <a:pt x="954" y="476"/>
                    <a:pt x="933" y="530"/>
                    <a:pt x="933" y="671"/>
                  </a:cubicBezTo>
                  <a:cubicBezTo>
                    <a:pt x="933" y="812"/>
                    <a:pt x="889" y="942"/>
                    <a:pt x="1014" y="980"/>
                  </a:cubicBezTo>
                  <a:cubicBezTo>
                    <a:pt x="1139" y="1018"/>
                    <a:pt x="1223" y="1091"/>
                    <a:pt x="1318" y="1138"/>
                  </a:cubicBezTo>
                  <a:cubicBezTo>
                    <a:pt x="1340" y="1149"/>
                    <a:pt x="1373" y="1167"/>
                    <a:pt x="1411" y="1186"/>
                  </a:cubicBezTo>
                  <a:cubicBezTo>
                    <a:pt x="1400" y="1210"/>
                    <a:pt x="1394" y="1241"/>
                    <a:pt x="1394" y="1284"/>
                  </a:cubicBezTo>
                  <a:cubicBezTo>
                    <a:pt x="1394" y="1463"/>
                    <a:pt x="1334" y="1436"/>
                    <a:pt x="1432" y="1571"/>
                  </a:cubicBezTo>
                  <a:cubicBezTo>
                    <a:pt x="1529" y="1707"/>
                    <a:pt x="1535" y="1631"/>
                    <a:pt x="1594" y="1604"/>
                  </a:cubicBezTo>
                  <a:cubicBezTo>
                    <a:pt x="1654" y="1577"/>
                    <a:pt x="1627" y="1691"/>
                    <a:pt x="1708" y="1805"/>
                  </a:cubicBezTo>
                  <a:cubicBezTo>
                    <a:pt x="1790" y="1919"/>
                    <a:pt x="1833" y="2011"/>
                    <a:pt x="1784" y="2108"/>
                  </a:cubicBezTo>
                  <a:cubicBezTo>
                    <a:pt x="1780" y="2117"/>
                    <a:pt x="1776" y="2126"/>
                    <a:pt x="1773" y="2135"/>
                  </a:cubicBezTo>
                  <a:lnTo>
                    <a:pt x="1773" y="2135"/>
                  </a:lnTo>
                  <a:lnTo>
                    <a:pt x="1773" y="2135"/>
                  </a:lnTo>
                  <a:cubicBezTo>
                    <a:pt x="1720" y="2121"/>
                    <a:pt x="1661" y="2163"/>
                    <a:pt x="1582" y="2246"/>
                  </a:cubicBezTo>
                  <a:cubicBezTo>
                    <a:pt x="1491" y="2342"/>
                    <a:pt x="1408" y="2456"/>
                    <a:pt x="1408" y="24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53742F59-2076-4C83-9C69-0EE6EB471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137" y="-311667"/>
              <a:ext cx="232750" cy="275589"/>
            </a:xfrm>
            <a:custGeom>
              <a:avLst/>
              <a:gdLst>
                <a:gd name="T0" fmla="*/ 0 w 1479"/>
                <a:gd name="T1" fmla="*/ 956 h 1821"/>
                <a:gd name="T2" fmla="*/ 473 w 1479"/>
                <a:gd name="T3" fmla="*/ 1218 h 1821"/>
                <a:gd name="T4" fmla="*/ 973 w 1479"/>
                <a:gd name="T5" fmla="*/ 1787 h 1821"/>
                <a:gd name="T6" fmla="*/ 1280 w 1479"/>
                <a:gd name="T7" fmla="*/ 1582 h 1821"/>
                <a:gd name="T8" fmla="*/ 1360 w 1479"/>
                <a:gd name="T9" fmla="*/ 1514 h 1821"/>
                <a:gd name="T10" fmla="*/ 1354 w 1479"/>
                <a:gd name="T11" fmla="*/ 1297 h 1821"/>
                <a:gd name="T12" fmla="*/ 1229 w 1479"/>
                <a:gd name="T13" fmla="*/ 1127 h 1821"/>
                <a:gd name="T14" fmla="*/ 1315 w 1479"/>
                <a:gd name="T15" fmla="*/ 848 h 1821"/>
                <a:gd name="T16" fmla="*/ 1388 w 1479"/>
                <a:gd name="T17" fmla="*/ 638 h 1821"/>
                <a:gd name="T18" fmla="*/ 1206 w 1479"/>
                <a:gd name="T19" fmla="*/ 530 h 1821"/>
                <a:gd name="T20" fmla="*/ 1047 w 1479"/>
                <a:gd name="T21" fmla="*/ 490 h 1821"/>
                <a:gd name="T22" fmla="*/ 871 w 1479"/>
                <a:gd name="T23" fmla="*/ 296 h 1821"/>
                <a:gd name="T24" fmla="*/ 643 w 1479"/>
                <a:gd name="T25" fmla="*/ 131 h 1821"/>
                <a:gd name="T26" fmla="*/ 592 w 1479"/>
                <a:gd name="T27" fmla="*/ 410 h 1821"/>
                <a:gd name="T28" fmla="*/ 217 w 1479"/>
                <a:gd name="T29" fmla="*/ 581 h 1821"/>
                <a:gd name="T30" fmla="*/ 0 w 1479"/>
                <a:gd name="T31" fmla="*/ 956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9" h="1821">
                  <a:moveTo>
                    <a:pt x="0" y="956"/>
                  </a:moveTo>
                  <a:cubicBezTo>
                    <a:pt x="0" y="956"/>
                    <a:pt x="234" y="1036"/>
                    <a:pt x="473" y="1218"/>
                  </a:cubicBezTo>
                  <a:cubicBezTo>
                    <a:pt x="712" y="1400"/>
                    <a:pt x="905" y="1821"/>
                    <a:pt x="973" y="1787"/>
                  </a:cubicBezTo>
                  <a:cubicBezTo>
                    <a:pt x="1041" y="1753"/>
                    <a:pt x="1063" y="1548"/>
                    <a:pt x="1280" y="1582"/>
                  </a:cubicBezTo>
                  <a:cubicBezTo>
                    <a:pt x="1300" y="1569"/>
                    <a:pt x="1336" y="1558"/>
                    <a:pt x="1360" y="1514"/>
                  </a:cubicBezTo>
                  <a:cubicBezTo>
                    <a:pt x="1406" y="1428"/>
                    <a:pt x="1388" y="1315"/>
                    <a:pt x="1354" y="1297"/>
                  </a:cubicBezTo>
                  <a:cubicBezTo>
                    <a:pt x="1320" y="1280"/>
                    <a:pt x="1292" y="1241"/>
                    <a:pt x="1229" y="1127"/>
                  </a:cubicBezTo>
                  <a:cubicBezTo>
                    <a:pt x="1167" y="1013"/>
                    <a:pt x="1201" y="911"/>
                    <a:pt x="1315" y="848"/>
                  </a:cubicBezTo>
                  <a:cubicBezTo>
                    <a:pt x="1428" y="786"/>
                    <a:pt x="1297" y="774"/>
                    <a:pt x="1388" y="638"/>
                  </a:cubicBezTo>
                  <a:cubicBezTo>
                    <a:pt x="1479" y="501"/>
                    <a:pt x="1206" y="530"/>
                    <a:pt x="1206" y="530"/>
                  </a:cubicBezTo>
                  <a:cubicBezTo>
                    <a:pt x="1206" y="530"/>
                    <a:pt x="1121" y="535"/>
                    <a:pt x="1047" y="490"/>
                  </a:cubicBezTo>
                  <a:cubicBezTo>
                    <a:pt x="973" y="444"/>
                    <a:pt x="916" y="416"/>
                    <a:pt x="871" y="296"/>
                  </a:cubicBezTo>
                  <a:cubicBezTo>
                    <a:pt x="825" y="177"/>
                    <a:pt x="621" y="0"/>
                    <a:pt x="643" y="131"/>
                  </a:cubicBezTo>
                  <a:cubicBezTo>
                    <a:pt x="666" y="262"/>
                    <a:pt x="740" y="330"/>
                    <a:pt x="592" y="410"/>
                  </a:cubicBezTo>
                  <a:cubicBezTo>
                    <a:pt x="444" y="490"/>
                    <a:pt x="347" y="404"/>
                    <a:pt x="217" y="581"/>
                  </a:cubicBezTo>
                  <a:cubicBezTo>
                    <a:pt x="86" y="757"/>
                    <a:pt x="0" y="956"/>
                    <a:pt x="0" y="9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2C4F5157-13DA-419A-A7F8-36E09C1DE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1175" y="580327"/>
              <a:ext cx="568282" cy="649836"/>
            </a:xfrm>
            <a:custGeom>
              <a:avLst/>
              <a:gdLst>
                <a:gd name="T0" fmla="*/ 0 w 3600"/>
                <a:gd name="T1" fmla="*/ 1092 h 4297"/>
                <a:gd name="T2" fmla="*/ 155 w 3600"/>
                <a:gd name="T3" fmla="*/ 1490 h 4297"/>
                <a:gd name="T4" fmla="*/ 343 w 3600"/>
                <a:gd name="T5" fmla="*/ 1762 h 4297"/>
                <a:gd name="T6" fmla="*/ 680 w 3600"/>
                <a:gd name="T7" fmla="*/ 2216 h 4297"/>
                <a:gd name="T8" fmla="*/ 900 w 3600"/>
                <a:gd name="T9" fmla="*/ 2313 h 4297"/>
                <a:gd name="T10" fmla="*/ 1302 w 3600"/>
                <a:gd name="T11" fmla="*/ 2398 h 4297"/>
                <a:gd name="T12" fmla="*/ 1626 w 3600"/>
                <a:gd name="T13" fmla="*/ 2540 h 4297"/>
                <a:gd name="T14" fmla="*/ 1821 w 3600"/>
                <a:gd name="T15" fmla="*/ 3052 h 4297"/>
                <a:gd name="T16" fmla="*/ 1620 w 3600"/>
                <a:gd name="T17" fmla="*/ 3305 h 4297"/>
                <a:gd name="T18" fmla="*/ 1445 w 3600"/>
                <a:gd name="T19" fmla="*/ 3519 h 4297"/>
                <a:gd name="T20" fmla="*/ 1607 w 3600"/>
                <a:gd name="T21" fmla="*/ 3746 h 4297"/>
                <a:gd name="T22" fmla="*/ 1847 w 3600"/>
                <a:gd name="T23" fmla="*/ 3746 h 4297"/>
                <a:gd name="T24" fmla="*/ 1931 w 3600"/>
                <a:gd name="T25" fmla="*/ 3565 h 4297"/>
                <a:gd name="T26" fmla="*/ 2138 w 3600"/>
                <a:gd name="T27" fmla="*/ 3869 h 4297"/>
                <a:gd name="T28" fmla="*/ 2423 w 3600"/>
                <a:gd name="T29" fmla="*/ 3966 h 4297"/>
                <a:gd name="T30" fmla="*/ 2631 w 3600"/>
                <a:gd name="T31" fmla="*/ 3999 h 4297"/>
                <a:gd name="T32" fmla="*/ 2858 w 3600"/>
                <a:gd name="T33" fmla="*/ 4193 h 4297"/>
                <a:gd name="T34" fmla="*/ 2968 w 3600"/>
                <a:gd name="T35" fmla="*/ 4064 h 4297"/>
                <a:gd name="T36" fmla="*/ 2968 w 3600"/>
                <a:gd name="T37" fmla="*/ 3850 h 4297"/>
                <a:gd name="T38" fmla="*/ 2825 w 3600"/>
                <a:gd name="T39" fmla="*/ 3577 h 4297"/>
                <a:gd name="T40" fmla="*/ 3026 w 3600"/>
                <a:gd name="T41" fmla="*/ 3312 h 4297"/>
                <a:gd name="T42" fmla="*/ 3137 w 3600"/>
                <a:gd name="T43" fmla="*/ 2923 h 4297"/>
                <a:gd name="T44" fmla="*/ 3124 w 3600"/>
                <a:gd name="T45" fmla="*/ 2663 h 4297"/>
                <a:gd name="T46" fmla="*/ 3331 w 3600"/>
                <a:gd name="T47" fmla="*/ 2495 h 4297"/>
                <a:gd name="T48" fmla="*/ 3551 w 3600"/>
                <a:gd name="T49" fmla="*/ 2190 h 4297"/>
                <a:gd name="T50" fmla="*/ 3600 w 3600"/>
                <a:gd name="T51" fmla="*/ 1853 h 4297"/>
                <a:gd name="T52" fmla="*/ 3559 w 3600"/>
                <a:gd name="T53" fmla="*/ 1833 h 4297"/>
                <a:gd name="T54" fmla="*/ 3405 w 3600"/>
                <a:gd name="T55" fmla="*/ 1920 h 4297"/>
                <a:gd name="T56" fmla="*/ 3225 w 3600"/>
                <a:gd name="T57" fmla="*/ 1940 h 4297"/>
                <a:gd name="T58" fmla="*/ 2852 w 3600"/>
                <a:gd name="T59" fmla="*/ 1840 h 4297"/>
                <a:gd name="T60" fmla="*/ 2545 w 3600"/>
                <a:gd name="T61" fmla="*/ 1727 h 4297"/>
                <a:gd name="T62" fmla="*/ 2198 w 3600"/>
                <a:gd name="T63" fmla="*/ 1667 h 4297"/>
                <a:gd name="T64" fmla="*/ 2038 w 3600"/>
                <a:gd name="T65" fmla="*/ 1427 h 4297"/>
                <a:gd name="T66" fmla="*/ 1865 w 3600"/>
                <a:gd name="T67" fmla="*/ 1113 h 4297"/>
                <a:gd name="T68" fmla="*/ 1692 w 3600"/>
                <a:gd name="T69" fmla="*/ 846 h 4297"/>
                <a:gd name="T70" fmla="*/ 1625 w 3600"/>
                <a:gd name="T71" fmla="*/ 380 h 4297"/>
                <a:gd name="T72" fmla="*/ 1698 w 3600"/>
                <a:gd name="T73" fmla="*/ 286 h 4297"/>
                <a:gd name="T74" fmla="*/ 1739 w 3600"/>
                <a:gd name="T75" fmla="*/ 99 h 4297"/>
                <a:gd name="T76" fmla="*/ 1554 w 3600"/>
                <a:gd name="T77" fmla="*/ 78 h 4297"/>
                <a:gd name="T78" fmla="*/ 1242 w 3600"/>
                <a:gd name="T79" fmla="*/ 178 h 4297"/>
                <a:gd name="T80" fmla="*/ 1008 w 3600"/>
                <a:gd name="T81" fmla="*/ 78 h 4297"/>
                <a:gd name="T82" fmla="*/ 681 w 3600"/>
                <a:gd name="T83" fmla="*/ 99 h 4297"/>
                <a:gd name="T84" fmla="*/ 477 w 3600"/>
                <a:gd name="T85" fmla="*/ 121 h 4297"/>
                <a:gd name="T86" fmla="*/ 477 w 3600"/>
                <a:gd name="T87" fmla="*/ 121 h 4297"/>
                <a:gd name="T88" fmla="*/ 339 w 3600"/>
                <a:gd name="T89" fmla="*/ 345 h 4297"/>
                <a:gd name="T90" fmla="*/ 407 w 3600"/>
                <a:gd name="T91" fmla="*/ 497 h 4297"/>
                <a:gd name="T92" fmla="*/ 329 w 3600"/>
                <a:gd name="T93" fmla="*/ 920 h 4297"/>
                <a:gd name="T94" fmla="*/ 0 w 3600"/>
                <a:gd name="T95" fmla="*/ 1092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00" h="4297">
                  <a:moveTo>
                    <a:pt x="0" y="1092"/>
                  </a:moveTo>
                  <a:cubicBezTo>
                    <a:pt x="0" y="1092"/>
                    <a:pt x="51" y="1451"/>
                    <a:pt x="155" y="1490"/>
                  </a:cubicBezTo>
                  <a:cubicBezTo>
                    <a:pt x="258" y="1529"/>
                    <a:pt x="258" y="1581"/>
                    <a:pt x="343" y="1762"/>
                  </a:cubicBezTo>
                  <a:cubicBezTo>
                    <a:pt x="427" y="1944"/>
                    <a:pt x="576" y="2158"/>
                    <a:pt x="680" y="2216"/>
                  </a:cubicBezTo>
                  <a:cubicBezTo>
                    <a:pt x="783" y="2275"/>
                    <a:pt x="764" y="2352"/>
                    <a:pt x="900" y="2313"/>
                  </a:cubicBezTo>
                  <a:cubicBezTo>
                    <a:pt x="1036" y="2275"/>
                    <a:pt x="1159" y="2339"/>
                    <a:pt x="1302" y="2398"/>
                  </a:cubicBezTo>
                  <a:cubicBezTo>
                    <a:pt x="1445" y="2456"/>
                    <a:pt x="1503" y="2437"/>
                    <a:pt x="1626" y="2540"/>
                  </a:cubicBezTo>
                  <a:cubicBezTo>
                    <a:pt x="1749" y="2644"/>
                    <a:pt x="1931" y="2819"/>
                    <a:pt x="1821" y="3052"/>
                  </a:cubicBezTo>
                  <a:cubicBezTo>
                    <a:pt x="1710" y="3286"/>
                    <a:pt x="1717" y="3227"/>
                    <a:pt x="1620" y="3305"/>
                  </a:cubicBezTo>
                  <a:cubicBezTo>
                    <a:pt x="1522" y="3383"/>
                    <a:pt x="1367" y="3454"/>
                    <a:pt x="1445" y="3519"/>
                  </a:cubicBezTo>
                  <a:cubicBezTo>
                    <a:pt x="1522" y="3584"/>
                    <a:pt x="1477" y="3772"/>
                    <a:pt x="1607" y="3746"/>
                  </a:cubicBezTo>
                  <a:cubicBezTo>
                    <a:pt x="1736" y="3720"/>
                    <a:pt x="1769" y="3694"/>
                    <a:pt x="1847" y="3746"/>
                  </a:cubicBezTo>
                  <a:cubicBezTo>
                    <a:pt x="1924" y="3798"/>
                    <a:pt x="1924" y="3649"/>
                    <a:pt x="1931" y="3565"/>
                  </a:cubicBezTo>
                  <a:cubicBezTo>
                    <a:pt x="1937" y="3480"/>
                    <a:pt x="2112" y="3714"/>
                    <a:pt x="2138" y="3869"/>
                  </a:cubicBezTo>
                  <a:cubicBezTo>
                    <a:pt x="2164" y="4025"/>
                    <a:pt x="2333" y="4038"/>
                    <a:pt x="2423" y="3966"/>
                  </a:cubicBezTo>
                  <a:cubicBezTo>
                    <a:pt x="2514" y="3895"/>
                    <a:pt x="2547" y="4018"/>
                    <a:pt x="2631" y="3999"/>
                  </a:cubicBezTo>
                  <a:cubicBezTo>
                    <a:pt x="2715" y="3979"/>
                    <a:pt x="2806" y="4090"/>
                    <a:pt x="2858" y="4193"/>
                  </a:cubicBezTo>
                  <a:cubicBezTo>
                    <a:pt x="2910" y="4297"/>
                    <a:pt x="2968" y="4180"/>
                    <a:pt x="2968" y="4064"/>
                  </a:cubicBezTo>
                  <a:cubicBezTo>
                    <a:pt x="2968" y="3947"/>
                    <a:pt x="2916" y="3979"/>
                    <a:pt x="2968" y="3850"/>
                  </a:cubicBezTo>
                  <a:cubicBezTo>
                    <a:pt x="3020" y="3720"/>
                    <a:pt x="2851" y="3688"/>
                    <a:pt x="2825" y="3577"/>
                  </a:cubicBezTo>
                  <a:cubicBezTo>
                    <a:pt x="2799" y="3467"/>
                    <a:pt x="2961" y="3474"/>
                    <a:pt x="3026" y="3312"/>
                  </a:cubicBezTo>
                  <a:cubicBezTo>
                    <a:pt x="3091" y="3150"/>
                    <a:pt x="3162" y="3072"/>
                    <a:pt x="3137" y="2923"/>
                  </a:cubicBezTo>
                  <a:cubicBezTo>
                    <a:pt x="3111" y="2774"/>
                    <a:pt x="3065" y="2683"/>
                    <a:pt x="3124" y="2663"/>
                  </a:cubicBezTo>
                  <a:cubicBezTo>
                    <a:pt x="3182" y="2644"/>
                    <a:pt x="3292" y="2696"/>
                    <a:pt x="3331" y="2495"/>
                  </a:cubicBezTo>
                  <a:cubicBezTo>
                    <a:pt x="3370" y="2294"/>
                    <a:pt x="3525" y="2262"/>
                    <a:pt x="3551" y="2190"/>
                  </a:cubicBezTo>
                  <a:cubicBezTo>
                    <a:pt x="3568" y="2143"/>
                    <a:pt x="3588" y="1968"/>
                    <a:pt x="3600" y="1853"/>
                  </a:cubicBezTo>
                  <a:lnTo>
                    <a:pt x="3559" y="1833"/>
                  </a:lnTo>
                  <a:cubicBezTo>
                    <a:pt x="3559" y="1833"/>
                    <a:pt x="3392" y="1860"/>
                    <a:pt x="3405" y="1920"/>
                  </a:cubicBezTo>
                  <a:cubicBezTo>
                    <a:pt x="3419" y="1980"/>
                    <a:pt x="3365" y="1940"/>
                    <a:pt x="3225" y="1940"/>
                  </a:cubicBezTo>
                  <a:cubicBezTo>
                    <a:pt x="3085" y="1940"/>
                    <a:pt x="2919" y="1953"/>
                    <a:pt x="2852" y="1840"/>
                  </a:cubicBezTo>
                  <a:cubicBezTo>
                    <a:pt x="2785" y="1727"/>
                    <a:pt x="2672" y="1833"/>
                    <a:pt x="2545" y="1727"/>
                  </a:cubicBezTo>
                  <a:cubicBezTo>
                    <a:pt x="2418" y="1620"/>
                    <a:pt x="2298" y="1707"/>
                    <a:pt x="2198" y="1667"/>
                  </a:cubicBezTo>
                  <a:cubicBezTo>
                    <a:pt x="2098" y="1627"/>
                    <a:pt x="2065" y="1620"/>
                    <a:pt x="2038" y="1427"/>
                  </a:cubicBezTo>
                  <a:cubicBezTo>
                    <a:pt x="2012" y="1233"/>
                    <a:pt x="1972" y="1153"/>
                    <a:pt x="1865" y="1113"/>
                  </a:cubicBezTo>
                  <a:cubicBezTo>
                    <a:pt x="1758" y="1073"/>
                    <a:pt x="1798" y="966"/>
                    <a:pt x="1692" y="846"/>
                  </a:cubicBezTo>
                  <a:cubicBezTo>
                    <a:pt x="1585" y="726"/>
                    <a:pt x="1625" y="380"/>
                    <a:pt x="1625" y="380"/>
                  </a:cubicBezTo>
                  <a:cubicBezTo>
                    <a:pt x="1625" y="380"/>
                    <a:pt x="1612" y="420"/>
                    <a:pt x="1698" y="286"/>
                  </a:cubicBezTo>
                  <a:cubicBezTo>
                    <a:pt x="1785" y="153"/>
                    <a:pt x="1739" y="99"/>
                    <a:pt x="1739" y="99"/>
                  </a:cubicBezTo>
                  <a:cubicBezTo>
                    <a:pt x="1739" y="99"/>
                    <a:pt x="1632" y="36"/>
                    <a:pt x="1554" y="78"/>
                  </a:cubicBezTo>
                  <a:cubicBezTo>
                    <a:pt x="1476" y="121"/>
                    <a:pt x="1370" y="270"/>
                    <a:pt x="1242" y="178"/>
                  </a:cubicBezTo>
                  <a:cubicBezTo>
                    <a:pt x="1114" y="85"/>
                    <a:pt x="1064" y="156"/>
                    <a:pt x="1008" y="78"/>
                  </a:cubicBezTo>
                  <a:cubicBezTo>
                    <a:pt x="951" y="0"/>
                    <a:pt x="802" y="57"/>
                    <a:pt x="681" y="99"/>
                  </a:cubicBezTo>
                  <a:cubicBezTo>
                    <a:pt x="582" y="134"/>
                    <a:pt x="517" y="145"/>
                    <a:pt x="477" y="121"/>
                  </a:cubicBezTo>
                  <a:lnTo>
                    <a:pt x="477" y="121"/>
                  </a:lnTo>
                  <a:cubicBezTo>
                    <a:pt x="400" y="215"/>
                    <a:pt x="485" y="188"/>
                    <a:pt x="339" y="345"/>
                  </a:cubicBezTo>
                  <a:cubicBezTo>
                    <a:pt x="193" y="502"/>
                    <a:pt x="256" y="424"/>
                    <a:pt x="407" y="497"/>
                  </a:cubicBezTo>
                  <a:cubicBezTo>
                    <a:pt x="559" y="570"/>
                    <a:pt x="329" y="711"/>
                    <a:pt x="329" y="920"/>
                  </a:cubicBezTo>
                  <a:cubicBezTo>
                    <a:pt x="329" y="1090"/>
                    <a:pt x="167" y="1073"/>
                    <a:pt x="0" y="10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ABD77F02-B242-4AAD-9B38-A9AE3301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2195" y="-1191430"/>
              <a:ext cx="1297959" cy="1379574"/>
            </a:xfrm>
            <a:custGeom>
              <a:avLst/>
              <a:gdLst>
                <a:gd name="T0" fmla="*/ 645 w 8230"/>
                <a:gd name="T1" fmla="*/ 2991 h 9120"/>
                <a:gd name="T2" fmla="*/ 2553 w 8230"/>
                <a:gd name="T3" fmla="*/ 1089 h 9120"/>
                <a:gd name="T4" fmla="*/ 2669 w 8230"/>
                <a:gd name="T5" fmla="*/ 761 h 9120"/>
                <a:gd name="T6" fmla="*/ 2375 w 8230"/>
                <a:gd name="T7" fmla="*/ 300 h 9120"/>
                <a:gd name="T8" fmla="*/ 2893 w 8230"/>
                <a:gd name="T9" fmla="*/ 196 h 9120"/>
                <a:gd name="T10" fmla="*/ 3660 w 8230"/>
                <a:gd name="T11" fmla="*/ 893 h 9120"/>
                <a:gd name="T12" fmla="*/ 4190 w 8230"/>
                <a:gd name="T13" fmla="*/ 1401 h 9120"/>
                <a:gd name="T14" fmla="*/ 4634 w 8230"/>
                <a:gd name="T15" fmla="*/ 2011 h 9120"/>
                <a:gd name="T16" fmla="*/ 4905 w 8230"/>
                <a:gd name="T17" fmla="*/ 2519 h 9120"/>
                <a:gd name="T18" fmla="*/ 5318 w 8230"/>
                <a:gd name="T19" fmla="*/ 2644 h 9120"/>
                <a:gd name="T20" fmla="*/ 6058 w 8230"/>
                <a:gd name="T21" fmla="*/ 2547 h 9120"/>
                <a:gd name="T22" fmla="*/ 6376 w 8230"/>
                <a:gd name="T23" fmla="*/ 2369 h 9120"/>
                <a:gd name="T24" fmla="*/ 6748 w 8230"/>
                <a:gd name="T25" fmla="*/ 2588 h 9120"/>
                <a:gd name="T26" fmla="*/ 7297 w 8230"/>
                <a:gd name="T27" fmla="*/ 2475 h 9120"/>
                <a:gd name="T28" fmla="*/ 7747 w 8230"/>
                <a:gd name="T29" fmla="*/ 2703 h 9120"/>
                <a:gd name="T30" fmla="*/ 8078 w 8230"/>
                <a:gd name="T31" fmla="*/ 2962 h 9120"/>
                <a:gd name="T32" fmla="*/ 7819 w 8230"/>
                <a:gd name="T33" fmla="*/ 4033 h 9120"/>
                <a:gd name="T34" fmla="*/ 8151 w 8230"/>
                <a:gd name="T35" fmla="*/ 4519 h 9120"/>
                <a:gd name="T36" fmla="*/ 7811 w 8230"/>
                <a:gd name="T37" fmla="*/ 4464 h 9120"/>
                <a:gd name="T38" fmla="*/ 7468 w 8230"/>
                <a:gd name="T39" fmla="*/ 4393 h 9120"/>
                <a:gd name="T40" fmla="*/ 6836 w 8230"/>
                <a:gd name="T41" fmla="*/ 4614 h 9120"/>
                <a:gd name="T42" fmla="*/ 6342 w 8230"/>
                <a:gd name="T43" fmla="*/ 4760 h 9120"/>
                <a:gd name="T44" fmla="*/ 5655 w 8230"/>
                <a:gd name="T45" fmla="*/ 5123 h 9120"/>
                <a:gd name="T46" fmla="*/ 5083 w 8230"/>
                <a:gd name="T47" fmla="*/ 5692 h 9120"/>
                <a:gd name="T48" fmla="*/ 4815 w 8230"/>
                <a:gd name="T49" fmla="*/ 6439 h 9120"/>
                <a:gd name="T50" fmla="*/ 4319 w 8230"/>
                <a:gd name="T51" fmla="*/ 7173 h 9120"/>
                <a:gd name="T52" fmla="*/ 4081 w 8230"/>
                <a:gd name="T53" fmla="*/ 7765 h 9120"/>
                <a:gd name="T54" fmla="*/ 3616 w 8230"/>
                <a:gd name="T55" fmla="*/ 7760 h 9120"/>
                <a:gd name="T56" fmla="*/ 3373 w 8230"/>
                <a:gd name="T57" fmla="*/ 8190 h 9120"/>
                <a:gd name="T58" fmla="*/ 2843 w 8230"/>
                <a:gd name="T59" fmla="*/ 8513 h 9120"/>
                <a:gd name="T60" fmla="*/ 2469 w 8230"/>
                <a:gd name="T61" fmla="*/ 8743 h 9120"/>
                <a:gd name="T62" fmla="*/ 2355 w 8230"/>
                <a:gd name="T63" fmla="*/ 8770 h 9120"/>
                <a:gd name="T64" fmla="*/ 2065 w 8230"/>
                <a:gd name="T65" fmla="*/ 8722 h 9120"/>
                <a:gd name="T66" fmla="*/ 1832 w 8230"/>
                <a:gd name="T67" fmla="*/ 7489 h 9120"/>
                <a:gd name="T68" fmla="*/ 2435 w 8230"/>
                <a:gd name="T69" fmla="*/ 7007 h 9120"/>
                <a:gd name="T70" fmla="*/ 1790 w 8230"/>
                <a:gd name="T71" fmla="*/ 6448 h 9120"/>
                <a:gd name="T72" fmla="*/ 1122 w 8230"/>
                <a:gd name="T73" fmla="*/ 6191 h 9120"/>
                <a:gd name="T74" fmla="*/ 424 w 8230"/>
                <a:gd name="T75" fmla="*/ 5811 h 9120"/>
                <a:gd name="T76" fmla="*/ 141 w 8230"/>
                <a:gd name="T77" fmla="*/ 4932 h 9120"/>
                <a:gd name="T78" fmla="*/ 254 w 8230"/>
                <a:gd name="T79" fmla="*/ 4124 h 9120"/>
                <a:gd name="T80" fmla="*/ 11 w 8230"/>
                <a:gd name="T81" fmla="*/ 3256 h 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30" h="9120">
                  <a:moveTo>
                    <a:pt x="11" y="3256"/>
                  </a:moveTo>
                  <a:cubicBezTo>
                    <a:pt x="11" y="3256"/>
                    <a:pt x="46" y="3182"/>
                    <a:pt x="645" y="2991"/>
                  </a:cubicBezTo>
                  <a:cubicBezTo>
                    <a:pt x="1245" y="2801"/>
                    <a:pt x="1839" y="2478"/>
                    <a:pt x="2190" y="1867"/>
                  </a:cubicBezTo>
                  <a:cubicBezTo>
                    <a:pt x="2542" y="1256"/>
                    <a:pt x="2444" y="1055"/>
                    <a:pt x="2553" y="1089"/>
                  </a:cubicBezTo>
                  <a:cubicBezTo>
                    <a:pt x="2663" y="1124"/>
                    <a:pt x="2755" y="1107"/>
                    <a:pt x="2697" y="980"/>
                  </a:cubicBezTo>
                  <a:cubicBezTo>
                    <a:pt x="2640" y="853"/>
                    <a:pt x="2611" y="853"/>
                    <a:pt x="2669" y="761"/>
                  </a:cubicBezTo>
                  <a:cubicBezTo>
                    <a:pt x="2726" y="669"/>
                    <a:pt x="2692" y="622"/>
                    <a:pt x="2542" y="565"/>
                  </a:cubicBezTo>
                  <a:cubicBezTo>
                    <a:pt x="2392" y="507"/>
                    <a:pt x="2513" y="352"/>
                    <a:pt x="2375" y="300"/>
                  </a:cubicBezTo>
                  <a:cubicBezTo>
                    <a:pt x="2236" y="248"/>
                    <a:pt x="2340" y="179"/>
                    <a:pt x="2467" y="213"/>
                  </a:cubicBezTo>
                  <a:cubicBezTo>
                    <a:pt x="2594" y="248"/>
                    <a:pt x="2807" y="0"/>
                    <a:pt x="2893" y="196"/>
                  </a:cubicBezTo>
                  <a:cubicBezTo>
                    <a:pt x="2980" y="392"/>
                    <a:pt x="3228" y="248"/>
                    <a:pt x="3233" y="415"/>
                  </a:cubicBezTo>
                  <a:cubicBezTo>
                    <a:pt x="3239" y="582"/>
                    <a:pt x="3631" y="548"/>
                    <a:pt x="3660" y="893"/>
                  </a:cubicBezTo>
                  <a:cubicBezTo>
                    <a:pt x="3689" y="1239"/>
                    <a:pt x="3890" y="1135"/>
                    <a:pt x="3954" y="1228"/>
                  </a:cubicBezTo>
                  <a:cubicBezTo>
                    <a:pt x="4017" y="1320"/>
                    <a:pt x="4173" y="1326"/>
                    <a:pt x="4190" y="1401"/>
                  </a:cubicBezTo>
                  <a:cubicBezTo>
                    <a:pt x="4207" y="1475"/>
                    <a:pt x="4352" y="1349"/>
                    <a:pt x="4461" y="1585"/>
                  </a:cubicBezTo>
                  <a:cubicBezTo>
                    <a:pt x="4571" y="1821"/>
                    <a:pt x="4484" y="2000"/>
                    <a:pt x="4634" y="2011"/>
                  </a:cubicBezTo>
                  <a:cubicBezTo>
                    <a:pt x="4784" y="2023"/>
                    <a:pt x="4824" y="1919"/>
                    <a:pt x="4905" y="2173"/>
                  </a:cubicBezTo>
                  <a:cubicBezTo>
                    <a:pt x="4986" y="2426"/>
                    <a:pt x="4847" y="2450"/>
                    <a:pt x="4905" y="2519"/>
                  </a:cubicBezTo>
                  <a:cubicBezTo>
                    <a:pt x="4962" y="2588"/>
                    <a:pt x="5055" y="2582"/>
                    <a:pt x="5112" y="2657"/>
                  </a:cubicBezTo>
                  <a:cubicBezTo>
                    <a:pt x="5170" y="2732"/>
                    <a:pt x="5168" y="2600"/>
                    <a:pt x="5318" y="2644"/>
                  </a:cubicBezTo>
                  <a:cubicBezTo>
                    <a:pt x="5467" y="2688"/>
                    <a:pt x="5552" y="2591"/>
                    <a:pt x="5736" y="2660"/>
                  </a:cubicBezTo>
                  <a:cubicBezTo>
                    <a:pt x="5920" y="2728"/>
                    <a:pt x="5955" y="2591"/>
                    <a:pt x="6058" y="2547"/>
                  </a:cubicBezTo>
                  <a:cubicBezTo>
                    <a:pt x="6161" y="2503"/>
                    <a:pt x="6139" y="2622"/>
                    <a:pt x="6211" y="2479"/>
                  </a:cubicBezTo>
                  <a:cubicBezTo>
                    <a:pt x="6282" y="2335"/>
                    <a:pt x="6314" y="2322"/>
                    <a:pt x="6376" y="2369"/>
                  </a:cubicBezTo>
                  <a:cubicBezTo>
                    <a:pt x="6438" y="2416"/>
                    <a:pt x="6510" y="2413"/>
                    <a:pt x="6579" y="2500"/>
                  </a:cubicBezTo>
                  <a:cubicBezTo>
                    <a:pt x="6648" y="2588"/>
                    <a:pt x="6666" y="2538"/>
                    <a:pt x="6748" y="2588"/>
                  </a:cubicBezTo>
                  <a:cubicBezTo>
                    <a:pt x="6829" y="2638"/>
                    <a:pt x="6938" y="2479"/>
                    <a:pt x="7038" y="2500"/>
                  </a:cubicBezTo>
                  <a:cubicBezTo>
                    <a:pt x="7138" y="2522"/>
                    <a:pt x="7138" y="2326"/>
                    <a:pt x="7297" y="2475"/>
                  </a:cubicBezTo>
                  <a:cubicBezTo>
                    <a:pt x="7456" y="2625"/>
                    <a:pt x="7597" y="2653"/>
                    <a:pt x="7634" y="2638"/>
                  </a:cubicBezTo>
                  <a:cubicBezTo>
                    <a:pt x="7672" y="2622"/>
                    <a:pt x="7612" y="2700"/>
                    <a:pt x="7747" y="2703"/>
                  </a:cubicBezTo>
                  <a:cubicBezTo>
                    <a:pt x="7881" y="2706"/>
                    <a:pt x="7853" y="2778"/>
                    <a:pt x="7921" y="2847"/>
                  </a:cubicBezTo>
                  <a:cubicBezTo>
                    <a:pt x="7990" y="2916"/>
                    <a:pt x="8152" y="2875"/>
                    <a:pt x="8078" y="2962"/>
                  </a:cubicBezTo>
                  <a:cubicBezTo>
                    <a:pt x="8003" y="3050"/>
                    <a:pt x="7235" y="3918"/>
                    <a:pt x="7438" y="4027"/>
                  </a:cubicBezTo>
                  <a:cubicBezTo>
                    <a:pt x="7640" y="4136"/>
                    <a:pt x="7736" y="3950"/>
                    <a:pt x="7819" y="4033"/>
                  </a:cubicBezTo>
                  <a:cubicBezTo>
                    <a:pt x="7902" y="4116"/>
                    <a:pt x="7910" y="4152"/>
                    <a:pt x="7930" y="4247"/>
                  </a:cubicBezTo>
                  <a:cubicBezTo>
                    <a:pt x="7949" y="4341"/>
                    <a:pt x="8230" y="4420"/>
                    <a:pt x="8151" y="4519"/>
                  </a:cubicBezTo>
                  <a:cubicBezTo>
                    <a:pt x="8072" y="4618"/>
                    <a:pt x="8040" y="4452"/>
                    <a:pt x="7993" y="4495"/>
                  </a:cubicBezTo>
                  <a:cubicBezTo>
                    <a:pt x="7945" y="4539"/>
                    <a:pt x="7839" y="4606"/>
                    <a:pt x="7811" y="4464"/>
                  </a:cubicBezTo>
                  <a:cubicBezTo>
                    <a:pt x="7784" y="4322"/>
                    <a:pt x="7799" y="4365"/>
                    <a:pt x="7673" y="4381"/>
                  </a:cubicBezTo>
                  <a:cubicBezTo>
                    <a:pt x="7547" y="4397"/>
                    <a:pt x="7507" y="4444"/>
                    <a:pt x="7468" y="4393"/>
                  </a:cubicBezTo>
                  <a:cubicBezTo>
                    <a:pt x="7428" y="4341"/>
                    <a:pt x="7251" y="4389"/>
                    <a:pt x="7215" y="4511"/>
                  </a:cubicBezTo>
                  <a:cubicBezTo>
                    <a:pt x="7179" y="4634"/>
                    <a:pt x="6978" y="4618"/>
                    <a:pt x="6836" y="4614"/>
                  </a:cubicBezTo>
                  <a:cubicBezTo>
                    <a:pt x="6694" y="4610"/>
                    <a:pt x="6674" y="4705"/>
                    <a:pt x="6563" y="4705"/>
                  </a:cubicBezTo>
                  <a:cubicBezTo>
                    <a:pt x="6453" y="4705"/>
                    <a:pt x="6536" y="4768"/>
                    <a:pt x="6342" y="4760"/>
                  </a:cubicBezTo>
                  <a:cubicBezTo>
                    <a:pt x="6149" y="4752"/>
                    <a:pt x="5865" y="5020"/>
                    <a:pt x="5801" y="5032"/>
                  </a:cubicBezTo>
                  <a:cubicBezTo>
                    <a:pt x="5738" y="5044"/>
                    <a:pt x="5699" y="5013"/>
                    <a:pt x="5655" y="5123"/>
                  </a:cubicBezTo>
                  <a:cubicBezTo>
                    <a:pt x="5612" y="5234"/>
                    <a:pt x="5466" y="5309"/>
                    <a:pt x="5351" y="5309"/>
                  </a:cubicBezTo>
                  <a:cubicBezTo>
                    <a:pt x="5237" y="5309"/>
                    <a:pt x="5103" y="5368"/>
                    <a:pt x="5083" y="5692"/>
                  </a:cubicBezTo>
                  <a:cubicBezTo>
                    <a:pt x="5063" y="6015"/>
                    <a:pt x="5016" y="6067"/>
                    <a:pt x="4984" y="6106"/>
                  </a:cubicBezTo>
                  <a:cubicBezTo>
                    <a:pt x="4953" y="6146"/>
                    <a:pt x="4749" y="6277"/>
                    <a:pt x="4815" y="6439"/>
                  </a:cubicBezTo>
                  <a:cubicBezTo>
                    <a:pt x="4881" y="6601"/>
                    <a:pt x="5068" y="6803"/>
                    <a:pt x="4866" y="6869"/>
                  </a:cubicBezTo>
                  <a:cubicBezTo>
                    <a:pt x="4663" y="6935"/>
                    <a:pt x="4496" y="6945"/>
                    <a:pt x="4319" y="7173"/>
                  </a:cubicBezTo>
                  <a:cubicBezTo>
                    <a:pt x="4142" y="7400"/>
                    <a:pt x="4299" y="7527"/>
                    <a:pt x="4314" y="7633"/>
                  </a:cubicBezTo>
                  <a:cubicBezTo>
                    <a:pt x="4329" y="7739"/>
                    <a:pt x="4006" y="7664"/>
                    <a:pt x="4081" y="7765"/>
                  </a:cubicBezTo>
                  <a:cubicBezTo>
                    <a:pt x="4157" y="7866"/>
                    <a:pt x="4137" y="7932"/>
                    <a:pt x="3975" y="7861"/>
                  </a:cubicBezTo>
                  <a:cubicBezTo>
                    <a:pt x="3813" y="7790"/>
                    <a:pt x="3717" y="7775"/>
                    <a:pt x="3616" y="7760"/>
                  </a:cubicBezTo>
                  <a:cubicBezTo>
                    <a:pt x="3515" y="7744"/>
                    <a:pt x="3332" y="7613"/>
                    <a:pt x="3358" y="7719"/>
                  </a:cubicBezTo>
                  <a:cubicBezTo>
                    <a:pt x="3383" y="7825"/>
                    <a:pt x="3454" y="8170"/>
                    <a:pt x="3373" y="8190"/>
                  </a:cubicBezTo>
                  <a:cubicBezTo>
                    <a:pt x="3292" y="8210"/>
                    <a:pt x="3332" y="8331"/>
                    <a:pt x="3211" y="8352"/>
                  </a:cubicBezTo>
                  <a:cubicBezTo>
                    <a:pt x="3090" y="8372"/>
                    <a:pt x="2911" y="8510"/>
                    <a:pt x="2843" y="8513"/>
                  </a:cubicBezTo>
                  <a:cubicBezTo>
                    <a:pt x="2774" y="8516"/>
                    <a:pt x="2585" y="8486"/>
                    <a:pt x="2555" y="8555"/>
                  </a:cubicBezTo>
                  <a:cubicBezTo>
                    <a:pt x="2526" y="8623"/>
                    <a:pt x="2400" y="8647"/>
                    <a:pt x="2469" y="8743"/>
                  </a:cubicBezTo>
                  <a:cubicBezTo>
                    <a:pt x="2538" y="8839"/>
                    <a:pt x="2517" y="8919"/>
                    <a:pt x="2475" y="8868"/>
                  </a:cubicBezTo>
                  <a:cubicBezTo>
                    <a:pt x="2433" y="8818"/>
                    <a:pt x="2448" y="8698"/>
                    <a:pt x="2355" y="8770"/>
                  </a:cubicBezTo>
                  <a:cubicBezTo>
                    <a:pt x="2262" y="8842"/>
                    <a:pt x="1996" y="9120"/>
                    <a:pt x="1967" y="9063"/>
                  </a:cubicBezTo>
                  <a:cubicBezTo>
                    <a:pt x="1937" y="9006"/>
                    <a:pt x="2017" y="8865"/>
                    <a:pt x="2065" y="8722"/>
                  </a:cubicBezTo>
                  <a:cubicBezTo>
                    <a:pt x="2113" y="8578"/>
                    <a:pt x="2182" y="8528"/>
                    <a:pt x="2110" y="8390"/>
                  </a:cubicBezTo>
                  <a:cubicBezTo>
                    <a:pt x="2038" y="8253"/>
                    <a:pt x="1816" y="7856"/>
                    <a:pt x="1832" y="7489"/>
                  </a:cubicBezTo>
                  <a:cubicBezTo>
                    <a:pt x="1848" y="7122"/>
                    <a:pt x="1956" y="7049"/>
                    <a:pt x="2132" y="7186"/>
                  </a:cubicBezTo>
                  <a:cubicBezTo>
                    <a:pt x="2308" y="7323"/>
                    <a:pt x="2480" y="7195"/>
                    <a:pt x="2435" y="7007"/>
                  </a:cubicBezTo>
                  <a:cubicBezTo>
                    <a:pt x="2390" y="6819"/>
                    <a:pt x="2547" y="6509"/>
                    <a:pt x="2260" y="6461"/>
                  </a:cubicBezTo>
                  <a:cubicBezTo>
                    <a:pt x="1972" y="6413"/>
                    <a:pt x="1893" y="6538"/>
                    <a:pt x="1790" y="6448"/>
                  </a:cubicBezTo>
                  <a:cubicBezTo>
                    <a:pt x="1688" y="6359"/>
                    <a:pt x="1603" y="6165"/>
                    <a:pt x="1503" y="6248"/>
                  </a:cubicBezTo>
                  <a:cubicBezTo>
                    <a:pt x="1403" y="6332"/>
                    <a:pt x="1236" y="6485"/>
                    <a:pt x="1122" y="6191"/>
                  </a:cubicBezTo>
                  <a:cubicBezTo>
                    <a:pt x="1009" y="5897"/>
                    <a:pt x="842" y="6085"/>
                    <a:pt x="708" y="5998"/>
                  </a:cubicBezTo>
                  <a:cubicBezTo>
                    <a:pt x="574" y="5911"/>
                    <a:pt x="564" y="5874"/>
                    <a:pt x="424" y="5811"/>
                  </a:cubicBezTo>
                  <a:cubicBezTo>
                    <a:pt x="284" y="5747"/>
                    <a:pt x="234" y="5727"/>
                    <a:pt x="157" y="5550"/>
                  </a:cubicBezTo>
                  <a:cubicBezTo>
                    <a:pt x="80" y="5373"/>
                    <a:pt x="0" y="5139"/>
                    <a:pt x="141" y="4932"/>
                  </a:cubicBezTo>
                  <a:cubicBezTo>
                    <a:pt x="281" y="4725"/>
                    <a:pt x="269" y="4768"/>
                    <a:pt x="262" y="4569"/>
                  </a:cubicBezTo>
                  <a:cubicBezTo>
                    <a:pt x="254" y="4370"/>
                    <a:pt x="375" y="4319"/>
                    <a:pt x="254" y="4124"/>
                  </a:cubicBezTo>
                  <a:cubicBezTo>
                    <a:pt x="133" y="3929"/>
                    <a:pt x="238" y="3878"/>
                    <a:pt x="137" y="3679"/>
                  </a:cubicBezTo>
                  <a:cubicBezTo>
                    <a:pt x="35" y="3480"/>
                    <a:pt x="11" y="3256"/>
                    <a:pt x="11" y="3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49">
              <a:extLst>
                <a:ext uri="{FF2B5EF4-FFF2-40B4-BE49-F238E27FC236}">
                  <a16:creationId xmlns:a16="http://schemas.microsoft.com/office/drawing/2014/main" id="{7D55D06F-AE23-4238-AB40-783989464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038" y="-75215"/>
              <a:ext cx="479941" cy="311463"/>
            </a:xfrm>
            <a:custGeom>
              <a:avLst/>
              <a:gdLst>
                <a:gd name="T0" fmla="*/ 0 w 3042"/>
                <a:gd name="T1" fmla="*/ 224 h 2056"/>
                <a:gd name="T2" fmla="*/ 110 w 3042"/>
                <a:gd name="T3" fmla="*/ 528 h 2056"/>
                <a:gd name="T4" fmla="*/ 324 w 3042"/>
                <a:gd name="T5" fmla="*/ 871 h 2056"/>
                <a:gd name="T6" fmla="*/ 763 w 3042"/>
                <a:gd name="T7" fmla="*/ 1314 h 2056"/>
                <a:gd name="T8" fmla="*/ 915 w 3042"/>
                <a:gd name="T9" fmla="*/ 1637 h 2056"/>
                <a:gd name="T10" fmla="*/ 991 w 3042"/>
                <a:gd name="T11" fmla="*/ 1918 h 2056"/>
                <a:gd name="T12" fmla="*/ 1106 w 3042"/>
                <a:gd name="T13" fmla="*/ 2028 h 2056"/>
                <a:gd name="T14" fmla="*/ 1387 w 3042"/>
                <a:gd name="T15" fmla="*/ 1799 h 2056"/>
                <a:gd name="T16" fmla="*/ 1601 w 3042"/>
                <a:gd name="T17" fmla="*/ 1456 h 2056"/>
                <a:gd name="T18" fmla="*/ 1882 w 3042"/>
                <a:gd name="T19" fmla="*/ 1137 h 2056"/>
                <a:gd name="T20" fmla="*/ 2087 w 3042"/>
                <a:gd name="T21" fmla="*/ 1113 h 2056"/>
                <a:gd name="T22" fmla="*/ 2215 w 3042"/>
                <a:gd name="T23" fmla="*/ 1194 h 2056"/>
                <a:gd name="T24" fmla="*/ 2391 w 3042"/>
                <a:gd name="T25" fmla="*/ 1447 h 2056"/>
                <a:gd name="T26" fmla="*/ 2501 w 3042"/>
                <a:gd name="T27" fmla="*/ 1604 h 2056"/>
                <a:gd name="T28" fmla="*/ 2715 w 3042"/>
                <a:gd name="T29" fmla="*/ 1571 h 2056"/>
                <a:gd name="T30" fmla="*/ 3002 w 3042"/>
                <a:gd name="T31" fmla="*/ 1611 h 2056"/>
                <a:gd name="T32" fmla="*/ 2974 w 3042"/>
                <a:gd name="T33" fmla="*/ 1607 h 2056"/>
                <a:gd name="T34" fmla="*/ 2826 w 3042"/>
                <a:gd name="T35" fmla="*/ 1216 h 2056"/>
                <a:gd name="T36" fmla="*/ 2401 w 3042"/>
                <a:gd name="T37" fmla="*/ 1081 h 2056"/>
                <a:gd name="T38" fmla="*/ 2300 w 3042"/>
                <a:gd name="T39" fmla="*/ 690 h 2056"/>
                <a:gd name="T40" fmla="*/ 2097 w 3042"/>
                <a:gd name="T41" fmla="*/ 265 h 2056"/>
                <a:gd name="T42" fmla="*/ 2010 w 3042"/>
                <a:gd name="T43" fmla="*/ 17 h 2056"/>
                <a:gd name="T44" fmla="*/ 1768 w 3042"/>
                <a:gd name="T45" fmla="*/ 0 h 2056"/>
                <a:gd name="T46" fmla="*/ 1766 w 3042"/>
                <a:gd name="T47" fmla="*/ 0 h 2056"/>
                <a:gd name="T48" fmla="*/ 1766 w 3042"/>
                <a:gd name="T49" fmla="*/ 0 h 2056"/>
                <a:gd name="T50" fmla="*/ 1759 w 3042"/>
                <a:gd name="T51" fmla="*/ 6 h 2056"/>
                <a:gd name="T52" fmla="*/ 1974 w 3042"/>
                <a:gd name="T53" fmla="*/ 400 h 2056"/>
                <a:gd name="T54" fmla="*/ 1940 w 3042"/>
                <a:gd name="T55" fmla="*/ 508 h 2056"/>
                <a:gd name="T56" fmla="*/ 1803 w 3042"/>
                <a:gd name="T57" fmla="*/ 684 h 2056"/>
                <a:gd name="T58" fmla="*/ 1587 w 3042"/>
                <a:gd name="T59" fmla="*/ 770 h 2056"/>
                <a:gd name="T60" fmla="*/ 1303 w 3042"/>
                <a:gd name="T61" fmla="*/ 707 h 2056"/>
                <a:gd name="T62" fmla="*/ 865 w 3042"/>
                <a:gd name="T63" fmla="*/ 650 h 2056"/>
                <a:gd name="T64" fmla="*/ 654 w 3042"/>
                <a:gd name="T65" fmla="*/ 673 h 2056"/>
                <a:gd name="T66" fmla="*/ 330 w 3042"/>
                <a:gd name="T67" fmla="*/ 372 h 2056"/>
                <a:gd name="T68" fmla="*/ 313 w 3042"/>
                <a:gd name="T69" fmla="*/ 93 h 2056"/>
                <a:gd name="T70" fmla="*/ 304 w 3042"/>
                <a:gd name="T71" fmla="*/ 21 h 2056"/>
                <a:gd name="T72" fmla="*/ 281 w 3042"/>
                <a:gd name="T73" fmla="*/ 16 h 2056"/>
                <a:gd name="T74" fmla="*/ 0 w 3042"/>
                <a:gd name="T75" fmla="*/ 224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2" h="2056">
                  <a:moveTo>
                    <a:pt x="0" y="224"/>
                  </a:moveTo>
                  <a:cubicBezTo>
                    <a:pt x="0" y="224"/>
                    <a:pt x="82" y="428"/>
                    <a:pt x="110" y="528"/>
                  </a:cubicBezTo>
                  <a:cubicBezTo>
                    <a:pt x="139" y="628"/>
                    <a:pt x="244" y="680"/>
                    <a:pt x="324" y="871"/>
                  </a:cubicBezTo>
                  <a:cubicBezTo>
                    <a:pt x="405" y="1061"/>
                    <a:pt x="686" y="1199"/>
                    <a:pt x="763" y="1314"/>
                  </a:cubicBezTo>
                  <a:cubicBezTo>
                    <a:pt x="839" y="1428"/>
                    <a:pt x="782" y="1552"/>
                    <a:pt x="915" y="1637"/>
                  </a:cubicBezTo>
                  <a:cubicBezTo>
                    <a:pt x="1048" y="1723"/>
                    <a:pt x="958" y="1828"/>
                    <a:pt x="991" y="1918"/>
                  </a:cubicBezTo>
                  <a:cubicBezTo>
                    <a:pt x="1025" y="2009"/>
                    <a:pt x="1082" y="2056"/>
                    <a:pt x="1106" y="2028"/>
                  </a:cubicBezTo>
                  <a:cubicBezTo>
                    <a:pt x="1129" y="1999"/>
                    <a:pt x="1210" y="1895"/>
                    <a:pt x="1387" y="1799"/>
                  </a:cubicBezTo>
                  <a:cubicBezTo>
                    <a:pt x="1563" y="1704"/>
                    <a:pt x="1458" y="1614"/>
                    <a:pt x="1601" y="1456"/>
                  </a:cubicBezTo>
                  <a:cubicBezTo>
                    <a:pt x="1744" y="1299"/>
                    <a:pt x="1825" y="1199"/>
                    <a:pt x="1882" y="1137"/>
                  </a:cubicBezTo>
                  <a:cubicBezTo>
                    <a:pt x="1939" y="1075"/>
                    <a:pt x="2039" y="1137"/>
                    <a:pt x="2087" y="1113"/>
                  </a:cubicBezTo>
                  <a:cubicBezTo>
                    <a:pt x="2134" y="1090"/>
                    <a:pt x="2163" y="1104"/>
                    <a:pt x="2215" y="1194"/>
                  </a:cubicBezTo>
                  <a:cubicBezTo>
                    <a:pt x="2268" y="1285"/>
                    <a:pt x="2349" y="1399"/>
                    <a:pt x="2391" y="1447"/>
                  </a:cubicBezTo>
                  <a:cubicBezTo>
                    <a:pt x="2434" y="1494"/>
                    <a:pt x="2472" y="1604"/>
                    <a:pt x="2501" y="1604"/>
                  </a:cubicBezTo>
                  <a:cubicBezTo>
                    <a:pt x="2530" y="1604"/>
                    <a:pt x="2687" y="1594"/>
                    <a:pt x="2715" y="1571"/>
                  </a:cubicBezTo>
                  <a:cubicBezTo>
                    <a:pt x="2742" y="1548"/>
                    <a:pt x="2842" y="1773"/>
                    <a:pt x="3002" y="1611"/>
                  </a:cubicBezTo>
                  <a:cubicBezTo>
                    <a:pt x="2993" y="1610"/>
                    <a:pt x="2984" y="1608"/>
                    <a:pt x="2974" y="1607"/>
                  </a:cubicBezTo>
                  <a:cubicBezTo>
                    <a:pt x="2813" y="1587"/>
                    <a:pt x="3042" y="1405"/>
                    <a:pt x="2826" y="1216"/>
                  </a:cubicBezTo>
                  <a:cubicBezTo>
                    <a:pt x="2610" y="1027"/>
                    <a:pt x="2374" y="1216"/>
                    <a:pt x="2401" y="1081"/>
                  </a:cubicBezTo>
                  <a:cubicBezTo>
                    <a:pt x="2428" y="946"/>
                    <a:pt x="2259" y="865"/>
                    <a:pt x="2300" y="690"/>
                  </a:cubicBezTo>
                  <a:cubicBezTo>
                    <a:pt x="2340" y="514"/>
                    <a:pt x="2138" y="427"/>
                    <a:pt x="2097" y="265"/>
                  </a:cubicBezTo>
                  <a:cubicBezTo>
                    <a:pt x="2057" y="103"/>
                    <a:pt x="2010" y="17"/>
                    <a:pt x="2010" y="17"/>
                  </a:cubicBezTo>
                  <a:cubicBezTo>
                    <a:pt x="2023" y="62"/>
                    <a:pt x="1836" y="6"/>
                    <a:pt x="1768" y="0"/>
                  </a:cubicBezTo>
                  <a:lnTo>
                    <a:pt x="1766" y="0"/>
                  </a:lnTo>
                  <a:lnTo>
                    <a:pt x="1766" y="0"/>
                  </a:lnTo>
                  <a:lnTo>
                    <a:pt x="1759" y="6"/>
                  </a:lnTo>
                  <a:cubicBezTo>
                    <a:pt x="1780" y="44"/>
                    <a:pt x="1892" y="256"/>
                    <a:pt x="1974" y="400"/>
                  </a:cubicBezTo>
                  <a:cubicBezTo>
                    <a:pt x="2065" y="559"/>
                    <a:pt x="1974" y="480"/>
                    <a:pt x="1940" y="508"/>
                  </a:cubicBezTo>
                  <a:cubicBezTo>
                    <a:pt x="1906" y="537"/>
                    <a:pt x="1838" y="611"/>
                    <a:pt x="1803" y="684"/>
                  </a:cubicBezTo>
                  <a:cubicBezTo>
                    <a:pt x="1769" y="758"/>
                    <a:pt x="1667" y="702"/>
                    <a:pt x="1587" y="770"/>
                  </a:cubicBezTo>
                  <a:cubicBezTo>
                    <a:pt x="1508" y="838"/>
                    <a:pt x="1485" y="758"/>
                    <a:pt x="1303" y="707"/>
                  </a:cubicBezTo>
                  <a:cubicBezTo>
                    <a:pt x="1121" y="656"/>
                    <a:pt x="996" y="576"/>
                    <a:pt x="865" y="650"/>
                  </a:cubicBezTo>
                  <a:cubicBezTo>
                    <a:pt x="734" y="724"/>
                    <a:pt x="683" y="798"/>
                    <a:pt x="654" y="673"/>
                  </a:cubicBezTo>
                  <a:cubicBezTo>
                    <a:pt x="626" y="548"/>
                    <a:pt x="421" y="423"/>
                    <a:pt x="330" y="372"/>
                  </a:cubicBezTo>
                  <a:cubicBezTo>
                    <a:pt x="239" y="320"/>
                    <a:pt x="376" y="190"/>
                    <a:pt x="313" y="93"/>
                  </a:cubicBezTo>
                  <a:cubicBezTo>
                    <a:pt x="285" y="49"/>
                    <a:pt x="288" y="33"/>
                    <a:pt x="304" y="21"/>
                  </a:cubicBezTo>
                  <a:lnTo>
                    <a:pt x="281" y="16"/>
                  </a:lnTo>
                  <a:cubicBezTo>
                    <a:pt x="89" y="2"/>
                    <a:pt x="66" y="191"/>
                    <a:pt x="0" y="2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9BC2075B-DB12-4EA1-A0FA-98D30BA1AE87}"/>
              </a:ext>
            </a:extLst>
          </p:cNvPr>
          <p:cNvGrpSpPr/>
          <p:nvPr/>
        </p:nvGrpSpPr>
        <p:grpSpPr>
          <a:xfrm>
            <a:off x="2839372" y="1130897"/>
            <a:ext cx="662802" cy="554553"/>
            <a:chOff x="1193070" y="1680975"/>
            <a:chExt cx="740047" cy="592516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0FF9C5CA-3F46-414E-8C58-7281647A837A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776FB32-21E1-4353-95C6-E0BEA516682B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3</a:t>
              </a:r>
            </a:p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22.9</a:t>
              </a:r>
              <a:endPara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A96F6554-C1C5-4AC7-B74E-A6EFF38ACA9F}"/>
              </a:ext>
            </a:extLst>
          </p:cNvPr>
          <p:cNvGrpSpPr/>
          <p:nvPr/>
        </p:nvGrpSpPr>
        <p:grpSpPr>
          <a:xfrm>
            <a:off x="1243135" y="1243331"/>
            <a:ext cx="662802" cy="554553"/>
            <a:chOff x="1193070" y="1680975"/>
            <a:chExt cx="740047" cy="592516"/>
          </a:xfrm>
        </p:grpSpPr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9A15C9A3-F961-4436-8855-8BEBA496F2B5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09A943A7-0803-40F8-9C5A-DC5E6E176D5B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</a:t>
              </a:r>
            </a:p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2.95</a:t>
              </a:r>
              <a:endPara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A599B3F3-C952-4E1B-AA33-1839066340C3}"/>
              </a:ext>
            </a:extLst>
          </p:cNvPr>
          <p:cNvGrpSpPr/>
          <p:nvPr/>
        </p:nvGrpSpPr>
        <p:grpSpPr>
          <a:xfrm>
            <a:off x="7592148" y="1560699"/>
            <a:ext cx="662802" cy="554553"/>
            <a:chOff x="1193070" y="1680975"/>
            <a:chExt cx="740047" cy="592516"/>
          </a:xfrm>
        </p:grpSpPr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7C994588-549E-476B-B794-E786ADB958B9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2C49E4A0-2C3D-4369-90DA-1A4131655865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6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3</a:t>
              </a:r>
            </a:p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1.94</a:t>
              </a:r>
              <a:endPara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707587E1-19FF-4CD6-B83A-B3FBBC25A4D7}"/>
              </a:ext>
            </a:extLst>
          </p:cNvPr>
          <p:cNvGrpSpPr/>
          <p:nvPr/>
        </p:nvGrpSpPr>
        <p:grpSpPr>
          <a:xfrm>
            <a:off x="7392305" y="2669433"/>
            <a:ext cx="662802" cy="554553"/>
            <a:chOff x="1193070" y="1680975"/>
            <a:chExt cx="740047" cy="592516"/>
          </a:xfrm>
        </p:grpSpPr>
        <p:sp>
          <p:nvSpPr>
            <p:cNvPr id="100" name="Elipse 99">
              <a:extLst>
                <a:ext uri="{FF2B5EF4-FFF2-40B4-BE49-F238E27FC236}">
                  <a16:creationId xmlns:a16="http://schemas.microsoft.com/office/drawing/2014/main" id="{FC93975F-C675-405A-985B-08D13355DD63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C94FECF0-A942-422E-BB64-3F9E524E3DCC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6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</a:t>
              </a:r>
            </a:p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1.49</a:t>
              </a:r>
              <a:endPara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95B5DE37-BDFB-451B-B746-3F2563E96F4D}"/>
              </a:ext>
            </a:extLst>
          </p:cNvPr>
          <p:cNvGrpSpPr/>
          <p:nvPr/>
        </p:nvGrpSpPr>
        <p:grpSpPr>
          <a:xfrm>
            <a:off x="6456728" y="3350154"/>
            <a:ext cx="662802" cy="554552"/>
            <a:chOff x="1193070" y="1680975"/>
            <a:chExt cx="740047" cy="592516"/>
          </a:xfrm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230E7970-7A07-42E8-9BFB-CCEA5C3B30B1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E6242BD5-E204-48DC-9D5B-B7C5AAE3C76B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12.18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21C429A4-5841-49CF-BE25-E1B9929216A5}"/>
              </a:ext>
            </a:extLst>
          </p:cNvPr>
          <p:cNvGrpSpPr/>
          <p:nvPr/>
        </p:nvGrpSpPr>
        <p:grpSpPr>
          <a:xfrm>
            <a:off x="6929346" y="4173153"/>
            <a:ext cx="662802" cy="554552"/>
            <a:chOff x="1193070" y="1680975"/>
            <a:chExt cx="740047" cy="592516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026DCCCE-E928-444E-9E86-52C9B87E383F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D97F767-8A92-4CA5-BEA5-DD6ADD65ADB4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0.26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3335D292-C1F9-4BB4-9F8C-9EF86C9525A3}"/>
              </a:ext>
            </a:extLst>
          </p:cNvPr>
          <p:cNvGrpSpPr/>
          <p:nvPr/>
        </p:nvGrpSpPr>
        <p:grpSpPr>
          <a:xfrm>
            <a:off x="6721059" y="5546108"/>
            <a:ext cx="662802" cy="554552"/>
            <a:chOff x="1193070" y="1680975"/>
            <a:chExt cx="740047" cy="592516"/>
          </a:xfrm>
        </p:grpSpPr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FE18744E-3B2D-448E-81E9-7D2F1F54044E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B9528581-72AC-41D4-88B9-FB002B18DF4B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3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11.15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FE17ED61-AEE9-4284-96EB-02AD4C302B39}"/>
              </a:ext>
            </a:extLst>
          </p:cNvPr>
          <p:cNvGrpSpPr/>
          <p:nvPr/>
        </p:nvGrpSpPr>
        <p:grpSpPr>
          <a:xfrm>
            <a:off x="3462390" y="5811407"/>
            <a:ext cx="662802" cy="554552"/>
            <a:chOff x="1193070" y="1680975"/>
            <a:chExt cx="740047" cy="592516"/>
          </a:xfrm>
        </p:grpSpPr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4E9FCAED-9689-4061-96AD-385892C3B64A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35461556-21BA-4046-8B27-B9463A153533}"/>
                </a:ext>
              </a:extLst>
            </p:cNvPr>
            <p:cNvSpPr txBox="1"/>
            <p:nvPr/>
          </p:nvSpPr>
          <p:spPr>
            <a:xfrm>
              <a:off x="1193070" y="1739957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5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8.93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BC2A5885-0280-4C46-A66E-0FBF809E466B}"/>
              </a:ext>
            </a:extLst>
          </p:cNvPr>
          <p:cNvGrpSpPr/>
          <p:nvPr/>
        </p:nvGrpSpPr>
        <p:grpSpPr>
          <a:xfrm>
            <a:off x="2083225" y="5547424"/>
            <a:ext cx="662802" cy="554552"/>
            <a:chOff x="1193070" y="1680975"/>
            <a:chExt cx="740047" cy="592516"/>
          </a:xfrm>
        </p:grpSpPr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7E4D41FC-8114-49C0-A9A4-F7F0E584B20C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4C9BEE70-B11C-4C3D-8165-B7D78D3ED0A9}"/>
                </a:ext>
              </a:extLst>
            </p:cNvPr>
            <p:cNvSpPr txBox="1"/>
            <p:nvPr/>
          </p:nvSpPr>
          <p:spPr>
            <a:xfrm>
              <a:off x="1193070" y="1739957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4.95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84F8F6AE-F551-443C-9325-A46BF933D494}"/>
              </a:ext>
            </a:extLst>
          </p:cNvPr>
          <p:cNvGrpSpPr/>
          <p:nvPr/>
        </p:nvGrpSpPr>
        <p:grpSpPr>
          <a:xfrm>
            <a:off x="579768" y="5230458"/>
            <a:ext cx="662802" cy="554552"/>
            <a:chOff x="1193070" y="1680975"/>
            <a:chExt cx="740047" cy="592516"/>
          </a:xfrm>
        </p:grpSpPr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8484F963-6AF4-461A-A90A-C670D363A95F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811E1528-1833-4C8D-8F17-26DAEC4272D8}"/>
                </a:ext>
              </a:extLst>
            </p:cNvPr>
            <p:cNvSpPr txBox="1"/>
            <p:nvPr/>
          </p:nvSpPr>
          <p:spPr>
            <a:xfrm>
              <a:off x="1193070" y="1739957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7*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17.33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8" name="Conector: angular 117">
            <a:extLst>
              <a:ext uri="{FF2B5EF4-FFF2-40B4-BE49-F238E27FC236}">
                <a16:creationId xmlns:a16="http://schemas.microsoft.com/office/drawing/2014/main" id="{55CEDC2E-31D6-4BB9-9408-50176755FBEC}"/>
              </a:ext>
            </a:extLst>
          </p:cNvPr>
          <p:cNvCxnSpPr>
            <a:cxnSpLocks/>
            <a:stCxn id="101" idx="1"/>
            <a:endCxn id="81" idx="33"/>
          </p:cNvCxnSpPr>
          <p:nvPr/>
        </p:nvCxnSpPr>
        <p:spPr>
          <a:xfrm rot="10800000" flipV="1">
            <a:off x="4058267" y="2902350"/>
            <a:ext cx="3334039" cy="469863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: angular 92">
            <a:extLst>
              <a:ext uri="{FF2B5EF4-FFF2-40B4-BE49-F238E27FC236}">
                <a16:creationId xmlns:a16="http://schemas.microsoft.com/office/drawing/2014/main" id="{72E845C9-6104-4359-9502-220AA966FB4A}"/>
              </a:ext>
            </a:extLst>
          </p:cNvPr>
          <p:cNvCxnSpPr>
            <a:cxnSpLocks/>
            <a:stCxn id="96" idx="1"/>
            <a:endCxn id="81" idx="22"/>
          </p:cNvCxnSpPr>
          <p:nvPr/>
        </p:nvCxnSpPr>
        <p:spPr>
          <a:xfrm rot="10800000" flipV="1">
            <a:off x="5060330" y="1793616"/>
            <a:ext cx="2531819" cy="950825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: angular 111">
            <a:extLst>
              <a:ext uri="{FF2B5EF4-FFF2-40B4-BE49-F238E27FC236}">
                <a16:creationId xmlns:a16="http://schemas.microsoft.com/office/drawing/2014/main" id="{29D5FF31-E51D-44AC-92F1-85F6FB66C6F8}"/>
              </a:ext>
            </a:extLst>
          </p:cNvPr>
          <p:cNvCxnSpPr>
            <a:cxnSpLocks/>
            <a:stCxn id="91" idx="3"/>
            <a:endCxn id="58" idx="11"/>
          </p:cNvCxnSpPr>
          <p:nvPr/>
        </p:nvCxnSpPr>
        <p:spPr>
          <a:xfrm>
            <a:off x="1905937" y="1476849"/>
            <a:ext cx="763229" cy="1296804"/>
          </a:xfrm>
          <a:prstGeom prst="bentConnector3">
            <a:avLst>
              <a:gd name="adj1" fmla="val 73418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: angular 76">
            <a:extLst>
              <a:ext uri="{FF2B5EF4-FFF2-40B4-BE49-F238E27FC236}">
                <a16:creationId xmlns:a16="http://schemas.microsoft.com/office/drawing/2014/main" id="{D6F79477-D31F-44CF-AB3E-2C0327E7E926}"/>
              </a:ext>
            </a:extLst>
          </p:cNvPr>
          <p:cNvCxnSpPr>
            <a:cxnSpLocks/>
            <a:stCxn id="151" idx="3"/>
            <a:endCxn id="65" idx="3"/>
          </p:cNvCxnSpPr>
          <p:nvPr/>
        </p:nvCxnSpPr>
        <p:spPr>
          <a:xfrm flipV="1">
            <a:off x="1927300" y="4719186"/>
            <a:ext cx="2463898" cy="108583"/>
          </a:xfrm>
          <a:prstGeom prst="bentConnector5">
            <a:avLst>
              <a:gd name="adj1" fmla="val 2333"/>
              <a:gd name="adj2" fmla="val 114634"/>
              <a:gd name="adj3" fmla="val 606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upo 148">
            <a:extLst>
              <a:ext uri="{FF2B5EF4-FFF2-40B4-BE49-F238E27FC236}">
                <a16:creationId xmlns:a16="http://schemas.microsoft.com/office/drawing/2014/main" id="{DFDA39FD-0C27-4D2B-9CD1-EB941786236C}"/>
              </a:ext>
            </a:extLst>
          </p:cNvPr>
          <p:cNvGrpSpPr/>
          <p:nvPr/>
        </p:nvGrpSpPr>
        <p:grpSpPr>
          <a:xfrm>
            <a:off x="1264498" y="4572511"/>
            <a:ext cx="662802" cy="554552"/>
            <a:chOff x="1193070" y="1680975"/>
            <a:chExt cx="740047" cy="592516"/>
          </a:xfrm>
        </p:grpSpPr>
        <p:sp>
          <p:nvSpPr>
            <p:cNvPr id="150" name="Elipse 149">
              <a:extLst>
                <a:ext uri="{FF2B5EF4-FFF2-40B4-BE49-F238E27FC236}">
                  <a16:creationId xmlns:a16="http://schemas.microsoft.com/office/drawing/2014/main" id="{124AF446-BBDD-48D9-AD38-598D915CFE5F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43350047-C03A-4793-A450-7AF3E1BA37CF}"/>
                </a:ext>
              </a:extLst>
            </p:cNvPr>
            <p:cNvSpPr txBox="1"/>
            <p:nvPr/>
          </p:nvSpPr>
          <p:spPr>
            <a:xfrm>
              <a:off x="1193070" y="1739957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14.06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Grupo 153">
            <a:extLst>
              <a:ext uri="{FF2B5EF4-FFF2-40B4-BE49-F238E27FC236}">
                <a16:creationId xmlns:a16="http://schemas.microsoft.com/office/drawing/2014/main" id="{955736A3-F77D-42FB-A073-5D7F5F5A5915}"/>
              </a:ext>
            </a:extLst>
          </p:cNvPr>
          <p:cNvGrpSpPr/>
          <p:nvPr/>
        </p:nvGrpSpPr>
        <p:grpSpPr>
          <a:xfrm>
            <a:off x="356766" y="4138660"/>
            <a:ext cx="662802" cy="554552"/>
            <a:chOff x="1193070" y="1680975"/>
            <a:chExt cx="740047" cy="592516"/>
          </a:xfrm>
        </p:grpSpPr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CBD640E5-4872-4173-BDFD-DE74A74B769B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04621910-6A0E-4C5B-80C9-56178EE4E46A}"/>
                </a:ext>
              </a:extLst>
            </p:cNvPr>
            <p:cNvSpPr txBox="1"/>
            <p:nvPr/>
          </p:nvSpPr>
          <p:spPr>
            <a:xfrm>
              <a:off x="1193070" y="1739957"/>
              <a:ext cx="740047" cy="42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8**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23.58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Conector: angular 89">
            <a:extLst>
              <a:ext uri="{FF2B5EF4-FFF2-40B4-BE49-F238E27FC236}">
                <a16:creationId xmlns:a16="http://schemas.microsoft.com/office/drawing/2014/main" id="{EC2A64CF-08BD-492F-9205-9E8CF85C5694}"/>
              </a:ext>
            </a:extLst>
          </p:cNvPr>
          <p:cNvCxnSpPr>
            <a:cxnSpLocks/>
            <a:stCxn id="156" idx="3"/>
          </p:cNvCxnSpPr>
          <p:nvPr/>
        </p:nvCxnSpPr>
        <p:spPr>
          <a:xfrm>
            <a:off x="1019568" y="4393918"/>
            <a:ext cx="2771652" cy="77236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: angular 86">
            <a:extLst>
              <a:ext uri="{FF2B5EF4-FFF2-40B4-BE49-F238E27FC236}">
                <a16:creationId xmlns:a16="http://schemas.microsoft.com/office/drawing/2014/main" id="{316E2C17-B5EE-4192-A7F5-258F163C5012}"/>
              </a:ext>
            </a:extLst>
          </p:cNvPr>
          <p:cNvCxnSpPr>
            <a:cxnSpLocks/>
            <a:stCxn id="166" idx="3"/>
            <a:endCxn id="79" idx="1"/>
          </p:cNvCxnSpPr>
          <p:nvPr/>
        </p:nvCxnSpPr>
        <p:spPr>
          <a:xfrm>
            <a:off x="1215946" y="2161931"/>
            <a:ext cx="1736182" cy="1089676"/>
          </a:xfrm>
          <a:prstGeom prst="bentConnector3">
            <a:avLst>
              <a:gd name="adj1" fmla="val 57002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2F9528C5-A35E-4D34-8914-3765E9C836F8}"/>
              </a:ext>
            </a:extLst>
          </p:cNvPr>
          <p:cNvGrpSpPr/>
          <p:nvPr/>
        </p:nvGrpSpPr>
        <p:grpSpPr>
          <a:xfrm>
            <a:off x="553144" y="1929013"/>
            <a:ext cx="662802" cy="554553"/>
            <a:chOff x="1193070" y="1680975"/>
            <a:chExt cx="740047" cy="592516"/>
          </a:xfrm>
        </p:grpSpPr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82975607-437A-41DF-BEFC-D392A9DA76D3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6284554E-6AE9-442F-92A3-6BF48304F974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6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</a:t>
              </a:r>
            </a:p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4.53</a:t>
              </a:r>
              <a:endPara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F3B4420D-1E36-496E-A383-6E1DE90EBA27}"/>
              </a:ext>
            </a:extLst>
          </p:cNvPr>
          <p:cNvGrpSpPr/>
          <p:nvPr/>
        </p:nvGrpSpPr>
        <p:grpSpPr>
          <a:xfrm>
            <a:off x="375074" y="2817760"/>
            <a:ext cx="662802" cy="554553"/>
            <a:chOff x="1193070" y="1680975"/>
            <a:chExt cx="740047" cy="592516"/>
          </a:xfrm>
        </p:grpSpPr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C8F849B7-5EE6-44F8-B8B9-AD505BAE9240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CuadroTexto 172">
              <a:extLst>
                <a:ext uri="{FF2B5EF4-FFF2-40B4-BE49-F238E27FC236}">
                  <a16:creationId xmlns:a16="http://schemas.microsoft.com/office/drawing/2014/main" id="{8F39B3C7-EF53-4E89-BFEA-FBF8E956E2E2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4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20.48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F7F9FD84-4801-4E6C-8348-0985EDDA2AC2}"/>
              </a:ext>
            </a:extLst>
          </p:cNvPr>
          <p:cNvCxnSpPr>
            <a:cxnSpLocks/>
            <a:stCxn id="173" idx="3"/>
            <a:endCxn id="84" idx="3"/>
          </p:cNvCxnSpPr>
          <p:nvPr/>
        </p:nvCxnSpPr>
        <p:spPr>
          <a:xfrm>
            <a:off x="1037876" y="3042983"/>
            <a:ext cx="2244732" cy="649198"/>
          </a:xfrm>
          <a:prstGeom prst="bentConnector3">
            <a:avLst>
              <a:gd name="adj1" fmla="val 42181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0D00223A-0FA5-4A6E-BB61-A805BC8306A1}"/>
              </a:ext>
            </a:extLst>
          </p:cNvPr>
          <p:cNvCxnSpPr>
            <a:cxnSpLocks/>
            <a:stCxn id="184" idx="3"/>
            <a:endCxn id="61" idx="2"/>
          </p:cNvCxnSpPr>
          <p:nvPr/>
        </p:nvCxnSpPr>
        <p:spPr>
          <a:xfrm>
            <a:off x="2019870" y="3920667"/>
            <a:ext cx="1429354" cy="131743"/>
          </a:xfrm>
          <a:prstGeom prst="bentConnector5">
            <a:avLst>
              <a:gd name="adj1" fmla="val 47346"/>
              <a:gd name="adj2" fmla="val -2786"/>
              <a:gd name="adj3" fmla="val 77343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upo 181">
            <a:extLst>
              <a:ext uri="{FF2B5EF4-FFF2-40B4-BE49-F238E27FC236}">
                <a16:creationId xmlns:a16="http://schemas.microsoft.com/office/drawing/2014/main" id="{71A6EF70-A9B8-4AA0-A52C-808907CA14C4}"/>
              </a:ext>
            </a:extLst>
          </p:cNvPr>
          <p:cNvGrpSpPr/>
          <p:nvPr/>
        </p:nvGrpSpPr>
        <p:grpSpPr>
          <a:xfrm>
            <a:off x="1357068" y="3695444"/>
            <a:ext cx="662802" cy="554553"/>
            <a:chOff x="1193070" y="1680975"/>
            <a:chExt cx="740047" cy="592516"/>
          </a:xfrm>
        </p:grpSpPr>
        <p:sp>
          <p:nvSpPr>
            <p:cNvPr id="183" name="Elipse 182">
              <a:extLst>
                <a:ext uri="{FF2B5EF4-FFF2-40B4-BE49-F238E27FC236}">
                  <a16:creationId xmlns:a16="http://schemas.microsoft.com/office/drawing/2014/main" id="{E6ECD0CF-C8BB-4132-92EE-7B1C8E98912B}"/>
                </a:ext>
              </a:extLst>
            </p:cNvPr>
            <p:cNvSpPr/>
            <p:nvPr/>
          </p:nvSpPr>
          <p:spPr>
            <a:xfrm>
              <a:off x="1237491" y="1680975"/>
              <a:ext cx="664430" cy="592516"/>
            </a:xfrm>
            <a:prstGeom prst="ellipse">
              <a:avLst/>
            </a:prstGeom>
            <a:solidFill>
              <a:srgbClr val="05214F"/>
            </a:solidFill>
            <a:ln>
              <a:solidFill>
                <a:srgbClr val="052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AE7F3DB4-A656-446A-AD9C-00D63A064C74}"/>
                </a:ext>
              </a:extLst>
            </p:cNvPr>
            <p:cNvSpPr txBox="1"/>
            <p:nvPr/>
          </p:nvSpPr>
          <p:spPr>
            <a:xfrm>
              <a:off x="1193070" y="1699645"/>
              <a:ext cx="740047" cy="44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4.88</a:t>
              </a:r>
              <a:endPara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3" name="Conector: angular 72">
            <a:extLst>
              <a:ext uri="{FF2B5EF4-FFF2-40B4-BE49-F238E27FC236}">
                <a16:creationId xmlns:a16="http://schemas.microsoft.com/office/drawing/2014/main" id="{0CEBE182-2005-4CE8-A070-86E4E9CD0DCB}"/>
              </a:ext>
            </a:extLst>
          </p:cNvPr>
          <p:cNvCxnSpPr>
            <a:cxnSpLocks/>
            <a:stCxn id="122" idx="3"/>
            <a:endCxn id="78" idx="4"/>
          </p:cNvCxnSpPr>
          <p:nvPr/>
        </p:nvCxnSpPr>
        <p:spPr>
          <a:xfrm flipV="1">
            <a:off x="2746027" y="5403565"/>
            <a:ext cx="1372357" cy="399117"/>
          </a:xfrm>
          <a:prstGeom prst="bentConnector3">
            <a:avLst>
              <a:gd name="adj1" fmla="val 45134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: angular 124">
            <a:extLst>
              <a:ext uri="{FF2B5EF4-FFF2-40B4-BE49-F238E27FC236}">
                <a16:creationId xmlns:a16="http://schemas.microsoft.com/office/drawing/2014/main" id="{25711075-A752-4064-A212-91956BDBBE0E}"/>
              </a:ext>
            </a:extLst>
          </p:cNvPr>
          <p:cNvCxnSpPr>
            <a:cxnSpLocks/>
            <a:stCxn id="49" idx="4"/>
            <a:endCxn id="59" idx="4"/>
          </p:cNvCxnSpPr>
          <p:nvPr/>
        </p:nvCxnSpPr>
        <p:spPr>
          <a:xfrm rot="5400000">
            <a:off x="2698923" y="1881312"/>
            <a:ext cx="673635" cy="281910"/>
          </a:xfrm>
          <a:prstGeom prst="bentConnector2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56AED875-3DC8-43B8-82B0-7D9D93191508}"/>
              </a:ext>
            </a:extLst>
          </p:cNvPr>
          <p:cNvCxnSpPr>
            <a:cxnSpLocks/>
            <a:stCxn id="127" idx="3"/>
            <a:endCxn id="64" idx="16"/>
          </p:cNvCxnSpPr>
          <p:nvPr/>
        </p:nvCxnSpPr>
        <p:spPr>
          <a:xfrm flipV="1">
            <a:off x="1242570" y="4794061"/>
            <a:ext cx="2645808" cy="691655"/>
          </a:xfrm>
          <a:prstGeom prst="bentConnector3">
            <a:avLst>
              <a:gd name="adj1" fmla="val 75812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9" name="CuadroTexto 1078">
            <a:extLst>
              <a:ext uri="{FF2B5EF4-FFF2-40B4-BE49-F238E27FC236}">
                <a16:creationId xmlns:a16="http://schemas.microsoft.com/office/drawing/2014/main" id="{3880D557-AF3B-4573-A918-92B3DC759889}"/>
              </a:ext>
            </a:extLst>
          </p:cNvPr>
          <p:cNvSpPr txBox="1"/>
          <p:nvPr/>
        </p:nvSpPr>
        <p:spPr>
          <a:xfrm>
            <a:off x="137822" y="6014116"/>
            <a:ext cx="243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*Callao</a:t>
            </a:r>
          </a:p>
          <a:p>
            <a:r>
              <a:rPr lang="es-MX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Lima Región y Lima Metropolitana</a:t>
            </a:r>
            <a:endParaRPr lang="es-PE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DF1492F4-4364-464C-AA25-0ED711056A2F}"/>
              </a:ext>
            </a:extLst>
          </p:cNvPr>
          <p:cNvCxnSpPr>
            <a:cxnSpLocks/>
            <a:stCxn id="119" idx="3"/>
            <a:endCxn id="68" idx="12"/>
          </p:cNvCxnSpPr>
          <p:nvPr/>
        </p:nvCxnSpPr>
        <p:spPr>
          <a:xfrm flipV="1">
            <a:off x="4125192" y="5871567"/>
            <a:ext cx="654461" cy="195098"/>
          </a:xfrm>
          <a:prstGeom prst="bentConnector5">
            <a:avLst>
              <a:gd name="adj1" fmla="val 58598"/>
              <a:gd name="adj2" fmla="val 53735"/>
              <a:gd name="adj3" fmla="val 59249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: angular 105">
            <a:extLst>
              <a:ext uri="{FF2B5EF4-FFF2-40B4-BE49-F238E27FC236}">
                <a16:creationId xmlns:a16="http://schemas.microsoft.com/office/drawing/2014/main" id="{21EE9A06-7488-4B45-AA77-8FE6927D14BD}"/>
              </a:ext>
            </a:extLst>
          </p:cNvPr>
          <p:cNvCxnSpPr>
            <a:cxnSpLocks/>
            <a:stCxn id="114" idx="1"/>
            <a:endCxn id="70" idx="9"/>
          </p:cNvCxnSpPr>
          <p:nvPr/>
        </p:nvCxnSpPr>
        <p:spPr>
          <a:xfrm rot="10800000" flipV="1">
            <a:off x="5608447" y="5763636"/>
            <a:ext cx="1112613" cy="271617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: angular 130">
            <a:extLst>
              <a:ext uri="{FF2B5EF4-FFF2-40B4-BE49-F238E27FC236}">
                <a16:creationId xmlns:a16="http://schemas.microsoft.com/office/drawing/2014/main" id="{2DCDC143-ABE1-4B3F-BCFD-883A6A25C219}"/>
              </a:ext>
            </a:extLst>
          </p:cNvPr>
          <p:cNvCxnSpPr>
            <a:cxnSpLocks/>
            <a:stCxn id="104" idx="1"/>
            <a:endCxn id="60" idx="36"/>
          </p:cNvCxnSpPr>
          <p:nvPr/>
        </p:nvCxnSpPr>
        <p:spPr>
          <a:xfrm rot="10800000" flipV="1">
            <a:off x="5030126" y="3567683"/>
            <a:ext cx="1426602" cy="444888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0" name="Tabla 159">
            <a:extLst>
              <a:ext uri="{FF2B5EF4-FFF2-40B4-BE49-F238E27FC236}">
                <a16:creationId xmlns:a16="http://schemas.microsoft.com/office/drawing/2014/main" id="{6424E971-E175-4B6A-847A-7A9569F55B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66354" y="2320762"/>
          <a:ext cx="2239418" cy="2452715"/>
        </p:xfrm>
        <a:graphic>
          <a:graphicData uri="http://schemas.openxmlformats.org/drawingml/2006/table">
            <a:tbl>
              <a:tblPr firstRow="1" firstCol="1" bandRow="1"/>
              <a:tblGrid>
                <a:gridCol w="1050096">
                  <a:extLst>
                    <a:ext uri="{9D8B030D-6E8A-4147-A177-3AD203B41FA5}">
                      <a16:colId xmlns:a16="http://schemas.microsoft.com/office/drawing/2014/main" val="2740328537"/>
                    </a:ext>
                  </a:extLst>
                </a:gridCol>
                <a:gridCol w="1189322">
                  <a:extLst>
                    <a:ext uri="{9D8B030D-6E8A-4147-A177-3AD203B41FA5}">
                      <a16:colId xmlns:a16="http://schemas.microsoft.com/office/drawing/2014/main" val="1146767306"/>
                    </a:ext>
                  </a:extLst>
                </a:gridCol>
              </a:tblGrid>
              <a:tr h="26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REGIÓN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 err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PE" sz="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Inversiones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07067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ANCASH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58862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AREQUIPA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48893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CALLAO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46924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711383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JUNIN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859376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LIBERTAD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306083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LAMBAYEQUE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893527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555358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LORETO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33608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 DE DIOS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884065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MOQUEGUA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612737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PIURA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734147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MARTIN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528160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TUMBES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151927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UCAYALI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04131"/>
                  </a:ext>
                </a:extLst>
              </a:tr>
              <a:tr h="13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44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0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saldana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41" y="89404"/>
            <a:ext cx="3614468" cy="1080467"/>
          </a:xfrm>
          <a:prstGeom prst="rect">
            <a:avLst/>
          </a:prstGeom>
          <a:noFill/>
        </p:spPr>
      </p:pic>
      <p:pic>
        <p:nvPicPr>
          <p:cNvPr id="6" name="26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2" t="1374" r="2422" b="51976"/>
          <a:stretch/>
        </p:blipFill>
        <p:spPr>
          <a:xfrm>
            <a:off x="3807811" y="2"/>
            <a:ext cx="4156795" cy="638355"/>
          </a:xfrm>
          <a:prstGeom prst="rect">
            <a:avLst/>
          </a:prstGeom>
        </p:spPr>
      </p:pic>
      <p:pic>
        <p:nvPicPr>
          <p:cNvPr id="7" name="26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2" t="1374" r="2422" b="51976"/>
          <a:stretch/>
        </p:blipFill>
        <p:spPr>
          <a:xfrm>
            <a:off x="7916408" y="89404"/>
            <a:ext cx="4156795" cy="63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99C114-3C05-4A78-B387-4EC8DFD68DB4}"/>
              </a:ext>
            </a:extLst>
          </p:cNvPr>
          <p:cNvSpPr txBox="1"/>
          <p:nvPr/>
        </p:nvSpPr>
        <p:spPr>
          <a:xfrm>
            <a:off x="2755706" y="531644"/>
            <a:ext cx="8509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INVERSIONES 2022 - SECTOR PRODUCCIÓN</a:t>
            </a:r>
          </a:p>
          <a:p>
            <a:pPr algn="ctr"/>
            <a:r>
              <a:rPr lang="es-MX" sz="2000" b="1" dirty="0"/>
              <a:t>(Inversiones </a:t>
            </a:r>
            <a:r>
              <a:rPr lang="es-MX" sz="2000" b="1" dirty="0" err="1"/>
              <a:t>Multiregionales</a:t>
            </a:r>
            <a:r>
              <a:rPr lang="es-MX" sz="2000" b="1" dirty="0"/>
              <a:t> en millones de S/)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52B097C-2C03-5541-973C-32C4A4D5F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4762" y="57531"/>
            <a:ext cx="1682389" cy="878786"/>
          </a:xfrm>
          <a:prstGeom prst="rect">
            <a:avLst/>
          </a:prstGeom>
        </p:spPr>
      </p:pic>
      <p:sp>
        <p:nvSpPr>
          <p:cNvPr id="14" name="Google Shape;206;ge7bb32164d_0_43">
            <a:extLst>
              <a:ext uri="{FF2B5EF4-FFF2-40B4-BE49-F238E27FC236}">
                <a16:creationId xmlns:a16="http://schemas.microsoft.com/office/drawing/2014/main" id="{6EE236CD-4F17-46E5-BE0B-1839C9A5FF6C}"/>
              </a:ext>
            </a:extLst>
          </p:cNvPr>
          <p:cNvSpPr txBox="1"/>
          <p:nvPr/>
        </p:nvSpPr>
        <p:spPr>
          <a:xfrm>
            <a:off x="10219967" y="3709181"/>
            <a:ext cx="1937184" cy="61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140" tIns="77140" rIns="77140" bIns="77140" anchor="t" anchorCtr="0">
            <a:spAutoFit/>
          </a:bodyPr>
          <a:lstStyle/>
          <a:p>
            <a:pPr algn="ctr"/>
            <a:r>
              <a:rPr lang="es-PE" sz="1500" b="1" dirty="0">
                <a:solidFill>
                  <a:srgbClr val="434343"/>
                </a:solidFill>
                <a:latin typeface="+mj-lt"/>
              </a:rPr>
              <a:t>2022: 177.19 MM</a:t>
            </a:r>
          </a:p>
          <a:p>
            <a:pPr algn="ctr"/>
            <a:r>
              <a:rPr lang="es-MX" sz="1500" b="1" dirty="0">
                <a:solidFill>
                  <a:srgbClr val="434343"/>
                </a:solidFill>
                <a:latin typeface="+mj-lt"/>
              </a:rPr>
              <a:t>N</a:t>
            </a:r>
            <a:r>
              <a:rPr lang="es-PE" sz="1500" b="1" dirty="0">
                <a:solidFill>
                  <a:srgbClr val="434343"/>
                </a:solidFill>
                <a:latin typeface="+mj-lt"/>
              </a:rPr>
              <a:t>° de inversiones: 8 </a:t>
            </a:r>
          </a:p>
        </p:txBody>
      </p:sp>
      <p:pic>
        <p:nvPicPr>
          <p:cNvPr id="15" name="Google Shape;207;ge7bb32164d_0_43">
            <a:extLst>
              <a:ext uri="{FF2B5EF4-FFF2-40B4-BE49-F238E27FC236}">
                <a16:creationId xmlns:a16="http://schemas.microsoft.com/office/drawing/2014/main" id="{DFA6158D-CF06-48A8-B6D9-17E894B5510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76734" y="3160646"/>
            <a:ext cx="810147" cy="612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Tabla 3">
            <a:extLst>
              <a:ext uri="{FF2B5EF4-FFF2-40B4-BE49-F238E27FC236}">
                <a16:creationId xmlns:a16="http://schemas.microsoft.com/office/drawing/2014/main" id="{167E7FA0-9C58-4620-AE8A-881592AA81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988" y="5220802"/>
          <a:ext cx="247166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71">
                  <a:extLst>
                    <a:ext uri="{9D8B030D-6E8A-4147-A177-3AD203B41FA5}">
                      <a16:colId xmlns:a16="http://schemas.microsoft.com/office/drawing/2014/main" val="1660729081"/>
                    </a:ext>
                  </a:extLst>
                </a:gridCol>
                <a:gridCol w="424696">
                  <a:extLst>
                    <a:ext uri="{9D8B030D-6E8A-4147-A177-3AD203B41FA5}">
                      <a16:colId xmlns:a16="http://schemas.microsoft.com/office/drawing/2014/main" val="1444549947"/>
                    </a:ext>
                  </a:extLst>
                </a:gridCol>
              </a:tblGrid>
              <a:tr h="172831">
                <a:tc>
                  <a:txBody>
                    <a:bodyPr/>
                    <a:lstStyle/>
                    <a:p>
                      <a:pPr algn="ctr"/>
                      <a:r>
                        <a:rPr lang="es-E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PROINNOVATE INTERVIENE EN 4 REGIONES COFINANCIANDO PROYECTOS INNOVADORES (Procesamiento de frutos, Hortalizas, menestras y Granos andinos, en Ica, Ayacucho, Huancavelica y Junín)</a:t>
                      </a:r>
                      <a:endParaRPr lang="es-PE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S/ 1.70</a:t>
                      </a:r>
                      <a:endParaRPr lang="es-P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4213"/>
                  </a:ext>
                </a:extLst>
              </a:tr>
            </a:tbl>
          </a:graphicData>
        </a:graphic>
      </p:graphicFrame>
      <p:graphicFrame>
        <p:nvGraphicFramePr>
          <p:cNvPr id="69" name="Tabla 3">
            <a:extLst>
              <a:ext uri="{FF2B5EF4-FFF2-40B4-BE49-F238E27FC236}">
                <a16:creationId xmlns:a16="http://schemas.microsoft.com/office/drawing/2014/main" id="{5F3CCD8E-93F7-4748-84A5-15229753BF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42020" y="4869936"/>
          <a:ext cx="493978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727">
                  <a:extLst>
                    <a:ext uri="{9D8B030D-6E8A-4147-A177-3AD203B41FA5}">
                      <a16:colId xmlns:a16="http://schemas.microsoft.com/office/drawing/2014/main" val="1660729081"/>
                    </a:ext>
                  </a:extLst>
                </a:gridCol>
                <a:gridCol w="1631061">
                  <a:extLst>
                    <a:ext uri="{9D8B030D-6E8A-4147-A177-3AD203B41FA5}">
                      <a16:colId xmlns:a16="http://schemas.microsoft.com/office/drawing/2014/main" val="1444549947"/>
                    </a:ext>
                  </a:extLst>
                </a:gridCol>
              </a:tblGrid>
              <a:tr h="49712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PROINNOVATE INTERVIENE EN 6 REGIONES COFINANCIANDO PROYECTOS INNOVADORES (Textiles de Camélidos)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Puno, Arequipa, Cusco, Huancavelica, Ayacucho y Apurímac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S/ 4.40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4213"/>
                  </a:ext>
                </a:extLst>
              </a:tr>
            </a:tbl>
          </a:graphicData>
        </a:graphic>
      </p:graphicFrame>
      <p:graphicFrame>
        <p:nvGraphicFramePr>
          <p:cNvPr id="71" name="Tabla 3">
            <a:extLst>
              <a:ext uri="{FF2B5EF4-FFF2-40B4-BE49-F238E27FC236}">
                <a16:creationId xmlns:a16="http://schemas.microsoft.com/office/drawing/2014/main" id="{2E338881-50A8-4E10-ADB5-75BE897F03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5521" y="3474559"/>
          <a:ext cx="4138295" cy="68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946">
                  <a:extLst>
                    <a:ext uri="{9D8B030D-6E8A-4147-A177-3AD203B41FA5}">
                      <a16:colId xmlns:a16="http://schemas.microsoft.com/office/drawing/2014/main" val="1660729081"/>
                    </a:ext>
                  </a:extLst>
                </a:gridCol>
                <a:gridCol w="1297349">
                  <a:extLst>
                    <a:ext uri="{9D8B030D-6E8A-4147-A177-3AD203B41FA5}">
                      <a16:colId xmlns:a16="http://schemas.microsoft.com/office/drawing/2014/main" val="1444549947"/>
                    </a:ext>
                  </a:extLst>
                </a:gridCol>
              </a:tblGrid>
              <a:tr h="687700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CREACION DE SERVICIOS TECNOLOGICOS PARA LA CADENA PRODUCTIVA DE CAFE Y CACAO DEL SECTOR AGROINDUSTRIAL </a:t>
                      </a:r>
                      <a:r>
                        <a:rPr lang="es-ES" sz="1050" b="1" u="sng" dirty="0">
                          <a:solidFill>
                            <a:schemeClr val="tx1"/>
                          </a:solidFill>
                          <a:latin typeface="+mj-lt"/>
                        </a:rPr>
                        <a:t>EN EL VRAEM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S/ 0.40</a:t>
                      </a:r>
                      <a:endParaRPr lang="es-PE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4213"/>
                  </a:ext>
                </a:extLst>
              </a:tr>
            </a:tbl>
          </a:graphicData>
        </a:graphic>
      </p:graphicFrame>
      <p:graphicFrame>
        <p:nvGraphicFramePr>
          <p:cNvPr id="75" name="Tabla 3">
            <a:extLst>
              <a:ext uri="{FF2B5EF4-FFF2-40B4-BE49-F238E27FC236}">
                <a16:creationId xmlns:a16="http://schemas.microsoft.com/office/drawing/2014/main" id="{33712DEE-B1FD-4262-A128-13DBD72086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5640" y="1304537"/>
          <a:ext cx="239478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968">
                  <a:extLst>
                    <a:ext uri="{9D8B030D-6E8A-4147-A177-3AD203B41FA5}">
                      <a16:colId xmlns:a16="http://schemas.microsoft.com/office/drawing/2014/main" val="1660729081"/>
                    </a:ext>
                  </a:extLst>
                </a:gridCol>
                <a:gridCol w="555818">
                  <a:extLst>
                    <a:ext uri="{9D8B030D-6E8A-4147-A177-3AD203B41FA5}">
                      <a16:colId xmlns:a16="http://schemas.microsoft.com/office/drawing/2014/main" val="1444549947"/>
                    </a:ext>
                  </a:extLst>
                </a:gridCol>
              </a:tblGrid>
              <a:tr h="172831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PROGRAMA NACIONAL DE INNOVACION EN PESCA Y ACUICULTURA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(3 inversiones a nivel nacional)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S/ 81.50</a:t>
                      </a:r>
                      <a:endParaRPr lang="es-PE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4213"/>
                  </a:ext>
                </a:extLst>
              </a:tr>
            </a:tbl>
          </a:graphicData>
        </a:graphic>
      </p:graphicFrame>
      <p:graphicFrame>
        <p:nvGraphicFramePr>
          <p:cNvPr id="78" name="Tabla 3">
            <a:extLst>
              <a:ext uri="{FF2B5EF4-FFF2-40B4-BE49-F238E27FC236}">
                <a16:creationId xmlns:a16="http://schemas.microsoft.com/office/drawing/2014/main" id="{8C772234-FF38-4AF1-9ED4-0C2D6AF68A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7779" y="1817506"/>
          <a:ext cx="3315791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00">
                  <a:extLst>
                    <a:ext uri="{9D8B030D-6E8A-4147-A177-3AD203B41FA5}">
                      <a16:colId xmlns:a16="http://schemas.microsoft.com/office/drawing/2014/main" val="1660729081"/>
                    </a:ext>
                  </a:extLst>
                </a:gridCol>
                <a:gridCol w="1199691">
                  <a:extLst>
                    <a:ext uri="{9D8B030D-6E8A-4147-A177-3AD203B41FA5}">
                      <a16:colId xmlns:a16="http://schemas.microsoft.com/office/drawing/2014/main" val="1444549947"/>
                    </a:ext>
                  </a:extLst>
                </a:gridCol>
              </a:tblGrid>
              <a:tr h="172831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MEJORAMIENTO DE LA GOBERNANZA DEL SISTEMA NACIONAL DE INNOVACION EN PESCA Y ACUICULTURA</a:t>
                      </a:r>
                    </a:p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(a nivel nacional)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S/ 15.63</a:t>
                      </a:r>
                      <a:endParaRPr lang="es-PE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4213"/>
                  </a:ext>
                </a:extLst>
              </a:tr>
            </a:tbl>
          </a:graphicData>
        </a:graphic>
      </p:graphicFrame>
      <p:graphicFrame>
        <p:nvGraphicFramePr>
          <p:cNvPr id="126" name="Tabla 3">
            <a:extLst>
              <a:ext uri="{FF2B5EF4-FFF2-40B4-BE49-F238E27FC236}">
                <a16:creationId xmlns:a16="http://schemas.microsoft.com/office/drawing/2014/main" id="{FCACCFE9-BC31-4B26-B726-990703D723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750" y="3478394"/>
          <a:ext cx="2636158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308">
                  <a:extLst>
                    <a:ext uri="{9D8B030D-6E8A-4147-A177-3AD203B41FA5}">
                      <a16:colId xmlns:a16="http://schemas.microsoft.com/office/drawing/2014/main" val="1660729081"/>
                    </a:ext>
                  </a:extLst>
                </a:gridCol>
                <a:gridCol w="679850">
                  <a:extLst>
                    <a:ext uri="{9D8B030D-6E8A-4147-A177-3AD203B41FA5}">
                      <a16:colId xmlns:a16="http://schemas.microsoft.com/office/drawing/2014/main" val="1444549947"/>
                    </a:ext>
                  </a:extLst>
                </a:gridCol>
              </a:tblGrid>
              <a:tr h="172831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MEJORAMIENTO DE LOS NIVELES DE INNOVACION PRODUCTIVA 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(a nivel nacional)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S/ 73.56</a:t>
                      </a:r>
                      <a:endParaRPr lang="es-PE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4213"/>
                  </a:ext>
                </a:extLst>
              </a:tr>
            </a:tbl>
          </a:graphicData>
        </a:graphic>
      </p:graphicFrame>
      <p:grpSp>
        <p:nvGrpSpPr>
          <p:cNvPr id="42" name="Grupo 41">
            <a:extLst>
              <a:ext uri="{FF2B5EF4-FFF2-40B4-BE49-F238E27FC236}">
                <a16:creationId xmlns:a16="http://schemas.microsoft.com/office/drawing/2014/main" id="{D337E498-BFEB-458B-A19E-42874E3E5596}"/>
              </a:ext>
            </a:extLst>
          </p:cNvPr>
          <p:cNvGrpSpPr/>
          <p:nvPr/>
        </p:nvGrpSpPr>
        <p:grpSpPr>
          <a:xfrm>
            <a:off x="2326070" y="1154394"/>
            <a:ext cx="3450396" cy="5075603"/>
            <a:chOff x="10960322" y="-1191430"/>
            <a:chExt cx="2076056" cy="2893680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B1847F91-D6C8-4FD4-942A-A21E21A66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1649" y="-702219"/>
              <a:ext cx="267577" cy="636788"/>
            </a:xfrm>
            <a:custGeom>
              <a:avLst/>
              <a:gdLst>
                <a:gd name="T0" fmla="*/ 1031 w 1701"/>
                <a:gd name="T1" fmla="*/ 23 h 4214"/>
                <a:gd name="T2" fmla="*/ 821 w 1701"/>
                <a:gd name="T3" fmla="*/ 191 h 4214"/>
                <a:gd name="T4" fmla="*/ 662 w 1701"/>
                <a:gd name="T5" fmla="*/ 449 h 4214"/>
                <a:gd name="T6" fmla="*/ 563 w 1701"/>
                <a:gd name="T7" fmla="*/ 443 h 4214"/>
                <a:gd name="T8" fmla="*/ 463 w 1701"/>
                <a:gd name="T9" fmla="*/ 707 h 4214"/>
                <a:gd name="T10" fmla="*/ 265 w 1701"/>
                <a:gd name="T11" fmla="*/ 1031 h 4214"/>
                <a:gd name="T12" fmla="*/ 212 w 1701"/>
                <a:gd name="T13" fmla="*/ 1468 h 4214"/>
                <a:gd name="T14" fmla="*/ 113 w 1701"/>
                <a:gd name="T15" fmla="*/ 1706 h 4214"/>
                <a:gd name="T16" fmla="*/ 172 w 1701"/>
                <a:gd name="T17" fmla="*/ 2136 h 4214"/>
                <a:gd name="T18" fmla="*/ 212 w 1701"/>
                <a:gd name="T19" fmla="*/ 2692 h 4214"/>
                <a:gd name="T20" fmla="*/ 159 w 1701"/>
                <a:gd name="T21" fmla="*/ 3108 h 4214"/>
                <a:gd name="T22" fmla="*/ 510 w 1701"/>
                <a:gd name="T23" fmla="*/ 3439 h 4214"/>
                <a:gd name="T24" fmla="*/ 754 w 1701"/>
                <a:gd name="T25" fmla="*/ 3697 h 4214"/>
                <a:gd name="T26" fmla="*/ 857 w 1701"/>
                <a:gd name="T27" fmla="*/ 4035 h 4214"/>
                <a:gd name="T28" fmla="*/ 887 w 1701"/>
                <a:gd name="T29" fmla="*/ 4149 h 4214"/>
                <a:gd name="T30" fmla="*/ 1141 w 1701"/>
                <a:gd name="T31" fmla="*/ 4166 h 4214"/>
                <a:gd name="T32" fmla="*/ 1121 w 1701"/>
                <a:gd name="T33" fmla="*/ 3974 h 4214"/>
                <a:gd name="T34" fmla="*/ 1171 w 1701"/>
                <a:gd name="T35" fmla="*/ 3760 h 4214"/>
                <a:gd name="T36" fmla="*/ 1318 w 1701"/>
                <a:gd name="T37" fmla="*/ 3758 h 4214"/>
                <a:gd name="T38" fmla="*/ 1548 w 1701"/>
                <a:gd name="T39" fmla="*/ 3696 h 4214"/>
                <a:gd name="T40" fmla="*/ 1701 w 1701"/>
                <a:gd name="T41" fmla="*/ 3464 h 4214"/>
                <a:gd name="T42" fmla="*/ 1578 w 1701"/>
                <a:gd name="T43" fmla="*/ 3210 h 4214"/>
                <a:gd name="T44" fmla="*/ 1204 w 1701"/>
                <a:gd name="T45" fmla="*/ 2887 h 4214"/>
                <a:gd name="T46" fmla="*/ 1258 w 1701"/>
                <a:gd name="T47" fmla="*/ 2460 h 4214"/>
                <a:gd name="T48" fmla="*/ 1177 w 1701"/>
                <a:gd name="T49" fmla="*/ 2317 h 4214"/>
                <a:gd name="T50" fmla="*/ 1161 w 1701"/>
                <a:gd name="T51" fmla="*/ 1699 h 4214"/>
                <a:gd name="T52" fmla="*/ 1282 w 1701"/>
                <a:gd name="T53" fmla="*/ 1336 h 4214"/>
                <a:gd name="T54" fmla="*/ 1274 w 1701"/>
                <a:gd name="T55" fmla="*/ 891 h 4214"/>
                <a:gd name="T56" fmla="*/ 1157 w 1701"/>
                <a:gd name="T57" fmla="*/ 446 h 4214"/>
                <a:gd name="T58" fmla="*/ 1031 w 1701"/>
                <a:gd name="T59" fmla="*/ 23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01" h="4214">
                  <a:moveTo>
                    <a:pt x="1031" y="23"/>
                  </a:moveTo>
                  <a:cubicBezTo>
                    <a:pt x="1031" y="23"/>
                    <a:pt x="973" y="0"/>
                    <a:pt x="821" y="191"/>
                  </a:cubicBezTo>
                  <a:cubicBezTo>
                    <a:pt x="669" y="383"/>
                    <a:pt x="629" y="357"/>
                    <a:pt x="662" y="449"/>
                  </a:cubicBezTo>
                  <a:cubicBezTo>
                    <a:pt x="695" y="542"/>
                    <a:pt x="629" y="502"/>
                    <a:pt x="563" y="443"/>
                  </a:cubicBezTo>
                  <a:cubicBezTo>
                    <a:pt x="497" y="383"/>
                    <a:pt x="450" y="535"/>
                    <a:pt x="463" y="707"/>
                  </a:cubicBezTo>
                  <a:cubicBezTo>
                    <a:pt x="477" y="879"/>
                    <a:pt x="252" y="879"/>
                    <a:pt x="265" y="1031"/>
                  </a:cubicBezTo>
                  <a:cubicBezTo>
                    <a:pt x="278" y="1184"/>
                    <a:pt x="139" y="1309"/>
                    <a:pt x="212" y="1468"/>
                  </a:cubicBezTo>
                  <a:cubicBezTo>
                    <a:pt x="285" y="1627"/>
                    <a:pt x="100" y="1640"/>
                    <a:pt x="113" y="1706"/>
                  </a:cubicBezTo>
                  <a:cubicBezTo>
                    <a:pt x="126" y="1772"/>
                    <a:pt x="245" y="2024"/>
                    <a:pt x="172" y="2136"/>
                  </a:cubicBezTo>
                  <a:cubicBezTo>
                    <a:pt x="100" y="2248"/>
                    <a:pt x="318" y="2579"/>
                    <a:pt x="212" y="2692"/>
                  </a:cubicBezTo>
                  <a:cubicBezTo>
                    <a:pt x="106" y="2804"/>
                    <a:pt x="0" y="2936"/>
                    <a:pt x="159" y="3108"/>
                  </a:cubicBezTo>
                  <a:cubicBezTo>
                    <a:pt x="318" y="3280"/>
                    <a:pt x="483" y="3307"/>
                    <a:pt x="510" y="3439"/>
                  </a:cubicBezTo>
                  <a:cubicBezTo>
                    <a:pt x="536" y="3571"/>
                    <a:pt x="662" y="3578"/>
                    <a:pt x="754" y="3697"/>
                  </a:cubicBezTo>
                  <a:cubicBezTo>
                    <a:pt x="847" y="3816"/>
                    <a:pt x="847" y="3976"/>
                    <a:pt x="857" y="4035"/>
                  </a:cubicBezTo>
                  <a:cubicBezTo>
                    <a:pt x="867" y="4095"/>
                    <a:pt x="834" y="4151"/>
                    <a:pt x="887" y="4149"/>
                  </a:cubicBezTo>
                  <a:cubicBezTo>
                    <a:pt x="941" y="4147"/>
                    <a:pt x="1155" y="4214"/>
                    <a:pt x="1141" y="4166"/>
                  </a:cubicBezTo>
                  <a:cubicBezTo>
                    <a:pt x="1127" y="4119"/>
                    <a:pt x="1064" y="4037"/>
                    <a:pt x="1121" y="3974"/>
                  </a:cubicBezTo>
                  <a:cubicBezTo>
                    <a:pt x="1179" y="3910"/>
                    <a:pt x="1099" y="3827"/>
                    <a:pt x="1171" y="3760"/>
                  </a:cubicBezTo>
                  <a:cubicBezTo>
                    <a:pt x="1242" y="3692"/>
                    <a:pt x="1248" y="3732"/>
                    <a:pt x="1318" y="3758"/>
                  </a:cubicBezTo>
                  <a:cubicBezTo>
                    <a:pt x="1387" y="3783"/>
                    <a:pt x="1476" y="3766"/>
                    <a:pt x="1548" y="3696"/>
                  </a:cubicBezTo>
                  <a:cubicBezTo>
                    <a:pt x="1619" y="3627"/>
                    <a:pt x="1701" y="3541"/>
                    <a:pt x="1701" y="3464"/>
                  </a:cubicBezTo>
                  <a:cubicBezTo>
                    <a:pt x="1701" y="3387"/>
                    <a:pt x="1651" y="3218"/>
                    <a:pt x="1578" y="3210"/>
                  </a:cubicBezTo>
                  <a:cubicBezTo>
                    <a:pt x="1504" y="3202"/>
                    <a:pt x="1306" y="3167"/>
                    <a:pt x="1204" y="2887"/>
                  </a:cubicBezTo>
                  <a:cubicBezTo>
                    <a:pt x="1119" y="2652"/>
                    <a:pt x="1120" y="2491"/>
                    <a:pt x="1258" y="2460"/>
                  </a:cubicBezTo>
                  <a:cubicBezTo>
                    <a:pt x="1231" y="2428"/>
                    <a:pt x="1206" y="2383"/>
                    <a:pt x="1177" y="2317"/>
                  </a:cubicBezTo>
                  <a:cubicBezTo>
                    <a:pt x="1100" y="2140"/>
                    <a:pt x="1020" y="1906"/>
                    <a:pt x="1161" y="1699"/>
                  </a:cubicBezTo>
                  <a:cubicBezTo>
                    <a:pt x="1301" y="1492"/>
                    <a:pt x="1289" y="1535"/>
                    <a:pt x="1282" y="1336"/>
                  </a:cubicBezTo>
                  <a:cubicBezTo>
                    <a:pt x="1274" y="1137"/>
                    <a:pt x="1395" y="1086"/>
                    <a:pt x="1274" y="891"/>
                  </a:cubicBezTo>
                  <a:cubicBezTo>
                    <a:pt x="1153" y="696"/>
                    <a:pt x="1258" y="645"/>
                    <a:pt x="1157" y="446"/>
                  </a:cubicBezTo>
                  <a:cubicBezTo>
                    <a:pt x="1055" y="247"/>
                    <a:pt x="1031" y="23"/>
                    <a:pt x="1031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31FAB592-98CA-4FFC-86E7-A485F4C6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8991" y="-330420"/>
              <a:ext cx="394994" cy="523455"/>
            </a:xfrm>
            <a:custGeom>
              <a:avLst/>
              <a:gdLst>
                <a:gd name="T0" fmla="*/ 77 w 2503"/>
                <a:gd name="T1" fmla="*/ 1706 h 3462"/>
                <a:gd name="T2" fmla="*/ 164 w 2503"/>
                <a:gd name="T3" fmla="*/ 1954 h 3462"/>
                <a:gd name="T4" fmla="*/ 367 w 2503"/>
                <a:gd name="T5" fmla="*/ 2379 h 3462"/>
                <a:gd name="T6" fmla="*/ 468 w 2503"/>
                <a:gd name="T7" fmla="*/ 2770 h 3462"/>
                <a:gd name="T8" fmla="*/ 893 w 2503"/>
                <a:gd name="T9" fmla="*/ 2905 h 3462"/>
                <a:gd name="T10" fmla="*/ 1041 w 2503"/>
                <a:gd name="T11" fmla="*/ 3296 h 3462"/>
                <a:gd name="T12" fmla="*/ 1433 w 2503"/>
                <a:gd name="T13" fmla="*/ 3350 h 3462"/>
                <a:gd name="T14" fmla="*/ 1649 w 2503"/>
                <a:gd name="T15" fmla="*/ 3161 h 3462"/>
                <a:gd name="T16" fmla="*/ 1844 w 2503"/>
                <a:gd name="T17" fmla="*/ 3350 h 3462"/>
                <a:gd name="T18" fmla="*/ 1920 w 2503"/>
                <a:gd name="T19" fmla="*/ 3364 h 3462"/>
                <a:gd name="T20" fmla="*/ 2021 w 2503"/>
                <a:gd name="T21" fmla="*/ 3029 h 3462"/>
                <a:gd name="T22" fmla="*/ 2066 w 2503"/>
                <a:gd name="T23" fmla="*/ 2697 h 3462"/>
                <a:gd name="T24" fmla="*/ 1788 w 2503"/>
                <a:gd name="T25" fmla="*/ 1796 h 3462"/>
                <a:gd name="T26" fmla="*/ 2088 w 2503"/>
                <a:gd name="T27" fmla="*/ 1493 h 3462"/>
                <a:gd name="T28" fmla="*/ 2391 w 2503"/>
                <a:gd name="T29" fmla="*/ 1314 h 3462"/>
                <a:gd name="T30" fmla="*/ 2216 w 2503"/>
                <a:gd name="T31" fmla="*/ 768 h 3462"/>
                <a:gd name="T32" fmla="*/ 1746 w 2503"/>
                <a:gd name="T33" fmla="*/ 755 h 3462"/>
                <a:gd name="T34" fmla="*/ 1459 w 2503"/>
                <a:gd name="T35" fmla="*/ 555 h 3462"/>
                <a:gd name="T36" fmla="*/ 1078 w 2503"/>
                <a:gd name="T37" fmla="*/ 498 h 3462"/>
                <a:gd name="T38" fmla="*/ 664 w 2503"/>
                <a:gd name="T39" fmla="*/ 305 h 3462"/>
                <a:gd name="T40" fmla="*/ 380 w 2503"/>
                <a:gd name="T41" fmla="*/ 118 h 3462"/>
                <a:gd name="T42" fmla="*/ 194 w 2503"/>
                <a:gd name="T43" fmla="*/ 0 h 3462"/>
                <a:gd name="T44" fmla="*/ 158 w 2503"/>
                <a:gd name="T45" fmla="*/ 13 h 3462"/>
                <a:gd name="T46" fmla="*/ 140 w 2503"/>
                <a:gd name="T47" fmla="*/ 427 h 3462"/>
                <a:gd name="T48" fmla="*/ 514 w 2503"/>
                <a:gd name="T49" fmla="*/ 750 h 3462"/>
                <a:gd name="T50" fmla="*/ 637 w 2503"/>
                <a:gd name="T51" fmla="*/ 1004 h 3462"/>
                <a:gd name="T52" fmla="*/ 484 w 2503"/>
                <a:gd name="T53" fmla="*/ 1236 h 3462"/>
                <a:gd name="T54" fmla="*/ 254 w 2503"/>
                <a:gd name="T55" fmla="*/ 1298 h 3462"/>
                <a:gd name="T56" fmla="*/ 107 w 2503"/>
                <a:gd name="T57" fmla="*/ 1300 h 3462"/>
                <a:gd name="T58" fmla="*/ 57 w 2503"/>
                <a:gd name="T59" fmla="*/ 1514 h 3462"/>
                <a:gd name="T60" fmla="*/ 77 w 2503"/>
                <a:gd name="T61" fmla="*/ 1706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3" h="3462">
                  <a:moveTo>
                    <a:pt x="77" y="1706"/>
                  </a:moveTo>
                  <a:cubicBezTo>
                    <a:pt x="77" y="1706"/>
                    <a:pt x="124" y="1792"/>
                    <a:pt x="164" y="1954"/>
                  </a:cubicBezTo>
                  <a:cubicBezTo>
                    <a:pt x="205" y="2116"/>
                    <a:pt x="407" y="2203"/>
                    <a:pt x="367" y="2379"/>
                  </a:cubicBezTo>
                  <a:cubicBezTo>
                    <a:pt x="326" y="2554"/>
                    <a:pt x="495" y="2635"/>
                    <a:pt x="468" y="2770"/>
                  </a:cubicBezTo>
                  <a:cubicBezTo>
                    <a:pt x="441" y="2905"/>
                    <a:pt x="677" y="2716"/>
                    <a:pt x="893" y="2905"/>
                  </a:cubicBezTo>
                  <a:cubicBezTo>
                    <a:pt x="1109" y="3094"/>
                    <a:pt x="880" y="3276"/>
                    <a:pt x="1041" y="3296"/>
                  </a:cubicBezTo>
                  <a:cubicBezTo>
                    <a:pt x="1203" y="3316"/>
                    <a:pt x="1325" y="3404"/>
                    <a:pt x="1433" y="3350"/>
                  </a:cubicBezTo>
                  <a:cubicBezTo>
                    <a:pt x="1541" y="3296"/>
                    <a:pt x="1581" y="2945"/>
                    <a:pt x="1649" y="3161"/>
                  </a:cubicBezTo>
                  <a:cubicBezTo>
                    <a:pt x="1716" y="3377"/>
                    <a:pt x="1748" y="3462"/>
                    <a:pt x="1844" y="3350"/>
                  </a:cubicBezTo>
                  <a:cubicBezTo>
                    <a:pt x="1895" y="3292"/>
                    <a:pt x="1894" y="3358"/>
                    <a:pt x="1920" y="3364"/>
                  </a:cubicBezTo>
                  <a:cubicBezTo>
                    <a:pt x="1897" y="3304"/>
                    <a:pt x="1975" y="3168"/>
                    <a:pt x="2021" y="3029"/>
                  </a:cubicBezTo>
                  <a:cubicBezTo>
                    <a:pt x="2069" y="2885"/>
                    <a:pt x="2138" y="2835"/>
                    <a:pt x="2066" y="2697"/>
                  </a:cubicBezTo>
                  <a:cubicBezTo>
                    <a:pt x="1994" y="2560"/>
                    <a:pt x="1772" y="2163"/>
                    <a:pt x="1788" y="1796"/>
                  </a:cubicBezTo>
                  <a:cubicBezTo>
                    <a:pt x="1804" y="1429"/>
                    <a:pt x="1912" y="1356"/>
                    <a:pt x="2088" y="1493"/>
                  </a:cubicBezTo>
                  <a:cubicBezTo>
                    <a:pt x="2264" y="1630"/>
                    <a:pt x="2436" y="1502"/>
                    <a:pt x="2391" y="1314"/>
                  </a:cubicBezTo>
                  <a:cubicBezTo>
                    <a:pt x="2346" y="1126"/>
                    <a:pt x="2503" y="816"/>
                    <a:pt x="2216" y="768"/>
                  </a:cubicBezTo>
                  <a:cubicBezTo>
                    <a:pt x="1928" y="720"/>
                    <a:pt x="1849" y="845"/>
                    <a:pt x="1746" y="755"/>
                  </a:cubicBezTo>
                  <a:cubicBezTo>
                    <a:pt x="1644" y="666"/>
                    <a:pt x="1559" y="472"/>
                    <a:pt x="1459" y="555"/>
                  </a:cubicBezTo>
                  <a:cubicBezTo>
                    <a:pt x="1359" y="639"/>
                    <a:pt x="1192" y="792"/>
                    <a:pt x="1078" y="498"/>
                  </a:cubicBezTo>
                  <a:cubicBezTo>
                    <a:pt x="965" y="204"/>
                    <a:pt x="798" y="392"/>
                    <a:pt x="664" y="305"/>
                  </a:cubicBezTo>
                  <a:cubicBezTo>
                    <a:pt x="530" y="218"/>
                    <a:pt x="520" y="181"/>
                    <a:pt x="380" y="118"/>
                  </a:cubicBezTo>
                  <a:cubicBezTo>
                    <a:pt x="292" y="78"/>
                    <a:pt x="240" y="55"/>
                    <a:pt x="194" y="0"/>
                  </a:cubicBezTo>
                  <a:cubicBezTo>
                    <a:pt x="194" y="0"/>
                    <a:pt x="180" y="5"/>
                    <a:pt x="158" y="13"/>
                  </a:cubicBezTo>
                  <a:cubicBezTo>
                    <a:pt x="56" y="62"/>
                    <a:pt x="63" y="214"/>
                    <a:pt x="140" y="427"/>
                  </a:cubicBezTo>
                  <a:cubicBezTo>
                    <a:pt x="242" y="707"/>
                    <a:pt x="440" y="742"/>
                    <a:pt x="514" y="750"/>
                  </a:cubicBezTo>
                  <a:cubicBezTo>
                    <a:pt x="587" y="758"/>
                    <a:pt x="637" y="927"/>
                    <a:pt x="637" y="1004"/>
                  </a:cubicBezTo>
                  <a:cubicBezTo>
                    <a:pt x="637" y="1081"/>
                    <a:pt x="555" y="1167"/>
                    <a:pt x="484" y="1236"/>
                  </a:cubicBezTo>
                  <a:cubicBezTo>
                    <a:pt x="412" y="1306"/>
                    <a:pt x="323" y="1323"/>
                    <a:pt x="254" y="1298"/>
                  </a:cubicBezTo>
                  <a:cubicBezTo>
                    <a:pt x="184" y="1272"/>
                    <a:pt x="178" y="1232"/>
                    <a:pt x="107" y="1300"/>
                  </a:cubicBezTo>
                  <a:cubicBezTo>
                    <a:pt x="35" y="1367"/>
                    <a:pt x="115" y="1450"/>
                    <a:pt x="57" y="1514"/>
                  </a:cubicBezTo>
                  <a:cubicBezTo>
                    <a:pt x="0" y="1577"/>
                    <a:pt x="63" y="1659"/>
                    <a:pt x="77" y="17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E5EC0270-C2A5-450E-9D76-4EAB47BE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619" y="-444568"/>
              <a:ext cx="295609" cy="496549"/>
            </a:xfrm>
            <a:custGeom>
              <a:avLst/>
              <a:gdLst>
                <a:gd name="T0" fmla="*/ 788 w 1871"/>
                <a:gd name="T1" fmla="*/ 0 h 3281"/>
                <a:gd name="T2" fmla="*/ 586 w 1871"/>
                <a:gd name="T3" fmla="*/ 152 h 3281"/>
                <a:gd name="T4" fmla="*/ 483 w 1871"/>
                <a:gd name="T5" fmla="*/ 351 h 3281"/>
                <a:gd name="T6" fmla="*/ 250 w 1871"/>
                <a:gd name="T7" fmla="*/ 374 h 3281"/>
                <a:gd name="T8" fmla="*/ 125 w 1871"/>
                <a:gd name="T9" fmla="*/ 676 h 3281"/>
                <a:gd name="T10" fmla="*/ 119 w 1871"/>
                <a:gd name="T11" fmla="*/ 926 h 3281"/>
                <a:gd name="T12" fmla="*/ 74 w 1871"/>
                <a:gd name="T13" fmla="*/ 1239 h 3281"/>
                <a:gd name="T14" fmla="*/ 39 w 1871"/>
                <a:gd name="T15" fmla="*/ 1410 h 3281"/>
                <a:gd name="T16" fmla="*/ 221 w 1871"/>
                <a:gd name="T17" fmla="*/ 1518 h 3281"/>
                <a:gd name="T18" fmla="*/ 148 w 1871"/>
                <a:gd name="T19" fmla="*/ 1728 h 3281"/>
                <a:gd name="T20" fmla="*/ 62 w 1871"/>
                <a:gd name="T21" fmla="*/ 2007 h 3281"/>
                <a:gd name="T22" fmla="*/ 187 w 1871"/>
                <a:gd name="T23" fmla="*/ 2177 h 3281"/>
                <a:gd name="T24" fmla="*/ 193 w 1871"/>
                <a:gd name="T25" fmla="*/ 2394 h 3281"/>
                <a:gd name="T26" fmla="*/ 119 w 1871"/>
                <a:gd name="T27" fmla="*/ 2536 h 3281"/>
                <a:gd name="T28" fmla="*/ 136 w 1871"/>
                <a:gd name="T29" fmla="*/ 2815 h 3281"/>
                <a:gd name="T30" fmla="*/ 460 w 1871"/>
                <a:gd name="T31" fmla="*/ 3116 h 3281"/>
                <a:gd name="T32" fmla="*/ 671 w 1871"/>
                <a:gd name="T33" fmla="*/ 3093 h 3281"/>
                <a:gd name="T34" fmla="*/ 1109 w 1871"/>
                <a:gd name="T35" fmla="*/ 3150 h 3281"/>
                <a:gd name="T36" fmla="*/ 1393 w 1871"/>
                <a:gd name="T37" fmla="*/ 3213 h 3281"/>
                <a:gd name="T38" fmla="*/ 1609 w 1871"/>
                <a:gd name="T39" fmla="*/ 3127 h 3281"/>
                <a:gd name="T40" fmla="*/ 1746 w 1871"/>
                <a:gd name="T41" fmla="*/ 2951 h 3281"/>
                <a:gd name="T42" fmla="*/ 1780 w 1871"/>
                <a:gd name="T43" fmla="*/ 2843 h 3281"/>
                <a:gd name="T44" fmla="*/ 1562 w 1871"/>
                <a:gd name="T45" fmla="*/ 2443 h 3281"/>
                <a:gd name="T46" fmla="*/ 1532 w 1871"/>
                <a:gd name="T47" fmla="*/ 2329 h 3281"/>
                <a:gd name="T48" fmla="*/ 1429 w 1871"/>
                <a:gd name="T49" fmla="*/ 1991 h 3281"/>
                <a:gd name="T50" fmla="*/ 1185 w 1871"/>
                <a:gd name="T51" fmla="*/ 1733 h 3281"/>
                <a:gd name="T52" fmla="*/ 834 w 1871"/>
                <a:gd name="T53" fmla="*/ 1402 h 3281"/>
                <a:gd name="T54" fmla="*/ 887 w 1871"/>
                <a:gd name="T55" fmla="*/ 986 h 3281"/>
                <a:gd name="T56" fmla="*/ 847 w 1871"/>
                <a:gd name="T57" fmla="*/ 430 h 3281"/>
                <a:gd name="T58" fmla="*/ 788 w 1871"/>
                <a:gd name="T59" fmla="*/ 0 h 3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1" h="3281">
                  <a:moveTo>
                    <a:pt x="788" y="0"/>
                  </a:moveTo>
                  <a:cubicBezTo>
                    <a:pt x="788" y="0"/>
                    <a:pt x="637" y="27"/>
                    <a:pt x="586" y="152"/>
                  </a:cubicBezTo>
                  <a:cubicBezTo>
                    <a:pt x="534" y="278"/>
                    <a:pt x="489" y="283"/>
                    <a:pt x="483" y="351"/>
                  </a:cubicBezTo>
                  <a:cubicBezTo>
                    <a:pt x="477" y="420"/>
                    <a:pt x="250" y="374"/>
                    <a:pt x="250" y="374"/>
                  </a:cubicBezTo>
                  <a:cubicBezTo>
                    <a:pt x="250" y="374"/>
                    <a:pt x="5" y="545"/>
                    <a:pt x="125" y="676"/>
                  </a:cubicBezTo>
                  <a:cubicBezTo>
                    <a:pt x="244" y="807"/>
                    <a:pt x="182" y="795"/>
                    <a:pt x="119" y="926"/>
                  </a:cubicBezTo>
                  <a:cubicBezTo>
                    <a:pt x="57" y="1057"/>
                    <a:pt x="91" y="1125"/>
                    <a:pt x="74" y="1239"/>
                  </a:cubicBezTo>
                  <a:cubicBezTo>
                    <a:pt x="57" y="1353"/>
                    <a:pt x="39" y="1410"/>
                    <a:pt x="39" y="1410"/>
                  </a:cubicBezTo>
                  <a:cubicBezTo>
                    <a:pt x="39" y="1410"/>
                    <a:pt x="312" y="1381"/>
                    <a:pt x="221" y="1518"/>
                  </a:cubicBezTo>
                  <a:cubicBezTo>
                    <a:pt x="130" y="1654"/>
                    <a:pt x="261" y="1666"/>
                    <a:pt x="148" y="1728"/>
                  </a:cubicBezTo>
                  <a:cubicBezTo>
                    <a:pt x="34" y="1791"/>
                    <a:pt x="0" y="1893"/>
                    <a:pt x="62" y="2007"/>
                  </a:cubicBezTo>
                  <a:cubicBezTo>
                    <a:pt x="125" y="2121"/>
                    <a:pt x="153" y="2160"/>
                    <a:pt x="187" y="2177"/>
                  </a:cubicBezTo>
                  <a:cubicBezTo>
                    <a:pt x="221" y="2195"/>
                    <a:pt x="239" y="2308"/>
                    <a:pt x="193" y="2394"/>
                  </a:cubicBezTo>
                  <a:cubicBezTo>
                    <a:pt x="148" y="2479"/>
                    <a:pt x="56" y="2439"/>
                    <a:pt x="119" y="2536"/>
                  </a:cubicBezTo>
                  <a:cubicBezTo>
                    <a:pt x="182" y="2633"/>
                    <a:pt x="45" y="2763"/>
                    <a:pt x="136" y="2815"/>
                  </a:cubicBezTo>
                  <a:cubicBezTo>
                    <a:pt x="227" y="2866"/>
                    <a:pt x="432" y="2991"/>
                    <a:pt x="460" y="3116"/>
                  </a:cubicBezTo>
                  <a:cubicBezTo>
                    <a:pt x="489" y="3241"/>
                    <a:pt x="540" y="3167"/>
                    <a:pt x="671" y="3093"/>
                  </a:cubicBezTo>
                  <a:cubicBezTo>
                    <a:pt x="802" y="3019"/>
                    <a:pt x="927" y="3099"/>
                    <a:pt x="1109" y="3150"/>
                  </a:cubicBezTo>
                  <a:cubicBezTo>
                    <a:pt x="1291" y="3201"/>
                    <a:pt x="1314" y="3281"/>
                    <a:pt x="1393" y="3213"/>
                  </a:cubicBezTo>
                  <a:cubicBezTo>
                    <a:pt x="1473" y="3145"/>
                    <a:pt x="1575" y="3201"/>
                    <a:pt x="1609" y="3127"/>
                  </a:cubicBezTo>
                  <a:cubicBezTo>
                    <a:pt x="1644" y="3054"/>
                    <a:pt x="1712" y="2980"/>
                    <a:pt x="1746" y="2951"/>
                  </a:cubicBezTo>
                  <a:cubicBezTo>
                    <a:pt x="1780" y="2923"/>
                    <a:pt x="1871" y="3002"/>
                    <a:pt x="1780" y="2843"/>
                  </a:cubicBezTo>
                  <a:cubicBezTo>
                    <a:pt x="1689" y="2684"/>
                    <a:pt x="1562" y="2443"/>
                    <a:pt x="1562" y="2443"/>
                  </a:cubicBezTo>
                  <a:cubicBezTo>
                    <a:pt x="1509" y="2445"/>
                    <a:pt x="1542" y="2389"/>
                    <a:pt x="1532" y="2329"/>
                  </a:cubicBezTo>
                  <a:cubicBezTo>
                    <a:pt x="1522" y="2270"/>
                    <a:pt x="1522" y="2110"/>
                    <a:pt x="1429" y="1991"/>
                  </a:cubicBezTo>
                  <a:cubicBezTo>
                    <a:pt x="1337" y="1872"/>
                    <a:pt x="1211" y="1865"/>
                    <a:pt x="1185" y="1733"/>
                  </a:cubicBezTo>
                  <a:cubicBezTo>
                    <a:pt x="1158" y="1601"/>
                    <a:pt x="993" y="1574"/>
                    <a:pt x="834" y="1402"/>
                  </a:cubicBezTo>
                  <a:cubicBezTo>
                    <a:pt x="675" y="1230"/>
                    <a:pt x="781" y="1098"/>
                    <a:pt x="887" y="986"/>
                  </a:cubicBezTo>
                  <a:cubicBezTo>
                    <a:pt x="993" y="873"/>
                    <a:pt x="775" y="542"/>
                    <a:pt x="847" y="430"/>
                  </a:cubicBezTo>
                  <a:cubicBezTo>
                    <a:pt x="920" y="318"/>
                    <a:pt x="801" y="66"/>
                    <a:pt x="7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FEC511FD-D991-48C3-984D-73F3E7C7C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0322" y="-534258"/>
              <a:ext cx="354220" cy="367723"/>
            </a:xfrm>
            <a:custGeom>
              <a:avLst/>
              <a:gdLst>
                <a:gd name="T0" fmla="*/ 2036 w 2247"/>
                <a:gd name="T1" fmla="*/ 2003 h 2429"/>
                <a:gd name="T2" fmla="*/ 1877 w 2247"/>
                <a:gd name="T3" fmla="*/ 1963 h 2429"/>
                <a:gd name="T4" fmla="*/ 1701 w 2247"/>
                <a:gd name="T5" fmla="*/ 1769 h 2429"/>
                <a:gd name="T6" fmla="*/ 1473 w 2247"/>
                <a:gd name="T7" fmla="*/ 1604 h 2429"/>
                <a:gd name="T8" fmla="*/ 1422 w 2247"/>
                <a:gd name="T9" fmla="*/ 1883 h 2429"/>
                <a:gd name="T10" fmla="*/ 1047 w 2247"/>
                <a:gd name="T11" fmla="*/ 2054 h 2429"/>
                <a:gd name="T12" fmla="*/ 830 w 2247"/>
                <a:gd name="T13" fmla="*/ 2429 h 2429"/>
                <a:gd name="T14" fmla="*/ 279 w 2247"/>
                <a:gd name="T15" fmla="*/ 2196 h 2429"/>
                <a:gd name="T16" fmla="*/ 398 w 2247"/>
                <a:gd name="T17" fmla="*/ 1934 h 2429"/>
                <a:gd name="T18" fmla="*/ 489 w 2247"/>
                <a:gd name="T19" fmla="*/ 1547 h 2429"/>
                <a:gd name="T20" fmla="*/ 210 w 2247"/>
                <a:gd name="T21" fmla="*/ 1132 h 2429"/>
                <a:gd name="T22" fmla="*/ 222 w 2247"/>
                <a:gd name="T23" fmla="*/ 888 h 2429"/>
                <a:gd name="T24" fmla="*/ 34 w 2247"/>
                <a:gd name="T25" fmla="*/ 643 h 2429"/>
                <a:gd name="T26" fmla="*/ 131 w 2247"/>
                <a:gd name="T27" fmla="*/ 307 h 2429"/>
                <a:gd name="T28" fmla="*/ 318 w 2247"/>
                <a:gd name="T29" fmla="*/ 85 h 2429"/>
                <a:gd name="T30" fmla="*/ 637 w 2247"/>
                <a:gd name="T31" fmla="*/ 142 h 2429"/>
                <a:gd name="T32" fmla="*/ 802 w 2247"/>
                <a:gd name="T33" fmla="*/ 97 h 2429"/>
                <a:gd name="T34" fmla="*/ 910 w 2247"/>
                <a:gd name="T35" fmla="*/ 68 h 2429"/>
                <a:gd name="T36" fmla="*/ 1052 w 2247"/>
                <a:gd name="T37" fmla="*/ 245 h 2429"/>
                <a:gd name="T38" fmla="*/ 1035 w 2247"/>
                <a:gd name="T39" fmla="*/ 467 h 2429"/>
                <a:gd name="T40" fmla="*/ 1325 w 2247"/>
                <a:gd name="T41" fmla="*/ 273 h 2429"/>
                <a:gd name="T42" fmla="*/ 1638 w 2247"/>
                <a:gd name="T43" fmla="*/ 438 h 2429"/>
                <a:gd name="T44" fmla="*/ 1906 w 2247"/>
                <a:gd name="T45" fmla="*/ 461 h 2429"/>
                <a:gd name="T46" fmla="*/ 2019 w 2247"/>
                <a:gd name="T47" fmla="*/ 654 h 2429"/>
                <a:gd name="T48" fmla="*/ 2247 w 2247"/>
                <a:gd name="T49" fmla="*/ 967 h 2429"/>
                <a:gd name="T50" fmla="*/ 2122 w 2247"/>
                <a:gd name="T51" fmla="*/ 1269 h 2429"/>
                <a:gd name="T52" fmla="*/ 2116 w 2247"/>
                <a:gd name="T53" fmla="*/ 1519 h 2429"/>
                <a:gd name="T54" fmla="*/ 2071 w 2247"/>
                <a:gd name="T55" fmla="*/ 1832 h 2429"/>
                <a:gd name="T56" fmla="*/ 2036 w 2247"/>
                <a:gd name="T57" fmla="*/ 2003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7" h="2429">
                  <a:moveTo>
                    <a:pt x="2036" y="2003"/>
                  </a:moveTo>
                  <a:cubicBezTo>
                    <a:pt x="2036" y="2003"/>
                    <a:pt x="1951" y="2008"/>
                    <a:pt x="1877" y="1963"/>
                  </a:cubicBezTo>
                  <a:cubicBezTo>
                    <a:pt x="1803" y="1917"/>
                    <a:pt x="1746" y="1889"/>
                    <a:pt x="1701" y="1769"/>
                  </a:cubicBezTo>
                  <a:cubicBezTo>
                    <a:pt x="1655" y="1650"/>
                    <a:pt x="1451" y="1473"/>
                    <a:pt x="1473" y="1604"/>
                  </a:cubicBezTo>
                  <a:cubicBezTo>
                    <a:pt x="1496" y="1735"/>
                    <a:pt x="1570" y="1803"/>
                    <a:pt x="1422" y="1883"/>
                  </a:cubicBezTo>
                  <a:cubicBezTo>
                    <a:pt x="1274" y="1963"/>
                    <a:pt x="1177" y="1877"/>
                    <a:pt x="1047" y="2054"/>
                  </a:cubicBezTo>
                  <a:cubicBezTo>
                    <a:pt x="916" y="2230"/>
                    <a:pt x="830" y="2429"/>
                    <a:pt x="830" y="2429"/>
                  </a:cubicBezTo>
                  <a:cubicBezTo>
                    <a:pt x="830" y="2429"/>
                    <a:pt x="364" y="2247"/>
                    <a:pt x="279" y="2196"/>
                  </a:cubicBezTo>
                  <a:cubicBezTo>
                    <a:pt x="193" y="2145"/>
                    <a:pt x="193" y="1929"/>
                    <a:pt x="398" y="1934"/>
                  </a:cubicBezTo>
                  <a:cubicBezTo>
                    <a:pt x="603" y="1940"/>
                    <a:pt x="552" y="1684"/>
                    <a:pt x="489" y="1547"/>
                  </a:cubicBezTo>
                  <a:cubicBezTo>
                    <a:pt x="427" y="1411"/>
                    <a:pt x="97" y="1320"/>
                    <a:pt x="210" y="1132"/>
                  </a:cubicBezTo>
                  <a:cubicBezTo>
                    <a:pt x="324" y="944"/>
                    <a:pt x="353" y="1001"/>
                    <a:pt x="222" y="888"/>
                  </a:cubicBezTo>
                  <a:cubicBezTo>
                    <a:pt x="91" y="774"/>
                    <a:pt x="0" y="774"/>
                    <a:pt x="34" y="643"/>
                  </a:cubicBezTo>
                  <a:cubicBezTo>
                    <a:pt x="68" y="512"/>
                    <a:pt x="28" y="438"/>
                    <a:pt x="131" y="307"/>
                  </a:cubicBezTo>
                  <a:cubicBezTo>
                    <a:pt x="233" y="176"/>
                    <a:pt x="256" y="85"/>
                    <a:pt x="318" y="85"/>
                  </a:cubicBezTo>
                  <a:cubicBezTo>
                    <a:pt x="381" y="85"/>
                    <a:pt x="546" y="142"/>
                    <a:pt x="637" y="142"/>
                  </a:cubicBezTo>
                  <a:cubicBezTo>
                    <a:pt x="728" y="142"/>
                    <a:pt x="751" y="165"/>
                    <a:pt x="802" y="97"/>
                  </a:cubicBezTo>
                  <a:cubicBezTo>
                    <a:pt x="853" y="29"/>
                    <a:pt x="899" y="0"/>
                    <a:pt x="910" y="68"/>
                  </a:cubicBezTo>
                  <a:cubicBezTo>
                    <a:pt x="921" y="137"/>
                    <a:pt x="1115" y="194"/>
                    <a:pt x="1052" y="245"/>
                  </a:cubicBezTo>
                  <a:cubicBezTo>
                    <a:pt x="990" y="296"/>
                    <a:pt x="882" y="461"/>
                    <a:pt x="1035" y="467"/>
                  </a:cubicBezTo>
                  <a:cubicBezTo>
                    <a:pt x="1189" y="472"/>
                    <a:pt x="1149" y="194"/>
                    <a:pt x="1325" y="273"/>
                  </a:cubicBezTo>
                  <a:cubicBezTo>
                    <a:pt x="1502" y="353"/>
                    <a:pt x="1553" y="444"/>
                    <a:pt x="1638" y="438"/>
                  </a:cubicBezTo>
                  <a:cubicBezTo>
                    <a:pt x="1724" y="432"/>
                    <a:pt x="1849" y="404"/>
                    <a:pt x="1906" y="461"/>
                  </a:cubicBezTo>
                  <a:cubicBezTo>
                    <a:pt x="1962" y="518"/>
                    <a:pt x="1980" y="529"/>
                    <a:pt x="2019" y="654"/>
                  </a:cubicBezTo>
                  <a:cubicBezTo>
                    <a:pt x="2059" y="779"/>
                    <a:pt x="2150" y="853"/>
                    <a:pt x="2247" y="967"/>
                  </a:cubicBezTo>
                  <a:cubicBezTo>
                    <a:pt x="2247" y="967"/>
                    <a:pt x="2002" y="1138"/>
                    <a:pt x="2122" y="1269"/>
                  </a:cubicBezTo>
                  <a:cubicBezTo>
                    <a:pt x="2241" y="1400"/>
                    <a:pt x="2179" y="1388"/>
                    <a:pt x="2116" y="1519"/>
                  </a:cubicBezTo>
                  <a:cubicBezTo>
                    <a:pt x="2054" y="1650"/>
                    <a:pt x="2088" y="1718"/>
                    <a:pt x="2071" y="1832"/>
                  </a:cubicBezTo>
                  <a:cubicBezTo>
                    <a:pt x="2054" y="1946"/>
                    <a:pt x="2036" y="2003"/>
                    <a:pt x="2036" y="20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D205599-DFB2-42B1-94BC-F05EE88F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7042" y="-636176"/>
              <a:ext cx="154600" cy="127195"/>
            </a:xfrm>
            <a:custGeom>
              <a:avLst/>
              <a:gdLst>
                <a:gd name="T0" fmla="*/ 600 w 976"/>
                <a:gd name="T1" fmla="*/ 713 h 839"/>
                <a:gd name="T2" fmla="*/ 778 w 976"/>
                <a:gd name="T3" fmla="*/ 625 h 839"/>
                <a:gd name="T4" fmla="*/ 922 w 976"/>
                <a:gd name="T5" fmla="*/ 417 h 839"/>
                <a:gd name="T6" fmla="*/ 914 w 976"/>
                <a:gd name="T7" fmla="*/ 128 h 839"/>
                <a:gd name="T8" fmla="*/ 783 w 976"/>
                <a:gd name="T9" fmla="*/ 0 h 839"/>
                <a:gd name="T10" fmla="*/ 489 w 976"/>
                <a:gd name="T11" fmla="*/ 245 h 839"/>
                <a:gd name="T12" fmla="*/ 139 w 976"/>
                <a:gd name="T13" fmla="*/ 566 h 839"/>
                <a:gd name="T14" fmla="*/ 0 w 976"/>
                <a:gd name="T15" fmla="*/ 762 h 839"/>
                <a:gd name="T16" fmla="*/ 18 w 976"/>
                <a:gd name="T17" fmla="*/ 759 h 839"/>
                <a:gd name="T18" fmla="*/ 337 w 976"/>
                <a:gd name="T19" fmla="*/ 816 h 839"/>
                <a:gd name="T20" fmla="*/ 502 w 976"/>
                <a:gd name="T21" fmla="*/ 771 h 839"/>
                <a:gd name="T22" fmla="*/ 600 w 976"/>
                <a:gd name="T23" fmla="*/ 71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6" h="839">
                  <a:moveTo>
                    <a:pt x="600" y="713"/>
                  </a:moveTo>
                  <a:cubicBezTo>
                    <a:pt x="600" y="713"/>
                    <a:pt x="652" y="636"/>
                    <a:pt x="778" y="625"/>
                  </a:cubicBezTo>
                  <a:cubicBezTo>
                    <a:pt x="903" y="614"/>
                    <a:pt x="976" y="526"/>
                    <a:pt x="922" y="417"/>
                  </a:cubicBezTo>
                  <a:cubicBezTo>
                    <a:pt x="869" y="307"/>
                    <a:pt x="952" y="221"/>
                    <a:pt x="914" y="128"/>
                  </a:cubicBezTo>
                  <a:cubicBezTo>
                    <a:pt x="877" y="34"/>
                    <a:pt x="783" y="0"/>
                    <a:pt x="783" y="0"/>
                  </a:cubicBezTo>
                  <a:cubicBezTo>
                    <a:pt x="783" y="0"/>
                    <a:pt x="700" y="139"/>
                    <a:pt x="489" y="245"/>
                  </a:cubicBezTo>
                  <a:cubicBezTo>
                    <a:pt x="278" y="352"/>
                    <a:pt x="233" y="449"/>
                    <a:pt x="139" y="566"/>
                  </a:cubicBezTo>
                  <a:cubicBezTo>
                    <a:pt x="69" y="654"/>
                    <a:pt x="17" y="724"/>
                    <a:pt x="0" y="762"/>
                  </a:cubicBezTo>
                  <a:cubicBezTo>
                    <a:pt x="6" y="761"/>
                    <a:pt x="12" y="759"/>
                    <a:pt x="18" y="759"/>
                  </a:cubicBezTo>
                  <a:cubicBezTo>
                    <a:pt x="81" y="759"/>
                    <a:pt x="246" y="816"/>
                    <a:pt x="337" y="816"/>
                  </a:cubicBezTo>
                  <a:cubicBezTo>
                    <a:pt x="428" y="816"/>
                    <a:pt x="451" y="839"/>
                    <a:pt x="502" y="771"/>
                  </a:cubicBezTo>
                  <a:cubicBezTo>
                    <a:pt x="543" y="716"/>
                    <a:pt x="581" y="687"/>
                    <a:pt x="600" y="7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7E3F23E-A3B5-4B8F-B82F-317379CEA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7148" y="-40155"/>
              <a:ext cx="904665" cy="661250"/>
            </a:xfrm>
            <a:custGeom>
              <a:avLst/>
              <a:gdLst>
                <a:gd name="T0" fmla="*/ 28 w 5736"/>
                <a:gd name="T1" fmla="*/ 1444 h 4372"/>
                <a:gd name="T2" fmla="*/ 71 w 5736"/>
                <a:gd name="T3" fmla="*/ 1617 h 4372"/>
                <a:gd name="T4" fmla="*/ 199 w 5736"/>
                <a:gd name="T5" fmla="*/ 1887 h 4372"/>
                <a:gd name="T6" fmla="*/ 270 w 5736"/>
                <a:gd name="T7" fmla="*/ 2114 h 4372"/>
                <a:gd name="T8" fmla="*/ 475 w 5736"/>
                <a:gd name="T9" fmla="*/ 2199 h 4372"/>
                <a:gd name="T10" fmla="*/ 788 w 5736"/>
                <a:gd name="T11" fmla="*/ 1937 h 4372"/>
                <a:gd name="T12" fmla="*/ 1221 w 5736"/>
                <a:gd name="T13" fmla="*/ 1468 h 4372"/>
                <a:gd name="T14" fmla="*/ 1512 w 5736"/>
                <a:gd name="T15" fmla="*/ 1560 h 4372"/>
                <a:gd name="T16" fmla="*/ 1384 w 5736"/>
                <a:gd name="T17" fmla="*/ 1958 h 4372"/>
                <a:gd name="T18" fmla="*/ 1384 w 5736"/>
                <a:gd name="T19" fmla="*/ 2313 h 4372"/>
                <a:gd name="T20" fmla="*/ 1682 w 5736"/>
                <a:gd name="T21" fmla="*/ 3002 h 4372"/>
                <a:gd name="T22" fmla="*/ 1895 w 5736"/>
                <a:gd name="T23" fmla="*/ 3420 h 4372"/>
                <a:gd name="T24" fmla="*/ 1640 w 5736"/>
                <a:gd name="T25" fmla="*/ 3655 h 4372"/>
                <a:gd name="T26" fmla="*/ 1633 w 5736"/>
                <a:gd name="T27" fmla="*/ 3932 h 4372"/>
                <a:gd name="T28" fmla="*/ 1910 w 5736"/>
                <a:gd name="T29" fmla="*/ 3854 h 4372"/>
                <a:gd name="T30" fmla="*/ 2222 w 5736"/>
                <a:gd name="T31" fmla="*/ 3719 h 4372"/>
                <a:gd name="T32" fmla="*/ 2556 w 5736"/>
                <a:gd name="T33" fmla="*/ 3797 h 4372"/>
                <a:gd name="T34" fmla="*/ 2634 w 5736"/>
                <a:gd name="T35" fmla="*/ 4201 h 4372"/>
                <a:gd name="T36" fmla="*/ 2861 w 5736"/>
                <a:gd name="T37" fmla="*/ 4201 h 4372"/>
                <a:gd name="T38" fmla="*/ 3188 w 5736"/>
                <a:gd name="T39" fmla="*/ 4180 h 4372"/>
                <a:gd name="T40" fmla="*/ 3422 w 5736"/>
                <a:gd name="T41" fmla="*/ 4280 h 4372"/>
                <a:gd name="T42" fmla="*/ 3734 w 5736"/>
                <a:gd name="T43" fmla="*/ 4180 h 4372"/>
                <a:gd name="T44" fmla="*/ 3919 w 5736"/>
                <a:gd name="T45" fmla="*/ 4201 h 4372"/>
                <a:gd name="T46" fmla="*/ 4018 w 5736"/>
                <a:gd name="T47" fmla="*/ 3910 h 4372"/>
                <a:gd name="T48" fmla="*/ 4054 w 5736"/>
                <a:gd name="T49" fmla="*/ 3790 h 4372"/>
                <a:gd name="T50" fmla="*/ 4465 w 5736"/>
                <a:gd name="T51" fmla="*/ 3775 h 4372"/>
                <a:gd name="T52" fmla="*/ 4941 w 5736"/>
                <a:gd name="T53" fmla="*/ 3506 h 4372"/>
                <a:gd name="T54" fmla="*/ 5317 w 5736"/>
                <a:gd name="T55" fmla="*/ 3044 h 4372"/>
                <a:gd name="T56" fmla="*/ 5545 w 5736"/>
                <a:gd name="T57" fmla="*/ 2774 h 4372"/>
                <a:gd name="T58" fmla="*/ 5573 w 5736"/>
                <a:gd name="T59" fmla="*/ 2455 h 4372"/>
                <a:gd name="T60" fmla="*/ 5587 w 5736"/>
                <a:gd name="T61" fmla="*/ 2256 h 4372"/>
                <a:gd name="T62" fmla="*/ 5332 w 5736"/>
                <a:gd name="T63" fmla="*/ 2533 h 4372"/>
                <a:gd name="T64" fmla="*/ 5033 w 5736"/>
                <a:gd name="T65" fmla="*/ 2732 h 4372"/>
                <a:gd name="T66" fmla="*/ 4544 w 5736"/>
                <a:gd name="T67" fmla="*/ 2838 h 4372"/>
                <a:gd name="T68" fmla="*/ 3976 w 5736"/>
                <a:gd name="T69" fmla="*/ 2753 h 4372"/>
                <a:gd name="T70" fmla="*/ 3848 w 5736"/>
                <a:gd name="T71" fmla="*/ 2498 h 4372"/>
                <a:gd name="T72" fmla="*/ 3606 w 5736"/>
                <a:gd name="T73" fmla="*/ 2292 h 4372"/>
                <a:gd name="T74" fmla="*/ 3216 w 5736"/>
                <a:gd name="T75" fmla="*/ 2185 h 4372"/>
                <a:gd name="T76" fmla="*/ 2967 w 5736"/>
                <a:gd name="T77" fmla="*/ 2128 h 4372"/>
                <a:gd name="T78" fmla="*/ 3088 w 5736"/>
                <a:gd name="T79" fmla="*/ 1738 h 4372"/>
                <a:gd name="T80" fmla="*/ 2797 w 5736"/>
                <a:gd name="T81" fmla="*/ 1433 h 4372"/>
                <a:gd name="T82" fmla="*/ 2662 w 5736"/>
                <a:gd name="T83" fmla="*/ 1163 h 4372"/>
                <a:gd name="T84" fmla="*/ 2485 w 5736"/>
                <a:gd name="T85" fmla="*/ 936 h 4372"/>
                <a:gd name="T86" fmla="*/ 2300 w 5736"/>
                <a:gd name="T87" fmla="*/ 687 h 4372"/>
                <a:gd name="T88" fmla="*/ 2279 w 5736"/>
                <a:gd name="T89" fmla="*/ 510 h 4372"/>
                <a:gd name="T90" fmla="*/ 2039 w 5736"/>
                <a:gd name="T91" fmla="*/ 248 h 4372"/>
                <a:gd name="T92" fmla="*/ 1680 w 5736"/>
                <a:gd name="T93" fmla="*/ 147 h 4372"/>
                <a:gd name="T94" fmla="*/ 1422 w 5736"/>
                <a:gd name="T95" fmla="*/ 106 h 4372"/>
                <a:gd name="T96" fmla="*/ 1437 w 5736"/>
                <a:gd name="T97" fmla="*/ 577 h 4372"/>
                <a:gd name="T98" fmla="*/ 1275 w 5736"/>
                <a:gd name="T99" fmla="*/ 739 h 4372"/>
                <a:gd name="T100" fmla="*/ 907 w 5736"/>
                <a:gd name="T101" fmla="*/ 900 h 4372"/>
                <a:gd name="T102" fmla="*/ 619 w 5736"/>
                <a:gd name="T103" fmla="*/ 942 h 4372"/>
                <a:gd name="T104" fmla="*/ 533 w 5736"/>
                <a:gd name="T105" fmla="*/ 1130 h 4372"/>
                <a:gd name="T106" fmla="*/ 539 w 5736"/>
                <a:gd name="T107" fmla="*/ 1255 h 4372"/>
                <a:gd name="T108" fmla="*/ 419 w 5736"/>
                <a:gd name="T109" fmla="*/ 1157 h 4372"/>
                <a:gd name="T110" fmla="*/ 31 w 5736"/>
                <a:gd name="T111" fmla="*/ 1450 h 4372"/>
                <a:gd name="T112" fmla="*/ 28 w 5736"/>
                <a:gd name="T113" fmla="*/ 1444 h 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36" h="4372">
                  <a:moveTo>
                    <a:pt x="28" y="1444"/>
                  </a:moveTo>
                  <a:cubicBezTo>
                    <a:pt x="28" y="1445"/>
                    <a:pt x="0" y="1568"/>
                    <a:pt x="71" y="1617"/>
                  </a:cubicBezTo>
                  <a:cubicBezTo>
                    <a:pt x="142" y="1667"/>
                    <a:pt x="113" y="1816"/>
                    <a:pt x="199" y="1887"/>
                  </a:cubicBezTo>
                  <a:cubicBezTo>
                    <a:pt x="284" y="1958"/>
                    <a:pt x="156" y="2064"/>
                    <a:pt x="270" y="2114"/>
                  </a:cubicBezTo>
                  <a:cubicBezTo>
                    <a:pt x="383" y="2164"/>
                    <a:pt x="397" y="2320"/>
                    <a:pt x="475" y="2199"/>
                  </a:cubicBezTo>
                  <a:cubicBezTo>
                    <a:pt x="554" y="2079"/>
                    <a:pt x="639" y="2199"/>
                    <a:pt x="788" y="1937"/>
                  </a:cubicBezTo>
                  <a:cubicBezTo>
                    <a:pt x="937" y="1674"/>
                    <a:pt x="1086" y="1504"/>
                    <a:pt x="1221" y="1468"/>
                  </a:cubicBezTo>
                  <a:cubicBezTo>
                    <a:pt x="1356" y="1433"/>
                    <a:pt x="1654" y="1347"/>
                    <a:pt x="1512" y="1560"/>
                  </a:cubicBezTo>
                  <a:cubicBezTo>
                    <a:pt x="1370" y="1773"/>
                    <a:pt x="1384" y="1709"/>
                    <a:pt x="1384" y="1958"/>
                  </a:cubicBezTo>
                  <a:cubicBezTo>
                    <a:pt x="1384" y="2206"/>
                    <a:pt x="1200" y="2150"/>
                    <a:pt x="1384" y="2313"/>
                  </a:cubicBezTo>
                  <a:cubicBezTo>
                    <a:pt x="1569" y="2476"/>
                    <a:pt x="1661" y="2732"/>
                    <a:pt x="1682" y="3002"/>
                  </a:cubicBezTo>
                  <a:cubicBezTo>
                    <a:pt x="1704" y="3271"/>
                    <a:pt x="1945" y="3328"/>
                    <a:pt x="1895" y="3420"/>
                  </a:cubicBezTo>
                  <a:cubicBezTo>
                    <a:pt x="1846" y="3513"/>
                    <a:pt x="1718" y="3555"/>
                    <a:pt x="1640" y="3655"/>
                  </a:cubicBezTo>
                  <a:cubicBezTo>
                    <a:pt x="1562" y="3754"/>
                    <a:pt x="1498" y="3925"/>
                    <a:pt x="1633" y="3932"/>
                  </a:cubicBezTo>
                  <a:cubicBezTo>
                    <a:pt x="1768" y="3939"/>
                    <a:pt x="1810" y="3868"/>
                    <a:pt x="1910" y="3854"/>
                  </a:cubicBezTo>
                  <a:cubicBezTo>
                    <a:pt x="2009" y="3839"/>
                    <a:pt x="2130" y="3811"/>
                    <a:pt x="2222" y="3719"/>
                  </a:cubicBezTo>
                  <a:cubicBezTo>
                    <a:pt x="2314" y="3626"/>
                    <a:pt x="2478" y="3619"/>
                    <a:pt x="2556" y="3797"/>
                  </a:cubicBezTo>
                  <a:cubicBezTo>
                    <a:pt x="2634" y="3974"/>
                    <a:pt x="2598" y="4152"/>
                    <a:pt x="2634" y="4201"/>
                  </a:cubicBezTo>
                  <a:cubicBezTo>
                    <a:pt x="2669" y="4251"/>
                    <a:pt x="2740" y="4244"/>
                    <a:pt x="2861" y="4201"/>
                  </a:cubicBezTo>
                  <a:cubicBezTo>
                    <a:pt x="2982" y="4159"/>
                    <a:pt x="3131" y="4102"/>
                    <a:pt x="3188" y="4180"/>
                  </a:cubicBezTo>
                  <a:cubicBezTo>
                    <a:pt x="3244" y="4258"/>
                    <a:pt x="3294" y="4187"/>
                    <a:pt x="3422" y="4280"/>
                  </a:cubicBezTo>
                  <a:cubicBezTo>
                    <a:pt x="3550" y="4372"/>
                    <a:pt x="3656" y="4223"/>
                    <a:pt x="3734" y="4180"/>
                  </a:cubicBezTo>
                  <a:cubicBezTo>
                    <a:pt x="3812" y="4138"/>
                    <a:pt x="3919" y="4201"/>
                    <a:pt x="3919" y="4201"/>
                  </a:cubicBezTo>
                  <a:cubicBezTo>
                    <a:pt x="3919" y="4201"/>
                    <a:pt x="4075" y="4010"/>
                    <a:pt x="4018" y="3910"/>
                  </a:cubicBezTo>
                  <a:cubicBezTo>
                    <a:pt x="3961" y="3811"/>
                    <a:pt x="3983" y="3719"/>
                    <a:pt x="4054" y="3790"/>
                  </a:cubicBezTo>
                  <a:cubicBezTo>
                    <a:pt x="4125" y="3861"/>
                    <a:pt x="4394" y="3917"/>
                    <a:pt x="4465" y="3775"/>
                  </a:cubicBezTo>
                  <a:cubicBezTo>
                    <a:pt x="4536" y="3633"/>
                    <a:pt x="4771" y="3641"/>
                    <a:pt x="4941" y="3506"/>
                  </a:cubicBezTo>
                  <a:cubicBezTo>
                    <a:pt x="5112" y="3371"/>
                    <a:pt x="5282" y="3307"/>
                    <a:pt x="5317" y="3044"/>
                  </a:cubicBezTo>
                  <a:cubicBezTo>
                    <a:pt x="5353" y="2782"/>
                    <a:pt x="5502" y="2845"/>
                    <a:pt x="5545" y="2774"/>
                  </a:cubicBezTo>
                  <a:cubicBezTo>
                    <a:pt x="5587" y="2703"/>
                    <a:pt x="5616" y="2554"/>
                    <a:pt x="5573" y="2455"/>
                  </a:cubicBezTo>
                  <a:cubicBezTo>
                    <a:pt x="5530" y="2356"/>
                    <a:pt x="5736" y="2206"/>
                    <a:pt x="5587" y="2256"/>
                  </a:cubicBezTo>
                  <a:cubicBezTo>
                    <a:pt x="5438" y="2306"/>
                    <a:pt x="5481" y="2462"/>
                    <a:pt x="5332" y="2533"/>
                  </a:cubicBezTo>
                  <a:cubicBezTo>
                    <a:pt x="5183" y="2604"/>
                    <a:pt x="5126" y="2668"/>
                    <a:pt x="5033" y="2732"/>
                  </a:cubicBezTo>
                  <a:cubicBezTo>
                    <a:pt x="4941" y="2796"/>
                    <a:pt x="4806" y="2867"/>
                    <a:pt x="4544" y="2838"/>
                  </a:cubicBezTo>
                  <a:cubicBezTo>
                    <a:pt x="4281" y="2810"/>
                    <a:pt x="4018" y="2916"/>
                    <a:pt x="3976" y="2753"/>
                  </a:cubicBezTo>
                  <a:cubicBezTo>
                    <a:pt x="3933" y="2590"/>
                    <a:pt x="3897" y="2696"/>
                    <a:pt x="3848" y="2498"/>
                  </a:cubicBezTo>
                  <a:cubicBezTo>
                    <a:pt x="3798" y="2299"/>
                    <a:pt x="3798" y="2277"/>
                    <a:pt x="3606" y="2292"/>
                  </a:cubicBezTo>
                  <a:cubicBezTo>
                    <a:pt x="3415" y="2306"/>
                    <a:pt x="3393" y="2150"/>
                    <a:pt x="3216" y="2185"/>
                  </a:cubicBezTo>
                  <a:cubicBezTo>
                    <a:pt x="3038" y="2221"/>
                    <a:pt x="2811" y="2320"/>
                    <a:pt x="2967" y="2128"/>
                  </a:cubicBezTo>
                  <a:cubicBezTo>
                    <a:pt x="3124" y="1937"/>
                    <a:pt x="3251" y="1922"/>
                    <a:pt x="3088" y="1738"/>
                  </a:cubicBezTo>
                  <a:cubicBezTo>
                    <a:pt x="2925" y="1553"/>
                    <a:pt x="2868" y="1539"/>
                    <a:pt x="2797" y="1433"/>
                  </a:cubicBezTo>
                  <a:cubicBezTo>
                    <a:pt x="2726" y="1326"/>
                    <a:pt x="2762" y="1241"/>
                    <a:pt x="2662" y="1163"/>
                  </a:cubicBezTo>
                  <a:cubicBezTo>
                    <a:pt x="2563" y="1085"/>
                    <a:pt x="2541" y="1141"/>
                    <a:pt x="2485" y="936"/>
                  </a:cubicBezTo>
                  <a:cubicBezTo>
                    <a:pt x="2428" y="730"/>
                    <a:pt x="2208" y="787"/>
                    <a:pt x="2300" y="687"/>
                  </a:cubicBezTo>
                  <a:cubicBezTo>
                    <a:pt x="2392" y="588"/>
                    <a:pt x="2414" y="602"/>
                    <a:pt x="2279" y="510"/>
                  </a:cubicBezTo>
                  <a:cubicBezTo>
                    <a:pt x="2144" y="417"/>
                    <a:pt x="2289" y="519"/>
                    <a:pt x="2039" y="248"/>
                  </a:cubicBezTo>
                  <a:cubicBezTo>
                    <a:pt x="1877" y="177"/>
                    <a:pt x="1781" y="162"/>
                    <a:pt x="1680" y="147"/>
                  </a:cubicBezTo>
                  <a:cubicBezTo>
                    <a:pt x="1579" y="131"/>
                    <a:pt x="1396" y="0"/>
                    <a:pt x="1422" y="106"/>
                  </a:cubicBezTo>
                  <a:cubicBezTo>
                    <a:pt x="1447" y="212"/>
                    <a:pt x="1518" y="557"/>
                    <a:pt x="1437" y="577"/>
                  </a:cubicBezTo>
                  <a:cubicBezTo>
                    <a:pt x="1356" y="597"/>
                    <a:pt x="1396" y="718"/>
                    <a:pt x="1275" y="739"/>
                  </a:cubicBezTo>
                  <a:cubicBezTo>
                    <a:pt x="1154" y="759"/>
                    <a:pt x="975" y="897"/>
                    <a:pt x="907" y="900"/>
                  </a:cubicBezTo>
                  <a:cubicBezTo>
                    <a:pt x="838" y="903"/>
                    <a:pt x="649" y="873"/>
                    <a:pt x="619" y="942"/>
                  </a:cubicBezTo>
                  <a:cubicBezTo>
                    <a:pt x="590" y="1010"/>
                    <a:pt x="464" y="1034"/>
                    <a:pt x="533" y="1130"/>
                  </a:cubicBezTo>
                  <a:cubicBezTo>
                    <a:pt x="602" y="1226"/>
                    <a:pt x="581" y="1306"/>
                    <a:pt x="539" y="1255"/>
                  </a:cubicBezTo>
                  <a:cubicBezTo>
                    <a:pt x="497" y="1205"/>
                    <a:pt x="512" y="1085"/>
                    <a:pt x="419" y="1157"/>
                  </a:cubicBezTo>
                  <a:cubicBezTo>
                    <a:pt x="326" y="1229"/>
                    <a:pt x="60" y="1507"/>
                    <a:pt x="31" y="1450"/>
                  </a:cubicBezTo>
                  <a:cubicBezTo>
                    <a:pt x="30" y="1448"/>
                    <a:pt x="29" y="1446"/>
                    <a:pt x="28" y="14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D50BE22-704A-43DB-919B-4E41BAB47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9025" y="87855"/>
              <a:ext cx="338081" cy="441105"/>
            </a:xfrm>
            <a:custGeom>
              <a:avLst/>
              <a:gdLst>
                <a:gd name="T0" fmla="*/ 0 w 2148"/>
                <a:gd name="T1" fmla="*/ 953 h 2915"/>
                <a:gd name="T2" fmla="*/ 132 w 2148"/>
                <a:gd name="T3" fmla="*/ 1250 h 2915"/>
                <a:gd name="T4" fmla="*/ 290 w 2148"/>
                <a:gd name="T5" fmla="*/ 1595 h 2915"/>
                <a:gd name="T6" fmla="*/ 462 w 2148"/>
                <a:gd name="T7" fmla="*/ 1997 h 2915"/>
                <a:gd name="T8" fmla="*/ 835 w 2148"/>
                <a:gd name="T9" fmla="*/ 2700 h 2915"/>
                <a:gd name="T10" fmla="*/ 950 w 2148"/>
                <a:gd name="T11" fmla="*/ 2413 h 2915"/>
                <a:gd name="T12" fmla="*/ 993 w 2148"/>
                <a:gd name="T13" fmla="*/ 2549 h 2915"/>
                <a:gd name="T14" fmla="*/ 1136 w 2148"/>
                <a:gd name="T15" fmla="*/ 2671 h 2915"/>
                <a:gd name="T16" fmla="*/ 1388 w 2148"/>
                <a:gd name="T17" fmla="*/ 2664 h 2915"/>
                <a:gd name="T18" fmla="*/ 1747 w 2148"/>
                <a:gd name="T19" fmla="*/ 2356 h 2915"/>
                <a:gd name="T20" fmla="*/ 1790 w 2148"/>
                <a:gd name="T21" fmla="*/ 2104 h 2915"/>
                <a:gd name="T22" fmla="*/ 1639 w 2148"/>
                <a:gd name="T23" fmla="*/ 1774 h 2915"/>
                <a:gd name="T24" fmla="*/ 1840 w 2148"/>
                <a:gd name="T25" fmla="*/ 1430 h 2915"/>
                <a:gd name="T26" fmla="*/ 1919 w 2148"/>
                <a:gd name="T27" fmla="*/ 1107 h 2915"/>
                <a:gd name="T28" fmla="*/ 1538 w 2148"/>
                <a:gd name="T29" fmla="*/ 827 h 2915"/>
                <a:gd name="T30" fmla="*/ 1395 w 2148"/>
                <a:gd name="T31" fmla="*/ 529 h 2915"/>
                <a:gd name="T32" fmla="*/ 1285 w 2148"/>
                <a:gd name="T33" fmla="*/ 372 h 2915"/>
                <a:gd name="T34" fmla="*/ 1109 w 2148"/>
                <a:gd name="T35" fmla="*/ 119 h 2915"/>
                <a:gd name="T36" fmla="*/ 981 w 2148"/>
                <a:gd name="T37" fmla="*/ 38 h 2915"/>
                <a:gd name="T38" fmla="*/ 776 w 2148"/>
                <a:gd name="T39" fmla="*/ 62 h 2915"/>
                <a:gd name="T40" fmla="*/ 495 w 2148"/>
                <a:gd name="T41" fmla="*/ 381 h 2915"/>
                <a:gd name="T42" fmla="*/ 281 w 2148"/>
                <a:gd name="T43" fmla="*/ 724 h 2915"/>
                <a:gd name="T44" fmla="*/ 0 w 2148"/>
                <a:gd name="T45" fmla="*/ 953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8" h="2915">
                  <a:moveTo>
                    <a:pt x="0" y="953"/>
                  </a:moveTo>
                  <a:cubicBezTo>
                    <a:pt x="0" y="953"/>
                    <a:pt x="38" y="1107"/>
                    <a:pt x="132" y="1250"/>
                  </a:cubicBezTo>
                  <a:cubicBezTo>
                    <a:pt x="225" y="1394"/>
                    <a:pt x="225" y="1430"/>
                    <a:pt x="290" y="1595"/>
                  </a:cubicBezTo>
                  <a:cubicBezTo>
                    <a:pt x="354" y="1760"/>
                    <a:pt x="354" y="1717"/>
                    <a:pt x="462" y="1997"/>
                  </a:cubicBezTo>
                  <a:cubicBezTo>
                    <a:pt x="570" y="2277"/>
                    <a:pt x="835" y="2700"/>
                    <a:pt x="835" y="2700"/>
                  </a:cubicBezTo>
                  <a:cubicBezTo>
                    <a:pt x="835" y="2700"/>
                    <a:pt x="814" y="2434"/>
                    <a:pt x="950" y="2413"/>
                  </a:cubicBezTo>
                  <a:cubicBezTo>
                    <a:pt x="1086" y="2391"/>
                    <a:pt x="1036" y="2499"/>
                    <a:pt x="993" y="2549"/>
                  </a:cubicBezTo>
                  <a:cubicBezTo>
                    <a:pt x="950" y="2600"/>
                    <a:pt x="1108" y="2607"/>
                    <a:pt x="1136" y="2671"/>
                  </a:cubicBezTo>
                  <a:cubicBezTo>
                    <a:pt x="1165" y="2736"/>
                    <a:pt x="1187" y="2915"/>
                    <a:pt x="1388" y="2664"/>
                  </a:cubicBezTo>
                  <a:cubicBezTo>
                    <a:pt x="1589" y="2413"/>
                    <a:pt x="1747" y="2356"/>
                    <a:pt x="1747" y="2356"/>
                  </a:cubicBezTo>
                  <a:cubicBezTo>
                    <a:pt x="1747" y="2356"/>
                    <a:pt x="1890" y="2262"/>
                    <a:pt x="1790" y="2104"/>
                  </a:cubicBezTo>
                  <a:cubicBezTo>
                    <a:pt x="1689" y="1946"/>
                    <a:pt x="1639" y="1774"/>
                    <a:pt x="1639" y="1774"/>
                  </a:cubicBezTo>
                  <a:cubicBezTo>
                    <a:pt x="1639" y="1774"/>
                    <a:pt x="1847" y="1645"/>
                    <a:pt x="1840" y="1430"/>
                  </a:cubicBezTo>
                  <a:cubicBezTo>
                    <a:pt x="1833" y="1214"/>
                    <a:pt x="2148" y="1200"/>
                    <a:pt x="1919" y="1107"/>
                  </a:cubicBezTo>
                  <a:cubicBezTo>
                    <a:pt x="1689" y="1013"/>
                    <a:pt x="1682" y="1125"/>
                    <a:pt x="1538" y="827"/>
                  </a:cubicBezTo>
                  <a:cubicBezTo>
                    <a:pt x="1395" y="529"/>
                    <a:pt x="1395" y="529"/>
                    <a:pt x="1395" y="529"/>
                  </a:cubicBezTo>
                  <a:cubicBezTo>
                    <a:pt x="1366" y="529"/>
                    <a:pt x="1328" y="419"/>
                    <a:pt x="1285" y="372"/>
                  </a:cubicBezTo>
                  <a:cubicBezTo>
                    <a:pt x="1243" y="324"/>
                    <a:pt x="1162" y="210"/>
                    <a:pt x="1109" y="119"/>
                  </a:cubicBezTo>
                  <a:cubicBezTo>
                    <a:pt x="1057" y="29"/>
                    <a:pt x="1028" y="15"/>
                    <a:pt x="981" y="38"/>
                  </a:cubicBezTo>
                  <a:cubicBezTo>
                    <a:pt x="933" y="62"/>
                    <a:pt x="833" y="0"/>
                    <a:pt x="776" y="62"/>
                  </a:cubicBezTo>
                  <a:cubicBezTo>
                    <a:pt x="719" y="124"/>
                    <a:pt x="638" y="224"/>
                    <a:pt x="495" y="381"/>
                  </a:cubicBezTo>
                  <a:cubicBezTo>
                    <a:pt x="352" y="539"/>
                    <a:pt x="457" y="629"/>
                    <a:pt x="281" y="724"/>
                  </a:cubicBezTo>
                  <a:cubicBezTo>
                    <a:pt x="104" y="820"/>
                    <a:pt x="23" y="924"/>
                    <a:pt x="0" y="9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EF25CDBD-9F80-4B00-99E3-13A1C1FA4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9032" y="114762"/>
              <a:ext cx="469745" cy="361201"/>
            </a:xfrm>
            <a:custGeom>
              <a:avLst/>
              <a:gdLst>
                <a:gd name="T0" fmla="*/ 355 w 2978"/>
                <a:gd name="T1" fmla="*/ 2172 h 2388"/>
                <a:gd name="T2" fmla="*/ 505 w 2978"/>
                <a:gd name="T3" fmla="*/ 2283 h 2388"/>
                <a:gd name="T4" fmla="*/ 644 w 2978"/>
                <a:gd name="T5" fmla="*/ 2291 h 2388"/>
                <a:gd name="T6" fmla="*/ 986 w 2978"/>
                <a:gd name="T7" fmla="*/ 2119 h 2388"/>
                <a:gd name="T8" fmla="*/ 1176 w 2978"/>
                <a:gd name="T9" fmla="*/ 2245 h 2388"/>
                <a:gd name="T10" fmla="*/ 1420 w 2978"/>
                <a:gd name="T11" fmla="*/ 2262 h 2388"/>
                <a:gd name="T12" fmla="*/ 1593 w 2978"/>
                <a:gd name="T13" fmla="*/ 2114 h 2388"/>
                <a:gd name="T14" fmla="*/ 1547 w 2978"/>
                <a:gd name="T15" fmla="*/ 1933 h 2388"/>
                <a:gd name="T16" fmla="*/ 1631 w 2978"/>
                <a:gd name="T17" fmla="*/ 1748 h 2388"/>
                <a:gd name="T18" fmla="*/ 2082 w 2978"/>
                <a:gd name="T19" fmla="*/ 1663 h 2388"/>
                <a:gd name="T20" fmla="*/ 2369 w 2978"/>
                <a:gd name="T21" fmla="*/ 1587 h 2388"/>
                <a:gd name="T22" fmla="*/ 2838 w 2978"/>
                <a:gd name="T23" fmla="*/ 1439 h 2388"/>
                <a:gd name="T24" fmla="*/ 2708 w 2978"/>
                <a:gd name="T25" fmla="*/ 1288 h 2388"/>
                <a:gd name="T26" fmla="*/ 2708 w 2978"/>
                <a:gd name="T27" fmla="*/ 933 h 2388"/>
                <a:gd name="T28" fmla="*/ 2836 w 2978"/>
                <a:gd name="T29" fmla="*/ 535 h 2388"/>
                <a:gd name="T30" fmla="*/ 2545 w 2978"/>
                <a:gd name="T31" fmla="*/ 443 h 2388"/>
                <a:gd name="T32" fmla="*/ 2112 w 2978"/>
                <a:gd name="T33" fmla="*/ 912 h 2388"/>
                <a:gd name="T34" fmla="*/ 1799 w 2978"/>
                <a:gd name="T35" fmla="*/ 1174 h 2388"/>
                <a:gd name="T36" fmla="*/ 1594 w 2978"/>
                <a:gd name="T37" fmla="*/ 1089 h 2388"/>
                <a:gd name="T38" fmla="*/ 1523 w 2978"/>
                <a:gd name="T39" fmla="*/ 862 h 2388"/>
                <a:gd name="T40" fmla="*/ 1395 w 2978"/>
                <a:gd name="T41" fmla="*/ 592 h 2388"/>
                <a:gd name="T42" fmla="*/ 1352 w 2978"/>
                <a:gd name="T43" fmla="*/ 419 h 2388"/>
                <a:gd name="T44" fmla="*/ 1352 w 2978"/>
                <a:gd name="T45" fmla="*/ 419 h 2388"/>
                <a:gd name="T46" fmla="*/ 1276 w 2978"/>
                <a:gd name="T47" fmla="*/ 405 h 2388"/>
                <a:gd name="T48" fmla="*/ 1081 w 2978"/>
                <a:gd name="T49" fmla="*/ 216 h 2388"/>
                <a:gd name="T50" fmla="*/ 865 w 2978"/>
                <a:gd name="T51" fmla="*/ 405 h 2388"/>
                <a:gd name="T52" fmla="*/ 501 w 2978"/>
                <a:gd name="T53" fmla="*/ 355 h 2388"/>
                <a:gd name="T54" fmla="*/ 214 w 2978"/>
                <a:gd name="T55" fmla="*/ 315 h 2388"/>
                <a:gd name="T56" fmla="*/ 0 w 2978"/>
                <a:gd name="T57" fmla="*/ 348 h 2388"/>
                <a:gd name="T58" fmla="*/ 143 w 2978"/>
                <a:gd name="T59" fmla="*/ 646 h 2388"/>
                <a:gd name="T60" fmla="*/ 524 w 2978"/>
                <a:gd name="T61" fmla="*/ 926 h 2388"/>
                <a:gd name="T62" fmla="*/ 445 w 2978"/>
                <a:gd name="T63" fmla="*/ 1249 h 2388"/>
                <a:gd name="T64" fmla="*/ 244 w 2978"/>
                <a:gd name="T65" fmla="*/ 1593 h 2388"/>
                <a:gd name="T66" fmla="*/ 395 w 2978"/>
                <a:gd name="T67" fmla="*/ 1923 h 2388"/>
                <a:gd name="T68" fmla="*/ 355 w 2978"/>
                <a:gd name="T69" fmla="*/ 2172 h 2388"/>
                <a:gd name="T70" fmla="*/ 1353 w 2978"/>
                <a:gd name="T71" fmla="*/ 422 h 2388"/>
                <a:gd name="T72" fmla="*/ 1354 w 2978"/>
                <a:gd name="T73" fmla="*/ 425 h 2388"/>
                <a:gd name="T74" fmla="*/ 1353 w 2978"/>
                <a:gd name="T75" fmla="*/ 422 h 2388"/>
                <a:gd name="T76" fmla="*/ 1355 w 2978"/>
                <a:gd name="T77" fmla="*/ 425 h 2388"/>
                <a:gd name="T78" fmla="*/ 1356 w 2978"/>
                <a:gd name="T79" fmla="*/ 427 h 2388"/>
                <a:gd name="T80" fmla="*/ 1355 w 2978"/>
                <a:gd name="T81" fmla="*/ 425 h 2388"/>
                <a:gd name="T82" fmla="*/ 1356 w 2978"/>
                <a:gd name="T83" fmla="*/ 427 h 2388"/>
                <a:gd name="T84" fmla="*/ 1358 w 2978"/>
                <a:gd name="T85" fmla="*/ 429 h 2388"/>
                <a:gd name="T86" fmla="*/ 1356 w 2978"/>
                <a:gd name="T87" fmla="*/ 427 h 2388"/>
                <a:gd name="T88" fmla="*/ 1358 w 2978"/>
                <a:gd name="T89" fmla="*/ 429 h 2388"/>
                <a:gd name="T90" fmla="*/ 1360 w 2978"/>
                <a:gd name="T91" fmla="*/ 431 h 2388"/>
                <a:gd name="T92" fmla="*/ 1358 w 2978"/>
                <a:gd name="T93" fmla="*/ 429 h 2388"/>
                <a:gd name="T94" fmla="*/ 1360 w 2978"/>
                <a:gd name="T95" fmla="*/ 431 h 2388"/>
                <a:gd name="T96" fmla="*/ 1363 w 2978"/>
                <a:gd name="T97" fmla="*/ 432 h 2388"/>
                <a:gd name="T98" fmla="*/ 1360 w 2978"/>
                <a:gd name="T99" fmla="*/ 431 h 2388"/>
                <a:gd name="T100" fmla="*/ 1363 w 2978"/>
                <a:gd name="T101" fmla="*/ 432 h 2388"/>
                <a:gd name="T102" fmla="*/ 1365 w 2978"/>
                <a:gd name="T103" fmla="*/ 432 h 2388"/>
                <a:gd name="T104" fmla="*/ 1363 w 2978"/>
                <a:gd name="T105" fmla="*/ 432 h 2388"/>
                <a:gd name="T106" fmla="*/ 1366 w 2978"/>
                <a:gd name="T107" fmla="*/ 432 h 2388"/>
                <a:gd name="T108" fmla="*/ 1369 w 2978"/>
                <a:gd name="T109" fmla="*/ 432 h 2388"/>
                <a:gd name="T110" fmla="*/ 1366 w 2978"/>
                <a:gd name="T111" fmla="*/ 432 h 2388"/>
                <a:gd name="T112" fmla="*/ 1369 w 2978"/>
                <a:gd name="T113" fmla="*/ 432 h 2388"/>
                <a:gd name="T114" fmla="*/ 1372 w 2978"/>
                <a:gd name="T115" fmla="*/ 432 h 2388"/>
                <a:gd name="T116" fmla="*/ 1369 w 2978"/>
                <a:gd name="T117" fmla="*/ 432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78" h="2388">
                  <a:moveTo>
                    <a:pt x="355" y="2172"/>
                  </a:moveTo>
                  <a:cubicBezTo>
                    <a:pt x="382" y="2156"/>
                    <a:pt x="453" y="2182"/>
                    <a:pt x="505" y="2283"/>
                  </a:cubicBezTo>
                  <a:cubicBezTo>
                    <a:pt x="560" y="2388"/>
                    <a:pt x="615" y="2334"/>
                    <a:pt x="644" y="2291"/>
                  </a:cubicBezTo>
                  <a:cubicBezTo>
                    <a:pt x="674" y="2249"/>
                    <a:pt x="902" y="2089"/>
                    <a:pt x="986" y="2119"/>
                  </a:cubicBezTo>
                  <a:cubicBezTo>
                    <a:pt x="1070" y="2148"/>
                    <a:pt x="1117" y="2245"/>
                    <a:pt x="1176" y="2245"/>
                  </a:cubicBezTo>
                  <a:cubicBezTo>
                    <a:pt x="1235" y="2245"/>
                    <a:pt x="1323" y="2270"/>
                    <a:pt x="1420" y="2262"/>
                  </a:cubicBezTo>
                  <a:cubicBezTo>
                    <a:pt x="1517" y="2254"/>
                    <a:pt x="1627" y="2195"/>
                    <a:pt x="1593" y="2114"/>
                  </a:cubicBezTo>
                  <a:cubicBezTo>
                    <a:pt x="1559" y="2034"/>
                    <a:pt x="1500" y="2043"/>
                    <a:pt x="1547" y="1933"/>
                  </a:cubicBezTo>
                  <a:cubicBezTo>
                    <a:pt x="1593" y="1823"/>
                    <a:pt x="1484" y="1802"/>
                    <a:pt x="1631" y="1748"/>
                  </a:cubicBezTo>
                  <a:cubicBezTo>
                    <a:pt x="1779" y="1693"/>
                    <a:pt x="1964" y="1735"/>
                    <a:pt x="2082" y="1663"/>
                  </a:cubicBezTo>
                  <a:cubicBezTo>
                    <a:pt x="2200" y="1592"/>
                    <a:pt x="2146" y="1604"/>
                    <a:pt x="2369" y="1587"/>
                  </a:cubicBezTo>
                  <a:cubicBezTo>
                    <a:pt x="2551" y="1574"/>
                    <a:pt x="2738" y="1501"/>
                    <a:pt x="2838" y="1439"/>
                  </a:cubicBezTo>
                  <a:cubicBezTo>
                    <a:pt x="2801" y="1383"/>
                    <a:pt x="2758" y="1332"/>
                    <a:pt x="2708" y="1288"/>
                  </a:cubicBezTo>
                  <a:cubicBezTo>
                    <a:pt x="2524" y="1125"/>
                    <a:pt x="2708" y="1181"/>
                    <a:pt x="2708" y="933"/>
                  </a:cubicBezTo>
                  <a:cubicBezTo>
                    <a:pt x="2708" y="684"/>
                    <a:pt x="2694" y="748"/>
                    <a:pt x="2836" y="535"/>
                  </a:cubicBezTo>
                  <a:cubicBezTo>
                    <a:pt x="2978" y="322"/>
                    <a:pt x="2680" y="408"/>
                    <a:pt x="2545" y="443"/>
                  </a:cubicBezTo>
                  <a:cubicBezTo>
                    <a:pt x="2410" y="479"/>
                    <a:pt x="2261" y="649"/>
                    <a:pt x="2112" y="912"/>
                  </a:cubicBezTo>
                  <a:cubicBezTo>
                    <a:pt x="1963" y="1174"/>
                    <a:pt x="1878" y="1054"/>
                    <a:pt x="1799" y="1174"/>
                  </a:cubicBezTo>
                  <a:cubicBezTo>
                    <a:pt x="1721" y="1295"/>
                    <a:pt x="1707" y="1139"/>
                    <a:pt x="1594" y="1089"/>
                  </a:cubicBezTo>
                  <a:cubicBezTo>
                    <a:pt x="1480" y="1039"/>
                    <a:pt x="1608" y="933"/>
                    <a:pt x="1523" y="862"/>
                  </a:cubicBezTo>
                  <a:cubicBezTo>
                    <a:pt x="1437" y="791"/>
                    <a:pt x="1466" y="642"/>
                    <a:pt x="1395" y="592"/>
                  </a:cubicBezTo>
                  <a:cubicBezTo>
                    <a:pt x="1324" y="543"/>
                    <a:pt x="1352" y="420"/>
                    <a:pt x="1352" y="419"/>
                  </a:cubicBezTo>
                  <a:lnTo>
                    <a:pt x="1352" y="419"/>
                  </a:lnTo>
                  <a:cubicBezTo>
                    <a:pt x="1326" y="413"/>
                    <a:pt x="1327" y="347"/>
                    <a:pt x="1276" y="405"/>
                  </a:cubicBezTo>
                  <a:cubicBezTo>
                    <a:pt x="1180" y="517"/>
                    <a:pt x="1148" y="432"/>
                    <a:pt x="1081" y="216"/>
                  </a:cubicBezTo>
                  <a:cubicBezTo>
                    <a:pt x="1013" y="0"/>
                    <a:pt x="973" y="351"/>
                    <a:pt x="865" y="405"/>
                  </a:cubicBezTo>
                  <a:cubicBezTo>
                    <a:pt x="763" y="456"/>
                    <a:pt x="649" y="381"/>
                    <a:pt x="501" y="355"/>
                  </a:cubicBezTo>
                  <a:cubicBezTo>
                    <a:pt x="341" y="517"/>
                    <a:pt x="241" y="292"/>
                    <a:pt x="214" y="315"/>
                  </a:cubicBezTo>
                  <a:cubicBezTo>
                    <a:pt x="186" y="338"/>
                    <a:pt x="29" y="348"/>
                    <a:pt x="0" y="348"/>
                  </a:cubicBezTo>
                  <a:cubicBezTo>
                    <a:pt x="0" y="348"/>
                    <a:pt x="0" y="348"/>
                    <a:pt x="143" y="646"/>
                  </a:cubicBezTo>
                  <a:cubicBezTo>
                    <a:pt x="287" y="944"/>
                    <a:pt x="294" y="832"/>
                    <a:pt x="524" y="926"/>
                  </a:cubicBezTo>
                  <a:cubicBezTo>
                    <a:pt x="753" y="1019"/>
                    <a:pt x="438" y="1033"/>
                    <a:pt x="445" y="1249"/>
                  </a:cubicBezTo>
                  <a:cubicBezTo>
                    <a:pt x="452" y="1464"/>
                    <a:pt x="244" y="1593"/>
                    <a:pt x="244" y="1593"/>
                  </a:cubicBezTo>
                  <a:cubicBezTo>
                    <a:pt x="244" y="1593"/>
                    <a:pt x="294" y="1765"/>
                    <a:pt x="395" y="1923"/>
                  </a:cubicBezTo>
                  <a:cubicBezTo>
                    <a:pt x="486" y="2067"/>
                    <a:pt x="376" y="2157"/>
                    <a:pt x="355" y="2172"/>
                  </a:cubicBezTo>
                  <a:close/>
                  <a:moveTo>
                    <a:pt x="1353" y="422"/>
                  </a:moveTo>
                  <a:cubicBezTo>
                    <a:pt x="1354" y="423"/>
                    <a:pt x="1354" y="424"/>
                    <a:pt x="1354" y="425"/>
                  </a:cubicBezTo>
                  <a:cubicBezTo>
                    <a:pt x="1354" y="424"/>
                    <a:pt x="1354" y="423"/>
                    <a:pt x="1353" y="422"/>
                  </a:cubicBezTo>
                  <a:close/>
                  <a:moveTo>
                    <a:pt x="1355" y="425"/>
                  </a:moveTo>
                  <a:cubicBezTo>
                    <a:pt x="1355" y="426"/>
                    <a:pt x="1355" y="426"/>
                    <a:pt x="1356" y="427"/>
                  </a:cubicBezTo>
                  <a:cubicBezTo>
                    <a:pt x="1355" y="426"/>
                    <a:pt x="1355" y="426"/>
                    <a:pt x="1355" y="425"/>
                  </a:cubicBezTo>
                  <a:close/>
                  <a:moveTo>
                    <a:pt x="1356" y="427"/>
                  </a:moveTo>
                  <a:cubicBezTo>
                    <a:pt x="1357" y="428"/>
                    <a:pt x="1357" y="429"/>
                    <a:pt x="1358" y="429"/>
                  </a:cubicBezTo>
                  <a:cubicBezTo>
                    <a:pt x="1357" y="429"/>
                    <a:pt x="1357" y="428"/>
                    <a:pt x="1356" y="427"/>
                  </a:cubicBezTo>
                  <a:close/>
                  <a:moveTo>
                    <a:pt x="1358" y="429"/>
                  </a:moveTo>
                  <a:cubicBezTo>
                    <a:pt x="1359" y="430"/>
                    <a:pt x="1359" y="430"/>
                    <a:pt x="1360" y="431"/>
                  </a:cubicBezTo>
                  <a:cubicBezTo>
                    <a:pt x="1359" y="430"/>
                    <a:pt x="1359" y="430"/>
                    <a:pt x="1358" y="429"/>
                  </a:cubicBezTo>
                  <a:close/>
                  <a:moveTo>
                    <a:pt x="1360" y="431"/>
                  </a:moveTo>
                  <a:cubicBezTo>
                    <a:pt x="1361" y="431"/>
                    <a:pt x="1362" y="431"/>
                    <a:pt x="1363" y="432"/>
                  </a:cubicBezTo>
                  <a:cubicBezTo>
                    <a:pt x="1362" y="431"/>
                    <a:pt x="1361" y="431"/>
                    <a:pt x="1360" y="431"/>
                  </a:cubicBezTo>
                  <a:close/>
                  <a:moveTo>
                    <a:pt x="1363" y="432"/>
                  </a:moveTo>
                  <a:cubicBezTo>
                    <a:pt x="1364" y="432"/>
                    <a:pt x="1365" y="432"/>
                    <a:pt x="1365" y="432"/>
                  </a:cubicBezTo>
                  <a:cubicBezTo>
                    <a:pt x="1365" y="432"/>
                    <a:pt x="1364" y="432"/>
                    <a:pt x="1363" y="432"/>
                  </a:cubicBezTo>
                  <a:close/>
                  <a:moveTo>
                    <a:pt x="1366" y="432"/>
                  </a:moveTo>
                  <a:cubicBezTo>
                    <a:pt x="1367" y="432"/>
                    <a:pt x="1368" y="432"/>
                    <a:pt x="1369" y="432"/>
                  </a:cubicBezTo>
                  <a:cubicBezTo>
                    <a:pt x="1368" y="432"/>
                    <a:pt x="1367" y="432"/>
                    <a:pt x="1366" y="432"/>
                  </a:cubicBezTo>
                  <a:close/>
                  <a:moveTo>
                    <a:pt x="1369" y="432"/>
                  </a:moveTo>
                  <a:cubicBezTo>
                    <a:pt x="1370" y="432"/>
                    <a:pt x="1371" y="432"/>
                    <a:pt x="1372" y="432"/>
                  </a:cubicBezTo>
                  <a:cubicBezTo>
                    <a:pt x="1371" y="432"/>
                    <a:pt x="1370" y="432"/>
                    <a:pt x="1369" y="4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C94ED0F6-3DC5-49F3-9E2E-A045244A8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2904" y="341540"/>
              <a:ext cx="425575" cy="239713"/>
            </a:xfrm>
            <a:custGeom>
              <a:avLst/>
              <a:gdLst>
                <a:gd name="T0" fmla="*/ 0 w 2698"/>
                <a:gd name="T1" fmla="*/ 905 h 1581"/>
                <a:gd name="T2" fmla="*/ 195 w 2698"/>
                <a:gd name="T3" fmla="*/ 1306 h 1581"/>
                <a:gd name="T4" fmla="*/ 298 w 2698"/>
                <a:gd name="T5" fmla="*/ 1510 h 1581"/>
                <a:gd name="T6" fmla="*/ 552 w 2698"/>
                <a:gd name="T7" fmla="*/ 1433 h 1581"/>
                <a:gd name="T8" fmla="*/ 732 w 2698"/>
                <a:gd name="T9" fmla="*/ 1331 h 1581"/>
                <a:gd name="T10" fmla="*/ 1236 w 2698"/>
                <a:gd name="T11" fmla="*/ 1278 h 1581"/>
                <a:gd name="T12" fmla="*/ 1525 w 2698"/>
                <a:gd name="T13" fmla="*/ 1200 h 1581"/>
                <a:gd name="T14" fmla="*/ 1786 w 2698"/>
                <a:gd name="T15" fmla="*/ 1101 h 1581"/>
                <a:gd name="T16" fmla="*/ 2065 w 2698"/>
                <a:gd name="T17" fmla="*/ 1246 h 1581"/>
                <a:gd name="T18" fmla="*/ 2333 w 2698"/>
                <a:gd name="T19" fmla="*/ 1289 h 1581"/>
                <a:gd name="T20" fmla="*/ 2393 w 2698"/>
                <a:gd name="T21" fmla="*/ 1191 h 1581"/>
                <a:gd name="T22" fmla="*/ 2648 w 2698"/>
                <a:gd name="T23" fmla="*/ 956 h 1581"/>
                <a:gd name="T24" fmla="*/ 2435 w 2698"/>
                <a:gd name="T25" fmla="*/ 538 h 1581"/>
                <a:gd name="T26" fmla="*/ 2267 w 2698"/>
                <a:gd name="T27" fmla="*/ 0 h 1581"/>
                <a:gd name="T28" fmla="*/ 1798 w 2698"/>
                <a:gd name="T29" fmla="*/ 148 h 1581"/>
                <a:gd name="T30" fmla="*/ 1511 w 2698"/>
                <a:gd name="T31" fmla="*/ 224 h 1581"/>
                <a:gd name="T32" fmla="*/ 1060 w 2698"/>
                <a:gd name="T33" fmla="*/ 309 h 1581"/>
                <a:gd name="T34" fmla="*/ 976 w 2698"/>
                <a:gd name="T35" fmla="*/ 494 h 1581"/>
                <a:gd name="T36" fmla="*/ 1022 w 2698"/>
                <a:gd name="T37" fmla="*/ 675 h 1581"/>
                <a:gd name="T38" fmla="*/ 849 w 2698"/>
                <a:gd name="T39" fmla="*/ 823 h 1581"/>
                <a:gd name="T40" fmla="*/ 605 w 2698"/>
                <a:gd name="T41" fmla="*/ 806 h 1581"/>
                <a:gd name="T42" fmla="*/ 415 w 2698"/>
                <a:gd name="T43" fmla="*/ 680 h 1581"/>
                <a:gd name="T44" fmla="*/ 73 w 2698"/>
                <a:gd name="T45" fmla="*/ 852 h 1581"/>
                <a:gd name="T46" fmla="*/ 0 w 2698"/>
                <a:gd name="T47" fmla="*/ 905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8" h="1581">
                  <a:moveTo>
                    <a:pt x="0" y="905"/>
                  </a:moveTo>
                  <a:cubicBezTo>
                    <a:pt x="0" y="905"/>
                    <a:pt x="192" y="1179"/>
                    <a:pt x="195" y="1306"/>
                  </a:cubicBezTo>
                  <a:cubicBezTo>
                    <a:pt x="199" y="1433"/>
                    <a:pt x="234" y="1440"/>
                    <a:pt x="298" y="1510"/>
                  </a:cubicBezTo>
                  <a:cubicBezTo>
                    <a:pt x="361" y="1581"/>
                    <a:pt x="537" y="1549"/>
                    <a:pt x="552" y="1433"/>
                  </a:cubicBezTo>
                  <a:cubicBezTo>
                    <a:pt x="566" y="1316"/>
                    <a:pt x="597" y="1352"/>
                    <a:pt x="732" y="1331"/>
                  </a:cubicBezTo>
                  <a:cubicBezTo>
                    <a:pt x="866" y="1309"/>
                    <a:pt x="1084" y="1352"/>
                    <a:pt x="1236" y="1278"/>
                  </a:cubicBezTo>
                  <a:cubicBezTo>
                    <a:pt x="1388" y="1204"/>
                    <a:pt x="1395" y="1242"/>
                    <a:pt x="1525" y="1200"/>
                  </a:cubicBezTo>
                  <a:cubicBezTo>
                    <a:pt x="1656" y="1158"/>
                    <a:pt x="1730" y="1069"/>
                    <a:pt x="1786" y="1101"/>
                  </a:cubicBezTo>
                  <a:cubicBezTo>
                    <a:pt x="1843" y="1133"/>
                    <a:pt x="1906" y="1228"/>
                    <a:pt x="2065" y="1246"/>
                  </a:cubicBezTo>
                  <a:cubicBezTo>
                    <a:pt x="2144" y="1255"/>
                    <a:pt x="2244" y="1275"/>
                    <a:pt x="2333" y="1289"/>
                  </a:cubicBezTo>
                  <a:cubicBezTo>
                    <a:pt x="2349" y="1254"/>
                    <a:pt x="2370" y="1219"/>
                    <a:pt x="2393" y="1191"/>
                  </a:cubicBezTo>
                  <a:cubicBezTo>
                    <a:pt x="2471" y="1091"/>
                    <a:pt x="2599" y="1049"/>
                    <a:pt x="2648" y="956"/>
                  </a:cubicBezTo>
                  <a:cubicBezTo>
                    <a:pt x="2698" y="864"/>
                    <a:pt x="2457" y="807"/>
                    <a:pt x="2435" y="538"/>
                  </a:cubicBezTo>
                  <a:cubicBezTo>
                    <a:pt x="2420" y="341"/>
                    <a:pt x="2366" y="151"/>
                    <a:pt x="2267" y="0"/>
                  </a:cubicBezTo>
                  <a:cubicBezTo>
                    <a:pt x="2167" y="62"/>
                    <a:pt x="1980" y="135"/>
                    <a:pt x="1798" y="148"/>
                  </a:cubicBezTo>
                  <a:cubicBezTo>
                    <a:pt x="1575" y="165"/>
                    <a:pt x="1629" y="153"/>
                    <a:pt x="1511" y="224"/>
                  </a:cubicBezTo>
                  <a:cubicBezTo>
                    <a:pt x="1393" y="296"/>
                    <a:pt x="1208" y="254"/>
                    <a:pt x="1060" y="309"/>
                  </a:cubicBezTo>
                  <a:cubicBezTo>
                    <a:pt x="913" y="363"/>
                    <a:pt x="1022" y="384"/>
                    <a:pt x="976" y="494"/>
                  </a:cubicBezTo>
                  <a:cubicBezTo>
                    <a:pt x="929" y="604"/>
                    <a:pt x="988" y="595"/>
                    <a:pt x="1022" y="675"/>
                  </a:cubicBezTo>
                  <a:cubicBezTo>
                    <a:pt x="1056" y="756"/>
                    <a:pt x="946" y="815"/>
                    <a:pt x="849" y="823"/>
                  </a:cubicBezTo>
                  <a:cubicBezTo>
                    <a:pt x="752" y="831"/>
                    <a:pt x="664" y="806"/>
                    <a:pt x="605" y="806"/>
                  </a:cubicBezTo>
                  <a:cubicBezTo>
                    <a:pt x="546" y="806"/>
                    <a:pt x="499" y="709"/>
                    <a:pt x="415" y="680"/>
                  </a:cubicBezTo>
                  <a:cubicBezTo>
                    <a:pt x="331" y="650"/>
                    <a:pt x="103" y="810"/>
                    <a:pt x="73" y="852"/>
                  </a:cubicBezTo>
                  <a:cubicBezTo>
                    <a:pt x="56" y="877"/>
                    <a:pt x="30" y="906"/>
                    <a:pt x="0" y="9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8DCA646C-1BDA-4E0B-AA8D-EFEC39865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768" y="441103"/>
              <a:ext cx="393295" cy="476166"/>
            </a:xfrm>
            <a:custGeom>
              <a:avLst/>
              <a:gdLst>
                <a:gd name="T0" fmla="*/ 1429 w 2496"/>
                <a:gd name="T1" fmla="*/ 793 h 3147"/>
                <a:gd name="T2" fmla="*/ 1534 w 2496"/>
                <a:gd name="T3" fmla="*/ 1167 h 3147"/>
                <a:gd name="T4" fmla="*/ 1644 w 2496"/>
                <a:gd name="T5" fmla="*/ 1345 h 3147"/>
                <a:gd name="T6" fmla="*/ 1759 w 2496"/>
                <a:gd name="T7" fmla="*/ 1554 h 3147"/>
                <a:gd name="T8" fmla="*/ 1958 w 2496"/>
                <a:gd name="T9" fmla="*/ 1794 h 3147"/>
                <a:gd name="T10" fmla="*/ 2203 w 2496"/>
                <a:gd name="T11" fmla="*/ 1831 h 3147"/>
                <a:gd name="T12" fmla="*/ 2323 w 2496"/>
                <a:gd name="T13" fmla="*/ 1993 h 3147"/>
                <a:gd name="T14" fmla="*/ 2428 w 2496"/>
                <a:gd name="T15" fmla="*/ 2275 h 3147"/>
                <a:gd name="T16" fmla="*/ 2470 w 2496"/>
                <a:gd name="T17" fmla="*/ 2468 h 3147"/>
                <a:gd name="T18" fmla="*/ 2360 w 2496"/>
                <a:gd name="T19" fmla="*/ 2719 h 3147"/>
                <a:gd name="T20" fmla="*/ 2240 w 2496"/>
                <a:gd name="T21" fmla="*/ 2803 h 3147"/>
                <a:gd name="T22" fmla="*/ 1895 w 2496"/>
                <a:gd name="T23" fmla="*/ 2917 h 3147"/>
                <a:gd name="T24" fmla="*/ 1749 w 2496"/>
                <a:gd name="T25" fmla="*/ 3147 h 3147"/>
                <a:gd name="T26" fmla="*/ 1566 w 2496"/>
                <a:gd name="T27" fmla="*/ 2923 h 3147"/>
                <a:gd name="T28" fmla="*/ 1472 w 2496"/>
                <a:gd name="T29" fmla="*/ 2635 h 3147"/>
                <a:gd name="T30" fmla="*/ 1231 w 2496"/>
                <a:gd name="T31" fmla="*/ 2348 h 3147"/>
                <a:gd name="T32" fmla="*/ 1048 w 2496"/>
                <a:gd name="T33" fmla="*/ 2055 h 3147"/>
                <a:gd name="T34" fmla="*/ 886 w 2496"/>
                <a:gd name="T35" fmla="*/ 1925 h 3147"/>
                <a:gd name="T36" fmla="*/ 813 w 2496"/>
                <a:gd name="T37" fmla="*/ 1784 h 3147"/>
                <a:gd name="T38" fmla="*/ 677 w 2496"/>
                <a:gd name="T39" fmla="*/ 1413 h 3147"/>
                <a:gd name="T40" fmla="*/ 432 w 2496"/>
                <a:gd name="T41" fmla="*/ 1151 h 3147"/>
                <a:gd name="T42" fmla="*/ 254 w 2496"/>
                <a:gd name="T43" fmla="*/ 1036 h 3147"/>
                <a:gd name="T44" fmla="*/ 270 w 2496"/>
                <a:gd name="T45" fmla="*/ 822 h 3147"/>
                <a:gd name="T46" fmla="*/ 0 w 2496"/>
                <a:gd name="T47" fmla="*/ 363 h 3147"/>
                <a:gd name="T48" fmla="*/ 81 w 2496"/>
                <a:gd name="T49" fmla="*/ 88 h 3147"/>
                <a:gd name="T50" fmla="*/ 115 w 2496"/>
                <a:gd name="T51" fmla="*/ 76 h 3147"/>
                <a:gd name="T52" fmla="*/ 158 w 2496"/>
                <a:gd name="T53" fmla="*/ 212 h 3147"/>
                <a:gd name="T54" fmla="*/ 301 w 2496"/>
                <a:gd name="T55" fmla="*/ 334 h 3147"/>
                <a:gd name="T56" fmla="*/ 553 w 2496"/>
                <a:gd name="T57" fmla="*/ 327 h 3147"/>
                <a:gd name="T58" fmla="*/ 890 w 2496"/>
                <a:gd name="T59" fmla="*/ 28 h 3147"/>
                <a:gd name="T60" fmla="*/ 915 w 2496"/>
                <a:gd name="T61" fmla="*/ 16 h 3147"/>
                <a:gd name="T62" fmla="*/ 915 w 2496"/>
                <a:gd name="T63" fmla="*/ 16 h 3147"/>
                <a:gd name="T64" fmla="*/ 915 w 2496"/>
                <a:gd name="T65" fmla="*/ 16 h 3147"/>
                <a:gd name="T66" fmla="*/ 1065 w 2496"/>
                <a:gd name="T67" fmla="*/ 127 h 3147"/>
                <a:gd name="T68" fmla="*/ 1117 w 2496"/>
                <a:gd name="T69" fmla="*/ 185 h 3147"/>
                <a:gd name="T70" fmla="*/ 1131 w 2496"/>
                <a:gd name="T71" fmla="*/ 188 h 3147"/>
                <a:gd name="T72" fmla="*/ 1131 w 2496"/>
                <a:gd name="T73" fmla="*/ 188 h 3147"/>
                <a:gd name="T74" fmla="*/ 1326 w 2496"/>
                <a:gd name="T75" fmla="*/ 589 h 3147"/>
                <a:gd name="T76" fmla="*/ 1429 w 2496"/>
                <a:gd name="T77" fmla="*/ 793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6" h="3147">
                  <a:moveTo>
                    <a:pt x="1429" y="793"/>
                  </a:moveTo>
                  <a:cubicBezTo>
                    <a:pt x="1429" y="793"/>
                    <a:pt x="1445" y="1062"/>
                    <a:pt x="1534" y="1167"/>
                  </a:cubicBezTo>
                  <a:cubicBezTo>
                    <a:pt x="1623" y="1271"/>
                    <a:pt x="1555" y="1292"/>
                    <a:pt x="1644" y="1345"/>
                  </a:cubicBezTo>
                  <a:cubicBezTo>
                    <a:pt x="1733" y="1397"/>
                    <a:pt x="1696" y="1449"/>
                    <a:pt x="1759" y="1554"/>
                  </a:cubicBezTo>
                  <a:cubicBezTo>
                    <a:pt x="1822" y="1658"/>
                    <a:pt x="1884" y="1794"/>
                    <a:pt x="1958" y="1794"/>
                  </a:cubicBezTo>
                  <a:cubicBezTo>
                    <a:pt x="2031" y="1794"/>
                    <a:pt x="2114" y="1778"/>
                    <a:pt x="2203" y="1831"/>
                  </a:cubicBezTo>
                  <a:cubicBezTo>
                    <a:pt x="2292" y="1883"/>
                    <a:pt x="2292" y="1878"/>
                    <a:pt x="2323" y="1993"/>
                  </a:cubicBezTo>
                  <a:cubicBezTo>
                    <a:pt x="2355" y="2108"/>
                    <a:pt x="2464" y="2191"/>
                    <a:pt x="2428" y="2275"/>
                  </a:cubicBezTo>
                  <a:cubicBezTo>
                    <a:pt x="2391" y="2358"/>
                    <a:pt x="2444" y="2400"/>
                    <a:pt x="2470" y="2468"/>
                  </a:cubicBezTo>
                  <a:cubicBezTo>
                    <a:pt x="2496" y="2536"/>
                    <a:pt x="2428" y="2661"/>
                    <a:pt x="2360" y="2719"/>
                  </a:cubicBezTo>
                  <a:cubicBezTo>
                    <a:pt x="2292" y="2776"/>
                    <a:pt x="2276" y="2787"/>
                    <a:pt x="2240" y="2803"/>
                  </a:cubicBezTo>
                  <a:cubicBezTo>
                    <a:pt x="2203" y="2818"/>
                    <a:pt x="1968" y="2808"/>
                    <a:pt x="1895" y="2917"/>
                  </a:cubicBezTo>
                  <a:cubicBezTo>
                    <a:pt x="1822" y="3027"/>
                    <a:pt x="1749" y="3147"/>
                    <a:pt x="1749" y="3147"/>
                  </a:cubicBezTo>
                  <a:cubicBezTo>
                    <a:pt x="1749" y="3147"/>
                    <a:pt x="1670" y="3017"/>
                    <a:pt x="1566" y="2923"/>
                  </a:cubicBezTo>
                  <a:cubicBezTo>
                    <a:pt x="1461" y="2829"/>
                    <a:pt x="1571" y="2771"/>
                    <a:pt x="1472" y="2635"/>
                  </a:cubicBezTo>
                  <a:cubicBezTo>
                    <a:pt x="1372" y="2499"/>
                    <a:pt x="1304" y="2447"/>
                    <a:pt x="1231" y="2348"/>
                  </a:cubicBezTo>
                  <a:cubicBezTo>
                    <a:pt x="1158" y="2249"/>
                    <a:pt x="1163" y="2155"/>
                    <a:pt x="1048" y="2055"/>
                  </a:cubicBezTo>
                  <a:cubicBezTo>
                    <a:pt x="933" y="1956"/>
                    <a:pt x="912" y="1972"/>
                    <a:pt x="886" y="1925"/>
                  </a:cubicBezTo>
                  <a:cubicBezTo>
                    <a:pt x="860" y="1878"/>
                    <a:pt x="839" y="1893"/>
                    <a:pt x="813" y="1784"/>
                  </a:cubicBezTo>
                  <a:cubicBezTo>
                    <a:pt x="787" y="1674"/>
                    <a:pt x="750" y="1590"/>
                    <a:pt x="677" y="1413"/>
                  </a:cubicBezTo>
                  <a:cubicBezTo>
                    <a:pt x="604" y="1235"/>
                    <a:pt x="536" y="1204"/>
                    <a:pt x="432" y="1151"/>
                  </a:cubicBezTo>
                  <a:cubicBezTo>
                    <a:pt x="327" y="1099"/>
                    <a:pt x="233" y="1125"/>
                    <a:pt x="254" y="1036"/>
                  </a:cubicBezTo>
                  <a:cubicBezTo>
                    <a:pt x="275" y="947"/>
                    <a:pt x="312" y="979"/>
                    <a:pt x="270" y="822"/>
                  </a:cubicBezTo>
                  <a:cubicBezTo>
                    <a:pt x="228" y="665"/>
                    <a:pt x="0" y="363"/>
                    <a:pt x="0" y="363"/>
                  </a:cubicBezTo>
                  <a:cubicBezTo>
                    <a:pt x="0" y="363"/>
                    <a:pt x="32" y="206"/>
                    <a:pt x="81" y="88"/>
                  </a:cubicBezTo>
                  <a:cubicBezTo>
                    <a:pt x="91" y="82"/>
                    <a:pt x="102" y="78"/>
                    <a:pt x="115" y="76"/>
                  </a:cubicBezTo>
                  <a:cubicBezTo>
                    <a:pt x="251" y="54"/>
                    <a:pt x="201" y="162"/>
                    <a:pt x="158" y="212"/>
                  </a:cubicBezTo>
                  <a:cubicBezTo>
                    <a:pt x="115" y="263"/>
                    <a:pt x="273" y="270"/>
                    <a:pt x="301" y="334"/>
                  </a:cubicBezTo>
                  <a:cubicBezTo>
                    <a:pt x="330" y="399"/>
                    <a:pt x="352" y="578"/>
                    <a:pt x="553" y="327"/>
                  </a:cubicBezTo>
                  <a:cubicBezTo>
                    <a:pt x="710" y="131"/>
                    <a:pt x="840" y="53"/>
                    <a:pt x="890" y="28"/>
                  </a:cubicBezTo>
                  <a:cubicBezTo>
                    <a:pt x="899" y="27"/>
                    <a:pt x="907" y="24"/>
                    <a:pt x="915" y="16"/>
                  </a:cubicBezTo>
                  <a:lnTo>
                    <a:pt x="915" y="16"/>
                  </a:lnTo>
                  <a:lnTo>
                    <a:pt x="915" y="16"/>
                  </a:lnTo>
                  <a:cubicBezTo>
                    <a:pt x="942" y="0"/>
                    <a:pt x="1013" y="26"/>
                    <a:pt x="1065" y="127"/>
                  </a:cubicBezTo>
                  <a:cubicBezTo>
                    <a:pt x="1083" y="161"/>
                    <a:pt x="1100" y="178"/>
                    <a:pt x="1117" y="185"/>
                  </a:cubicBezTo>
                  <a:cubicBezTo>
                    <a:pt x="1121" y="189"/>
                    <a:pt x="1125" y="190"/>
                    <a:pt x="1131" y="188"/>
                  </a:cubicBezTo>
                  <a:lnTo>
                    <a:pt x="1131" y="188"/>
                  </a:lnTo>
                  <a:cubicBezTo>
                    <a:pt x="1131" y="188"/>
                    <a:pt x="1323" y="462"/>
                    <a:pt x="1326" y="589"/>
                  </a:cubicBezTo>
                  <a:cubicBezTo>
                    <a:pt x="1330" y="716"/>
                    <a:pt x="1365" y="723"/>
                    <a:pt x="1429" y="7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BE1E2105-224C-452D-9978-4E6BD6D10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5794" y="494715"/>
              <a:ext cx="503725" cy="319617"/>
            </a:xfrm>
            <a:custGeom>
              <a:avLst/>
              <a:gdLst>
                <a:gd name="T0" fmla="*/ 1041 w 3194"/>
                <a:gd name="T1" fmla="*/ 2116 h 2116"/>
                <a:gd name="T2" fmla="*/ 1177 w 3194"/>
                <a:gd name="T3" fmla="*/ 1959 h 2116"/>
                <a:gd name="T4" fmla="*/ 1469 w 3194"/>
                <a:gd name="T5" fmla="*/ 1620 h 2116"/>
                <a:gd name="T6" fmla="*/ 1621 w 3194"/>
                <a:gd name="T7" fmla="*/ 1421 h 2116"/>
                <a:gd name="T8" fmla="*/ 1992 w 3194"/>
                <a:gd name="T9" fmla="*/ 1416 h 2116"/>
                <a:gd name="T10" fmla="*/ 2154 w 3194"/>
                <a:gd name="T11" fmla="*/ 1552 h 2116"/>
                <a:gd name="T12" fmla="*/ 2519 w 3194"/>
                <a:gd name="T13" fmla="*/ 1682 h 2116"/>
                <a:gd name="T14" fmla="*/ 2964 w 3194"/>
                <a:gd name="T15" fmla="*/ 1489 h 2116"/>
                <a:gd name="T16" fmla="*/ 3042 w 3194"/>
                <a:gd name="T17" fmla="*/ 1066 h 2116"/>
                <a:gd name="T18" fmla="*/ 2974 w 3194"/>
                <a:gd name="T19" fmla="*/ 914 h 2116"/>
                <a:gd name="T20" fmla="*/ 3112 w 3194"/>
                <a:gd name="T21" fmla="*/ 690 h 2116"/>
                <a:gd name="T22" fmla="*/ 3112 w 3194"/>
                <a:gd name="T23" fmla="*/ 690 h 2116"/>
                <a:gd name="T24" fmla="*/ 3089 w 3194"/>
                <a:gd name="T25" fmla="*/ 668 h 2116"/>
                <a:gd name="T26" fmla="*/ 3011 w 3194"/>
                <a:gd name="T27" fmla="*/ 264 h 2116"/>
                <a:gd name="T28" fmla="*/ 2677 w 3194"/>
                <a:gd name="T29" fmla="*/ 186 h 2116"/>
                <a:gd name="T30" fmla="*/ 2365 w 3194"/>
                <a:gd name="T31" fmla="*/ 321 h 2116"/>
                <a:gd name="T32" fmla="*/ 2088 w 3194"/>
                <a:gd name="T33" fmla="*/ 399 h 2116"/>
                <a:gd name="T34" fmla="*/ 2035 w 3194"/>
                <a:gd name="T35" fmla="*/ 220 h 2116"/>
                <a:gd name="T36" fmla="*/ 1767 w 3194"/>
                <a:gd name="T37" fmla="*/ 177 h 2116"/>
                <a:gd name="T38" fmla="*/ 1488 w 3194"/>
                <a:gd name="T39" fmla="*/ 32 h 2116"/>
                <a:gd name="T40" fmla="*/ 1227 w 3194"/>
                <a:gd name="T41" fmla="*/ 131 h 2116"/>
                <a:gd name="T42" fmla="*/ 938 w 3194"/>
                <a:gd name="T43" fmla="*/ 209 h 2116"/>
                <a:gd name="T44" fmla="*/ 434 w 3194"/>
                <a:gd name="T45" fmla="*/ 262 h 2116"/>
                <a:gd name="T46" fmla="*/ 254 w 3194"/>
                <a:gd name="T47" fmla="*/ 364 h 2116"/>
                <a:gd name="T48" fmla="*/ 0 w 3194"/>
                <a:gd name="T49" fmla="*/ 441 h 2116"/>
                <a:gd name="T50" fmla="*/ 105 w 3194"/>
                <a:gd name="T51" fmla="*/ 815 h 2116"/>
                <a:gd name="T52" fmla="*/ 215 w 3194"/>
                <a:gd name="T53" fmla="*/ 993 h 2116"/>
                <a:gd name="T54" fmla="*/ 330 w 3194"/>
                <a:gd name="T55" fmla="*/ 1202 h 2116"/>
                <a:gd name="T56" fmla="*/ 529 w 3194"/>
                <a:gd name="T57" fmla="*/ 1442 h 2116"/>
                <a:gd name="T58" fmla="*/ 774 w 3194"/>
                <a:gd name="T59" fmla="*/ 1479 h 2116"/>
                <a:gd name="T60" fmla="*/ 894 w 3194"/>
                <a:gd name="T61" fmla="*/ 1641 h 2116"/>
                <a:gd name="T62" fmla="*/ 999 w 3194"/>
                <a:gd name="T63" fmla="*/ 1923 h 2116"/>
                <a:gd name="T64" fmla="*/ 1041 w 3194"/>
                <a:gd name="T6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4" h="2116">
                  <a:moveTo>
                    <a:pt x="1041" y="2116"/>
                  </a:moveTo>
                  <a:cubicBezTo>
                    <a:pt x="1041" y="2116"/>
                    <a:pt x="1114" y="2038"/>
                    <a:pt x="1177" y="1959"/>
                  </a:cubicBezTo>
                  <a:cubicBezTo>
                    <a:pt x="1239" y="1881"/>
                    <a:pt x="1464" y="1776"/>
                    <a:pt x="1469" y="1620"/>
                  </a:cubicBezTo>
                  <a:cubicBezTo>
                    <a:pt x="1474" y="1463"/>
                    <a:pt x="1506" y="1421"/>
                    <a:pt x="1621" y="1421"/>
                  </a:cubicBezTo>
                  <a:cubicBezTo>
                    <a:pt x="1736" y="1421"/>
                    <a:pt x="1908" y="1369"/>
                    <a:pt x="1992" y="1416"/>
                  </a:cubicBezTo>
                  <a:cubicBezTo>
                    <a:pt x="2075" y="1463"/>
                    <a:pt x="2096" y="1494"/>
                    <a:pt x="2154" y="1552"/>
                  </a:cubicBezTo>
                  <a:cubicBezTo>
                    <a:pt x="2211" y="1609"/>
                    <a:pt x="2321" y="1740"/>
                    <a:pt x="2519" y="1682"/>
                  </a:cubicBezTo>
                  <a:cubicBezTo>
                    <a:pt x="2718" y="1625"/>
                    <a:pt x="2964" y="1698"/>
                    <a:pt x="2964" y="1489"/>
                  </a:cubicBezTo>
                  <a:cubicBezTo>
                    <a:pt x="2964" y="1280"/>
                    <a:pt x="3194" y="1139"/>
                    <a:pt x="3042" y="1066"/>
                  </a:cubicBezTo>
                  <a:cubicBezTo>
                    <a:pt x="2891" y="993"/>
                    <a:pt x="2828" y="1071"/>
                    <a:pt x="2974" y="914"/>
                  </a:cubicBezTo>
                  <a:cubicBezTo>
                    <a:pt x="3120" y="757"/>
                    <a:pt x="3035" y="784"/>
                    <a:pt x="3112" y="690"/>
                  </a:cubicBezTo>
                  <a:lnTo>
                    <a:pt x="3112" y="690"/>
                  </a:lnTo>
                  <a:cubicBezTo>
                    <a:pt x="3103" y="685"/>
                    <a:pt x="3095" y="677"/>
                    <a:pt x="3089" y="668"/>
                  </a:cubicBezTo>
                  <a:cubicBezTo>
                    <a:pt x="3053" y="619"/>
                    <a:pt x="3089" y="441"/>
                    <a:pt x="3011" y="264"/>
                  </a:cubicBezTo>
                  <a:cubicBezTo>
                    <a:pt x="2933" y="86"/>
                    <a:pt x="2769" y="93"/>
                    <a:pt x="2677" y="186"/>
                  </a:cubicBezTo>
                  <a:cubicBezTo>
                    <a:pt x="2585" y="278"/>
                    <a:pt x="2464" y="306"/>
                    <a:pt x="2365" y="321"/>
                  </a:cubicBezTo>
                  <a:cubicBezTo>
                    <a:pt x="2265" y="335"/>
                    <a:pt x="2223" y="406"/>
                    <a:pt x="2088" y="399"/>
                  </a:cubicBezTo>
                  <a:cubicBezTo>
                    <a:pt x="1992" y="394"/>
                    <a:pt x="1996" y="306"/>
                    <a:pt x="2035" y="220"/>
                  </a:cubicBezTo>
                  <a:cubicBezTo>
                    <a:pt x="1946" y="206"/>
                    <a:pt x="1846" y="186"/>
                    <a:pt x="1767" y="177"/>
                  </a:cubicBezTo>
                  <a:cubicBezTo>
                    <a:pt x="1608" y="159"/>
                    <a:pt x="1545" y="64"/>
                    <a:pt x="1488" y="32"/>
                  </a:cubicBezTo>
                  <a:cubicBezTo>
                    <a:pt x="1432" y="0"/>
                    <a:pt x="1358" y="89"/>
                    <a:pt x="1227" y="131"/>
                  </a:cubicBezTo>
                  <a:cubicBezTo>
                    <a:pt x="1097" y="173"/>
                    <a:pt x="1090" y="135"/>
                    <a:pt x="938" y="209"/>
                  </a:cubicBezTo>
                  <a:cubicBezTo>
                    <a:pt x="786" y="283"/>
                    <a:pt x="568" y="240"/>
                    <a:pt x="434" y="262"/>
                  </a:cubicBezTo>
                  <a:cubicBezTo>
                    <a:pt x="299" y="283"/>
                    <a:pt x="268" y="247"/>
                    <a:pt x="254" y="364"/>
                  </a:cubicBezTo>
                  <a:cubicBezTo>
                    <a:pt x="239" y="480"/>
                    <a:pt x="63" y="512"/>
                    <a:pt x="0" y="441"/>
                  </a:cubicBezTo>
                  <a:cubicBezTo>
                    <a:pt x="0" y="441"/>
                    <a:pt x="16" y="710"/>
                    <a:pt x="105" y="815"/>
                  </a:cubicBezTo>
                  <a:cubicBezTo>
                    <a:pt x="194" y="919"/>
                    <a:pt x="126" y="940"/>
                    <a:pt x="215" y="993"/>
                  </a:cubicBezTo>
                  <a:cubicBezTo>
                    <a:pt x="304" y="1045"/>
                    <a:pt x="267" y="1097"/>
                    <a:pt x="330" y="1202"/>
                  </a:cubicBezTo>
                  <a:cubicBezTo>
                    <a:pt x="393" y="1306"/>
                    <a:pt x="455" y="1442"/>
                    <a:pt x="529" y="1442"/>
                  </a:cubicBezTo>
                  <a:cubicBezTo>
                    <a:pt x="602" y="1442"/>
                    <a:pt x="685" y="1426"/>
                    <a:pt x="774" y="1479"/>
                  </a:cubicBezTo>
                  <a:cubicBezTo>
                    <a:pt x="863" y="1531"/>
                    <a:pt x="863" y="1526"/>
                    <a:pt x="894" y="1641"/>
                  </a:cubicBezTo>
                  <a:cubicBezTo>
                    <a:pt x="926" y="1756"/>
                    <a:pt x="1035" y="1839"/>
                    <a:pt x="999" y="1923"/>
                  </a:cubicBezTo>
                  <a:cubicBezTo>
                    <a:pt x="962" y="2006"/>
                    <a:pt x="1015" y="2048"/>
                    <a:pt x="1041" y="21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DE230C07-F967-4EB7-90BA-0311414A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913" y="379750"/>
              <a:ext cx="595465" cy="540578"/>
            </a:xfrm>
            <a:custGeom>
              <a:avLst/>
              <a:gdLst>
                <a:gd name="T0" fmla="*/ 1780 w 3774"/>
                <a:gd name="T1" fmla="*/ 0 h 3575"/>
                <a:gd name="T2" fmla="*/ 1774 w 3774"/>
                <a:gd name="T3" fmla="*/ 1114 h 3575"/>
                <a:gd name="T4" fmla="*/ 1947 w 3774"/>
                <a:gd name="T5" fmla="*/ 1154 h 3575"/>
                <a:gd name="T6" fmla="*/ 2454 w 3774"/>
                <a:gd name="T7" fmla="*/ 1054 h 3575"/>
                <a:gd name="T8" fmla="*/ 2907 w 3774"/>
                <a:gd name="T9" fmla="*/ 1148 h 3575"/>
                <a:gd name="T10" fmla="*/ 3767 w 3774"/>
                <a:gd name="T11" fmla="*/ 2681 h 3575"/>
                <a:gd name="T12" fmla="*/ 3440 w 3774"/>
                <a:gd name="T13" fmla="*/ 3055 h 3575"/>
                <a:gd name="T14" fmla="*/ 2747 w 3774"/>
                <a:gd name="T15" fmla="*/ 3535 h 3575"/>
                <a:gd name="T16" fmla="*/ 1974 w 3774"/>
                <a:gd name="T17" fmla="*/ 3161 h 3575"/>
                <a:gd name="T18" fmla="*/ 1820 w 3774"/>
                <a:gd name="T19" fmla="*/ 3248 h 3575"/>
                <a:gd name="T20" fmla="*/ 1640 w 3774"/>
                <a:gd name="T21" fmla="*/ 3268 h 3575"/>
                <a:gd name="T22" fmla="*/ 1267 w 3774"/>
                <a:gd name="T23" fmla="*/ 3168 h 3575"/>
                <a:gd name="T24" fmla="*/ 960 w 3774"/>
                <a:gd name="T25" fmla="*/ 3055 h 3575"/>
                <a:gd name="T26" fmla="*/ 613 w 3774"/>
                <a:gd name="T27" fmla="*/ 2995 h 3575"/>
                <a:gd name="T28" fmla="*/ 453 w 3774"/>
                <a:gd name="T29" fmla="*/ 2755 h 3575"/>
                <a:gd name="T30" fmla="*/ 280 w 3774"/>
                <a:gd name="T31" fmla="*/ 2441 h 3575"/>
                <a:gd name="T32" fmla="*/ 107 w 3774"/>
                <a:gd name="T33" fmla="*/ 2174 h 3575"/>
                <a:gd name="T34" fmla="*/ 40 w 3774"/>
                <a:gd name="T35" fmla="*/ 1708 h 3575"/>
                <a:gd name="T36" fmla="*/ 113 w 3774"/>
                <a:gd name="T37" fmla="*/ 1614 h 3575"/>
                <a:gd name="T38" fmla="*/ 154 w 3774"/>
                <a:gd name="T39" fmla="*/ 1427 h 3575"/>
                <a:gd name="T40" fmla="*/ 253 w 3774"/>
                <a:gd name="T41" fmla="*/ 1136 h 3575"/>
                <a:gd name="T42" fmla="*/ 289 w 3774"/>
                <a:gd name="T43" fmla="*/ 1016 h 3575"/>
                <a:gd name="T44" fmla="*/ 700 w 3774"/>
                <a:gd name="T45" fmla="*/ 1001 h 3575"/>
                <a:gd name="T46" fmla="*/ 1176 w 3774"/>
                <a:gd name="T47" fmla="*/ 732 h 3575"/>
                <a:gd name="T48" fmla="*/ 1552 w 3774"/>
                <a:gd name="T49" fmla="*/ 270 h 3575"/>
                <a:gd name="T50" fmla="*/ 1780 w 3774"/>
                <a:gd name="T51" fmla="*/ 0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74" h="3575">
                  <a:moveTo>
                    <a:pt x="1780" y="0"/>
                  </a:moveTo>
                  <a:lnTo>
                    <a:pt x="1774" y="1114"/>
                  </a:lnTo>
                  <a:cubicBezTo>
                    <a:pt x="1774" y="1114"/>
                    <a:pt x="1854" y="1048"/>
                    <a:pt x="1947" y="1154"/>
                  </a:cubicBezTo>
                  <a:cubicBezTo>
                    <a:pt x="2040" y="1261"/>
                    <a:pt x="2300" y="1081"/>
                    <a:pt x="2454" y="1054"/>
                  </a:cubicBezTo>
                  <a:cubicBezTo>
                    <a:pt x="2607" y="1028"/>
                    <a:pt x="2800" y="968"/>
                    <a:pt x="2907" y="1148"/>
                  </a:cubicBezTo>
                  <a:cubicBezTo>
                    <a:pt x="3014" y="1328"/>
                    <a:pt x="3760" y="2548"/>
                    <a:pt x="3767" y="2681"/>
                  </a:cubicBezTo>
                  <a:cubicBezTo>
                    <a:pt x="3774" y="2815"/>
                    <a:pt x="3440" y="2961"/>
                    <a:pt x="3440" y="3055"/>
                  </a:cubicBezTo>
                  <a:cubicBezTo>
                    <a:pt x="3440" y="3148"/>
                    <a:pt x="2840" y="3575"/>
                    <a:pt x="2747" y="3535"/>
                  </a:cubicBezTo>
                  <a:cubicBezTo>
                    <a:pt x="2654" y="3495"/>
                    <a:pt x="1974" y="3161"/>
                    <a:pt x="1974" y="3161"/>
                  </a:cubicBezTo>
                  <a:cubicBezTo>
                    <a:pt x="1974" y="3161"/>
                    <a:pt x="1807" y="3188"/>
                    <a:pt x="1820" y="3248"/>
                  </a:cubicBezTo>
                  <a:cubicBezTo>
                    <a:pt x="1834" y="3308"/>
                    <a:pt x="1780" y="3268"/>
                    <a:pt x="1640" y="3268"/>
                  </a:cubicBezTo>
                  <a:cubicBezTo>
                    <a:pt x="1500" y="3268"/>
                    <a:pt x="1334" y="3281"/>
                    <a:pt x="1267" y="3168"/>
                  </a:cubicBezTo>
                  <a:cubicBezTo>
                    <a:pt x="1200" y="3055"/>
                    <a:pt x="1087" y="3161"/>
                    <a:pt x="960" y="3055"/>
                  </a:cubicBezTo>
                  <a:cubicBezTo>
                    <a:pt x="833" y="2948"/>
                    <a:pt x="713" y="3035"/>
                    <a:pt x="613" y="2995"/>
                  </a:cubicBezTo>
                  <a:cubicBezTo>
                    <a:pt x="513" y="2955"/>
                    <a:pt x="480" y="2948"/>
                    <a:pt x="453" y="2755"/>
                  </a:cubicBezTo>
                  <a:cubicBezTo>
                    <a:pt x="427" y="2561"/>
                    <a:pt x="387" y="2481"/>
                    <a:pt x="280" y="2441"/>
                  </a:cubicBezTo>
                  <a:cubicBezTo>
                    <a:pt x="173" y="2401"/>
                    <a:pt x="213" y="2294"/>
                    <a:pt x="107" y="2174"/>
                  </a:cubicBezTo>
                  <a:cubicBezTo>
                    <a:pt x="0" y="2054"/>
                    <a:pt x="40" y="1708"/>
                    <a:pt x="40" y="1708"/>
                  </a:cubicBezTo>
                  <a:cubicBezTo>
                    <a:pt x="40" y="1708"/>
                    <a:pt x="27" y="1748"/>
                    <a:pt x="113" y="1614"/>
                  </a:cubicBezTo>
                  <a:cubicBezTo>
                    <a:pt x="200" y="1481"/>
                    <a:pt x="154" y="1427"/>
                    <a:pt x="154" y="1427"/>
                  </a:cubicBezTo>
                  <a:cubicBezTo>
                    <a:pt x="154" y="1427"/>
                    <a:pt x="310" y="1236"/>
                    <a:pt x="253" y="1136"/>
                  </a:cubicBezTo>
                  <a:cubicBezTo>
                    <a:pt x="196" y="1037"/>
                    <a:pt x="218" y="945"/>
                    <a:pt x="289" y="1016"/>
                  </a:cubicBezTo>
                  <a:cubicBezTo>
                    <a:pt x="360" y="1087"/>
                    <a:pt x="629" y="1143"/>
                    <a:pt x="700" y="1001"/>
                  </a:cubicBezTo>
                  <a:cubicBezTo>
                    <a:pt x="771" y="859"/>
                    <a:pt x="1006" y="867"/>
                    <a:pt x="1176" y="732"/>
                  </a:cubicBezTo>
                  <a:cubicBezTo>
                    <a:pt x="1347" y="597"/>
                    <a:pt x="1517" y="533"/>
                    <a:pt x="1552" y="270"/>
                  </a:cubicBezTo>
                  <a:cubicBezTo>
                    <a:pt x="1588" y="8"/>
                    <a:pt x="1737" y="71"/>
                    <a:pt x="178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1683D87-DF3E-4AC4-870B-02F9F2282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2888" y="841240"/>
              <a:ext cx="378854" cy="696309"/>
            </a:xfrm>
            <a:custGeom>
              <a:avLst/>
              <a:gdLst>
                <a:gd name="T0" fmla="*/ 121 w 2402"/>
                <a:gd name="T1" fmla="*/ 2503 h 4604"/>
                <a:gd name="T2" fmla="*/ 188 w 2402"/>
                <a:gd name="T3" fmla="*/ 2815 h 4604"/>
                <a:gd name="T4" fmla="*/ 364 w 2402"/>
                <a:gd name="T5" fmla="*/ 3245 h 4604"/>
                <a:gd name="T6" fmla="*/ 577 w 2402"/>
                <a:gd name="T7" fmla="*/ 3250 h 4604"/>
                <a:gd name="T8" fmla="*/ 762 w 2402"/>
                <a:gd name="T9" fmla="*/ 3372 h 4604"/>
                <a:gd name="T10" fmla="*/ 826 w 2402"/>
                <a:gd name="T11" fmla="*/ 3601 h 4604"/>
                <a:gd name="T12" fmla="*/ 921 w 2402"/>
                <a:gd name="T13" fmla="*/ 3814 h 4604"/>
                <a:gd name="T14" fmla="*/ 1110 w 2402"/>
                <a:gd name="T15" fmla="*/ 3936 h 4604"/>
                <a:gd name="T16" fmla="*/ 982 w 2402"/>
                <a:gd name="T17" fmla="*/ 4115 h 4604"/>
                <a:gd name="T18" fmla="*/ 1296 w 2402"/>
                <a:gd name="T19" fmla="*/ 4516 h 4604"/>
                <a:gd name="T20" fmla="*/ 1545 w 2402"/>
                <a:gd name="T21" fmla="*/ 4547 h 4604"/>
                <a:gd name="T22" fmla="*/ 1761 w 2402"/>
                <a:gd name="T23" fmla="*/ 4307 h 4604"/>
                <a:gd name="T24" fmla="*/ 2139 w 2402"/>
                <a:gd name="T25" fmla="*/ 3936 h 4604"/>
                <a:gd name="T26" fmla="*/ 2079 w 2402"/>
                <a:gd name="T27" fmla="*/ 3716 h 4604"/>
                <a:gd name="T28" fmla="*/ 2082 w 2402"/>
                <a:gd name="T29" fmla="*/ 3527 h 4604"/>
                <a:gd name="T30" fmla="*/ 1812 w 2402"/>
                <a:gd name="T31" fmla="*/ 3456 h 4604"/>
                <a:gd name="T32" fmla="*/ 1704 w 2402"/>
                <a:gd name="T33" fmla="*/ 3365 h 4604"/>
                <a:gd name="T34" fmla="*/ 1626 w 2402"/>
                <a:gd name="T35" fmla="*/ 3196 h 4604"/>
                <a:gd name="T36" fmla="*/ 1512 w 2402"/>
                <a:gd name="T37" fmla="*/ 3149 h 4604"/>
                <a:gd name="T38" fmla="*/ 1434 w 2402"/>
                <a:gd name="T39" fmla="*/ 3068 h 4604"/>
                <a:gd name="T40" fmla="*/ 1326 w 2402"/>
                <a:gd name="T41" fmla="*/ 3082 h 4604"/>
                <a:gd name="T42" fmla="*/ 1252 w 2402"/>
                <a:gd name="T43" fmla="*/ 3109 h 4604"/>
                <a:gd name="T44" fmla="*/ 1177 w 2402"/>
                <a:gd name="T45" fmla="*/ 2920 h 4604"/>
                <a:gd name="T46" fmla="*/ 1309 w 2402"/>
                <a:gd name="T47" fmla="*/ 2849 h 4604"/>
                <a:gd name="T48" fmla="*/ 1390 w 2402"/>
                <a:gd name="T49" fmla="*/ 2879 h 4604"/>
                <a:gd name="T50" fmla="*/ 1234 w 2402"/>
                <a:gd name="T51" fmla="*/ 2611 h 4604"/>
                <a:gd name="T52" fmla="*/ 1293 w 2402"/>
                <a:gd name="T53" fmla="*/ 2533 h 4604"/>
                <a:gd name="T54" fmla="*/ 1435 w 2402"/>
                <a:gd name="T55" fmla="*/ 2460 h 4604"/>
                <a:gd name="T56" fmla="*/ 1595 w 2402"/>
                <a:gd name="T57" fmla="*/ 2579 h 4604"/>
                <a:gd name="T58" fmla="*/ 1832 w 2402"/>
                <a:gd name="T59" fmla="*/ 2679 h 4604"/>
                <a:gd name="T60" fmla="*/ 1964 w 2402"/>
                <a:gd name="T61" fmla="*/ 2492 h 4604"/>
                <a:gd name="T62" fmla="*/ 1946 w 2402"/>
                <a:gd name="T63" fmla="*/ 2346 h 4604"/>
                <a:gd name="T64" fmla="*/ 1877 w 2402"/>
                <a:gd name="T65" fmla="*/ 1954 h 4604"/>
                <a:gd name="T66" fmla="*/ 1992 w 2402"/>
                <a:gd name="T67" fmla="*/ 1721 h 4604"/>
                <a:gd name="T68" fmla="*/ 2165 w 2402"/>
                <a:gd name="T69" fmla="*/ 1520 h 4604"/>
                <a:gd name="T70" fmla="*/ 2302 w 2402"/>
                <a:gd name="T71" fmla="*/ 1351 h 4604"/>
                <a:gd name="T72" fmla="*/ 2206 w 2402"/>
                <a:gd name="T73" fmla="*/ 1114 h 4604"/>
                <a:gd name="T74" fmla="*/ 2174 w 2402"/>
                <a:gd name="T75" fmla="*/ 927 h 4604"/>
                <a:gd name="T76" fmla="*/ 2142 w 2402"/>
                <a:gd name="T77" fmla="*/ 762 h 4604"/>
                <a:gd name="T78" fmla="*/ 2202 w 2402"/>
                <a:gd name="T79" fmla="*/ 616 h 4604"/>
                <a:gd name="T80" fmla="*/ 2226 w 2402"/>
                <a:gd name="T81" fmla="*/ 4 h 4604"/>
                <a:gd name="T82" fmla="*/ 2226 w 2402"/>
                <a:gd name="T83" fmla="*/ 4 h 4604"/>
                <a:gd name="T84" fmla="*/ 1533 w 2402"/>
                <a:gd name="T85" fmla="*/ 484 h 4604"/>
                <a:gd name="T86" fmla="*/ 801 w 2402"/>
                <a:gd name="T87" fmla="*/ 130 h 4604"/>
                <a:gd name="T88" fmla="*/ 752 w 2402"/>
                <a:gd name="T89" fmla="*/ 467 h 4604"/>
                <a:gd name="T90" fmla="*/ 532 w 2402"/>
                <a:gd name="T91" fmla="*/ 772 h 4604"/>
                <a:gd name="T92" fmla="*/ 325 w 2402"/>
                <a:gd name="T93" fmla="*/ 940 h 4604"/>
                <a:gd name="T94" fmla="*/ 338 w 2402"/>
                <a:gd name="T95" fmla="*/ 1200 h 4604"/>
                <a:gd name="T96" fmla="*/ 227 w 2402"/>
                <a:gd name="T97" fmla="*/ 1589 h 4604"/>
                <a:gd name="T98" fmla="*/ 26 w 2402"/>
                <a:gd name="T99" fmla="*/ 1854 h 4604"/>
                <a:gd name="T100" fmla="*/ 169 w 2402"/>
                <a:gd name="T101" fmla="*/ 2127 h 4604"/>
                <a:gd name="T102" fmla="*/ 169 w 2402"/>
                <a:gd name="T103" fmla="*/ 2341 h 4604"/>
                <a:gd name="T104" fmla="*/ 121 w 2402"/>
                <a:gd name="T105" fmla="*/ 2503 h 4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2" h="4604">
                  <a:moveTo>
                    <a:pt x="121" y="2503"/>
                  </a:moveTo>
                  <a:cubicBezTo>
                    <a:pt x="121" y="2503"/>
                    <a:pt x="124" y="2702"/>
                    <a:pt x="188" y="2815"/>
                  </a:cubicBezTo>
                  <a:cubicBezTo>
                    <a:pt x="251" y="2927"/>
                    <a:pt x="322" y="3209"/>
                    <a:pt x="364" y="3245"/>
                  </a:cubicBezTo>
                  <a:cubicBezTo>
                    <a:pt x="406" y="3280"/>
                    <a:pt x="479" y="3267"/>
                    <a:pt x="577" y="3250"/>
                  </a:cubicBezTo>
                  <a:cubicBezTo>
                    <a:pt x="674" y="3233"/>
                    <a:pt x="728" y="3301"/>
                    <a:pt x="762" y="3372"/>
                  </a:cubicBezTo>
                  <a:cubicBezTo>
                    <a:pt x="796" y="3443"/>
                    <a:pt x="840" y="3534"/>
                    <a:pt x="826" y="3601"/>
                  </a:cubicBezTo>
                  <a:cubicBezTo>
                    <a:pt x="813" y="3669"/>
                    <a:pt x="820" y="3753"/>
                    <a:pt x="921" y="3814"/>
                  </a:cubicBezTo>
                  <a:cubicBezTo>
                    <a:pt x="1022" y="3875"/>
                    <a:pt x="1167" y="3861"/>
                    <a:pt x="1110" y="3936"/>
                  </a:cubicBezTo>
                  <a:cubicBezTo>
                    <a:pt x="1052" y="4010"/>
                    <a:pt x="934" y="3993"/>
                    <a:pt x="982" y="4115"/>
                  </a:cubicBezTo>
                  <a:cubicBezTo>
                    <a:pt x="1029" y="4236"/>
                    <a:pt x="1201" y="4516"/>
                    <a:pt x="1296" y="4516"/>
                  </a:cubicBezTo>
                  <a:cubicBezTo>
                    <a:pt x="1390" y="4516"/>
                    <a:pt x="1485" y="4604"/>
                    <a:pt x="1545" y="4547"/>
                  </a:cubicBezTo>
                  <a:cubicBezTo>
                    <a:pt x="1606" y="4489"/>
                    <a:pt x="1714" y="4422"/>
                    <a:pt x="1761" y="4307"/>
                  </a:cubicBezTo>
                  <a:cubicBezTo>
                    <a:pt x="1809" y="4192"/>
                    <a:pt x="2156" y="4003"/>
                    <a:pt x="2139" y="3936"/>
                  </a:cubicBezTo>
                  <a:cubicBezTo>
                    <a:pt x="2123" y="3868"/>
                    <a:pt x="2035" y="3784"/>
                    <a:pt x="2079" y="3716"/>
                  </a:cubicBezTo>
                  <a:cubicBezTo>
                    <a:pt x="2123" y="3649"/>
                    <a:pt x="2204" y="3534"/>
                    <a:pt x="2082" y="3527"/>
                  </a:cubicBezTo>
                  <a:cubicBezTo>
                    <a:pt x="1961" y="3520"/>
                    <a:pt x="1863" y="3531"/>
                    <a:pt x="1812" y="3456"/>
                  </a:cubicBezTo>
                  <a:cubicBezTo>
                    <a:pt x="1761" y="3382"/>
                    <a:pt x="1670" y="3517"/>
                    <a:pt x="1704" y="3365"/>
                  </a:cubicBezTo>
                  <a:cubicBezTo>
                    <a:pt x="1738" y="3213"/>
                    <a:pt x="1691" y="3186"/>
                    <a:pt x="1626" y="3196"/>
                  </a:cubicBezTo>
                  <a:cubicBezTo>
                    <a:pt x="1562" y="3206"/>
                    <a:pt x="1572" y="3210"/>
                    <a:pt x="1512" y="3149"/>
                  </a:cubicBezTo>
                  <a:cubicBezTo>
                    <a:pt x="1451" y="3088"/>
                    <a:pt x="1488" y="3139"/>
                    <a:pt x="1434" y="3068"/>
                  </a:cubicBezTo>
                  <a:cubicBezTo>
                    <a:pt x="1380" y="2997"/>
                    <a:pt x="1306" y="3034"/>
                    <a:pt x="1326" y="3082"/>
                  </a:cubicBezTo>
                  <a:cubicBezTo>
                    <a:pt x="1346" y="3129"/>
                    <a:pt x="1329" y="3210"/>
                    <a:pt x="1252" y="3109"/>
                  </a:cubicBezTo>
                  <a:cubicBezTo>
                    <a:pt x="1174" y="3007"/>
                    <a:pt x="1073" y="2936"/>
                    <a:pt x="1177" y="2920"/>
                  </a:cubicBezTo>
                  <a:cubicBezTo>
                    <a:pt x="1282" y="2903"/>
                    <a:pt x="1269" y="2808"/>
                    <a:pt x="1309" y="2849"/>
                  </a:cubicBezTo>
                  <a:cubicBezTo>
                    <a:pt x="1350" y="2889"/>
                    <a:pt x="1444" y="2984"/>
                    <a:pt x="1390" y="2879"/>
                  </a:cubicBezTo>
                  <a:cubicBezTo>
                    <a:pt x="1336" y="2774"/>
                    <a:pt x="1234" y="2611"/>
                    <a:pt x="1234" y="2611"/>
                  </a:cubicBezTo>
                  <a:cubicBezTo>
                    <a:pt x="1234" y="2611"/>
                    <a:pt x="1248" y="2593"/>
                    <a:pt x="1293" y="2533"/>
                  </a:cubicBezTo>
                  <a:cubicBezTo>
                    <a:pt x="1339" y="2474"/>
                    <a:pt x="1403" y="2483"/>
                    <a:pt x="1435" y="2460"/>
                  </a:cubicBezTo>
                  <a:cubicBezTo>
                    <a:pt x="1467" y="2437"/>
                    <a:pt x="1480" y="2478"/>
                    <a:pt x="1595" y="2579"/>
                  </a:cubicBezTo>
                  <a:cubicBezTo>
                    <a:pt x="1709" y="2679"/>
                    <a:pt x="1795" y="2757"/>
                    <a:pt x="1832" y="2679"/>
                  </a:cubicBezTo>
                  <a:cubicBezTo>
                    <a:pt x="1868" y="2602"/>
                    <a:pt x="1887" y="2538"/>
                    <a:pt x="1964" y="2492"/>
                  </a:cubicBezTo>
                  <a:cubicBezTo>
                    <a:pt x="2042" y="2447"/>
                    <a:pt x="2033" y="2465"/>
                    <a:pt x="1946" y="2346"/>
                  </a:cubicBezTo>
                  <a:cubicBezTo>
                    <a:pt x="1859" y="2227"/>
                    <a:pt x="1718" y="2072"/>
                    <a:pt x="1877" y="1954"/>
                  </a:cubicBezTo>
                  <a:cubicBezTo>
                    <a:pt x="2037" y="1835"/>
                    <a:pt x="1855" y="1826"/>
                    <a:pt x="1992" y="1721"/>
                  </a:cubicBezTo>
                  <a:cubicBezTo>
                    <a:pt x="2129" y="1616"/>
                    <a:pt x="2183" y="1657"/>
                    <a:pt x="2165" y="1520"/>
                  </a:cubicBezTo>
                  <a:cubicBezTo>
                    <a:pt x="2147" y="1383"/>
                    <a:pt x="2288" y="1470"/>
                    <a:pt x="2302" y="1351"/>
                  </a:cubicBezTo>
                  <a:cubicBezTo>
                    <a:pt x="2316" y="1232"/>
                    <a:pt x="2238" y="1251"/>
                    <a:pt x="2206" y="1114"/>
                  </a:cubicBezTo>
                  <a:cubicBezTo>
                    <a:pt x="2174" y="977"/>
                    <a:pt x="2224" y="1000"/>
                    <a:pt x="2174" y="927"/>
                  </a:cubicBezTo>
                  <a:cubicBezTo>
                    <a:pt x="2124" y="854"/>
                    <a:pt x="2097" y="813"/>
                    <a:pt x="2142" y="762"/>
                  </a:cubicBezTo>
                  <a:cubicBezTo>
                    <a:pt x="2188" y="712"/>
                    <a:pt x="2192" y="680"/>
                    <a:pt x="2202" y="616"/>
                  </a:cubicBezTo>
                  <a:cubicBezTo>
                    <a:pt x="2211" y="552"/>
                    <a:pt x="2402" y="0"/>
                    <a:pt x="2226" y="4"/>
                  </a:cubicBezTo>
                  <a:lnTo>
                    <a:pt x="2226" y="4"/>
                  </a:lnTo>
                  <a:cubicBezTo>
                    <a:pt x="2223" y="100"/>
                    <a:pt x="1626" y="523"/>
                    <a:pt x="1533" y="484"/>
                  </a:cubicBezTo>
                  <a:cubicBezTo>
                    <a:pt x="1454" y="450"/>
                    <a:pt x="949" y="203"/>
                    <a:pt x="801" y="130"/>
                  </a:cubicBezTo>
                  <a:cubicBezTo>
                    <a:pt x="789" y="245"/>
                    <a:pt x="769" y="420"/>
                    <a:pt x="752" y="467"/>
                  </a:cubicBezTo>
                  <a:cubicBezTo>
                    <a:pt x="726" y="539"/>
                    <a:pt x="571" y="571"/>
                    <a:pt x="532" y="772"/>
                  </a:cubicBezTo>
                  <a:cubicBezTo>
                    <a:pt x="493" y="973"/>
                    <a:pt x="383" y="921"/>
                    <a:pt x="325" y="940"/>
                  </a:cubicBezTo>
                  <a:cubicBezTo>
                    <a:pt x="266" y="960"/>
                    <a:pt x="312" y="1051"/>
                    <a:pt x="338" y="1200"/>
                  </a:cubicBezTo>
                  <a:cubicBezTo>
                    <a:pt x="363" y="1349"/>
                    <a:pt x="292" y="1427"/>
                    <a:pt x="227" y="1589"/>
                  </a:cubicBezTo>
                  <a:cubicBezTo>
                    <a:pt x="162" y="1751"/>
                    <a:pt x="0" y="1744"/>
                    <a:pt x="26" y="1854"/>
                  </a:cubicBezTo>
                  <a:cubicBezTo>
                    <a:pt x="52" y="1965"/>
                    <a:pt x="221" y="1997"/>
                    <a:pt x="169" y="2127"/>
                  </a:cubicBezTo>
                  <a:cubicBezTo>
                    <a:pt x="117" y="2256"/>
                    <a:pt x="169" y="2224"/>
                    <a:pt x="169" y="2341"/>
                  </a:cubicBezTo>
                  <a:cubicBezTo>
                    <a:pt x="169" y="2410"/>
                    <a:pt x="148" y="2480"/>
                    <a:pt x="121" y="25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FD548722-AFA6-497F-B320-2C67391A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1943" y="1102152"/>
              <a:ext cx="676163" cy="429690"/>
            </a:xfrm>
            <a:custGeom>
              <a:avLst/>
              <a:gdLst>
                <a:gd name="T0" fmla="*/ 4271 w 4291"/>
                <a:gd name="T1" fmla="*/ 1445 h 2843"/>
                <a:gd name="T2" fmla="*/ 4222 w 4291"/>
                <a:gd name="T3" fmla="*/ 1620 h 2843"/>
                <a:gd name="T4" fmla="*/ 4181 w 4291"/>
                <a:gd name="T5" fmla="*/ 1798 h 2843"/>
                <a:gd name="T6" fmla="*/ 4117 w 4291"/>
                <a:gd name="T7" fmla="*/ 1990 h 2843"/>
                <a:gd name="T8" fmla="*/ 3775 w 4291"/>
                <a:gd name="T9" fmla="*/ 2118 h 2843"/>
                <a:gd name="T10" fmla="*/ 3684 w 4291"/>
                <a:gd name="T11" fmla="*/ 2455 h 2843"/>
                <a:gd name="T12" fmla="*/ 3720 w 4291"/>
                <a:gd name="T13" fmla="*/ 2661 h 2843"/>
                <a:gd name="T14" fmla="*/ 3592 w 4291"/>
                <a:gd name="T15" fmla="*/ 2807 h 2843"/>
                <a:gd name="T16" fmla="*/ 3200 w 4291"/>
                <a:gd name="T17" fmla="*/ 2602 h 2843"/>
                <a:gd name="T18" fmla="*/ 2949 w 4291"/>
                <a:gd name="T19" fmla="*/ 2446 h 2843"/>
                <a:gd name="T20" fmla="*/ 2826 w 4291"/>
                <a:gd name="T21" fmla="*/ 2323 h 2843"/>
                <a:gd name="T22" fmla="*/ 2091 w 4291"/>
                <a:gd name="T23" fmla="*/ 2013 h 2843"/>
                <a:gd name="T24" fmla="*/ 1607 w 4291"/>
                <a:gd name="T25" fmla="*/ 1748 h 2843"/>
                <a:gd name="T26" fmla="*/ 1132 w 4291"/>
                <a:gd name="T27" fmla="*/ 1502 h 2843"/>
                <a:gd name="T28" fmla="*/ 722 w 4291"/>
                <a:gd name="T29" fmla="*/ 1301 h 2843"/>
                <a:gd name="T30" fmla="*/ 165 w 4291"/>
                <a:gd name="T31" fmla="*/ 995 h 2843"/>
                <a:gd name="T32" fmla="*/ 0 w 4291"/>
                <a:gd name="T33" fmla="*/ 890 h 2843"/>
                <a:gd name="T34" fmla="*/ 174 w 4291"/>
                <a:gd name="T35" fmla="*/ 680 h 2843"/>
                <a:gd name="T36" fmla="*/ 388 w 4291"/>
                <a:gd name="T37" fmla="*/ 580 h 2843"/>
                <a:gd name="T38" fmla="*/ 621 w 4291"/>
                <a:gd name="T39" fmla="*/ 671 h 2843"/>
                <a:gd name="T40" fmla="*/ 918 w 4291"/>
                <a:gd name="T41" fmla="*/ 922 h 2843"/>
                <a:gd name="T42" fmla="*/ 1119 w 4291"/>
                <a:gd name="T43" fmla="*/ 1013 h 2843"/>
                <a:gd name="T44" fmla="*/ 1406 w 4291"/>
                <a:gd name="T45" fmla="*/ 895 h 2843"/>
                <a:gd name="T46" fmla="*/ 1707 w 4291"/>
                <a:gd name="T47" fmla="*/ 844 h 2843"/>
                <a:gd name="T48" fmla="*/ 1890 w 4291"/>
                <a:gd name="T49" fmla="*/ 744 h 2843"/>
                <a:gd name="T50" fmla="*/ 2045 w 4291"/>
                <a:gd name="T51" fmla="*/ 488 h 2843"/>
                <a:gd name="T52" fmla="*/ 2177 w 4291"/>
                <a:gd name="T53" fmla="*/ 228 h 2843"/>
                <a:gd name="T54" fmla="*/ 2365 w 4291"/>
                <a:gd name="T55" fmla="*/ 87 h 2843"/>
                <a:gd name="T56" fmla="*/ 2605 w 4291"/>
                <a:gd name="T57" fmla="*/ 73 h 2843"/>
                <a:gd name="T58" fmla="*/ 2740 w 4291"/>
                <a:gd name="T59" fmla="*/ 265 h 2843"/>
                <a:gd name="T60" fmla="*/ 2980 w 4291"/>
                <a:gd name="T61" fmla="*/ 265 h 2843"/>
                <a:gd name="T62" fmla="*/ 3064 w 4291"/>
                <a:gd name="T63" fmla="*/ 84 h 2843"/>
                <a:gd name="T64" fmla="*/ 3272 w 4291"/>
                <a:gd name="T65" fmla="*/ 389 h 2843"/>
                <a:gd name="T66" fmla="*/ 3557 w 4291"/>
                <a:gd name="T67" fmla="*/ 486 h 2843"/>
                <a:gd name="T68" fmla="*/ 3764 w 4291"/>
                <a:gd name="T69" fmla="*/ 518 h 2843"/>
                <a:gd name="T70" fmla="*/ 3991 w 4291"/>
                <a:gd name="T71" fmla="*/ 713 h 2843"/>
                <a:gd name="T72" fmla="*/ 4053 w 4291"/>
                <a:gd name="T73" fmla="*/ 745 h 2843"/>
                <a:gd name="T74" fmla="*/ 4053 w 4291"/>
                <a:gd name="T75" fmla="*/ 745 h 2843"/>
                <a:gd name="T76" fmla="*/ 4120 w 4291"/>
                <a:gd name="T77" fmla="*/ 1057 h 2843"/>
                <a:gd name="T78" fmla="*/ 4271 w 4291"/>
                <a:gd name="T79" fmla="*/ 1445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91" h="2843">
                  <a:moveTo>
                    <a:pt x="4271" y="1445"/>
                  </a:moveTo>
                  <a:cubicBezTo>
                    <a:pt x="4271" y="1445"/>
                    <a:pt x="4195" y="1529"/>
                    <a:pt x="4222" y="1620"/>
                  </a:cubicBezTo>
                  <a:cubicBezTo>
                    <a:pt x="4250" y="1712"/>
                    <a:pt x="4190" y="1721"/>
                    <a:pt x="4181" y="1798"/>
                  </a:cubicBezTo>
                  <a:cubicBezTo>
                    <a:pt x="4172" y="1876"/>
                    <a:pt x="4291" y="1990"/>
                    <a:pt x="4117" y="1990"/>
                  </a:cubicBezTo>
                  <a:cubicBezTo>
                    <a:pt x="3944" y="1990"/>
                    <a:pt x="3903" y="1926"/>
                    <a:pt x="3775" y="2118"/>
                  </a:cubicBezTo>
                  <a:cubicBezTo>
                    <a:pt x="3647" y="2309"/>
                    <a:pt x="3597" y="2364"/>
                    <a:pt x="3684" y="2455"/>
                  </a:cubicBezTo>
                  <a:cubicBezTo>
                    <a:pt x="3770" y="2547"/>
                    <a:pt x="3757" y="2624"/>
                    <a:pt x="3720" y="2661"/>
                  </a:cubicBezTo>
                  <a:cubicBezTo>
                    <a:pt x="3684" y="2697"/>
                    <a:pt x="3702" y="2843"/>
                    <a:pt x="3592" y="2807"/>
                  </a:cubicBezTo>
                  <a:cubicBezTo>
                    <a:pt x="3483" y="2770"/>
                    <a:pt x="3364" y="2647"/>
                    <a:pt x="3200" y="2602"/>
                  </a:cubicBezTo>
                  <a:cubicBezTo>
                    <a:pt x="3036" y="2556"/>
                    <a:pt x="3008" y="2538"/>
                    <a:pt x="2949" y="2446"/>
                  </a:cubicBezTo>
                  <a:cubicBezTo>
                    <a:pt x="2889" y="2355"/>
                    <a:pt x="2931" y="2451"/>
                    <a:pt x="2826" y="2323"/>
                  </a:cubicBezTo>
                  <a:cubicBezTo>
                    <a:pt x="2721" y="2195"/>
                    <a:pt x="2314" y="2118"/>
                    <a:pt x="2091" y="2013"/>
                  </a:cubicBezTo>
                  <a:cubicBezTo>
                    <a:pt x="1867" y="1908"/>
                    <a:pt x="1835" y="1803"/>
                    <a:pt x="1607" y="1748"/>
                  </a:cubicBezTo>
                  <a:cubicBezTo>
                    <a:pt x="1379" y="1693"/>
                    <a:pt x="1297" y="1680"/>
                    <a:pt x="1132" y="1502"/>
                  </a:cubicBezTo>
                  <a:cubicBezTo>
                    <a:pt x="968" y="1324"/>
                    <a:pt x="877" y="1438"/>
                    <a:pt x="722" y="1301"/>
                  </a:cubicBezTo>
                  <a:cubicBezTo>
                    <a:pt x="566" y="1164"/>
                    <a:pt x="320" y="1077"/>
                    <a:pt x="165" y="995"/>
                  </a:cubicBezTo>
                  <a:cubicBezTo>
                    <a:pt x="10" y="913"/>
                    <a:pt x="0" y="890"/>
                    <a:pt x="0" y="890"/>
                  </a:cubicBezTo>
                  <a:cubicBezTo>
                    <a:pt x="0" y="890"/>
                    <a:pt x="83" y="776"/>
                    <a:pt x="174" y="680"/>
                  </a:cubicBezTo>
                  <a:cubicBezTo>
                    <a:pt x="265" y="584"/>
                    <a:pt x="329" y="543"/>
                    <a:pt x="388" y="580"/>
                  </a:cubicBezTo>
                  <a:cubicBezTo>
                    <a:pt x="448" y="616"/>
                    <a:pt x="566" y="552"/>
                    <a:pt x="621" y="671"/>
                  </a:cubicBezTo>
                  <a:cubicBezTo>
                    <a:pt x="676" y="790"/>
                    <a:pt x="758" y="1000"/>
                    <a:pt x="918" y="922"/>
                  </a:cubicBezTo>
                  <a:cubicBezTo>
                    <a:pt x="1078" y="844"/>
                    <a:pt x="1009" y="1187"/>
                    <a:pt x="1119" y="1013"/>
                  </a:cubicBezTo>
                  <a:cubicBezTo>
                    <a:pt x="1228" y="840"/>
                    <a:pt x="1288" y="904"/>
                    <a:pt x="1406" y="895"/>
                  </a:cubicBezTo>
                  <a:cubicBezTo>
                    <a:pt x="1525" y="885"/>
                    <a:pt x="1593" y="840"/>
                    <a:pt x="1707" y="844"/>
                  </a:cubicBezTo>
                  <a:cubicBezTo>
                    <a:pt x="1822" y="849"/>
                    <a:pt x="1730" y="826"/>
                    <a:pt x="1890" y="744"/>
                  </a:cubicBezTo>
                  <a:cubicBezTo>
                    <a:pt x="2050" y="662"/>
                    <a:pt x="1977" y="671"/>
                    <a:pt x="2045" y="488"/>
                  </a:cubicBezTo>
                  <a:cubicBezTo>
                    <a:pt x="2114" y="306"/>
                    <a:pt x="2068" y="224"/>
                    <a:pt x="2177" y="228"/>
                  </a:cubicBezTo>
                  <a:cubicBezTo>
                    <a:pt x="2287" y="233"/>
                    <a:pt x="2251" y="64"/>
                    <a:pt x="2365" y="87"/>
                  </a:cubicBezTo>
                  <a:cubicBezTo>
                    <a:pt x="2463" y="106"/>
                    <a:pt x="2477" y="113"/>
                    <a:pt x="2605" y="73"/>
                  </a:cubicBezTo>
                  <a:cubicBezTo>
                    <a:pt x="2647" y="153"/>
                    <a:pt x="2629" y="288"/>
                    <a:pt x="2740" y="265"/>
                  </a:cubicBezTo>
                  <a:cubicBezTo>
                    <a:pt x="2870" y="240"/>
                    <a:pt x="2902" y="214"/>
                    <a:pt x="2980" y="265"/>
                  </a:cubicBezTo>
                  <a:cubicBezTo>
                    <a:pt x="3058" y="317"/>
                    <a:pt x="3058" y="168"/>
                    <a:pt x="3064" y="84"/>
                  </a:cubicBezTo>
                  <a:cubicBezTo>
                    <a:pt x="3071" y="0"/>
                    <a:pt x="3246" y="233"/>
                    <a:pt x="3272" y="389"/>
                  </a:cubicBezTo>
                  <a:cubicBezTo>
                    <a:pt x="3298" y="544"/>
                    <a:pt x="3466" y="557"/>
                    <a:pt x="3557" y="486"/>
                  </a:cubicBezTo>
                  <a:cubicBezTo>
                    <a:pt x="3648" y="415"/>
                    <a:pt x="3680" y="538"/>
                    <a:pt x="3764" y="518"/>
                  </a:cubicBezTo>
                  <a:cubicBezTo>
                    <a:pt x="3849" y="499"/>
                    <a:pt x="3939" y="609"/>
                    <a:pt x="3991" y="713"/>
                  </a:cubicBezTo>
                  <a:cubicBezTo>
                    <a:pt x="4012" y="755"/>
                    <a:pt x="4034" y="761"/>
                    <a:pt x="4053" y="745"/>
                  </a:cubicBezTo>
                  <a:lnTo>
                    <a:pt x="4053" y="745"/>
                  </a:lnTo>
                  <a:cubicBezTo>
                    <a:pt x="4053" y="745"/>
                    <a:pt x="4057" y="944"/>
                    <a:pt x="4120" y="1057"/>
                  </a:cubicBezTo>
                  <a:cubicBezTo>
                    <a:pt x="4172" y="1149"/>
                    <a:pt x="4229" y="1354"/>
                    <a:pt x="4271" y="14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02489E7E-7AEF-4EE9-9BD4-F3ACA7E9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0401" y="1321276"/>
              <a:ext cx="258483" cy="301070"/>
            </a:xfrm>
            <a:custGeom>
              <a:avLst/>
              <a:gdLst>
                <a:gd name="T0" fmla="*/ 18 w 1503"/>
                <a:gd name="T1" fmla="*/ 1367 h 1885"/>
                <a:gd name="T2" fmla="*/ 152 w 1503"/>
                <a:gd name="T3" fmla="*/ 1637 h 1885"/>
                <a:gd name="T4" fmla="*/ 334 w 1503"/>
                <a:gd name="T5" fmla="*/ 1885 h 1885"/>
                <a:gd name="T6" fmla="*/ 703 w 1503"/>
                <a:gd name="T7" fmla="*/ 1442 h 1885"/>
                <a:gd name="T8" fmla="*/ 999 w 1503"/>
                <a:gd name="T9" fmla="*/ 1103 h 1885"/>
                <a:gd name="T10" fmla="*/ 1168 w 1503"/>
                <a:gd name="T11" fmla="*/ 890 h 1885"/>
                <a:gd name="T12" fmla="*/ 1318 w 1503"/>
                <a:gd name="T13" fmla="*/ 912 h 1885"/>
                <a:gd name="T14" fmla="*/ 1446 w 1503"/>
                <a:gd name="T15" fmla="*/ 733 h 1885"/>
                <a:gd name="T16" fmla="*/ 1257 w 1503"/>
                <a:gd name="T17" fmla="*/ 611 h 1885"/>
                <a:gd name="T18" fmla="*/ 1162 w 1503"/>
                <a:gd name="T19" fmla="*/ 398 h 1885"/>
                <a:gd name="T20" fmla="*/ 1098 w 1503"/>
                <a:gd name="T21" fmla="*/ 169 h 1885"/>
                <a:gd name="T22" fmla="*/ 913 w 1503"/>
                <a:gd name="T23" fmla="*/ 47 h 1885"/>
                <a:gd name="T24" fmla="*/ 700 w 1503"/>
                <a:gd name="T25" fmla="*/ 42 h 1885"/>
                <a:gd name="T26" fmla="*/ 674 w 1503"/>
                <a:gd name="T27" fmla="*/ 0 h 1885"/>
                <a:gd name="T28" fmla="*/ 674 w 1503"/>
                <a:gd name="T29" fmla="*/ 0 h 1885"/>
                <a:gd name="T30" fmla="*/ 674 w 1503"/>
                <a:gd name="T31" fmla="*/ 0 h 1885"/>
                <a:gd name="T32" fmla="*/ 672 w 1503"/>
                <a:gd name="T33" fmla="*/ 2 h 1885"/>
                <a:gd name="T34" fmla="*/ 626 w 1503"/>
                <a:gd name="T35" fmla="*/ 175 h 1885"/>
                <a:gd name="T36" fmla="*/ 585 w 1503"/>
                <a:gd name="T37" fmla="*/ 353 h 1885"/>
                <a:gd name="T38" fmla="*/ 521 w 1503"/>
                <a:gd name="T39" fmla="*/ 545 h 1885"/>
                <a:gd name="T40" fmla="*/ 178 w 1503"/>
                <a:gd name="T41" fmla="*/ 672 h 1885"/>
                <a:gd name="T42" fmla="*/ 87 w 1503"/>
                <a:gd name="T43" fmla="*/ 1010 h 1885"/>
                <a:gd name="T44" fmla="*/ 124 w 1503"/>
                <a:gd name="T45" fmla="*/ 1215 h 1885"/>
                <a:gd name="T46" fmla="*/ 18 w 1503"/>
                <a:gd name="T47" fmla="*/ 1367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3" h="1885">
                  <a:moveTo>
                    <a:pt x="18" y="1367"/>
                  </a:moveTo>
                  <a:cubicBezTo>
                    <a:pt x="18" y="1367"/>
                    <a:pt x="69" y="1468"/>
                    <a:pt x="152" y="1637"/>
                  </a:cubicBezTo>
                  <a:cubicBezTo>
                    <a:pt x="234" y="1807"/>
                    <a:pt x="334" y="1885"/>
                    <a:pt x="334" y="1885"/>
                  </a:cubicBezTo>
                  <a:cubicBezTo>
                    <a:pt x="334" y="1885"/>
                    <a:pt x="582" y="1615"/>
                    <a:pt x="703" y="1442"/>
                  </a:cubicBezTo>
                  <a:cubicBezTo>
                    <a:pt x="825" y="1268"/>
                    <a:pt x="938" y="1303"/>
                    <a:pt x="999" y="1103"/>
                  </a:cubicBezTo>
                  <a:cubicBezTo>
                    <a:pt x="1059" y="903"/>
                    <a:pt x="1107" y="812"/>
                    <a:pt x="1168" y="890"/>
                  </a:cubicBezTo>
                  <a:cubicBezTo>
                    <a:pt x="1229" y="968"/>
                    <a:pt x="1207" y="981"/>
                    <a:pt x="1318" y="912"/>
                  </a:cubicBezTo>
                  <a:cubicBezTo>
                    <a:pt x="1270" y="790"/>
                    <a:pt x="1388" y="807"/>
                    <a:pt x="1446" y="733"/>
                  </a:cubicBezTo>
                  <a:cubicBezTo>
                    <a:pt x="1503" y="658"/>
                    <a:pt x="1358" y="672"/>
                    <a:pt x="1257" y="611"/>
                  </a:cubicBezTo>
                  <a:cubicBezTo>
                    <a:pt x="1156" y="550"/>
                    <a:pt x="1149" y="466"/>
                    <a:pt x="1162" y="398"/>
                  </a:cubicBezTo>
                  <a:cubicBezTo>
                    <a:pt x="1176" y="331"/>
                    <a:pt x="1132" y="240"/>
                    <a:pt x="1098" y="169"/>
                  </a:cubicBezTo>
                  <a:cubicBezTo>
                    <a:pt x="1064" y="98"/>
                    <a:pt x="1010" y="30"/>
                    <a:pt x="913" y="47"/>
                  </a:cubicBezTo>
                  <a:cubicBezTo>
                    <a:pt x="815" y="64"/>
                    <a:pt x="742" y="77"/>
                    <a:pt x="700" y="42"/>
                  </a:cubicBezTo>
                  <a:cubicBezTo>
                    <a:pt x="692" y="35"/>
                    <a:pt x="684" y="20"/>
                    <a:pt x="674" y="0"/>
                  </a:cubicBezTo>
                  <a:lnTo>
                    <a:pt x="674" y="0"/>
                  </a:lnTo>
                  <a:lnTo>
                    <a:pt x="674" y="0"/>
                  </a:lnTo>
                  <a:cubicBezTo>
                    <a:pt x="674" y="1"/>
                    <a:pt x="673" y="1"/>
                    <a:pt x="672" y="2"/>
                  </a:cubicBezTo>
                  <a:cubicBezTo>
                    <a:pt x="661" y="15"/>
                    <a:pt x="601" y="92"/>
                    <a:pt x="626" y="175"/>
                  </a:cubicBezTo>
                  <a:cubicBezTo>
                    <a:pt x="653" y="266"/>
                    <a:pt x="594" y="275"/>
                    <a:pt x="585" y="353"/>
                  </a:cubicBezTo>
                  <a:cubicBezTo>
                    <a:pt x="575" y="430"/>
                    <a:pt x="694" y="545"/>
                    <a:pt x="521" y="545"/>
                  </a:cubicBezTo>
                  <a:cubicBezTo>
                    <a:pt x="347" y="545"/>
                    <a:pt x="306" y="481"/>
                    <a:pt x="178" y="672"/>
                  </a:cubicBezTo>
                  <a:cubicBezTo>
                    <a:pt x="51" y="864"/>
                    <a:pt x="0" y="919"/>
                    <a:pt x="87" y="1010"/>
                  </a:cubicBezTo>
                  <a:cubicBezTo>
                    <a:pt x="174" y="1101"/>
                    <a:pt x="160" y="1179"/>
                    <a:pt x="124" y="1215"/>
                  </a:cubicBezTo>
                  <a:cubicBezTo>
                    <a:pt x="90" y="1249"/>
                    <a:pt x="103" y="1377"/>
                    <a:pt x="18" y="13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9E789BBD-2EA0-494B-8F3B-A52704D4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2040" y="1447861"/>
              <a:ext cx="278619" cy="254389"/>
            </a:xfrm>
            <a:custGeom>
              <a:avLst/>
              <a:gdLst>
                <a:gd name="T0" fmla="*/ 0 w 1763"/>
                <a:gd name="T1" fmla="*/ 1073 h 1681"/>
                <a:gd name="T2" fmla="*/ 408 w 1763"/>
                <a:gd name="T3" fmla="*/ 1385 h 1681"/>
                <a:gd name="T4" fmla="*/ 752 w 1763"/>
                <a:gd name="T5" fmla="*/ 1633 h 1681"/>
                <a:gd name="T6" fmla="*/ 1399 w 1763"/>
                <a:gd name="T7" fmla="*/ 1325 h 1681"/>
                <a:gd name="T8" fmla="*/ 1473 w 1763"/>
                <a:gd name="T9" fmla="*/ 942 h 1681"/>
                <a:gd name="T10" fmla="*/ 1655 w 1763"/>
                <a:gd name="T11" fmla="*/ 708 h 1681"/>
                <a:gd name="T12" fmla="*/ 1531 w 1763"/>
                <a:gd name="T13" fmla="*/ 543 h 1681"/>
                <a:gd name="T14" fmla="*/ 1298 w 1763"/>
                <a:gd name="T15" fmla="*/ 501 h 1681"/>
                <a:gd name="T16" fmla="*/ 984 w 1763"/>
                <a:gd name="T17" fmla="*/ 100 h 1681"/>
                <a:gd name="T18" fmla="*/ 834 w 1763"/>
                <a:gd name="T19" fmla="*/ 78 h 1681"/>
                <a:gd name="T20" fmla="*/ 665 w 1763"/>
                <a:gd name="T21" fmla="*/ 291 h 1681"/>
                <a:gd name="T22" fmla="*/ 369 w 1763"/>
                <a:gd name="T23" fmla="*/ 630 h 1681"/>
                <a:gd name="T24" fmla="*/ 0 w 1763"/>
                <a:gd name="T25" fmla="*/ 1073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3" h="1681">
                  <a:moveTo>
                    <a:pt x="0" y="1073"/>
                  </a:moveTo>
                  <a:cubicBezTo>
                    <a:pt x="0" y="1073"/>
                    <a:pt x="278" y="1220"/>
                    <a:pt x="408" y="1385"/>
                  </a:cubicBezTo>
                  <a:cubicBezTo>
                    <a:pt x="539" y="1551"/>
                    <a:pt x="639" y="1585"/>
                    <a:pt x="752" y="1633"/>
                  </a:cubicBezTo>
                  <a:cubicBezTo>
                    <a:pt x="864" y="1681"/>
                    <a:pt x="1373" y="1603"/>
                    <a:pt x="1399" y="1325"/>
                  </a:cubicBezTo>
                  <a:cubicBezTo>
                    <a:pt x="1425" y="1047"/>
                    <a:pt x="1225" y="1047"/>
                    <a:pt x="1473" y="942"/>
                  </a:cubicBezTo>
                  <a:cubicBezTo>
                    <a:pt x="1720" y="838"/>
                    <a:pt x="1763" y="884"/>
                    <a:pt x="1655" y="708"/>
                  </a:cubicBezTo>
                  <a:cubicBezTo>
                    <a:pt x="1593" y="606"/>
                    <a:pt x="1555" y="565"/>
                    <a:pt x="1531" y="543"/>
                  </a:cubicBezTo>
                  <a:cubicBezTo>
                    <a:pt x="1470" y="575"/>
                    <a:pt x="1384" y="501"/>
                    <a:pt x="1298" y="501"/>
                  </a:cubicBezTo>
                  <a:cubicBezTo>
                    <a:pt x="1203" y="501"/>
                    <a:pt x="1031" y="221"/>
                    <a:pt x="984" y="100"/>
                  </a:cubicBezTo>
                  <a:cubicBezTo>
                    <a:pt x="873" y="169"/>
                    <a:pt x="895" y="156"/>
                    <a:pt x="834" y="78"/>
                  </a:cubicBezTo>
                  <a:cubicBezTo>
                    <a:pt x="773" y="0"/>
                    <a:pt x="725" y="91"/>
                    <a:pt x="665" y="291"/>
                  </a:cubicBezTo>
                  <a:cubicBezTo>
                    <a:pt x="604" y="491"/>
                    <a:pt x="491" y="456"/>
                    <a:pt x="369" y="630"/>
                  </a:cubicBezTo>
                  <a:cubicBezTo>
                    <a:pt x="248" y="803"/>
                    <a:pt x="0" y="1073"/>
                    <a:pt x="0" y="10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B559BB30-2C03-499C-9B0E-9DB5A0356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0026" y="719529"/>
              <a:ext cx="363564" cy="557700"/>
            </a:xfrm>
            <a:custGeom>
              <a:avLst/>
              <a:gdLst>
                <a:gd name="T0" fmla="*/ 732 w 2307"/>
                <a:gd name="T1" fmla="*/ 0 h 3684"/>
                <a:gd name="T2" fmla="*/ 618 w 2307"/>
                <a:gd name="T3" fmla="*/ 328 h 3684"/>
                <a:gd name="T4" fmla="*/ 803 w 2307"/>
                <a:gd name="T5" fmla="*/ 621 h 3684"/>
                <a:gd name="T6" fmla="*/ 819 w 2307"/>
                <a:gd name="T7" fmla="*/ 898 h 3684"/>
                <a:gd name="T8" fmla="*/ 711 w 2307"/>
                <a:gd name="T9" fmla="*/ 1055 h 3684"/>
                <a:gd name="T10" fmla="*/ 526 w 2307"/>
                <a:gd name="T11" fmla="*/ 1239 h 3684"/>
                <a:gd name="T12" fmla="*/ 282 w 2307"/>
                <a:gd name="T13" fmla="*/ 1342 h 3684"/>
                <a:gd name="T14" fmla="*/ 282 w 2307"/>
                <a:gd name="T15" fmla="*/ 1982 h 3684"/>
                <a:gd name="T16" fmla="*/ 60 w 2307"/>
                <a:gd name="T17" fmla="*/ 2183 h 3684"/>
                <a:gd name="T18" fmla="*/ 98 w 2307"/>
                <a:gd name="T19" fmla="*/ 2470 h 3684"/>
                <a:gd name="T20" fmla="*/ 260 w 2307"/>
                <a:gd name="T21" fmla="*/ 2503 h 3684"/>
                <a:gd name="T22" fmla="*/ 374 w 2307"/>
                <a:gd name="T23" fmla="*/ 2704 h 3684"/>
                <a:gd name="T24" fmla="*/ 450 w 2307"/>
                <a:gd name="T25" fmla="*/ 3007 h 3684"/>
                <a:gd name="T26" fmla="*/ 429 w 2307"/>
                <a:gd name="T27" fmla="*/ 3064 h 3684"/>
                <a:gd name="T28" fmla="*/ 468 w 2307"/>
                <a:gd name="T29" fmla="*/ 3077 h 3684"/>
                <a:gd name="T30" fmla="*/ 701 w 2307"/>
                <a:gd name="T31" fmla="*/ 3168 h 3684"/>
                <a:gd name="T32" fmla="*/ 997 w 2307"/>
                <a:gd name="T33" fmla="*/ 3420 h 3684"/>
                <a:gd name="T34" fmla="*/ 1198 w 2307"/>
                <a:gd name="T35" fmla="*/ 3511 h 3684"/>
                <a:gd name="T36" fmla="*/ 1486 w 2307"/>
                <a:gd name="T37" fmla="*/ 3392 h 3684"/>
                <a:gd name="T38" fmla="*/ 1787 w 2307"/>
                <a:gd name="T39" fmla="*/ 3342 h 3684"/>
                <a:gd name="T40" fmla="*/ 1969 w 2307"/>
                <a:gd name="T41" fmla="*/ 3242 h 3684"/>
                <a:gd name="T42" fmla="*/ 2125 w 2307"/>
                <a:gd name="T43" fmla="*/ 2986 h 3684"/>
                <a:gd name="T44" fmla="*/ 2257 w 2307"/>
                <a:gd name="T45" fmla="*/ 2726 h 3684"/>
                <a:gd name="T46" fmla="*/ 2307 w 2307"/>
                <a:gd name="T47" fmla="*/ 2711 h 3684"/>
                <a:gd name="T48" fmla="*/ 2099 w 2307"/>
                <a:gd name="T49" fmla="*/ 2574 h 3684"/>
                <a:gd name="T50" fmla="*/ 1855 w 2307"/>
                <a:gd name="T51" fmla="*/ 2644 h 3684"/>
                <a:gd name="T52" fmla="*/ 1616 w 2307"/>
                <a:gd name="T53" fmla="*/ 2628 h 3684"/>
                <a:gd name="T54" fmla="*/ 1616 w 2307"/>
                <a:gd name="T55" fmla="*/ 2454 h 3684"/>
                <a:gd name="T56" fmla="*/ 1551 w 2307"/>
                <a:gd name="T57" fmla="*/ 1993 h 3684"/>
                <a:gd name="T58" fmla="*/ 1351 w 2307"/>
                <a:gd name="T59" fmla="*/ 1483 h 3684"/>
                <a:gd name="T60" fmla="*/ 1535 w 2307"/>
                <a:gd name="T61" fmla="*/ 1201 h 3684"/>
                <a:gd name="T62" fmla="*/ 2025 w 2307"/>
                <a:gd name="T63" fmla="*/ 1338 h 3684"/>
                <a:gd name="T64" fmla="*/ 2025 w 2307"/>
                <a:gd name="T65" fmla="*/ 1338 h 3684"/>
                <a:gd name="T66" fmla="*/ 1893 w 2307"/>
                <a:gd name="T67" fmla="*/ 1233 h 3684"/>
                <a:gd name="T68" fmla="*/ 1556 w 2307"/>
                <a:gd name="T69" fmla="*/ 779 h 3684"/>
                <a:gd name="T70" fmla="*/ 1368 w 2307"/>
                <a:gd name="T71" fmla="*/ 507 h 3684"/>
                <a:gd name="T72" fmla="*/ 1213 w 2307"/>
                <a:gd name="T73" fmla="*/ 109 h 3684"/>
                <a:gd name="T74" fmla="*/ 1097 w 2307"/>
                <a:gd name="T75" fmla="*/ 130 h 3684"/>
                <a:gd name="T76" fmla="*/ 732 w 2307"/>
                <a:gd name="T77" fmla="*/ 0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7" h="3684">
                  <a:moveTo>
                    <a:pt x="732" y="0"/>
                  </a:moveTo>
                  <a:cubicBezTo>
                    <a:pt x="732" y="0"/>
                    <a:pt x="494" y="263"/>
                    <a:pt x="618" y="328"/>
                  </a:cubicBezTo>
                  <a:cubicBezTo>
                    <a:pt x="743" y="393"/>
                    <a:pt x="765" y="458"/>
                    <a:pt x="803" y="621"/>
                  </a:cubicBezTo>
                  <a:cubicBezTo>
                    <a:pt x="841" y="784"/>
                    <a:pt x="862" y="898"/>
                    <a:pt x="819" y="898"/>
                  </a:cubicBezTo>
                  <a:cubicBezTo>
                    <a:pt x="776" y="898"/>
                    <a:pt x="705" y="957"/>
                    <a:pt x="711" y="1055"/>
                  </a:cubicBezTo>
                  <a:cubicBezTo>
                    <a:pt x="716" y="1152"/>
                    <a:pt x="456" y="1098"/>
                    <a:pt x="526" y="1239"/>
                  </a:cubicBezTo>
                  <a:cubicBezTo>
                    <a:pt x="597" y="1380"/>
                    <a:pt x="184" y="1109"/>
                    <a:pt x="282" y="1342"/>
                  </a:cubicBezTo>
                  <a:cubicBezTo>
                    <a:pt x="380" y="1576"/>
                    <a:pt x="391" y="1944"/>
                    <a:pt x="282" y="1982"/>
                  </a:cubicBezTo>
                  <a:cubicBezTo>
                    <a:pt x="174" y="2020"/>
                    <a:pt x="60" y="2004"/>
                    <a:pt x="60" y="2183"/>
                  </a:cubicBezTo>
                  <a:cubicBezTo>
                    <a:pt x="60" y="2362"/>
                    <a:pt x="0" y="2335"/>
                    <a:pt x="98" y="2470"/>
                  </a:cubicBezTo>
                  <a:cubicBezTo>
                    <a:pt x="195" y="2606"/>
                    <a:pt x="201" y="2530"/>
                    <a:pt x="260" y="2503"/>
                  </a:cubicBezTo>
                  <a:cubicBezTo>
                    <a:pt x="320" y="2476"/>
                    <a:pt x="293" y="2590"/>
                    <a:pt x="374" y="2704"/>
                  </a:cubicBezTo>
                  <a:cubicBezTo>
                    <a:pt x="456" y="2818"/>
                    <a:pt x="499" y="2910"/>
                    <a:pt x="450" y="3007"/>
                  </a:cubicBezTo>
                  <a:cubicBezTo>
                    <a:pt x="442" y="3024"/>
                    <a:pt x="435" y="3044"/>
                    <a:pt x="429" y="3064"/>
                  </a:cubicBezTo>
                  <a:cubicBezTo>
                    <a:pt x="442" y="3065"/>
                    <a:pt x="455" y="3069"/>
                    <a:pt x="468" y="3077"/>
                  </a:cubicBezTo>
                  <a:cubicBezTo>
                    <a:pt x="527" y="3114"/>
                    <a:pt x="646" y="3050"/>
                    <a:pt x="701" y="3168"/>
                  </a:cubicBezTo>
                  <a:cubicBezTo>
                    <a:pt x="755" y="3287"/>
                    <a:pt x="837" y="3497"/>
                    <a:pt x="997" y="3420"/>
                  </a:cubicBezTo>
                  <a:cubicBezTo>
                    <a:pt x="1157" y="3342"/>
                    <a:pt x="1089" y="3684"/>
                    <a:pt x="1198" y="3511"/>
                  </a:cubicBezTo>
                  <a:cubicBezTo>
                    <a:pt x="1308" y="3337"/>
                    <a:pt x="1367" y="3401"/>
                    <a:pt x="1486" y="3392"/>
                  </a:cubicBezTo>
                  <a:cubicBezTo>
                    <a:pt x="1604" y="3383"/>
                    <a:pt x="1673" y="3337"/>
                    <a:pt x="1787" y="3342"/>
                  </a:cubicBezTo>
                  <a:cubicBezTo>
                    <a:pt x="1901" y="3346"/>
                    <a:pt x="1810" y="3324"/>
                    <a:pt x="1969" y="3242"/>
                  </a:cubicBezTo>
                  <a:cubicBezTo>
                    <a:pt x="2129" y="3159"/>
                    <a:pt x="2056" y="3168"/>
                    <a:pt x="2125" y="2986"/>
                  </a:cubicBezTo>
                  <a:cubicBezTo>
                    <a:pt x="2193" y="2803"/>
                    <a:pt x="2147" y="2721"/>
                    <a:pt x="2257" y="2726"/>
                  </a:cubicBezTo>
                  <a:cubicBezTo>
                    <a:pt x="2279" y="2727"/>
                    <a:pt x="2295" y="2721"/>
                    <a:pt x="2307" y="2711"/>
                  </a:cubicBezTo>
                  <a:cubicBezTo>
                    <a:pt x="2263" y="2618"/>
                    <a:pt x="2205" y="2519"/>
                    <a:pt x="2099" y="2574"/>
                  </a:cubicBezTo>
                  <a:cubicBezTo>
                    <a:pt x="1953" y="2649"/>
                    <a:pt x="1947" y="2606"/>
                    <a:pt x="1855" y="2644"/>
                  </a:cubicBezTo>
                  <a:cubicBezTo>
                    <a:pt x="1763" y="2682"/>
                    <a:pt x="1535" y="2725"/>
                    <a:pt x="1616" y="2628"/>
                  </a:cubicBezTo>
                  <a:cubicBezTo>
                    <a:pt x="1698" y="2530"/>
                    <a:pt x="1606" y="2568"/>
                    <a:pt x="1616" y="2454"/>
                  </a:cubicBezTo>
                  <a:cubicBezTo>
                    <a:pt x="1627" y="2340"/>
                    <a:pt x="1692" y="2243"/>
                    <a:pt x="1551" y="1993"/>
                  </a:cubicBezTo>
                  <a:cubicBezTo>
                    <a:pt x="1410" y="1744"/>
                    <a:pt x="1437" y="1624"/>
                    <a:pt x="1351" y="1483"/>
                  </a:cubicBezTo>
                  <a:cubicBezTo>
                    <a:pt x="1264" y="1342"/>
                    <a:pt x="1231" y="984"/>
                    <a:pt x="1535" y="1201"/>
                  </a:cubicBezTo>
                  <a:cubicBezTo>
                    <a:pt x="1839" y="1418"/>
                    <a:pt x="1978" y="1431"/>
                    <a:pt x="2025" y="1338"/>
                  </a:cubicBezTo>
                  <a:lnTo>
                    <a:pt x="2025" y="1338"/>
                  </a:lnTo>
                  <a:cubicBezTo>
                    <a:pt x="1978" y="1324"/>
                    <a:pt x="1965" y="1274"/>
                    <a:pt x="1893" y="1233"/>
                  </a:cubicBezTo>
                  <a:cubicBezTo>
                    <a:pt x="1789" y="1175"/>
                    <a:pt x="1640" y="961"/>
                    <a:pt x="1556" y="779"/>
                  </a:cubicBezTo>
                  <a:cubicBezTo>
                    <a:pt x="1471" y="598"/>
                    <a:pt x="1471" y="546"/>
                    <a:pt x="1368" y="507"/>
                  </a:cubicBezTo>
                  <a:cubicBezTo>
                    <a:pt x="1264" y="468"/>
                    <a:pt x="1213" y="109"/>
                    <a:pt x="1213" y="109"/>
                  </a:cubicBezTo>
                  <a:cubicBezTo>
                    <a:pt x="1174" y="113"/>
                    <a:pt x="1135" y="120"/>
                    <a:pt x="1097" y="130"/>
                  </a:cubicBezTo>
                  <a:cubicBezTo>
                    <a:pt x="899" y="188"/>
                    <a:pt x="789" y="57"/>
                    <a:pt x="7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3CF6A333-9367-474F-A709-CA1DA394C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94573" y="877930"/>
              <a:ext cx="301555" cy="263358"/>
            </a:xfrm>
            <a:custGeom>
              <a:avLst/>
              <a:gdLst>
                <a:gd name="T0" fmla="*/ 1063 w 1913"/>
                <a:gd name="T1" fmla="*/ 1700 h 1741"/>
                <a:gd name="T2" fmla="*/ 868 w 1913"/>
                <a:gd name="T3" fmla="*/ 1590 h 1741"/>
                <a:gd name="T4" fmla="*/ 624 w 1913"/>
                <a:gd name="T5" fmla="*/ 1660 h 1741"/>
                <a:gd name="T6" fmla="*/ 385 w 1913"/>
                <a:gd name="T7" fmla="*/ 1644 h 1741"/>
                <a:gd name="T8" fmla="*/ 385 w 1913"/>
                <a:gd name="T9" fmla="*/ 1470 h 1741"/>
                <a:gd name="T10" fmla="*/ 320 w 1913"/>
                <a:gd name="T11" fmla="*/ 1009 h 1741"/>
                <a:gd name="T12" fmla="*/ 120 w 1913"/>
                <a:gd name="T13" fmla="*/ 499 h 1741"/>
                <a:gd name="T14" fmla="*/ 304 w 1913"/>
                <a:gd name="T15" fmla="*/ 217 h 1741"/>
                <a:gd name="T16" fmla="*/ 794 w 1913"/>
                <a:gd name="T17" fmla="*/ 354 h 1741"/>
                <a:gd name="T18" fmla="*/ 794 w 1913"/>
                <a:gd name="T19" fmla="*/ 354 h 1741"/>
                <a:gd name="T20" fmla="*/ 882 w 1913"/>
                <a:gd name="T21" fmla="*/ 346 h 1741"/>
                <a:gd name="T22" fmla="*/ 1284 w 1913"/>
                <a:gd name="T23" fmla="*/ 431 h 1741"/>
                <a:gd name="T24" fmla="*/ 1608 w 1913"/>
                <a:gd name="T25" fmla="*/ 573 h 1741"/>
                <a:gd name="T26" fmla="*/ 1803 w 1913"/>
                <a:gd name="T27" fmla="*/ 1085 h 1741"/>
                <a:gd name="T28" fmla="*/ 1602 w 1913"/>
                <a:gd name="T29" fmla="*/ 1338 h 1741"/>
                <a:gd name="T30" fmla="*/ 1427 w 1913"/>
                <a:gd name="T31" fmla="*/ 1552 h 1741"/>
                <a:gd name="T32" fmla="*/ 1433 w 1913"/>
                <a:gd name="T33" fmla="*/ 1558 h 1741"/>
                <a:gd name="T34" fmla="*/ 1208 w 1913"/>
                <a:gd name="T35" fmla="*/ 1568 h 1741"/>
                <a:gd name="T36" fmla="*/ 1063 w 1913"/>
                <a:gd name="T37" fmla="*/ 1700 h 1741"/>
                <a:gd name="T38" fmla="*/ 794 w 1913"/>
                <a:gd name="T39" fmla="*/ 354 h 1741"/>
                <a:gd name="T40" fmla="*/ 794 w 1913"/>
                <a:gd name="T41" fmla="*/ 354 h 1741"/>
                <a:gd name="T42" fmla="*/ 794 w 1913"/>
                <a:gd name="T43" fmla="*/ 353 h 1741"/>
                <a:gd name="T44" fmla="*/ 794 w 1913"/>
                <a:gd name="T45" fmla="*/ 354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3" h="1741">
                  <a:moveTo>
                    <a:pt x="1063" y="1700"/>
                  </a:moveTo>
                  <a:cubicBezTo>
                    <a:pt x="1020" y="1616"/>
                    <a:pt x="964" y="1540"/>
                    <a:pt x="868" y="1590"/>
                  </a:cubicBezTo>
                  <a:cubicBezTo>
                    <a:pt x="722" y="1665"/>
                    <a:pt x="716" y="1622"/>
                    <a:pt x="624" y="1660"/>
                  </a:cubicBezTo>
                  <a:cubicBezTo>
                    <a:pt x="532" y="1698"/>
                    <a:pt x="304" y="1741"/>
                    <a:pt x="385" y="1644"/>
                  </a:cubicBezTo>
                  <a:cubicBezTo>
                    <a:pt x="467" y="1546"/>
                    <a:pt x="375" y="1584"/>
                    <a:pt x="385" y="1470"/>
                  </a:cubicBezTo>
                  <a:cubicBezTo>
                    <a:pt x="396" y="1356"/>
                    <a:pt x="461" y="1259"/>
                    <a:pt x="320" y="1009"/>
                  </a:cubicBezTo>
                  <a:cubicBezTo>
                    <a:pt x="179" y="760"/>
                    <a:pt x="206" y="640"/>
                    <a:pt x="120" y="499"/>
                  </a:cubicBezTo>
                  <a:cubicBezTo>
                    <a:pt x="33" y="358"/>
                    <a:pt x="0" y="0"/>
                    <a:pt x="304" y="217"/>
                  </a:cubicBezTo>
                  <a:cubicBezTo>
                    <a:pt x="608" y="434"/>
                    <a:pt x="747" y="447"/>
                    <a:pt x="794" y="354"/>
                  </a:cubicBezTo>
                  <a:lnTo>
                    <a:pt x="794" y="354"/>
                  </a:lnTo>
                  <a:cubicBezTo>
                    <a:pt x="814" y="359"/>
                    <a:pt x="841" y="358"/>
                    <a:pt x="882" y="346"/>
                  </a:cubicBezTo>
                  <a:cubicBezTo>
                    <a:pt x="1018" y="308"/>
                    <a:pt x="1141" y="372"/>
                    <a:pt x="1284" y="431"/>
                  </a:cubicBezTo>
                  <a:cubicBezTo>
                    <a:pt x="1427" y="489"/>
                    <a:pt x="1485" y="470"/>
                    <a:pt x="1608" y="573"/>
                  </a:cubicBezTo>
                  <a:cubicBezTo>
                    <a:pt x="1731" y="677"/>
                    <a:pt x="1913" y="852"/>
                    <a:pt x="1803" y="1085"/>
                  </a:cubicBezTo>
                  <a:cubicBezTo>
                    <a:pt x="1692" y="1319"/>
                    <a:pt x="1699" y="1260"/>
                    <a:pt x="1602" y="1338"/>
                  </a:cubicBezTo>
                  <a:cubicBezTo>
                    <a:pt x="1504" y="1416"/>
                    <a:pt x="1349" y="1487"/>
                    <a:pt x="1427" y="1552"/>
                  </a:cubicBezTo>
                  <a:cubicBezTo>
                    <a:pt x="1429" y="1554"/>
                    <a:pt x="1431" y="1556"/>
                    <a:pt x="1433" y="1558"/>
                  </a:cubicBezTo>
                  <a:cubicBezTo>
                    <a:pt x="1318" y="1593"/>
                    <a:pt x="1302" y="1587"/>
                    <a:pt x="1208" y="1568"/>
                  </a:cubicBezTo>
                  <a:cubicBezTo>
                    <a:pt x="1112" y="1549"/>
                    <a:pt x="1122" y="1665"/>
                    <a:pt x="1063" y="1700"/>
                  </a:cubicBezTo>
                  <a:close/>
                  <a:moveTo>
                    <a:pt x="794" y="354"/>
                  </a:moveTo>
                  <a:lnTo>
                    <a:pt x="794" y="354"/>
                  </a:lnTo>
                  <a:lnTo>
                    <a:pt x="794" y="353"/>
                  </a:lnTo>
                  <a:lnTo>
                    <a:pt x="794" y="3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057BFEF7-1043-488E-BF28-A5251385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7265" y="701815"/>
              <a:ext cx="238695" cy="342447"/>
            </a:xfrm>
            <a:custGeom>
              <a:avLst/>
              <a:gdLst>
                <a:gd name="T0" fmla="*/ 40 w 1513"/>
                <a:gd name="T1" fmla="*/ 1082 h 2268"/>
                <a:gd name="T2" fmla="*/ 16 w 1513"/>
                <a:gd name="T3" fmla="*/ 1379 h 2268"/>
                <a:gd name="T4" fmla="*/ 152 w 1513"/>
                <a:gd name="T5" fmla="*/ 1542 h 2268"/>
                <a:gd name="T6" fmla="*/ 250 w 1513"/>
                <a:gd name="T7" fmla="*/ 1753 h 2268"/>
                <a:gd name="T8" fmla="*/ 331 w 1513"/>
                <a:gd name="T9" fmla="*/ 2062 h 2268"/>
                <a:gd name="T10" fmla="*/ 635 w 1513"/>
                <a:gd name="T11" fmla="*/ 2220 h 2268"/>
                <a:gd name="T12" fmla="*/ 728 w 1513"/>
                <a:gd name="T13" fmla="*/ 2268 h 2268"/>
                <a:gd name="T14" fmla="*/ 933 w 1513"/>
                <a:gd name="T15" fmla="*/ 2165 h 2268"/>
                <a:gd name="T16" fmla="*/ 933 w 1513"/>
                <a:gd name="T17" fmla="*/ 1525 h 2268"/>
                <a:gd name="T18" fmla="*/ 1177 w 1513"/>
                <a:gd name="T19" fmla="*/ 1422 h 2268"/>
                <a:gd name="T20" fmla="*/ 1362 w 1513"/>
                <a:gd name="T21" fmla="*/ 1238 h 2268"/>
                <a:gd name="T22" fmla="*/ 1470 w 1513"/>
                <a:gd name="T23" fmla="*/ 1081 h 2268"/>
                <a:gd name="T24" fmla="*/ 1454 w 1513"/>
                <a:gd name="T25" fmla="*/ 804 h 2268"/>
                <a:gd name="T26" fmla="*/ 1269 w 1513"/>
                <a:gd name="T27" fmla="*/ 511 h 2268"/>
                <a:gd name="T28" fmla="*/ 1383 w 1513"/>
                <a:gd name="T29" fmla="*/ 183 h 2268"/>
                <a:gd name="T30" fmla="*/ 1221 w 1513"/>
                <a:gd name="T31" fmla="*/ 47 h 2268"/>
                <a:gd name="T32" fmla="*/ 850 w 1513"/>
                <a:gd name="T33" fmla="*/ 52 h 2268"/>
                <a:gd name="T34" fmla="*/ 698 w 1513"/>
                <a:gd name="T35" fmla="*/ 251 h 2268"/>
                <a:gd name="T36" fmla="*/ 406 w 1513"/>
                <a:gd name="T37" fmla="*/ 590 h 2268"/>
                <a:gd name="T38" fmla="*/ 270 w 1513"/>
                <a:gd name="T39" fmla="*/ 747 h 2268"/>
                <a:gd name="T40" fmla="*/ 160 w 1513"/>
                <a:gd name="T41" fmla="*/ 998 h 2268"/>
                <a:gd name="T42" fmla="*/ 40 w 1513"/>
                <a:gd name="T43" fmla="*/ 1082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3" h="2268">
                  <a:moveTo>
                    <a:pt x="40" y="1082"/>
                  </a:moveTo>
                  <a:cubicBezTo>
                    <a:pt x="40" y="1082"/>
                    <a:pt x="33" y="1254"/>
                    <a:pt x="16" y="1379"/>
                  </a:cubicBezTo>
                  <a:cubicBezTo>
                    <a:pt x="0" y="1504"/>
                    <a:pt x="33" y="1525"/>
                    <a:pt x="152" y="1542"/>
                  </a:cubicBezTo>
                  <a:cubicBezTo>
                    <a:pt x="271" y="1558"/>
                    <a:pt x="250" y="1612"/>
                    <a:pt x="250" y="1753"/>
                  </a:cubicBezTo>
                  <a:cubicBezTo>
                    <a:pt x="250" y="1894"/>
                    <a:pt x="206" y="2024"/>
                    <a:pt x="331" y="2062"/>
                  </a:cubicBezTo>
                  <a:cubicBezTo>
                    <a:pt x="456" y="2100"/>
                    <a:pt x="540" y="2173"/>
                    <a:pt x="635" y="2220"/>
                  </a:cubicBezTo>
                  <a:cubicBezTo>
                    <a:pt x="657" y="2231"/>
                    <a:pt x="690" y="2249"/>
                    <a:pt x="728" y="2268"/>
                  </a:cubicBezTo>
                  <a:cubicBezTo>
                    <a:pt x="765" y="2192"/>
                    <a:pt x="850" y="2194"/>
                    <a:pt x="933" y="2165"/>
                  </a:cubicBezTo>
                  <a:cubicBezTo>
                    <a:pt x="1042" y="2127"/>
                    <a:pt x="1031" y="1759"/>
                    <a:pt x="933" y="1525"/>
                  </a:cubicBezTo>
                  <a:cubicBezTo>
                    <a:pt x="835" y="1292"/>
                    <a:pt x="1248" y="1563"/>
                    <a:pt x="1177" y="1422"/>
                  </a:cubicBezTo>
                  <a:cubicBezTo>
                    <a:pt x="1107" y="1281"/>
                    <a:pt x="1367" y="1335"/>
                    <a:pt x="1362" y="1238"/>
                  </a:cubicBezTo>
                  <a:cubicBezTo>
                    <a:pt x="1356" y="1140"/>
                    <a:pt x="1427" y="1081"/>
                    <a:pt x="1470" y="1081"/>
                  </a:cubicBezTo>
                  <a:cubicBezTo>
                    <a:pt x="1513" y="1081"/>
                    <a:pt x="1492" y="967"/>
                    <a:pt x="1454" y="804"/>
                  </a:cubicBezTo>
                  <a:cubicBezTo>
                    <a:pt x="1416" y="641"/>
                    <a:pt x="1394" y="576"/>
                    <a:pt x="1269" y="511"/>
                  </a:cubicBezTo>
                  <a:cubicBezTo>
                    <a:pt x="1145" y="446"/>
                    <a:pt x="1383" y="183"/>
                    <a:pt x="1383" y="183"/>
                  </a:cubicBezTo>
                  <a:cubicBezTo>
                    <a:pt x="1325" y="125"/>
                    <a:pt x="1304" y="94"/>
                    <a:pt x="1221" y="47"/>
                  </a:cubicBezTo>
                  <a:cubicBezTo>
                    <a:pt x="1137" y="0"/>
                    <a:pt x="965" y="52"/>
                    <a:pt x="850" y="52"/>
                  </a:cubicBezTo>
                  <a:cubicBezTo>
                    <a:pt x="735" y="52"/>
                    <a:pt x="703" y="94"/>
                    <a:pt x="698" y="251"/>
                  </a:cubicBezTo>
                  <a:cubicBezTo>
                    <a:pt x="693" y="407"/>
                    <a:pt x="468" y="512"/>
                    <a:pt x="406" y="590"/>
                  </a:cubicBezTo>
                  <a:cubicBezTo>
                    <a:pt x="343" y="669"/>
                    <a:pt x="270" y="747"/>
                    <a:pt x="270" y="747"/>
                  </a:cubicBezTo>
                  <a:cubicBezTo>
                    <a:pt x="296" y="815"/>
                    <a:pt x="228" y="940"/>
                    <a:pt x="160" y="998"/>
                  </a:cubicBezTo>
                  <a:cubicBezTo>
                    <a:pt x="92" y="1055"/>
                    <a:pt x="76" y="1066"/>
                    <a:pt x="40" y="10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346F0041-B268-478D-96D5-0A31F6436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9386" y="864884"/>
              <a:ext cx="289663" cy="371799"/>
            </a:xfrm>
            <a:custGeom>
              <a:avLst/>
              <a:gdLst>
                <a:gd name="T0" fmla="*/ 1408 w 1833"/>
                <a:gd name="T1" fmla="*/ 2456 h 2456"/>
                <a:gd name="T2" fmla="*/ 1285 w 1833"/>
                <a:gd name="T3" fmla="*/ 2260 h 2456"/>
                <a:gd name="T4" fmla="*/ 1036 w 1833"/>
                <a:gd name="T5" fmla="*/ 2043 h 2456"/>
                <a:gd name="T6" fmla="*/ 873 w 1833"/>
                <a:gd name="T7" fmla="*/ 1924 h 2456"/>
                <a:gd name="T8" fmla="*/ 493 w 1833"/>
                <a:gd name="T9" fmla="*/ 1550 h 2456"/>
                <a:gd name="T10" fmla="*/ 374 w 1833"/>
                <a:gd name="T11" fmla="*/ 1322 h 2456"/>
                <a:gd name="T12" fmla="*/ 200 w 1833"/>
                <a:gd name="T13" fmla="*/ 1176 h 2456"/>
                <a:gd name="T14" fmla="*/ 130 w 1833"/>
                <a:gd name="T15" fmla="*/ 872 h 2456"/>
                <a:gd name="T16" fmla="*/ 276 w 1833"/>
                <a:gd name="T17" fmla="*/ 655 h 2456"/>
                <a:gd name="T18" fmla="*/ 221 w 1833"/>
                <a:gd name="T19" fmla="*/ 327 h 2456"/>
                <a:gd name="T20" fmla="*/ 232 w 1833"/>
                <a:gd name="T21" fmla="*/ 344 h 2456"/>
                <a:gd name="T22" fmla="*/ 378 w 1833"/>
                <a:gd name="T23" fmla="*/ 114 h 2456"/>
                <a:gd name="T24" fmla="*/ 723 w 1833"/>
                <a:gd name="T25" fmla="*/ 0 h 2456"/>
                <a:gd name="T26" fmla="*/ 699 w 1833"/>
                <a:gd name="T27" fmla="*/ 297 h 2456"/>
                <a:gd name="T28" fmla="*/ 835 w 1833"/>
                <a:gd name="T29" fmla="*/ 460 h 2456"/>
                <a:gd name="T30" fmla="*/ 933 w 1833"/>
                <a:gd name="T31" fmla="*/ 671 h 2456"/>
                <a:gd name="T32" fmla="*/ 1014 w 1833"/>
                <a:gd name="T33" fmla="*/ 980 h 2456"/>
                <a:gd name="T34" fmla="*/ 1318 w 1833"/>
                <a:gd name="T35" fmla="*/ 1138 h 2456"/>
                <a:gd name="T36" fmla="*/ 1411 w 1833"/>
                <a:gd name="T37" fmla="*/ 1186 h 2456"/>
                <a:gd name="T38" fmla="*/ 1394 w 1833"/>
                <a:gd name="T39" fmla="*/ 1284 h 2456"/>
                <a:gd name="T40" fmla="*/ 1432 w 1833"/>
                <a:gd name="T41" fmla="*/ 1571 h 2456"/>
                <a:gd name="T42" fmla="*/ 1594 w 1833"/>
                <a:gd name="T43" fmla="*/ 1604 h 2456"/>
                <a:gd name="T44" fmla="*/ 1708 w 1833"/>
                <a:gd name="T45" fmla="*/ 1805 h 2456"/>
                <a:gd name="T46" fmla="*/ 1784 w 1833"/>
                <a:gd name="T47" fmla="*/ 2108 h 2456"/>
                <a:gd name="T48" fmla="*/ 1773 w 1833"/>
                <a:gd name="T49" fmla="*/ 2135 h 2456"/>
                <a:gd name="T50" fmla="*/ 1773 w 1833"/>
                <a:gd name="T51" fmla="*/ 2135 h 2456"/>
                <a:gd name="T52" fmla="*/ 1773 w 1833"/>
                <a:gd name="T53" fmla="*/ 2135 h 2456"/>
                <a:gd name="T54" fmla="*/ 1582 w 1833"/>
                <a:gd name="T55" fmla="*/ 2246 h 2456"/>
                <a:gd name="T56" fmla="*/ 1408 w 1833"/>
                <a:gd name="T57" fmla="*/ 2456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3" h="2456">
                  <a:moveTo>
                    <a:pt x="1408" y="2456"/>
                  </a:moveTo>
                  <a:cubicBezTo>
                    <a:pt x="1408" y="2456"/>
                    <a:pt x="1372" y="2385"/>
                    <a:pt x="1285" y="2260"/>
                  </a:cubicBezTo>
                  <a:cubicBezTo>
                    <a:pt x="1198" y="2136"/>
                    <a:pt x="1085" y="2179"/>
                    <a:pt x="1036" y="2043"/>
                  </a:cubicBezTo>
                  <a:cubicBezTo>
                    <a:pt x="987" y="1908"/>
                    <a:pt x="987" y="1957"/>
                    <a:pt x="873" y="1924"/>
                  </a:cubicBezTo>
                  <a:cubicBezTo>
                    <a:pt x="759" y="1891"/>
                    <a:pt x="591" y="1756"/>
                    <a:pt x="493" y="1550"/>
                  </a:cubicBezTo>
                  <a:cubicBezTo>
                    <a:pt x="396" y="1344"/>
                    <a:pt x="412" y="1474"/>
                    <a:pt x="374" y="1322"/>
                  </a:cubicBezTo>
                  <a:cubicBezTo>
                    <a:pt x="336" y="1170"/>
                    <a:pt x="141" y="1311"/>
                    <a:pt x="200" y="1176"/>
                  </a:cubicBezTo>
                  <a:cubicBezTo>
                    <a:pt x="260" y="1040"/>
                    <a:pt x="0" y="866"/>
                    <a:pt x="130" y="872"/>
                  </a:cubicBezTo>
                  <a:cubicBezTo>
                    <a:pt x="260" y="877"/>
                    <a:pt x="244" y="801"/>
                    <a:pt x="276" y="655"/>
                  </a:cubicBezTo>
                  <a:cubicBezTo>
                    <a:pt x="296" y="566"/>
                    <a:pt x="250" y="429"/>
                    <a:pt x="221" y="327"/>
                  </a:cubicBezTo>
                  <a:cubicBezTo>
                    <a:pt x="228" y="338"/>
                    <a:pt x="232" y="344"/>
                    <a:pt x="232" y="344"/>
                  </a:cubicBezTo>
                  <a:cubicBezTo>
                    <a:pt x="232" y="344"/>
                    <a:pt x="305" y="224"/>
                    <a:pt x="378" y="114"/>
                  </a:cubicBezTo>
                  <a:cubicBezTo>
                    <a:pt x="451" y="5"/>
                    <a:pt x="686" y="15"/>
                    <a:pt x="723" y="0"/>
                  </a:cubicBezTo>
                  <a:cubicBezTo>
                    <a:pt x="723" y="0"/>
                    <a:pt x="716" y="172"/>
                    <a:pt x="699" y="297"/>
                  </a:cubicBezTo>
                  <a:cubicBezTo>
                    <a:pt x="683" y="422"/>
                    <a:pt x="716" y="443"/>
                    <a:pt x="835" y="460"/>
                  </a:cubicBezTo>
                  <a:cubicBezTo>
                    <a:pt x="954" y="476"/>
                    <a:pt x="933" y="530"/>
                    <a:pt x="933" y="671"/>
                  </a:cubicBezTo>
                  <a:cubicBezTo>
                    <a:pt x="933" y="812"/>
                    <a:pt x="889" y="942"/>
                    <a:pt x="1014" y="980"/>
                  </a:cubicBezTo>
                  <a:cubicBezTo>
                    <a:pt x="1139" y="1018"/>
                    <a:pt x="1223" y="1091"/>
                    <a:pt x="1318" y="1138"/>
                  </a:cubicBezTo>
                  <a:cubicBezTo>
                    <a:pt x="1340" y="1149"/>
                    <a:pt x="1373" y="1167"/>
                    <a:pt x="1411" y="1186"/>
                  </a:cubicBezTo>
                  <a:cubicBezTo>
                    <a:pt x="1400" y="1210"/>
                    <a:pt x="1394" y="1241"/>
                    <a:pt x="1394" y="1284"/>
                  </a:cubicBezTo>
                  <a:cubicBezTo>
                    <a:pt x="1394" y="1463"/>
                    <a:pt x="1334" y="1436"/>
                    <a:pt x="1432" y="1571"/>
                  </a:cubicBezTo>
                  <a:cubicBezTo>
                    <a:pt x="1529" y="1707"/>
                    <a:pt x="1535" y="1631"/>
                    <a:pt x="1594" y="1604"/>
                  </a:cubicBezTo>
                  <a:cubicBezTo>
                    <a:pt x="1654" y="1577"/>
                    <a:pt x="1627" y="1691"/>
                    <a:pt x="1708" y="1805"/>
                  </a:cubicBezTo>
                  <a:cubicBezTo>
                    <a:pt x="1790" y="1919"/>
                    <a:pt x="1833" y="2011"/>
                    <a:pt x="1784" y="2108"/>
                  </a:cubicBezTo>
                  <a:cubicBezTo>
                    <a:pt x="1780" y="2117"/>
                    <a:pt x="1776" y="2126"/>
                    <a:pt x="1773" y="2135"/>
                  </a:cubicBezTo>
                  <a:lnTo>
                    <a:pt x="1773" y="2135"/>
                  </a:lnTo>
                  <a:lnTo>
                    <a:pt x="1773" y="2135"/>
                  </a:lnTo>
                  <a:cubicBezTo>
                    <a:pt x="1720" y="2121"/>
                    <a:pt x="1661" y="2163"/>
                    <a:pt x="1582" y="2246"/>
                  </a:cubicBezTo>
                  <a:cubicBezTo>
                    <a:pt x="1491" y="2342"/>
                    <a:pt x="1408" y="2456"/>
                    <a:pt x="1408" y="24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8AD2FF22-3444-4E35-A68E-71E2E8BB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137" y="-311667"/>
              <a:ext cx="232750" cy="275589"/>
            </a:xfrm>
            <a:custGeom>
              <a:avLst/>
              <a:gdLst>
                <a:gd name="T0" fmla="*/ 0 w 1479"/>
                <a:gd name="T1" fmla="*/ 956 h 1821"/>
                <a:gd name="T2" fmla="*/ 473 w 1479"/>
                <a:gd name="T3" fmla="*/ 1218 h 1821"/>
                <a:gd name="T4" fmla="*/ 973 w 1479"/>
                <a:gd name="T5" fmla="*/ 1787 h 1821"/>
                <a:gd name="T6" fmla="*/ 1280 w 1479"/>
                <a:gd name="T7" fmla="*/ 1582 h 1821"/>
                <a:gd name="T8" fmla="*/ 1360 w 1479"/>
                <a:gd name="T9" fmla="*/ 1514 h 1821"/>
                <a:gd name="T10" fmla="*/ 1354 w 1479"/>
                <a:gd name="T11" fmla="*/ 1297 h 1821"/>
                <a:gd name="T12" fmla="*/ 1229 w 1479"/>
                <a:gd name="T13" fmla="*/ 1127 h 1821"/>
                <a:gd name="T14" fmla="*/ 1315 w 1479"/>
                <a:gd name="T15" fmla="*/ 848 h 1821"/>
                <a:gd name="T16" fmla="*/ 1388 w 1479"/>
                <a:gd name="T17" fmla="*/ 638 h 1821"/>
                <a:gd name="T18" fmla="*/ 1206 w 1479"/>
                <a:gd name="T19" fmla="*/ 530 h 1821"/>
                <a:gd name="T20" fmla="*/ 1047 w 1479"/>
                <a:gd name="T21" fmla="*/ 490 h 1821"/>
                <a:gd name="T22" fmla="*/ 871 w 1479"/>
                <a:gd name="T23" fmla="*/ 296 h 1821"/>
                <a:gd name="T24" fmla="*/ 643 w 1479"/>
                <a:gd name="T25" fmla="*/ 131 h 1821"/>
                <a:gd name="T26" fmla="*/ 592 w 1479"/>
                <a:gd name="T27" fmla="*/ 410 h 1821"/>
                <a:gd name="T28" fmla="*/ 217 w 1479"/>
                <a:gd name="T29" fmla="*/ 581 h 1821"/>
                <a:gd name="T30" fmla="*/ 0 w 1479"/>
                <a:gd name="T31" fmla="*/ 956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9" h="1821">
                  <a:moveTo>
                    <a:pt x="0" y="956"/>
                  </a:moveTo>
                  <a:cubicBezTo>
                    <a:pt x="0" y="956"/>
                    <a:pt x="234" y="1036"/>
                    <a:pt x="473" y="1218"/>
                  </a:cubicBezTo>
                  <a:cubicBezTo>
                    <a:pt x="712" y="1400"/>
                    <a:pt x="905" y="1821"/>
                    <a:pt x="973" y="1787"/>
                  </a:cubicBezTo>
                  <a:cubicBezTo>
                    <a:pt x="1041" y="1753"/>
                    <a:pt x="1063" y="1548"/>
                    <a:pt x="1280" y="1582"/>
                  </a:cubicBezTo>
                  <a:cubicBezTo>
                    <a:pt x="1300" y="1569"/>
                    <a:pt x="1336" y="1558"/>
                    <a:pt x="1360" y="1514"/>
                  </a:cubicBezTo>
                  <a:cubicBezTo>
                    <a:pt x="1406" y="1428"/>
                    <a:pt x="1388" y="1315"/>
                    <a:pt x="1354" y="1297"/>
                  </a:cubicBezTo>
                  <a:cubicBezTo>
                    <a:pt x="1320" y="1280"/>
                    <a:pt x="1292" y="1241"/>
                    <a:pt x="1229" y="1127"/>
                  </a:cubicBezTo>
                  <a:cubicBezTo>
                    <a:pt x="1167" y="1013"/>
                    <a:pt x="1201" y="911"/>
                    <a:pt x="1315" y="848"/>
                  </a:cubicBezTo>
                  <a:cubicBezTo>
                    <a:pt x="1428" y="786"/>
                    <a:pt x="1297" y="774"/>
                    <a:pt x="1388" y="638"/>
                  </a:cubicBezTo>
                  <a:cubicBezTo>
                    <a:pt x="1479" y="501"/>
                    <a:pt x="1206" y="530"/>
                    <a:pt x="1206" y="530"/>
                  </a:cubicBezTo>
                  <a:cubicBezTo>
                    <a:pt x="1206" y="530"/>
                    <a:pt x="1121" y="535"/>
                    <a:pt x="1047" y="490"/>
                  </a:cubicBezTo>
                  <a:cubicBezTo>
                    <a:pt x="973" y="444"/>
                    <a:pt x="916" y="416"/>
                    <a:pt x="871" y="296"/>
                  </a:cubicBezTo>
                  <a:cubicBezTo>
                    <a:pt x="825" y="177"/>
                    <a:pt x="621" y="0"/>
                    <a:pt x="643" y="131"/>
                  </a:cubicBezTo>
                  <a:cubicBezTo>
                    <a:pt x="666" y="262"/>
                    <a:pt x="740" y="330"/>
                    <a:pt x="592" y="410"/>
                  </a:cubicBezTo>
                  <a:cubicBezTo>
                    <a:pt x="444" y="490"/>
                    <a:pt x="347" y="404"/>
                    <a:pt x="217" y="581"/>
                  </a:cubicBezTo>
                  <a:cubicBezTo>
                    <a:pt x="86" y="757"/>
                    <a:pt x="0" y="956"/>
                    <a:pt x="0" y="9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5D655F1E-B25E-41AD-A211-86D0960DE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1175" y="580327"/>
              <a:ext cx="568282" cy="649836"/>
            </a:xfrm>
            <a:custGeom>
              <a:avLst/>
              <a:gdLst>
                <a:gd name="T0" fmla="*/ 0 w 3600"/>
                <a:gd name="T1" fmla="*/ 1092 h 4297"/>
                <a:gd name="T2" fmla="*/ 155 w 3600"/>
                <a:gd name="T3" fmla="*/ 1490 h 4297"/>
                <a:gd name="T4" fmla="*/ 343 w 3600"/>
                <a:gd name="T5" fmla="*/ 1762 h 4297"/>
                <a:gd name="T6" fmla="*/ 680 w 3600"/>
                <a:gd name="T7" fmla="*/ 2216 h 4297"/>
                <a:gd name="T8" fmla="*/ 900 w 3600"/>
                <a:gd name="T9" fmla="*/ 2313 h 4297"/>
                <a:gd name="T10" fmla="*/ 1302 w 3600"/>
                <a:gd name="T11" fmla="*/ 2398 h 4297"/>
                <a:gd name="T12" fmla="*/ 1626 w 3600"/>
                <a:gd name="T13" fmla="*/ 2540 h 4297"/>
                <a:gd name="T14" fmla="*/ 1821 w 3600"/>
                <a:gd name="T15" fmla="*/ 3052 h 4297"/>
                <a:gd name="T16" fmla="*/ 1620 w 3600"/>
                <a:gd name="T17" fmla="*/ 3305 h 4297"/>
                <a:gd name="T18" fmla="*/ 1445 w 3600"/>
                <a:gd name="T19" fmla="*/ 3519 h 4297"/>
                <a:gd name="T20" fmla="*/ 1607 w 3600"/>
                <a:gd name="T21" fmla="*/ 3746 h 4297"/>
                <a:gd name="T22" fmla="*/ 1847 w 3600"/>
                <a:gd name="T23" fmla="*/ 3746 h 4297"/>
                <a:gd name="T24" fmla="*/ 1931 w 3600"/>
                <a:gd name="T25" fmla="*/ 3565 h 4297"/>
                <a:gd name="T26" fmla="*/ 2138 w 3600"/>
                <a:gd name="T27" fmla="*/ 3869 h 4297"/>
                <a:gd name="T28" fmla="*/ 2423 w 3600"/>
                <a:gd name="T29" fmla="*/ 3966 h 4297"/>
                <a:gd name="T30" fmla="*/ 2631 w 3600"/>
                <a:gd name="T31" fmla="*/ 3999 h 4297"/>
                <a:gd name="T32" fmla="*/ 2858 w 3600"/>
                <a:gd name="T33" fmla="*/ 4193 h 4297"/>
                <a:gd name="T34" fmla="*/ 2968 w 3600"/>
                <a:gd name="T35" fmla="*/ 4064 h 4297"/>
                <a:gd name="T36" fmla="*/ 2968 w 3600"/>
                <a:gd name="T37" fmla="*/ 3850 h 4297"/>
                <a:gd name="T38" fmla="*/ 2825 w 3600"/>
                <a:gd name="T39" fmla="*/ 3577 h 4297"/>
                <a:gd name="T40" fmla="*/ 3026 w 3600"/>
                <a:gd name="T41" fmla="*/ 3312 h 4297"/>
                <a:gd name="T42" fmla="*/ 3137 w 3600"/>
                <a:gd name="T43" fmla="*/ 2923 h 4297"/>
                <a:gd name="T44" fmla="*/ 3124 w 3600"/>
                <a:gd name="T45" fmla="*/ 2663 h 4297"/>
                <a:gd name="T46" fmla="*/ 3331 w 3600"/>
                <a:gd name="T47" fmla="*/ 2495 h 4297"/>
                <a:gd name="T48" fmla="*/ 3551 w 3600"/>
                <a:gd name="T49" fmla="*/ 2190 h 4297"/>
                <a:gd name="T50" fmla="*/ 3600 w 3600"/>
                <a:gd name="T51" fmla="*/ 1853 h 4297"/>
                <a:gd name="T52" fmla="*/ 3559 w 3600"/>
                <a:gd name="T53" fmla="*/ 1833 h 4297"/>
                <a:gd name="T54" fmla="*/ 3405 w 3600"/>
                <a:gd name="T55" fmla="*/ 1920 h 4297"/>
                <a:gd name="T56" fmla="*/ 3225 w 3600"/>
                <a:gd name="T57" fmla="*/ 1940 h 4297"/>
                <a:gd name="T58" fmla="*/ 2852 w 3600"/>
                <a:gd name="T59" fmla="*/ 1840 h 4297"/>
                <a:gd name="T60" fmla="*/ 2545 w 3600"/>
                <a:gd name="T61" fmla="*/ 1727 h 4297"/>
                <a:gd name="T62" fmla="*/ 2198 w 3600"/>
                <a:gd name="T63" fmla="*/ 1667 h 4297"/>
                <a:gd name="T64" fmla="*/ 2038 w 3600"/>
                <a:gd name="T65" fmla="*/ 1427 h 4297"/>
                <a:gd name="T66" fmla="*/ 1865 w 3600"/>
                <a:gd name="T67" fmla="*/ 1113 h 4297"/>
                <a:gd name="T68" fmla="*/ 1692 w 3600"/>
                <a:gd name="T69" fmla="*/ 846 h 4297"/>
                <a:gd name="T70" fmla="*/ 1625 w 3600"/>
                <a:gd name="T71" fmla="*/ 380 h 4297"/>
                <a:gd name="T72" fmla="*/ 1698 w 3600"/>
                <a:gd name="T73" fmla="*/ 286 h 4297"/>
                <a:gd name="T74" fmla="*/ 1739 w 3600"/>
                <a:gd name="T75" fmla="*/ 99 h 4297"/>
                <a:gd name="T76" fmla="*/ 1554 w 3600"/>
                <a:gd name="T77" fmla="*/ 78 h 4297"/>
                <a:gd name="T78" fmla="*/ 1242 w 3600"/>
                <a:gd name="T79" fmla="*/ 178 h 4297"/>
                <a:gd name="T80" fmla="*/ 1008 w 3600"/>
                <a:gd name="T81" fmla="*/ 78 h 4297"/>
                <a:gd name="T82" fmla="*/ 681 w 3600"/>
                <a:gd name="T83" fmla="*/ 99 h 4297"/>
                <a:gd name="T84" fmla="*/ 477 w 3600"/>
                <a:gd name="T85" fmla="*/ 121 h 4297"/>
                <a:gd name="T86" fmla="*/ 477 w 3600"/>
                <a:gd name="T87" fmla="*/ 121 h 4297"/>
                <a:gd name="T88" fmla="*/ 339 w 3600"/>
                <a:gd name="T89" fmla="*/ 345 h 4297"/>
                <a:gd name="T90" fmla="*/ 407 w 3600"/>
                <a:gd name="T91" fmla="*/ 497 h 4297"/>
                <a:gd name="T92" fmla="*/ 329 w 3600"/>
                <a:gd name="T93" fmla="*/ 920 h 4297"/>
                <a:gd name="T94" fmla="*/ 0 w 3600"/>
                <a:gd name="T95" fmla="*/ 1092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00" h="4297">
                  <a:moveTo>
                    <a:pt x="0" y="1092"/>
                  </a:moveTo>
                  <a:cubicBezTo>
                    <a:pt x="0" y="1092"/>
                    <a:pt x="51" y="1451"/>
                    <a:pt x="155" y="1490"/>
                  </a:cubicBezTo>
                  <a:cubicBezTo>
                    <a:pt x="258" y="1529"/>
                    <a:pt x="258" y="1581"/>
                    <a:pt x="343" y="1762"/>
                  </a:cubicBezTo>
                  <a:cubicBezTo>
                    <a:pt x="427" y="1944"/>
                    <a:pt x="576" y="2158"/>
                    <a:pt x="680" y="2216"/>
                  </a:cubicBezTo>
                  <a:cubicBezTo>
                    <a:pt x="783" y="2275"/>
                    <a:pt x="764" y="2352"/>
                    <a:pt x="900" y="2313"/>
                  </a:cubicBezTo>
                  <a:cubicBezTo>
                    <a:pt x="1036" y="2275"/>
                    <a:pt x="1159" y="2339"/>
                    <a:pt x="1302" y="2398"/>
                  </a:cubicBezTo>
                  <a:cubicBezTo>
                    <a:pt x="1445" y="2456"/>
                    <a:pt x="1503" y="2437"/>
                    <a:pt x="1626" y="2540"/>
                  </a:cubicBezTo>
                  <a:cubicBezTo>
                    <a:pt x="1749" y="2644"/>
                    <a:pt x="1931" y="2819"/>
                    <a:pt x="1821" y="3052"/>
                  </a:cubicBezTo>
                  <a:cubicBezTo>
                    <a:pt x="1710" y="3286"/>
                    <a:pt x="1717" y="3227"/>
                    <a:pt x="1620" y="3305"/>
                  </a:cubicBezTo>
                  <a:cubicBezTo>
                    <a:pt x="1522" y="3383"/>
                    <a:pt x="1367" y="3454"/>
                    <a:pt x="1445" y="3519"/>
                  </a:cubicBezTo>
                  <a:cubicBezTo>
                    <a:pt x="1522" y="3584"/>
                    <a:pt x="1477" y="3772"/>
                    <a:pt x="1607" y="3746"/>
                  </a:cubicBezTo>
                  <a:cubicBezTo>
                    <a:pt x="1736" y="3720"/>
                    <a:pt x="1769" y="3694"/>
                    <a:pt x="1847" y="3746"/>
                  </a:cubicBezTo>
                  <a:cubicBezTo>
                    <a:pt x="1924" y="3798"/>
                    <a:pt x="1924" y="3649"/>
                    <a:pt x="1931" y="3565"/>
                  </a:cubicBezTo>
                  <a:cubicBezTo>
                    <a:pt x="1937" y="3480"/>
                    <a:pt x="2112" y="3714"/>
                    <a:pt x="2138" y="3869"/>
                  </a:cubicBezTo>
                  <a:cubicBezTo>
                    <a:pt x="2164" y="4025"/>
                    <a:pt x="2333" y="4038"/>
                    <a:pt x="2423" y="3966"/>
                  </a:cubicBezTo>
                  <a:cubicBezTo>
                    <a:pt x="2514" y="3895"/>
                    <a:pt x="2547" y="4018"/>
                    <a:pt x="2631" y="3999"/>
                  </a:cubicBezTo>
                  <a:cubicBezTo>
                    <a:pt x="2715" y="3979"/>
                    <a:pt x="2806" y="4090"/>
                    <a:pt x="2858" y="4193"/>
                  </a:cubicBezTo>
                  <a:cubicBezTo>
                    <a:pt x="2910" y="4297"/>
                    <a:pt x="2968" y="4180"/>
                    <a:pt x="2968" y="4064"/>
                  </a:cubicBezTo>
                  <a:cubicBezTo>
                    <a:pt x="2968" y="3947"/>
                    <a:pt x="2916" y="3979"/>
                    <a:pt x="2968" y="3850"/>
                  </a:cubicBezTo>
                  <a:cubicBezTo>
                    <a:pt x="3020" y="3720"/>
                    <a:pt x="2851" y="3688"/>
                    <a:pt x="2825" y="3577"/>
                  </a:cubicBezTo>
                  <a:cubicBezTo>
                    <a:pt x="2799" y="3467"/>
                    <a:pt x="2961" y="3474"/>
                    <a:pt x="3026" y="3312"/>
                  </a:cubicBezTo>
                  <a:cubicBezTo>
                    <a:pt x="3091" y="3150"/>
                    <a:pt x="3162" y="3072"/>
                    <a:pt x="3137" y="2923"/>
                  </a:cubicBezTo>
                  <a:cubicBezTo>
                    <a:pt x="3111" y="2774"/>
                    <a:pt x="3065" y="2683"/>
                    <a:pt x="3124" y="2663"/>
                  </a:cubicBezTo>
                  <a:cubicBezTo>
                    <a:pt x="3182" y="2644"/>
                    <a:pt x="3292" y="2696"/>
                    <a:pt x="3331" y="2495"/>
                  </a:cubicBezTo>
                  <a:cubicBezTo>
                    <a:pt x="3370" y="2294"/>
                    <a:pt x="3525" y="2262"/>
                    <a:pt x="3551" y="2190"/>
                  </a:cubicBezTo>
                  <a:cubicBezTo>
                    <a:pt x="3568" y="2143"/>
                    <a:pt x="3588" y="1968"/>
                    <a:pt x="3600" y="1853"/>
                  </a:cubicBezTo>
                  <a:lnTo>
                    <a:pt x="3559" y="1833"/>
                  </a:lnTo>
                  <a:cubicBezTo>
                    <a:pt x="3559" y="1833"/>
                    <a:pt x="3392" y="1860"/>
                    <a:pt x="3405" y="1920"/>
                  </a:cubicBezTo>
                  <a:cubicBezTo>
                    <a:pt x="3419" y="1980"/>
                    <a:pt x="3365" y="1940"/>
                    <a:pt x="3225" y="1940"/>
                  </a:cubicBezTo>
                  <a:cubicBezTo>
                    <a:pt x="3085" y="1940"/>
                    <a:pt x="2919" y="1953"/>
                    <a:pt x="2852" y="1840"/>
                  </a:cubicBezTo>
                  <a:cubicBezTo>
                    <a:pt x="2785" y="1727"/>
                    <a:pt x="2672" y="1833"/>
                    <a:pt x="2545" y="1727"/>
                  </a:cubicBezTo>
                  <a:cubicBezTo>
                    <a:pt x="2418" y="1620"/>
                    <a:pt x="2298" y="1707"/>
                    <a:pt x="2198" y="1667"/>
                  </a:cubicBezTo>
                  <a:cubicBezTo>
                    <a:pt x="2098" y="1627"/>
                    <a:pt x="2065" y="1620"/>
                    <a:pt x="2038" y="1427"/>
                  </a:cubicBezTo>
                  <a:cubicBezTo>
                    <a:pt x="2012" y="1233"/>
                    <a:pt x="1972" y="1153"/>
                    <a:pt x="1865" y="1113"/>
                  </a:cubicBezTo>
                  <a:cubicBezTo>
                    <a:pt x="1758" y="1073"/>
                    <a:pt x="1798" y="966"/>
                    <a:pt x="1692" y="846"/>
                  </a:cubicBezTo>
                  <a:cubicBezTo>
                    <a:pt x="1585" y="726"/>
                    <a:pt x="1625" y="380"/>
                    <a:pt x="1625" y="380"/>
                  </a:cubicBezTo>
                  <a:cubicBezTo>
                    <a:pt x="1625" y="380"/>
                    <a:pt x="1612" y="420"/>
                    <a:pt x="1698" y="286"/>
                  </a:cubicBezTo>
                  <a:cubicBezTo>
                    <a:pt x="1785" y="153"/>
                    <a:pt x="1739" y="99"/>
                    <a:pt x="1739" y="99"/>
                  </a:cubicBezTo>
                  <a:cubicBezTo>
                    <a:pt x="1739" y="99"/>
                    <a:pt x="1632" y="36"/>
                    <a:pt x="1554" y="78"/>
                  </a:cubicBezTo>
                  <a:cubicBezTo>
                    <a:pt x="1476" y="121"/>
                    <a:pt x="1370" y="270"/>
                    <a:pt x="1242" y="178"/>
                  </a:cubicBezTo>
                  <a:cubicBezTo>
                    <a:pt x="1114" y="85"/>
                    <a:pt x="1064" y="156"/>
                    <a:pt x="1008" y="78"/>
                  </a:cubicBezTo>
                  <a:cubicBezTo>
                    <a:pt x="951" y="0"/>
                    <a:pt x="802" y="57"/>
                    <a:pt x="681" y="99"/>
                  </a:cubicBezTo>
                  <a:cubicBezTo>
                    <a:pt x="582" y="134"/>
                    <a:pt x="517" y="145"/>
                    <a:pt x="477" y="121"/>
                  </a:cubicBezTo>
                  <a:lnTo>
                    <a:pt x="477" y="121"/>
                  </a:lnTo>
                  <a:cubicBezTo>
                    <a:pt x="400" y="215"/>
                    <a:pt x="485" y="188"/>
                    <a:pt x="339" y="345"/>
                  </a:cubicBezTo>
                  <a:cubicBezTo>
                    <a:pt x="193" y="502"/>
                    <a:pt x="256" y="424"/>
                    <a:pt x="407" y="497"/>
                  </a:cubicBezTo>
                  <a:cubicBezTo>
                    <a:pt x="559" y="570"/>
                    <a:pt x="329" y="711"/>
                    <a:pt x="329" y="920"/>
                  </a:cubicBezTo>
                  <a:cubicBezTo>
                    <a:pt x="329" y="1090"/>
                    <a:pt x="167" y="1073"/>
                    <a:pt x="0" y="10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3F0C960-93B7-466C-8C01-879D66CA2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2195" y="-1191430"/>
              <a:ext cx="1297959" cy="1379574"/>
            </a:xfrm>
            <a:custGeom>
              <a:avLst/>
              <a:gdLst>
                <a:gd name="T0" fmla="*/ 645 w 8230"/>
                <a:gd name="T1" fmla="*/ 2991 h 9120"/>
                <a:gd name="T2" fmla="*/ 2553 w 8230"/>
                <a:gd name="T3" fmla="*/ 1089 h 9120"/>
                <a:gd name="T4" fmla="*/ 2669 w 8230"/>
                <a:gd name="T5" fmla="*/ 761 h 9120"/>
                <a:gd name="T6" fmla="*/ 2375 w 8230"/>
                <a:gd name="T7" fmla="*/ 300 h 9120"/>
                <a:gd name="T8" fmla="*/ 2893 w 8230"/>
                <a:gd name="T9" fmla="*/ 196 h 9120"/>
                <a:gd name="T10" fmla="*/ 3660 w 8230"/>
                <a:gd name="T11" fmla="*/ 893 h 9120"/>
                <a:gd name="T12" fmla="*/ 4190 w 8230"/>
                <a:gd name="T13" fmla="*/ 1401 h 9120"/>
                <a:gd name="T14" fmla="*/ 4634 w 8230"/>
                <a:gd name="T15" fmla="*/ 2011 h 9120"/>
                <a:gd name="T16" fmla="*/ 4905 w 8230"/>
                <a:gd name="T17" fmla="*/ 2519 h 9120"/>
                <a:gd name="T18" fmla="*/ 5318 w 8230"/>
                <a:gd name="T19" fmla="*/ 2644 h 9120"/>
                <a:gd name="T20" fmla="*/ 6058 w 8230"/>
                <a:gd name="T21" fmla="*/ 2547 h 9120"/>
                <a:gd name="T22" fmla="*/ 6376 w 8230"/>
                <a:gd name="T23" fmla="*/ 2369 h 9120"/>
                <a:gd name="T24" fmla="*/ 6748 w 8230"/>
                <a:gd name="T25" fmla="*/ 2588 h 9120"/>
                <a:gd name="T26" fmla="*/ 7297 w 8230"/>
                <a:gd name="T27" fmla="*/ 2475 h 9120"/>
                <a:gd name="T28" fmla="*/ 7747 w 8230"/>
                <a:gd name="T29" fmla="*/ 2703 h 9120"/>
                <a:gd name="T30" fmla="*/ 8078 w 8230"/>
                <a:gd name="T31" fmla="*/ 2962 h 9120"/>
                <a:gd name="T32" fmla="*/ 7819 w 8230"/>
                <a:gd name="T33" fmla="*/ 4033 h 9120"/>
                <a:gd name="T34" fmla="*/ 8151 w 8230"/>
                <a:gd name="T35" fmla="*/ 4519 h 9120"/>
                <a:gd name="T36" fmla="*/ 7811 w 8230"/>
                <a:gd name="T37" fmla="*/ 4464 h 9120"/>
                <a:gd name="T38" fmla="*/ 7468 w 8230"/>
                <a:gd name="T39" fmla="*/ 4393 h 9120"/>
                <a:gd name="T40" fmla="*/ 6836 w 8230"/>
                <a:gd name="T41" fmla="*/ 4614 h 9120"/>
                <a:gd name="T42" fmla="*/ 6342 w 8230"/>
                <a:gd name="T43" fmla="*/ 4760 h 9120"/>
                <a:gd name="T44" fmla="*/ 5655 w 8230"/>
                <a:gd name="T45" fmla="*/ 5123 h 9120"/>
                <a:gd name="T46" fmla="*/ 5083 w 8230"/>
                <a:gd name="T47" fmla="*/ 5692 h 9120"/>
                <a:gd name="T48" fmla="*/ 4815 w 8230"/>
                <a:gd name="T49" fmla="*/ 6439 h 9120"/>
                <a:gd name="T50" fmla="*/ 4319 w 8230"/>
                <a:gd name="T51" fmla="*/ 7173 h 9120"/>
                <a:gd name="T52" fmla="*/ 4081 w 8230"/>
                <a:gd name="T53" fmla="*/ 7765 h 9120"/>
                <a:gd name="T54" fmla="*/ 3616 w 8230"/>
                <a:gd name="T55" fmla="*/ 7760 h 9120"/>
                <a:gd name="T56" fmla="*/ 3373 w 8230"/>
                <a:gd name="T57" fmla="*/ 8190 h 9120"/>
                <a:gd name="T58" fmla="*/ 2843 w 8230"/>
                <a:gd name="T59" fmla="*/ 8513 h 9120"/>
                <a:gd name="T60" fmla="*/ 2469 w 8230"/>
                <a:gd name="T61" fmla="*/ 8743 h 9120"/>
                <a:gd name="T62" fmla="*/ 2355 w 8230"/>
                <a:gd name="T63" fmla="*/ 8770 h 9120"/>
                <a:gd name="T64" fmla="*/ 2065 w 8230"/>
                <a:gd name="T65" fmla="*/ 8722 h 9120"/>
                <a:gd name="T66" fmla="*/ 1832 w 8230"/>
                <a:gd name="T67" fmla="*/ 7489 h 9120"/>
                <a:gd name="T68" fmla="*/ 2435 w 8230"/>
                <a:gd name="T69" fmla="*/ 7007 h 9120"/>
                <a:gd name="T70" fmla="*/ 1790 w 8230"/>
                <a:gd name="T71" fmla="*/ 6448 h 9120"/>
                <a:gd name="T72" fmla="*/ 1122 w 8230"/>
                <a:gd name="T73" fmla="*/ 6191 h 9120"/>
                <a:gd name="T74" fmla="*/ 424 w 8230"/>
                <a:gd name="T75" fmla="*/ 5811 h 9120"/>
                <a:gd name="T76" fmla="*/ 141 w 8230"/>
                <a:gd name="T77" fmla="*/ 4932 h 9120"/>
                <a:gd name="T78" fmla="*/ 254 w 8230"/>
                <a:gd name="T79" fmla="*/ 4124 h 9120"/>
                <a:gd name="T80" fmla="*/ 11 w 8230"/>
                <a:gd name="T81" fmla="*/ 3256 h 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30" h="9120">
                  <a:moveTo>
                    <a:pt x="11" y="3256"/>
                  </a:moveTo>
                  <a:cubicBezTo>
                    <a:pt x="11" y="3256"/>
                    <a:pt x="46" y="3182"/>
                    <a:pt x="645" y="2991"/>
                  </a:cubicBezTo>
                  <a:cubicBezTo>
                    <a:pt x="1245" y="2801"/>
                    <a:pt x="1839" y="2478"/>
                    <a:pt x="2190" y="1867"/>
                  </a:cubicBezTo>
                  <a:cubicBezTo>
                    <a:pt x="2542" y="1256"/>
                    <a:pt x="2444" y="1055"/>
                    <a:pt x="2553" y="1089"/>
                  </a:cubicBezTo>
                  <a:cubicBezTo>
                    <a:pt x="2663" y="1124"/>
                    <a:pt x="2755" y="1107"/>
                    <a:pt x="2697" y="980"/>
                  </a:cubicBezTo>
                  <a:cubicBezTo>
                    <a:pt x="2640" y="853"/>
                    <a:pt x="2611" y="853"/>
                    <a:pt x="2669" y="761"/>
                  </a:cubicBezTo>
                  <a:cubicBezTo>
                    <a:pt x="2726" y="669"/>
                    <a:pt x="2692" y="622"/>
                    <a:pt x="2542" y="565"/>
                  </a:cubicBezTo>
                  <a:cubicBezTo>
                    <a:pt x="2392" y="507"/>
                    <a:pt x="2513" y="352"/>
                    <a:pt x="2375" y="300"/>
                  </a:cubicBezTo>
                  <a:cubicBezTo>
                    <a:pt x="2236" y="248"/>
                    <a:pt x="2340" y="179"/>
                    <a:pt x="2467" y="213"/>
                  </a:cubicBezTo>
                  <a:cubicBezTo>
                    <a:pt x="2594" y="248"/>
                    <a:pt x="2807" y="0"/>
                    <a:pt x="2893" y="196"/>
                  </a:cubicBezTo>
                  <a:cubicBezTo>
                    <a:pt x="2980" y="392"/>
                    <a:pt x="3228" y="248"/>
                    <a:pt x="3233" y="415"/>
                  </a:cubicBezTo>
                  <a:cubicBezTo>
                    <a:pt x="3239" y="582"/>
                    <a:pt x="3631" y="548"/>
                    <a:pt x="3660" y="893"/>
                  </a:cubicBezTo>
                  <a:cubicBezTo>
                    <a:pt x="3689" y="1239"/>
                    <a:pt x="3890" y="1135"/>
                    <a:pt x="3954" y="1228"/>
                  </a:cubicBezTo>
                  <a:cubicBezTo>
                    <a:pt x="4017" y="1320"/>
                    <a:pt x="4173" y="1326"/>
                    <a:pt x="4190" y="1401"/>
                  </a:cubicBezTo>
                  <a:cubicBezTo>
                    <a:pt x="4207" y="1475"/>
                    <a:pt x="4352" y="1349"/>
                    <a:pt x="4461" y="1585"/>
                  </a:cubicBezTo>
                  <a:cubicBezTo>
                    <a:pt x="4571" y="1821"/>
                    <a:pt x="4484" y="2000"/>
                    <a:pt x="4634" y="2011"/>
                  </a:cubicBezTo>
                  <a:cubicBezTo>
                    <a:pt x="4784" y="2023"/>
                    <a:pt x="4824" y="1919"/>
                    <a:pt x="4905" y="2173"/>
                  </a:cubicBezTo>
                  <a:cubicBezTo>
                    <a:pt x="4986" y="2426"/>
                    <a:pt x="4847" y="2450"/>
                    <a:pt x="4905" y="2519"/>
                  </a:cubicBezTo>
                  <a:cubicBezTo>
                    <a:pt x="4962" y="2588"/>
                    <a:pt x="5055" y="2582"/>
                    <a:pt x="5112" y="2657"/>
                  </a:cubicBezTo>
                  <a:cubicBezTo>
                    <a:pt x="5170" y="2732"/>
                    <a:pt x="5168" y="2600"/>
                    <a:pt x="5318" y="2644"/>
                  </a:cubicBezTo>
                  <a:cubicBezTo>
                    <a:pt x="5467" y="2688"/>
                    <a:pt x="5552" y="2591"/>
                    <a:pt x="5736" y="2660"/>
                  </a:cubicBezTo>
                  <a:cubicBezTo>
                    <a:pt x="5920" y="2728"/>
                    <a:pt x="5955" y="2591"/>
                    <a:pt x="6058" y="2547"/>
                  </a:cubicBezTo>
                  <a:cubicBezTo>
                    <a:pt x="6161" y="2503"/>
                    <a:pt x="6139" y="2622"/>
                    <a:pt x="6211" y="2479"/>
                  </a:cubicBezTo>
                  <a:cubicBezTo>
                    <a:pt x="6282" y="2335"/>
                    <a:pt x="6314" y="2322"/>
                    <a:pt x="6376" y="2369"/>
                  </a:cubicBezTo>
                  <a:cubicBezTo>
                    <a:pt x="6438" y="2416"/>
                    <a:pt x="6510" y="2413"/>
                    <a:pt x="6579" y="2500"/>
                  </a:cubicBezTo>
                  <a:cubicBezTo>
                    <a:pt x="6648" y="2588"/>
                    <a:pt x="6666" y="2538"/>
                    <a:pt x="6748" y="2588"/>
                  </a:cubicBezTo>
                  <a:cubicBezTo>
                    <a:pt x="6829" y="2638"/>
                    <a:pt x="6938" y="2479"/>
                    <a:pt x="7038" y="2500"/>
                  </a:cubicBezTo>
                  <a:cubicBezTo>
                    <a:pt x="7138" y="2522"/>
                    <a:pt x="7138" y="2326"/>
                    <a:pt x="7297" y="2475"/>
                  </a:cubicBezTo>
                  <a:cubicBezTo>
                    <a:pt x="7456" y="2625"/>
                    <a:pt x="7597" y="2653"/>
                    <a:pt x="7634" y="2638"/>
                  </a:cubicBezTo>
                  <a:cubicBezTo>
                    <a:pt x="7672" y="2622"/>
                    <a:pt x="7612" y="2700"/>
                    <a:pt x="7747" y="2703"/>
                  </a:cubicBezTo>
                  <a:cubicBezTo>
                    <a:pt x="7881" y="2706"/>
                    <a:pt x="7853" y="2778"/>
                    <a:pt x="7921" y="2847"/>
                  </a:cubicBezTo>
                  <a:cubicBezTo>
                    <a:pt x="7990" y="2916"/>
                    <a:pt x="8152" y="2875"/>
                    <a:pt x="8078" y="2962"/>
                  </a:cubicBezTo>
                  <a:cubicBezTo>
                    <a:pt x="8003" y="3050"/>
                    <a:pt x="7235" y="3918"/>
                    <a:pt x="7438" y="4027"/>
                  </a:cubicBezTo>
                  <a:cubicBezTo>
                    <a:pt x="7640" y="4136"/>
                    <a:pt x="7736" y="3950"/>
                    <a:pt x="7819" y="4033"/>
                  </a:cubicBezTo>
                  <a:cubicBezTo>
                    <a:pt x="7902" y="4116"/>
                    <a:pt x="7910" y="4152"/>
                    <a:pt x="7930" y="4247"/>
                  </a:cubicBezTo>
                  <a:cubicBezTo>
                    <a:pt x="7949" y="4341"/>
                    <a:pt x="8230" y="4420"/>
                    <a:pt x="8151" y="4519"/>
                  </a:cubicBezTo>
                  <a:cubicBezTo>
                    <a:pt x="8072" y="4618"/>
                    <a:pt x="8040" y="4452"/>
                    <a:pt x="7993" y="4495"/>
                  </a:cubicBezTo>
                  <a:cubicBezTo>
                    <a:pt x="7945" y="4539"/>
                    <a:pt x="7839" y="4606"/>
                    <a:pt x="7811" y="4464"/>
                  </a:cubicBezTo>
                  <a:cubicBezTo>
                    <a:pt x="7784" y="4322"/>
                    <a:pt x="7799" y="4365"/>
                    <a:pt x="7673" y="4381"/>
                  </a:cubicBezTo>
                  <a:cubicBezTo>
                    <a:pt x="7547" y="4397"/>
                    <a:pt x="7507" y="4444"/>
                    <a:pt x="7468" y="4393"/>
                  </a:cubicBezTo>
                  <a:cubicBezTo>
                    <a:pt x="7428" y="4341"/>
                    <a:pt x="7251" y="4389"/>
                    <a:pt x="7215" y="4511"/>
                  </a:cubicBezTo>
                  <a:cubicBezTo>
                    <a:pt x="7179" y="4634"/>
                    <a:pt x="6978" y="4618"/>
                    <a:pt x="6836" y="4614"/>
                  </a:cubicBezTo>
                  <a:cubicBezTo>
                    <a:pt x="6694" y="4610"/>
                    <a:pt x="6674" y="4705"/>
                    <a:pt x="6563" y="4705"/>
                  </a:cubicBezTo>
                  <a:cubicBezTo>
                    <a:pt x="6453" y="4705"/>
                    <a:pt x="6536" y="4768"/>
                    <a:pt x="6342" y="4760"/>
                  </a:cubicBezTo>
                  <a:cubicBezTo>
                    <a:pt x="6149" y="4752"/>
                    <a:pt x="5865" y="5020"/>
                    <a:pt x="5801" y="5032"/>
                  </a:cubicBezTo>
                  <a:cubicBezTo>
                    <a:pt x="5738" y="5044"/>
                    <a:pt x="5699" y="5013"/>
                    <a:pt x="5655" y="5123"/>
                  </a:cubicBezTo>
                  <a:cubicBezTo>
                    <a:pt x="5612" y="5234"/>
                    <a:pt x="5466" y="5309"/>
                    <a:pt x="5351" y="5309"/>
                  </a:cubicBezTo>
                  <a:cubicBezTo>
                    <a:pt x="5237" y="5309"/>
                    <a:pt x="5103" y="5368"/>
                    <a:pt x="5083" y="5692"/>
                  </a:cubicBezTo>
                  <a:cubicBezTo>
                    <a:pt x="5063" y="6015"/>
                    <a:pt x="5016" y="6067"/>
                    <a:pt x="4984" y="6106"/>
                  </a:cubicBezTo>
                  <a:cubicBezTo>
                    <a:pt x="4953" y="6146"/>
                    <a:pt x="4749" y="6277"/>
                    <a:pt x="4815" y="6439"/>
                  </a:cubicBezTo>
                  <a:cubicBezTo>
                    <a:pt x="4881" y="6601"/>
                    <a:pt x="5068" y="6803"/>
                    <a:pt x="4866" y="6869"/>
                  </a:cubicBezTo>
                  <a:cubicBezTo>
                    <a:pt x="4663" y="6935"/>
                    <a:pt x="4496" y="6945"/>
                    <a:pt x="4319" y="7173"/>
                  </a:cubicBezTo>
                  <a:cubicBezTo>
                    <a:pt x="4142" y="7400"/>
                    <a:pt x="4299" y="7527"/>
                    <a:pt x="4314" y="7633"/>
                  </a:cubicBezTo>
                  <a:cubicBezTo>
                    <a:pt x="4329" y="7739"/>
                    <a:pt x="4006" y="7664"/>
                    <a:pt x="4081" y="7765"/>
                  </a:cubicBezTo>
                  <a:cubicBezTo>
                    <a:pt x="4157" y="7866"/>
                    <a:pt x="4137" y="7932"/>
                    <a:pt x="3975" y="7861"/>
                  </a:cubicBezTo>
                  <a:cubicBezTo>
                    <a:pt x="3813" y="7790"/>
                    <a:pt x="3717" y="7775"/>
                    <a:pt x="3616" y="7760"/>
                  </a:cubicBezTo>
                  <a:cubicBezTo>
                    <a:pt x="3515" y="7744"/>
                    <a:pt x="3332" y="7613"/>
                    <a:pt x="3358" y="7719"/>
                  </a:cubicBezTo>
                  <a:cubicBezTo>
                    <a:pt x="3383" y="7825"/>
                    <a:pt x="3454" y="8170"/>
                    <a:pt x="3373" y="8190"/>
                  </a:cubicBezTo>
                  <a:cubicBezTo>
                    <a:pt x="3292" y="8210"/>
                    <a:pt x="3332" y="8331"/>
                    <a:pt x="3211" y="8352"/>
                  </a:cubicBezTo>
                  <a:cubicBezTo>
                    <a:pt x="3090" y="8372"/>
                    <a:pt x="2911" y="8510"/>
                    <a:pt x="2843" y="8513"/>
                  </a:cubicBezTo>
                  <a:cubicBezTo>
                    <a:pt x="2774" y="8516"/>
                    <a:pt x="2585" y="8486"/>
                    <a:pt x="2555" y="8555"/>
                  </a:cubicBezTo>
                  <a:cubicBezTo>
                    <a:pt x="2526" y="8623"/>
                    <a:pt x="2400" y="8647"/>
                    <a:pt x="2469" y="8743"/>
                  </a:cubicBezTo>
                  <a:cubicBezTo>
                    <a:pt x="2538" y="8839"/>
                    <a:pt x="2517" y="8919"/>
                    <a:pt x="2475" y="8868"/>
                  </a:cubicBezTo>
                  <a:cubicBezTo>
                    <a:pt x="2433" y="8818"/>
                    <a:pt x="2448" y="8698"/>
                    <a:pt x="2355" y="8770"/>
                  </a:cubicBezTo>
                  <a:cubicBezTo>
                    <a:pt x="2262" y="8842"/>
                    <a:pt x="1996" y="9120"/>
                    <a:pt x="1967" y="9063"/>
                  </a:cubicBezTo>
                  <a:cubicBezTo>
                    <a:pt x="1937" y="9006"/>
                    <a:pt x="2017" y="8865"/>
                    <a:pt x="2065" y="8722"/>
                  </a:cubicBezTo>
                  <a:cubicBezTo>
                    <a:pt x="2113" y="8578"/>
                    <a:pt x="2182" y="8528"/>
                    <a:pt x="2110" y="8390"/>
                  </a:cubicBezTo>
                  <a:cubicBezTo>
                    <a:pt x="2038" y="8253"/>
                    <a:pt x="1816" y="7856"/>
                    <a:pt x="1832" y="7489"/>
                  </a:cubicBezTo>
                  <a:cubicBezTo>
                    <a:pt x="1848" y="7122"/>
                    <a:pt x="1956" y="7049"/>
                    <a:pt x="2132" y="7186"/>
                  </a:cubicBezTo>
                  <a:cubicBezTo>
                    <a:pt x="2308" y="7323"/>
                    <a:pt x="2480" y="7195"/>
                    <a:pt x="2435" y="7007"/>
                  </a:cubicBezTo>
                  <a:cubicBezTo>
                    <a:pt x="2390" y="6819"/>
                    <a:pt x="2547" y="6509"/>
                    <a:pt x="2260" y="6461"/>
                  </a:cubicBezTo>
                  <a:cubicBezTo>
                    <a:pt x="1972" y="6413"/>
                    <a:pt x="1893" y="6538"/>
                    <a:pt x="1790" y="6448"/>
                  </a:cubicBezTo>
                  <a:cubicBezTo>
                    <a:pt x="1688" y="6359"/>
                    <a:pt x="1603" y="6165"/>
                    <a:pt x="1503" y="6248"/>
                  </a:cubicBezTo>
                  <a:cubicBezTo>
                    <a:pt x="1403" y="6332"/>
                    <a:pt x="1236" y="6485"/>
                    <a:pt x="1122" y="6191"/>
                  </a:cubicBezTo>
                  <a:cubicBezTo>
                    <a:pt x="1009" y="5897"/>
                    <a:pt x="842" y="6085"/>
                    <a:pt x="708" y="5998"/>
                  </a:cubicBezTo>
                  <a:cubicBezTo>
                    <a:pt x="574" y="5911"/>
                    <a:pt x="564" y="5874"/>
                    <a:pt x="424" y="5811"/>
                  </a:cubicBezTo>
                  <a:cubicBezTo>
                    <a:pt x="284" y="5747"/>
                    <a:pt x="234" y="5727"/>
                    <a:pt x="157" y="5550"/>
                  </a:cubicBezTo>
                  <a:cubicBezTo>
                    <a:pt x="80" y="5373"/>
                    <a:pt x="0" y="5139"/>
                    <a:pt x="141" y="4932"/>
                  </a:cubicBezTo>
                  <a:cubicBezTo>
                    <a:pt x="281" y="4725"/>
                    <a:pt x="269" y="4768"/>
                    <a:pt x="262" y="4569"/>
                  </a:cubicBezTo>
                  <a:cubicBezTo>
                    <a:pt x="254" y="4370"/>
                    <a:pt x="375" y="4319"/>
                    <a:pt x="254" y="4124"/>
                  </a:cubicBezTo>
                  <a:cubicBezTo>
                    <a:pt x="133" y="3929"/>
                    <a:pt x="238" y="3878"/>
                    <a:pt x="137" y="3679"/>
                  </a:cubicBezTo>
                  <a:cubicBezTo>
                    <a:pt x="35" y="3480"/>
                    <a:pt x="11" y="3256"/>
                    <a:pt x="11" y="3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49">
              <a:extLst>
                <a:ext uri="{FF2B5EF4-FFF2-40B4-BE49-F238E27FC236}">
                  <a16:creationId xmlns:a16="http://schemas.microsoft.com/office/drawing/2014/main" id="{5A886590-924A-482A-AB29-A46C3821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038" y="-75215"/>
              <a:ext cx="479941" cy="311463"/>
            </a:xfrm>
            <a:custGeom>
              <a:avLst/>
              <a:gdLst>
                <a:gd name="T0" fmla="*/ 0 w 3042"/>
                <a:gd name="T1" fmla="*/ 224 h 2056"/>
                <a:gd name="T2" fmla="*/ 110 w 3042"/>
                <a:gd name="T3" fmla="*/ 528 h 2056"/>
                <a:gd name="T4" fmla="*/ 324 w 3042"/>
                <a:gd name="T5" fmla="*/ 871 h 2056"/>
                <a:gd name="T6" fmla="*/ 763 w 3042"/>
                <a:gd name="T7" fmla="*/ 1314 h 2056"/>
                <a:gd name="T8" fmla="*/ 915 w 3042"/>
                <a:gd name="T9" fmla="*/ 1637 h 2056"/>
                <a:gd name="T10" fmla="*/ 991 w 3042"/>
                <a:gd name="T11" fmla="*/ 1918 h 2056"/>
                <a:gd name="T12" fmla="*/ 1106 w 3042"/>
                <a:gd name="T13" fmla="*/ 2028 h 2056"/>
                <a:gd name="T14" fmla="*/ 1387 w 3042"/>
                <a:gd name="T15" fmla="*/ 1799 h 2056"/>
                <a:gd name="T16" fmla="*/ 1601 w 3042"/>
                <a:gd name="T17" fmla="*/ 1456 h 2056"/>
                <a:gd name="T18" fmla="*/ 1882 w 3042"/>
                <a:gd name="T19" fmla="*/ 1137 h 2056"/>
                <a:gd name="T20" fmla="*/ 2087 w 3042"/>
                <a:gd name="T21" fmla="*/ 1113 h 2056"/>
                <a:gd name="T22" fmla="*/ 2215 w 3042"/>
                <a:gd name="T23" fmla="*/ 1194 h 2056"/>
                <a:gd name="T24" fmla="*/ 2391 w 3042"/>
                <a:gd name="T25" fmla="*/ 1447 h 2056"/>
                <a:gd name="T26" fmla="*/ 2501 w 3042"/>
                <a:gd name="T27" fmla="*/ 1604 h 2056"/>
                <a:gd name="T28" fmla="*/ 2715 w 3042"/>
                <a:gd name="T29" fmla="*/ 1571 h 2056"/>
                <a:gd name="T30" fmla="*/ 3002 w 3042"/>
                <a:gd name="T31" fmla="*/ 1611 h 2056"/>
                <a:gd name="T32" fmla="*/ 2974 w 3042"/>
                <a:gd name="T33" fmla="*/ 1607 h 2056"/>
                <a:gd name="T34" fmla="*/ 2826 w 3042"/>
                <a:gd name="T35" fmla="*/ 1216 h 2056"/>
                <a:gd name="T36" fmla="*/ 2401 w 3042"/>
                <a:gd name="T37" fmla="*/ 1081 h 2056"/>
                <a:gd name="T38" fmla="*/ 2300 w 3042"/>
                <a:gd name="T39" fmla="*/ 690 h 2056"/>
                <a:gd name="T40" fmla="*/ 2097 w 3042"/>
                <a:gd name="T41" fmla="*/ 265 h 2056"/>
                <a:gd name="T42" fmla="*/ 2010 w 3042"/>
                <a:gd name="T43" fmla="*/ 17 h 2056"/>
                <a:gd name="T44" fmla="*/ 1768 w 3042"/>
                <a:gd name="T45" fmla="*/ 0 h 2056"/>
                <a:gd name="T46" fmla="*/ 1766 w 3042"/>
                <a:gd name="T47" fmla="*/ 0 h 2056"/>
                <a:gd name="T48" fmla="*/ 1766 w 3042"/>
                <a:gd name="T49" fmla="*/ 0 h 2056"/>
                <a:gd name="T50" fmla="*/ 1759 w 3042"/>
                <a:gd name="T51" fmla="*/ 6 h 2056"/>
                <a:gd name="T52" fmla="*/ 1974 w 3042"/>
                <a:gd name="T53" fmla="*/ 400 h 2056"/>
                <a:gd name="T54" fmla="*/ 1940 w 3042"/>
                <a:gd name="T55" fmla="*/ 508 h 2056"/>
                <a:gd name="T56" fmla="*/ 1803 w 3042"/>
                <a:gd name="T57" fmla="*/ 684 h 2056"/>
                <a:gd name="T58" fmla="*/ 1587 w 3042"/>
                <a:gd name="T59" fmla="*/ 770 h 2056"/>
                <a:gd name="T60" fmla="*/ 1303 w 3042"/>
                <a:gd name="T61" fmla="*/ 707 h 2056"/>
                <a:gd name="T62" fmla="*/ 865 w 3042"/>
                <a:gd name="T63" fmla="*/ 650 h 2056"/>
                <a:gd name="T64" fmla="*/ 654 w 3042"/>
                <a:gd name="T65" fmla="*/ 673 h 2056"/>
                <a:gd name="T66" fmla="*/ 330 w 3042"/>
                <a:gd name="T67" fmla="*/ 372 h 2056"/>
                <a:gd name="T68" fmla="*/ 313 w 3042"/>
                <a:gd name="T69" fmla="*/ 93 h 2056"/>
                <a:gd name="T70" fmla="*/ 304 w 3042"/>
                <a:gd name="T71" fmla="*/ 21 h 2056"/>
                <a:gd name="T72" fmla="*/ 281 w 3042"/>
                <a:gd name="T73" fmla="*/ 16 h 2056"/>
                <a:gd name="T74" fmla="*/ 0 w 3042"/>
                <a:gd name="T75" fmla="*/ 224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2" h="2056">
                  <a:moveTo>
                    <a:pt x="0" y="224"/>
                  </a:moveTo>
                  <a:cubicBezTo>
                    <a:pt x="0" y="224"/>
                    <a:pt x="82" y="428"/>
                    <a:pt x="110" y="528"/>
                  </a:cubicBezTo>
                  <a:cubicBezTo>
                    <a:pt x="139" y="628"/>
                    <a:pt x="244" y="680"/>
                    <a:pt x="324" y="871"/>
                  </a:cubicBezTo>
                  <a:cubicBezTo>
                    <a:pt x="405" y="1061"/>
                    <a:pt x="686" y="1199"/>
                    <a:pt x="763" y="1314"/>
                  </a:cubicBezTo>
                  <a:cubicBezTo>
                    <a:pt x="839" y="1428"/>
                    <a:pt x="782" y="1552"/>
                    <a:pt x="915" y="1637"/>
                  </a:cubicBezTo>
                  <a:cubicBezTo>
                    <a:pt x="1048" y="1723"/>
                    <a:pt x="958" y="1828"/>
                    <a:pt x="991" y="1918"/>
                  </a:cubicBezTo>
                  <a:cubicBezTo>
                    <a:pt x="1025" y="2009"/>
                    <a:pt x="1082" y="2056"/>
                    <a:pt x="1106" y="2028"/>
                  </a:cubicBezTo>
                  <a:cubicBezTo>
                    <a:pt x="1129" y="1999"/>
                    <a:pt x="1210" y="1895"/>
                    <a:pt x="1387" y="1799"/>
                  </a:cubicBezTo>
                  <a:cubicBezTo>
                    <a:pt x="1563" y="1704"/>
                    <a:pt x="1458" y="1614"/>
                    <a:pt x="1601" y="1456"/>
                  </a:cubicBezTo>
                  <a:cubicBezTo>
                    <a:pt x="1744" y="1299"/>
                    <a:pt x="1825" y="1199"/>
                    <a:pt x="1882" y="1137"/>
                  </a:cubicBezTo>
                  <a:cubicBezTo>
                    <a:pt x="1939" y="1075"/>
                    <a:pt x="2039" y="1137"/>
                    <a:pt x="2087" y="1113"/>
                  </a:cubicBezTo>
                  <a:cubicBezTo>
                    <a:pt x="2134" y="1090"/>
                    <a:pt x="2163" y="1104"/>
                    <a:pt x="2215" y="1194"/>
                  </a:cubicBezTo>
                  <a:cubicBezTo>
                    <a:pt x="2268" y="1285"/>
                    <a:pt x="2349" y="1399"/>
                    <a:pt x="2391" y="1447"/>
                  </a:cubicBezTo>
                  <a:cubicBezTo>
                    <a:pt x="2434" y="1494"/>
                    <a:pt x="2472" y="1604"/>
                    <a:pt x="2501" y="1604"/>
                  </a:cubicBezTo>
                  <a:cubicBezTo>
                    <a:pt x="2530" y="1604"/>
                    <a:pt x="2687" y="1594"/>
                    <a:pt x="2715" y="1571"/>
                  </a:cubicBezTo>
                  <a:cubicBezTo>
                    <a:pt x="2742" y="1548"/>
                    <a:pt x="2842" y="1773"/>
                    <a:pt x="3002" y="1611"/>
                  </a:cubicBezTo>
                  <a:cubicBezTo>
                    <a:pt x="2993" y="1610"/>
                    <a:pt x="2984" y="1608"/>
                    <a:pt x="2974" y="1607"/>
                  </a:cubicBezTo>
                  <a:cubicBezTo>
                    <a:pt x="2813" y="1587"/>
                    <a:pt x="3042" y="1405"/>
                    <a:pt x="2826" y="1216"/>
                  </a:cubicBezTo>
                  <a:cubicBezTo>
                    <a:pt x="2610" y="1027"/>
                    <a:pt x="2374" y="1216"/>
                    <a:pt x="2401" y="1081"/>
                  </a:cubicBezTo>
                  <a:cubicBezTo>
                    <a:pt x="2428" y="946"/>
                    <a:pt x="2259" y="865"/>
                    <a:pt x="2300" y="690"/>
                  </a:cubicBezTo>
                  <a:cubicBezTo>
                    <a:pt x="2340" y="514"/>
                    <a:pt x="2138" y="427"/>
                    <a:pt x="2097" y="265"/>
                  </a:cubicBezTo>
                  <a:cubicBezTo>
                    <a:pt x="2057" y="103"/>
                    <a:pt x="2010" y="17"/>
                    <a:pt x="2010" y="17"/>
                  </a:cubicBezTo>
                  <a:cubicBezTo>
                    <a:pt x="2023" y="62"/>
                    <a:pt x="1836" y="6"/>
                    <a:pt x="1768" y="0"/>
                  </a:cubicBezTo>
                  <a:lnTo>
                    <a:pt x="1766" y="0"/>
                  </a:lnTo>
                  <a:lnTo>
                    <a:pt x="1766" y="0"/>
                  </a:lnTo>
                  <a:lnTo>
                    <a:pt x="1759" y="6"/>
                  </a:lnTo>
                  <a:cubicBezTo>
                    <a:pt x="1780" y="44"/>
                    <a:pt x="1892" y="256"/>
                    <a:pt x="1974" y="400"/>
                  </a:cubicBezTo>
                  <a:cubicBezTo>
                    <a:pt x="2065" y="559"/>
                    <a:pt x="1974" y="480"/>
                    <a:pt x="1940" y="508"/>
                  </a:cubicBezTo>
                  <a:cubicBezTo>
                    <a:pt x="1906" y="537"/>
                    <a:pt x="1838" y="611"/>
                    <a:pt x="1803" y="684"/>
                  </a:cubicBezTo>
                  <a:cubicBezTo>
                    <a:pt x="1769" y="758"/>
                    <a:pt x="1667" y="702"/>
                    <a:pt x="1587" y="770"/>
                  </a:cubicBezTo>
                  <a:cubicBezTo>
                    <a:pt x="1508" y="838"/>
                    <a:pt x="1485" y="758"/>
                    <a:pt x="1303" y="707"/>
                  </a:cubicBezTo>
                  <a:cubicBezTo>
                    <a:pt x="1121" y="656"/>
                    <a:pt x="996" y="576"/>
                    <a:pt x="865" y="650"/>
                  </a:cubicBezTo>
                  <a:cubicBezTo>
                    <a:pt x="734" y="724"/>
                    <a:pt x="683" y="798"/>
                    <a:pt x="654" y="673"/>
                  </a:cubicBezTo>
                  <a:cubicBezTo>
                    <a:pt x="626" y="548"/>
                    <a:pt x="421" y="423"/>
                    <a:pt x="330" y="372"/>
                  </a:cubicBezTo>
                  <a:cubicBezTo>
                    <a:pt x="239" y="320"/>
                    <a:pt x="376" y="190"/>
                    <a:pt x="313" y="93"/>
                  </a:cubicBezTo>
                  <a:cubicBezTo>
                    <a:pt x="285" y="49"/>
                    <a:pt x="288" y="33"/>
                    <a:pt x="304" y="21"/>
                  </a:cubicBezTo>
                  <a:lnTo>
                    <a:pt x="281" y="16"/>
                  </a:lnTo>
                  <a:cubicBezTo>
                    <a:pt x="89" y="2"/>
                    <a:pt x="66" y="191"/>
                    <a:pt x="0" y="2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cxnSp>
        <p:nvCxnSpPr>
          <p:cNvPr id="84" name="Conector: angular 83">
            <a:extLst>
              <a:ext uri="{FF2B5EF4-FFF2-40B4-BE49-F238E27FC236}">
                <a16:creationId xmlns:a16="http://schemas.microsoft.com/office/drawing/2014/main" id="{013DA096-FCF7-498A-BAC9-7289486B9261}"/>
              </a:ext>
            </a:extLst>
          </p:cNvPr>
          <p:cNvCxnSpPr>
            <a:cxnSpLocks/>
            <a:stCxn id="64" idx="3"/>
            <a:endCxn id="65" idx="20"/>
          </p:cNvCxnSpPr>
          <p:nvPr/>
        </p:nvCxnSpPr>
        <p:spPr>
          <a:xfrm flipV="1">
            <a:off x="2514655" y="5178382"/>
            <a:ext cx="1565416" cy="621540"/>
          </a:xfrm>
          <a:prstGeom prst="bentConnector3">
            <a:avLst>
              <a:gd name="adj1" fmla="val 8604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: angular 87">
            <a:extLst>
              <a:ext uri="{FF2B5EF4-FFF2-40B4-BE49-F238E27FC236}">
                <a16:creationId xmlns:a16="http://schemas.microsoft.com/office/drawing/2014/main" id="{857BD304-346C-4DF7-8B7A-8F374501F3C5}"/>
              </a:ext>
            </a:extLst>
          </p:cNvPr>
          <p:cNvCxnSpPr>
            <a:cxnSpLocks/>
            <a:stCxn id="64" idx="3"/>
            <a:endCxn id="53" idx="29"/>
          </p:cNvCxnSpPr>
          <p:nvPr/>
        </p:nvCxnSpPr>
        <p:spPr>
          <a:xfrm flipV="1">
            <a:off x="2514655" y="4503794"/>
            <a:ext cx="1369601" cy="1296128"/>
          </a:xfrm>
          <a:prstGeom prst="bentConnector3">
            <a:avLst>
              <a:gd name="adj1" fmla="val 32954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: angular 73">
            <a:extLst>
              <a:ext uri="{FF2B5EF4-FFF2-40B4-BE49-F238E27FC236}">
                <a16:creationId xmlns:a16="http://schemas.microsoft.com/office/drawing/2014/main" id="{B067C343-EFC2-452A-B266-3FCE16615418}"/>
              </a:ext>
            </a:extLst>
          </p:cNvPr>
          <p:cNvCxnSpPr>
            <a:cxnSpLocks/>
            <a:stCxn id="64" idx="3"/>
            <a:endCxn id="65" idx="13"/>
          </p:cNvCxnSpPr>
          <p:nvPr/>
        </p:nvCxnSpPr>
        <p:spPr>
          <a:xfrm flipV="1">
            <a:off x="2514655" y="4840094"/>
            <a:ext cx="1372901" cy="959828"/>
          </a:xfrm>
          <a:prstGeom prst="bentConnector3">
            <a:avLst>
              <a:gd name="adj1" fmla="val 44684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: angular 90">
            <a:extLst>
              <a:ext uri="{FF2B5EF4-FFF2-40B4-BE49-F238E27FC236}">
                <a16:creationId xmlns:a16="http://schemas.microsoft.com/office/drawing/2014/main" id="{0598FF07-4F98-4041-BB0B-3BA265D2588D}"/>
              </a:ext>
            </a:extLst>
          </p:cNvPr>
          <p:cNvCxnSpPr>
            <a:cxnSpLocks/>
            <a:stCxn id="69" idx="1"/>
            <a:endCxn id="55" idx="33"/>
          </p:cNvCxnSpPr>
          <p:nvPr/>
        </p:nvCxnSpPr>
        <p:spPr>
          <a:xfrm rot="10800000">
            <a:off x="5628046" y="5176306"/>
            <a:ext cx="713975" cy="196551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: angular 93">
            <a:extLst>
              <a:ext uri="{FF2B5EF4-FFF2-40B4-BE49-F238E27FC236}">
                <a16:creationId xmlns:a16="http://schemas.microsoft.com/office/drawing/2014/main" id="{2EDB0CFA-5310-40AD-91EF-F2E19D26D413}"/>
              </a:ext>
            </a:extLst>
          </p:cNvPr>
          <p:cNvCxnSpPr>
            <a:cxnSpLocks/>
            <a:stCxn id="69" idx="1"/>
            <a:endCxn id="56" idx="38"/>
          </p:cNvCxnSpPr>
          <p:nvPr/>
        </p:nvCxnSpPr>
        <p:spPr>
          <a:xfrm rot="10800000" flipV="1">
            <a:off x="5152856" y="5372855"/>
            <a:ext cx="1189164" cy="84765"/>
          </a:xfrm>
          <a:prstGeom prst="bentConnector3">
            <a:avLst>
              <a:gd name="adj1" fmla="val 4344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DC07F5EC-5C13-4C79-B8AA-0D11AD5C6D53}"/>
              </a:ext>
            </a:extLst>
          </p:cNvPr>
          <p:cNvCxnSpPr>
            <a:cxnSpLocks/>
            <a:stCxn id="69" idx="1"/>
            <a:endCxn id="68" idx="21"/>
          </p:cNvCxnSpPr>
          <p:nvPr/>
        </p:nvCxnSpPr>
        <p:spPr>
          <a:xfrm rot="10800000">
            <a:off x="5194754" y="5037472"/>
            <a:ext cx="1147267" cy="335384"/>
          </a:xfrm>
          <a:prstGeom prst="bentConnector3">
            <a:avLst>
              <a:gd name="adj1" fmla="val 1347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: angular 109">
            <a:extLst>
              <a:ext uri="{FF2B5EF4-FFF2-40B4-BE49-F238E27FC236}">
                <a16:creationId xmlns:a16="http://schemas.microsoft.com/office/drawing/2014/main" id="{283A3191-6FE9-43DF-B448-C6CD980777BF}"/>
              </a:ext>
            </a:extLst>
          </p:cNvPr>
          <p:cNvCxnSpPr>
            <a:cxnSpLocks/>
            <a:stCxn id="69" idx="1"/>
            <a:endCxn id="63" idx="11"/>
          </p:cNvCxnSpPr>
          <p:nvPr/>
        </p:nvCxnSpPr>
        <p:spPr>
          <a:xfrm rot="10800000">
            <a:off x="4268700" y="4761498"/>
            <a:ext cx="2073320" cy="611359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: angular 118">
            <a:extLst>
              <a:ext uri="{FF2B5EF4-FFF2-40B4-BE49-F238E27FC236}">
                <a16:creationId xmlns:a16="http://schemas.microsoft.com/office/drawing/2014/main" id="{A59F8464-2A46-4F79-935B-7BBDF780CB90}"/>
              </a:ext>
            </a:extLst>
          </p:cNvPr>
          <p:cNvCxnSpPr>
            <a:cxnSpLocks/>
            <a:stCxn id="69" idx="1"/>
            <a:endCxn id="59" idx="16"/>
          </p:cNvCxnSpPr>
          <p:nvPr/>
        </p:nvCxnSpPr>
        <p:spPr>
          <a:xfrm rot="10800000" flipV="1">
            <a:off x="4331804" y="5372856"/>
            <a:ext cx="2010216" cy="41540"/>
          </a:xfrm>
          <a:prstGeom prst="bentConnector3">
            <a:avLst>
              <a:gd name="adj1" fmla="val 24887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: angular 86">
            <a:extLst>
              <a:ext uri="{FF2B5EF4-FFF2-40B4-BE49-F238E27FC236}">
                <a16:creationId xmlns:a16="http://schemas.microsoft.com/office/drawing/2014/main" id="{23CEF471-C5B5-4578-8670-934310D98C7A}"/>
              </a:ext>
            </a:extLst>
          </p:cNvPr>
          <p:cNvCxnSpPr>
            <a:cxnSpLocks/>
            <a:stCxn id="69" idx="1"/>
            <a:endCxn id="62" idx="13"/>
          </p:cNvCxnSpPr>
          <p:nvPr/>
        </p:nvCxnSpPr>
        <p:spPr>
          <a:xfrm rot="10800000">
            <a:off x="4849754" y="5071998"/>
            <a:ext cx="1492266" cy="300859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A407312C-0C89-4DBC-BB0F-93F09D31E589}"/>
              </a:ext>
            </a:extLst>
          </p:cNvPr>
          <p:cNvCxnSpPr>
            <a:cxnSpLocks/>
            <a:stCxn id="64" idx="3"/>
            <a:endCxn id="65" idx="5"/>
          </p:cNvCxnSpPr>
          <p:nvPr/>
        </p:nvCxnSpPr>
        <p:spPr>
          <a:xfrm flipV="1">
            <a:off x="2514655" y="5112265"/>
            <a:ext cx="1287543" cy="687657"/>
          </a:xfrm>
          <a:prstGeom prst="bentConnector3">
            <a:avLst>
              <a:gd name="adj1" fmla="val 69839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143749D2-AF6A-4184-88FA-5D459B7501A6}"/>
              </a:ext>
            </a:extLst>
          </p:cNvPr>
          <p:cNvSpPr/>
          <p:nvPr/>
        </p:nvSpPr>
        <p:spPr>
          <a:xfrm>
            <a:off x="10249179" y="6102736"/>
            <a:ext cx="1824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/>
              <a:t>(</a:t>
            </a:r>
            <a:r>
              <a:rPr lang="es-MX" sz="1400" dirty="0" err="1"/>
              <a:t>Proinnovate</a:t>
            </a:r>
            <a:r>
              <a:rPr lang="es-MX" sz="1400" dirty="0"/>
              <a:t> y PNIPA)</a:t>
            </a:r>
          </a:p>
        </p:txBody>
      </p:sp>
    </p:spTree>
    <p:extLst>
      <p:ext uri="{BB962C8B-B14F-4D97-AF65-F5344CB8AC3E}">
        <p14:creationId xmlns:p14="http://schemas.microsoft.com/office/powerpoint/2010/main" val="229107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2405555" y="277488"/>
            <a:ext cx="7648486" cy="83663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</a:t>
            </a: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object 2"/>
          <p:cNvSpPr txBox="1"/>
          <p:nvPr/>
        </p:nvSpPr>
        <p:spPr>
          <a:xfrm>
            <a:off x="305053" y="1308848"/>
            <a:ext cx="5218559" cy="625812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89892" algn="ctr">
              <a:spcBef>
                <a:spcPts val="91"/>
              </a:spcBef>
            </a:pPr>
            <a:r>
              <a:rPr lang="es-MX" sz="1600" b="1" spc="-14" dirty="0">
                <a:latin typeface="Arial Narrow" panose="020B0606020202030204" pitchFamily="34" charset="0"/>
                <a:cs typeface="Calibri"/>
              </a:rPr>
              <a:t>ACCIONES </a:t>
            </a:r>
            <a:r>
              <a:rPr lang="es-MX" sz="1600" b="1" spc="-9" dirty="0">
                <a:latin typeface="Arial Narrow" panose="020B0606020202030204" pitchFamily="34" charset="0"/>
                <a:cs typeface="Calibri"/>
              </a:rPr>
              <a:t>DEL</a:t>
            </a:r>
            <a:r>
              <a:rPr lang="es-MX" sz="1600" b="1" spc="-18" dirty="0">
                <a:latin typeface="Arial Narrow" panose="020B0606020202030204" pitchFamily="34" charset="0"/>
                <a:cs typeface="Calibri"/>
              </a:rPr>
              <a:t> SECTOR</a:t>
            </a:r>
            <a:r>
              <a:rPr lang="es-MX" sz="1600" b="1" spc="-23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s-MX" sz="1600" b="1" spc="-14" dirty="0">
                <a:latin typeface="Arial Narrow" panose="020B0606020202030204" pitchFamily="34" charset="0"/>
                <a:cs typeface="Calibri"/>
              </a:rPr>
              <a:t>PRODUCCIÓN</a:t>
            </a:r>
            <a:r>
              <a:rPr lang="es-MX" sz="1600" b="1" spc="-27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s-MX" sz="1600" b="1" spc="-5" dirty="0">
                <a:latin typeface="Arial Narrow" panose="020B0606020202030204" pitchFamily="34" charset="0"/>
                <a:cs typeface="Calibri"/>
              </a:rPr>
              <a:t>EN</a:t>
            </a:r>
            <a:r>
              <a:rPr lang="es-MX" sz="1600" b="1" spc="-27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s-MX" sz="1600" b="1" spc="-5" dirty="0">
                <a:latin typeface="Arial Narrow" panose="020B0606020202030204" pitchFamily="34" charset="0"/>
                <a:cs typeface="Calibri"/>
              </a:rPr>
              <a:t>EL</a:t>
            </a:r>
            <a:r>
              <a:rPr lang="es-MX" sz="1600" b="1" spc="-18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s-MX" sz="1600" b="1" spc="-14" dirty="0">
                <a:latin typeface="Arial Narrow" panose="020B0606020202030204" pitchFamily="34" charset="0"/>
                <a:cs typeface="Calibri"/>
              </a:rPr>
              <a:t>MARCO</a:t>
            </a:r>
            <a:r>
              <a:rPr lang="es-MX" sz="1600" b="1" spc="-23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s-MX" sz="1600" b="1" spc="-5" dirty="0">
                <a:latin typeface="Arial Narrow" panose="020B0606020202030204" pitchFamily="34" charset="0"/>
                <a:cs typeface="Calibri"/>
              </a:rPr>
              <a:t>DE</a:t>
            </a:r>
            <a:r>
              <a:rPr lang="es-MX" sz="1600" b="1" spc="-18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s-MX" sz="1600" b="1" spc="-14" dirty="0">
                <a:latin typeface="Arial Narrow" panose="020B0606020202030204" pitchFamily="34" charset="0"/>
                <a:cs typeface="Calibri"/>
              </a:rPr>
              <a:t>PROCOMPITE</a:t>
            </a:r>
            <a:endParaRPr lang="es-MX" sz="16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634663" y="4744636"/>
            <a:ext cx="172891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0748" marR="4611" indent="-9798">
              <a:lnSpc>
                <a:spcPct val="107300"/>
              </a:lnSpc>
              <a:spcBef>
                <a:spcPts val="91"/>
              </a:spcBef>
            </a:pPr>
            <a:r>
              <a:rPr sz="998" b="1" spc="5" dirty="0">
                <a:solidFill>
                  <a:srgbClr val="FFFFFF"/>
                </a:solidFill>
                <a:latin typeface="Calibri"/>
                <a:cs typeface="Calibri"/>
              </a:rPr>
              <a:t>OE  02</a:t>
            </a:r>
            <a:endParaRPr sz="998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1224" y="2129381"/>
            <a:ext cx="5291767" cy="218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955" algn="just">
              <a:lnSpc>
                <a:spcPct val="107000"/>
              </a:lnSpc>
              <a:spcAft>
                <a:spcPts val="0"/>
              </a:spcAft>
            </a:pP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Sector Producción realiza actividades de capacitación en procedimientos y metodologías PROCOMPITE a los gobiernos regionales y locales, cuyas metas se detallan a continuación:</a:t>
            </a:r>
            <a:endParaRPr lang="en-US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515" algn="just">
              <a:lnSpc>
                <a:spcPct val="107000"/>
              </a:lnSpc>
              <a:spcAft>
                <a:spcPts val="0"/>
              </a:spcAft>
            </a:pPr>
            <a:r>
              <a:rPr lang="es-PE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45515" algn="just">
              <a:lnSpc>
                <a:spcPct val="107000"/>
              </a:lnSpc>
              <a:spcAft>
                <a:spcPts val="0"/>
              </a:spcAft>
            </a:pPr>
            <a:endParaRPr lang="en-US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el </a:t>
            </a:r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año 2021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capacitaron a </a:t>
            </a:r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1,670 funcionarios y/o servidores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gobierno regional y/o Local en procedimientos y metodologías PROCOMPITE.</a:t>
            </a:r>
          </a:p>
          <a:p>
            <a:pPr marL="768416" lvl="1" indent="-311216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9492" lvl="1" algn="just">
              <a:spcAft>
                <a:spcPts val="0"/>
              </a:spcAft>
            </a:pP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el </a:t>
            </a:r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año 2022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tiene previsto capacitar a </a:t>
            </a:r>
            <a:r>
              <a:rPr lang="es-PE" sz="1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1,800 </a:t>
            </a:r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funcionarios y/o servidores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gobierno regional y/o Local en procedimientos y metodologías PROCOMPITE.</a:t>
            </a:r>
            <a:endParaRPr lang="en-US" sz="1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815" y="1188555"/>
            <a:ext cx="0" cy="4922829"/>
          </a:xfrm>
          <a:prstGeom prst="line">
            <a:avLst/>
          </a:prstGeom>
          <a:ln w="19050" cmpd="sng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6229798" y="2042883"/>
            <a:ext cx="5681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 inicios de la Pandemia el Sector Producción a gestionado S/ 26,0 Millones en  acciones orientadas a combatir el COVID 19 a través de cinco Pliegos (PRODUCE, FONDEPES, ITP, SANIPES e INACAL), , siendo los principales resultados en el periodo 2020 – 2021:</a:t>
            </a:r>
          </a:p>
          <a:p>
            <a:pPr algn="just"/>
            <a:endParaRPr lang="es-PE" sz="1200" b="1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año 2020,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ejecuto principalmente </a:t>
            </a:r>
            <a:r>
              <a:rPr lang="es-PE" sz="1200" b="1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Programa de Créditos por Emergencia Nacional – COVID 19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través del FONDEPES por </a:t>
            </a:r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S/ 21,0 millones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el mismo que benefició a 9 778 Pescadores y Acuicultores artesanales; asimismo se efectuaron otras actividades, que promovieron la reactivación económica.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Año 2021,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Sector Producción cuenta con </a:t>
            </a:r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S/ 0.9 millones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orientados a acciones que combaten el COVID 19, tanto en beneficio de los servidores públicos como de la población que visita nuestras instalaciones a nivel nacional.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PE" sz="1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el Año 2022, </a:t>
            </a:r>
            <a:r>
              <a:rPr lang="es-PE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Sector Producción no cuenta con recursos asignados para financiar actividades y proyectos orientados a combatir el COVID 19.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"/>
          <p:cNvSpPr txBox="1"/>
          <p:nvPr/>
        </p:nvSpPr>
        <p:spPr>
          <a:xfrm>
            <a:off x="5442991" y="1476842"/>
            <a:ext cx="67490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algn="ctr">
              <a:lnSpc>
                <a:spcPct val="100000"/>
              </a:lnSpc>
              <a:spcBef>
                <a:spcPts val="100"/>
              </a:spcBef>
            </a:pPr>
            <a:r>
              <a:rPr lang="es-MX" b="1" spc="-15" dirty="0">
                <a:cs typeface="Calibri"/>
              </a:rPr>
              <a:t>ACCIONES ORIENTADAS A COMBATIR EL COVID 19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Conector 15"/>
          <p:cNvSpPr/>
          <p:nvPr/>
        </p:nvSpPr>
        <p:spPr>
          <a:xfrm>
            <a:off x="504876" y="3171326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504876" y="3931767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onector 18"/>
          <p:cNvSpPr/>
          <p:nvPr/>
        </p:nvSpPr>
        <p:spPr>
          <a:xfrm>
            <a:off x="6587904" y="3799683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onector 20"/>
          <p:cNvSpPr/>
          <p:nvPr/>
        </p:nvSpPr>
        <p:spPr>
          <a:xfrm>
            <a:off x="6587905" y="2843828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onector 21"/>
          <p:cNvSpPr/>
          <p:nvPr/>
        </p:nvSpPr>
        <p:spPr>
          <a:xfrm>
            <a:off x="6587903" y="4500772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2944906"/>
            <a:ext cx="4702629" cy="15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3"/>
          <p:cNvSpPr/>
          <p:nvPr/>
        </p:nvSpPr>
        <p:spPr>
          <a:xfrm>
            <a:off x="4656153" y="831351"/>
            <a:ext cx="3253849" cy="356893"/>
          </a:xfrm>
          <a:custGeom>
            <a:avLst/>
            <a:gdLst/>
            <a:ahLst/>
            <a:cxnLst/>
            <a:rect l="l" t="t" r="r" b="b"/>
            <a:pathLst>
              <a:path w="3175000" h="238125">
                <a:moveTo>
                  <a:pt x="3055839" y="0"/>
                </a:moveTo>
                <a:lnTo>
                  <a:pt x="118762" y="0"/>
                </a:lnTo>
                <a:lnTo>
                  <a:pt x="72535" y="9343"/>
                </a:lnTo>
                <a:lnTo>
                  <a:pt x="34784" y="34825"/>
                </a:lnTo>
                <a:lnTo>
                  <a:pt x="9333" y="72620"/>
                </a:lnTo>
                <a:lnTo>
                  <a:pt x="0" y="118903"/>
                </a:lnTo>
                <a:lnTo>
                  <a:pt x="9333" y="165185"/>
                </a:lnTo>
                <a:lnTo>
                  <a:pt x="34784" y="202980"/>
                </a:lnTo>
                <a:lnTo>
                  <a:pt x="72535" y="228462"/>
                </a:lnTo>
                <a:lnTo>
                  <a:pt x="118762" y="237806"/>
                </a:lnTo>
                <a:lnTo>
                  <a:pt x="3055839" y="237806"/>
                </a:lnTo>
                <a:lnTo>
                  <a:pt x="3102067" y="228462"/>
                </a:lnTo>
                <a:lnTo>
                  <a:pt x="3139817" y="202980"/>
                </a:lnTo>
                <a:lnTo>
                  <a:pt x="3165269" y="165185"/>
                </a:lnTo>
                <a:lnTo>
                  <a:pt x="3174602" y="118903"/>
                </a:lnTo>
                <a:lnTo>
                  <a:pt x="3165269" y="72620"/>
                </a:lnTo>
                <a:lnTo>
                  <a:pt x="3139817" y="34825"/>
                </a:lnTo>
                <a:lnTo>
                  <a:pt x="3102067" y="9343"/>
                </a:lnTo>
                <a:lnTo>
                  <a:pt x="3055839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2545087" y="719471"/>
            <a:ext cx="7475980" cy="110325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40"/>
              </a:spcBef>
            </a:pPr>
            <a:r>
              <a:rPr sz="2000" b="1" spc="-1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Visión</a:t>
            </a:r>
            <a:r>
              <a:rPr sz="2000" b="1" spc="-3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Sectorial</a:t>
            </a:r>
            <a:r>
              <a:rPr sz="2000" b="1" spc="-3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al</a:t>
            </a:r>
            <a:r>
              <a:rPr sz="2000" b="1" spc="-3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202</a:t>
            </a:r>
            <a:r>
              <a:rPr lang="es-MX" sz="2000" b="1" spc="-1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4</a:t>
            </a:r>
            <a:endParaRPr sz="2000" b="1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i="1" spc="5" dirty="0">
                <a:latin typeface="Arial Narrow" panose="020B0606020202030204" pitchFamily="34" charset="0"/>
                <a:cs typeface="Calibri"/>
              </a:rPr>
              <a:t>"</a:t>
            </a:r>
            <a:r>
              <a:rPr b="1" i="1" spc="5" dirty="0">
                <a:latin typeface="Arial Narrow" panose="020B0606020202030204" pitchFamily="34" charset="0"/>
                <a:cs typeface="Calibri"/>
              </a:rPr>
              <a:t>Empresas</a:t>
            </a:r>
            <a:r>
              <a:rPr b="1" i="1" spc="20" dirty="0">
                <a:latin typeface="Arial Narrow" panose="020B0606020202030204" pitchFamily="34" charset="0"/>
                <a:cs typeface="Calibri"/>
              </a:rPr>
              <a:t> </a:t>
            </a:r>
            <a:r>
              <a:rPr b="1" i="1" spc="5" dirty="0">
                <a:latin typeface="Arial Narrow" panose="020B0606020202030204" pitchFamily="34" charset="0"/>
                <a:cs typeface="Calibri"/>
              </a:rPr>
              <a:t>produciendo</a:t>
            </a:r>
            <a:r>
              <a:rPr b="1" i="1" spc="2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dirty="0">
                <a:latin typeface="Arial Narrow" panose="020B0606020202030204" pitchFamily="34" charset="0"/>
                <a:cs typeface="Calibri"/>
              </a:rPr>
              <a:t>y</a:t>
            </a:r>
            <a:r>
              <a:rPr i="1" spc="20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accediendo</a:t>
            </a:r>
            <a:r>
              <a:rPr i="1" spc="2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dirty="0">
                <a:latin typeface="Arial Narrow" panose="020B0606020202030204" pitchFamily="34" charset="0"/>
                <a:cs typeface="Calibri"/>
              </a:rPr>
              <a:t>a</a:t>
            </a:r>
            <a:r>
              <a:rPr i="1" spc="2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mercados</a:t>
            </a:r>
            <a:r>
              <a:rPr i="1" spc="1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de</a:t>
            </a:r>
            <a:r>
              <a:rPr i="1" spc="2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manera </a:t>
            </a:r>
            <a:r>
              <a:rPr i="1" spc="-300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dirty="0">
                <a:latin typeface="Arial Narrow" panose="020B0606020202030204" pitchFamily="34" charset="0"/>
                <a:cs typeface="Calibri"/>
              </a:rPr>
              <a:t>sostenible,</a:t>
            </a:r>
            <a:r>
              <a:rPr i="1" spc="10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competitiva</a:t>
            </a:r>
            <a:r>
              <a:rPr i="1" spc="1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dirty="0">
                <a:latin typeface="Arial Narrow" panose="020B0606020202030204" pitchFamily="34" charset="0"/>
                <a:cs typeface="Calibri"/>
              </a:rPr>
              <a:t>y</a:t>
            </a:r>
            <a:r>
              <a:rPr i="1" spc="1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dirty="0">
                <a:latin typeface="Arial Narrow" panose="020B0606020202030204" pitchFamily="34" charset="0"/>
                <a:cs typeface="Calibri"/>
              </a:rPr>
              <a:t>con</a:t>
            </a:r>
            <a:r>
              <a:rPr i="1" spc="1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dirty="0">
                <a:latin typeface="Arial Narrow" panose="020B0606020202030204" pitchFamily="34" charset="0"/>
                <a:cs typeface="Calibri"/>
              </a:rPr>
              <a:t>altos</a:t>
            </a:r>
            <a:r>
              <a:rPr i="1" spc="15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niveles</a:t>
            </a:r>
            <a:r>
              <a:rPr i="1" spc="10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de</a:t>
            </a:r>
            <a:r>
              <a:rPr i="1" spc="20" dirty="0">
                <a:latin typeface="Arial Narrow" panose="020B0606020202030204" pitchFamily="34" charset="0"/>
                <a:cs typeface="Calibri"/>
              </a:rPr>
              <a:t> </a:t>
            </a:r>
            <a:r>
              <a:rPr i="1" spc="5" dirty="0">
                <a:latin typeface="Arial Narrow" panose="020B0606020202030204" pitchFamily="34" charset="0"/>
                <a:cs typeface="Calibri"/>
              </a:rPr>
              <a:t>productividad"</a:t>
            </a:r>
            <a:endParaRPr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1331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0" y="-39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3"/>
          <p:cNvSpPr/>
          <p:nvPr/>
        </p:nvSpPr>
        <p:spPr>
          <a:xfrm>
            <a:off x="4735002" y="1908065"/>
            <a:ext cx="3175000" cy="238125"/>
          </a:xfrm>
          <a:custGeom>
            <a:avLst/>
            <a:gdLst/>
            <a:ahLst/>
            <a:cxnLst/>
            <a:rect l="l" t="t" r="r" b="b"/>
            <a:pathLst>
              <a:path w="3175000" h="238125">
                <a:moveTo>
                  <a:pt x="3055839" y="0"/>
                </a:moveTo>
                <a:lnTo>
                  <a:pt x="118762" y="0"/>
                </a:lnTo>
                <a:lnTo>
                  <a:pt x="72535" y="9343"/>
                </a:lnTo>
                <a:lnTo>
                  <a:pt x="34784" y="34825"/>
                </a:lnTo>
                <a:lnTo>
                  <a:pt x="9333" y="72620"/>
                </a:lnTo>
                <a:lnTo>
                  <a:pt x="0" y="118903"/>
                </a:lnTo>
                <a:lnTo>
                  <a:pt x="9333" y="165185"/>
                </a:lnTo>
                <a:lnTo>
                  <a:pt x="34784" y="202980"/>
                </a:lnTo>
                <a:lnTo>
                  <a:pt x="72535" y="228462"/>
                </a:lnTo>
                <a:lnTo>
                  <a:pt x="118762" y="237806"/>
                </a:lnTo>
                <a:lnTo>
                  <a:pt x="3055839" y="237806"/>
                </a:lnTo>
                <a:lnTo>
                  <a:pt x="3102067" y="228462"/>
                </a:lnTo>
                <a:lnTo>
                  <a:pt x="3139817" y="202980"/>
                </a:lnTo>
                <a:lnTo>
                  <a:pt x="3165269" y="165185"/>
                </a:lnTo>
                <a:lnTo>
                  <a:pt x="3174602" y="118903"/>
                </a:lnTo>
                <a:lnTo>
                  <a:pt x="3165269" y="72620"/>
                </a:lnTo>
                <a:lnTo>
                  <a:pt x="3139817" y="34825"/>
                </a:lnTo>
                <a:lnTo>
                  <a:pt x="3102067" y="9343"/>
                </a:lnTo>
                <a:lnTo>
                  <a:pt x="3055839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4735002" y="1922311"/>
            <a:ext cx="310033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spc="-2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OBJETIVOS</a:t>
            </a:r>
            <a:r>
              <a:rPr sz="1300" b="1" spc="-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300" b="1" spc="-3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ESTRATÉGICOS</a:t>
            </a:r>
            <a:r>
              <a:rPr lang="es-MX" sz="1300" b="1" spc="-3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SECTORIALES</a:t>
            </a:r>
            <a:endParaRPr sz="1300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579725" y="2833787"/>
            <a:ext cx="2316480" cy="636905"/>
          </a:xfrm>
          <a:custGeom>
            <a:avLst/>
            <a:gdLst/>
            <a:ahLst/>
            <a:cxnLst/>
            <a:rect l="l" t="t" r="r" b="b"/>
            <a:pathLst>
              <a:path w="2316479" h="636904">
                <a:moveTo>
                  <a:pt x="2210236" y="0"/>
                </a:moveTo>
                <a:lnTo>
                  <a:pt x="105990" y="0"/>
                </a:lnTo>
                <a:lnTo>
                  <a:pt x="64734" y="8339"/>
                </a:lnTo>
                <a:lnTo>
                  <a:pt x="31043" y="31080"/>
                </a:lnTo>
                <a:lnTo>
                  <a:pt x="8329" y="64810"/>
                </a:lnTo>
                <a:lnTo>
                  <a:pt x="0" y="106114"/>
                </a:lnTo>
                <a:lnTo>
                  <a:pt x="0" y="530555"/>
                </a:lnTo>
                <a:lnTo>
                  <a:pt x="8329" y="571859"/>
                </a:lnTo>
                <a:lnTo>
                  <a:pt x="31043" y="605589"/>
                </a:lnTo>
                <a:lnTo>
                  <a:pt x="64734" y="628330"/>
                </a:lnTo>
                <a:lnTo>
                  <a:pt x="105990" y="636670"/>
                </a:lnTo>
                <a:lnTo>
                  <a:pt x="2210236" y="636670"/>
                </a:lnTo>
                <a:lnTo>
                  <a:pt x="2251493" y="628330"/>
                </a:lnTo>
                <a:lnTo>
                  <a:pt x="2285184" y="605589"/>
                </a:lnTo>
                <a:lnTo>
                  <a:pt x="2307899" y="571859"/>
                </a:lnTo>
                <a:lnTo>
                  <a:pt x="2316228" y="530555"/>
                </a:lnTo>
                <a:lnTo>
                  <a:pt x="2316228" y="106114"/>
                </a:lnTo>
                <a:lnTo>
                  <a:pt x="2307899" y="64810"/>
                </a:lnTo>
                <a:lnTo>
                  <a:pt x="2285184" y="31080"/>
                </a:lnTo>
                <a:lnTo>
                  <a:pt x="2251493" y="8339"/>
                </a:lnTo>
                <a:lnTo>
                  <a:pt x="221023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763829" y="2857520"/>
            <a:ext cx="1919605" cy="577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90"/>
              </a:spcBef>
            </a:pPr>
            <a:r>
              <a:rPr sz="1200" b="1" spc="-15" dirty="0">
                <a:latin typeface="Arial Narrow" panose="020B0606020202030204" pitchFamily="34" charset="0"/>
                <a:cs typeface="Calibri"/>
              </a:rPr>
              <a:t>Incrementar </a:t>
            </a:r>
            <a:r>
              <a:rPr sz="1200" b="1" spc="-5" dirty="0">
                <a:latin typeface="Arial Narrow" panose="020B0606020202030204" pitchFamily="34" charset="0"/>
                <a:cs typeface="Calibri"/>
              </a:rPr>
              <a:t>la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competitividad </a:t>
            </a:r>
            <a:r>
              <a:rPr sz="1200" b="1" spc="-2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de</a:t>
            </a:r>
            <a:r>
              <a:rPr sz="1200" b="1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5" dirty="0">
                <a:latin typeface="Arial Narrow" panose="020B0606020202030204" pitchFamily="34" charset="0"/>
                <a:cs typeface="Calibri"/>
              </a:rPr>
              <a:t>los</a:t>
            </a:r>
            <a:r>
              <a:rPr sz="1200" b="1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5" dirty="0">
                <a:latin typeface="Arial Narrow" panose="020B0606020202030204" pitchFamily="34" charset="0"/>
                <a:cs typeface="Calibri"/>
              </a:rPr>
              <a:t>agentes</a:t>
            </a:r>
            <a:r>
              <a:rPr sz="1200" b="1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económicos</a:t>
            </a:r>
            <a:r>
              <a:rPr sz="1200" b="1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del </a:t>
            </a:r>
            <a:r>
              <a:rPr sz="1200" b="1" spc="-254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Sector Producción.</a:t>
            </a:r>
            <a:endParaRPr sz="12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3221542" y="2833787"/>
            <a:ext cx="1960880" cy="636905"/>
          </a:xfrm>
          <a:custGeom>
            <a:avLst/>
            <a:gdLst/>
            <a:ahLst/>
            <a:cxnLst/>
            <a:rect l="l" t="t" r="r" b="b"/>
            <a:pathLst>
              <a:path w="1960879" h="655954">
                <a:moveTo>
                  <a:pt x="1851430" y="0"/>
                </a:moveTo>
                <a:lnTo>
                  <a:pt x="109132" y="0"/>
                </a:lnTo>
                <a:lnTo>
                  <a:pt x="66652" y="8586"/>
                </a:lnTo>
                <a:lnTo>
                  <a:pt x="31963" y="32001"/>
                </a:lnTo>
                <a:lnTo>
                  <a:pt x="8576" y="66731"/>
                </a:lnTo>
                <a:lnTo>
                  <a:pt x="0" y="109260"/>
                </a:lnTo>
                <a:lnTo>
                  <a:pt x="0" y="546282"/>
                </a:lnTo>
                <a:lnTo>
                  <a:pt x="8576" y="588811"/>
                </a:lnTo>
                <a:lnTo>
                  <a:pt x="31963" y="623541"/>
                </a:lnTo>
                <a:lnTo>
                  <a:pt x="66652" y="646957"/>
                </a:lnTo>
                <a:lnTo>
                  <a:pt x="109132" y="655543"/>
                </a:lnTo>
                <a:lnTo>
                  <a:pt x="1851430" y="655543"/>
                </a:lnTo>
                <a:lnTo>
                  <a:pt x="1893909" y="646957"/>
                </a:lnTo>
                <a:lnTo>
                  <a:pt x="1928598" y="623541"/>
                </a:lnTo>
                <a:lnTo>
                  <a:pt x="1951986" y="588811"/>
                </a:lnTo>
                <a:lnTo>
                  <a:pt x="1960562" y="546282"/>
                </a:lnTo>
                <a:lnTo>
                  <a:pt x="1960562" y="109260"/>
                </a:lnTo>
                <a:lnTo>
                  <a:pt x="1951986" y="66731"/>
                </a:lnTo>
                <a:lnTo>
                  <a:pt x="1928598" y="32001"/>
                </a:lnTo>
                <a:lnTo>
                  <a:pt x="1893909" y="8586"/>
                </a:lnTo>
                <a:lnTo>
                  <a:pt x="185143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3527825" y="2874438"/>
            <a:ext cx="1470660" cy="577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sz="1200" b="1" spc="-15" dirty="0">
                <a:latin typeface="Arial Narrow" panose="020B0606020202030204" pitchFamily="34" charset="0"/>
                <a:cs typeface="Calibri"/>
              </a:rPr>
              <a:t>Fortalecer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el desarrollo </a:t>
            </a:r>
            <a:r>
              <a:rPr sz="1200" b="1" spc="-2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empresarial de </a:t>
            </a:r>
            <a:r>
              <a:rPr sz="1200" b="1" spc="-5" dirty="0">
                <a:latin typeface="Arial Narrow" panose="020B0606020202030204" pitchFamily="34" charset="0"/>
                <a:cs typeface="Calibri"/>
              </a:rPr>
              <a:t>la</a:t>
            </a:r>
            <a:r>
              <a:rPr lang="es-MX" sz="1200" b="1" spc="-5" dirty="0">
                <a:latin typeface="Arial Narrow" panose="020B0606020202030204" pitchFamily="34" charset="0"/>
                <a:cs typeface="Calibri"/>
              </a:rPr>
              <a:t>s</a:t>
            </a:r>
            <a:r>
              <a:rPr sz="1200" b="1" spc="-5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dirty="0"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MIPYMES.</a:t>
            </a:r>
            <a:endParaRPr sz="12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3201327" y="2751583"/>
            <a:ext cx="1092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2</a:t>
            </a:r>
            <a:endParaRPr sz="13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6" name="object 13"/>
          <p:cNvSpPr/>
          <p:nvPr/>
        </p:nvSpPr>
        <p:spPr>
          <a:xfrm>
            <a:off x="8918673" y="2712082"/>
            <a:ext cx="2300869" cy="636905"/>
          </a:xfrm>
          <a:custGeom>
            <a:avLst/>
            <a:gdLst/>
            <a:ahLst/>
            <a:cxnLst/>
            <a:rect l="l" t="t" r="r" b="b"/>
            <a:pathLst>
              <a:path w="2027554" h="649604">
                <a:moveTo>
                  <a:pt x="1919086" y="0"/>
                </a:moveTo>
                <a:lnTo>
                  <a:pt x="108085" y="0"/>
                </a:lnTo>
                <a:lnTo>
                  <a:pt x="66014" y="8503"/>
                </a:lnTo>
                <a:lnTo>
                  <a:pt x="31657" y="31694"/>
                </a:lnTo>
                <a:lnTo>
                  <a:pt x="8493" y="66090"/>
                </a:lnTo>
                <a:lnTo>
                  <a:pt x="0" y="108210"/>
                </a:lnTo>
                <a:lnTo>
                  <a:pt x="0" y="541040"/>
                </a:lnTo>
                <a:lnTo>
                  <a:pt x="8493" y="583161"/>
                </a:lnTo>
                <a:lnTo>
                  <a:pt x="31657" y="617557"/>
                </a:lnTo>
                <a:lnTo>
                  <a:pt x="66014" y="640748"/>
                </a:lnTo>
                <a:lnTo>
                  <a:pt x="108085" y="649251"/>
                </a:lnTo>
                <a:lnTo>
                  <a:pt x="1919086" y="649251"/>
                </a:lnTo>
                <a:lnTo>
                  <a:pt x="1961158" y="640748"/>
                </a:lnTo>
                <a:lnTo>
                  <a:pt x="1995514" y="617557"/>
                </a:lnTo>
                <a:lnTo>
                  <a:pt x="2018678" y="583161"/>
                </a:lnTo>
                <a:lnTo>
                  <a:pt x="2027172" y="541040"/>
                </a:lnTo>
                <a:lnTo>
                  <a:pt x="2027172" y="108210"/>
                </a:lnTo>
                <a:lnTo>
                  <a:pt x="2018678" y="66090"/>
                </a:lnTo>
                <a:lnTo>
                  <a:pt x="1995514" y="31694"/>
                </a:lnTo>
                <a:lnTo>
                  <a:pt x="1961158" y="8503"/>
                </a:lnTo>
                <a:lnTo>
                  <a:pt x="191908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8989862" y="2784409"/>
            <a:ext cx="2229679" cy="3722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800"/>
              </a:lnSpc>
              <a:spcBef>
                <a:spcPts val="90"/>
              </a:spcBef>
            </a:pPr>
            <a:r>
              <a:rPr sz="1200" b="1" spc="-10" dirty="0">
                <a:latin typeface="Arial Narrow" panose="020B0606020202030204" pitchFamily="34" charset="0"/>
                <a:cs typeface="Calibri"/>
              </a:rPr>
              <a:t>Mejorar </a:t>
            </a:r>
            <a:r>
              <a:rPr sz="1200" b="1" spc="-5" dirty="0">
                <a:latin typeface="Arial Narrow" panose="020B0606020202030204" pitchFamily="34" charset="0"/>
                <a:cs typeface="Calibri"/>
              </a:rPr>
              <a:t>la </a:t>
            </a:r>
            <a:r>
              <a:rPr sz="1200" b="1" spc="-15" dirty="0">
                <a:latin typeface="Arial Narrow" panose="020B0606020202030204" pitchFamily="34" charset="0"/>
                <a:cs typeface="Calibri"/>
              </a:rPr>
              <a:t>cadena </a:t>
            </a:r>
            <a:r>
              <a:rPr sz="1200" b="1" spc="-10" dirty="0">
                <a:latin typeface="Arial Narrow" panose="020B0606020202030204" pitchFamily="34" charset="0"/>
                <a:cs typeface="Calibri"/>
              </a:rPr>
              <a:t>de valor</a:t>
            </a:r>
            <a:r>
              <a:rPr sz="1200" b="1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s-MX" sz="1200" b="1" spc="-10" dirty="0">
                <a:latin typeface="Arial Narrow" panose="020B0606020202030204" pitchFamily="34" charset="0"/>
                <a:cs typeface="Calibri"/>
              </a:rPr>
              <a:t>de las actividades de Pesca y Acuicultura</a:t>
            </a:r>
            <a:endParaRPr sz="12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0" name="object 16"/>
          <p:cNvSpPr txBox="1"/>
          <p:nvPr/>
        </p:nvSpPr>
        <p:spPr>
          <a:xfrm rot="10800000" flipH="1" flipV="1">
            <a:off x="8781050" y="2712082"/>
            <a:ext cx="27524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3</a:t>
            </a:r>
            <a:endParaRPr sz="13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6" name="object 17"/>
          <p:cNvSpPr txBox="1"/>
          <p:nvPr/>
        </p:nvSpPr>
        <p:spPr>
          <a:xfrm>
            <a:off x="1284788" y="2460554"/>
            <a:ext cx="24492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 Narrow" panose="020B0606020202030204" pitchFamily="34" charset="0"/>
                <a:cs typeface="Calibri"/>
              </a:rPr>
              <a:t>FUNCIÓN</a:t>
            </a:r>
            <a:r>
              <a:rPr sz="1600" b="1" spc="-25" dirty="0"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5" dirty="0">
                <a:latin typeface="Arial Narrow" panose="020B0606020202030204" pitchFamily="34" charset="0"/>
                <a:cs typeface="Calibri"/>
              </a:rPr>
              <a:t>INDUSTRIA</a:t>
            </a:r>
            <a:endParaRPr sz="16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7" name="object 18"/>
          <p:cNvSpPr txBox="1"/>
          <p:nvPr/>
        </p:nvSpPr>
        <p:spPr>
          <a:xfrm>
            <a:off x="9171845" y="2446248"/>
            <a:ext cx="246923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PE"/>
            </a:defPPr>
            <a:lvl1pPr marL="12700" algn="ctr">
              <a:lnSpc>
                <a:spcPct val="100000"/>
              </a:lnSpc>
              <a:spcBef>
                <a:spcPts val="100"/>
              </a:spcBef>
              <a:defRPr sz="1600" b="1" spc="5"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dirty="0"/>
              <a:t>FUNCIÓN PESCA</a:t>
            </a:r>
          </a:p>
        </p:txBody>
      </p:sp>
      <p:pic>
        <p:nvPicPr>
          <p:cNvPr id="49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776" y="3826201"/>
            <a:ext cx="1435109" cy="651369"/>
          </a:xfrm>
          <a:prstGeom prst="rect">
            <a:avLst/>
          </a:prstGeom>
        </p:spPr>
      </p:pic>
      <p:pic>
        <p:nvPicPr>
          <p:cNvPr id="52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5976" y="5464854"/>
            <a:ext cx="1430730" cy="549151"/>
          </a:xfrm>
          <a:prstGeom prst="rect">
            <a:avLst/>
          </a:prstGeom>
        </p:spPr>
      </p:pic>
      <p:pic>
        <p:nvPicPr>
          <p:cNvPr id="53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61" y="4604052"/>
            <a:ext cx="1350580" cy="61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3" b="38960"/>
          <a:stretch/>
        </p:blipFill>
        <p:spPr>
          <a:xfrm>
            <a:off x="10251727" y="3660701"/>
            <a:ext cx="1315205" cy="498051"/>
          </a:xfrm>
          <a:prstGeom prst="rect">
            <a:avLst/>
          </a:prstGeom>
        </p:spPr>
      </p:pic>
      <p:pic>
        <p:nvPicPr>
          <p:cNvPr id="58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63200" y="4707592"/>
            <a:ext cx="1203731" cy="521454"/>
          </a:xfrm>
          <a:prstGeom prst="rect">
            <a:avLst/>
          </a:prstGeom>
        </p:spPr>
      </p:pic>
      <p:pic>
        <p:nvPicPr>
          <p:cNvPr id="59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79032" y="5564818"/>
            <a:ext cx="1016992" cy="70654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320564" y="3865198"/>
            <a:ext cx="63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200" dirty="0"/>
              <a:t>PNDP</a:t>
            </a:r>
            <a:endParaRPr lang="es-PE" sz="1200" dirty="0"/>
          </a:p>
        </p:txBody>
      </p:sp>
      <p:sp>
        <p:nvSpPr>
          <p:cNvPr id="69" name="CuadroTexto 68"/>
          <p:cNvSpPr txBox="1"/>
          <p:nvPr/>
        </p:nvSpPr>
        <p:spPr>
          <a:xfrm>
            <a:off x="4171901" y="5609996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200" dirty="0"/>
              <a:t>COMPRAS </a:t>
            </a:r>
          </a:p>
          <a:p>
            <a:r>
              <a:rPr lang="es-MX" sz="1200" dirty="0"/>
              <a:t>A </a:t>
            </a:r>
          </a:p>
          <a:p>
            <a:r>
              <a:rPr lang="es-MX" sz="1200" dirty="0"/>
              <a:t>MYPERU</a:t>
            </a:r>
            <a:endParaRPr lang="es-PE" sz="1200" dirty="0"/>
          </a:p>
        </p:txBody>
      </p:sp>
      <p:sp>
        <p:nvSpPr>
          <p:cNvPr id="70" name="CuadroTexto 69"/>
          <p:cNvSpPr txBox="1"/>
          <p:nvPr/>
        </p:nvSpPr>
        <p:spPr>
          <a:xfrm>
            <a:off x="4078514" y="4748740"/>
            <a:ext cx="1103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900" dirty="0"/>
              <a:t>PROINNOVATE</a:t>
            </a:r>
            <a:endParaRPr lang="es-PE" sz="900" dirty="0"/>
          </a:p>
        </p:txBody>
      </p:sp>
      <p:sp>
        <p:nvSpPr>
          <p:cNvPr id="72" name="CuadroTexto 71"/>
          <p:cNvSpPr txBox="1"/>
          <p:nvPr/>
        </p:nvSpPr>
        <p:spPr>
          <a:xfrm>
            <a:off x="7366864" y="3951286"/>
            <a:ext cx="94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sz="1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COMER </a:t>
            </a:r>
          </a:p>
          <a:p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PESCADO</a:t>
            </a:r>
            <a:endParaRPr lang="es-P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7523376" y="5564814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200" dirty="0"/>
              <a:t>PNIPA</a:t>
            </a:r>
            <a:endParaRPr lang="es-PE" sz="1200" dirty="0"/>
          </a:p>
        </p:txBody>
      </p:sp>
      <p:sp>
        <p:nvSpPr>
          <p:cNvPr id="74" name="object 26"/>
          <p:cNvSpPr/>
          <p:nvPr/>
        </p:nvSpPr>
        <p:spPr>
          <a:xfrm rot="5400000">
            <a:off x="6306525" y="-1675766"/>
            <a:ext cx="302837" cy="8042177"/>
          </a:xfrm>
          <a:custGeom>
            <a:avLst/>
            <a:gdLst/>
            <a:ahLst/>
            <a:cxnLst/>
            <a:rect l="l" t="t" r="r" b="b"/>
            <a:pathLst>
              <a:path w="241300" h="763269">
                <a:moveTo>
                  <a:pt x="241299" y="762891"/>
                </a:moveTo>
                <a:lnTo>
                  <a:pt x="194337" y="761309"/>
                </a:lnTo>
                <a:lnTo>
                  <a:pt x="155987" y="756995"/>
                </a:lnTo>
                <a:lnTo>
                  <a:pt x="130130" y="750596"/>
                </a:lnTo>
                <a:lnTo>
                  <a:pt x="120649" y="742760"/>
                </a:lnTo>
                <a:lnTo>
                  <a:pt x="120650" y="401576"/>
                </a:lnTo>
                <a:lnTo>
                  <a:pt x="111169" y="393740"/>
                </a:lnTo>
                <a:lnTo>
                  <a:pt x="85312" y="387342"/>
                </a:lnTo>
                <a:lnTo>
                  <a:pt x="46962" y="383027"/>
                </a:lnTo>
                <a:lnTo>
                  <a:pt x="0" y="381445"/>
                </a:lnTo>
                <a:lnTo>
                  <a:pt x="46962" y="379863"/>
                </a:lnTo>
                <a:lnTo>
                  <a:pt x="85312" y="375549"/>
                </a:lnTo>
                <a:lnTo>
                  <a:pt x="111169" y="369150"/>
                </a:lnTo>
                <a:lnTo>
                  <a:pt x="120650" y="361314"/>
                </a:lnTo>
                <a:lnTo>
                  <a:pt x="120650" y="20131"/>
                </a:lnTo>
                <a:lnTo>
                  <a:pt x="130131" y="12295"/>
                </a:lnTo>
                <a:lnTo>
                  <a:pt x="155988" y="5896"/>
                </a:lnTo>
                <a:lnTo>
                  <a:pt x="194338" y="1581"/>
                </a:lnTo>
                <a:lnTo>
                  <a:pt x="241300" y="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onector 12"/>
          <p:cNvSpPr/>
          <p:nvPr/>
        </p:nvSpPr>
        <p:spPr>
          <a:xfrm>
            <a:off x="278443" y="2617603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3867" y="26923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onector 77"/>
          <p:cNvSpPr/>
          <p:nvPr/>
        </p:nvSpPr>
        <p:spPr>
          <a:xfrm>
            <a:off x="3048308" y="2653484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Conector 78"/>
          <p:cNvSpPr/>
          <p:nvPr/>
        </p:nvSpPr>
        <p:spPr>
          <a:xfrm>
            <a:off x="8597113" y="2555809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3142347" y="2720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ctágono 61">
            <a:extLst>
              <a:ext uri="{FF2B5EF4-FFF2-40B4-BE49-F238E27FC236}">
                <a16:creationId xmlns:a16="http://schemas.microsoft.com/office/drawing/2014/main" id="{38C22C32-81D1-43D1-88C8-8EFA4644734A}"/>
              </a:ext>
            </a:extLst>
          </p:cNvPr>
          <p:cNvSpPr/>
          <p:nvPr/>
        </p:nvSpPr>
        <p:spPr>
          <a:xfrm>
            <a:off x="4152249" y="5486396"/>
            <a:ext cx="1013419" cy="854514"/>
          </a:xfrm>
          <a:prstGeom prst="octag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000" b="1" dirty="0"/>
          </a:p>
        </p:txBody>
      </p:sp>
      <p:sp>
        <p:nvSpPr>
          <p:cNvPr id="82" name="Octágono 81">
            <a:extLst>
              <a:ext uri="{FF2B5EF4-FFF2-40B4-BE49-F238E27FC236}">
                <a16:creationId xmlns:a16="http://schemas.microsoft.com/office/drawing/2014/main" id="{B90CCC9D-1BB3-4B9B-90AD-E7424202FA14}"/>
              </a:ext>
            </a:extLst>
          </p:cNvPr>
          <p:cNvSpPr/>
          <p:nvPr/>
        </p:nvSpPr>
        <p:spPr>
          <a:xfrm>
            <a:off x="4129950" y="4518641"/>
            <a:ext cx="1013419" cy="839872"/>
          </a:xfrm>
          <a:prstGeom prst="octag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000" b="1" dirty="0"/>
          </a:p>
        </p:txBody>
      </p:sp>
      <p:sp>
        <p:nvSpPr>
          <p:cNvPr id="83" name="Octágono 82">
            <a:extLst>
              <a:ext uri="{FF2B5EF4-FFF2-40B4-BE49-F238E27FC236}">
                <a16:creationId xmlns:a16="http://schemas.microsoft.com/office/drawing/2014/main" id="{9BF655E3-3CD9-4257-B524-AC0B22F139F2}"/>
              </a:ext>
            </a:extLst>
          </p:cNvPr>
          <p:cNvSpPr/>
          <p:nvPr/>
        </p:nvSpPr>
        <p:spPr>
          <a:xfrm>
            <a:off x="4129949" y="3551009"/>
            <a:ext cx="1013419" cy="854514"/>
          </a:xfrm>
          <a:prstGeom prst="octag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000" b="1" dirty="0"/>
          </a:p>
        </p:txBody>
      </p:sp>
      <p:sp>
        <p:nvSpPr>
          <p:cNvPr id="84" name="Octágono 83">
            <a:extLst>
              <a:ext uri="{FF2B5EF4-FFF2-40B4-BE49-F238E27FC236}">
                <a16:creationId xmlns:a16="http://schemas.microsoft.com/office/drawing/2014/main" id="{599CF842-C2EF-4888-9194-4804E81808F1}"/>
              </a:ext>
            </a:extLst>
          </p:cNvPr>
          <p:cNvSpPr/>
          <p:nvPr/>
        </p:nvSpPr>
        <p:spPr>
          <a:xfrm>
            <a:off x="7301845" y="3789521"/>
            <a:ext cx="1013419" cy="854514"/>
          </a:xfrm>
          <a:prstGeom prst="octag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000" b="1" dirty="0"/>
          </a:p>
        </p:txBody>
      </p:sp>
      <p:sp>
        <p:nvSpPr>
          <p:cNvPr id="85" name="Octágono 84">
            <a:extLst>
              <a:ext uri="{FF2B5EF4-FFF2-40B4-BE49-F238E27FC236}">
                <a16:creationId xmlns:a16="http://schemas.microsoft.com/office/drawing/2014/main" id="{8A5ACD05-7496-444C-80B2-DD9AB44402C9}"/>
              </a:ext>
            </a:extLst>
          </p:cNvPr>
          <p:cNvSpPr/>
          <p:nvPr/>
        </p:nvSpPr>
        <p:spPr>
          <a:xfrm>
            <a:off x="7338134" y="5204665"/>
            <a:ext cx="1013419" cy="854514"/>
          </a:xfrm>
          <a:prstGeom prst="octag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000" b="1" dirty="0"/>
          </a:p>
        </p:txBody>
      </p:sp>
      <p:pic>
        <p:nvPicPr>
          <p:cNvPr id="87" name="Imagen 15">
            <a:extLst>
              <a:ext uri="{FF2B5EF4-FFF2-40B4-BE49-F238E27FC236}">
                <a16:creationId xmlns:a16="http://schemas.microsoft.com/office/drawing/2014/main" id="{4DC695E4-2AAF-4242-8592-8CA10A94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05" y="4563775"/>
            <a:ext cx="1350580" cy="61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uadroTexto 50"/>
          <p:cNvSpPr txBox="1"/>
          <p:nvPr/>
        </p:nvSpPr>
        <p:spPr>
          <a:xfrm>
            <a:off x="8701659" y="2637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93" y="2101021"/>
            <a:ext cx="6120141" cy="3256412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EB54-EA06-4B38-9B2B-5E104E008F18}" type="slidenum">
              <a:rPr lang="es-PE" smtClean="0"/>
              <a:pPr>
                <a:defRPr/>
              </a:pPr>
              <a:t>3</a:t>
            </a:fld>
            <a:endParaRPr lang="es-PE"/>
          </a:p>
        </p:txBody>
      </p:sp>
      <p:sp>
        <p:nvSpPr>
          <p:cNvPr id="5" name="object 2"/>
          <p:cNvSpPr txBox="1"/>
          <p:nvPr/>
        </p:nvSpPr>
        <p:spPr>
          <a:xfrm>
            <a:off x="353230" y="758115"/>
            <a:ext cx="11412514" cy="42319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- PRINCIPALES INDICADORES Y PERSPECTIVAS</a:t>
            </a: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uadroTexto 47"/>
          <p:cNvSpPr txBox="1"/>
          <p:nvPr/>
        </p:nvSpPr>
        <p:spPr>
          <a:xfrm>
            <a:off x="5718004" y="5394927"/>
            <a:ext cx="183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" b="1" dirty="0"/>
              <a:t>Fuente: SUNAT, INEI, SBS</a:t>
            </a:r>
          </a:p>
          <a:p>
            <a:r>
              <a:rPr lang="es-PE" sz="600" b="1" dirty="0"/>
              <a:t>Elaboración: PRODUCE - OGEIEE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5"/>
          <a:srcRect b="12093"/>
          <a:stretch/>
        </p:blipFill>
        <p:spPr>
          <a:xfrm>
            <a:off x="278726" y="2094334"/>
            <a:ext cx="5049035" cy="3186793"/>
          </a:xfrm>
          <a:prstGeom prst="rect">
            <a:avLst/>
          </a:prstGeom>
        </p:spPr>
      </p:pic>
      <p:sp>
        <p:nvSpPr>
          <p:cNvPr id="55" name="object 17"/>
          <p:cNvSpPr txBox="1"/>
          <p:nvPr/>
        </p:nvSpPr>
        <p:spPr>
          <a:xfrm>
            <a:off x="5044731" y="1289211"/>
            <a:ext cx="15892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 Narrow" panose="020B0606020202030204" pitchFamily="34" charset="0"/>
                <a:cs typeface="Calibri"/>
              </a:rPr>
              <a:t>INDUSTRIA</a:t>
            </a:r>
          </a:p>
        </p:txBody>
      </p:sp>
      <p:cxnSp>
        <p:nvCxnSpPr>
          <p:cNvPr id="57" name="Conector recto 56"/>
          <p:cNvCxnSpPr/>
          <p:nvPr/>
        </p:nvCxnSpPr>
        <p:spPr>
          <a:xfrm>
            <a:off x="278725" y="1819266"/>
            <a:ext cx="1156152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467201" y="5377058"/>
            <a:ext cx="31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" b="1" dirty="0"/>
              <a:t>Nota: (*) Cifra proyectada</a:t>
            </a:r>
          </a:p>
          <a:p>
            <a:r>
              <a:rPr lang="es-PE" sz="600" b="1" dirty="0"/>
              <a:t>Fuente: SUNAT</a:t>
            </a:r>
          </a:p>
          <a:p>
            <a:r>
              <a:rPr lang="es-PE" sz="600" b="1" dirty="0"/>
              <a:t>Elaboración: PRODUCE - OGEIEE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0315603-9796-4FF0-842C-F2854976B0A0}"/>
              </a:ext>
            </a:extLst>
          </p:cNvPr>
          <p:cNvSpPr/>
          <p:nvPr/>
        </p:nvSpPr>
        <p:spPr>
          <a:xfrm>
            <a:off x="9368343" y="1680767"/>
            <a:ext cx="2473975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Indicadores Claves del Sector 2020</a:t>
            </a:r>
          </a:p>
        </p:txBody>
      </p:sp>
    </p:spTree>
    <p:extLst>
      <p:ext uri="{BB962C8B-B14F-4D97-AF65-F5344CB8AC3E}">
        <p14:creationId xmlns:p14="http://schemas.microsoft.com/office/powerpoint/2010/main" val="36881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EB54-EA06-4B38-9B2B-5E104E008F18}" type="slidenum">
              <a:rPr lang="es-PE" smtClean="0"/>
              <a:pPr>
                <a:defRPr/>
              </a:pPr>
              <a:t>4</a:t>
            </a:fld>
            <a:endParaRPr lang="es-PE"/>
          </a:p>
        </p:txBody>
      </p:sp>
      <p:sp>
        <p:nvSpPr>
          <p:cNvPr id="5" name="object 2"/>
          <p:cNvSpPr txBox="1"/>
          <p:nvPr/>
        </p:nvSpPr>
        <p:spPr>
          <a:xfrm>
            <a:off x="315238" y="780686"/>
            <a:ext cx="11689399" cy="42319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- PRINCIPALES INDICADORES Y PERSPECTIVAS</a:t>
            </a: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4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Conector recto 55"/>
          <p:cNvCxnSpPr/>
          <p:nvPr/>
        </p:nvCxnSpPr>
        <p:spPr>
          <a:xfrm>
            <a:off x="315238" y="1739598"/>
            <a:ext cx="1156152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17"/>
          <p:cNvSpPr txBox="1"/>
          <p:nvPr/>
        </p:nvSpPr>
        <p:spPr>
          <a:xfrm>
            <a:off x="5021639" y="1398398"/>
            <a:ext cx="13044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PESCA</a:t>
            </a:r>
            <a:endParaRPr sz="2000" b="1" spc="5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4" y="2060853"/>
            <a:ext cx="5444336" cy="3154957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953" y="2303377"/>
            <a:ext cx="5236713" cy="2669908"/>
          </a:xfrm>
          <a:prstGeom prst="rect">
            <a:avLst/>
          </a:prstGeom>
        </p:spPr>
      </p:pic>
      <p:sp>
        <p:nvSpPr>
          <p:cNvPr id="63" name="Rectángulo 62"/>
          <p:cNvSpPr/>
          <p:nvPr/>
        </p:nvSpPr>
        <p:spPr>
          <a:xfrm>
            <a:off x="6397983" y="2060853"/>
            <a:ext cx="5606654" cy="30108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CuadroTexto 63"/>
          <p:cNvSpPr txBox="1"/>
          <p:nvPr/>
        </p:nvSpPr>
        <p:spPr>
          <a:xfrm>
            <a:off x="840309" y="5167732"/>
            <a:ext cx="31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" b="1" dirty="0"/>
              <a:t>Nota: (P/) Cifra proyectada</a:t>
            </a:r>
          </a:p>
          <a:p>
            <a:r>
              <a:rPr lang="es-PE" sz="600" b="1" dirty="0"/>
              <a:t>Fuente: Estadística Pesquera Mensual</a:t>
            </a:r>
          </a:p>
          <a:p>
            <a:r>
              <a:rPr lang="es-PE" sz="600" b="1" dirty="0"/>
              <a:t>Elaboración: PRODUCE - OGEIEE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6671341" y="5202480"/>
            <a:ext cx="183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" b="1" dirty="0"/>
              <a:t>Fuente: SUNAT, INEI, SBS</a:t>
            </a:r>
          </a:p>
          <a:p>
            <a:r>
              <a:rPr lang="es-PE" sz="600" b="1" dirty="0"/>
              <a:t>Elaboración: PRODUCE - OGEIEE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0315603-9796-4FF0-842C-F2854976B0A0}"/>
              </a:ext>
            </a:extLst>
          </p:cNvPr>
          <p:cNvSpPr/>
          <p:nvPr/>
        </p:nvSpPr>
        <p:spPr>
          <a:xfrm>
            <a:off x="9517855" y="1585027"/>
            <a:ext cx="2473975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Indicadores Claves del Sector 2020</a:t>
            </a:r>
          </a:p>
        </p:txBody>
      </p:sp>
    </p:spTree>
    <p:extLst>
      <p:ext uri="{BB962C8B-B14F-4D97-AF65-F5344CB8AC3E}">
        <p14:creationId xmlns:p14="http://schemas.microsoft.com/office/powerpoint/2010/main" val="40076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172066"/>
              </p:ext>
            </p:extLst>
          </p:nvPr>
        </p:nvGraphicFramePr>
        <p:xfrm>
          <a:off x="328474" y="1156046"/>
          <a:ext cx="11025326" cy="463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EB54-EA06-4B38-9B2B-5E104E008F18}" type="slidenum">
              <a:rPr lang="es-PE" smtClean="0"/>
              <a:pPr>
                <a:defRPr/>
              </a:pPr>
              <a:t>5</a:t>
            </a:fld>
            <a:endParaRPr lang="es-PE"/>
          </a:p>
        </p:txBody>
      </p:sp>
      <p:sp>
        <p:nvSpPr>
          <p:cNvPr id="5" name="object 2"/>
          <p:cNvSpPr txBox="1"/>
          <p:nvPr/>
        </p:nvSpPr>
        <p:spPr>
          <a:xfrm>
            <a:off x="2799363" y="400330"/>
            <a:ext cx="7916261" cy="87203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algn="ctr"/>
            <a:r>
              <a:rPr lang="es-PE" sz="1600" b="1" spc="5" dirty="0">
                <a:latin typeface="Arial Narrow" panose="020B0606020202030204" pitchFamily="34" charset="0"/>
                <a:cs typeface="Calibri"/>
              </a:rPr>
              <a:t>PARTICIPACÍÓN DEL SECTOR PRODUCCIÓN EN EL PRESUPUESTO DEL GOBIERNO NACIONAL RANKING A NIVEL SECTORIAL</a:t>
            </a:r>
          </a:p>
          <a:p>
            <a:pPr algn="ctr"/>
            <a:r>
              <a:rPr lang="es-PE" sz="1600" b="1" spc="5" dirty="0">
                <a:latin typeface="Arial Narrow" panose="020B0606020202030204" pitchFamily="34" charset="0"/>
                <a:cs typeface="Calibri"/>
              </a:rPr>
              <a:t>PIM AL </a:t>
            </a:r>
            <a:r>
              <a:rPr lang="es-PE" sz="1600" b="1" spc="5" dirty="0" smtClean="0">
                <a:latin typeface="Arial Narrow" panose="020B0606020202030204" pitchFamily="34" charset="0"/>
                <a:cs typeface="Calibri"/>
              </a:rPr>
              <a:t>27.SET.2021</a:t>
            </a:r>
            <a:endParaRPr lang="es-PE" sz="1600" b="1" spc="5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ipse 14"/>
          <p:cNvSpPr/>
          <p:nvPr/>
        </p:nvSpPr>
        <p:spPr>
          <a:xfrm>
            <a:off x="802070" y="4813225"/>
            <a:ext cx="1780161" cy="418290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SpPr txBox="1"/>
          <p:nvPr/>
        </p:nvSpPr>
        <p:spPr>
          <a:xfrm>
            <a:off x="4379739" y="3720168"/>
            <a:ext cx="5105530" cy="113763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b="1" dirty="0">
                <a:latin typeface="Arial Narrow" panose="020B0606020202030204" pitchFamily="34" charset="0"/>
              </a:rPr>
              <a:t>EL </a:t>
            </a:r>
            <a:r>
              <a:rPr lang="es-MX" sz="1200" b="1" u="sng" dirty="0">
                <a:latin typeface="Arial Narrow" panose="020B0606020202030204" pitchFamily="34" charset="0"/>
              </a:rPr>
              <a:t>SECTOR PRODUCCIÓN </a:t>
            </a:r>
            <a:r>
              <a:rPr lang="es-MX" sz="1200" b="1" dirty="0">
                <a:latin typeface="Arial Narrow" panose="020B0606020202030204" pitchFamily="34" charset="0"/>
              </a:rPr>
              <a:t>REPRESENTA EL </a:t>
            </a:r>
            <a:r>
              <a:rPr lang="es-MX" sz="1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0.53%</a:t>
            </a:r>
            <a:r>
              <a:rPr lang="es-MX" sz="1200" b="1" dirty="0">
                <a:latin typeface="Arial Narrow" panose="020B0606020202030204" pitchFamily="34" charset="0"/>
              </a:rPr>
              <a:t> DEL TOTAL DEL PRESUPUESTO ASIGNADO AL GOBIERNO NACIONAL CON </a:t>
            </a:r>
            <a:r>
              <a:rPr lang="es-MX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S/ 705.2 MM.</a:t>
            </a:r>
          </a:p>
          <a:p>
            <a:pPr algn="just"/>
            <a:endParaRPr lang="es-MX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MX" sz="1200" b="1" u="sng" dirty="0">
                <a:latin typeface="Arial Narrow" panose="020B0606020202030204" pitchFamily="34" charset="0"/>
              </a:rPr>
              <a:t>PUESTO 21 DE 30 SECTORES </a:t>
            </a:r>
            <a:endParaRPr lang="es-PE" sz="1200" b="1" u="sng" dirty="0">
              <a:latin typeface="Arial Narrow" panose="020B0606020202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91045" y="5789088"/>
            <a:ext cx="481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Fuente: SIAF Amigable al 25.09.2021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Elaboración: OP - PRODUCE</a:t>
            </a:r>
            <a:endParaRPr lang="es-P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26243" y="5987018"/>
            <a:ext cx="999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>
                <a:latin typeface="Arial Narrow" panose="020B0606020202030204" pitchFamily="34" charset="0"/>
                <a:cs typeface="Arial" panose="020B0604020202020204" pitchFamily="34" charset="0"/>
              </a:rPr>
              <a:t>A PESAR DE LA RELEVANCIA DEL SECTOR PRODUCCIÓN Y MAS EN ESTE PERIODO DE REACTIVACIÓN ECONÓMICA, FRENTE AL PRESUPUESTO ASIGNADO A OTROS SECTORES DEL GOBIERNO NACIONAL, EL PRESUPUESTO QUE GESTIONA PRODUCE ES INFERIOR AL PROMEDIO.</a:t>
            </a:r>
            <a:endParaRPr lang="es-PE" sz="9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ector 18"/>
          <p:cNvSpPr/>
          <p:nvPr/>
        </p:nvSpPr>
        <p:spPr>
          <a:xfrm>
            <a:off x="1024016" y="6046176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24554" y="491248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705.2</a:t>
            </a:r>
            <a:endParaRPr lang="es-PE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EB54-EA06-4B38-9B2B-5E104E008F18}" type="slidenum">
              <a:rPr lang="es-PE" smtClean="0"/>
              <a:pPr>
                <a:defRPr/>
              </a:pPr>
              <a:t>6</a:t>
            </a:fld>
            <a:endParaRPr lang="es-PE"/>
          </a:p>
        </p:txBody>
      </p:sp>
      <p:sp>
        <p:nvSpPr>
          <p:cNvPr id="5" name="object 2"/>
          <p:cNvSpPr txBox="1"/>
          <p:nvPr/>
        </p:nvSpPr>
        <p:spPr>
          <a:xfrm>
            <a:off x="798639" y="792069"/>
            <a:ext cx="10094261" cy="44422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– EVOLUCIÓN DEL PRESUPUESTO INSTITUCIONAL</a:t>
            </a: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174811"/>
              </p:ext>
            </p:extLst>
          </p:nvPr>
        </p:nvGraphicFramePr>
        <p:xfrm>
          <a:off x="2006352" y="2021675"/>
          <a:ext cx="8806650" cy="313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1091952" y="1163756"/>
            <a:ext cx="10156055" cy="58990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spcBef>
                <a:spcPts val="800"/>
              </a:spcBef>
            </a:pPr>
            <a:r>
              <a:rPr lang="es-MX" sz="1200" b="1" spc="5" dirty="0">
                <a:latin typeface="Arial Narrow" panose="020B0606020202030204" pitchFamily="34" charset="0"/>
                <a:cs typeface="Calibri"/>
              </a:rPr>
              <a:t>EVOLUCIÓN DE LA ASIGNACIÓN PRESUPUESTAL 2016 – 2022(*)</a:t>
            </a:r>
          </a:p>
          <a:p>
            <a:pPr marL="74930" marR="5080" indent="-48260" algn="ctr">
              <a:spcBef>
                <a:spcPts val="800"/>
              </a:spcBef>
            </a:pPr>
            <a:r>
              <a:rPr lang="es-MX" sz="1100" b="1" spc="5" dirty="0">
                <a:latin typeface="Arial Narrow" panose="020B0606020202030204" pitchFamily="34" charset="0"/>
                <a:cs typeface="Calibri"/>
              </a:rPr>
              <a:t>(En Millones de Soles)</a:t>
            </a:r>
            <a:endParaRPr sz="1100" b="1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8640" y="5430998"/>
            <a:ext cx="11069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Arial Narrow" panose="020B0606020202030204" pitchFamily="34" charset="0"/>
                <a:cs typeface="Arial" panose="020B0604020202020204" pitchFamily="34" charset="0"/>
              </a:rPr>
              <a:t>El PIA del Sector Producción desde el año 2016 al 2018 refleja crecimiento menores al 13% con respecto al año anterior.</a:t>
            </a:r>
          </a:p>
          <a:p>
            <a:pPr algn="just"/>
            <a:endParaRPr lang="es-MX" sz="1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00" b="1" dirty="0">
                <a:latin typeface="Arial Narrow" panose="020B0606020202030204" pitchFamily="34" charset="0"/>
                <a:cs typeface="Arial" panose="020B0604020202020204" pitchFamily="34" charset="0"/>
              </a:rPr>
              <a:t>En los últimos 3 años se ha reducido el PIA del Sector, siendo 2021 el año de mayor caída con -22% respecto a 2020.</a:t>
            </a:r>
          </a:p>
          <a:p>
            <a:pPr algn="just"/>
            <a:endParaRPr lang="es-MX" sz="1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00" b="1" dirty="0">
                <a:latin typeface="Arial Narrow" panose="020B0606020202030204" pitchFamily="34" charset="0"/>
                <a:cs typeface="Arial" panose="020B0604020202020204" pitchFamily="34" charset="0"/>
              </a:rPr>
              <a:t>La APM para el 2022 registra un incremento del 37%, sin embargo, cabe señalar que el incremento responde a la asignación de mayores recursos en gasto de capital, recursos orientados a la intervención PROINNOVATE que se financia con recursos del BID (S/ 82 MM). Siendo el crecimiento real de 24%</a:t>
            </a:r>
            <a:endParaRPr lang="es-PE" sz="1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2107" y="4784667"/>
            <a:ext cx="646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(*) Ejecución proyectada al cierre 2021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(**) Asignación Presupuestal Multianual 2022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Fuente: SIAF Amigable al 25.09.2021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Elaboración: OP - PRODUCE</a:t>
            </a:r>
            <a:endParaRPr lang="es-P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ector 12"/>
          <p:cNvSpPr/>
          <p:nvPr/>
        </p:nvSpPr>
        <p:spPr>
          <a:xfrm>
            <a:off x="668852" y="5430998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onector 13"/>
          <p:cNvSpPr/>
          <p:nvPr/>
        </p:nvSpPr>
        <p:spPr>
          <a:xfrm>
            <a:off x="668852" y="5734653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onector 15"/>
          <p:cNvSpPr/>
          <p:nvPr/>
        </p:nvSpPr>
        <p:spPr>
          <a:xfrm>
            <a:off x="668851" y="6003795"/>
            <a:ext cx="129787" cy="1549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EB54-EA06-4B38-9B2B-5E104E008F18}" type="slidenum">
              <a:rPr lang="es-PE" smtClean="0"/>
              <a:pPr>
                <a:defRPr/>
              </a:pPr>
              <a:t>7</a:t>
            </a:fld>
            <a:endParaRPr lang="es-PE"/>
          </a:p>
        </p:txBody>
      </p:sp>
      <p:sp>
        <p:nvSpPr>
          <p:cNvPr id="5" name="object 2"/>
          <p:cNvSpPr txBox="1"/>
          <p:nvPr/>
        </p:nvSpPr>
        <p:spPr>
          <a:xfrm>
            <a:off x="1041375" y="782383"/>
            <a:ext cx="10312425" cy="44422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– EVOLUCIÓN DEL PRESUPUESTO INSTITUCIONAL</a:t>
            </a: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25778"/>
              </p:ext>
            </p:extLst>
          </p:nvPr>
        </p:nvGraphicFramePr>
        <p:xfrm>
          <a:off x="985636" y="1825402"/>
          <a:ext cx="10152534" cy="351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ject 2"/>
          <p:cNvSpPr txBox="1"/>
          <p:nvPr/>
        </p:nvSpPr>
        <p:spPr>
          <a:xfrm>
            <a:off x="1460922" y="1226607"/>
            <a:ext cx="9970851" cy="636072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spcBef>
                <a:spcPts val="800"/>
              </a:spcBef>
            </a:pPr>
            <a:r>
              <a:rPr lang="es-MX" sz="1400" b="1" spc="5" dirty="0">
                <a:latin typeface="Arial Narrow" panose="020B0606020202030204" pitchFamily="34" charset="0"/>
                <a:cs typeface="Calibri"/>
              </a:rPr>
              <a:t>EJECUCIÓN PRESUPUESTAL 2016 – APM 2022(*)</a:t>
            </a:r>
          </a:p>
          <a:p>
            <a:pPr marL="74930" marR="5080" indent="-48260" algn="ctr">
              <a:spcBef>
                <a:spcPts val="800"/>
              </a:spcBef>
            </a:pPr>
            <a:r>
              <a:rPr lang="es-MX" sz="1200" b="1" spc="5" dirty="0">
                <a:latin typeface="Arial Narrow" panose="020B0606020202030204" pitchFamily="34" charset="0"/>
                <a:cs typeface="Calibri"/>
              </a:rPr>
              <a:t>(En Millones de Soles)</a:t>
            </a:r>
            <a:endParaRPr sz="1200" b="1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85636" y="5171774"/>
            <a:ext cx="1015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(*) Ejecución proyectada al cierre 2021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(**) Asignación Presupuestal Multianual 2022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Fuente: SIAF Amigable al 25.09.2021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Elaboración: OP - PRODUCE</a:t>
            </a:r>
            <a:endParaRPr lang="es-P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05187" y="5807846"/>
            <a:ext cx="1062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La ejecución del Presupuesto del Sector Producción refleja un incremento progresivo desde el año 2016, lo cual demuestra el dinamismo del Sector para ejecutar las intervenciones en beneficio del Sector Industrial y Pesquero – Acuícola.</a:t>
            </a:r>
            <a:endParaRPr lang="es-PE" sz="11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ector 21"/>
          <p:cNvSpPr/>
          <p:nvPr/>
        </p:nvSpPr>
        <p:spPr>
          <a:xfrm>
            <a:off x="775400" y="5878700"/>
            <a:ext cx="129787" cy="154910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es-P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3094" r="16843"/>
          <a:stretch/>
        </p:blipFill>
        <p:spPr>
          <a:xfrm>
            <a:off x="7149771" y="1441001"/>
            <a:ext cx="4204029" cy="322252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EB54-EA06-4B38-9B2B-5E104E008F18}" type="slidenum">
              <a:rPr lang="es-PE" smtClean="0"/>
              <a:pPr>
                <a:defRPr/>
              </a:pPr>
              <a:t>8</a:t>
            </a:fld>
            <a:endParaRPr lang="es-PE" dirty="0"/>
          </a:p>
        </p:txBody>
      </p:sp>
      <p:sp>
        <p:nvSpPr>
          <p:cNvPr id="5" name="object 2"/>
          <p:cNvSpPr txBox="1"/>
          <p:nvPr/>
        </p:nvSpPr>
        <p:spPr>
          <a:xfrm>
            <a:off x="2809775" y="276918"/>
            <a:ext cx="7648486" cy="85767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PRODUCCIÓN: ASIGNACIÓN PRESUPUESTAL 2022  </a:t>
            </a: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26667"/>
              </p:ext>
            </p:extLst>
          </p:nvPr>
        </p:nvGraphicFramePr>
        <p:xfrm>
          <a:off x="407802" y="1623465"/>
          <a:ext cx="5865545" cy="2637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94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PLIE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ECTO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24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ORÍ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G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34925" indent="46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5. 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GASTOS 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CORRIE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6985" indent="-1257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461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15" dirty="0">
                          <a:latin typeface="Calibri"/>
                          <a:cs typeface="Calibri"/>
                        </a:rPr>
                        <a:t>038. MINISTERIO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PRODUCCION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154.7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266.6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421.3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52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TER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CC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135.7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95.9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231.7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6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15" dirty="0">
                          <a:latin typeface="Calibri"/>
                          <a:cs typeface="Calibri"/>
                        </a:rPr>
                        <a:t>003.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FOMENTO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CONSUMO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HUMANO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DIRECTO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COMER PESCADO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887">
                <a:tc>
                  <a:txBody>
                    <a:bodyPr/>
                    <a:lstStyle/>
                    <a:p>
                      <a:pPr marL="180975" marR="92075">
                        <a:lnSpc>
                          <a:spcPct val="102200"/>
                        </a:lnSpc>
                        <a:spcBef>
                          <a:spcPts val="20"/>
                        </a:spcBef>
                      </a:pPr>
                      <a:r>
                        <a:rPr sz="800" spc="-15" dirty="0">
                          <a:latin typeface="Calibri"/>
                          <a:cs typeface="Calibri"/>
                        </a:rPr>
                        <a:t>004.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PROGRAMA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INNOVACION 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COMPETITIVIDAD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8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PRODUCTIVIDAD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13.8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73.6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87.4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5" dirty="0">
                          <a:latin typeface="Calibri"/>
                          <a:cs typeface="Calibri"/>
                        </a:rPr>
                        <a:t>005.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PROGRAMA NACIONAL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INNOVACIÓN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PESCA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ACUICULTURA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97.1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97.1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52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15" dirty="0">
                          <a:latin typeface="Calibri"/>
                          <a:cs typeface="Calibri"/>
                        </a:rPr>
                        <a:t>059.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PESQUERO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FONDEPES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25.2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88.0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113.2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322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5" dirty="0">
                          <a:latin typeface="Calibri"/>
                          <a:cs typeface="Calibri"/>
                        </a:rPr>
                        <a:t>240. INSTITUTO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MAR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PERU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IMARPE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83.7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88.3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5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5" dirty="0">
                          <a:latin typeface="Calibri"/>
                          <a:cs typeface="Calibri"/>
                        </a:rPr>
                        <a:t>241. INSTITUTO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TECNOLOGICO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PRODUCCION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ITP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79.1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69.5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148.6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5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15" dirty="0">
                          <a:latin typeface="Calibri"/>
                          <a:cs typeface="Calibri"/>
                        </a:rPr>
                        <a:t>243.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ORGANISMO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SANIDAD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PESQUERA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SANIPES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35.2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14.2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49.4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272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5" dirty="0">
                          <a:latin typeface="Calibri"/>
                          <a:cs typeface="Calibri"/>
                        </a:rPr>
                        <a:t>244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TIT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CIO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29.1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31.0 </a:t>
                      </a:r>
                    </a:p>
                  </a:txBody>
                  <a:tcPr marL="9525" marR="3600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20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406.9 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444.9 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851.8 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1" name="object 5"/>
          <p:cNvSpPr txBox="1"/>
          <p:nvPr/>
        </p:nvSpPr>
        <p:spPr>
          <a:xfrm>
            <a:off x="6784901" y="1221998"/>
            <a:ext cx="5092995" cy="36763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lang="es-MX" sz="1180" b="1" spc="-23" dirty="0">
                <a:latin typeface="Arial Narrow" panose="020B0606020202030204" pitchFamily="34" charset="0"/>
                <a:cs typeface="Calibri"/>
              </a:rPr>
              <a:t>PRESUPUESTO ASIGNADO 2022: </a:t>
            </a:r>
            <a:r>
              <a:rPr lang="es-MX" sz="1180" b="1" spc="-36" dirty="0">
                <a:latin typeface="Arial Narrow" panose="020B0606020202030204" pitchFamily="34" charset="0"/>
                <a:cs typeface="Calibri"/>
              </a:rPr>
              <a:t>SECTOR PRODUCCIÓN POR PLIEGO PRESUPUESTAL</a:t>
            </a:r>
          </a:p>
          <a:p>
            <a:pPr marL="11527" algn="ctr">
              <a:spcBef>
                <a:spcPts val="91"/>
              </a:spcBef>
            </a:pPr>
            <a:r>
              <a:rPr lang="es-MX" sz="1050" b="1" spc="-36" dirty="0">
                <a:latin typeface="Arial Narrow" panose="020B0606020202030204" pitchFamily="34" charset="0"/>
                <a:cs typeface="Calibri"/>
              </a:rPr>
              <a:t>(% de Participación)</a:t>
            </a:r>
            <a:endParaRPr sz="118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298111" y="2542891"/>
            <a:ext cx="206249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851.8 MM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4" name="object 5"/>
          <p:cNvSpPr txBox="1"/>
          <p:nvPr/>
        </p:nvSpPr>
        <p:spPr>
          <a:xfrm>
            <a:off x="407802" y="1255832"/>
            <a:ext cx="5851893" cy="36763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lang="es-MX" sz="1180" b="1" spc="-23" dirty="0">
                <a:latin typeface="Arial Narrow" panose="020B0606020202030204" pitchFamily="34" charset="0"/>
                <a:cs typeface="Calibri"/>
              </a:rPr>
              <a:t>PRESUPUESTO ASIGNADO 2022 DEL </a:t>
            </a:r>
            <a:r>
              <a:rPr lang="es-MX" sz="1180" b="1" spc="-36" dirty="0">
                <a:latin typeface="Arial Narrow" panose="020B0606020202030204" pitchFamily="34" charset="0"/>
                <a:cs typeface="Calibri"/>
              </a:rPr>
              <a:t>SECTOR PRODUCCIÓN</a:t>
            </a:r>
          </a:p>
          <a:p>
            <a:pPr marL="11527" algn="ctr">
              <a:spcBef>
                <a:spcPts val="91"/>
              </a:spcBef>
            </a:pPr>
            <a:r>
              <a:rPr lang="es-MX" sz="1050" b="1" spc="-36" dirty="0">
                <a:latin typeface="Arial Narrow" panose="020B0606020202030204" pitchFamily="34" charset="0"/>
                <a:cs typeface="Calibri"/>
              </a:rPr>
              <a:t>(En Millones de Soles)</a:t>
            </a:r>
            <a:endParaRPr sz="118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53866" y="4287700"/>
            <a:ext cx="481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Fuente: APM</a:t>
            </a:r>
          </a:p>
          <a:p>
            <a:r>
              <a:rPr lang="es-MX" sz="500" b="1" dirty="0">
                <a:latin typeface="Arial" panose="020B0604020202020204" pitchFamily="34" charset="0"/>
                <a:cs typeface="Arial" panose="020B0604020202020204" pitchFamily="34" charset="0"/>
              </a:rPr>
              <a:t>Elaboración: OP - PRODUCE</a:t>
            </a:r>
            <a:endParaRPr lang="es-P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53867" y="26923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1">
            <a:extLst>
              <a:ext uri="{FF2B5EF4-FFF2-40B4-BE49-F238E27FC236}">
                <a16:creationId xmlns:a16="http://schemas.microsoft.com/office/drawing/2014/main" id="{9F365DEE-1937-4B9B-B480-C8DEF3D2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7" y="4835546"/>
            <a:ext cx="2869605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S/ 97.1 MM</a:t>
            </a:r>
            <a:r>
              <a:rPr lang="es-PE" sz="9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PE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para ejecutar desembolsos a </a:t>
            </a:r>
            <a:r>
              <a:rPr lang="es-PE" sz="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subproyecto</a:t>
            </a:r>
            <a:r>
              <a:rPr lang="es-PE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de innovación en pesca y acuicultura - </a:t>
            </a:r>
            <a:r>
              <a:rPr lang="es-PE" sz="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PNIPA.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S/ 82.8 MM </a:t>
            </a:r>
            <a:r>
              <a:rPr lang="es-PE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PROINNOVATE que financia proyectos de innovación, emprendimientos(</a:t>
            </a:r>
            <a:r>
              <a:rPr lang="es-PE" sz="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start</a:t>
            </a:r>
            <a:r>
              <a:rPr lang="es-PE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up) e investigación en beneficio del Sector MYPE e </a:t>
            </a:r>
            <a:r>
              <a:rPr lang="es-PE" sz="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INDUSTRIA.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PE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PE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ángulo 1">
            <a:extLst>
              <a:ext uri="{FF2B5EF4-FFF2-40B4-BE49-F238E27FC236}">
                <a16:creationId xmlns:a16="http://schemas.microsoft.com/office/drawing/2014/main" id="{9F365DEE-1937-4B9B-B480-C8DEF3D2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295" y="4835546"/>
            <a:ext cx="20251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S/ 75.1 MM</a:t>
            </a:r>
            <a:r>
              <a:rPr lang="es-PE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PE" sz="800" dirty="0">
                <a:solidFill>
                  <a:srgbClr val="C00000"/>
                </a:solidFill>
                <a:latin typeface="Century Gothic" panose="020B0502020202020204" pitchFamily="34" charset="0"/>
              </a:rPr>
              <a:t>para el financiamiento del mejoramiento y ampliación de Servicios de 23 Desembarcaderos Pesqueros (DPA) a nivel nacional a través de </a:t>
            </a:r>
            <a:r>
              <a:rPr lang="es-PE" sz="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FONDEPES.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PE" sz="9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ángulo 1">
            <a:extLst>
              <a:ext uri="{FF2B5EF4-FFF2-40B4-BE49-F238E27FC236}">
                <a16:creationId xmlns:a16="http://schemas.microsoft.com/office/drawing/2014/main" id="{9F365DEE-1937-4B9B-B480-C8DEF3D2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066" y="4843135"/>
            <a:ext cx="19787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S/ 69.3 MM 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para ejecutar Proyectos de mejoramiento de la Infraestructura y Equipamiento de los CITE Públicos a nivel nacional por </a:t>
            </a:r>
            <a:r>
              <a:rPr lang="es-PE" sz="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ITP.</a:t>
            </a:r>
            <a:endParaRPr lang="es-PE" sz="11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277648" y="4772779"/>
            <a:ext cx="11600248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277648" y="4500821"/>
            <a:ext cx="481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 de, entre otros:</a:t>
            </a:r>
            <a:endParaRPr lang="es-PE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1">
            <a:extLst>
              <a:ext uri="{FF2B5EF4-FFF2-40B4-BE49-F238E27FC236}">
                <a16:creationId xmlns:a16="http://schemas.microsoft.com/office/drawing/2014/main" id="{9F365DEE-1937-4B9B-B480-C8DEF3D2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239" y="4843135"/>
            <a:ext cx="245104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S/ 16.0 MM </a:t>
            </a:r>
            <a:r>
              <a:rPr lang="es-PE" sz="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para brindar los servicios de infraestructura de la calidad (acreditación, </a:t>
            </a:r>
            <a:r>
              <a:rPr lang="es-PE" sz="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metrologia</a:t>
            </a:r>
            <a:r>
              <a:rPr lang="es-PE" sz="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y normalización) dirigida a empresas y entidades públicas contribuyendo a la Competitividad a través de </a:t>
            </a:r>
            <a:r>
              <a:rPr lang="es-PE" sz="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INACAL</a:t>
            </a:r>
            <a:endParaRPr lang="es-PE" sz="11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id="{9F365DEE-1937-4B9B-B480-C8DEF3D2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772" y="4882037"/>
            <a:ext cx="19675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1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S/ 20.5 MM </a:t>
            </a:r>
            <a:r>
              <a:rPr lang="es-PE" sz="800" dirty="0">
                <a:solidFill>
                  <a:srgbClr val="7030A0"/>
                </a:solidFill>
                <a:latin typeface="Century Gothic" panose="020B0502020202020204" pitchFamily="34" charset="0"/>
              </a:rPr>
              <a:t>para efectuar la inspección y fiscalización sanitaria así como la certificación de la sanidad de los recursos hidrobiológicos a nivel nacional a través de </a:t>
            </a:r>
            <a:r>
              <a:rPr lang="es-PE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SANIPES.</a:t>
            </a:r>
            <a:endParaRPr lang="es-PE" sz="11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/>
          <p:cNvSpPr/>
          <p:nvPr/>
        </p:nvSpPr>
        <p:spPr>
          <a:xfrm>
            <a:off x="1096858" y="4499601"/>
            <a:ext cx="1641534" cy="10373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Lágrima 77"/>
          <p:cNvSpPr/>
          <p:nvPr/>
        </p:nvSpPr>
        <p:spPr>
          <a:xfrm rot="8238031">
            <a:off x="457832" y="2008266"/>
            <a:ext cx="540000" cy="540000"/>
          </a:xfrm>
          <a:prstGeom prst="teardrop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800">
              <a:latin typeface="Calibri 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EB54-EA06-4B38-9B2B-5E104E008F18}" type="slidenum">
              <a:rPr lang="es-PE" sz="800" smtClean="0"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es-PE" sz="800">
              <a:latin typeface="Arial Narrow" panose="020B060602020203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2405555" y="277488"/>
            <a:ext cx="7648486" cy="83663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r>
              <a:rPr lang="es-MX" sz="2000" b="1" spc="5" dirty="0">
                <a:latin typeface="Arial Narrow" panose="020B0606020202030204" pitchFamily="34" charset="0"/>
                <a:cs typeface="Calibri"/>
              </a:rPr>
              <a:t>SECTOR PRODUCCIÓN </a:t>
            </a:r>
          </a:p>
          <a:p>
            <a:pPr marL="74930" marR="5080" indent="-48260" algn="ctr">
              <a:lnSpc>
                <a:spcPct val="101400"/>
              </a:lnSpc>
              <a:spcBef>
                <a:spcPts val="800"/>
              </a:spcBef>
            </a:pPr>
            <a:endParaRPr sz="2000" b="1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42A02E52-F791-4A48-AD60-D2D60714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662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639611E2-66D0-40FD-BA82-6C5669D8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31" y="6687"/>
            <a:ext cx="1586669" cy="9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24"/>
          <p:cNvSpPr txBox="1"/>
          <p:nvPr/>
        </p:nvSpPr>
        <p:spPr>
          <a:xfrm>
            <a:off x="1219383" y="4742379"/>
            <a:ext cx="1446402" cy="582875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11527" marR="4611" algn="ctr">
              <a:lnSpc>
                <a:spcPct val="100800"/>
              </a:lnSpc>
              <a:spcBef>
                <a:spcPts val="82"/>
              </a:spcBef>
            </a:pP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Fortalecer el desarrollo  empresarial de la </a:t>
            </a:r>
            <a:endParaRPr lang="es-MX" sz="1200" b="1" spc="-9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  <a:p>
            <a:pPr marL="11527" marR="4611" algn="ctr">
              <a:lnSpc>
                <a:spcPct val="100800"/>
              </a:lnSpc>
              <a:spcBef>
                <a:spcPts val="82"/>
              </a:spcBef>
            </a:pP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MIPYMES.</a:t>
            </a:r>
          </a:p>
        </p:txBody>
      </p:sp>
      <p:sp>
        <p:nvSpPr>
          <p:cNvPr id="23" name="object 30"/>
          <p:cNvSpPr txBox="1"/>
          <p:nvPr/>
        </p:nvSpPr>
        <p:spPr>
          <a:xfrm>
            <a:off x="641386" y="2161881"/>
            <a:ext cx="172891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0748" marR="4611" indent="-9798">
              <a:lnSpc>
                <a:spcPct val="107300"/>
              </a:lnSpc>
              <a:spcBef>
                <a:spcPts val="91"/>
              </a:spcBef>
            </a:pPr>
            <a:r>
              <a:rPr sz="998" b="1" spc="5" dirty="0">
                <a:latin typeface="Calibri"/>
                <a:cs typeface="Calibri"/>
              </a:rPr>
              <a:t>OE  01</a:t>
            </a:r>
            <a:endParaRPr sz="998" dirty="0">
              <a:latin typeface="Calibri"/>
              <a:cs typeface="Calibri"/>
            </a:endParaRPr>
          </a:p>
        </p:txBody>
      </p:sp>
      <p:sp>
        <p:nvSpPr>
          <p:cNvPr id="35" name="object 49"/>
          <p:cNvSpPr txBox="1"/>
          <p:nvPr/>
        </p:nvSpPr>
        <p:spPr>
          <a:xfrm>
            <a:off x="3053285" y="1789378"/>
            <a:ext cx="3239269" cy="59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49" marR="243786" algn="just">
              <a:lnSpc>
                <a:spcPct val="101800"/>
              </a:lnSpc>
            </a:pPr>
            <a:r>
              <a:rPr sz="1300" b="1" dirty="0" err="1">
                <a:latin typeface="Arial Narrow" panose="020B0606020202030204" pitchFamily="34" charset="0"/>
                <a:cs typeface="Calibri"/>
              </a:rPr>
              <a:t>Empresas</a:t>
            </a:r>
            <a:r>
              <a:rPr sz="1300" b="1" dirty="0">
                <a:latin typeface="Arial Narrow" panose="020B0606020202030204" pitchFamily="34" charset="0"/>
                <a:cs typeface="Calibri"/>
              </a:rPr>
              <a:t> </a:t>
            </a:r>
            <a:r>
              <a:rPr sz="1300" spc="-5" dirty="0">
                <a:latin typeface="Arial Narrow" panose="020B0606020202030204" pitchFamily="34" charset="0"/>
                <a:cs typeface="Calibri"/>
              </a:rPr>
              <a:t>reciben </a:t>
            </a:r>
            <a:r>
              <a:rPr sz="1300" dirty="0">
                <a:latin typeface="Arial Narrow" panose="020B0606020202030204" pitchFamily="34" charset="0"/>
                <a:cs typeface="Calibri"/>
              </a:rPr>
              <a:t>financiamiento </a:t>
            </a:r>
            <a:r>
              <a:rPr sz="1300" spc="-5" dirty="0">
                <a:latin typeface="Arial Narrow" panose="020B0606020202030204" pitchFamily="34" charset="0"/>
                <a:cs typeface="Calibri"/>
              </a:rPr>
              <a:t>para </a:t>
            </a:r>
            <a:r>
              <a:rPr sz="1300" spc="-213" dirty="0">
                <a:latin typeface="Arial Narrow" panose="020B0606020202030204" pitchFamily="34" charset="0"/>
                <a:cs typeface="Calibri"/>
              </a:rPr>
              <a:t> </a:t>
            </a:r>
            <a:r>
              <a:rPr sz="1300" spc="-5" dirty="0">
                <a:latin typeface="Arial Narrow" panose="020B0606020202030204" pitchFamily="34" charset="0"/>
                <a:cs typeface="Calibri"/>
              </a:rPr>
              <a:t>proyectos </a:t>
            </a:r>
            <a:r>
              <a:rPr sz="1300" dirty="0">
                <a:latin typeface="Arial Narrow" panose="020B0606020202030204" pitchFamily="34" charset="0"/>
                <a:cs typeface="Calibri"/>
              </a:rPr>
              <a:t>en</a:t>
            </a:r>
            <a:r>
              <a:rPr sz="1300" spc="5" dirty="0">
                <a:latin typeface="Arial Narrow" panose="020B0606020202030204" pitchFamily="34" charset="0"/>
                <a:cs typeface="Calibri"/>
              </a:rPr>
              <a:t> </a:t>
            </a:r>
            <a:r>
              <a:rPr sz="1300" spc="-5" dirty="0">
                <a:latin typeface="Arial Narrow" panose="020B0606020202030204" pitchFamily="34" charset="0"/>
                <a:cs typeface="Calibri"/>
              </a:rPr>
              <a:t>innovación</a:t>
            </a:r>
            <a:r>
              <a:rPr sz="1300" dirty="0">
                <a:latin typeface="Arial Narrow" panose="020B0606020202030204" pitchFamily="34" charset="0"/>
                <a:cs typeface="Calibri"/>
              </a:rPr>
              <a:t> y </a:t>
            </a:r>
            <a:r>
              <a:rPr sz="1300" spc="5" dirty="0">
                <a:latin typeface="Arial Narrow" panose="020B0606020202030204" pitchFamily="34" charset="0"/>
                <a:cs typeface="Calibri"/>
              </a:rPr>
              <a:t> </a:t>
            </a:r>
            <a:r>
              <a:rPr sz="1300" dirty="0" err="1">
                <a:latin typeface="Arial Narrow" panose="020B0606020202030204" pitchFamily="34" charset="0"/>
                <a:cs typeface="Calibri"/>
              </a:rPr>
              <a:t>emprendimientos</a:t>
            </a:r>
            <a:r>
              <a:rPr sz="1300" spc="-9" dirty="0">
                <a:latin typeface="Arial Narrow" panose="020B0606020202030204" pitchFamily="34" charset="0"/>
                <a:cs typeface="Calibri"/>
              </a:rPr>
              <a:t> </a:t>
            </a:r>
            <a:r>
              <a:rPr sz="1300" b="1" spc="-14" dirty="0">
                <a:latin typeface="Arial Narrow" panose="020B0606020202030204" pitchFamily="34" charset="0"/>
                <a:cs typeface="Calibri"/>
              </a:rPr>
              <a:t>(</a:t>
            </a:r>
            <a:r>
              <a:rPr lang="es-MX" sz="1300" b="1" spc="-14" dirty="0">
                <a:latin typeface="Arial Narrow" panose="020B0606020202030204" pitchFamily="34" charset="0"/>
                <a:cs typeface="Calibri"/>
              </a:rPr>
              <a:t>PRO</a:t>
            </a:r>
            <a:r>
              <a:rPr sz="1300" b="1" spc="-14" dirty="0">
                <a:latin typeface="Arial Narrow" panose="020B0606020202030204" pitchFamily="34" charset="0"/>
                <a:cs typeface="Calibri"/>
              </a:rPr>
              <a:t>INN</a:t>
            </a:r>
            <a:r>
              <a:rPr lang="es-MX" sz="1300" b="1" spc="-14" dirty="0">
                <a:latin typeface="Arial Narrow" panose="020B0606020202030204" pitchFamily="34" charset="0"/>
                <a:cs typeface="Calibri"/>
              </a:rPr>
              <a:t>O</a:t>
            </a:r>
            <a:r>
              <a:rPr sz="1300" b="1" spc="-14" dirty="0">
                <a:latin typeface="Arial Narrow" panose="020B0606020202030204" pitchFamily="34" charset="0"/>
                <a:cs typeface="Calibri"/>
              </a:rPr>
              <a:t>VATE).</a:t>
            </a:r>
            <a:endParaRPr lang="es-MX" sz="1300" b="1" spc="-14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8" name="object 52"/>
          <p:cNvSpPr/>
          <p:nvPr/>
        </p:nvSpPr>
        <p:spPr>
          <a:xfrm>
            <a:off x="2971403" y="1660117"/>
            <a:ext cx="308597" cy="1669097"/>
          </a:xfrm>
          <a:custGeom>
            <a:avLst/>
            <a:gdLst/>
            <a:ahLst/>
            <a:cxnLst/>
            <a:rect l="l" t="t" r="r" b="b"/>
            <a:pathLst>
              <a:path w="461645" h="1731645">
                <a:moveTo>
                  <a:pt x="461581" y="1731622"/>
                </a:moveTo>
                <a:lnTo>
                  <a:pt x="388633" y="1729659"/>
                </a:lnTo>
                <a:lnTo>
                  <a:pt x="325278" y="1724192"/>
                </a:lnTo>
                <a:lnTo>
                  <a:pt x="275319" y="1715856"/>
                </a:lnTo>
                <a:lnTo>
                  <a:pt x="230789" y="1693113"/>
                </a:lnTo>
                <a:lnTo>
                  <a:pt x="230791" y="904320"/>
                </a:lnTo>
                <a:lnTo>
                  <a:pt x="219025" y="892148"/>
                </a:lnTo>
                <a:lnTo>
                  <a:pt x="186262" y="881577"/>
                </a:lnTo>
                <a:lnTo>
                  <a:pt x="136302" y="873241"/>
                </a:lnTo>
                <a:lnTo>
                  <a:pt x="72947" y="867774"/>
                </a:lnTo>
                <a:lnTo>
                  <a:pt x="0" y="865811"/>
                </a:lnTo>
                <a:lnTo>
                  <a:pt x="72947" y="863848"/>
                </a:lnTo>
                <a:lnTo>
                  <a:pt x="136302" y="858381"/>
                </a:lnTo>
                <a:lnTo>
                  <a:pt x="186262" y="850045"/>
                </a:lnTo>
                <a:lnTo>
                  <a:pt x="219025" y="839474"/>
                </a:lnTo>
                <a:lnTo>
                  <a:pt x="230791" y="827302"/>
                </a:lnTo>
                <a:lnTo>
                  <a:pt x="230791" y="38508"/>
                </a:lnTo>
                <a:lnTo>
                  <a:pt x="242557" y="26337"/>
                </a:lnTo>
                <a:lnTo>
                  <a:pt x="275320" y="15766"/>
                </a:lnTo>
                <a:lnTo>
                  <a:pt x="325280" y="7429"/>
                </a:lnTo>
                <a:lnTo>
                  <a:pt x="388635" y="1963"/>
                </a:lnTo>
                <a:lnTo>
                  <a:pt x="461583" y="0"/>
                </a:lnTo>
              </a:path>
            </a:pathLst>
          </a:custGeom>
          <a:ln w="1508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800">
              <a:latin typeface="Arial Narrow" panose="020B0606020202030204" pitchFamily="34" charset="0"/>
            </a:endParaRPr>
          </a:p>
        </p:txBody>
      </p:sp>
      <p:sp>
        <p:nvSpPr>
          <p:cNvPr id="39" name="object 53"/>
          <p:cNvSpPr/>
          <p:nvPr/>
        </p:nvSpPr>
        <p:spPr>
          <a:xfrm>
            <a:off x="2925778" y="3820730"/>
            <a:ext cx="255827" cy="2492037"/>
          </a:xfrm>
          <a:custGeom>
            <a:avLst/>
            <a:gdLst/>
            <a:ahLst/>
            <a:cxnLst/>
            <a:rect l="l" t="t" r="r" b="b"/>
            <a:pathLst>
              <a:path w="461645" h="1524635">
                <a:moveTo>
                  <a:pt x="461581" y="1524538"/>
                </a:moveTo>
                <a:lnTo>
                  <a:pt x="388633" y="1522575"/>
                </a:lnTo>
                <a:lnTo>
                  <a:pt x="325279" y="1517108"/>
                </a:lnTo>
                <a:lnTo>
                  <a:pt x="275319" y="1508772"/>
                </a:lnTo>
                <a:lnTo>
                  <a:pt x="230790" y="1486029"/>
                </a:lnTo>
                <a:lnTo>
                  <a:pt x="230790" y="800777"/>
                </a:lnTo>
                <a:lnTo>
                  <a:pt x="219024" y="788605"/>
                </a:lnTo>
                <a:lnTo>
                  <a:pt x="186261" y="778034"/>
                </a:lnTo>
                <a:lnTo>
                  <a:pt x="136301" y="769698"/>
                </a:lnTo>
                <a:lnTo>
                  <a:pt x="72947" y="764232"/>
                </a:lnTo>
                <a:lnTo>
                  <a:pt x="0" y="762269"/>
                </a:lnTo>
                <a:lnTo>
                  <a:pt x="72947" y="760305"/>
                </a:lnTo>
                <a:lnTo>
                  <a:pt x="136301" y="754839"/>
                </a:lnTo>
                <a:lnTo>
                  <a:pt x="186261" y="746503"/>
                </a:lnTo>
                <a:lnTo>
                  <a:pt x="219024" y="735932"/>
                </a:lnTo>
                <a:lnTo>
                  <a:pt x="230790" y="723760"/>
                </a:lnTo>
                <a:lnTo>
                  <a:pt x="230790" y="38508"/>
                </a:lnTo>
                <a:lnTo>
                  <a:pt x="242556" y="26336"/>
                </a:lnTo>
                <a:lnTo>
                  <a:pt x="275319" y="15765"/>
                </a:lnTo>
                <a:lnTo>
                  <a:pt x="325279" y="7429"/>
                </a:lnTo>
                <a:lnTo>
                  <a:pt x="388633" y="1963"/>
                </a:lnTo>
                <a:lnTo>
                  <a:pt x="461581" y="0"/>
                </a:lnTo>
              </a:path>
            </a:pathLst>
          </a:custGeom>
          <a:ln w="1508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800">
              <a:latin typeface="Arial Narrow" panose="020B0606020202030204" pitchFamily="34" charset="0"/>
            </a:endParaRPr>
          </a:p>
        </p:txBody>
      </p:sp>
      <p:sp>
        <p:nvSpPr>
          <p:cNvPr id="40" name="object 55"/>
          <p:cNvSpPr txBox="1"/>
          <p:nvPr/>
        </p:nvSpPr>
        <p:spPr>
          <a:xfrm>
            <a:off x="6664879" y="1921686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/>
          <a:p>
            <a:pPr marL="174050">
              <a:spcBef>
                <a:spcPts val="313"/>
              </a:spcBef>
            </a:pPr>
            <a:r>
              <a:rPr lang="es-MX" sz="1100" b="1" dirty="0">
                <a:solidFill>
                  <a:schemeClr val="tx1"/>
                </a:solidFill>
                <a:latin typeface="Arial Narrow" panose="020B0606020202030204" pitchFamily="34" charset="0"/>
                <a:cs typeface="Calibri"/>
              </a:rPr>
              <a:t>249 EMPRESAS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222542" y="3820730"/>
            <a:ext cx="29798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b="1" dirty="0">
                <a:latin typeface="Arial Narrow" panose="020B0606020202030204" pitchFamily="34" charset="0"/>
                <a:cs typeface="Calibri"/>
              </a:rPr>
              <a:t>MIPYMES</a:t>
            </a:r>
            <a:r>
              <a:rPr lang="es-PE" sz="1300" dirty="0">
                <a:latin typeface="Arial Narrow" panose="020B0606020202030204" pitchFamily="34" charset="0"/>
                <a:cs typeface="Calibri"/>
              </a:rPr>
              <a:t> beneficiadas en instrumentos financieros.(</a:t>
            </a:r>
            <a:r>
              <a:rPr lang="es-PE" sz="1300" dirty="0" err="1">
                <a:latin typeface="Arial Narrow" panose="020B0606020202030204" pitchFamily="34" charset="0"/>
                <a:cs typeface="Calibri"/>
              </a:rPr>
              <a:t>Factoring</a:t>
            </a:r>
            <a:r>
              <a:rPr lang="es-PE" sz="1300" dirty="0">
                <a:latin typeface="Arial Narrow" panose="020B0606020202030204" pitchFamily="34" charset="0"/>
                <a:cs typeface="Calibri"/>
              </a:rPr>
              <a:t>, </a:t>
            </a:r>
            <a:r>
              <a:rPr lang="es-PE" sz="1300" dirty="0" err="1">
                <a:latin typeface="Arial Narrow" panose="020B0606020202030204" pitchFamily="34" charset="0"/>
                <a:cs typeface="Calibri"/>
              </a:rPr>
              <a:t>Microseguros</a:t>
            </a:r>
            <a:r>
              <a:rPr lang="es-PE" sz="1300" dirty="0">
                <a:latin typeface="Arial Narrow" panose="020B0606020202030204" pitchFamily="34" charset="0"/>
                <a:cs typeface="Calibri"/>
              </a:rPr>
              <a:t>, Reinserción Financiera, Programa Emergencia Empresarial).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212214" y="4765903"/>
            <a:ext cx="30175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00" b="1" dirty="0">
                <a:latin typeface="Arial Narrow" panose="020B0606020202030204" pitchFamily="34" charset="0"/>
                <a:cs typeface="Calibri"/>
              </a:rPr>
              <a:t>MYPES </a:t>
            </a:r>
            <a:r>
              <a:rPr lang="es-MX" sz="1300" dirty="0">
                <a:latin typeface="Arial Narrow" panose="020B0606020202030204" pitchFamily="34" charset="0"/>
                <a:cs typeface="Calibri"/>
              </a:rPr>
              <a:t>asesoradas (formalización, digitalización, gestión empresarial, acceso de financiamiento y desarrollo productivo)</a:t>
            </a:r>
            <a:endParaRPr lang="es-PE" sz="13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3181605" y="5606584"/>
            <a:ext cx="2902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89"/>
              </a:lnSpc>
              <a:spcBef>
                <a:spcPts val="177"/>
              </a:spcBef>
            </a:pPr>
            <a:r>
              <a:rPr lang="es-MX" sz="1300" b="1" dirty="0">
                <a:latin typeface="Arial Narrow" panose="020B0606020202030204" pitchFamily="34" charset="0"/>
                <a:cs typeface="Calibri"/>
              </a:rPr>
              <a:t>Servicios Tecnológicos </a:t>
            </a:r>
            <a:r>
              <a:rPr lang="es-MX" sz="1300" dirty="0">
                <a:latin typeface="Arial Narrow" panose="020B0606020202030204" pitchFamily="34" charset="0"/>
                <a:cs typeface="Calibri"/>
              </a:rPr>
              <a:t>en las Cadenas Productivas –CITE (pesquero, acuícola, agroindustrial, forestal-maderable, cuero y calzado y textil-camélidos)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2938222" y="2576460"/>
            <a:ext cx="338885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549" marR="243786" algn="just">
              <a:lnSpc>
                <a:spcPct val="101800"/>
              </a:lnSpc>
            </a:pPr>
            <a:r>
              <a:rPr lang="es-MX" sz="1300" b="1" dirty="0">
                <a:latin typeface="Arial Narrow" panose="020B0606020202030204" pitchFamily="34" charset="0"/>
                <a:cs typeface="Calibri"/>
              </a:rPr>
              <a:t>Empresas </a:t>
            </a:r>
            <a:r>
              <a:rPr lang="es-MX" sz="1300" dirty="0">
                <a:latin typeface="Arial Narrow" panose="020B0606020202030204" pitchFamily="34" charset="0"/>
                <a:cs typeface="Calibri"/>
              </a:rPr>
              <a:t>reciben el servicios de calibración de equipos de laboratorio, mejorando su productividad, calidad y competitividad</a:t>
            </a:r>
          </a:p>
        </p:txBody>
      </p:sp>
      <p:sp>
        <p:nvSpPr>
          <p:cNvPr id="76" name="object 2"/>
          <p:cNvSpPr txBox="1"/>
          <p:nvPr/>
        </p:nvSpPr>
        <p:spPr>
          <a:xfrm>
            <a:off x="930739" y="839343"/>
            <a:ext cx="10817884" cy="66684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4930" marR="5080" indent="-48260" algn="ctr">
              <a:spcBef>
                <a:spcPts val="800"/>
              </a:spcBef>
            </a:pPr>
            <a:r>
              <a:rPr lang="es-MX" sz="1600" b="1" spc="5" dirty="0">
                <a:latin typeface="Arial Narrow" panose="020B0606020202030204" pitchFamily="34" charset="0"/>
                <a:cs typeface="Calibri"/>
              </a:rPr>
              <a:t>PRINCIPALES METAS A NIVEL DE MYPE E INDUSTRIA 2021 VS 2022</a:t>
            </a:r>
          </a:p>
          <a:p>
            <a:pPr marL="74930" marR="5080" indent="-48260" algn="ctr">
              <a:spcBef>
                <a:spcPts val="800"/>
              </a:spcBef>
            </a:pPr>
            <a:endParaRPr sz="1200" b="1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80" name="object 55"/>
          <p:cNvSpPr txBox="1"/>
          <p:nvPr/>
        </p:nvSpPr>
        <p:spPr>
          <a:xfrm>
            <a:off x="8780514" y="1914004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320 EMPRESAS</a:t>
            </a:r>
          </a:p>
        </p:txBody>
      </p:sp>
      <p:sp>
        <p:nvSpPr>
          <p:cNvPr id="81" name="object 55"/>
          <p:cNvSpPr txBox="1"/>
          <p:nvPr/>
        </p:nvSpPr>
        <p:spPr>
          <a:xfrm>
            <a:off x="6704425" y="2695955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6 990 SERVICIOS</a:t>
            </a:r>
          </a:p>
        </p:txBody>
      </p:sp>
      <p:sp>
        <p:nvSpPr>
          <p:cNvPr id="82" name="object 55"/>
          <p:cNvSpPr txBox="1"/>
          <p:nvPr/>
        </p:nvSpPr>
        <p:spPr>
          <a:xfrm>
            <a:off x="8848127" y="2702874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8 450 SERVICIOS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127925" y="1375130"/>
            <a:ext cx="69762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PE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9068463" y="1386097"/>
            <a:ext cx="69762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PE"/>
            </a:defPPr>
            <a:lvl1pPr algn="ctr">
              <a:defRPr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2022</a:t>
            </a:r>
            <a:endParaRPr lang="es-PE" dirty="0"/>
          </a:p>
        </p:txBody>
      </p:sp>
      <p:sp>
        <p:nvSpPr>
          <p:cNvPr id="84" name="Lágrima 83"/>
          <p:cNvSpPr/>
          <p:nvPr/>
        </p:nvSpPr>
        <p:spPr>
          <a:xfrm rot="8238031">
            <a:off x="451439" y="4503657"/>
            <a:ext cx="540000" cy="540000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800">
              <a:latin typeface="Calibri 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634663" y="4634569"/>
            <a:ext cx="172891" cy="3403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>
            <a:defPPr>
              <a:defRPr lang="es-PE"/>
            </a:defPPr>
            <a:lvl1pPr marL="20748" marR="4611" indent="-9798">
              <a:lnSpc>
                <a:spcPct val="107300"/>
              </a:lnSpc>
              <a:spcBef>
                <a:spcPts val="91"/>
              </a:spcBef>
              <a:defRPr sz="998" b="1" spc="5">
                <a:latin typeface="Calibri"/>
                <a:cs typeface="Calibri"/>
              </a:defRPr>
            </a:lvl1pPr>
          </a:lstStyle>
          <a:p>
            <a:r>
              <a:rPr dirty="0"/>
              <a:t>OE  02</a:t>
            </a:r>
          </a:p>
        </p:txBody>
      </p:sp>
      <p:sp>
        <p:nvSpPr>
          <p:cNvPr id="87" name="object 55"/>
          <p:cNvSpPr txBox="1"/>
          <p:nvPr/>
        </p:nvSpPr>
        <p:spPr>
          <a:xfrm>
            <a:off x="6664879" y="4011548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1 552 MIPYMES</a:t>
            </a:r>
          </a:p>
        </p:txBody>
      </p:sp>
      <p:sp>
        <p:nvSpPr>
          <p:cNvPr id="88" name="object 55"/>
          <p:cNvSpPr txBox="1"/>
          <p:nvPr/>
        </p:nvSpPr>
        <p:spPr>
          <a:xfrm>
            <a:off x="8780514" y="4011548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1 771 MIPYMES</a:t>
            </a:r>
          </a:p>
        </p:txBody>
      </p:sp>
      <p:sp>
        <p:nvSpPr>
          <p:cNvPr id="90" name="object 55"/>
          <p:cNvSpPr txBox="1"/>
          <p:nvPr/>
        </p:nvSpPr>
        <p:spPr>
          <a:xfrm>
            <a:off x="6704424" y="4902721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36 463 MIPYMES</a:t>
            </a:r>
          </a:p>
        </p:txBody>
      </p:sp>
      <p:sp>
        <p:nvSpPr>
          <p:cNvPr id="91" name="object 55"/>
          <p:cNvSpPr txBox="1"/>
          <p:nvPr/>
        </p:nvSpPr>
        <p:spPr>
          <a:xfrm>
            <a:off x="8819366" y="4902721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60 000 MIPYMES</a:t>
            </a:r>
          </a:p>
        </p:txBody>
      </p:sp>
      <p:sp>
        <p:nvSpPr>
          <p:cNvPr id="92" name="object 55"/>
          <p:cNvSpPr txBox="1"/>
          <p:nvPr/>
        </p:nvSpPr>
        <p:spPr>
          <a:xfrm>
            <a:off x="6704423" y="5653411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94 000 SERVICIOS</a:t>
            </a:r>
          </a:p>
        </p:txBody>
      </p:sp>
      <p:sp>
        <p:nvSpPr>
          <p:cNvPr id="93" name="object 55"/>
          <p:cNvSpPr txBox="1"/>
          <p:nvPr/>
        </p:nvSpPr>
        <p:spPr>
          <a:xfrm>
            <a:off x="8848126" y="5671703"/>
            <a:ext cx="1273527" cy="2094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9765" rIns="0" bIns="0" rtlCol="0">
            <a:spAutoFit/>
          </a:bodyPr>
          <a:lstStyle>
            <a:defPPr>
              <a:defRPr lang="es-PE"/>
            </a:defPPr>
            <a:lvl1pPr marL="174050">
              <a:spcBef>
                <a:spcPts val="313"/>
              </a:spcBef>
              <a:defRPr sz="1100" b="1">
                <a:solidFill>
                  <a:schemeClr val="tx1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r>
              <a:rPr lang="es-MX" dirty="0"/>
              <a:t>89 314 SERVICIOS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42543" y="1984016"/>
            <a:ext cx="1595849" cy="10373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object 28"/>
          <p:cNvSpPr txBox="1"/>
          <p:nvPr/>
        </p:nvSpPr>
        <p:spPr>
          <a:xfrm>
            <a:off x="1208638" y="2101362"/>
            <a:ext cx="1489054" cy="744029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0950" marR="4611" algn="ctr">
              <a:lnSpc>
                <a:spcPct val="99400"/>
              </a:lnSpc>
              <a:spcBef>
                <a:spcPts val="100"/>
              </a:spcBef>
            </a:pPr>
            <a:r>
              <a:rPr sz="1200" b="1" spc="-14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Incrementar</a:t>
            </a: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la </a:t>
            </a: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competitividad de </a:t>
            </a:r>
            <a:r>
              <a:rPr sz="1200" b="1" spc="-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los </a:t>
            </a: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14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agentes</a:t>
            </a:r>
            <a:r>
              <a:rPr sz="1200" b="1" spc="-4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económicos</a:t>
            </a:r>
            <a:r>
              <a:rPr sz="1200" b="1" spc="-45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del </a:t>
            </a:r>
            <a:r>
              <a:rPr sz="1200" b="1" spc="-236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Sector</a:t>
            </a:r>
            <a:r>
              <a:rPr sz="1200" b="1" spc="-14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200" b="1" spc="-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Producción.</a:t>
            </a:r>
            <a:endParaRPr sz="1200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1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QF_icLX8hDj8uTZNjj9A"/>
</p:tagLst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22459</TotalTime>
  <Words>2203</Words>
  <Application>Microsoft Office PowerPoint</Application>
  <PresentationFormat>Panorámica</PresentationFormat>
  <Paragraphs>410</Paragraphs>
  <Slides>17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</vt:lpstr>
      <vt:lpstr>Calibri Light</vt:lpstr>
      <vt:lpstr>Century Gothic</vt:lpstr>
      <vt:lpstr>Times New Roman</vt:lpstr>
      <vt:lpstr>Wingdings</vt:lpstr>
      <vt:lpstr>1_Tema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 de Ejecución Presupuestal de Inversiones 2020  Contexto de Emergencia Sanitaria</dc:title>
  <dc:creator>Rosa Alessandra Mesía Llauca</dc:creator>
  <cp:lastModifiedBy>Deiddy Beldad Villafani Luyo</cp:lastModifiedBy>
  <cp:revision>1310</cp:revision>
  <cp:lastPrinted>2021-08-03T12:51:42Z</cp:lastPrinted>
  <dcterms:created xsi:type="dcterms:W3CDTF">2020-06-15T19:05:42Z</dcterms:created>
  <dcterms:modified xsi:type="dcterms:W3CDTF">2021-09-27T14:44:44Z</dcterms:modified>
</cp:coreProperties>
</file>