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0" r:id="rId2"/>
    <p:sldId id="488" r:id="rId3"/>
    <p:sldId id="487" r:id="rId4"/>
    <p:sldId id="489" r:id="rId5"/>
    <p:sldId id="490" r:id="rId6"/>
    <p:sldId id="491" r:id="rId7"/>
    <p:sldId id="493" r:id="rId8"/>
    <p:sldId id="494" r:id="rId9"/>
    <p:sldId id="499" r:id="rId10"/>
    <p:sldId id="495" r:id="rId11"/>
    <p:sldId id="500" r:id="rId12"/>
    <p:sldId id="496" r:id="rId13"/>
    <p:sldId id="497" r:id="rId14"/>
    <p:sldId id="498" r:id="rId15"/>
    <p:sldId id="502" r:id="rId16"/>
    <p:sldId id="471" r:id="rId17"/>
    <p:sldId id="503" r:id="rId18"/>
    <p:sldId id="504" r:id="rId19"/>
    <p:sldId id="501" r:id="rId20"/>
    <p:sldId id="481" r:id="rId21"/>
    <p:sldId id="478" r:id="rId22"/>
  </p:sldIdLst>
  <p:sldSz cx="10693400" cy="756126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22" autoAdjust="0"/>
  </p:normalViewPr>
  <p:slideViewPr>
    <p:cSldViewPr>
      <p:cViewPr varScale="1">
        <p:scale>
          <a:sx n="55" d="100"/>
          <a:sy n="55" d="100"/>
        </p:scale>
        <p:origin x="1488" y="78"/>
      </p:cViewPr>
      <p:guideLst>
        <p:guide orient="horz" pos="2382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FF5F904-95FA-4F5D-88FA-477ACA98F8F9}" type="datetimeFigureOut">
              <a:rPr lang="es-ES"/>
              <a:pPr>
                <a:defRPr/>
              </a:pPr>
              <a:t>05/04/2022</a:t>
            </a:fld>
            <a:endParaRPr lang="es-ES"/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4DE8223-F10F-4889-8269-C79F7809A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60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D71AF0-68E6-4A75-87B8-A85B7845D478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994604-8A56-492B-A095-FDD1CAC67E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3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420861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92497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160079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55947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95835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141370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220349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35458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1909175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047306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05806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676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663930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314094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976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2551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364928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870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226056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101173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280203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CE0A-6ADA-41CE-BF1C-7F5CE4A5EF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6588-E43E-4BBC-AB7A-6716479BF6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AEF2-439B-47AF-9D69-DDB6348C23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2DF3F-C8E0-4E73-82D4-C594CCDD8A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0E18-A7B3-4C5B-B553-8164569369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E516-E86D-4978-B6D5-B4C68F28E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7385-A52B-4734-B29A-D2D18A673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27C3-ED8D-43A4-B1A7-E29A9FC95E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9DDA-974B-4169-8496-EBB55DF58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0426-2A4D-478D-B61B-E51122C7C8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FBD6-2A38-4D5A-B562-46DA0CB57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BB8BB72C-EACF-4C5F-B0C3-C84D185811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interrogante&amp;source=images&amp;cd=&amp;cad=rja&amp;docid=67OaurJL1GkWKM&amp;tbnid=7gERqifLzUQUJM:&amp;ved=0CAUQjRw&amp;url=http://miraclik.blogspot.com/2012/04/interrogante.html&amp;ei=bQxwUYiQH6jk4AOx2oCQCA&amp;bvm=bv.45368065,d.dmg&amp;psig=AFQjCNEf9Jq9LGCAKDSrGmEf4PwlC3v84A&amp;ust=13663841026487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0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Rectangle 42"/>
          <p:cNvSpPr>
            <a:spLocks noChangeArrowheads="1"/>
          </p:cNvSpPr>
          <p:nvPr/>
        </p:nvSpPr>
        <p:spPr bwMode="auto">
          <a:xfrm>
            <a:off x="0" y="0"/>
            <a:ext cx="10693400" cy="7988300"/>
          </a:xfrm>
          <a:prstGeom prst="rect">
            <a:avLst/>
          </a:prstGeom>
          <a:solidFill>
            <a:srgbClr val="908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PE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PE" sz="2000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2052638"/>
            <a:ext cx="10693400" cy="3194050"/>
            <a:chOff x="0" y="1277"/>
            <a:chExt cx="6736" cy="2012"/>
          </a:xfrm>
        </p:grpSpPr>
        <p:grpSp>
          <p:nvGrpSpPr>
            <p:cNvPr id="50184" name="Group 111"/>
            <p:cNvGrpSpPr>
              <a:grpSpLocks/>
            </p:cNvGrpSpPr>
            <p:nvPr/>
          </p:nvGrpSpPr>
          <p:grpSpPr bwMode="auto">
            <a:xfrm>
              <a:off x="0" y="1277"/>
              <a:ext cx="6736" cy="2012"/>
              <a:chOff x="0" y="1277"/>
              <a:chExt cx="6737" cy="2012"/>
            </a:xfrm>
          </p:grpSpPr>
          <p:sp>
            <p:nvSpPr>
              <p:cNvPr id="50188" name="Freeform 43"/>
              <p:cNvSpPr>
                <a:spLocks/>
              </p:cNvSpPr>
              <p:nvPr/>
            </p:nvSpPr>
            <p:spPr bwMode="auto">
              <a:xfrm>
                <a:off x="995" y="2266"/>
                <a:ext cx="5741" cy="1023"/>
              </a:xfrm>
              <a:custGeom>
                <a:avLst/>
                <a:gdLst>
                  <a:gd name="T0" fmla="*/ 0 w 1013"/>
                  <a:gd name="T1" fmla="*/ 5740059 h 177"/>
                  <a:gd name="T2" fmla="*/ 4706107 w 1013"/>
                  <a:gd name="T3" fmla="*/ 5740059 h 177"/>
                  <a:gd name="T4" fmla="*/ 4706107 w 1013"/>
                  <a:gd name="T5" fmla="*/ 6598055 h 177"/>
                  <a:gd name="T6" fmla="*/ 33564193 w 1013"/>
                  <a:gd name="T7" fmla="*/ 6598055 h 177"/>
                  <a:gd name="T8" fmla="*/ 33564193 w 1013"/>
                  <a:gd name="T9" fmla="*/ 0 h 177"/>
                  <a:gd name="T10" fmla="*/ 0 w 1013"/>
                  <a:gd name="T11" fmla="*/ 0 h 177"/>
                  <a:gd name="T12" fmla="*/ 0 w 1013"/>
                  <a:gd name="T13" fmla="*/ 5740059 h 1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3"/>
                  <a:gd name="T22" fmla="*/ 0 h 177"/>
                  <a:gd name="T23" fmla="*/ 1013 w 1013"/>
                  <a:gd name="T24" fmla="*/ 177 h 1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3" h="177">
                    <a:moveTo>
                      <a:pt x="0" y="154"/>
                    </a:moveTo>
                    <a:lnTo>
                      <a:pt x="142" y="154"/>
                    </a:lnTo>
                    <a:lnTo>
                      <a:pt x="142" y="177"/>
                    </a:lnTo>
                    <a:lnTo>
                      <a:pt x="1013" y="177"/>
                    </a:lnTo>
                    <a:lnTo>
                      <a:pt x="101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Freeform 44"/>
              <p:cNvSpPr>
                <a:spLocks/>
              </p:cNvSpPr>
              <p:nvPr/>
            </p:nvSpPr>
            <p:spPr bwMode="auto">
              <a:xfrm>
                <a:off x="0" y="1277"/>
                <a:ext cx="5435" cy="1040"/>
              </a:xfrm>
              <a:custGeom>
                <a:avLst/>
                <a:gdLst>
                  <a:gd name="T0" fmla="*/ 32109236 w 957"/>
                  <a:gd name="T1" fmla="*/ 257481 h 180"/>
                  <a:gd name="T2" fmla="*/ 32109236 w 957"/>
                  <a:gd name="T3" fmla="*/ 0 h 180"/>
                  <a:gd name="T4" fmla="*/ 0 w 957"/>
                  <a:gd name="T5" fmla="*/ 0 h 180"/>
                  <a:gd name="T6" fmla="*/ 0 w 957"/>
                  <a:gd name="T7" fmla="*/ 6696537 h 180"/>
                  <a:gd name="T8" fmla="*/ 32073889 w 957"/>
                  <a:gd name="T9" fmla="*/ 6696537 h 180"/>
                  <a:gd name="T10" fmla="*/ 32109236 w 957"/>
                  <a:gd name="T11" fmla="*/ 257481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7"/>
                  <a:gd name="T19" fmla="*/ 0 h 180"/>
                  <a:gd name="T20" fmla="*/ 957 w 957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7" h="180">
                    <a:moveTo>
                      <a:pt x="957" y="7"/>
                    </a:moveTo>
                    <a:lnTo>
                      <a:pt x="957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956" y="180"/>
                    </a:lnTo>
                    <a:lnTo>
                      <a:pt x="95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Freeform 45"/>
              <p:cNvSpPr>
                <a:spLocks/>
              </p:cNvSpPr>
              <p:nvPr/>
            </p:nvSpPr>
            <p:spPr bwMode="auto">
              <a:xfrm>
                <a:off x="639" y="1328"/>
                <a:ext cx="6098" cy="988"/>
              </a:xfrm>
              <a:custGeom>
                <a:avLst/>
                <a:gdLst>
                  <a:gd name="T0" fmla="*/ 28032931 w 1076"/>
                  <a:gd name="T1" fmla="*/ 0 h 171"/>
                  <a:gd name="T2" fmla="*/ 0 w 1076"/>
                  <a:gd name="T3" fmla="*/ 0 h 171"/>
                  <a:gd name="T4" fmla="*/ 0 w 1076"/>
                  <a:gd name="T5" fmla="*/ 6361108 h 171"/>
                  <a:gd name="T6" fmla="*/ 35650228 w 1076"/>
                  <a:gd name="T7" fmla="*/ 6361108 h 171"/>
                  <a:gd name="T8" fmla="*/ 35650228 w 1076"/>
                  <a:gd name="T9" fmla="*/ 0 h 171"/>
                  <a:gd name="T10" fmla="*/ 28032931 w 1076"/>
                  <a:gd name="T11" fmla="*/ 0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6"/>
                  <a:gd name="T19" fmla="*/ 0 h 171"/>
                  <a:gd name="T20" fmla="*/ 1076 w 1076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6" h="171">
                    <a:moveTo>
                      <a:pt x="846" y="0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1076" y="171"/>
                    </a:lnTo>
                    <a:lnTo>
                      <a:pt x="1076" y="0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Rectangle 46"/>
            <p:cNvSpPr>
              <a:spLocks noChangeArrowheads="1"/>
            </p:cNvSpPr>
            <p:nvPr/>
          </p:nvSpPr>
          <p:spPr bwMode="auto">
            <a:xfrm>
              <a:off x="0" y="1379"/>
              <a:ext cx="6736" cy="781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0186" name="Rectangle 48"/>
            <p:cNvSpPr>
              <a:spLocks noChangeArrowheads="1"/>
            </p:cNvSpPr>
            <p:nvPr/>
          </p:nvSpPr>
          <p:spPr bwMode="auto">
            <a:xfrm>
              <a:off x="0" y="1328"/>
              <a:ext cx="5326" cy="52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0187" name="Rectangle 106"/>
            <p:cNvSpPr>
              <a:spLocks noChangeArrowheads="1"/>
            </p:cNvSpPr>
            <p:nvPr/>
          </p:nvSpPr>
          <p:spPr bwMode="auto">
            <a:xfrm>
              <a:off x="2675" y="2161"/>
              <a:ext cx="4061" cy="52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3978548" y="3852863"/>
            <a:ext cx="655292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s-ES" altLang="es-PE" sz="2800" b="1" dirty="0" smtClean="0">
                <a:solidFill>
                  <a:srgbClr val="777777"/>
                </a:solidFill>
                <a:latin typeface="Verdana" panose="020B0604030504040204" pitchFamily="34" charset="0"/>
              </a:rPr>
              <a:t>Samuel B. Abad Yupanqui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s-ES" altLang="es-PE" sz="2400" b="1" dirty="0" smtClean="0">
                <a:solidFill>
                  <a:srgbClr val="777777"/>
                </a:solidFill>
                <a:latin typeface="Verdana" panose="020B0604030504040204" pitchFamily="34" charset="0"/>
              </a:rPr>
              <a:t>Profesor de Derecho Constitucional</a:t>
            </a:r>
            <a:endParaRPr lang="es-ES" altLang="es-PE" sz="2400" b="1" dirty="0">
              <a:solidFill>
                <a:srgbClr val="777777"/>
              </a:solidFill>
              <a:latin typeface="Verdana" panose="020B0604030504040204" pitchFamily="34" charset="0"/>
            </a:endParaRPr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666180" y="2196455"/>
            <a:ext cx="95399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PE" sz="4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Reforma constitucional: régimen bicameral</a:t>
            </a:r>
            <a:endParaRPr lang="es-ES" altLang="es-PE" sz="4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83" name="Rectangle 47"/>
          <p:cNvSpPr>
            <a:spLocks noChangeArrowheads="1"/>
          </p:cNvSpPr>
          <p:nvPr/>
        </p:nvSpPr>
        <p:spPr bwMode="auto">
          <a:xfrm>
            <a:off x="4770636" y="5580063"/>
            <a:ext cx="5922765" cy="7208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PE" sz="2400" b="1" dirty="0">
                <a:solidFill>
                  <a:srgbClr val="777777"/>
                </a:solidFill>
                <a:latin typeface="Verdana" panose="020B0604030504040204" pitchFamily="34" charset="0"/>
              </a:rPr>
              <a:t>Lima, </a:t>
            </a:r>
            <a:r>
              <a:rPr lang="en-US" altLang="es-PE" sz="2400" b="1" dirty="0" smtClean="0">
                <a:solidFill>
                  <a:srgbClr val="777777"/>
                </a:solidFill>
                <a:latin typeface="Verdana" panose="020B0604030504040204" pitchFamily="34" charset="0"/>
              </a:rPr>
              <a:t>05 </a:t>
            </a:r>
            <a:r>
              <a:rPr lang="en-US" altLang="es-PE" sz="2400" b="1" dirty="0">
                <a:solidFill>
                  <a:srgbClr val="777777"/>
                </a:solidFill>
                <a:latin typeface="Verdana" panose="020B0604030504040204" pitchFamily="34" charset="0"/>
              </a:rPr>
              <a:t>de </a:t>
            </a:r>
            <a:r>
              <a:rPr lang="en-US" altLang="es-PE" sz="2400" b="1" dirty="0" err="1" smtClean="0">
                <a:solidFill>
                  <a:srgbClr val="777777"/>
                </a:solidFill>
                <a:latin typeface="Verdana" panose="020B0604030504040204" pitchFamily="34" charset="0"/>
              </a:rPr>
              <a:t>abril</a:t>
            </a:r>
            <a:r>
              <a:rPr lang="en-US" altLang="es-PE" sz="2400" b="1" dirty="0" smtClean="0">
                <a:solidFill>
                  <a:srgbClr val="777777"/>
                </a:solidFill>
                <a:latin typeface="Verdana" panose="020B0604030504040204" pitchFamily="34" charset="0"/>
              </a:rPr>
              <a:t> </a:t>
            </a:r>
            <a:r>
              <a:rPr lang="en-US" altLang="es-PE" sz="2400" b="1" smtClean="0">
                <a:solidFill>
                  <a:srgbClr val="777777"/>
                </a:solidFill>
                <a:latin typeface="Verdana" panose="020B0604030504040204" pitchFamily="34" charset="0"/>
              </a:rPr>
              <a:t>de 2022</a:t>
            </a:r>
            <a:endParaRPr lang="en-US" altLang="es-PE" sz="2400" b="1" dirty="0">
              <a:solidFill>
                <a:srgbClr val="77777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/>
      <p:bldP spid="2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724/2021-CR (Avanza País)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2052439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“La </a:t>
            </a:r>
            <a:r>
              <a:rPr lang="es-ES" dirty="0" err="1"/>
              <a:t>unicameralidad</a:t>
            </a:r>
            <a:r>
              <a:rPr lang="es-ES" dirty="0"/>
              <a:t> es preferida por la celeridad en sus procedimientos; sin embargo, es el </a:t>
            </a:r>
            <a:r>
              <a:rPr lang="es-ES" u="sng" dirty="0"/>
              <a:t>origen de crisis políticas</a:t>
            </a:r>
            <a:r>
              <a:rPr lang="es-ES" dirty="0" smtClean="0"/>
              <a:t>”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Déficit de representación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Baja calidad de normas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98828" y="2245811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Ventajas: 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mejorar </a:t>
            </a:r>
            <a:r>
              <a:rPr lang="es-ES" dirty="0"/>
              <a:t>la </a:t>
            </a:r>
            <a:r>
              <a:rPr lang="es-ES" dirty="0" smtClean="0"/>
              <a:t>representación y confianza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permitir </a:t>
            </a:r>
            <a:r>
              <a:rPr lang="es-ES" dirty="0"/>
              <a:t>normas de mejor </a:t>
            </a:r>
            <a:r>
              <a:rPr lang="es-ES" dirty="0" smtClean="0"/>
              <a:t>calidad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gobernabilidad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2124" y="5288731"/>
            <a:ext cx="10297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“la </a:t>
            </a:r>
            <a:r>
              <a:rPr lang="es-ES" dirty="0"/>
              <a:t>eficiencia de un Congreso </a:t>
            </a:r>
            <a:r>
              <a:rPr lang="es-ES" dirty="0" smtClean="0"/>
              <a:t>institucionalmente </a:t>
            </a:r>
            <a:r>
              <a:rPr lang="es-ES" dirty="0"/>
              <a:t>fuerte en el sistema democrático y moderno no depende de la </a:t>
            </a:r>
            <a:r>
              <a:rPr lang="es-ES" dirty="0" err="1" smtClean="0"/>
              <a:t>unicameralidad</a:t>
            </a:r>
            <a:r>
              <a:rPr lang="es-ES" dirty="0" smtClean="0"/>
              <a:t> </a:t>
            </a:r>
            <a:r>
              <a:rPr lang="es-ES" dirty="0"/>
              <a:t>o </a:t>
            </a:r>
            <a:r>
              <a:rPr lang="es-ES" dirty="0" err="1" smtClean="0"/>
              <a:t>bicameralidad</a:t>
            </a:r>
            <a:r>
              <a:rPr lang="es-ES" dirty="0" smtClean="0"/>
              <a:t>.</a:t>
            </a:r>
            <a:r>
              <a:rPr lang="en-US" dirty="0" smtClean="0"/>
              <a:t> </a:t>
            </a:r>
            <a:r>
              <a:rPr lang="en-US" dirty="0" err="1"/>
              <a:t>Ello</a:t>
            </a:r>
            <a:r>
              <a:rPr lang="en-US" dirty="0"/>
              <a:t> </a:t>
            </a:r>
            <a:r>
              <a:rPr lang="en-US" dirty="0" err="1"/>
              <a:t>responde</a:t>
            </a:r>
            <a:r>
              <a:rPr lang="en-US" dirty="0"/>
              <a:t> a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 smtClean="0"/>
              <a:t>.</a:t>
            </a:r>
            <a:r>
              <a:rPr lang="es-E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724/2021-CR (Avanza País)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2052439"/>
            <a:ext cx="9937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dirty="0"/>
              <a:t>130 Diputados: iniciativa legislativa, interpelación y censura, comisiones investigadoras, delega facultades legislativas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dirty="0"/>
              <a:t>60 Senadores: Nombra Contralor, ratifica a Presidente BCR y designa 3 directores, ratifica designación SBS, elección DP, elección magistrados TC, </a:t>
            </a:r>
            <a:endParaRPr lang="es-ES" dirty="0" smtClean="0"/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Perfil</a:t>
            </a:r>
            <a:r>
              <a:rPr lang="es-ES" altLang="es-PE" dirty="0">
                <a:ea typeface="Verdana" panose="020B0604030504040204" pitchFamily="34" charset="0"/>
                <a:cs typeface="Verdana" panose="020B0604030504040204" pitchFamily="34" charset="0"/>
              </a:rPr>
              <a:t>: edad 25 años (Diputados) vs. </a:t>
            </a: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40 años y título profesional </a:t>
            </a:r>
            <a:r>
              <a:rPr lang="es-ES" altLang="es-PE" dirty="0">
                <a:ea typeface="Verdana" panose="020B0604030504040204" pitchFamily="34" charset="0"/>
                <a:cs typeface="Verdana" panose="020B0604030504040204" pitchFamily="34" charset="0"/>
              </a:rPr>
              <a:t>(Senadores</a:t>
            </a: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) Permite reelección en el mismo cargo</a:t>
            </a:r>
            <a:endParaRPr lang="es-ES" altLang="es-P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>
                <a:ea typeface="Verdana" panose="020B0604030504040204" pitchFamily="34" charset="0"/>
                <a:cs typeface="Verdana" panose="020B0604030504040204" pitchFamily="34" charset="0"/>
              </a:rPr>
              <a:t>Comisión Permanente ¿facultades legislativa delegadas</a:t>
            </a: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ES" altLang="es-P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7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792/2021-CR (Perú Libre)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renovación por mitades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2052439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Crisis política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Ausencia de mecanismos ante confrontación Ejecutivo/Congreso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98828" y="2245811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Ventajas: 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Gobernabilidad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Evitar inestabilidad política y confrontación entre Ejecutivo/Congreso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Legitimidad al Congreso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2124" y="5676646"/>
            <a:ext cx="1029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Antecedente Informe Comisión de Bases para la Reforma Constitucional (2001). Cámara de Diputados se renueva por mitades cada dos años y medio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2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1044/2021-CR (Podemos)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designaciones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334858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Falta de idoneidad y pertinencia de ascensos y nombramientos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98828" y="315636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Ventajas: 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s-ES" dirty="0" smtClean="0"/>
              <a:t>Designación de profesionales idóneos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2124" y="5288731"/>
            <a:ext cx="10297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“Esta </a:t>
            </a:r>
            <a:r>
              <a:rPr lang="es-ES" dirty="0"/>
              <a:t>competencia compartida con el Poder Ejecutivo garantizara idoneidad, compromiso, consenso y responsabilidades mutuas en a nombramiento de funcionarios de alto nivel en el sector defensa y relaciones </a:t>
            </a:r>
            <a:r>
              <a:rPr lang="es-ES" dirty="0" smtClean="0"/>
              <a:t>exteriores”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41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6327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>
                  <a:latin typeface="Verdana" panose="020B0604030504040204" pitchFamily="34" charset="0"/>
                </a:rPr>
                <a:t>  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¿Por qué?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28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29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30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31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90116" y="704850"/>
            <a:ext cx="10441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Opinión favorable sobre Proyectos </a:t>
            </a:r>
            <a:r>
              <a:rPr lang="es-ES" altLang="es-PE" sz="2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bicameralidad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2" descr="Resultado de imagen para constitucion poli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086480"/>
            <a:ext cx="23876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38188" y="1980431"/>
            <a:ext cx="947261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dirty="0" smtClean="0"/>
              <a:t>Mayoría de Constituciones, salvo 1823, 1867 y 1993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94172" y="2628503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>
                <a:ea typeface="Verdana" panose="020B0604030504040204" pitchFamily="34" charset="0"/>
              </a:rPr>
              <a:t>Funciones </a:t>
            </a:r>
            <a:r>
              <a:rPr lang="es-ES_tradnl" dirty="0" smtClean="0">
                <a:ea typeface="Verdana" panose="020B0604030504040204" pitchFamily="34" charset="0"/>
              </a:rPr>
              <a:t>distintas: Diputados y Senado (asimétrica o imperfecta). </a:t>
            </a:r>
            <a:endParaRPr lang="es-ES_tradnl" dirty="0"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>
                <a:ea typeface="Verdana" panose="020B0604030504040204" pitchFamily="34" charset="0"/>
              </a:rPr>
              <a:t>Distinta forma de </a:t>
            </a:r>
            <a:r>
              <a:rPr lang="es-ES_tradnl" dirty="0" smtClean="0">
                <a:ea typeface="Verdana" panose="020B0604030504040204" pitchFamily="34" charset="0"/>
              </a:rPr>
              <a:t>elección: distrito múltiple (Diputados) y único (Senado) </a:t>
            </a:r>
            <a:endParaRPr lang="es-ES_tradnl" dirty="0"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>
                <a:ea typeface="Verdana" panose="020B0604030504040204" pitchFamily="34" charset="0"/>
              </a:rPr>
              <a:t>Número razonable de </a:t>
            </a:r>
            <a:r>
              <a:rPr lang="es-ES_tradnl" dirty="0" smtClean="0">
                <a:ea typeface="Verdana" panose="020B0604030504040204" pitchFamily="34" charset="0"/>
              </a:rPr>
              <a:t>integrantes 130 y 60 </a:t>
            </a:r>
            <a:endParaRPr lang="es-ES_tradnl" dirty="0"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>
                <a:ea typeface="Verdana" panose="020B0604030504040204" pitchFamily="34" charset="0"/>
              </a:rPr>
              <a:t>Perfiles </a:t>
            </a:r>
            <a:r>
              <a:rPr lang="es-ES_tradnl" dirty="0" smtClean="0">
                <a:ea typeface="Verdana" panose="020B0604030504040204" pitchFamily="34" charset="0"/>
              </a:rPr>
              <a:t>distintos: edad, ¿profesión?</a:t>
            </a: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Sin embargo, no modifica relaciones Congreso/Gobierno</a:t>
            </a:r>
            <a:endParaRPr lang="es-ES_tradnl" dirty="0"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>
                <a:ea typeface="Verdana" panose="020B0604030504040204" pitchFamily="34" charset="0"/>
              </a:rPr>
              <a:t>Incidencia en el Poder </a:t>
            </a:r>
            <a:r>
              <a:rPr lang="es-ES_tradnl" dirty="0" smtClean="0">
                <a:ea typeface="Verdana" panose="020B0604030504040204" pitchFamily="34" charset="0"/>
              </a:rPr>
              <a:t>Ejecutivo: nombramientos</a:t>
            </a:r>
            <a:endParaRPr lang="es-ES_tradnl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6327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>
                  <a:latin typeface="Verdana" panose="020B0604030504040204" pitchFamily="34" charset="0"/>
                </a:rPr>
                <a:t>  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Mayor debate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28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29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30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6331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90116" y="704850"/>
            <a:ext cx="10441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Opinión sobre renovación por mitades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8188" y="1980431"/>
            <a:ext cx="9472612" cy="45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dirty="0" smtClean="0"/>
              <a:t>Ya ha la hemos tenido en anteriores Constituciones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94172" y="2628503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A favor: “airea la composición parlamentaria” (P. Planas). </a:t>
            </a:r>
            <a:endParaRPr lang="es-ES_tradnl" dirty="0"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En contra (P. Planas): </a:t>
            </a:r>
          </a:p>
          <a:p>
            <a:pPr marL="1073150" indent="-528638" algn="just" fontAlgn="ctr">
              <a:buFont typeface="+mj-lt"/>
              <a:buAutoNum type="alphaLcParenR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Gobierno sin mayoría parlamentaria</a:t>
            </a:r>
          </a:p>
          <a:p>
            <a:pPr marL="1073150" indent="-528638" algn="just" fontAlgn="ctr">
              <a:buFont typeface="+mj-lt"/>
              <a:buAutoNum type="alphaLcParenR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Favorece a partidos tradicionales y bloquea a nuevos</a:t>
            </a:r>
          </a:p>
          <a:p>
            <a:pPr marL="1073150" indent="-528638" algn="just" fontAlgn="ctr">
              <a:buFont typeface="+mj-lt"/>
              <a:buAutoNum type="alphaLcParenR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Confrontación entre partidos en el Congreso</a:t>
            </a:r>
            <a:endParaRPr lang="es-ES_tradnl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3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¿Si la finalidad es la gobernabilidad?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Temas ausentes en las propuestas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2 Rectángulo"/>
          <p:cNvSpPr>
            <a:spLocks noChangeArrowheads="1"/>
          </p:cNvSpPr>
          <p:nvPr/>
        </p:nvSpPr>
        <p:spPr bwMode="auto">
          <a:xfrm>
            <a:off x="2538388" y="2371243"/>
            <a:ext cx="576064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ctr">
              <a:buNone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Relaciones Congreso/ Ejecutivo</a:t>
            </a:r>
          </a:p>
          <a:p>
            <a:pPr marL="544513" indent="-544513" fontAlgn="ctr">
              <a:buFont typeface="Wingdings" panose="05000000000000000000" pitchFamily="2" charset="2"/>
              <a:buChar char="q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Vacancia presidencial</a:t>
            </a:r>
          </a:p>
          <a:p>
            <a:pPr marL="544513" indent="-544513" fontAlgn="ctr">
              <a:buFont typeface="Wingdings" panose="05000000000000000000" pitchFamily="2" charset="2"/>
              <a:buChar char="q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Responsabilidad del Presidente de la República: acusación constitucional</a:t>
            </a:r>
          </a:p>
          <a:p>
            <a:pPr marL="544513" indent="-544513" fontAlgn="ctr">
              <a:buFont typeface="Wingdings" panose="05000000000000000000" pitchFamily="2" charset="2"/>
              <a:buChar char="q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Voto de investidura</a:t>
            </a:r>
          </a:p>
          <a:p>
            <a:pPr marL="544513" indent="-544513" fontAlgn="ctr">
              <a:buFont typeface="Wingdings" panose="05000000000000000000" pitchFamily="2" charset="2"/>
              <a:buChar char="q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Disolución del Congreso</a:t>
            </a:r>
          </a:p>
        </p:txBody>
      </p:sp>
      <p:pic>
        <p:nvPicPr>
          <p:cNvPr id="11" name="Picture 2" descr="Cuáles son los requisitos que deben cumplir las notas crédito para efectos  fiscales? Oficio 6201 de 2017. – Acco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50" y="1935842"/>
            <a:ext cx="19078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3 Imagen" descr="Resultado de imagen para pensativ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" y="4644727"/>
            <a:ext cx="2038884" cy="237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7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Decreto Supremo N° 034-2022-PCM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Control parlamentario: a propósito del …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58668" y="1980431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6" name="Picture 2" descr="TOQUE DE QUEDA: Gobierno anuncia inamovilidad social en Lima y Callao para  este martes 5 de abril (D. S. Nº 034-2022-PCM) | EDUCACIONENRED.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7" y="1850599"/>
            <a:ext cx="4490690" cy="23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1488" y="1964744"/>
            <a:ext cx="57393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pc="-15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Régimen </a:t>
            </a:r>
            <a:r>
              <a:rPr lang="es-ES_tradnl" spc="-15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 excepción “hace referencia a aquellas “competencias de crisis” que la Constitución otorga al Estado con el carácter de extraordinarias, a efectos de que pueda afrontar hechos, sucesos o acontecimientos que, por su naturaleza, ponen en peligro el normal funcionamiento de los poderes públicos o amenazan la continuidad de las instituciones estatales y los principios básicos de convivencia dentro de una comunidad política</a:t>
            </a:r>
            <a:r>
              <a:rPr lang="es-ES_tradnl" spc="-15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682284" y="5253890"/>
            <a:ext cx="3528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pc="-15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(STC N° 017-2003-AI/TC, FJ 15).</a:t>
            </a:r>
            <a:r>
              <a:rPr lang="es-ES_tradnl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83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Decreto Supremo N° 034-2022-PCM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Control parlamentario: a propósito del …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58668" y="1980431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320480" y="1908423"/>
            <a:ext cx="57067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Artículo 137 </a:t>
            </a:r>
          </a:p>
          <a:p>
            <a:pPr algn="just"/>
            <a:r>
              <a:rPr lang="es-ES_tradnl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El </a:t>
            </a:r>
            <a:r>
              <a:rPr lang="es-ES_tradnl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estado de emergencia procede en caso de perturbación de la paz o del orden interno, de catástrofe o de graves circunstancias que afecten la vida de la Nación</a:t>
            </a:r>
            <a:r>
              <a:rPr lang="es-ES_tradnl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S_tradnl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s-ES_tradnl" dirty="0"/>
              <a:t>P</a:t>
            </a:r>
            <a:r>
              <a:rPr lang="es-ES_tradnl" dirty="0" smtClean="0"/>
              <a:t>uede </a:t>
            </a:r>
            <a:r>
              <a:rPr lang="es-ES_tradnl" dirty="0"/>
              <a:t>restringirse el ejercicio de cuatro derechos: (a) a no ser detenido salvo mandato judicial o flagrante delito, (b) la libertad de tránsito, (c) la inviolabilidad del domicilio y (d) la libertad de reunión.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378148" y="4932759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Control: criterios </a:t>
            </a:r>
            <a:r>
              <a:rPr lang="es-ES_tradnl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—razonabilidad y proporcionalidad— cuentan con </a:t>
            </a:r>
            <a:r>
              <a:rPr lang="es-ES_tradnl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sustento </a:t>
            </a:r>
            <a:r>
              <a:rPr lang="es-ES_tradnl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constitucional (artículo 200).</a:t>
            </a:r>
            <a:endParaRPr lang="en-US" dirty="0"/>
          </a:p>
        </p:txBody>
      </p:sp>
      <p:pic>
        <p:nvPicPr>
          <p:cNvPr id="15" name="Picture 2" descr="Resultado de imagen para constitucion poli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6" y="1815307"/>
            <a:ext cx="23876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Decreto Supremo N° 034-2022-PCM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Control parlamentario: a propósito del …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2 Rectángulo"/>
          <p:cNvSpPr>
            <a:spLocks noChangeArrowheads="1"/>
          </p:cNvSpPr>
          <p:nvPr/>
        </p:nvSpPr>
        <p:spPr bwMode="auto">
          <a:xfrm>
            <a:off x="471488" y="2052439"/>
            <a:ext cx="44431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fontAlgn="ctr">
              <a:buNone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La declaración de un estado de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excepción es “un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mecanismo de último recurso, puesto que la función de un régimen jurídico es prever las situaciones de conflicto social y dar respuesta a ello en un ambiente de normalidad.” (STC N° 002-2008-AI/TC, FJ 22). </a:t>
            </a:r>
            <a:endParaRPr lang="es-ES_trad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58668" y="1980431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dirty="0">
                <a:ea typeface="SimSun" panose="02010600030101010101" pitchFamily="2" charset="-122"/>
                <a:cs typeface="Times New Roman" panose="02020603050405020304" pitchFamily="18" charset="0"/>
              </a:rPr>
              <a:t>Reglamento del Congreso no contempla un procedimiento especial de control de los decretos que declaran un estado de excepción. </a:t>
            </a:r>
            <a:endParaRPr lang="es-PE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E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Ley </a:t>
            </a:r>
            <a:r>
              <a:rPr lang="es-PE" dirty="0">
                <a:ea typeface="SimSun" panose="02010600030101010101" pitchFamily="2" charset="-122"/>
                <a:cs typeface="Times New Roman" panose="02020603050405020304" pitchFamily="18" charset="0"/>
              </a:rPr>
              <a:t>de Control Parlamentario sobre los actos normativos del Presidente, Ley N° 25397, </a:t>
            </a:r>
            <a:r>
              <a:rPr lang="es-PE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PE" dirty="0">
                <a:ea typeface="SimSun" panose="02010600030101010101" pitchFamily="2" charset="-122"/>
                <a:cs typeface="Times New Roman" panose="02020603050405020304" pitchFamily="18" charset="0"/>
              </a:rPr>
              <a:t>9 de febrero de 1992, </a:t>
            </a:r>
            <a:r>
              <a:rPr lang="es-PE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establece </a:t>
            </a:r>
            <a:r>
              <a:rPr lang="es-PE" dirty="0">
                <a:ea typeface="SimSun" panose="02010600030101010101" pitchFamily="2" charset="-122"/>
                <a:cs typeface="Times New Roman" panose="02020603050405020304" pitchFamily="18" charset="0"/>
              </a:rPr>
              <a:t>un procedimiento </a:t>
            </a:r>
            <a:r>
              <a:rPr lang="es-PE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especial.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818308" y="6559326"/>
            <a:ext cx="6408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ea typeface="Verdana" panose="020B0604030504040204" pitchFamily="34" charset="0"/>
              </a:rPr>
              <a:t>Responsabilidad política y constitucional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4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846263"/>
            <a:chOff x="-1588" y="-77788"/>
            <a:chExt cx="10694988" cy="1846263"/>
          </a:xfrm>
        </p:grpSpPr>
        <p:sp>
          <p:nvSpPr>
            <p:cNvPr id="4103" name="Rectangle 40"/>
            <p:cNvSpPr>
              <a:spLocks noChangeArrowheads="1"/>
            </p:cNvSpPr>
            <p:nvPr/>
          </p:nvSpPr>
          <p:spPr bwMode="auto">
            <a:xfrm>
              <a:off x="0" y="1382713"/>
              <a:ext cx="6498828" cy="385762"/>
            </a:xfrm>
            <a:prstGeom prst="rect">
              <a:avLst/>
            </a:prstGeom>
            <a:solidFill>
              <a:srgbClr val="F1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CL" sz="1800" b="1" dirty="0">
                  <a:latin typeface="Verdana" pitchFamily="34" charset="0"/>
                </a:rPr>
                <a:t>      </a:t>
              </a:r>
              <a:r>
                <a:rPr lang="es-CL" sz="2200" b="1" dirty="0" smtClean="0">
                  <a:solidFill>
                    <a:schemeClr val="bg1"/>
                  </a:solidFill>
                </a:rPr>
                <a:t>Reforma del Estado</a:t>
              </a:r>
              <a:endParaRPr lang="es-CL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4104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5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6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7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9915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es-ES" sz="2600" b="1" dirty="0" smtClean="0">
                <a:solidFill>
                  <a:schemeClr val="bg1"/>
                </a:solidFill>
              </a:rPr>
              <a:t>Reforma del Congreso</a:t>
            </a:r>
            <a:endParaRPr lang="es-ES" sz="2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60471" y="2628503"/>
            <a:ext cx="4882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buFont typeface="Wingdings" pitchFamily="2" charset="2"/>
              <a:buChar char="q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Fortalecer la representatividad</a:t>
            </a:r>
          </a:p>
          <a:p>
            <a:pPr marL="623888" indent="-623888" algn="just">
              <a:buFont typeface="Wingdings" pitchFamily="2" charset="2"/>
              <a:buChar char="q"/>
            </a:pP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3888" indent="-623888" algn="just">
              <a:buFont typeface="Wingdings" pitchFamily="2" charset="2"/>
              <a:buChar char="q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Mejora del ejercicio de sus funciones (mayor deliberación): eficacia</a:t>
            </a:r>
          </a:p>
          <a:p>
            <a:pPr algn="just"/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3888" indent="-623888" algn="just">
              <a:buFont typeface="Wingdings" pitchFamily="2" charset="2"/>
              <a:buChar char="q"/>
            </a:pPr>
            <a:r>
              <a:rPr lang="es-E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Control </a:t>
            </a:r>
            <a:r>
              <a:rPr lang="es-ES" sz="2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intraorgánico</a:t>
            </a:r>
            <a:r>
              <a:rPr lang="es-E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y Gobernabilidad</a:t>
            </a:r>
            <a:endParaRPr lang="es-ES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ecisiones: Cómo clarificar y jerarquizar los objetivos conflictivo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7" y="3492599"/>
            <a:ext cx="5053354" cy="20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250356" y="6559326"/>
            <a:ext cx="5464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ea typeface="Verdana" pitchFamily="34" charset="0"/>
                <a:cs typeface="Verdana" pitchFamily="34" charset="0"/>
              </a:rPr>
              <a:t>Incremento de </a:t>
            </a:r>
            <a:r>
              <a:rPr lang="es-ES" dirty="0" smtClean="0">
                <a:ea typeface="Verdana" pitchFamily="34" charset="0"/>
                <a:cs typeface="Verdana" pitchFamily="34" charset="0"/>
              </a:rPr>
              <a:t>legitimidad</a:t>
            </a:r>
            <a:endParaRPr lang="es-ES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3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387013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0"/>
            <a:ext cx="10694988" cy="1846263"/>
            <a:chOff x="-1588" y="-77788"/>
            <a:chExt cx="10694988" cy="1846263"/>
          </a:xfrm>
        </p:grpSpPr>
        <p:sp>
          <p:nvSpPr>
            <p:cNvPr id="17414" name="Rectangle 40"/>
            <p:cNvSpPr>
              <a:spLocks noChangeArrowheads="1"/>
            </p:cNvSpPr>
            <p:nvPr/>
          </p:nvSpPr>
          <p:spPr bwMode="auto">
            <a:xfrm>
              <a:off x="0" y="1382713"/>
              <a:ext cx="7794972" cy="385762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s-CL" altLang="es-PE" sz="2000" dirty="0"/>
                <a:t>    </a:t>
              </a:r>
              <a:r>
                <a:rPr lang="es-CL" altLang="es-PE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es-CL" altLang="es-PE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endParaRPr lang="es-CL" altLang="es-PE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415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altLang="es-PE" sz="2000">
                <a:latin typeface="Arial" charset="0"/>
              </a:endParaRPr>
            </a:p>
          </p:txBody>
        </p:sp>
        <p:sp>
          <p:nvSpPr>
            <p:cNvPr id="17416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altLang="es-PE" sz="2000">
                <a:latin typeface="Arial" charset="0"/>
              </a:endParaRPr>
            </a:p>
          </p:txBody>
        </p:sp>
        <p:sp>
          <p:nvSpPr>
            <p:cNvPr id="17417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altLang="es-PE" sz="2000">
                <a:latin typeface="Arial" charset="0"/>
              </a:endParaRPr>
            </a:p>
          </p:txBody>
        </p:sp>
        <p:sp>
          <p:nvSpPr>
            <p:cNvPr id="17418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altLang="es-PE" sz="2000">
                <a:latin typeface="Arial" charset="0"/>
              </a:endParaRPr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9771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5363">
              <a:spcBef>
                <a:spcPct val="50000"/>
              </a:spcBef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itchFamily="34" charset="0"/>
              </a:rPr>
              <a:t>Reflexiones finales</a:t>
            </a:r>
            <a:endParaRPr lang="es-ES" altLang="es-P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3" name="Imagen 1" descr="C:\Users\Samuel Abad\Downloads\B36DA5E1-E8D3-4FF1-9F9E-2DCD888CE18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4752" r="3397" b="1681"/>
          <a:stretch/>
        </p:blipFill>
        <p:spPr bwMode="auto">
          <a:xfrm>
            <a:off x="451942" y="2014977"/>
            <a:ext cx="3445544" cy="327889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62124" y="5955387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tabLst>
                <a:tab pos="720725" algn="l"/>
              </a:tabLst>
            </a:pPr>
            <a:r>
              <a:rPr lang="es-ES" dirty="0" smtClean="0">
                <a:ea typeface="Verdana" panose="020B0604030504040204" pitchFamily="34" charset="0"/>
              </a:rPr>
              <a:t>Una democracia requiere instituciones sólidas</a:t>
            </a:r>
          </a:p>
          <a:p>
            <a:pPr marL="0" lvl="2" algn="ctr">
              <a:tabLst>
                <a:tab pos="720725" algn="l"/>
              </a:tabLst>
            </a:pPr>
            <a:r>
              <a:rPr lang="es-ES" dirty="0" smtClean="0">
                <a:ea typeface="Verdana" panose="020B0604030504040204" pitchFamily="34" charset="0"/>
              </a:rPr>
              <a:t>No puede haber Constitución sin control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67536" y="2083211"/>
            <a:ext cx="58757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39738" marR="0" lvl="0" indent="-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s-MX" altLang="en-US" dirty="0" smtClean="0">
                <a:ea typeface="Verdana" panose="020B0604030504040204" pitchFamily="34" charset="0"/>
              </a:rPr>
              <a:t>30 años después: retorno a la </a:t>
            </a:r>
            <a:r>
              <a:rPr lang="es-MX" altLang="en-US" dirty="0" err="1" smtClean="0">
                <a:ea typeface="Verdana" panose="020B0604030504040204" pitchFamily="34" charset="0"/>
              </a:rPr>
              <a:t>bicameralidad</a:t>
            </a:r>
            <a:endParaRPr lang="es-MX" altLang="en-US" dirty="0" smtClean="0">
              <a:ea typeface="Verdana" panose="020B0604030504040204" pitchFamily="34" charset="0"/>
            </a:endParaRPr>
          </a:p>
          <a:p>
            <a:pPr marL="439738" marR="0" lvl="0" indent="-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Propuestas no inciden en un tema central: determinar cuál debe ser el rol y los límites del Presidente de la República y sus relaciones con el Congreso.</a:t>
            </a:r>
            <a:endParaRPr lang="es-MX" altLang="en-US" dirty="0">
              <a:ea typeface="Verdana" panose="020B0604030504040204" pitchFamily="34" charset="0"/>
            </a:endParaRPr>
          </a:p>
          <a:p>
            <a:pPr marL="439738" marR="0" lvl="0" indent="-439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Necesidad de una propuesta</a:t>
            </a:r>
            <a:r>
              <a:rPr kumimoji="0" lang="es-MX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 integral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0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5"/>
          <p:cNvSpPr>
            <a:spLocks noChangeAspect="1" noChangeArrowheads="1" noTextEdit="1"/>
          </p:cNvSpPr>
          <p:nvPr/>
        </p:nvSpPr>
        <p:spPr bwMode="auto">
          <a:xfrm>
            <a:off x="0" y="2771775"/>
            <a:ext cx="1069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1" name="Group 1027"/>
          <p:cNvGrpSpPr>
            <a:grpSpLocks/>
          </p:cNvGrpSpPr>
          <p:nvPr/>
        </p:nvGrpSpPr>
        <p:grpSpPr bwMode="auto">
          <a:xfrm>
            <a:off x="-1588" y="2789238"/>
            <a:ext cx="10694988" cy="1736725"/>
            <a:chOff x="-1" y="1757"/>
            <a:chExt cx="6737" cy="1094"/>
          </a:xfrm>
        </p:grpSpPr>
        <p:sp>
          <p:nvSpPr>
            <p:cNvPr id="58373" name="Freeform 7"/>
            <p:cNvSpPr>
              <a:spLocks/>
            </p:cNvSpPr>
            <p:nvPr/>
          </p:nvSpPr>
          <p:spPr bwMode="auto">
            <a:xfrm>
              <a:off x="0" y="1757"/>
              <a:ext cx="6736" cy="1094"/>
            </a:xfrm>
            <a:custGeom>
              <a:avLst/>
              <a:gdLst>
                <a:gd name="T0" fmla="*/ 2147483646 w 1186"/>
                <a:gd name="T1" fmla="*/ 2147483646 h 193"/>
                <a:gd name="T2" fmla="*/ 2147483646 w 1186"/>
                <a:gd name="T3" fmla="*/ 0 h 193"/>
                <a:gd name="T4" fmla="*/ 0 w 1186"/>
                <a:gd name="T5" fmla="*/ 0 h 193"/>
                <a:gd name="T6" fmla="*/ 0 w 1186"/>
                <a:gd name="T7" fmla="*/ 2147483646 h 193"/>
                <a:gd name="T8" fmla="*/ 2147483646 w 1186"/>
                <a:gd name="T9" fmla="*/ 2147483646 h 193"/>
                <a:gd name="T10" fmla="*/ 2147483646 w 1186"/>
                <a:gd name="T11" fmla="*/ 2147483646 h 193"/>
                <a:gd name="T12" fmla="*/ 2147483646 w 1186"/>
                <a:gd name="T13" fmla="*/ 2147483646 h 193"/>
                <a:gd name="T14" fmla="*/ 2147483646 w 1186"/>
                <a:gd name="T15" fmla="*/ 2147483646 h 193"/>
                <a:gd name="T16" fmla="*/ 2147483646 w 1186"/>
                <a:gd name="T17" fmla="*/ 2147483646 h 193"/>
                <a:gd name="T18" fmla="*/ 2147483646 w 1186"/>
                <a:gd name="T19" fmla="*/ 2147483646 h 193"/>
                <a:gd name="T20" fmla="*/ 2147483646 w 1186"/>
                <a:gd name="T21" fmla="*/ 2147483646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6"/>
                <a:gd name="T34" fmla="*/ 0 h 193"/>
                <a:gd name="T35" fmla="*/ 1186 w 1186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6" h="193">
                  <a:moveTo>
                    <a:pt x="1002" y="14"/>
                  </a:moveTo>
                  <a:lnTo>
                    <a:pt x="1002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42" y="186"/>
                  </a:lnTo>
                  <a:lnTo>
                    <a:pt x="42" y="193"/>
                  </a:lnTo>
                  <a:lnTo>
                    <a:pt x="678" y="193"/>
                  </a:lnTo>
                  <a:lnTo>
                    <a:pt x="678" y="186"/>
                  </a:lnTo>
                  <a:lnTo>
                    <a:pt x="1186" y="186"/>
                  </a:lnTo>
                  <a:lnTo>
                    <a:pt x="1186" y="14"/>
                  </a:lnTo>
                  <a:lnTo>
                    <a:pt x="1002" y="14"/>
                  </a:lnTo>
                  <a:close/>
                </a:path>
              </a:pathLst>
            </a:cu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Freeform 8"/>
            <p:cNvSpPr>
              <a:spLocks/>
            </p:cNvSpPr>
            <p:nvPr/>
          </p:nvSpPr>
          <p:spPr bwMode="auto">
            <a:xfrm>
              <a:off x="0" y="1916"/>
              <a:ext cx="6736" cy="856"/>
            </a:xfrm>
            <a:custGeom>
              <a:avLst/>
              <a:gdLst>
                <a:gd name="T0" fmla="*/ 2147483646 w 1186"/>
                <a:gd name="T1" fmla="*/ 2147483646 h 151"/>
                <a:gd name="T2" fmla="*/ 2147483646 w 1186"/>
                <a:gd name="T3" fmla="*/ 0 h 151"/>
                <a:gd name="T4" fmla="*/ 0 w 1186"/>
                <a:gd name="T5" fmla="*/ 0 h 151"/>
                <a:gd name="T6" fmla="*/ 0 w 1186"/>
                <a:gd name="T7" fmla="*/ 2147483646 h 151"/>
                <a:gd name="T8" fmla="*/ 2147483646 w 1186"/>
                <a:gd name="T9" fmla="*/ 2147483646 h 151"/>
                <a:gd name="T10" fmla="*/ 2147483646 w 1186"/>
                <a:gd name="T11" fmla="*/ 2147483646 h 151"/>
                <a:gd name="T12" fmla="*/ 2147483646 w 1186"/>
                <a:gd name="T13" fmla="*/ 2147483646 h 151"/>
                <a:gd name="T14" fmla="*/ 2147483646 w 1186"/>
                <a:gd name="T15" fmla="*/ 2147483646 h 151"/>
                <a:gd name="T16" fmla="*/ 2147483646 w 1186"/>
                <a:gd name="T17" fmla="*/ 2147483646 h 151"/>
                <a:gd name="T18" fmla="*/ 2147483646 w 1186"/>
                <a:gd name="T19" fmla="*/ 2147483646 h 151"/>
                <a:gd name="T20" fmla="*/ 2147483646 w 1186"/>
                <a:gd name="T21" fmla="*/ 2147483646 h 1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6"/>
                <a:gd name="T34" fmla="*/ 0 h 151"/>
                <a:gd name="T35" fmla="*/ 1186 w 1186"/>
                <a:gd name="T36" fmla="*/ 151 h 1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6" h="151">
                  <a:moveTo>
                    <a:pt x="912" y="7"/>
                  </a:moveTo>
                  <a:lnTo>
                    <a:pt x="912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49" y="144"/>
                  </a:lnTo>
                  <a:lnTo>
                    <a:pt x="49" y="151"/>
                  </a:lnTo>
                  <a:lnTo>
                    <a:pt x="671" y="151"/>
                  </a:lnTo>
                  <a:lnTo>
                    <a:pt x="671" y="137"/>
                  </a:lnTo>
                  <a:lnTo>
                    <a:pt x="1186" y="137"/>
                  </a:lnTo>
                  <a:lnTo>
                    <a:pt x="1186" y="7"/>
                  </a:lnTo>
                  <a:lnTo>
                    <a:pt x="91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Rectangle 9"/>
            <p:cNvSpPr>
              <a:spLocks noChangeArrowheads="1"/>
            </p:cNvSpPr>
            <p:nvPr/>
          </p:nvSpPr>
          <p:spPr bwMode="auto">
            <a:xfrm>
              <a:off x="-1" y="2653"/>
              <a:ext cx="3039" cy="40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8376" name="Rectangle 10"/>
            <p:cNvSpPr>
              <a:spLocks noChangeArrowheads="1"/>
            </p:cNvSpPr>
            <p:nvPr/>
          </p:nvSpPr>
          <p:spPr bwMode="auto">
            <a:xfrm>
              <a:off x="-1" y="2001"/>
              <a:ext cx="6737" cy="40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8377" name="Rectangle 11"/>
            <p:cNvSpPr>
              <a:spLocks noChangeArrowheads="1"/>
            </p:cNvSpPr>
            <p:nvPr/>
          </p:nvSpPr>
          <p:spPr bwMode="auto">
            <a:xfrm>
              <a:off x="0" y="2041"/>
              <a:ext cx="6736" cy="612"/>
            </a:xfrm>
            <a:prstGeom prst="rect">
              <a:avLst/>
            </a:prstGeom>
            <a:solidFill>
              <a:srgbClr val="64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534988" y="3487738"/>
            <a:ext cx="53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3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GRACIAS</a:t>
            </a:r>
            <a:endParaRPr lang="es-ES" altLang="es-PE" sz="3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5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846263"/>
            <a:chOff x="-1588" y="-77788"/>
            <a:chExt cx="10694988" cy="1846263"/>
          </a:xfrm>
        </p:grpSpPr>
        <p:sp>
          <p:nvSpPr>
            <p:cNvPr id="4103" name="Rectangle 40"/>
            <p:cNvSpPr>
              <a:spLocks noChangeArrowheads="1"/>
            </p:cNvSpPr>
            <p:nvPr/>
          </p:nvSpPr>
          <p:spPr bwMode="auto">
            <a:xfrm>
              <a:off x="0" y="1382713"/>
              <a:ext cx="6498828" cy="385762"/>
            </a:xfrm>
            <a:prstGeom prst="rect">
              <a:avLst/>
            </a:prstGeom>
            <a:solidFill>
              <a:srgbClr val="F1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CL" sz="1800" b="1" dirty="0">
                  <a:latin typeface="Verdana" pitchFamily="34" charset="0"/>
                </a:rPr>
                <a:t>      </a:t>
              </a:r>
              <a:r>
                <a:rPr lang="es-CL" sz="2200" b="1" dirty="0" smtClean="0">
                  <a:solidFill>
                    <a:schemeClr val="bg1"/>
                  </a:solidFill>
                  <a:latin typeface="Verdana" pitchFamily="34" charset="0"/>
                </a:rPr>
                <a:t>Una mirada desde las políticas públicas</a:t>
              </a:r>
              <a:endParaRPr lang="es-CL" sz="2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104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5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6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07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9915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es-ES" sz="2600" b="1" dirty="0" smtClean="0">
                <a:solidFill>
                  <a:schemeClr val="bg1"/>
                </a:solidFill>
                <a:latin typeface="Verdana" pitchFamily="34" charset="0"/>
              </a:rPr>
              <a:t>Reforma del Congreso</a:t>
            </a:r>
            <a:endParaRPr lang="es-ES" sz="2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38188" y="2340471"/>
            <a:ext cx="67450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Proceso </a:t>
            </a: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una política pública: </a:t>
            </a: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633413" algn="just">
              <a:buAutoNum type="alphaLcParenR"/>
            </a:pPr>
            <a:r>
              <a:rPr lang="es-ES" dirty="0">
                <a:ea typeface="Verdana" pitchFamily="34" charset="0"/>
                <a:cs typeface="Verdana" pitchFamily="34" charset="0"/>
              </a:rPr>
              <a:t>I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dentificación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problema,</a:t>
            </a:r>
          </a:p>
          <a:p>
            <a:pPr marL="633413" indent="-633413" algn="just">
              <a:buAutoNum type="alphaLcParenR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Formulación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alternativas y estrategia a seguir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633413" indent="-633413" algn="just">
              <a:buFont typeface="+mj-lt"/>
              <a:buAutoNum type="alphaLcParenR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Decisión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633413" algn="just">
              <a:buFont typeface="+mj-lt"/>
              <a:buAutoNum type="alphaLcParenR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implementación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633413" algn="just">
              <a:buFont typeface="+mj-lt"/>
              <a:buAutoNum type="alphaLcParenR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los resultados/ reajuste de la política. «un elemento vivo» (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Antoni Fernández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3888" indent="-623888" algn="just">
              <a:buFont typeface="+mj-lt"/>
              <a:buAutoNum type="romanUcPeriod"/>
            </a:pPr>
            <a:endParaRPr lang="es-ES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Resultado de imagen para temas a tr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37" y="3321386"/>
            <a:ext cx="3228224" cy="2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4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  </a:t>
              </a:r>
              <a:r>
                <a:rPr lang="es-CL" altLang="es-PE" sz="22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¿Por qué?</a:t>
              </a:r>
              <a:endParaRPr lang="es-CL" altLang="es-PE" sz="22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CCD: régimen unicameral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2 Rectángulo"/>
          <p:cNvSpPr>
            <a:spLocks noChangeArrowheads="1"/>
          </p:cNvSpPr>
          <p:nvPr/>
        </p:nvSpPr>
        <p:spPr bwMode="auto">
          <a:xfrm>
            <a:off x="3906540" y="2585409"/>
            <a:ext cx="6408712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fontAlgn="ctr">
              <a:buNone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Carlos Torres y Torres Lara,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Presidente Comisión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de Constitución y Reglamento del CCD,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sustentar el proyecto de Constitución en el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Pleno,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01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julio 1993:</a:t>
            </a:r>
          </a:p>
          <a:p>
            <a:pPr marL="0" indent="0" algn="just" fontAlgn="ctr">
              <a:buNone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_trad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“sobre </a:t>
            </a:r>
            <a:r>
              <a:rPr lang="es-ES_trad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esto no tenemos un concepto absoluto ni es una cuestión principista; es una </a:t>
            </a:r>
            <a:r>
              <a:rPr lang="es-ES_tradnl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cuestión práctica</a:t>
            </a:r>
            <a:r>
              <a:rPr lang="es-ES_trad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es-ES_tradnl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racionalidad</a:t>
            </a:r>
            <a:r>
              <a:rPr lang="es-ES_trad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es-ES_tradnl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economía</a:t>
            </a:r>
            <a:r>
              <a:rPr lang="es-ES_trad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y de </a:t>
            </a:r>
            <a:r>
              <a:rPr lang="es-ES_tradnl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eficiencia</a:t>
            </a:r>
            <a:r>
              <a:rPr lang="es-ES_trad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 (Congreso Constituyente Democrático, 1998-I: 283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  <p:pic>
        <p:nvPicPr>
          <p:cNvPr id="3074" name="Picture 2" descr="Page 1 - Debate Constitucional 1993 - Tomo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2" y="2371243"/>
            <a:ext cx="3303259" cy="46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80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  </a:t>
              </a:r>
              <a:r>
                <a:rPr lang="es-CL" altLang="es-PE" sz="22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Lineamientos a considerar</a:t>
              </a:r>
              <a:endParaRPr lang="es-CL" altLang="es-PE" sz="22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de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2 Rectángulo"/>
          <p:cNvSpPr>
            <a:spLocks noChangeArrowheads="1"/>
          </p:cNvSpPr>
          <p:nvPr/>
        </p:nvSpPr>
        <p:spPr bwMode="auto">
          <a:xfrm>
            <a:off x="306140" y="1980431"/>
            <a:ext cx="5176094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Funciones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distintas. </a:t>
            </a:r>
            <a:endParaRPr lang="es-ES_trad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Distinta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forma de elección </a:t>
            </a:r>
            <a:endParaRPr lang="es-ES_trad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Número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</a:rPr>
              <a:t>razonable de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integrantes </a:t>
            </a: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Perfiles distintos</a:t>
            </a: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Relaciones con el Poder Ejecutivo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90516" y="4856683"/>
            <a:ext cx="6520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Riesgos: </a:t>
            </a: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Duplicar los problemas del </a:t>
            </a:r>
            <a:r>
              <a:rPr lang="es-ES_tradnl" dirty="0" err="1" smtClean="0">
                <a:ea typeface="Verdana" panose="020B0604030504040204" pitchFamily="34" charset="0"/>
              </a:rPr>
              <a:t>unicameralismo</a:t>
            </a:r>
            <a:r>
              <a:rPr lang="es-ES_tradnl" dirty="0" smtClean="0">
                <a:ea typeface="Verdana" panose="020B0604030504040204" pitchFamily="34" charset="0"/>
              </a:rPr>
              <a:t> “más de lo mismo”</a:t>
            </a:r>
          </a:p>
          <a:p>
            <a:pPr marL="544513" indent="-544513" algn="just" fontAlgn="ctr">
              <a:buFont typeface="Wingdings" panose="05000000000000000000" pitchFamily="2" charset="2"/>
              <a:buChar char="q"/>
              <a:tabLst>
                <a:tab pos="544513" algn="l"/>
              </a:tabLst>
            </a:pPr>
            <a:r>
              <a:rPr lang="es-ES_tradnl" dirty="0" smtClean="0">
                <a:ea typeface="Verdana" panose="020B0604030504040204" pitchFamily="34" charset="0"/>
              </a:rPr>
              <a:t>Pensar que una reforma constitucional soluciona los problemas</a:t>
            </a:r>
          </a:p>
        </p:txBody>
      </p:sp>
      <p:pic>
        <p:nvPicPr>
          <p:cNvPr id="14" name="Picture 2" descr="http://3.bp.blogspot.com/-wgz-Y6M-6Ps/T4MrQ7ZSfiI/AAAAAAAA3JQ/YyZ6U2ZD1AI/s1600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8" y="4952494"/>
            <a:ext cx="2087984" cy="24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img.panamericana.pe/noticia/2021/10/orig-1634723325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22" y="2129824"/>
            <a:ext cx="4592294" cy="2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81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    </a:t>
              </a:r>
              <a:r>
                <a:rPr lang="es-CL" altLang="es-PE" sz="22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No es un tema nuevo</a:t>
              </a:r>
              <a:endParaRPr lang="es-CL" altLang="es-PE" sz="22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Propuestas de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0236" y="6631334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tabLst>
                <a:tab pos="544513" algn="l"/>
              </a:tabLst>
            </a:pPr>
            <a:r>
              <a:rPr lang="es-ES_tradnl" b="1" dirty="0" smtClean="0">
                <a:ea typeface="Verdana" panose="020B0604030504040204" pitchFamily="34" charset="0"/>
              </a:rPr>
              <a:t>2001			2018			    2019    </a:t>
            </a:r>
          </a:p>
        </p:txBody>
      </p:sp>
      <p:pic>
        <p:nvPicPr>
          <p:cNvPr id="17" name="Imagen 16" descr="Konrad-Adenauer-Stiftung - Oficina de la Fundación en Perú - Hacia la  democracia del bicentenari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2323276"/>
            <a:ext cx="5440164" cy="392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OMISIÓN DE ESTUDIO DE LAS BASES DE LA REFORMA CONSTITUCIONAL DEL PER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201" y="2430925"/>
            <a:ext cx="3410225" cy="37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https://www.embaperu.ch/site/wp-content/uploads/2018/11/Cartel-de-Opciones-para-difusion-Refer%C3%A9ndum-2018-002-1920x13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80" y="2329089"/>
            <a:ext cx="3513424" cy="403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aprovat.org/wp-content/uploads/2013/10/%C2%B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41" y="1610182"/>
            <a:ext cx="16668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2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1800" b="1" dirty="0">
                  <a:latin typeface="Verdana" panose="020B0604030504040204" pitchFamily="34" charset="0"/>
                </a:rPr>
                <a:t>  </a:t>
              </a: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4 Proyectos de reforma constitucional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Reforma constitucional</a:t>
            </a:r>
          </a:p>
        </p:txBody>
      </p:sp>
      <p:pic>
        <p:nvPicPr>
          <p:cNvPr id="11" name="Picture 2" descr="Constitución Politica del Per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429153"/>
            <a:ext cx="2035920" cy="18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8308" y="2399119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PE" altLang="es-PE" dirty="0">
                <a:ea typeface="Verdana" panose="020B0604030504040204" pitchFamily="34" charset="0"/>
                <a:cs typeface="Verdana" panose="020B0604030504040204" pitchFamily="34" charset="0"/>
              </a:rPr>
              <a:t>Proyecto N° 660/2021-CR: </a:t>
            </a:r>
            <a:r>
              <a:rPr lang="es-PE" altLang="es-PE" dirty="0" err="1">
                <a:ea typeface="Verdana" panose="020B0604030504040204" pitchFamily="34" charset="0"/>
                <a:cs typeface="Verdana" panose="020B0604030504040204" pitchFamily="34" charset="0"/>
              </a:rPr>
              <a:t>Bicameralidad</a:t>
            </a:r>
            <a:r>
              <a:rPr lang="es-PE" altLang="es-PE" dirty="0">
                <a:ea typeface="Verdana" panose="020B0604030504040204" pitchFamily="34" charset="0"/>
                <a:cs typeface="Verdana" panose="020B0604030504040204" pitchFamily="34" charset="0"/>
              </a:rPr>
              <a:t> (Avanza País) </a:t>
            </a:r>
            <a:endParaRPr lang="es-PE" altLang="es-P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PE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Proyecto N° 724/2021-CR: </a:t>
            </a:r>
            <a:r>
              <a:rPr lang="es-PE" altLang="es-PE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Bicameralidad</a:t>
            </a:r>
            <a:r>
              <a:rPr lang="es-PE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 (Avanza País)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PE" altLang="es-PE" dirty="0">
                <a:ea typeface="Verdana" panose="020B0604030504040204" pitchFamily="34" charset="0"/>
                <a:cs typeface="Verdana" panose="020B0604030504040204" pitchFamily="34" charset="0"/>
              </a:rPr>
              <a:t>Proyecto N° 792/2021-CR: Renovación por mitades (Perú Libre) </a:t>
            </a:r>
            <a:endParaRPr lang="es-PE" altLang="es-PE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1" descr="Bicameral Podcast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4" y="1573430"/>
            <a:ext cx="2855273" cy="28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18308" y="5072707"/>
            <a:ext cx="839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PE" altLang="es-PE" dirty="0">
                <a:ea typeface="Verdana" panose="020B0604030504040204" pitchFamily="34" charset="0"/>
                <a:cs typeface="Verdana" panose="020B0604030504040204" pitchFamily="34" charset="0"/>
              </a:rPr>
              <a:t>Proyecto N° 1044/2021-CR: Ratificación nombramiento embajadores y ascensos generales y almirantes (Podemos) </a:t>
            </a:r>
            <a:endParaRPr lang="es-PE" altLang="es-PE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algn="just"/>
            <a:r>
              <a:rPr lang="es-PE" altLang="es-PE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PE" altLang="es-PE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07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660/2021-CR (Avanza País)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2052439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Alta </a:t>
            </a:r>
            <a:r>
              <a:rPr lang="es-ES" dirty="0"/>
              <a:t>carga de </a:t>
            </a:r>
            <a:r>
              <a:rPr lang="es-ES" dirty="0" smtClean="0"/>
              <a:t>temas </a:t>
            </a:r>
            <a:r>
              <a:rPr lang="es-ES" dirty="0"/>
              <a:t>a tratar en la </a:t>
            </a:r>
            <a:r>
              <a:rPr lang="es-ES" dirty="0" smtClean="0"/>
              <a:t>agenda del Congreso.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Uso excesivo de la exoneración de segunda votación.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Ineficiencia y lentitud en la elección de altos funcionarios.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 smtClean="0"/>
              <a:t>Escaso </a:t>
            </a:r>
            <a:r>
              <a:rPr lang="es-ES" dirty="0"/>
              <a:t>nivel de debate de los </a:t>
            </a:r>
            <a:r>
              <a:rPr lang="es-ES" dirty="0" smtClean="0"/>
              <a:t>proyectos.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Elevado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observaciones</a:t>
            </a:r>
            <a:r>
              <a:rPr lang="en-US" dirty="0" smtClean="0"/>
              <a:t>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dirty="0"/>
              <a:t>Dedicación desproporcionada a actividades </a:t>
            </a:r>
            <a:r>
              <a:rPr lang="es-ES" dirty="0" smtClean="0"/>
              <a:t>con poco valor.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Deficiencias en el vínculo de representación</a:t>
            </a:r>
            <a:endParaRPr lang="es-PE" altLang="es-P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8828" y="2245811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Ventajas: </a:t>
            </a:r>
          </a:p>
          <a:p>
            <a:pPr marL="544513" indent="-544513">
              <a:buFont typeface="Wingdings" panose="05000000000000000000" pitchFamily="2" charset="2"/>
              <a:buChar char="q"/>
            </a:pPr>
            <a:r>
              <a:rPr lang="es-ES" dirty="0" smtClean="0"/>
              <a:t>Mejora calidad de las normas</a:t>
            </a:r>
          </a:p>
          <a:p>
            <a:pPr marL="544513" indent="-544513">
              <a:buFont typeface="Wingdings" panose="05000000000000000000" pitchFamily="2" charset="2"/>
              <a:buChar char="q"/>
            </a:pPr>
            <a:r>
              <a:rPr lang="es-ES" dirty="0" smtClean="0"/>
              <a:t>Mayor consenso</a:t>
            </a:r>
          </a:p>
          <a:p>
            <a:pPr marL="544513" indent="-544513">
              <a:buFont typeface="Wingdings" panose="05000000000000000000" pitchFamily="2" charset="2"/>
              <a:buChar char="q"/>
            </a:pPr>
            <a:r>
              <a:rPr lang="es-ES" dirty="0" smtClean="0"/>
              <a:t>Mejor representación</a:t>
            </a:r>
          </a:p>
          <a:p>
            <a:pPr marL="544513" indent="-544513">
              <a:buFont typeface="Wingdings" panose="05000000000000000000" pitchFamily="2" charset="2"/>
              <a:buChar char="q"/>
            </a:pPr>
            <a:r>
              <a:rPr lang="es-ES" dirty="0" smtClean="0"/>
              <a:t>Resguarda equilibrio de poderes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83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-1588" y="-114300"/>
            <a:ext cx="10694988" cy="1951038"/>
            <a:chOff x="-1588" y="-77788"/>
            <a:chExt cx="10694988" cy="1951037"/>
          </a:xfrm>
        </p:grpSpPr>
        <p:sp>
          <p:nvSpPr>
            <p:cNvPr id="52230" name="Rectangle 40"/>
            <p:cNvSpPr>
              <a:spLocks noChangeArrowheads="1"/>
            </p:cNvSpPr>
            <p:nvPr/>
          </p:nvSpPr>
          <p:spPr bwMode="auto">
            <a:xfrm>
              <a:off x="0" y="1382712"/>
              <a:ext cx="5778748" cy="490537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L" altLang="es-PE" sz="20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Proyecto 660/2021-CR (Avanza País)</a:t>
              </a:r>
              <a:endParaRPr lang="es-CL" altLang="es-PE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1" name="Rectangle 223"/>
            <p:cNvSpPr>
              <a:spLocks noChangeArrowheads="1"/>
            </p:cNvSpPr>
            <p:nvPr/>
          </p:nvSpPr>
          <p:spPr bwMode="auto">
            <a:xfrm>
              <a:off x="0" y="-77788"/>
              <a:ext cx="10693400" cy="709613"/>
            </a:xfrm>
            <a:prstGeom prst="rect">
              <a:avLst/>
            </a:prstGeom>
            <a:solidFill>
              <a:srgbClr val="90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2" name="Rectangle 224"/>
            <p:cNvSpPr>
              <a:spLocks noChangeArrowheads="1"/>
            </p:cNvSpPr>
            <p:nvPr/>
          </p:nvSpPr>
          <p:spPr bwMode="auto">
            <a:xfrm>
              <a:off x="-1588" y="557213"/>
              <a:ext cx="8170863" cy="53975"/>
            </a:xfrm>
            <a:prstGeom prst="rect">
              <a:avLst/>
            </a:prstGeom>
            <a:solidFill>
              <a:srgbClr val="F1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3" name="Rectangle 225"/>
            <p:cNvSpPr>
              <a:spLocks noChangeArrowheads="1"/>
            </p:cNvSpPr>
            <p:nvPr/>
          </p:nvSpPr>
          <p:spPr bwMode="auto">
            <a:xfrm>
              <a:off x="0" y="242888"/>
              <a:ext cx="8323263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  <p:sp>
          <p:nvSpPr>
            <p:cNvPr id="52234" name="Rectangle 226"/>
            <p:cNvSpPr>
              <a:spLocks noChangeArrowheads="1"/>
            </p:cNvSpPr>
            <p:nvPr/>
          </p:nvSpPr>
          <p:spPr bwMode="auto">
            <a:xfrm>
              <a:off x="0" y="611188"/>
              <a:ext cx="10693400" cy="771525"/>
            </a:xfrm>
            <a:prstGeom prst="rect">
              <a:avLst/>
            </a:prstGeom>
            <a:solidFill>
              <a:srgbClr val="67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PE" sz="2000"/>
            </a:p>
          </p:txBody>
        </p:sp>
      </p:grp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471488" y="704850"/>
            <a:ext cx="890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Propuesta régimen bicameral</a:t>
            </a:r>
            <a:endParaRPr lang="es-ES" altLang="es-PE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124" y="2052439"/>
            <a:ext cx="10048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dirty="0" smtClean="0"/>
              <a:t>130 Diputados: iniciativa legislativa, interpelación y censura, comisiones investigadoras, delega facultades legislativas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dirty="0" smtClean="0"/>
              <a:t>60 Senadores: Nombra Contralor, ratifica a Presidente BCR y designa 3 directores, ratifica designación SBS, </a:t>
            </a:r>
            <a:r>
              <a:rPr lang="es-ES" dirty="0"/>
              <a:t>elección </a:t>
            </a:r>
            <a:r>
              <a:rPr lang="es-ES" dirty="0" smtClean="0"/>
              <a:t>DP, elección magistrados TC, remover integrantes JNJ, revisar DU (Art. 135), iniciativa legislativa en reformas constitucionales y leyes orgánicas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Perfil: edad 25 años (Diputados) vs. 35 años (Senadores)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Comisión Permanente ¿facultades legislativa delegadas?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Sucesión presidencial: elecciones presidenciales complementarias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r>
              <a:rPr lang="es-ES" altLang="es-PE" dirty="0" smtClean="0">
                <a:ea typeface="Verdana" panose="020B0604030504040204" pitchFamily="34" charset="0"/>
                <a:cs typeface="Verdana" panose="020B0604030504040204" pitchFamily="34" charset="0"/>
              </a:rPr>
              <a:t>Vigencia: elecciones 2026, actuales congresistas no pueden postular</a:t>
            </a:r>
          </a:p>
          <a:p>
            <a:pPr marL="544513" lvl="2" indent="-544513" algn="just">
              <a:buFont typeface="Wingdings" panose="05000000000000000000" pitchFamily="2" charset="2"/>
              <a:buChar char="q"/>
            </a:pPr>
            <a:endParaRPr lang="es-PE" altLang="es-P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Personalizado</PresentationFormat>
  <Paragraphs>149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Times New Roman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536</cp:revision>
  <dcterms:created xsi:type="dcterms:W3CDTF">2008-03-12T16:27:36Z</dcterms:created>
  <dcterms:modified xsi:type="dcterms:W3CDTF">2022-04-05T16:48:12Z</dcterms:modified>
</cp:coreProperties>
</file>