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16"/>
  </p:notesMasterIdLst>
  <p:sldIdLst>
    <p:sldId id="298" r:id="rId2"/>
    <p:sldId id="257" r:id="rId3"/>
    <p:sldId id="256" r:id="rId4"/>
    <p:sldId id="302" r:id="rId5"/>
    <p:sldId id="306" r:id="rId6"/>
    <p:sldId id="315" r:id="rId7"/>
    <p:sldId id="307" r:id="rId8"/>
    <p:sldId id="310" r:id="rId9"/>
    <p:sldId id="316" r:id="rId10"/>
    <p:sldId id="325" r:id="rId11"/>
    <p:sldId id="328" r:id="rId12"/>
    <p:sldId id="326" r:id="rId13"/>
    <p:sldId id="327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war Jair Parihuana" initials="EJP" lastIdx="1" clrIdx="0">
    <p:extLst>
      <p:ext uri="{19B8F6BF-5375-455C-9EA6-DF929625EA0E}">
        <p15:presenceInfo xmlns:p15="http://schemas.microsoft.com/office/powerpoint/2012/main" userId="Edwar Jair Parihuana" providerId="None"/>
      </p:ext>
    </p:extLst>
  </p:cmAuthor>
  <p:cmAuthor id="2" name="Usuario" initials="U" lastIdx="8" clrIdx="1">
    <p:extLst>
      <p:ext uri="{19B8F6BF-5375-455C-9EA6-DF929625EA0E}">
        <p15:presenceInfo xmlns:p15="http://schemas.microsoft.com/office/powerpoint/2012/main" userId="Usuario" providerId="None"/>
      </p:ext>
    </p:extLst>
  </p:cmAuthor>
  <p:cmAuthor id="3" name="Carla Calero" initials="CC" lastIdx="13" clrIdx="2">
    <p:extLst>
      <p:ext uri="{19B8F6BF-5375-455C-9EA6-DF929625EA0E}">
        <p15:presenceInfo xmlns:p15="http://schemas.microsoft.com/office/powerpoint/2012/main" userId="6611628983cf4d0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1580A9"/>
    <a:srgbClr val="1CABE2"/>
    <a:srgbClr val="41AFF2"/>
    <a:srgbClr val="D8D1CA"/>
    <a:srgbClr val="80BD41"/>
    <a:srgbClr val="F26A0E"/>
    <a:srgbClr val="84568C"/>
    <a:srgbClr val="F067A6"/>
    <a:srgbClr val="F8AB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riaalejandra\Desktop\03.05.21%20Gra&#769;ficos%20SITA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PE" sz="1300" b="1">
                <a:solidFill>
                  <a:srgbClr val="00B0F0"/>
                </a:solidFill>
                <a:highlight>
                  <a:srgbClr val="00FF00"/>
                </a:highlight>
              </a:rPr>
              <a:t>Tasa neta </a:t>
            </a:r>
            <a:r>
              <a:rPr lang="es-PE" sz="1300" b="1">
                <a:solidFill>
                  <a:srgbClr val="00B0F0"/>
                </a:solidFill>
              </a:rPr>
              <a:t>de matrícula como proporción de niños, niñas y adolescentes en el grupo de edades establecidos para ese nivel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spc="0" baseline="0">
              <a:solidFill>
                <a:srgbClr val="00B0F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656897550167434"/>
          <c:y val="0.31167476270526789"/>
          <c:w val="0.79546667673792082"/>
          <c:h val="0.48560897709441397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'Estadísticas %'!$H$95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1CABE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'Estadísticas %'!$C$96:$D$98</c:f>
              <c:strCache>
                <c:ptCount val="3"/>
                <c:pt idx="0">
                  <c:v>Inicial</c:v>
                </c:pt>
                <c:pt idx="1">
                  <c:v>Primaria</c:v>
                </c:pt>
                <c:pt idx="2">
                  <c:v>Secundaria</c:v>
                </c:pt>
              </c:strCache>
            </c:strRef>
          </c:cat>
          <c:val>
            <c:numRef>
              <c:f>'Estadísticas %'!$H$96:$H$98</c:f>
              <c:numCache>
                <c:formatCode>0.00%</c:formatCode>
                <c:ptCount val="3"/>
                <c:pt idx="0">
                  <c:v>0.9197594604035948</c:v>
                </c:pt>
                <c:pt idx="1">
                  <c:v>0.96237337846617554</c:v>
                </c:pt>
                <c:pt idx="2">
                  <c:v>0.85957408084834053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F4-4D56-B83B-100974EA96D1}"/>
            </c:ext>
          </c:extLst>
        </c:ser>
        <c:ser>
          <c:idx val="5"/>
          <c:order val="1"/>
          <c:tx>
            <c:strRef>
              <c:f>'Estadísticas %'!$I$95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1580A9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'Estadísticas %'!$C$96:$D$98</c:f>
              <c:strCache>
                <c:ptCount val="3"/>
                <c:pt idx="0">
                  <c:v>Inicial</c:v>
                </c:pt>
                <c:pt idx="1">
                  <c:v>Primaria</c:v>
                </c:pt>
                <c:pt idx="2">
                  <c:v>Secundaria</c:v>
                </c:pt>
              </c:strCache>
            </c:strRef>
          </c:cat>
          <c:val>
            <c:numRef>
              <c:f>'Estadísticas %'!$I$96:$I$98</c:f>
              <c:numCache>
                <c:formatCode>0.00%</c:formatCode>
                <c:ptCount val="3"/>
                <c:pt idx="0">
                  <c:v>0.9395001196096644</c:v>
                </c:pt>
                <c:pt idx="1">
                  <c:v>0.97262637623141157</c:v>
                </c:pt>
                <c:pt idx="2">
                  <c:v>0.87733030007050705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F4-4D56-B83B-100974EA96D1}"/>
            </c:ext>
          </c:extLst>
        </c:ser>
        <c:ser>
          <c:idx val="0"/>
          <c:order val="2"/>
          <c:tx>
            <c:strRef>
              <c:f>'Estadísticas %'!$J$95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'Estadísticas %'!$C$96:$D$98</c:f>
              <c:strCache>
                <c:ptCount val="3"/>
                <c:pt idx="0">
                  <c:v>Inicial</c:v>
                </c:pt>
                <c:pt idx="1">
                  <c:v>Primaria</c:v>
                </c:pt>
                <c:pt idx="2">
                  <c:v>Secundaria</c:v>
                </c:pt>
              </c:strCache>
            </c:strRef>
          </c:cat>
          <c:val>
            <c:numRef>
              <c:f>'Estadísticas %'!$J$96:$J$98</c:f>
              <c:numCache>
                <c:formatCode>0.00%</c:formatCode>
                <c:ptCount val="3"/>
                <c:pt idx="0">
                  <c:v>0.85</c:v>
                </c:pt>
                <c:pt idx="1">
                  <c:v>0.96</c:v>
                </c:pt>
                <c:pt idx="2">
                  <c:v>0.86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2CF4-4D56-B83B-100974EA96D1}"/>
            </c:ext>
          </c:extLst>
        </c:ser>
        <c:ser>
          <c:idx val="1"/>
          <c:order val="3"/>
          <c:tx>
            <c:strRef>
              <c:f>'Estadísticas %'!$K$95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'Estadísticas %'!$C$96:$D$98</c:f>
              <c:strCache>
                <c:ptCount val="3"/>
                <c:pt idx="0">
                  <c:v>Inicial</c:v>
                </c:pt>
                <c:pt idx="1">
                  <c:v>Primaria</c:v>
                </c:pt>
                <c:pt idx="2">
                  <c:v>Secundaria</c:v>
                </c:pt>
              </c:strCache>
            </c:strRef>
          </c:cat>
          <c:val>
            <c:numRef>
              <c:f>'Estadísticas %'!$K$96:$K$98</c:f>
              <c:numCache>
                <c:formatCode>0.00%</c:formatCode>
                <c:ptCount val="3"/>
                <c:pt idx="0">
                  <c:v>0.86</c:v>
                </c:pt>
                <c:pt idx="1">
                  <c:v>0.97</c:v>
                </c:pt>
                <c:pt idx="2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F4-4D56-B83B-100974EA96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91971696"/>
        <c:axId val="903549248"/>
        <c:extLst/>
      </c:barChart>
      <c:catAx>
        <c:axId val="109197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3549248"/>
        <c:crosses val="autoZero"/>
        <c:auto val="1"/>
        <c:lblAlgn val="ctr"/>
        <c:lblOffset val="100"/>
        <c:noMultiLvlLbl val="0"/>
      </c:catAx>
      <c:valAx>
        <c:axId val="90354924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9197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spc="0" baseline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PE" sz="1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Brecha docente proyecta a nivel nacional al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spc="0" baseline="0">
              <a:solidFill>
                <a:srgbClr val="00B0F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Hoja1!$C$19</c:f>
              <c:strCache>
                <c:ptCount val="1"/>
                <c:pt idx="0">
                  <c:v>Brecha docente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FD-43AD-A3B0-8985F4F20A3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FD-43AD-A3B0-8985F4F20A3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FD-43AD-A3B0-8985F4F20A3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FD-43AD-A3B0-8985F4F20A3C}"/>
              </c:ext>
            </c:extLst>
          </c:dPt>
          <c:dPt>
            <c:idx val="4"/>
            <c:invertIfNegative val="0"/>
            <c:bubble3D val="0"/>
            <c:spPr>
              <a:solidFill>
                <a:srgbClr val="1CAB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FD-43AD-A3B0-8985F4F20A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8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Hoja1!$B$20:$B$24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Hoja1!$C$20:$C$24</c:f>
              <c:numCache>
                <c:formatCode>_-* #,##0_-;\-* #,##0_-;_-* "-"??_-;_-@_-</c:formatCode>
                <c:ptCount val="5"/>
                <c:pt idx="0">
                  <c:v>86921</c:v>
                </c:pt>
                <c:pt idx="1">
                  <c:v>87361</c:v>
                </c:pt>
                <c:pt idx="2">
                  <c:v>88858</c:v>
                </c:pt>
                <c:pt idx="3">
                  <c:v>92249</c:v>
                </c:pt>
                <c:pt idx="4">
                  <c:v>97222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7FD-43AD-A3B0-8985F4F20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7075232"/>
        <c:axId val="837075648"/>
      </c:barChart>
      <c:catAx>
        <c:axId val="837075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37075648"/>
        <c:crosses val="autoZero"/>
        <c:auto val="1"/>
        <c:lblAlgn val="ctr"/>
        <c:lblOffset val="100"/>
        <c:noMultiLvlLbl val="0"/>
      </c:catAx>
      <c:valAx>
        <c:axId val="837075648"/>
        <c:scaling>
          <c:orientation val="minMax"/>
        </c:scaling>
        <c:delete val="0"/>
        <c:axPos val="l"/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37075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8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92810068799788"/>
          <c:y val="9.0110254443751397E-2"/>
          <c:w val="0.77990687635862777"/>
          <c:h val="0.57181567970029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'G99'!$C$5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'G99'!$B$8:$B$11</c:f>
              <c:strCache>
                <c:ptCount val="4"/>
                <c:pt idx="0">
                  <c:v>0 a 2 años</c:v>
                </c:pt>
                <c:pt idx="1">
                  <c:v>3 a 5 años</c:v>
                </c:pt>
                <c:pt idx="2">
                  <c:v>6 a 11 años</c:v>
                </c:pt>
                <c:pt idx="3">
                  <c:v>12 a 17 años</c:v>
                </c:pt>
              </c:strCache>
            </c:strRef>
          </c:cat>
          <c:val>
            <c:numRef>
              <c:f>'G99'!$C$8:$C$11</c:f>
              <c:numCache>
                <c:formatCode>General</c:formatCode>
                <c:ptCount val="4"/>
                <c:pt idx="0">
                  <c:v>800</c:v>
                </c:pt>
                <c:pt idx="1">
                  <c:v>3552</c:v>
                </c:pt>
                <c:pt idx="2">
                  <c:v>15749</c:v>
                </c:pt>
                <c:pt idx="3">
                  <c:v>18820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34-444B-A43B-92409355BB7A}"/>
            </c:ext>
          </c:extLst>
        </c:ser>
        <c:ser>
          <c:idx val="1"/>
          <c:order val="1"/>
          <c:tx>
            <c:strRef>
              <c:f>'G99'!$D$5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'G99'!$B$8:$B$11</c:f>
              <c:strCache>
                <c:ptCount val="4"/>
                <c:pt idx="0">
                  <c:v>0 a 2 años</c:v>
                </c:pt>
                <c:pt idx="1">
                  <c:v>3 a 5 años</c:v>
                </c:pt>
                <c:pt idx="2">
                  <c:v>6 a 11 años</c:v>
                </c:pt>
                <c:pt idx="3">
                  <c:v>12 a 17 años</c:v>
                </c:pt>
              </c:strCache>
            </c:strRef>
          </c:cat>
          <c:val>
            <c:numRef>
              <c:f>'G99'!$D$8:$D$11</c:f>
              <c:numCache>
                <c:formatCode>General</c:formatCode>
                <c:ptCount val="4"/>
                <c:pt idx="0">
                  <c:v>984</c:v>
                </c:pt>
                <c:pt idx="1">
                  <c:v>4482</c:v>
                </c:pt>
                <c:pt idx="2">
                  <c:v>18980</c:v>
                </c:pt>
                <c:pt idx="3">
                  <c:v>22793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34-444B-A43B-92409355BB7A}"/>
            </c:ext>
          </c:extLst>
        </c:ser>
        <c:ser>
          <c:idx val="2"/>
          <c:order val="2"/>
          <c:tx>
            <c:strRef>
              <c:f>'G99'!$E$5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'G99'!$B$8:$B$11</c:f>
              <c:strCache>
                <c:ptCount val="4"/>
                <c:pt idx="0">
                  <c:v>0 a 2 años</c:v>
                </c:pt>
                <c:pt idx="1">
                  <c:v>3 a 5 años</c:v>
                </c:pt>
                <c:pt idx="2">
                  <c:v>6 a 11 años</c:v>
                </c:pt>
                <c:pt idx="3">
                  <c:v>12 a 17 años</c:v>
                </c:pt>
              </c:strCache>
            </c:strRef>
          </c:cat>
          <c:val>
            <c:numRef>
              <c:f>'G99'!$E$8:$E$11</c:f>
              <c:numCache>
                <c:formatCode>General</c:formatCode>
                <c:ptCount val="4"/>
                <c:pt idx="0">
                  <c:v>1117</c:v>
                </c:pt>
                <c:pt idx="1">
                  <c:v>5216</c:v>
                </c:pt>
                <c:pt idx="2">
                  <c:v>22265</c:v>
                </c:pt>
                <c:pt idx="3">
                  <c:v>26796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34-444B-A43B-92409355BB7A}"/>
            </c:ext>
          </c:extLst>
        </c:ser>
        <c:ser>
          <c:idx val="3"/>
          <c:order val="3"/>
          <c:tx>
            <c:strRef>
              <c:f>'G99'!$F$5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42AFF0"/>
            </a:solidFill>
            <a:ln>
              <a:noFill/>
            </a:ln>
            <a:effectLst/>
          </c:spPr>
          <c:invertIfNegative val="0"/>
          <c:cat>
            <c:strRef>
              <c:f>'G99'!$B$8:$B$11</c:f>
              <c:strCache>
                <c:ptCount val="4"/>
                <c:pt idx="0">
                  <c:v>0 a 2 años</c:v>
                </c:pt>
                <c:pt idx="1">
                  <c:v>3 a 5 años</c:v>
                </c:pt>
                <c:pt idx="2">
                  <c:v>6 a 11 años</c:v>
                </c:pt>
                <c:pt idx="3">
                  <c:v>12 a 17 años</c:v>
                </c:pt>
              </c:strCache>
            </c:strRef>
          </c:cat>
          <c:val>
            <c:numRef>
              <c:f>'G99'!$F$8:$F$11</c:f>
              <c:numCache>
                <c:formatCode>General</c:formatCode>
                <c:ptCount val="4"/>
                <c:pt idx="0">
                  <c:v>626</c:v>
                </c:pt>
                <c:pt idx="1">
                  <c:v>4565</c:v>
                </c:pt>
                <c:pt idx="2">
                  <c:v>22043</c:v>
                </c:pt>
                <c:pt idx="3">
                  <c:v>28712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34-444B-A43B-92409355B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0634224"/>
        <c:axId val="1908901488"/>
      </c:barChart>
      <c:catAx>
        <c:axId val="195063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08901488"/>
        <c:crosses val="autoZero"/>
        <c:auto val="1"/>
        <c:lblAlgn val="ctr"/>
        <c:lblOffset val="100"/>
        <c:noMultiLvlLbl val="0"/>
      </c:catAx>
      <c:valAx>
        <c:axId val="1908901488"/>
        <c:scaling>
          <c:orientation val="minMax"/>
          <c:max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5063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207607798113737"/>
          <c:y val="0.85296031859167409"/>
          <c:w val="0.61087660686549827"/>
          <c:h val="0.130655998782189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A0027-4C87-49E4-A968-33A366E52DB9}" type="datetimeFigureOut">
              <a:rPr lang="es-PE" smtClean="0"/>
              <a:t>14/07/2022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298D8-9783-47FA-ABE4-5175D5F0812F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380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B01423C-7A97-4493-BB3A-A6DF33F03F77}" type="datetime1">
              <a:rPr lang="es-ES_tradnl" smtClean="0"/>
              <a:t>14/07/2022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5ED76F9-A9AE-EB4F-9ABA-90F25685A117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631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EFF3-8A83-411D-8C68-D12D0570B372}" type="datetime1">
              <a:rPr lang="es-ES_tradnl" smtClean="0"/>
              <a:t>14/07/2022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76F9-A9AE-EB4F-9ABA-90F25685A11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892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7655-9D9D-489A-BF41-3C1196088D45}" type="datetime1">
              <a:rPr lang="es-ES_tradnl" smtClean="0"/>
              <a:t>14/07/2022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76F9-A9AE-EB4F-9ABA-90F25685A11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3971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687E-1EBE-48BA-913D-3FB2CFE46903}" type="datetime1">
              <a:rPr lang="es-ES_tradnl" smtClean="0"/>
              <a:t>14/07/2022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76F9-A9AE-EB4F-9ABA-90F25685A11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4608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E86A454-A702-4F80-8B57-75FA84CCD565}" type="datetime1">
              <a:rPr lang="es-ES_tradnl" smtClean="0"/>
              <a:t>14/07/2022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5ED76F9-A9AE-EB4F-9ABA-90F25685A117}" type="slidenum">
              <a:rPr lang="es-ES_tradnl" smtClean="0"/>
              <a:t>‹#›</a:t>
            </a:fld>
            <a:endParaRPr lang="es-ES_tradn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9902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EAA2-A74C-4CE6-A293-1FA627D5E273}" type="datetime1">
              <a:rPr lang="es-ES_tradnl" smtClean="0"/>
              <a:t>14/07/2022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76F9-A9AE-EB4F-9ABA-90F25685A11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568444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" name="Marcador de fecha 9">
            <a:extLst>
              <a:ext uri="{FF2B5EF4-FFF2-40B4-BE49-F238E27FC236}">
                <a16:creationId xmlns:a16="http://schemas.microsoft.com/office/drawing/2014/main" id="{624CAC2B-76D2-412B-B339-3C64575D2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D95E-7E65-4FAF-A659-7186F3E8C1F0}" type="datetime1">
              <a:rPr lang="es-ES_tradnl" smtClean="0"/>
              <a:t>14/07/2022</a:t>
            </a:fld>
            <a:endParaRPr lang="es-ES_tradnl"/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F8B4F08D-AEE2-4F3C-8F92-2E2649B15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500701EC-CE3E-4A54-98A9-A4DE938B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76F9-A9AE-EB4F-9ABA-90F25685A11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86633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C994-2D69-4476-B053-1EBB56505590}" type="datetime1">
              <a:rPr lang="es-ES_tradnl" smtClean="0"/>
              <a:t>14/07/2022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76F9-A9AE-EB4F-9ABA-90F25685A11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2485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B14FE-81EA-4CAE-9262-F616C3EED200}" type="datetime1">
              <a:rPr lang="es-ES_tradnl" smtClean="0"/>
              <a:t>14/07/2022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76F9-A9AE-EB4F-9ABA-90F25685A11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0545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C43FBEF-FE4E-447C-821B-95055B204831}" type="datetime1">
              <a:rPr lang="es-ES_tradnl" smtClean="0"/>
              <a:t>14/07/2022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5ED76F9-A9AE-EB4F-9ABA-90F25685A117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3313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8DC51FE-43E4-4F30-B6B9-E2D0181FAFF6}" type="datetime1">
              <a:rPr lang="es-ES_tradnl" smtClean="0"/>
              <a:t>14/07/2022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5ED76F9-A9AE-EB4F-9ABA-90F25685A11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0784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A294100-6FBC-44A1-87DF-572B52539319}" type="datetime1">
              <a:rPr lang="es-ES_tradnl" smtClean="0"/>
              <a:t>14/07/2022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ED76F9-A9AE-EB4F-9ABA-90F25685A117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353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39488-9B2F-4E8B-9C3B-C11D1F49A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741" y="1418272"/>
            <a:ext cx="5798039" cy="3372012"/>
          </a:xfrm>
        </p:spPr>
        <p:txBody>
          <a:bodyPr/>
          <a:lstStyle/>
          <a:p>
            <a:r>
              <a:rPr lang="es-MX" sz="4000" b="1" cap="none" spc="0">
                <a:latin typeface="Univers" panose="020B0503020202020204" pitchFamily="34" charset="0"/>
                <a:cs typeface="Arial" panose="020B0604020202020204" pitchFamily="34" charset="0"/>
              </a:rPr>
              <a:t>Análisis de la situación de las niñas, niños y adolescentes en el Perú 2020</a:t>
            </a:r>
            <a:endParaRPr lang="es-PE" sz="4000" b="1" cap="none" spc="0">
              <a:latin typeface="Univers" panose="020B05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ABA6B81-D82C-9441-8B82-C1A125298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174" y="0"/>
            <a:ext cx="5315826" cy="685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0E59E05-3C6D-9D41-A63D-079FACEBB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523" y="5026324"/>
            <a:ext cx="5144477" cy="6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55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07181C-3CDA-5E49-88E8-27E60FC2A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151" y="364399"/>
            <a:ext cx="10515600" cy="81307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3600" b="1" cap="none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 de la niñez:</a:t>
            </a:r>
            <a:br>
              <a:rPr lang="es-MX" sz="3600" b="1" cap="none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b="1" cap="none" spc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derecho a la integridad personal </a:t>
            </a:r>
            <a:endParaRPr lang="es-ES_tradnl" sz="3600" b="1" cap="none" spc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042919" y="1592761"/>
            <a:ext cx="55999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Niños, niñas y adolescentes que reportaron haber sido víctimas de  violencia:</a:t>
            </a:r>
            <a:endParaRPr lang="en-US" sz="15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7280364" y="1558087"/>
            <a:ext cx="491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Niños, niñas y adolescentes víctimas de violencia en la escuela:</a:t>
            </a:r>
            <a:endParaRPr lang="en-US" sz="16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8" descr="schoolmates Icon 1971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587" y="2684521"/>
            <a:ext cx="516569" cy="51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upo 24"/>
          <p:cNvGrpSpPr/>
          <p:nvPr/>
        </p:nvGrpSpPr>
        <p:grpSpPr>
          <a:xfrm>
            <a:off x="1155069" y="3717499"/>
            <a:ext cx="5365041" cy="391593"/>
            <a:chOff x="389109" y="2181508"/>
            <a:chExt cx="5365041" cy="391593"/>
          </a:xfrm>
        </p:grpSpPr>
        <p:sp>
          <p:nvSpPr>
            <p:cNvPr id="54" name="CuadroTexto 53"/>
            <p:cNvSpPr txBox="1"/>
            <p:nvPr/>
          </p:nvSpPr>
          <p:spPr>
            <a:xfrm>
              <a:off x="846467" y="2245134"/>
              <a:ext cx="49076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2400"/>
                </a:spcAft>
              </a:pPr>
              <a:r>
                <a:rPr lang="es-ES" sz="1400" b="1">
                  <a:latin typeface="Arial" panose="020B0604020202020204" pitchFamily="34" charset="0"/>
                  <a:cs typeface="Arial" panose="020B0604020202020204" pitchFamily="34" charset="0"/>
                </a:rPr>
                <a:t>Menos del 5% </a:t>
              </a:r>
              <a:r>
                <a:rPr lang="es-ES" sz="1400">
                  <a:latin typeface="Arial" panose="020B0604020202020204" pitchFamily="34" charset="0"/>
                  <a:cs typeface="Arial" panose="020B0604020202020204" pitchFamily="34" charset="0"/>
                </a:rPr>
                <a:t>busca ayuda en instituciones</a:t>
              </a:r>
            </a:p>
          </p:txBody>
        </p:sp>
        <p:pic>
          <p:nvPicPr>
            <p:cNvPr id="1034" name="Picture 10" descr="Institution Icon 134306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109" y="2181508"/>
              <a:ext cx="391593" cy="391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5" name="CuadroTexto 1024"/>
          <p:cNvSpPr txBox="1"/>
          <p:nvPr/>
        </p:nvSpPr>
        <p:spPr>
          <a:xfrm>
            <a:off x="7534685" y="2702112"/>
            <a:ext cx="42400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Más del 60%</a:t>
            </a:r>
            <a:r>
              <a:rPr lang="es-ES" sz="1400">
                <a:latin typeface="Arial" panose="020B0604020202020204" pitchFamily="34" charset="0"/>
                <a:cs typeface="Arial" panose="020B0604020202020204" pitchFamily="34" charset="0"/>
              </a:rPr>
              <a:t> de niños, niñas y adolescentes han sufrido maltratos físicos o psicológicos en la escuela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0" name="Picture 16" descr="support Icon 2405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659" y="3670170"/>
            <a:ext cx="507899" cy="50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CuadroTexto 74"/>
          <p:cNvSpPr txBox="1"/>
          <p:nvPr/>
        </p:nvSpPr>
        <p:spPr>
          <a:xfrm>
            <a:off x="7534685" y="3670170"/>
            <a:ext cx="4224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Más del 40%</a:t>
            </a:r>
            <a:r>
              <a:rPr lang="es-ES" sz="1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>
                <a:latin typeface="Arial" panose="020B0604020202020204" pitchFamily="34" charset="0"/>
                <a:cs typeface="Arial" panose="020B0604020202020204" pitchFamily="34" charset="0"/>
              </a:rPr>
              <a:t>de niños, niñas y adolescentes solicitaron  ayuda a sus padres o profesores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2" name="Picture 18" descr="Ministerio de Educación del Perú - Minedu | Linked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264" y="4570450"/>
            <a:ext cx="456544" cy="45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CuadroTexto 76"/>
          <p:cNvSpPr txBox="1"/>
          <p:nvPr/>
        </p:nvSpPr>
        <p:spPr>
          <a:xfrm>
            <a:off x="7607285" y="4309049"/>
            <a:ext cx="450284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sz="1600" b="1">
                <a:latin typeface="Arial"/>
                <a:cs typeface="Arial"/>
              </a:rPr>
              <a:t>39,926</a:t>
            </a:r>
            <a:r>
              <a:rPr lang="es-ES" sz="1600">
                <a:latin typeface="Arial"/>
                <a:cs typeface="Arial"/>
              </a:rPr>
              <a:t> </a:t>
            </a:r>
            <a:r>
              <a:rPr lang="es-ES" sz="1400">
                <a:latin typeface="Arial"/>
                <a:cs typeface="Arial"/>
              </a:rPr>
              <a:t>casos de violencia reportados en el </a:t>
            </a:r>
            <a:r>
              <a:rPr lang="es-ES" sz="1400" err="1">
                <a:latin typeface="Arial"/>
                <a:cs typeface="Arial"/>
              </a:rPr>
              <a:t>SiseVe</a:t>
            </a:r>
            <a:endParaRPr lang="es-ES" sz="1400">
              <a:latin typeface="Arial"/>
              <a:cs typeface="Arial"/>
            </a:endParaRPr>
          </a:p>
          <a:p>
            <a:pPr algn="just"/>
            <a:r>
              <a:rPr lang="es-ES" sz="1400">
                <a:latin typeface="Arial"/>
                <a:cs typeface="Arial"/>
              </a:rPr>
              <a:t>El 23% de casos cuyo agresor era un personal del colegio fue por violencia sexual.</a:t>
            </a:r>
            <a:endParaRPr lang="en-US" sz="1400">
              <a:latin typeface="Arial"/>
              <a:cs typeface="Arial"/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9798892" y="5772166"/>
            <a:ext cx="1605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>
                <a:latin typeface="Arial" panose="020B0604020202020204" pitchFamily="34" charset="0"/>
                <a:cs typeface="Arial" panose="020B0604020202020204" pitchFamily="34" charset="0"/>
              </a:rPr>
              <a:t>Fuente: ENARES (2019) &amp; MINEDU (2020)</a:t>
            </a:r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1217100" y="5191650"/>
            <a:ext cx="5425812" cy="580516"/>
            <a:chOff x="369815" y="3434824"/>
            <a:chExt cx="5425812" cy="580516"/>
          </a:xfrm>
        </p:grpSpPr>
        <p:pic>
          <p:nvPicPr>
            <p:cNvPr id="1038" name="Picture 14" descr="Have hearing at a court with judge Icon 158719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15" y="3434824"/>
              <a:ext cx="391593" cy="391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CuadroTexto 84"/>
            <p:cNvSpPr txBox="1"/>
            <p:nvPr/>
          </p:nvSpPr>
          <p:spPr>
            <a:xfrm>
              <a:off x="834477" y="3492120"/>
              <a:ext cx="4961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2400"/>
                </a:spcAft>
              </a:pPr>
              <a:r>
                <a:rPr lang="es-ES" sz="1400" b="1">
                  <a:latin typeface="Arial" panose="020B0604020202020204" pitchFamily="34" charset="0"/>
                  <a:cs typeface="Arial" panose="020B0604020202020204" pitchFamily="34" charset="0"/>
                </a:rPr>
                <a:t>Sólo 10,477 </a:t>
              </a:r>
              <a:r>
                <a:rPr lang="es-ES" sz="1400">
                  <a:latin typeface="Arial" panose="020B0604020202020204" pitchFamily="34" charset="0"/>
                  <a:cs typeface="Arial" panose="020B0604020202020204" pitchFamily="34" charset="0"/>
                </a:rPr>
                <a:t>denuncias por violencia hacia niños, niñas y adolescentes registradas</a:t>
              </a: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1166525" y="4347898"/>
            <a:ext cx="4854027" cy="523220"/>
            <a:chOff x="362928" y="2718231"/>
            <a:chExt cx="4854027" cy="523220"/>
          </a:xfrm>
        </p:grpSpPr>
        <p:pic>
          <p:nvPicPr>
            <p:cNvPr id="1036" name="Picture 12" descr="Hospital Icon 96876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928" y="2777992"/>
              <a:ext cx="391593" cy="391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CuadroTexto 85"/>
            <p:cNvSpPr txBox="1"/>
            <p:nvPr/>
          </p:nvSpPr>
          <p:spPr>
            <a:xfrm>
              <a:off x="832366" y="2718231"/>
              <a:ext cx="43845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2400"/>
                </a:spcAft>
              </a:pPr>
              <a:r>
                <a:rPr lang="es-ES" sz="1400" b="1">
                  <a:latin typeface="Arial" panose="020B0604020202020204" pitchFamily="34" charset="0"/>
                  <a:cs typeface="Arial" panose="020B0604020202020204" pitchFamily="34" charset="0"/>
                </a:rPr>
                <a:t>56,532</a:t>
              </a:r>
              <a:r>
                <a:rPr lang="es-ES" sz="1400">
                  <a:latin typeface="Arial" panose="020B0604020202020204" pitchFamily="34" charset="0"/>
                  <a:cs typeface="Arial" panose="020B0604020202020204" pitchFamily="34" charset="0"/>
                </a:rPr>
                <a:t> niños, niñas y adolescentes atendidos en centros de salud por causas de violencia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1166525" y="3048192"/>
            <a:ext cx="5376908" cy="399699"/>
            <a:chOff x="389109" y="2033276"/>
            <a:chExt cx="5376908" cy="399699"/>
          </a:xfrm>
        </p:grpSpPr>
        <p:pic>
          <p:nvPicPr>
            <p:cNvPr id="9" name="Picture 2" descr="Family Icon 191528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109" y="2033276"/>
              <a:ext cx="391593" cy="399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CuadroTexto 93"/>
            <p:cNvSpPr txBox="1"/>
            <p:nvPr/>
          </p:nvSpPr>
          <p:spPr>
            <a:xfrm>
              <a:off x="858334" y="2079236"/>
              <a:ext cx="49076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2400"/>
                </a:spcAft>
              </a:pPr>
              <a:r>
                <a:rPr lang="es-ES" sz="1400">
                  <a:latin typeface="Arial" panose="020B0604020202020204" pitchFamily="34" charset="0"/>
                  <a:cs typeface="Arial" panose="020B0604020202020204" pitchFamily="34" charset="0"/>
                </a:rPr>
                <a:t>Principales perpetradores son  </a:t>
              </a:r>
              <a:r>
                <a:rPr lang="es-ES" sz="1400" b="1">
                  <a:latin typeface="Arial" panose="020B0604020202020204" pitchFamily="34" charset="0"/>
                  <a:cs typeface="Arial" panose="020B0604020202020204" pitchFamily="34" charset="0"/>
                </a:rPr>
                <a:t>miembros de la familia</a:t>
              </a: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999337" y="2523856"/>
            <a:ext cx="1355652" cy="538030"/>
            <a:chOff x="332335" y="1531429"/>
            <a:chExt cx="1355652" cy="538030"/>
          </a:xfrm>
        </p:grpSpPr>
        <p:sp>
          <p:nvSpPr>
            <p:cNvPr id="12" name="Elipse 11"/>
            <p:cNvSpPr/>
            <p:nvPr/>
          </p:nvSpPr>
          <p:spPr>
            <a:xfrm>
              <a:off x="1160871" y="1531429"/>
              <a:ext cx="527116" cy="538030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1400" b="1">
                  <a:latin typeface="Arial" panose="020B0604020202020204" pitchFamily="34" charset="0"/>
                  <a:cs typeface="Arial" panose="020B0604020202020204" pitchFamily="34" charset="0"/>
                </a:rPr>
                <a:t>52%</a:t>
              </a:r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332335" y="1661945"/>
              <a:ext cx="10018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>
                  <a:latin typeface="Arial" panose="020B0604020202020204" pitchFamily="34" charset="0"/>
                  <a:cs typeface="Arial" panose="020B0604020202020204" pitchFamily="34" charset="0"/>
                </a:rPr>
                <a:t>Física:</a:t>
              </a:r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2849010" y="2523856"/>
            <a:ext cx="1605751" cy="538030"/>
            <a:chOff x="1518277" y="1525660"/>
            <a:chExt cx="1605751" cy="538030"/>
          </a:xfrm>
        </p:grpSpPr>
        <p:sp>
          <p:nvSpPr>
            <p:cNvPr id="32" name="Elipse 31"/>
            <p:cNvSpPr/>
            <p:nvPr/>
          </p:nvSpPr>
          <p:spPr>
            <a:xfrm>
              <a:off x="2596912" y="1525660"/>
              <a:ext cx="527116" cy="538030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1400" b="1">
                  <a:latin typeface="Arial" panose="020B0604020202020204" pitchFamily="34" charset="0"/>
                  <a:cs typeface="Arial" panose="020B0604020202020204" pitchFamily="34" charset="0"/>
                </a:rPr>
                <a:t>80%</a:t>
              </a:r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1518277" y="1656176"/>
              <a:ext cx="12228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>
                  <a:latin typeface="Arial" panose="020B0604020202020204" pitchFamily="34" charset="0"/>
                  <a:cs typeface="Arial" panose="020B0604020202020204" pitchFamily="34" charset="0"/>
                </a:rPr>
                <a:t>Psicológica:</a:t>
              </a:r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4948783" y="2523856"/>
            <a:ext cx="1249983" cy="538030"/>
            <a:chOff x="4281781" y="1499212"/>
            <a:chExt cx="1249983" cy="538030"/>
          </a:xfrm>
        </p:grpSpPr>
        <p:sp>
          <p:nvSpPr>
            <p:cNvPr id="33" name="Elipse 32"/>
            <p:cNvSpPr/>
            <p:nvPr/>
          </p:nvSpPr>
          <p:spPr>
            <a:xfrm>
              <a:off x="5004648" y="1499212"/>
              <a:ext cx="527116" cy="538030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1400" b="1">
                  <a:latin typeface="Arial" panose="020B0604020202020204" pitchFamily="34" charset="0"/>
                  <a:cs typeface="Arial" panose="020B0604020202020204" pitchFamily="34" charset="0"/>
                </a:rPr>
                <a:t>32%</a:t>
              </a:r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4281781" y="1629728"/>
              <a:ext cx="8253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>
                  <a:latin typeface="Arial" panose="020B0604020202020204" pitchFamily="34" charset="0"/>
                  <a:cs typeface="Arial" panose="020B0604020202020204" pitchFamily="34" charset="0"/>
                </a:rPr>
                <a:t>Sexual:</a:t>
              </a:r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9" name="Marcador de número de diapositiva 1">
            <a:extLst>
              <a:ext uri="{FF2B5EF4-FFF2-40B4-BE49-F238E27FC236}">
                <a16:creationId xmlns:a16="http://schemas.microsoft.com/office/drawing/2014/main" id="{F99B50C1-7289-47D0-8BA2-0E7A0B47F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0229" y="6390669"/>
            <a:ext cx="2819399" cy="345796"/>
          </a:xfrm>
        </p:spPr>
        <p:txBody>
          <a:bodyPr/>
          <a:lstStyle/>
          <a:p>
            <a:fld id="{35ED76F9-A9AE-EB4F-9ABA-90F25685A117}" type="slidenum">
              <a:rPr lang="es-ES_tradnl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s-ES_tradn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Imagen 75">
            <a:extLst>
              <a:ext uri="{FF2B5EF4-FFF2-40B4-BE49-F238E27FC236}">
                <a16:creationId xmlns:a16="http://schemas.microsoft.com/office/drawing/2014/main" id="{B95C85DF-80DD-3A46-BCEC-428BCED413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5569" y="6254436"/>
            <a:ext cx="3345416" cy="39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88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1">
            <a:extLst>
              <a:ext uri="{FF2B5EF4-FFF2-40B4-BE49-F238E27FC236}">
                <a16:creationId xmlns:a16="http://schemas.microsoft.com/office/drawing/2014/main" id="{53CCA332-B6AD-4D64-9441-4397BAC48577}"/>
              </a:ext>
            </a:extLst>
          </p:cNvPr>
          <p:cNvSpPr txBox="1">
            <a:spLocks/>
          </p:cNvSpPr>
          <p:nvPr/>
        </p:nvSpPr>
        <p:spPr>
          <a:xfrm>
            <a:off x="1088590" y="-24973"/>
            <a:ext cx="100184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700" b="1">
                <a:solidFill>
                  <a:srgbClr val="00B0F0"/>
                </a:solidFill>
                <a:latin typeface="Univers" panose="020B0503020202020204" pitchFamily="34" charset="0"/>
                <a:cs typeface="Arial" panose="020B0604020202020204" pitchFamily="34" charset="0"/>
              </a:rPr>
              <a:t>Impactos de las desigualdades de género</a:t>
            </a:r>
            <a:endParaRPr lang="es-ES_tradnl" sz="37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0FAFD1C1-B55F-4C1B-A45A-0EC334FCD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4035" y="1225252"/>
            <a:ext cx="4424628" cy="291669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4000"/>
              </a:lnSpc>
              <a:buNone/>
            </a:pPr>
            <a:r>
              <a:rPr lang="es-ES_tradnl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Tareas de cuidado en sobre carga a niñas y adolescentes mujeres</a:t>
            </a:r>
          </a:p>
          <a:p>
            <a:pPr algn="just">
              <a:lnSpc>
                <a:spcPct val="114000"/>
              </a:lnSpc>
            </a:pPr>
            <a:r>
              <a:rPr lang="es-ES_tradnl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adolescentes mujeres destinan </a:t>
            </a:r>
            <a:r>
              <a:rPr lang="es-ES_tradnl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horas a estas tareas</a:t>
            </a:r>
            <a:r>
              <a:rPr lang="es-ES_tradnl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mientras que sus pares masculinos </a:t>
            </a:r>
            <a:r>
              <a:rPr lang="es-ES_tradnl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les asigna solo 3 horas.</a:t>
            </a:r>
          </a:p>
          <a:p>
            <a:pPr algn="just">
              <a:lnSpc>
                <a:spcPct val="114000"/>
              </a:lnSpc>
            </a:pPr>
            <a:r>
              <a:rPr lang="es-ES_tradnl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pandemia </a:t>
            </a:r>
            <a:r>
              <a:rPr lang="es-ES_tradnl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mujeres destinaron un 23% más de tiempo extra.</a:t>
            </a:r>
          </a:p>
        </p:txBody>
      </p:sp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5DAB47C2-43EF-4BA7-882A-1AD9B77CE55E}"/>
              </a:ext>
            </a:extLst>
          </p:cNvPr>
          <p:cNvSpPr txBox="1">
            <a:spLocks/>
          </p:cNvSpPr>
          <p:nvPr/>
        </p:nvSpPr>
        <p:spPr>
          <a:xfrm>
            <a:off x="7715582" y="1750654"/>
            <a:ext cx="4100532" cy="1174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Marcador de número de diapositiva 1">
            <a:extLst>
              <a:ext uri="{FF2B5EF4-FFF2-40B4-BE49-F238E27FC236}">
                <a16:creationId xmlns:a16="http://schemas.microsoft.com/office/drawing/2014/main" id="{EEAE3ABB-EA1B-4EAD-BC4E-A821C0544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75679"/>
            <a:ext cx="2819399" cy="345796"/>
          </a:xfrm>
        </p:spPr>
        <p:txBody>
          <a:bodyPr/>
          <a:lstStyle/>
          <a:p>
            <a:fld id="{35ED76F9-A9AE-EB4F-9ABA-90F25685A117}" type="slidenum">
              <a:rPr lang="es-ES_tradnl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s-ES_tradn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E3637CC-4FEE-CF4E-B551-C1ACAEF6E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69" y="6254436"/>
            <a:ext cx="3345416" cy="392714"/>
          </a:xfrm>
          <a:prstGeom prst="rect">
            <a:avLst/>
          </a:prstGeom>
        </p:spPr>
      </p:pic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B1DC5DAD-1154-4E60-BCB2-9A5934826CF1}"/>
              </a:ext>
            </a:extLst>
          </p:cNvPr>
          <p:cNvSpPr txBox="1">
            <a:spLocks/>
          </p:cNvSpPr>
          <p:nvPr/>
        </p:nvSpPr>
        <p:spPr>
          <a:xfrm>
            <a:off x="7500134" y="1320165"/>
            <a:ext cx="3815599" cy="4546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s-ES_tradnl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costo de las uniones tempranas y maternidad adolescente</a:t>
            </a:r>
          </a:p>
          <a:p>
            <a:pPr algn="just">
              <a:lnSpc>
                <a:spcPct val="114000"/>
              </a:lnSpc>
            </a:pPr>
            <a:r>
              <a:rPr lang="es-ES_tradnl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de cada 10 </a:t>
            </a:r>
            <a:r>
              <a:rPr lang="es-ES_tradnl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adolescentes en unión temprana es mujer</a:t>
            </a:r>
          </a:p>
          <a:p>
            <a:pPr algn="just">
              <a:lnSpc>
                <a:spcPct val="114000"/>
              </a:lnSpc>
            </a:pPr>
            <a:r>
              <a:rPr lang="es-ES_tradnl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de 10 adolescentes mujer </a:t>
            </a:r>
            <a:r>
              <a:rPr lang="es-ES_tradnl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unión ya experimentó violencia de pareja</a:t>
            </a:r>
          </a:p>
          <a:p>
            <a:pPr algn="just">
              <a:lnSpc>
                <a:spcPct val="114000"/>
              </a:lnSpc>
            </a:pPr>
            <a:r>
              <a:rPr lang="es-ES_tradnl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numero de adolescentes madres &lt;15 años aumenta cada año.</a:t>
            </a:r>
          </a:p>
          <a:p>
            <a:pPr algn="just">
              <a:lnSpc>
                <a:spcPct val="114000"/>
              </a:lnSpc>
            </a:pPr>
            <a:r>
              <a:rPr lang="es-ES_tradnl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unión temprana y maternidad adolescente, además de la pobreza, causan </a:t>
            </a:r>
            <a:r>
              <a:rPr lang="es-ES_tradnl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disrupción en la trayectoria educativa</a:t>
            </a:r>
            <a:r>
              <a:rPr lang="es-ES_tradnl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7A884746-DA14-4626-B623-594F104D6E22}"/>
              </a:ext>
            </a:extLst>
          </p:cNvPr>
          <p:cNvSpPr txBox="1">
            <a:spLocks/>
          </p:cNvSpPr>
          <p:nvPr/>
        </p:nvSpPr>
        <p:spPr>
          <a:xfrm>
            <a:off x="1971090" y="4415363"/>
            <a:ext cx="5177976" cy="1823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s-ES_tradnl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peso de las normas sociales</a:t>
            </a:r>
          </a:p>
          <a:p>
            <a:pPr algn="just">
              <a:lnSpc>
                <a:spcPct val="114000"/>
              </a:lnSpc>
            </a:pPr>
            <a:r>
              <a:rPr lang="es-ES_tradnl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de 10 personas </a:t>
            </a:r>
            <a:r>
              <a:rPr lang="es-ES_tradnl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priorizan en las mujeres el rol de madre y esposa por sobre otras aspiraciones de ellas.</a:t>
            </a:r>
          </a:p>
          <a:p>
            <a:pPr algn="just">
              <a:lnSpc>
                <a:spcPct val="114000"/>
              </a:lnSpc>
            </a:pPr>
            <a:r>
              <a:rPr lang="es-ES_tradnl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de cada 10 justifica el acoso </a:t>
            </a:r>
            <a:r>
              <a:rPr lang="es-ES_tradnl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solamente cómo una mujer se viste.</a:t>
            </a:r>
          </a:p>
          <a:p>
            <a:pPr algn="just">
              <a:lnSpc>
                <a:spcPct val="114000"/>
              </a:lnSpc>
            </a:pPr>
            <a:endParaRPr lang="es-ES_tradn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endParaRPr lang="es-ES_tradn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52DF59-4F35-45C6-8814-DD66A678F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410" y="4602822"/>
            <a:ext cx="990600" cy="962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69DE3A-D959-48D5-8FC9-869846B4A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535" y="2150199"/>
            <a:ext cx="11334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6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07181C-3CDA-5E49-88E8-27E60FC2A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311" y="380497"/>
            <a:ext cx="10515600" cy="75290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3700" b="1" cap="none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 de la niñez:</a:t>
            </a:r>
            <a:br>
              <a:rPr lang="es-ES" sz="3700" b="1" cap="none" spc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700" b="1" cap="none" spc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derecho a vivir en familia y comunidad</a:t>
            </a:r>
            <a:endParaRPr lang="es-ES_tradnl" sz="3700" b="1" cap="none" spc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8609202" y="2100222"/>
            <a:ext cx="684000" cy="684000"/>
          </a:xfrm>
          <a:prstGeom prst="ellipse">
            <a:avLst/>
          </a:prstGeom>
          <a:ln w="19050">
            <a:solidFill>
              <a:srgbClr val="41AFF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s-ES" sz="1400" b="1">
                <a:latin typeface="Arial" panose="020B0604020202020204" pitchFamily="34" charset="0"/>
                <a:cs typeface="Arial" panose="020B0604020202020204" pitchFamily="34" charset="0"/>
              </a:rPr>
              <a:t>2,511</a:t>
            </a: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828058" y="2099218"/>
            <a:ext cx="4468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Niños, niñas y adolescentes ingresaron a UPE por desprotección familiar en el año 2018.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9365024" y="2148769"/>
            <a:ext cx="2572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>
                <a:latin typeface="Arial" panose="020B0604020202020204" pitchFamily="34" charset="0"/>
                <a:cs typeface="Arial" panose="020B0604020202020204" pitchFamily="34" charset="0"/>
              </a:rPr>
              <a:t>Niños, niñas y adolescentes atendidos en CAR</a:t>
            </a:r>
            <a:endParaRPr lang="en-US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028508" y="2049605"/>
            <a:ext cx="745550" cy="684000"/>
            <a:chOff x="394794" y="4535491"/>
            <a:chExt cx="745550" cy="684000"/>
          </a:xfrm>
        </p:grpSpPr>
        <p:sp>
          <p:nvSpPr>
            <p:cNvPr id="12" name="Elipse 11"/>
            <p:cNvSpPr/>
            <p:nvPr/>
          </p:nvSpPr>
          <p:spPr>
            <a:xfrm>
              <a:off x="402344" y="4535491"/>
              <a:ext cx="684000" cy="684000"/>
            </a:xfrm>
            <a:prstGeom prst="ellipse">
              <a:avLst/>
            </a:prstGeom>
            <a:ln w="19050">
              <a:solidFill>
                <a:srgbClr val="41AFF2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3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394794" y="4731297"/>
              <a:ext cx="745550" cy="292388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s-ES" sz="1300" b="1">
                  <a:latin typeface="Arial" panose="020B0604020202020204" pitchFamily="34" charset="0"/>
                  <a:cs typeface="Arial" panose="020B0604020202020204" pitchFamily="34" charset="0"/>
                </a:rPr>
                <a:t>17,000</a:t>
              </a:r>
              <a:endParaRPr lang="en-US" sz="13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CuadroTexto 17"/>
          <p:cNvSpPr txBox="1"/>
          <p:nvPr/>
        </p:nvSpPr>
        <p:spPr>
          <a:xfrm>
            <a:off x="8239026" y="1354702"/>
            <a:ext cx="142435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sz="1400" b="1">
                <a:latin typeface="Arial"/>
                <a:cs typeface="Arial"/>
              </a:rPr>
              <a:t>Más del 70% </a:t>
            </a:r>
            <a:r>
              <a:rPr lang="es-ES" sz="1400">
                <a:latin typeface="Arial"/>
                <a:cs typeface="Arial"/>
              </a:rPr>
              <a:t>es adolescente</a:t>
            </a:r>
            <a:endParaRPr lang="en-US" sz="1400">
              <a:latin typeface="Arial"/>
              <a:cs typeface="Arial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798459" y="2794020"/>
            <a:ext cx="4497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Sólo el 15% logra reintegrarse  a  una familia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3087937" y="4867424"/>
            <a:ext cx="864000" cy="864000"/>
          </a:xfrm>
          <a:prstGeom prst="ellipse">
            <a:avLst/>
          </a:prstGeom>
          <a:ln w="19050">
            <a:solidFill>
              <a:srgbClr val="41AFF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160</a:t>
            </a: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774059" y="4052219"/>
            <a:ext cx="466565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PE" sz="1600">
                <a:latin typeface="Arial"/>
                <a:cs typeface="Arial"/>
              </a:rPr>
              <a:t>Cada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s-PE" sz="1600">
                <a:latin typeface="Arial"/>
                <a:cs typeface="Arial"/>
              </a:rPr>
              <a:t>año, la cantidad de adopciones </a:t>
            </a:r>
            <a:r>
              <a:rPr lang="en-US" sz="1600">
                <a:latin typeface="Arial"/>
                <a:cs typeface="Arial"/>
              </a:rPr>
              <a:t>es variable:</a:t>
            </a:r>
          </a:p>
        </p:txBody>
      </p:sp>
      <p:sp>
        <p:nvSpPr>
          <p:cNvPr id="23" name="Elipse 22"/>
          <p:cNvSpPr/>
          <p:nvPr/>
        </p:nvSpPr>
        <p:spPr>
          <a:xfrm>
            <a:off x="7287103" y="4324484"/>
            <a:ext cx="684000" cy="684000"/>
          </a:xfrm>
          <a:prstGeom prst="ellipse">
            <a:avLst/>
          </a:prstGeom>
          <a:ln w="19050">
            <a:solidFill>
              <a:srgbClr val="41AFF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8025102" y="4374097"/>
            <a:ext cx="2923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Niños, niñas y adolescentes en situación de calle al 2017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7629103" y="5403773"/>
            <a:ext cx="3979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>
                <a:latin typeface="Arial" panose="020B0604020202020204" pitchFamily="34" charset="0"/>
                <a:cs typeface="Arial" panose="020B0604020202020204" pitchFamily="34" charset="0"/>
              </a:rPr>
              <a:t>Causa principal: Violencia de padres o tutores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7310327" y="4512595"/>
            <a:ext cx="745550" cy="30777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s-ES" sz="1400" b="1">
                <a:latin typeface="Arial" panose="020B0604020202020204" pitchFamily="34" charset="0"/>
                <a:cs typeface="Arial" panose="020B0604020202020204" pitchFamily="34" charset="0"/>
              </a:rPr>
              <a:t>0.04%</a:t>
            </a: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rrow Icon 2840955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907845" y="2781273"/>
            <a:ext cx="550705" cy="55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Arrow Icon 1920766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499" y="5022631"/>
            <a:ext cx="351476" cy="35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Arrow Icon 2840955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277353" y="2666319"/>
            <a:ext cx="550705" cy="55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9618933" y="5879233"/>
            <a:ext cx="1626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>
                <a:latin typeface="Arial" panose="020B0604020202020204" pitchFamily="34" charset="0"/>
                <a:cs typeface="Arial" panose="020B0604020202020204" pitchFamily="34" charset="0"/>
              </a:rPr>
              <a:t>Fuente:  MIMP </a:t>
            </a:r>
            <a:br>
              <a:rPr lang="es-ES" sz="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Marcador de número de diapositiva 1">
            <a:extLst>
              <a:ext uri="{FF2B5EF4-FFF2-40B4-BE49-F238E27FC236}">
                <a16:creationId xmlns:a16="http://schemas.microsoft.com/office/drawing/2014/main" id="{0271DB44-3D62-4725-AAC1-EFB14D52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0229" y="6390669"/>
            <a:ext cx="2819399" cy="345796"/>
          </a:xfrm>
        </p:spPr>
        <p:txBody>
          <a:bodyPr/>
          <a:lstStyle/>
          <a:p>
            <a:fld id="{35ED76F9-A9AE-EB4F-9ABA-90F25685A117}" type="slidenum">
              <a:rPr lang="es-ES_tradnl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s-ES_tradn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lipse 19">
            <a:extLst>
              <a:ext uri="{FF2B5EF4-FFF2-40B4-BE49-F238E27FC236}">
                <a16:creationId xmlns:a16="http://schemas.microsoft.com/office/drawing/2014/main" id="{DB6BE4BB-2D4F-46B7-93C0-9D844A4E3B68}"/>
              </a:ext>
            </a:extLst>
          </p:cNvPr>
          <p:cNvSpPr/>
          <p:nvPr/>
        </p:nvSpPr>
        <p:spPr>
          <a:xfrm>
            <a:off x="4201187" y="4974794"/>
            <a:ext cx="540000" cy="540000"/>
          </a:xfrm>
          <a:prstGeom prst="ellipse">
            <a:avLst/>
          </a:prstGeom>
          <a:ln w="19050">
            <a:solidFill>
              <a:srgbClr val="41AFF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101</a:t>
            </a: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Elipse 19">
            <a:extLst>
              <a:ext uri="{FF2B5EF4-FFF2-40B4-BE49-F238E27FC236}">
                <a16:creationId xmlns:a16="http://schemas.microsoft.com/office/drawing/2014/main" id="{BA1DD347-2088-4805-B4DB-227A350AEE1F}"/>
              </a:ext>
            </a:extLst>
          </p:cNvPr>
          <p:cNvSpPr/>
          <p:nvPr/>
        </p:nvSpPr>
        <p:spPr>
          <a:xfrm>
            <a:off x="5018862" y="4861927"/>
            <a:ext cx="756000" cy="756000"/>
          </a:xfrm>
          <a:prstGeom prst="ellipse">
            <a:avLst/>
          </a:prstGeom>
          <a:ln w="19050">
            <a:solidFill>
              <a:srgbClr val="41AFF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142</a:t>
            </a: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4" descr="Arrow Icon 1920766">
            <a:extLst>
              <a:ext uri="{FF2B5EF4-FFF2-40B4-BE49-F238E27FC236}">
                <a16:creationId xmlns:a16="http://schemas.microsoft.com/office/drawing/2014/main" id="{A9D7413A-EF92-41F6-969D-B4C312FA3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43" y="3428999"/>
            <a:ext cx="506509" cy="50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Elipse 19">
            <a:extLst>
              <a:ext uri="{FF2B5EF4-FFF2-40B4-BE49-F238E27FC236}">
                <a16:creationId xmlns:a16="http://schemas.microsoft.com/office/drawing/2014/main" id="{D995BDE3-10BD-4C16-A189-67278BFD92BC}"/>
              </a:ext>
            </a:extLst>
          </p:cNvPr>
          <p:cNvSpPr/>
          <p:nvPr/>
        </p:nvSpPr>
        <p:spPr>
          <a:xfrm>
            <a:off x="2184506" y="4933927"/>
            <a:ext cx="720000" cy="720000"/>
          </a:xfrm>
          <a:prstGeom prst="ellipse">
            <a:avLst/>
          </a:prstGeom>
          <a:ln w="19050">
            <a:solidFill>
              <a:srgbClr val="41AFF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134</a:t>
            </a: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EA1D5FD-09FC-4687-B6C5-6CAE28C6A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229223"/>
              </p:ext>
            </p:extLst>
          </p:nvPr>
        </p:nvGraphicFramePr>
        <p:xfrm>
          <a:off x="2067742" y="4478130"/>
          <a:ext cx="3780000" cy="324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45000">
                  <a:extLst>
                    <a:ext uri="{9D8B030D-6E8A-4147-A177-3AD203B41FA5}">
                      <a16:colId xmlns:a16="http://schemas.microsoft.com/office/drawing/2014/main" val="1042900197"/>
                    </a:ext>
                  </a:extLst>
                </a:gridCol>
                <a:gridCol w="945000">
                  <a:extLst>
                    <a:ext uri="{9D8B030D-6E8A-4147-A177-3AD203B41FA5}">
                      <a16:colId xmlns:a16="http://schemas.microsoft.com/office/drawing/2014/main" val="86138778"/>
                    </a:ext>
                  </a:extLst>
                </a:gridCol>
                <a:gridCol w="945000">
                  <a:extLst>
                    <a:ext uri="{9D8B030D-6E8A-4147-A177-3AD203B41FA5}">
                      <a16:colId xmlns:a16="http://schemas.microsoft.com/office/drawing/2014/main" val="2767385573"/>
                    </a:ext>
                  </a:extLst>
                </a:gridCol>
                <a:gridCol w="945000">
                  <a:extLst>
                    <a:ext uri="{9D8B030D-6E8A-4147-A177-3AD203B41FA5}">
                      <a16:colId xmlns:a16="http://schemas.microsoft.com/office/drawing/2014/main" val="108699822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2018</a:t>
                      </a:r>
                      <a:endParaRPr lang="es-PE" sz="105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2019</a:t>
                      </a:r>
                      <a:endParaRPr lang="es-PE" sz="105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2020</a:t>
                      </a:r>
                      <a:endParaRPr lang="es-PE" sz="105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2021</a:t>
                      </a:r>
                      <a:endParaRPr lang="es-PE" sz="105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6523120"/>
                  </a:ext>
                </a:extLst>
              </a:tr>
            </a:tbl>
          </a:graphicData>
        </a:graphic>
      </p:graphicFrame>
      <p:sp>
        <p:nvSpPr>
          <p:cNvPr id="33" name="CuadroTexto 20">
            <a:extLst>
              <a:ext uri="{FF2B5EF4-FFF2-40B4-BE49-F238E27FC236}">
                <a16:creationId xmlns:a16="http://schemas.microsoft.com/office/drawing/2014/main" id="{018A6DA1-6808-4DA7-8F39-3B858B94E7A6}"/>
              </a:ext>
            </a:extLst>
          </p:cNvPr>
          <p:cNvSpPr txBox="1"/>
          <p:nvPr/>
        </p:nvSpPr>
        <p:spPr>
          <a:xfrm>
            <a:off x="1828058" y="5879233"/>
            <a:ext cx="461165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PE" sz="1200">
                <a:latin typeface="Arial"/>
                <a:cs typeface="Arial"/>
              </a:rPr>
              <a:t>Al 30 de junio 2022 se encuentran </a:t>
            </a:r>
            <a:r>
              <a:rPr lang="es-PE" sz="1200" b="1">
                <a:latin typeface="Arial"/>
                <a:cs typeface="Arial"/>
              </a:rPr>
              <a:t>en lista de espera 364 </a:t>
            </a:r>
            <a:r>
              <a:rPr lang="es-PE" sz="1200">
                <a:latin typeface="Arial"/>
                <a:cs typeface="Arial"/>
              </a:rPr>
              <a:t>niñas y niños mayores de 6 años, adolescentes, grupos de hermanos, con problemas de salud o discapacidad.</a:t>
            </a:r>
            <a:endParaRPr lang="en-US" sz="1200">
              <a:latin typeface="Arial"/>
              <a:cs typeface="Arial"/>
            </a:endParaRPr>
          </a:p>
        </p:txBody>
      </p:sp>
      <p:sp>
        <p:nvSpPr>
          <p:cNvPr id="35" name="CuadroTexto 17">
            <a:extLst>
              <a:ext uri="{FF2B5EF4-FFF2-40B4-BE49-F238E27FC236}">
                <a16:creationId xmlns:a16="http://schemas.microsoft.com/office/drawing/2014/main" id="{B4EF052C-5BD2-421D-93E8-D2CFEE9F7210}"/>
              </a:ext>
            </a:extLst>
          </p:cNvPr>
          <p:cNvSpPr txBox="1"/>
          <p:nvPr/>
        </p:nvSpPr>
        <p:spPr>
          <a:xfrm>
            <a:off x="9268546" y="2995393"/>
            <a:ext cx="159314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sz="1400">
                <a:latin typeface="Arial"/>
                <a:cs typeface="Arial"/>
              </a:rPr>
              <a:t>Alrededor de </a:t>
            </a:r>
            <a:r>
              <a:rPr lang="es-ES" sz="1400" b="1">
                <a:latin typeface="Arial"/>
                <a:cs typeface="Arial"/>
              </a:rPr>
              <a:t>60 son extranjeros</a:t>
            </a:r>
            <a:endParaRPr lang="en-US" sz="1400" b="1">
              <a:latin typeface="Arial"/>
              <a:cs typeface="Arial"/>
            </a:endParaRPr>
          </a:p>
        </p:txBody>
      </p:sp>
      <p:sp>
        <p:nvSpPr>
          <p:cNvPr id="37" name="CuadroTexto 17">
            <a:extLst>
              <a:ext uri="{FF2B5EF4-FFF2-40B4-BE49-F238E27FC236}">
                <a16:creationId xmlns:a16="http://schemas.microsoft.com/office/drawing/2014/main" id="{E14D7C8B-E140-48A3-B8FC-843FA35E3F48}"/>
              </a:ext>
            </a:extLst>
          </p:cNvPr>
          <p:cNvSpPr txBox="1"/>
          <p:nvPr/>
        </p:nvSpPr>
        <p:spPr>
          <a:xfrm>
            <a:off x="7130375" y="2995393"/>
            <a:ext cx="167490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400">
                <a:latin typeface="Arial"/>
                <a:cs typeface="Arial"/>
              </a:rPr>
              <a:t>El </a:t>
            </a:r>
            <a:r>
              <a:rPr lang="es-ES" sz="1400" b="1">
                <a:latin typeface="Arial"/>
                <a:cs typeface="Arial"/>
              </a:rPr>
              <a:t>5% </a:t>
            </a:r>
            <a:r>
              <a:rPr lang="es-ES" sz="1400">
                <a:latin typeface="Arial"/>
                <a:cs typeface="Arial"/>
              </a:rPr>
              <a:t>vive con una </a:t>
            </a:r>
            <a:r>
              <a:rPr lang="es-ES" sz="1400" b="1">
                <a:latin typeface="Arial"/>
                <a:cs typeface="Arial"/>
              </a:rPr>
              <a:t>discapacidad</a:t>
            </a:r>
            <a:endParaRPr lang="en-US" sz="1400" b="1">
              <a:latin typeface="Arial"/>
              <a:cs typeface="Arial"/>
            </a:endParaRPr>
          </a:p>
        </p:txBody>
      </p:sp>
      <p:pic>
        <p:nvPicPr>
          <p:cNvPr id="38" name="Picture 2" descr="Arrow Icon 2840955">
            <a:extLst>
              <a:ext uri="{FF2B5EF4-FFF2-40B4-BE49-F238E27FC236}">
                <a16:creationId xmlns:a16="http://schemas.microsoft.com/office/drawing/2014/main" id="{EA308BC2-DB3A-4656-9003-63298C114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90196" flipH="1" flipV="1">
            <a:off x="8436602" y="2788733"/>
            <a:ext cx="615157" cy="57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Arrow Icon 1920766">
            <a:extLst>
              <a:ext uri="{FF2B5EF4-FFF2-40B4-BE49-F238E27FC236}">
                <a16:creationId xmlns:a16="http://schemas.microsoft.com/office/drawing/2014/main" id="{BE70EFD5-4EDE-405D-8870-5767E0098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855674" y="184157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484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07181C-3CDA-5E49-88E8-27E60FC2A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87" y="454887"/>
            <a:ext cx="10515600" cy="45112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z="3700" b="1" cap="none" spc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Inclusión, igualdad y no discriminación</a:t>
            </a:r>
            <a:endParaRPr lang="es-ES_tradnl" sz="3700" b="1" cap="none" spc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128104" y="1497998"/>
            <a:ext cx="4597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Niños, niñas y adolescentes en contexto de movilidad humana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7686429" y="2223871"/>
            <a:ext cx="3935658" cy="859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s-ES" sz="1500">
                <a:latin typeface="Arial" panose="020B0604020202020204" pitchFamily="34" charset="0"/>
                <a:cs typeface="Arial" panose="020B0604020202020204" pitchFamily="34" charset="0"/>
              </a:rPr>
              <a:t>De migrantes venezolanos intentó ingresar al Perú en compañía de un niño, niña o adolescente en el 2019</a:t>
            </a:r>
            <a:endParaRPr lang="en-US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7128104" y="2291345"/>
            <a:ext cx="529244" cy="485552"/>
            <a:chOff x="394794" y="4535491"/>
            <a:chExt cx="745550" cy="684000"/>
          </a:xfrm>
        </p:grpSpPr>
        <p:sp>
          <p:nvSpPr>
            <p:cNvPr id="20" name="Elipse 19"/>
            <p:cNvSpPr/>
            <p:nvPr/>
          </p:nvSpPr>
          <p:spPr>
            <a:xfrm>
              <a:off x="425570" y="4535491"/>
              <a:ext cx="683999" cy="684000"/>
            </a:xfrm>
            <a:prstGeom prst="ellipse">
              <a:avLst/>
            </a:prstGeom>
            <a:ln w="19050">
              <a:solidFill>
                <a:srgbClr val="41AFF2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394794" y="4682387"/>
              <a:ext cx="745550" cy="390210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>
                  <a:latin typeface="Arial" panose="020B0604020202020204" pitchFamily="34" charset="0"/>
                  <a:cs typeface="Arial" panose="020B0604020202020204" pitchFamily="34" charset="0"/>
                </a:rPr>
                <a:t>45%</a:t>
              </a:r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CuadroTexto 21"/>
          <p:cNvSpPr txBox="1"/>
          <p:nvPr/>
        </p:nvSpPr>
        <p:spPr>
          <a:xfrm>
            <a:off x="7657348" y="3250401"/>
            <a:ext cx="3882008" cy="33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s-ES" sz="1500" b="1">
                <a:latin typeface="Arial" panose="020B0604020202020204" pitchFamily="34" charset="0"/>
                <a:cs typeface="Arial" panose="020B0604020202020204" pitchFamily="34" charset="0"/>
              </a:rPr>
              <a:t>37%</a:t>
            </a:r>
            <a:r>
              <a:rPr lang="es-ES" sz="1500">
                <a:latin typeface="Arial" panose="020B0604020202020204" pitchFamily="34" charset="0"/>
                <a:cs typeface="Arial" panose="020B0604020202020204" pitchFamily="34" charset="0"/>
              </a:rPr>
              <a:t> migraron con </a:t>
            </a:r>
            <a:r>
              <a:rPr lang="es-ES" sz="1500" b="1">
                <a:latin typeface="Arial" panose="020B0604020202020204" pitchFamily="34" charset="0"/>
                <a:cs typeface="Arial" panose="020B0604020202020204" pitchFamily="34" charset="0"/>
              </a:rPr>
              <a:t>ambos padres</a:t>
            </a:r>
            <a:endParaRPr lang="en-US"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 descr="Arrow Icon 2840955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7136242" y="3204602"/>
            <a:ext cx="550705" cy="55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/>
          <p:cNvSpPr txBox="1"/>
          <p:nvPr/>
        </p:nvSpPr>
        <p:spPr>
          <a:xfrm>
            <a:off x="7657348" y="3819651"/>
            <a:ext cx="3749655" cy="59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s-ES" sz="1500" b="1">
                <a:latin typeface="Arial" panose="020B0604020202020204" pitchFamily="34" charset="0"/>
                <a:cs typeface="Arial" panose="020B0604020202020204" pitchFamily="34" charset="0"/>
              </a:rPr>
              <a:t>27%</a:t>
            </a:r>
            <a:r>
              <a:rPr lang="es-ES" sz="1500">
                <a:latin typeface="Arial" panose="020B0604020202020204" pitchFamily="34" charset="0"/>
                <a:cs typeface="Arial" panose="020B0604020202020204" pitchFamily="34" charset="0"/>
              </a:rPr>
              <a:t> tuvieron que </a:t>
            </a:r>
            <a:r>
              <a:rPr lang="es-ES" sz="1500" b="1">
                <a:latin typeface="Arial" panose="020B0604020202020204" pitchFamily="34" charset="0"/>
                <a:cs typeface="Arial" panose="020B0604020202020204" pitchFamily="34" charset="0"/>
              </a:rPr>
              <a:t>dejar atrás a uno de sus padres</a:t>
            </a:r>
            <a:endParaRPr lang="en-US"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" descr="Arrow Icon 2840955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7136242" y="3691949"/>
            <a:ext cx="550705" cy="55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uadroTexto 36"/>
          <p:cNvSpPr txBox="1"/>
          <p:nvPr/>
        </p:nvSpPr>
        <p:spPr>
          <a:xfrm>
            <a:off x="2003204" y="2178942"/>
            <a:ext cx="4497652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Niños, niñas y adolescentes en situación de discapacidad , equivalente al 1.48% de la población total del Perú al 2017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1182734" y="2223871"/>
            <a:ext cx="802934" cy="684000"/>
            <a:chOff x="349010" y="4535491"/>
            <a:chExt cx="802934" cy="684000"/>
          </a:xfrm>
        </p:grpSpPr>
        <p:sp>
          <p:nvSpPr>
            <p:cNvPr id="39" name="Elipse 38"/>
            <p:cNvSpPr/>
            <p:nvPr/>
          </p:nvSpPr>
          <p:spPr>
            <a:xfrm>
              <a:off x="402344" y="4535491"/>
              <a:ext cx="684000" cy="684000"/>
            </a:xfrm>
            <a:prstGeom prst="ellipse">
              <a:avLst/>
            </a:prstGeom>
            <a:ln w="19050">
              <a:solidFill>
                <a:srgbClr val="41AFF2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3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349010" y="4731297"/>
              <a:ext cx="802934" cy="307777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>
                  <a:latin typeface="Arial" panose="020B0604020202020204" pitchFamily="34" charset="0"/>
                  <a:cs typeface="Arial" panose="020B0604020202020204" pitchFamily="34" charset="0"/>
                </a:rPr>
                <a:t>463 Mil</a:t>
              </a:r>
              <a:endParaRPr 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CuadroTexto 40"/>
          <p:cNvSpPr txBox="1"/>
          <p:nvPr/>
        </p:nvSpPr>
        <p:spPr>
          <a:xfrm>
            <a:off x="2003203" y="3154070"/>
            <a:ext cx="4497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>
                <a:latin typeface="Arial" panose="020B0604020202020204" pitchFamily="34" charset="0"/>
                <a:cs typeface="Arial" panose="020B0604020202020204" pitchFamily="34" charset="0"/>
              </a:rPr>
              <a:t>55,946</a:t>
            </a:r>
            <a:r>
              <a:rPr lang="es-ES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>
                <a:latin typeface="Arial" panose="020B0604020202020204" pitchFamily="34" charset="0"/>
                <a:cs typeface="Arial" panose="020B0604020202020204" pitchFamily="34" charset="0"/>
              </a:rPr>
              <a:t>certificados</a:t>
            </a:r>
            <a:r>
              <a:rPr lang="es-ES" sz="1400">
                <a:latin typeface="Arial" panose="020B0604020202020204" pitchFamily="34" charset="0"/>
                <a:cs typeface="Arial" panose="020B0604020202020204" pitchFamily="34" charset="0"/>
              </a:rPr>
              <a:t> en el CONADIS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1359709" y="1542516"/>
            <a:ext cx="4747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Niños, niñas y adolescentes con discapacidad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1224104" y="3826600"/>
            <a:ext cx="168270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>
                <a:latin typeface="Arial" panose="020B0604020202020204" pitchFamily="34" charset="0"/>
                <a:cs typeface="Arial" panose="020B0604020202020204" pitchFamily="34" charset="0"/>
              </a:rPr>
              <a:t>Niños, niñas y adolescentes inscritos en el Registro Nacional de Personas con Discapacidad  (RNPCD)</a:t>
            </a:r>
            <a:endParaRPr lang="en-US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Marcador de número de diapositiva 1">
            <a:extLst>
              <a:ext uri="{FF2B5EF4-FFF2-40B4-BE49-F238E27FC236}">
                <a16:creationId xmlns:a16="http://schemas.microsoft.com/office/drawing/2014/main" id="{6E1FDF13-2032-4308-8AF6-AE603942E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0229" y="6390669"/>
            <a:ext cx="2819399" cy="345796"/>
          </a:xfrm>
        </p:spPr>
        <p:txBody>
          <a:bodyPr/>
          <a:lstStyle/>
          <a:p>
            <a:fld id="{35ED76F9-A9AE-EB4F-9ABA-90F25685A117}" type="slidenum">
              <a:rPr lang="es-ES_tradnl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s-ES_tradn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0" name="Gráfico 49">
            <a:extLst>
              <a:ext uri="{FF2B5EF4-FFF2-40B4-BE49-F238E27FC236}">
                <a16:creationId xmlns:a16="http://schemas.microsoft.com/office/drawing/2014/main" id="{24E0A684-B17E-8147-B0DC-08D9BCF1E1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222184"/>
              </p:ext>
            </p:extLst>
          </p:nvPr>
        </p:nvGraphicFramePr>
        <p:xfrm>
          <a:off x="2403060" y="3560575"/>
          <a:ext cx="4101692" cy="246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2" name="Imagen 71">
            <a:extLst>
              <a:ext uri="{FF2B5EF4-FFF2-40B4-BE49-F238E27FC236}">
                <a16:creationId xmlns:a16="http://schemas.microsoft.com/office/drawing/2014/main" id="{E2574A4B-83BB-C44C-ACED-8A31C8755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569" y="6254436"/>
            <a:ext cx="3345416" cy="39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77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 rot="16200000">
            <a:off x="11113076" y="3798399"/>
            <a:ext cx="1709122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933">
                <a:solidFill>
                  <a:srgbClr val="FFFFFF"/>
                </a:solidFill>
              </a:rPr>
              <a:t>© UNICEF Perú / Maratuech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01651" y="6343651"/>
            <a:ext cx="2844800" cy="366183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DF7AC8A-6A96-D349-922D-5A10D8525A4A}" type="slidenum">
              <a:rPr lang="en-US"/>
              <a:pPr>
                <a:defRPr/>
              </a:pPr>
              <a:t>14</a:t>
            </a:fld>
            <a:endParaRPr lang="en-US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517C11AE-8D70-9249-9832-EA521214CF9A}"/>
              </a:ext>
            </a:extLst>
          </p:cNvPr>
          <p:cNvGrpSpPr/>
          <p:nvPr/>
        </p:nvGrpSpPr>
        <p:grpSpPr>
          <a:xfrm>
            <a:off x="0" y="-14990"/>
            <a:ext cx="12192000" cy="6872990"/>
            <a:chOff x="0" y="-14990"/>
            <a:chExt cx="12192000" cy="687299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8B5FB98-3BDD-CC4E-A4D8-8A2D4414EB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9" r="8414"/>
            <a:stretch/>
          </p:blipFill>
          <p:spPr>
            <a:xfrm>
              <a:off x="1011936" y="-14990"/>
              <a:ext cx="11180064" cy="6872990"/>
            </a:xfrm>
            <a:prstGeom prst="rect">
              <a:avLst/>
            </a:prstGeom>
          </p:spPr>
        </p:pic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0F8E53C5-3593-BA4B-BC16-32CA1850C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9" r="91536"/>
            <a:stretch/>
          </p:blipFill>
          <p:spPr>
            <a:xfrm>
              <a:off x="0" y="-12192"/>
              <a:ext cx="1036320" cy="6870192"/>
            </a:xfrm>
            <a:prstGeom prst="rect">
              <a:avLst/>
            </a:prstGeom>
          </p:spPr>
        </p:pic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75500" y="3673295"/>
            <a:ext cx="31744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6000" b="1">
                <a:solidFill>
                  <a:schemeClr val="bg1"/>
                </a:solidFill>
                <a:latin typeface="Univers" panose="020B0503020202020204" pitchFamily="34" charset="0"/>
              </a:rPr>
              <a:t>Gracias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8E3C7E9-3428-ED40-8904-2FF124EAB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0980"/>
            <a:ext cx="4832349" cy="56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">
            <a:extLst>
              <a:ext uri="{FF2B5EF4-FFF2-40B4-BE49-F238E27FC236}">
                <a16:creationId xmlns:a16="http://schemas.microsoft.com/office/drawing/2014/main" id="{1D3E8C6B-DBC0-43F7-815E-D11B8C917EA9}"/>
              </a:ext>
            </a:extLst>
          </p:cNvPr>
          <p:cNvSpPr txBox="1">
            <a:spLocks/>
          </p:cNvSpPr>
          <p:nvPr/>
        </p:nvSpPr>
        <p:spPr>
          <a:xfrm>
            <a:off x="1270927" y="0"/>
            <a:ext cx="7740338" cy="1300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b="1">
                <a:solidFill>
                  <a:srgbClr val="00B0F0"/>
                </a:solidFill>
                <a:latin typeface="Univers" panose="020B0503020202020204" pitchFamily="34" charset="0"/>
                <a:cs typeface="Arial" panose="020B0604020202020204" pitchFamily="34" charset="0"/>
              </a:rPr>
              <a:t>Contexto socioeconómico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14E059B8-A04F-4F3D-8AD7-A5FA599EFC7C}"/>
              </a:ext>
            </a:extLst>
          </p:cNvPr>
          <p:cNvSpPr txBox="1">
            <a:spLocks/>
          </p:cNvSpPr>
          <p:nvPr/>
        </p:nvSpPr>
        <p:spPr>
          <a:xfrm>
            <a:off x="6926492" y="4711968"/>
            <a:ext cx="4619886" cy="12674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indent="0" algn="just" defTabSz="914400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s-ES_tradnl" b="1">
                <a:latin typeface="Arial"/>
                <a:cs typeface="Arial"/>
              </a:rPr>
              <a:t>La pandemia </a:t>
            </a:r>
            <a:r>
              <a:rPr lang="es-ES_tradnl">
                <a:latin typeface="Arial"/>
                <a:cs typeface="Arial"/>
              </a:rPr>
              <a:t>ha afectado los ingresos de los hogares más vulnerables, aumentando la pobreza infantil y ha acrecentado algunas brechas preexistentes en el país. En el primer año de la pandemia, el 40.5% de niños y adolescentes vivió en pobreza</a:t>
            </a:r>
          </a:p>
        </p:txBody>
      </p:sp>
      <p:sp>
        <p:nvSpPr>
          <p:cNvPr id="43" name="Marcador de contenido 2">
            <a:extLst>
              <a:ext uri="{FF2B5EF4-FFF2-40B4-BE49-F238E27FC236}">
                <a16:creationId xmlns:a16="http://schemas.microsoft.com/office/drawing/2014/main" id="{12612E3B-42A8-43C0-8B67-43C23C1C1306}"/>
              </a:ext>
            </a:extLst>
          </p:cNvPr>
          <p:cNvSpPr txBox="1">
            <a:spLocks/>
          </p:cNvSpPr>
          <p:nvPr/>
        </p:nvSpPr>
        <p:spPr>
          <a:xfrm>
            <a:off x="1321113" y="2246298"/>
            <a:ext cx="505413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000"/>
              </a:lnSpc>
              <a:buNone/>
            </a:pPr>
            <a:r>
              <a:rPr lang="es-ES_tradnl" sz="1400" b="1">
                <a:latin typeface="Arial"/>
                <a:cs typeface="Arial"/>
              </a:rPr>
              <a:t>Hay cerca de 10 millones </a:t>
            </a:r>
            <a:r>
              <a:rPr lang="es-ES_tradnl" sz="1400">
                <a:latin typeface="Arial"/>
                <a:cs typeface="Arial"/>
              </a:rPr>
              <a:t>de niños, niñas y adolescentes en el Perú (31% de la población total). Ubicados mayormente en la costa (61%), aunque hay una mayor concentración de niños, niñas y adolescentes en la selva (40%).</a:t>
            </a:r>
          </a:p>
        </p:txBody>
      </p:sp>
      <p:pic>
        <p:nvPicPr>
          <p:cNvPr id="44" name="Picture 2" descr="childhood friends Icon 2751445">
            <a:extLst>
              <a:ext uri="{FF2B5EF4-FFF2-40B4-BE49-F238E27FC236}">
                <a16:creationId xmlns:a16="http://schemas.microsoft.com/office/drawing/2014/main" id="{9FD82D50-E5A8-444D-B866-DA40DE005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182" y="1241383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Marcador de contenido 2">
            <a:extLst>
              <a:ext uri="{FF2B5EF4-FFF2-40B4-BE49-F238E27FC236}">
                <a16:creationId xmlns:a16="http://schemas.microsoft.com/office/drawing/2014/main" id="{8930C587-DBF0-4CB9-839F-551B673574E2}"/>
              </a:ext>
            </a:extLst>
          </p:cNvPr>
          <p:cNvSpPr txBox="1">
            <a:spLocks/>
          </p:cNvSpPr>
          <p:nvPr/>
        </p:nvSpPr>
        <p:spPr>
          <a:xfrm>
            <a:off x="1155469" y="4777574"/>
            <a:ext cx="5219782" cy="1267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just" defTabSz="914400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ES_tradnl"/>
              <a:t>A pesar del éxito macroeconómico, la pobreza y la vulnerabilidad continúa siendo un problema vigente para los niños, niñas y adolescentes en el Perú. Con mayor vulnerabilidad en el ámbito rural, población indígena u originaria y migrantes.</a:t>
            </a:r>
          </a:p>
        </p:txBody>
      </p:sp>
      <p:pic>
        <p:nvPicPr>
          <p:cNvPr id="46" name="Picture 22" descr="pros and cons Icon 2575811">
            <a:extLst>
              <a:ext uri="{FF2B5EF4-FFF2-40B4-BE49-F238E27FC236}">
                <a16:creationId xmlns:a16="http://schemas.microsoft.com/office/drawing/2014/main" id="{A500E8F5-AB06-4399-ABE4-AB07DA77A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182" y="3571232"/>
            <a:ext cx="1110552" cy="114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covid-19 Icon 3700221">
            <a:extLst>
              <a:ext uri="{FF2B5EF4-FFF2-40B4-BE49-F238E27FC236}">
                <a16:creationId xmlns:a16="http://schemas.microsoft.com/office/drawing/2014/main" id="{1A0A9A49-6CB6-415B-BE14-12CF8F74D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246" y="3695894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Flood Icon 3239345">
            <a:extLst>
              <a:ext uri="{FF2B5EF4-FFF2-40B4-BE49-F238E27FC236}">
                <a16:creationId xmlns:a16="http://schemas.microsoft.com/office/drawing/2014/main" id="{14E5730D-B0EF-4379-826A-74971A922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18" y="1241383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Marcador de contenido 2">
            <a:extLst>
              <a:ext uri="{FF2B5EF4-FFF2-40B4-BE49-F238E27FC236}">
                <a16:creationId xmlns:a16="http://schemas.microsoft.com/office/drawing/2014/main" id="{E0485648-29D1-47BA-955C-5558B1427F72}"/>
              </a:ext>
            </a:extLst>
          </p:cNvPr>
          <p:cNvSpPr txBox="1">
            <a:spLocks/>
          </p:cNvSpPr>
          <p:nvPr/>
        </p:nvSpPr>
        <p:spPr>
          <a:xfrm>
            <a:off x="6926492" y="2246298"/>
            <a:ext cx="4325471" cy="10069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just" defTabSz="914400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ES_tradnl" sz="1400" b="0"/>
              <a:t>Las lluvias intensas, inundaciones y bajas temperaturas representan las emergencias con mayores riesgos para los niños, niñas y adolescentes en el Perú</a:t>
            </a:r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id="{954320A6-440F-4FC8-BC36-12C31662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75679"/>
            <a:ext cx="2819399" cy="345796"/>
          </a:xfrm>
        </p:spPr>
        <p:txBody>
          <a:bodyPr/>
          <a:lstStyle/>
          <a:p>
            <a:fld id="{35ED76F9-A9AE-EB4F-9ABA-90F25685A117}" type="slidenum">
              <a:rPr lang="es-ES_tradnl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s-ES_tradn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CF1A038F-B68E-BF44-8452-AD27DA09CA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569" y="6254436"/>
            <a:ext cx="3345416" cy="39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3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>
            <a:extLst>
              <a:ext uri="{FF2B5EF4-FFF2-40B4-BE49-F238E27FC236}">
                <a16:creationId xmlns:a16="http://schemas.microsoft.com/office/drawing/2014/main" id="{53CCA332-B6AD-4D64-9441-4397BAC48577}"/>
              </a:ext>
            </a:extLst>
          </p:cNvPr>
          <p:cNvSpPr txBox="1">
            <a:spLocks/>
          </p:cNvSpPr>
          <p:nvPr/>
        </p:nvSpPr>
        <p:spPr>
          <a:xfrm>
            <a:off x="1088590" y="136525"/>
            <a:ext cx="10018433" cy="869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3700" b="1">
              <a:solidFill>
                <a:srgbClr val="00B0F0"/>
              </a:solidFill>
              <a:latin typeface="Univers" panose="020B0503020202020204" pitchFamily="34" charset="0"/>
              <a:cs typeface="Arial" panose="020B0604020202020204" pitchFamily="34" charset="0"/>
            </a:endParaRPr>
          </a:p>
          <a:p>
            <a:r>
              <a:rPr lang="es-MX" sz="3700" b="1">
                <a:solidFill>
                  <a:srgbClr val="00B0F0"/>
                </a:solidFill>
                <a:latin typeface="Univers" panose="020B0503020202020204" pitchFamily="34" charset="0"/>
                <a:cs typeface="Arial" panose="020B0604020202020204" pitchFamily="34" charset="0"/>
              </a:rPr>
              <a:t>Derecho a la salud y nutrición</a:t>
            </a:r>
            <a:endParaRPr lang="es-ES_tradnl" sz="3700" b="1">
              <a:solidFill>
                <a:srgbClr val="00B0F0"/>
              </a:solidFill>
              <a:latin typeface="Univers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Marcador de contenido 2">
            <a:extLst>
              <a:ext uri="{FF2B5EF4-FFF2-40B4-BE49-F238E27FC236}">
                <a16:creationId xmlns:a16="http://schemas.microsoft.com/office/drawing/2014/main" id="{07851520-A5B3-4A68-BB21-C07861C8D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623" y="2381511"/>
            <a:ext cx="4971608" cy="10474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14000"/>
              </a:lnSpc>
              <a:buNone/>
            </a:pPr>
            <a:r>
              <a:rPr lang="es-ES_tradnl" sz="1500">
                <a:solidFill>
                  <a:schemeClr val="tx1"/>
                </a:solidFill>
                <a:latin typeface="Arial"/>
                <a:cs typeface="Arial"/>
              </a:rPr>
              <a:t>En los últimos años </a:t>
            </a:r>
            <a:r>
              <a:rPr lang="es-ES_tradnl" sz="1500" b="1">
                <a:solidFill>
                  <a:schemeClr val="tx1"/>
                </a:solidFill>
                <a:latin typeface="Arial"/>
                <a:cs typeface="Arial"/>
              </a:rPr>
              <a:t>se redujo considerablemente la desnutrición crónica infantil a 12%</a:t>
            </a:r>
            <a:r>
              <a:rPr lang="es-ES_tradnl" sz="1500">
                <a:solidFill>
                  <a:schemeClr val="tx1"/>
                </a:solidFill>
                <a:latin typeface="Arial"/>
                <a:cs typeface="Arial"/>
              </a:rPr>
              <a:t>. La </a:t>
            </a:r>
            <a:r>
              <a:rPr lang="es-ES_tradnl" sz="1500" b="1">
                <a:solidFill>
                  <a:schemeClr val="tx1"/>
                </a:solidFill>
                <a:latin typeface="Arial"/>
                <a:cs typeface="Arial"/>
              </a:rPr>
              <a:t>reducción de la anemia no ha sido significativa</a:t>
            </a:r>
            <a:r>
              <a:rPr lang="es-ES_tradnl" sz="1500">
                <a:solidFill>
                  <a:schemeClr val="tx1"/>
                </a:solidFill>
                <a:latin typeface="Arial"/>
                <a:cs typeface="Arial"/>
              </a:rPr>
              <a:t>: sigue afectando a alrededor de 39% de los niños menores de 3 años.</a:t>
            </a:r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FDEEA993-028F-4EE9-9285-3046F7466005}"/>
              </a:ext>
            </a:extLst>
          </p:cNvPr>
          <p:cNvGrpSpPr/>
          <p:nvPr/>
        </p:nvGrpSpPr>
        <p:grpSpPr>
          <a:xfrm>
            <a:off x="2962282" y="1455206"/>
            <a:ext cx="720000" cy="720000"/>
            <a:chOff x="958035" y="1190964"/>
            <a:chExt cx="920565" cy="931866"/>
          </a:xfrm>
        </p:grpSpPr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0ECCBE7C-52A7-47F9-B57B-6B9398028AD4}"/>
                </a:ext>
              </a:extLst>
            </p:cNvPr>
            <p:cNvSpPr/>
            <p:nvPr/>
          </p:nvSpPr>
          <p:spPr>
            <a:xfrm>
              <a:off x="958035" y="1190964"/>
              <a:ext cx="920565" cy="93186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5" name="Cruz 44">
              <a:extLst>
                <a:ext uri="{FF2B5EF4-FFF2-40B4-BE49-F238E27FC236}">
                  <a16:creationId xmlns:a16="http://schemas.microsoft.com/office/drawing/2014/main" id="{C2BA707E-20FC-4365-AC78-BCAAB7E071C8}"/>
                </a:ext>
              </a:extLst>
            </p:cNvPr>
            <p:cNvSpPr/>
            <p:nvPr/>
          </p:nvSpPr>
          <p:spPr>
            <a:xfrm>
              <a:off x="1209447" y="1453801"/>
              <a:ext cx="417740" cy="406191"/>
            </a:xfrm>
            <a:prstGeom prst="plus">
              <a:avLst>
                <a:gd name="adj" fmla="val 3775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47" name="Marcador de contenido 2">
            <a:extLst>
              <a:ext uri="{FF2B5EF4-FFF2-40B4-BE49-F238E27FC236}">
                <a16:creationId xmlns:a16="http://schemas.microsoft.com/office/drawing/2014/main" id="{C7C2B587-0E83-4EF1-8B27-B362BC78E300}"/>
              </a:ext>
            </a:extLst>
          </p:cNvPr>
          <p:cNvSpPr txBox="1">
            <a:spLocks/>
          </p:cNvSpPr>
          <p:nvPr/>
        </p:nvSpPr>
        <p:spPr>
          <a:xfrm>
            <a:off x="1241623" y="4820063"/>
            <a:ext cx="4854378" cy="1581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s-ES_tradnl" sz="1500" b="1">
                <a:latin typeface="Arial" panose="020B0604020202020204" pitchFamily="34" charset="0"/>
                <a:cs typeface="Arial" panose="020B0604020202020204" pitchFamily="34" charset="0"/>
              </a:rPr>
              <a:t>El sobrepeso y la obesidad son un problema creciente</a:t>
            </a:r>
            <a:r>
              <a:rPr lang="es-ES_tradnl" sz="1500">
                <a:latin typeface="Arial" panose="020B0604020202020204" pitchFamily="34" charset="0"/>
                <a:cs typeface="Arial" panose="020B0604020202020204" pitchFamily="34" charset="0"/>
              </a:rPr>
              <a:t>. Entre 2007 y 2018, el sobrepeso aumentó en niños, niñas adolescentes; actualmente afecta a </a:t>
            </a:r>
            <a:r>
              <a:rPr lang="es-ES_tradnl" sz="1500" b="1">
                <a:latin typeface="Arial" panose="020B0604020202020204" pitchFamily="34" charset="0"/>
                <a:cs typeface="Arial" panose="020B0604020202020204" pitchFamily="34" charset="0"/>
              </a:rPr>
              <a:t>1 de cada 5 niños, niñas y adolescentes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F1DE8E5E-AF55-47C5-9050-8E3191B662DD}"/>
              </a:ext>
            </a:extLst>
          </p:cNvPr>
          <p:cNvSpPr txBox="1"/>
          <p:nvPr/>
        </p:nvSpPr>
        <p:spPr>
          <a:xfrm>
            <a:off x="6843486" y="4958460"/>
            <a:ext cx="4510314" cy="138608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s-ES_tradnl" sz="1500">
                <a:latin typeface="Arial"/>
                <a:cs typeface="Arial"/>
              </a:rPr>
              <a:t>La depresión y el suicidio figuran entre las principales causas de muerte en adolescentes. Un estudio en línea en 2020 encontró que 33% tiene riesgos en su salud mental. </a:t>
            </a:r>
            <a:r>
              <a:rPr lang="es-ES_tradnl" sz="1500" b="1">
                <a:latin typeface="Arial"/>
                <a:cs typeface="Arial"/>
              </a:rPr>
              <a:t>Es necesario vigilar las prevalencias y dar atención oportuna</a:t>
            </a:r>
            <a:r>
              <a:rPr lang="es-ES_tradnl" sz="1500">
                <a:latin typeface="Arial"/>
                <a:cs typeface="Arial"/>
              </a:rPr>
              <a:t>.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01988001-FBC0-4423-A88C-2399A6FBFFBC}"/>
              </a:ext>
            </a:extLst>
          </p:cNvPr>
          <p:cNvSpPr txBox="1"/>
          <p:nvPr/>
        </p:nvSpPr>
        <p:spPr>
          <a:xfrm>
            <a:off x="7043056" y="2366536"/>
            <a:ext cx="4386944" cy="859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s-ES_tradnl" sz="1500">
                <a:latin typeface="Arial" panose="020B0604020202020204" pitchFamily="34" charset="0"/>
                <a:cs typeface="Arial" panose="020B0604020202020204" pitchFamily="34" charset="0"/>
              </a:rPr>
              <a:t>Existen creencias y normas sociales que influyen en el uso de métodos anticonceptivos: </a:t>
            </a:r>
            <a:r>
              <a:rPr lang="es-ES_tradnl" sz="1500" b="1">
                <a:latin typeface="Arial" panose="020B0604020202020204" pitchFamily="34" charset="0"/>
                <a:cs typeface="Arial" panose="020B0604020202020204" pitchFamily="34" charset="0"/>
              </a:rPr>
              <a:t>solo 48% de mujeres de 15 a 21 año los utilizan</a:t>
            </a:r>
            <a:r>
              <a:rPr lang="es-ES_tradnl" sz="15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0" name="Picture 2" descr="protecting brain Icon 2022290">
            <a:extLst>
              <a:ext uri="{FF2B5EF4-FFF2-40B4-BE49-F238E27FC236}">
                <a16:creationId xmlns:a16="http://schemas.microsoft.com/office/drawing/2014/main" id="{257E6166-A4E0-4822-8E0C-6AB2CC2EE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393" y="3747643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contraceptive pills Icon 2973708">
            <a:extLst>
              <a:ext uri="{FF2B5EF4-FFF2-40B4-BE49-F238E27FC236}">
                <a16:creationId xmlns:a16="http://schemas.microsoft.com/office/drawing/2014/main" id="{66275CFF-250E-46AF-B1D2-BE0DD4546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393" y="130059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besity Icon 5364">
            <a:extLst>
              <a:ext uri="{FF2B5EF4-FFF2-40B4-BE49-F238E27FC236}">
                <a16:creationId xmlns:a16="http://schemas.microsoft.com/office/drawing/2014/main" id="{16A29D30-7DFF-4345-8211-2904C69AA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283" y="3821833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arcador de número de diapositiva 1">
            <a:extLst>
              <a:ext uri="{FF2B5EF4-FFF2-40B4-BE49-F238E27FC236}">
                <a16:creationId xmlns:a16="http://schemas.microsoft.com/office/drawing/2014/main" id="{57BE27CE-0573-424B-A789-A69383B7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75679"/>
            <a:ext cx="2819399" cy="345796"/>
          </a:xfrm>
        </p:spPr>
        <p:txBody>
          <a:bodyPr/>
          <a:lstStyle/>
          <a:p>
            <a:fld id="{35ED76F9-A9AE-EB4F-9ABA-90F25685A117}" type="slidenum">
              <a:rPr lang="es-ES_tradnl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s-ES_tradn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B1AE514-DFFA-D346-BBF8-E2A614D78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569" y="6254436"/>
            <a:ext cx="3345416" cy="39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77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>
            <a:extLst>
              <a:ext uri="{FF2B5EF4-FFF2-40B4-BE49-F238E27FC236}">
                <a16:creationId xmlns:a16="http://schemas.microsoft.com/office/drawing/2014/main" id="{53CCA332-B6AD-4D64-9441-4397BAC48577}"/>
              </a:ext>
            </a:extLst>
          </p:cNvPr>
          <p:cNvSpPr txBox="1">
            <a:spLocks/>
          </p:cNvSpPr>
          <p:nvPr/>
        </p:nvSpPr>
        <p:spPr>
          <a:xfrm>
            <a:off x="1084977" y="67797"/>
            <a:ext cx="100184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700" b="1">
                <a:solidFill>
                  <a:srgbClr val="00B0F0"/>
                </a:solidFill>
                <a:latin typeface="Univers" panose="020B0503020202020204" pitchFamily="34" charset="0"/>
                <a:cs typeface="Arial" panose="020B0604020202020204" pitchFamily="34" charset="0"/>
              </a:rPr>
              <a:t>Derecho a la salud y nutrición</a:t>
            </a:r>
            <a:endParaRPr lang="es-ES_tradnl" sz="3700" b="1">
              <a:solidFill>
                <a:srgbClr val="00B0F0"/>
              </a:solidFill>
              <a:latin typeface="Univers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274936E3-F230-41A5-A179-A717D05307E0}"/>
              </a:ext>
            </a:extLst>
          </p:cNvPr>
          <p:cNvSpPr txBox="1">
            <a:spLocks/>
          </p:cNvSpPr>
          <p:nvPr/>
        </p:nvSpPr>
        <p:spPr>
          <a:xfrm>
            <a:off x="7114441" y="3416331"/>
            <a:ext cx="4702990" cy="136019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es-ES" sz="1500">
                <a:latin typeface="Arial" panose="020B0604020202020204" pitchFamily="34" charset="0"/>
                <a:cs typeface="Arial" panose="020B0604020202020204" pitchFamily="34" charset="0"/>
              </a:rPr>
              <a:t>En adolescentes, </a:t>
            </a:r>
            <a:r>
              <a:rPr lang="es-ES" sz="1500" b="1">
                <a:latin typeface="Arial" panose="020B0604020202020204" pitchFamily="34" charset="0"/>
                <a:cs typeface="Arial" panose="020B0604020202020204" pitchFamily="34" charset="0"/>
              </a:rPr>
              <a:t>la atención en servicios de salud sexual y reproductiva</a:t>
            </a:r>
            <a:r>
              <a:rPr lang="es-ES" sz="1500">
                <a:latin typeface="Arial" panose="020B0604020202020204" pitchFamily="34" charset="0"/>
                <a:cs typeface="Arial" panose="020B0604020202020204" pitchFamily="34" charset="0"/>
              </a:rPr>
              <a:t> disminuyó en un </a:t>
            </a:r>
            <a:r>
              <a:rPr lang="es-ES" sz="1500" b="1">
                <a:latin typeface="Arial" panose="020B0604020202020204" pitchFamily="34" charset="0"/>
                <a:cs typeface="Arial" panose="020B0604020202020204" pitchFamily="34" charset="0"/>
              </a:rPr>
              <a:t>67%</a:t>
            </a:r>
            <a:r>
              <a:rPr lang="es-ES" sz="1500">
                <a:latin typeface="Arial" panose="020B0604020202020204" pitchFamily="34" charset="0"/>
                <a:cs typeface="Arial" panose="020B0604020202020204" pitchFamily="34" charset="0"/>
              </a:rPr>
              <a:t> a nivel nacional durante el primer semestre de 2020.</a:t>
            </a:r>
            <a:endParaRPr lang="es-ES_tradnl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04259F8-E7F7-402E-8F5A-236F64B41229}"/>
              </a:ext>
            </a:extLst>
          </p:cNvPr>
          <p:cNvSpPr txBox="1"/>
          <p:nvPr/>
        </p:nvSpPr>
        <p:spPr>
          <a:xfrm>
            <a:off x="1084977" y="1230755"/>
            <a:ext cx="103450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buNone/>
              <a:defRPr/>
            </a:pPr>
            <a:r>
              <a:rPr lang="es-ES" sz="2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000" b="1">
                <a:latin typeface="Arial" panose="020B0604020202020204" pitchFamily="34" charset="0"/>
                <a:cs typeface="Arial" panose="020B0604020202020204" pitchFamily="34" charset="0"/>
              </a:rPr>
              <a:t>pandemia por la COVID-19 ha intensificado las brechas existentes en el acceso a servicios a niños, niñas y adolescentes.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59B0BD88-AE38-4D3B-BA03-F89E336F4951}"/>
              </a:ext>
            </a:extLst>
          </p:cNvPr>
          <p:cNvSpPr txBox="1">
            <a:spLocks/>
          </p:cNvSpPr>
          <p:nvPr/>
        </p:nvSpPr>
        <p:spPr>
          <a:xfrm>
            <a:off x="1577944" y="3510628"/>
            <a:ext cx="4702989" cy="136019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000"/>
              </a:lnSpc>
              <a:buNone/>
              <a:defRPr/>
            </a:pPr>
            <a:r>
              <a:rPr lang="es-ES" sz="1500">
                <a:latin typeface="Arial" panose="020B0604020202020204" pitchFamily="34" charset="0"/>
                <a:cs typeface="Arial" panose="020B0604020202020204" pitchFamily="34" charset="0"/>
              </a:rPr>
              <a:t>Desde abril de 2020, hay una </a:t>
            </a:r>
            <a:r>
              <a:rPr lang="es-ES" sz="1500" b="1">
                <a:latin typeface="Arial" panose="020B0604020202020204" pitchFamily="34" charset="0"/>
                <a:cs typeface="Arial" panose="020B0604020202020204" pitchFamily="34" charset="0"/>
              </a:rPr>
              <a:t>brecha estimada de cobertura en la suplementación de hierro</a:t>
            </a:r>
            <a:r>
              <a:rPr lang="es-ES" sz="1500">
                <a:latin typeface="Arial" panose="020B0604020202020204" pitchFamily="34" charset="0"/>
                <a:cs typeface="Arial" panose="020B0604020202020204" pitchFamily="34" charset="0"/>
              </a:rPr>
              <a:t> de más de </a:t>
            </a:r>
            <a:r>
              <a:rPr lang="es-ES" sz="1500" b="1">
                <a:latin typeface="Arial" panose="020B0604020202020204" pitchFamily="34" charset="0"/>
                <a:cs typeface="Arial" panose="020B0604020202020204" pitchFamily="34" charset="0"/>
              </a:rPr>
              <a:t>210 mil </a:t>
            </a:r>
            <a:r>
              <a:rPr lang="es-ES" sz="1500">
                <a:latin typeface="Arial" panose="020B0604020202020204" pitchFamily="34" charset="0"/>
                <a:cs typeface="Arial" panose="020B0604020202020204" pitchFamily="34" charset="0"/>
              </a:rPr>
              <a:t>niñas y niños menores de 5 años.</a:t>
            </a:r>
          </a:p>
        </p:txBody>
      </p:sp>
      <p:pic>
        <p:nvPicPr>
          <p:cNvPr id="17" name="Picture 2" descr="Medicine Icon 3481566">
            <a:extLst>
              <a:ext uri="{FF2B5EF4-FFF2-40B4-BE49-F238E27FC236}">
                <a16:creationId xmlns:a16="http://schemas.microsoft.com/office/drawing/2014/main" id="{7A6EE7BA-276E-4A00-BB27-2EF7B7FA6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899" y="2147690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octor Icon 94878">
            <a:extLst>
              <a:ext uri="{FF2B5EF4-FFF2-40B4-BE49-F238E27FC236}">
                <a16:creationId xmlns:a16="http://schemas.microsoft.com/office/drawing/2014/main" id="{BA4C412D-6700-416C-B5D3-AB8ADE59C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134" y="2085168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número de diapositiva 1">
            <a:extLst>
              <a:ext uri="{FF2B5EF4-FFF2-40B4-BE49-F238E27FC236}">
                <a16:creationId xmlns:a16="http://schemas.microsoft.com/office/drawing/2014/main" id="{77C4A341-1712-435B-9C1E-ABC0A6C0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75679"/>
            <a:ext cx="2819399" cy="345796"/>
          </a:xfrm>
        </p:spPr>
        <p:txBody>
          <a:bodyPr/>
          <a:lstStyle/>
          <a:p>
            <a:fld id="{35ED76F9-A9AE-EB4F-9ABA-90F25685A117}" type="slidenum">
              <a:rPr lang="es-ES_tradnl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s-ES_tradn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A90F88F0-1F87-804E-8344-BBF94805319D}"/>
              </a:ext>
            </a:extLst>
          </p:cNvPr>
          <p:cNvSpPr txBox="1">
            <a:spLocks/>
          </p:cNvSpPr>
          <p:nvPr/>
        </p:nvSpPr>
        <p:spPr>
          <a:xfrm>
            <a:off x="3100647" y="4967862"/>
            <a:ext cx="8556888" cy="948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4000"/>
              </a:lnSpc>
              <a:buNone/>
              <a:defRPr/>
            </a:pPr>
            <a:r>
              <a:rPr lang="es-ES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servicios ofrecidos a niños, niñas y adolescentes más perjudicados por el contexto de COVID-19 fueron el </a:t>
            </a:r>
            <a:r>
              <a:rPr lang="es-ES" sz="15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</a:t>
            </a:r>
            <a:r>
              <a:rPr lang="es-ES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los servicios relacionados a </a:t>
            </a:r>
            <a:r>
              <a:rPr lang="es-ES" sz="15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sexual y reproductora</a:t>
            </a:r>
            <a:r>
              <a:rPr lang="es-ES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s-ES_tradnl" sz="1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6" descr="covid-19 Icon 3700221">
            <a:extLst>
              <a:ext uri="{FF2B5EF4-FFF2-40B4-BE49-F238E27FC236}">
                <a16:creationId xmlns:a16="http://schemas.microsoft.com/office/drawing/2014/main" id="{56ECB84F-A13E-7647-AF5B-8A7EED4E4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53" y="4839583"/>
            <a:ext cx="1040400" cy="10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65F76FF-A922-4748-B180-601AB065F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569" y="6254436"/>
            <a:ext cx="3345416" cy="39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1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0FAFD1C1-B55F-4C1B-A45A-0EC334FCD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777" y="2285532"/>
            <a:ext cx="4413145" cy="94849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just">
              <a:lnSpc>
                <a:spcPct val="114000"/>
              </a:lnSpc>
              <a:buNone/>
            </a:pPr>
            <a:r>
              <a:rPr lang="es-ES_tradnl" sz="1500">
                <a:solidFill>
                  <a:schemeClr val="tx1"/>
                </a:solidFill>
                <a:latin typeface="Arial"/>
                <a:cs typeface="Arial"/>
              </a:rPr>
              <a:t>Cada año un mayor número de </a:t>
            </a:r>
            <a:r>
              <a:rPr lang="es-ES_tradnl" sz="1500" b="1">
                <a:solidFill>
                  <a:schemeClr val="tx1"/>
                </a:solidFill>
                <a:latin typeface="Arial"/>
                <a:cs typeface="Arial"/>
              </a:rPr>
              <a:t>niños, niñas y adolescentes accede a la educación </a:t>
            </a:r>
            <a:r>
              <a:rPr lang="es-ES_tradnl" sz="1500">
                <a:solidFill>
                  <a:schemeClr val="tx1"/>
                </a:solidFill>
                <a:latin typeface="Arial"/>
                <a:cs typeface="Arial"/>
              </a:rPr>
              <a:t>inicial, primaria y secundaria, incluso durante la pandemia, excepto en el nivel inicial que descendió.</a:t>
            </a:r>
          </a:p>
        </p:txBody>
      </p:sp>
      <p:pic>
        <p:nvPicPr>
          <p:cNvPr id="1026" name="Picture 2" descr="wheelchair access Icon 203167">
            <a:extLst>
              <a:ext uri="{FF2B5EF4-FFF2-40B4-BE49-F238E27FC236}">
                <a16:creationId xmlns:a16="http://schemas.microsoft.com/office/drawing/2014/main" id="{415589F4-EAE4-4E5F-B4E1-5783A54E7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519" y="1150375"/>
            <a:ext cx="1040400" cy="10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ducation Icon 1325461">
            <a:extLst>
              <a:ext uri="{FF2B5EF4-FFF2-40B4-BE49-F238E27FC236}">
                <a16:creationId xmlns:a16="http://schemas.microsoft.com/office/drawing/2014/main" id="{078E4080-7065-46D8-B9D2-7D8B2B719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749" y="3644289"/>
            <a:ext cx="1040400" cy="10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vid-19 Icon 3700221">
            <a:extLst>
              <a:ext uri="{FF2B5EF4-FFF2-40B4-BE49-F238E27FC236}">
                <a16:creationId xmlns:a16="http://schemas.microsoft.com/office/drawing/2014/main" id="{01D950EB-42A5-4913-AE17-EF1E2B4D0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401" y="3644289"/>
            <a:ext cx="1040400" cy="10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5DAB47C2-43EF-4BA7-882A-1AD9B77CE55E}"/>
              </a:ext>
            </a:extLst>
          </p:cNvPr>
          <p:cNvSpPr txBox="1">
            <a:spLocks/>
          </p:cNvSpPr>
          <p:nvPr/>
        </p:nvSpPr>
        <p:spPr>
          <a:xfrm>
            <a:off x="1389778" y="4694253"/>
            <a:ext cx="4512258" cy="1098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4000"/>
              </a:lnSpc>
              <a:buNone/>
              <a:defRPr/>
            </a:pPr>
            <a:r>
              <a:rPr lang="es-ES_tradnl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 el año 2019 s</a:t>
            </a:r>
            <a:r>
              <a:rPr kumimoji="0" lang="es-ES_tradnl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observó un </a:t>
            </a:r>
            <a:r>
              <a:rPr kumimoji="0" lang="es-ES_tradnl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deterioro en el logro del desempeño lógico-matemático y en lenguaje </a:t>
            </a:r>
            <a:r>
              <a:rPr kumimoji="0" lang="es-ES_tradnl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el nivel primario y una </a:t>
            </a:r>
            <a:r>
              <a:rPr kumimoji="0" lang="es-ES_tradnl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ligera mejora en el secundario</a:t>
            </a:r>
            <a:r>
              <a:rPr kumimoji="0" lang="es-ES_tradnl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32" name="Picture 8" descr="School Icon 3817753">
            <a:extLst>
              <a:ext uri="{FF2B5EF4-FFF2-40B4-BE49-F238E27FC236}">
                <a16:creationId xmlns:a16="http://schemas.microsoft.com/office/drawing/2014/main" id="{89C4E1FD-34F7-4A61-A3FF-8B77C2304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582" y="1071305"/>
            <a:ext cx="1040400" cy="10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3671975A-FB88-4D19-A0F7-2B94C12D13A0}"/>
              </a:ext>
            </a:extLst>
          </p:cNvPr>
          <p:cNvSpPr txBox="1">
            <a:spLocks/>
          </p:cNvSpPr>
          <p:nvPr/>
        </p:nvSpPr>
        <p:spPr>
          <a:xfrm>
            <a:off x="6517666" y="2221545"/>
            <a:ext cx="4854632" cy="1085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 el 2019 s</a:t>
            </a:r>
            <a:r>
              <a:rPr kumimoji="0" lang="es-ES_tradnl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</a:t>
            </a:r>
            <a:r>
              <a:rPr kumimoji="0" lang="es-ES_tradnl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mejoraron los niveles de culminación oportuna, deserción y repitencia</a:t>
            </a:r>
            <a:r>
              <a:rPr kumimoji="0" lang="es-ES_tradnl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pero aún se observaban </a:t>
            </a:r>
            <a:r>
              <a:rPr kumimoji="0" lang="es-ES_tradnl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brechas entre niños, niñas y adolescentes </a:t>
            </a:r>
            <a:r>
              <a:rPr kumimoji="0" lang="es-ES_tradnl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diferentes condiciones</a:t>
            </a:r>
            <a:r>
              <a:rPr kumimoji="0" lang="es-ES_tradnl" sz="15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</a:t>
            </a:r>
            <a:r>
              <a:rPr kumimoji="0" lang="es-ES_tradnl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_tradnl" sz="15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AC5FDE30-92CF-44E4-8A9F-A3C0FBB0B7AB}"/>
              </a:ext>
            </a:extLst>
          </p:cNvPr>
          <p:cNvSpPr txBox="1">
            <a:spLocks/>
          </p:cNvSpPr>
          <p:nvPr/>
        </p:nvSpPr>
        <p:spPr>
          <a:xfrm>
            <a:off x="6517666" y="4684689"/>
            <a:ext cx="4854632" cy="948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4000"/>
              </a:lnSpc>
              <a:buNone/>
              <a:defRPr/>
            </a:pPr>
            <a:r>
              <a:rPr kumimoji="0" lang="es-ES_tradnl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 embargo, El </a:t>
            </a:r>
            <a:r>
              <a:rPr kumimoji="0" lang="es-ES_tradnl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COVID-19 </a:t>
            </a:r>
            <a:r>
              <a:rPr lang="es-ES_tradnl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es-ES_tradnl" sz="15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deteriorado </a:t>
            </a:r>
            <a:r>
              <a:rPr lang="es-ES_tradnl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desempeño lógico matemático y matemático y </a:t>
            </a:r>
            <a:r>
              <a:rPr kumimoji="0" lang="es-ES_tradnl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 </a:t>
            </a:r>
            <a:r>
              <a:rPr kumimoji="0" lang="es-ES_tradnl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mermado </a:t>
            </a:r>
            <a:r>
              <a:rPr kumimoji="0" lang="es-ES_tradnl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 avances en el </a:t>
            </a:r>
            <a:r>
              <a:rPr kumimoji="0" lang="es-ES_tradnl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acceso y permanencia de niños, niñas y adolescentes a la educación.</a:t>
            </a:r>
            <a:endParaRPr kumimoji="0" lang="es-ES_tradnl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510D224-86BB-45B1-89F5-A40B7B1CDF3C}"/>
              </a:ext>
            </a:extLst>
          </p:cNvPr>
          <p:cNvSpPr/>
          <p:nvPr/>
        </p:nvSpPr>
        <p:spPr>
          <a:xfrm>
            <a:off x="6352252" y="6014671"/>
            <a:ext cx="5921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PE" sz="9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1/ </a:t>
            </a:r>
            <a:r>
              <a:rPr kumimoji="0" lang="es-ES_tradnl" altLang="es-PE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Referido al área de residencia del niño, niña y adolescente, su lengua materna y la condición económica de su familia.</a:t>
            </a: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53CCA332-B6AD-4D64-9441-4397BAC48577}"/>
              </a:ext>
            </a:extLst>
          </p:cNvPr>
          <p:cNvSpPr txBox="1">
            <a:spLocks/>
          </p:cNvSpPr>
          <p:nvPr/>
        </p:nvSpPr>
        <p:spPr>
          <a:xfrm>
            <a:off x="1088590" y="-24973"/>
            <a:ext cx="100184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700" b="1">
                <a:solidFill>
                  <a:srgbClr val="00B0F0"/>
                </a:solidFill>
                <a:latin typeface="Univers" panose="020B0503020202020204" pitchFamily="34" charset="0"/>
                <a:cs typeface="Arial" panose="020B0604020202020204" pitchFamily="34" charset="0"/>
              </a:rPr>
              <a:t>Derecho a aprender</a:t>
            </a:r>
            <a:endParaRPr lang="es-ES_tradnl" sz="3700" b="1">
              <a:solidFill>
                <a:srgbClr val="00B0F0"/>
              </a:solidFill>
              <a:latin typeface="Univers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Marcador de número de diapositiva 1">
            <a:extLst>
              <a:ext uri="{FF2B5EF4-FFF2-40B4-BE49-F238E27FC236}">
                <a16:creationId xmlns:a16="http://schemas.microsoft.com/office/drawing/2014/main" id="{05F7FE5D-36DC-4A7A-A638-625B3D0FE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75679"/>
            <a:ext cx="2819399" cy="345796"/>
          </a:xfrm>
        </p:spPr>
        <p:txBody>
          <a:bodyPr/>
          <a:lstStyle/>
          <a:p>
            <a:fld id="{35ED76F9-A9AE-EB4F-9ABA-90F25685A117}" type="slidenum">
              <a:rPr lang="es-ES_tradnl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s-ES_tradn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21778EFD-AA12-AC4D-99B1-0694661202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569" y="6254436"/>
            <a:ext cx="3345416" cy="39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72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1">
            <a:extLst>
              <a:ext uri="{FF2B5EF4-FFF2-40B4-BE49-F238E27FC236}">
                <a16:creationId xmlns:a16="http://schemas.microsoft.com/office/drawing/2014/main" id="{53CCA332-B6AD-4D64-9441-4397BAC48577}"/>
              </a:ext>
            </a:extLst>
          </p:cNvPr>
          <p:cNvSpPr txBox="1">
            <a:spLocks/>
          </p:cNvSpPr>
          <p:nvPr/>
        </p:nvSpPr>
        <p:spPr>
          <a:xfrm>
            <a:off x="1088590" y="-24973"/>
            <a:ext cx="100184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700" b="1">
                <a:solidFill>
                  <a:srgbClr val="00B0F0"/>
                </a:solidFill>
                <a:latin typeface="Univers" panose="020B0503020202020204" pitchFamily="34" charset="0"/>
                <a:cs typeface="Arial" panose="020B0604020202020204" pitchFamily="34" charset="0"/>
              </a:rPr>
              <a:t>Derecho a la protección social</a:t>
            </a:r>
            <a:endParaRPr lang="es-ES_tradnl" sz="37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6" descr="covid-19 Icon 3700221">
            <a:extLst>
              <a:ext uri="{FF2B5EF4-FFF2-40B4-BE49-F238E27FC236}">
                <a16:creationId xmlns:a16="http://schemas.microsoft.com/office/drawing/2014/main" id="{01D950EB-42A5-4913-AE17-EF1E2B4D0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392" y="4024263"/>
            <a:ext cx="1040400" cy="10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0FAFD1C1-B55F-4C1B-A45A-0EC334FCD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058" y="1848461"/>
            <a:ext cx="3871942" cy="13255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4000"/>
              </a:lnSpc>
              <a:buNone/>
            </a:pPr>
            <a:r>
              <a:rPr lang="es-ES_tradnl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2019, el </a:t>
            </a:r>
            <a:r>
              <a:rPr lang="es-ES_tradnl"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54%</a:t>
            </a:r>
            <a:r>
              <a:rPr lang="es-ES_tradnl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población total se encontró </a:t>
            </a:r>
            <a:r>
              <a:rPr lang="es-ES_tradnl"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riesgo de caer en situación de pobreza </a:t>
            </a:r>
            <a:r>
              <a:rPr lang="es-ES_tradnl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 un shock negativo fuera de su control.</a:t>
            </a:r>
          </a:p>
        </p:txBody>
      </p:sp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5DAB47C2-43EF-4BA7-882A-1AD9B77CE55E}"/>
              </a:ext>
            </a:extLst>
          </p:cNvPr>
          <p:cNvSpPr txBox="1">
            <a:spLocks/>
          </p:cNvSpPr>
          <p:nvPr/>
        </p:nvSpPr>
        <p:spPr>
          <a:xfrm>
            <a:off x="7715582" y="1750654"/>
            <a:ext cx="4100532" cy="1174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 </a:t>
            </a:r>
            <a:r>
              <a:rPr kumimoji="0" lang="es-ES_tradnl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programas sociales han favorecido </a:t>
            </a:r>
            <a:r>
              <a:rPr kumimoji="0" lang="es-ES_tradnl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una parte de la </a:t>
            </a:r>
            <a:r>
              <a:rPr kumimoji="0" lang="es-ES_tradnl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población vulnerable</a:t>
            </a:r>
            <a:r>
              <a:rPr kumimoji="0" lang="es-ES_tradnl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Además han tenido </a:t>
            </a:r>
            <a:r>
              <a:rPr kumimoji="0" lang="es-ES_tradnl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efectos positivos </a:t>
            </a:r>
            <a:r>
              <a:rPr kumimoji="0" lang="es-ES_tradnl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el desarrollo de los niños y niñas.</a:t>
            </a:r>
          </a:p>
        </p:txBody>
      </p:sp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3671975A-FB88-4D19-A0F7-2B94C12D13A0}"/>
              </a:ext>
            </a:extLst>
          </p:cNvPr>
          <p:cNvSpPr txBox="1">
            <a:spLocks/>
          </p:cNvSpPr>
          <p:nvPr/>
        </p:nvSpPr>
        <p:spPr>
          <a:xfrm>
            <a:off x="2203066" y="3987823"/>
            <a:ext cx="3871942" cy="1235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se cuenta </a:t>
            </a:r>
            <a:r>
              <a:rPr lang="es-ES_tradnl" sz="15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un sistema de protección social en el país.</a:t>
            </a:r>
            <a:r>
              <a:rPr lang="es-ES_tradnl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componentes de protección social no están integrados en los pilares contributivos y no contributivos</a:t>
            </a:r>
            <a:endParaRPr kumimoji="0" lang="es-ES_tradnl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_tradnl" sz="15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Marcador de contenido 2">
            <a:extLst>
              <a:ext uri="{FF2B5EF4-FFF2-40B4-BE49-F238E27FC236}">
                <a16:creationId xmlns:a16="http://schemas.microsoft.com/office/drawing/2014/main" id="{AC5FDE30-92CF-44E4-8A9F-A3C0FBB0B7AB}"/>
              </a:ext>
            </a:extLst>
          </p:cNvPr>
          <p:cNvSpPr txBox="1">
            <a:spLocks/>
          </p:cNvSpPr>
          <p:nvPr/>
        </p:nvSpPr>
        <p:spPr>
          <a:xfrm>
            <a:off x="7772176" y="3957166"/>
            <a:ext cx="4100533" cy="1174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</a:t>
            </a:r>
            <a:r>
              <a:rPr kumimoji="0" lang="es-ES_tradnl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pandemia</a:t>
            </a:r>
            <a:r>
              <a:rPr kumimoji="0" lang="es-ES_tradnl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afectó la </a:t>
            </a:r>
            <a:r>
              <a:rPr kumimoji="0" lang="es-ES_tradnl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implementación</a:t>
            </a:r>
            <a:r>
              <a:rPr kumimoji="0" lang="es-ES_tradnl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algunos programas sociales (ej. Cuna Más). Además, ante el aumento de la pobreza se debe considerar </a:t>
            </a:r>
            <a:r>
              <a:rPr kumimoji="0" lang="es-ES_tradnl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incrementar la cobertura </a:t>
            </a:r>
            <a:r>
              <a:rPr kumimoji="0" lang="es-ES_tradnl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los programas sociales.</a:t>
            </a:r>
          </a:p>
        </p:txBody>
      </p:sp>
      <p:pic>
        <p:nvPicPr>
          <p:cNvPr id="29" name="Picture 10" descr="Alert Icon 1393909">
            <a:extLst>
              <a:ext uri="{FF2B5EF4-FFF2-40B4-BE49-F238E27FC236}">
                <a16:creationId xmlns:a16="http://schemas.microsoft.com/office/drawing/2014/main" id="{69C90D13-CFCB-443F-9CC2-8ED8AA3A7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6" y="2001544"/>
            <a:ext cx="1019396" cy="101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ACC5CF80-05AC-4EC9-8606-A62E9D37D24A}"/>
              </a:ext>
            </a:extLst>
          </p:cNvPr>
          <p:cNvGrpSpPr/>
          <p:nvPr/>
        </p:nvGrpSpPr>
        <p:grpSpPr>
          <a:xfrm>
            <a:off x="879787" y="4141946"/>
            <a:ext cx="927210" cy="927210"/>
            <a:chOff x="951390" y="2689152"/>
            <a:chExt cx="927210" cy="927210"/>
          </a:xfrm>
        </p:grpSpPr>
        <p:pic>
          <p:nvPicPr>
            <p:cNvPr id="31" name="Picture 14" descr="system Icon 3028948">
              <a:extLst>
                <a:ext uri="{FF2B5EF4-FFF2-40B4-BE49-F238E27FC236}">
                  <a16:creationId xmlns:a16="http://schemas.microsoft.com/office/drawing/2014/main" id="{5B1B40F3-D0A4-40A7-8D60-E7098022D1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32858" y="2870739"/>
              <a:ext cx="596287" cy="596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6" descr="Forbidden Icon 748014">
              <a:extLst>
                <a:ext uri="{FF2B5EF4-FFF2-40B4-BE49-F238E27FC236}">
                  <a16:creationId xmlns:a16="http://schemas.microsoft.com/office/drawing/2014/main" id="{38292B90-B661-4CEA-9A25-CD47C99616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390" y="2689152"/>
              <a:ext cx="927210" cy="927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" name="Picture 18" descr="positive Icon 3057220">
            <a:extLst>
              <a:ext uri="{FF2B5EF4-FFF2-40B4-BE49-F238E27FC236}">
                <a16:creationId xmlns:a16="http://schemas.microsoft.com/office/drawing/2014/main" id="{D683ADCD-9D31-4213-ABD9-B6C370187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392" y="1874346"/>
            <a:ext cx="927210" cy="92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arcador de número de diapositiva 1">
            <a:extLst>
              <a:ext uri="{FF2B5EF4-FFF2-40B4-BE49-F238E27FC236}">
                <a16:creationId xmlns:a16="http://schemas.microsoft.com/office/drawing/2014/main" id="{EEAE3ABB-EA1B-4EAD-BC4E-A821C0544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75679"/>
            <a:ext cx="2819399" cy="345796"/>
          </a:xfrm>
        </p:spPr>
        <p:txBody>
          <a:bodyPr/>
          <a:lstStyle/>
          <a:p>
            <a:fld id="{35ED76F9-A9AE-EB4F-9ABA-90F25685A117}" type="slidenum">
              <a:rPr lang="es-ES_tradnl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s-ES_tradn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E3637CC-4FEE-CF4E-B551-C1ACAEF6E5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569" y="6254436"/>
            <a:ext cx="3345416" cy="39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7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6510D224-86BB-45B1-89F5-A40B7B1CDF3C}"/>
              </a:ext>
            </a:extLst>
          </p:cNvPr>
          <p:cNvSpPr/>
          <p:nvPr/>
        </p:nvSpPr>
        <p:spPr>
          <a:xfrm>
            <a:off x="6743700" y="6081461"/>
            <a:ext cx="5448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9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3/ </a:t>
            </a:r>
            <a:r>
              <a:rPr kumimoji="0" lang="es-ES_tradnl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Proporción de alumnos de 2do grado de primaria y secundaria con nivel satisfactorio en las competencias de comprensión de textos (Lenguaje) y razonamiento matemático (Matemática).</a:t>
            </a:r>
            <a:endParaRPr kumimoji="0" lang="es-ES_tradnl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53CCA332-B6AD-4D64-9441-4397BAC48577}"/>
              </a:ext>
            </a:extLst>
          </p:cNvPr>
          <p:cNvSpPr txBox="1">
            <a:spLocks/>
          </p:cNvSpPr>
          <p:nvPr/>
        </p:nvSpPr>
        <p:spPr>
          <a:xfrm>
            <a:off x="1088590" y="-24973"/>
            <a:ext cx="100184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700" b="1">
                <a:solidFill>
                  <a:srgbClr val="00B0F0"/>
                </a:solidFill>
                <a:latin typeface="Univers" panose="020B0503020202020204" pitchFamily="34" charset="0"/>
                <a:cs typeface="Arial" panose="020B0604020202020204" pitchFamily="34" charset="0"/>
              </a:rPr>
              <a:t>Derecho a aprender</a:t>
            </a:r>
            <a:endParaRPr lang="es-ES_tradnl" sz="3700" b="1">
              <a:solidFill>
                <a:srgbClr val="00B0F0"/>
              </a:solidFill>
              <a:latin typeface="Univers" panose="020B05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39EA1583-D078-4A6E-8419-93B2524C6E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963855"/>
              </p:ext>
            </p:extLst>
          </p:nvPr>
        </p:nvGraphicFramePr>
        <p:xfrm>
          <a:off x="1248683" y="1624291"/>
          <a:ext cx="504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4816D0A1-ECBE-4E34-9C0B-F88BA94F90C2}"/>
              </a:ext>
            </a:extLst>
          </p:cNvPr>
          <p:cNvSpPr txBox="1"/>
          <p:nvPr/>
        </p:nvSpPr>
        <p:spPr>
          <a:xfrm>
            <a:off x="5142215" y="5661771"/>
            <a:ext cx="11464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ENAHO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6EA2FB0-40F9-4B57-BD18-9F3CD74575AC}"/>
              </a:ext>
            </a:extLst>
          </p:cNvPr>
          <p:cNvSpPr txBox="1"/>
          <p:nvPr/>
        </p:nvSpPr>
        <p:spPr>
          <a:xfrm>
            <a:off x="9999984" y="5661771"/>
            <a:ext cx="15937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Banco Mundial</a:t>
            </a:r>
          </a:p>
        </p:txBody>
      </p:sp>
      <p:sp>
        <p:nvSpPr>
          <p:cNvPr id="9" name="Marcador de número de diapositiva 1">
            <a:extLst>
              <a:ext uri="{FF2B5EF4-FFF2-40B4-BE49-F238E27FC236}">
                <a16:creationId xmlns:a16="http://schemas.microsoft.com/office/drawing/2014/main" id="{08C63263-A310-4C82-AC21-21F04013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75679"/>
            <a:ext cx="2819399" cy="345796"/>
          </a:xfrm>
        </p:spPr>
        <p:txBody>
          <a:bodyPr/>
          <a:lstStyle/>
          <a:p>
            <a:fld id="{35ED76F9-A9AE-EB4F-9ABA-90F25685A117}" type="slidenum">
              <a:rPr lang="es-ES_tradnl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s-ES_tradn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308EA5E-55F4-2C49-A907-3A3EBDFC3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69" y="6254436"/>
            <a:ext cx="3345416" cy="39271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F73C178-B968-4023-8F1B-EA825B60139F}"/>
              </a:ext>
            </a:extLst>
          </p:cNvPr>
          <p:cNvSpPr/>
          <p:nvPr/>
        </p:nvSpPr>
        <p:spPr>
          <a:xfrm>
            <a:off x="2003900" y="2879388"/>
            <a:ext cx="1371600" cy="1653702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BD6369-8A10-455F-8FBD-C1F27E479B26}"/>
              </a:ext>
            </a:extLst>
          </p:cNvPr>
          <p:cNvSpPr txBox="1"/>
          <p:nvPr/>
        </p:nvSpPr>
        <p:spPr>
          <a:xfrm>
            <a:off x="7016174" y="2319191"/>
            <a:ext cx="4512923" cy="596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>
              <a:lnSpc>
                <a:spcPct val="114000"/>
              </a:lnSpc>
              <a:spcBef>
                <a:spcPts val="700"/>
              </a:spcBef>
              <a:buClr>
                <a:schemeClr val="tx2"/>
              </a:buClr>
            </a:pPr>
            <a:r>
              <a:rPr lang="es-PE" sz="1500">
                <a:latin typeface="Arial" panose="020B0604020202020204" pitchFamily="34" charset="0"/>
                <a:cs typeface="Arial" panose="020B0604020202020204" pitchFamily="34" charset="0"/>
              </a:rPr>
              <a:t>En América Latina y el Caribe, los niños perdieron en promedio 273 días completos de escuela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6BD47E-DE4A-41C6-95F1-0B7FCFA9C0B6}"/>
              </a:ext>
            </a:extLst>
          </p:cNvPr>
          <p:cNvSpPr txBox="1"/>
          <p:nvPr/>
        </p:nvSpPr>
        <p:spPr>
          <a:xfrm>
            <a:off x="6933981" y="3196503"/>
            <a:ext cx="4413826" cy="1828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>
              <a:lnSpc>
                <a:spcPct val="114000"/>
              </a:lnSpc>
              <a:spcBef>
                <a:spcPts val="700"/>
              </a:spcBef>
              <a:buClr>
                <a:schemeClr val="tx2"/>
              </a:buClr>
            </a:pPr>
            <a:r>
              <a:rPr lang="es-PE" sz="1500">
                <a:latin typeface="Arial" panose="020B0604020202020204" pitchFamily="34" charset="0"/>
                <a:cs typeface="Arial" panose="020B0604020202020204" pitchFamily="34" charset="0"/>
              </a:rPr>
              <a:t>En 2019 se estimó </a:t>
            </a:r>
            <a:r>
              <a:rPr lang="es-PE" sz="1500" b="1">
                <a:latin typeface="Arial" panose="020B0604020202020204" pitchFamily="34" charset="0"/>
                <a:cs typeface="Arial" panose="020B0604020202020204" pitchFamily="34" charset="0"/>
              </a:rPr>
              <a:t>4 de cada 10 niños sufrían de pobreza de aprendizaje, </a:t>
            </a:r>
            <a:r>
              <a:rPr lang="es-PE" sz="1500">
                <a:latin typeface="Arial" panose="020B0604020202020204" pitchFamily="34" charset="0"/>
                <a:cs typeface="Arial" panose="020B0604020202020204" pitchFamily="34" charset="0"/>
              </a:rPr>
              <a:t>es decir, a la edad de 10 años no comprende un texto simple</a:t>
            </a:r>
            <a:r>
              <a:rPr lang="es-PE" sz="15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914400">
              <a:lnSpc>
                <a:spcPct val="114000"/>
              </a:lnSpc>
              <a:spcBef>
                <a:spcPts val="700"/>
              </a:spcBef>
              <a:buClr>
                <a:schemeClr val="tx2"/>
              </a:buClr>
            </a:pPr>
            <a:endParaRPr lang="es-PE" sz="15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>
              <a:lnSpc>
                <a:spcPct val="114000"/>
              </a:lnSpc>
              <a:spcBef>
                <a:spcPts val="700"/>
              </a:spcBef>
              <a:buClr>
                <a:schemeClr val="tx2"/>
              </a:buClr>
            </a:pPr>
            <a:r>
              <a:rPr lang="es-PE" sz="1500">
                <a:latin typeface="Arial" panose="020B0604020202020204" pitchFamily="34" charset="0"/>
                <a:cs typeface="Arial" panose="020B0604020202020204" pitchFamily="34" charset="0"/>
              </a:rPr>
              <a:t>Las proyecciones estiman que son ahora </a:t>
            </a:r>
            <a:r>
              <a:rPr lang="es-PE" sz="1500" b="1">
                <a:latin typeface="Arial" panose="020B0604020202020204" pitchFamily="34" charset="0"/>
                <a:cs typeface="Arial" panose="020B0604020202020204" pitchFamily="34" charset="0"/>
              </a:rPr>
              <a:t>7 de cada 10 </a:t>
            </a:r>
            <a:r>
              <a:rPr lang="es-PE" sz="1500">
                <a:latin typeface="Arial" panose="020B0604020202020204" pitchFamily="34" charset="0"/>
                <a:cs typeface="Arial" panose="020B0604020202020204" pitchFamily="34" charset="0"/>
              </a:rPr>
              <a:t>debido al largo cierre de las escuelas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E00068-7B1F-4235-B5B9-E97F91DEA2EA}"/>
              </a:ext>
            </a:extLst>
          </p:cNvPr>
          <p:cNvSpPr txBox="1"/>
          <p:nvPr/>
        </p:nvSpPr>
        <p:spPr>
          <a:xfrm>
            <a:off x="7016174" y="1361427"/>
            <a:ext cx="32286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800" b="1">
                <a:solidFill>
                  <a:srgbClr val="00B0F0"/>
                </a:solidFill>
              </a:rPr>
              <a:t>Tasa de pobreza de aprendizaje 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1672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1">
            <a:extLst>
              <a:ext uri="{FF2B5EF4-FFF2-40B4-BE49-F238E27FC236}">
                <a16:creationId xmlns:a16="http://schemas.microsoft.com/office/drawing/2014/main" id="{53CCA332-B6AD-4D64-9441-4397BAC48577}"/>
              </a:ext>
            </a:extLst>
          </p:cNvPr>
          <p:cNvSpPr txBox="1">
            <a:spLocks/>
          </p:cNvSpPr>
          <p:nvPr/>
        </p:nvSpPr>
        <p:spPr>
          <a:xfrm>
            <a:off x="1088590" y="-24973"/>
            <a:ext cx="100184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700" b="1">
                <a:solidFill>
                  <a:srgbClr val="00B0F0"/>
                </a:solidFill>
                <a:latin typeface="Univers" panose="020B0503020202020204" pitchFamily="34" charset="0"/>
                <a:cs typeface="Arial" panose="020B0604020202020204" pitchFamily="34" charset="0"/>
              </a:rPr>
              <a:t>Derecho a aprender: </a:t>
            </a:r>
            <a:r>
              <a:rPr lang="es-ES_tradnl" sz="3700" b="1">
                <a:solidFill>
                  <a:srgbClr val="00B0F0"/>
                </a:solidFill>
                <a:latin typeface="Univers" panose="020B0503020202020204" pitchFamily="34" charset="0"/>
                <a:cs typeface="Arial" panose="020B0604020202020204" pitchFamily="34" charset="0"/>
              </a:rPr>
              <a:t>Servicio educativo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3217A16-05F9-4DD7-B572-1DB647F1D148}"/>
              </a:ext>
            </a:extLst>
          </p:cNvPr>
          <p:cNvSpPr txBox="1"/>
          <p:nvPr/>
        </p:nvSpPr>
        <p:spPr>
          <a:xfrm>
            <a:off x="7527027" y="1574171"/>
            <a:ext cx="350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Porcentaje de instituciones educativas con acceso a internet al 2019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124548A-86FA-4645-BBEB-5E796322D496}"/>
              </a:ext>
            </a:extLst>
          </p:cNvPr>
          <p:cNvSpPr txBox="1"/>
          <p:nvPr/>
        </p:nvSpPr>
        <p:spPr>
          <a:xfrm>
            <a:off x="9625527" y="5684640"/>
            <a:ext cx="1481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OTIC-Minedu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5C7D1540-51C5-40DC-9CF6-F24F5A4E7C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257469"/>
              </p:ext>
            </p:extLst>
          </p:nvPr>
        </p:nvGraphicFramePr>
        <p:xfrm>
          <a:off x="1268810" y="1574171"/>
          <a:ext cx="504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FF378B33-D33D-44DE-98EF-33B05075E8E2}"/>
              </a:ext>
            </a:extLst>
          </p:cNvPr>
          <p:cNvSpPr txBox="1"/>
          <p:nvPr/>
        </p:nvSpPr>
        <p:spPr>
          <a:xfrm>
            <a:off x="4628542" y="5684641"/>
            <a:ext cx="16802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DIFOID - Minedu</a:t>
            </a:r>
          </a:p>
        </p:txBody>
      </p:sp>
      <p:sp>
        <p:nvSpPr>
          <p:cNvPr id="9" name="Marcador de número de diapositiva 1">
            <a:extLst>
              <a:ext uri="{FF2B5EF4-FFF2-40B4-BE49-F238E27FC236}">
                <a16:creationId xmlns:a16="http://schemas.microsoft.com/office/drawing/2014/main" id="{C3717C60-4B1C-4C7D-B7EB-0EB5D5C2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75679"/>
            <a:ext cx="2819399" cy="345796"/>
          </a:xfrm>
        </p:spPr>
        <p:txBody>
          <a:bodyPr/>
          <a:lstStyle/>
          <a:p>
            <a:fld id="{35ED76F9-A9AE-EB4F-9ABA-90F25685A117}" type="slidenum">
              <a:rPr lang="es-ES_tradnl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s-ES_tradn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DF57676-C80C-084B-BE01-4364020B6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002" y="2244871"/>
            <a:ext cx="3759200" cy="32893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3584CCA-3F14-B64E-AE79-87B28917C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569" y="6254436"/>
            <a:ext cx="3345416" cy="39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68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1">
            <a:extLst>
              <a:ext uri="{FF2B5EF4-FFF2-40B4-BE49-F238E27FC236}">
                <a16:creationId xmlns:a16="http://schemas.microsoft.com/office/drawing/2014/main" id="{53CCA332-B6AD-4D64-9441-4397BAC48577}"/>
              </a:ext>
            </a:extLst>
          </p:cNvPr>
          <p:cNvSpPr txBox="1">
            <a:spLocks/>
          </p:cNvSpPr>
          <p:nvPr/>
        </p:nvSpPr>
        <p:spPr>
          <a:xfrm>
            <a:off x="1088590" y="-24973"/>
            <a:ext cx="100184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700" b="1">
                <a:solidFill>
                  <a:srgbClr val="00B0F0"/>
                </a:solidFill>
                <a:latin typeface="Univers" panose="020B0503020202020204" pitchFamily="34" charset="0"/>
                <a:cs typeface="Arial" panose="020B0604020202020204" pitchFamily="34" charset="0"/>
              </a:rPr>
              <a:t>Derecho a la protección social: </a:t>
            </a:r>
            <a:r>
              <a:rPr lang="es-ES_tradnl" sz="37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5DAB47C2-43EF-4BA7-882A-1AD9B77CE55E}"/>
              </a:ext>
            </a:extLst>
          </p:cNvPr>
          <p:cNvSpPr txBox="1">
            <a:spLocks/>
          </p:cNvSpPr>
          <p:nvPr/>
        </p:nvSpPr>
        <p:spPr>
          <a:xfrm>
            <a:off x="1532329" y="3521668"/>
            <a:ext cx="4723277" cy="2309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  <a:defRPr/>
            </a:pPr>
            <a:r>
              <a:rPr lang="es-PE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PE" sz="15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disponibilidad</a:t>
            </a:r>
            <a:r>
              <a:rPr lang="es-PE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Cuna </a:t>
            </a:r>
            <a:r>
              <a:rPr lang="es-ES" sz="15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</a:t>
            </a:r>
            <a:r>
              <a:rPr lang="es-PE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tiene una </a:t>
            </a:r>
            <a:r>
              <a:rPr lang="es-PE" sz="15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oferta limitada</a:t>
            </a:r>
            <a:r>
              <a:rPr lang="es-PE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4000"/>
              </a:lnSpc>
              <a:defRPr/>
            </a:pPr>
            <a:r>
              <a:rPr lang="es-ES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15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accesibilidad</a:t>
            </a:r>
            <a:r>
              <a:rPr lang="es-ES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Juntos estaría </a:t>
            </a:r>
            <a:r>
              <a:rPr lang="es-ES" sz="15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dejando de lado un grupo importante de hogares </a:t>
            </a:r>
            <a:r>
              <a:rPr lang="es-ES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(distritos urbanos con bajo nivel de ingresos).</a:t>
            </a:r>
          </a:p>
          <a:p>
            <a:pPr algn="just">
              <a:lnSpc>
                <a:spcPct val="114000"/>
              </a:lnSpc>
              <a:defRPr/>
            </a:pPr>
            <a:r>
              <a:rPr lang="es-ES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15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aceptabilidad</a:t>
            </a:r>
            <a:r>
              <a:rPr lang="es-ES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s-ES" sz="15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ausencia de gestores locales </a:t>
            </a:r>
            <a:r>
              <a:rPr lang="es-ES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15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manejar lenguas distintas al castellano </a:t>
            </a:r>
            <a:r>
              <a:rPr lang="es-ES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representan un reto pendiente.</a:t>
            </a:r>
            <a:endParaRPr lang="es-PE" sz="15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defRPr/>
            </a:pPr>
            <a:endParaRPr kumimoji="0" lang="es-ES_tradnl" sz="15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3671975A-FB88-4D19-A0F7-2B94C12D13A0}"/>
              </a:ext>
            </a:extLst>
          </p:cNvPr>
          <p:cNvSpPr txBox="1">
            <a:spLocks/>
          </p:cNvSpPr>
          <p:nvPr/>
        </p:nvSpPr>
        <p:spPr>
          <a:xfrm>
            <a:off x="1418408" y="2562951"/>
            <a:ext cx="4050101" cy="703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  <a:defRPr/>
            </a:pPr>
            <a:r>
              <a:rPr lang="es-ES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programas de protección social a niños, niñas y adolescentes presentan </a:t>
            </a:r>
            <a:r>
              <a:rPr lang="es-ES" sz="15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retos heterogéneos</a:t>
            </a:r>
            <a:r>
              <a:rPr lang="es-ES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s-ES_tradnl" sz="1500" b="0" i="0" u="none" strike="noStrike" kern="1200" cap="none" spc="0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327" y="1241653"/>
            <a:ext cx="1318640" cy="1213138"/>
          </a:xfrm>
          <a:prstGeom prst="rect">
            <a:avLst/>
          </a:prstGeom>
        </p:spPr>
      </p:pic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AC5FDE30-92CF-44E4-8A9F-A3C0FBB0B7AB}"/>
              </a:ext>
            </a:extLst>
          </p:cNvPr>
          <p:cNvSpPr txBox="1">
            <a:spLocks/>
          </p:cNvSpPr>
          <p:nvPr/>
        </p:nvSpPr>
        <p:spPr>
          <a:xfrm>
            <a:off x="7164498" y="2919402"/>
            <a:ext cx="3726059" cy="1595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4000"/>
              </a:lnSpc>
              <a:buNone/>
              <a:defRPr/>
            </a:pPr>
            <a:r>
              <a:rPr lang="es-ES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Respecto al aseguramiento en salud, </a:t>
            </a:r>
            <a:r>
              <a:rPr lang="es-ES" sz="15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SIS ha dado avances </a:t>
            </a:r>
            <a:r>
              <a:rPr lang="es-ES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últimos años; sin embargo, aún es necesario trabajar en su mejoría.</a:t>
            </a:r>
            <a:endParaRPr kumimoji="0" lang="es-ES_tradnl" sz="1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273">
            <a:extLst>
              <a:ext uri="{FF2B5EF4-FFF2-40B4-BE49-F238E27FC236}">
                <a16:creationId xmlns:a16="http://schemas.microsoft.com/office/drawing/2014/main" id="{88E21CDF-0CD2-A843-8E7A-58CE99D2118E}"/>
              </a:ext>
            </a:extLst>
          </p:cNvPr>
          <p:cNvGrpSpPr/>
          <p:nvPr/>
        </p:nvGrpSpPr>
        <p:grpSpPr>
          <a:xfrm>
            <a:off x="8672046" y="1706363"/>
            <a:ext cx="803355" cy="790424"/>
            <a:chOff x="1497013" y="3013075"/>
            <a:chExt cx="295275" cy="292101"/>
          </a:xfrm>
          <a:solidFill>
            <a:srgbClr val="000000"/>
          </a:solidFill>
        </p:grpSpPr>
        <p:sp>
          <p:nvSpPr>
            <p:cNvPr id="18" name="Freeform 104">
              <a:extLst>
                <a:ext uri="{FF2B5EF4-FFF2-40B4-BE49-F238E27FC236}">
                  <a16:creationId xmlns:a16="http://schemas.microsoft.com/office/drawing/2014/main" id="{9947DBAB-1F5F-9946-8A25-E92BB535F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3106738"/>
              <a:ext cx="295275" cy="198438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51" y="11"/>
                </a:cxn>
                <a:cxn ang="0">
                  <a:pos x="174" y="11"/>
                </a:cxn>
                <a:cxn ang="0">
                  <a:pos x="174" y="114"/>
                </a:cxn>
                <a:cxn ang="0">
                  <a:pos x="116" y="114"/>
                </a:cxn>
                <a:cxn ang="0">
                  <a:pos x="116" y="79"/>
                </a:cxn>
                <a:cxn ang="0">
                  <a:pos x="70" y="79"/>
                </a:cxn>
                <a:cxn ang="0">
                  <a:pos x="70" y="114"/>
                </a:cxn>
                <a:cxn ang="0">
                  <a:pos x="13" y="114"/>
                </a:cxn>
                <a:cxn ang="0">
                  <a:pos x="13" y="11"/>
                </a:cxn>
                <a:cxn ang="0">
                  <a:pos x="35" y="11"/>
                </a:cxn>
                <a:cxn ang="0">
                  <a:pos x="35" y="0"/>
                </a:cxn>
                <a:cxn ang="0">
                  <a:pos x="0" y="0"/>
                </a:cxn>
                <a:cxn ang="0">
                  <a:pos x="0" y="125"/>
                </a:cxn>
                <a:cxn ang="0">
                  <a:pos x="186" y="125"/>
                </a:cxn>
                <a:cxn ang="0">
                  <a:pos x="186" y="0"/>
                </a:cxn>
                <a:cxn ang="0">
                  <a:pos x="151" y="0"/>
                </a:cxn>
              </a:cxnLst>
              <a:rect l="0" t="0" r="r" b="b"/>
              <a:pathLst>
                <a:path w="186" h="125">
                  <a:moveTo>
                    <a:pt x="151" y="0"/>
                  </a:moveTo>
                  <a:lnTo>
                    <a:pt x="151" y="11"/>
                  </a:lnTo>
                  <a:lnTo>
                    <a:pt x="174" y="11"/>
                  </a:lnTo>
                  <a:lnTo>
                    <a:pt x="174" y="114"/>
                  </a:lnTo>
                  <a:lnTo>
                    <a:pt x="116" y="114"/>
                  </a:lnTo>
                  <a:lnTo>
                    <a:pt x="116" y="79"/>
                  </a:lnTo>
                  <a:lnTo>
                    <a:pt x="70" y="79"/>
                  </a:lnTo>
                  <a:lnTo>
                    <a:pt x="70" y="114"/>
                  </a:lnTo>
                  <a:lnTo>
                    <a:pt x="13" y="114"/>
                  </a:lnTo>
                  <a:lnTo>
                    <a:pt x="13" y="11"/>
                  </a:lnTo>
                  <a:lnTo>
                    <a:pt x="35" y="11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125"/>
                  </a:lnTo>
                  <a:lnTo>
                    <a:pt x="186" y="125"/>
                  </a:lnTo>
                  <a:lnTo>
                    <a:pt x="186" y="0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448">
                <a:defRPr/>
              </a:pPr>
              <a:endParaRPr lang="en-US" sz="240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endParaRPr>
            </a:p>
          </p:txBody>
        </p:sp>
        <p:sp>
          <p:nvSpPr>
            <p:cNvPr id="19" name="Freeform 105">
              <a:extLst>
                <a:ext uri="{FF2B5EF4-FFF2-40B4-BE49-F238E27FC236}">
                  <a16:creationId xmlns:a16="http://schemas.microsoft.com/office/drawing/2014/main" id="{B9C3539B-D24A-6543-90CB-E662EF0E1C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1626" y="3013075"/>
              <a:ext cx="147638" cy="128588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81"/>
                </a:cxn>
                <a:cxn ang="0">
                  <a:pos x="93" y="81"/>
                </a:cxn>
                <a:cxn ang="0">
                  <a:pos x="93" y="70"/>
                </a:cxn>
                <a:cxn ang="0">
                  <a:pos x="93" y="46"/>
                </a:cxn>
                <a:cxn ang="0">
                  <a:pos x="93" y="0"/>
                </a:cxn>
                <a:cxn ang="0">
                  <a:pos x="0" y="0"/>
                </a:cxn>
                <a:cxn ang="0">
                  <a:pos x="0" y="46"/>
                </a:cxn>
                <a:cxn ang="0">
                  <a:pos x="0" y="70"/>
                </a:cxn>
                <a:cxn ang="0">
                  <a:pos x="34" y="13"/>
                </a:cxn>
                <a:cxn ang="0">
                  <a:pos x="34" y="35"/>
                </a:cxn>
                <a:cxn ang="0">
                  <a:pos x="58" y="35"/>
                </a:cxn>
                <a:cxn ang="0">
                  <a:pos x="58" y="13"/>
                </a:cxn>
                <a:cxn ang="0">
                  <a:pos x="69" y="13"/>
                </a:cxn>
                <a:cxn ang="0">
                  <a:pos x="69" y="70"/>
                </a:cxn>
                <a:cxn ang="0">
                  <a:pos x="58" y="70"/>
                </a:cxn>
                <a:cxn ang="0">
                  <a:pos x="58" y="46"/>
                </a:cxn>
                <a:cxn ang="0">
                  <a:pos x="34" y="46"/>
                </a:cxn>
                <a:cxn ang="0">
                  <a:pos x="34" y="70"/>
                </a:cxn>
                <a:cxn ang="0">
                  <a:pos x="23" y="70"/>
                </a:cxn>
                <a:cxn ang="0">
                  <a:pos x="23" y="13"/>
                </a:cxn>
                <a:cxn ang="0">
                  <a:pos x="34" y="13"/>
                </a:cxn>
              </a:cxnLst>
              <a:rect l="0" t="0" r="r" b="b"/>
              <a:pathLst>
                <a:path w="93" h="81">
                  <a:moveTo>
                    <a:pt x="0" y="70"/>
                  </a:moveTo>
                  <a:lnTo>
                    <a:pt x="0" y="81"/>
                  </a:lnTo>
                  <a:lnTo>
                    <a:pt x="93" y="81"/>
                  </a:lnTo>
                  <a:lnTo>
                    <a:pt x="93" y="70"/>
                  </a:lnTo>
                  <a:lnTo>
                    <a:pt x="93" y="46"/>
                  </a:lnTo>
                  <a:lnTo>
                    <a:pt x="93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0" y="70"/>
                  </a:lnTo>
                  <a:close/>
                  <a:moveTo>
                    <a:pt x="34" y="13"/>
                  </a:moveTo>
                  <a:lnTo>
                    <a:pt x="34" y="35"/>
                  </a:lnTo>
                  <a:lnTo>
                    <a:pt x="58" y="35"/>
                  </a:lnTo>
                  <a:lnTo>
                    <a:pt x="58" y="13"/>
                  </a:lnTo>
                  <a:lnTo>
                    <a:pt x="69" y="13"/>
                  </a:lnTo>
                  <a:lnTo>
                    <a:pt x="69" y="70"/>
                  </a:lnTo>
                  <a:lnTo>
                    <a:pt x="58" y="70"/>
                  </a:lnTo>
                  <a:lnTo>
                    <a:pt x="58" y="46"/>
                  </a:lnTo>
                  <a:lnTo>
                    <a:pt x="34" y="46"/>
                  </a:lnTo>
                  <a:lnTo>
                    <a:pt x="34" y="70"/>
                  </a:lnTo>
                  <a:lnTo>
                    <a:pt x="23" y="70"/>
                  </a:lnTo>
                  <a:lnTo>
                    <a:pt x="23" y="13"/>
                  </a:lnTo>
                  <a:lnTo>
                    <a:pt x="34" y="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448">
                <a:defRPr/>
              </a:pPr>
              <a:endParaRPr lang="en-US" sz="240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endParaRPr>
            </a:p>
          </p:txBody>
        </p:sp>
        <p:sp>
          <p:nvSpPr>
            <p:cNvPr id="20" name="Rectangle 106">
              <a:extLst>
                <a:ext uri="{FF2B5EF4-FFF2-40B4-BE49-F238E27FC236}">
                  <a16:creationId xmlns:a16="http://schemas.microsoft.com/office/drawing/2014/main" id="{EEBA716D-3AB6-3648-8ECC-AB6DCDFF2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5113" y="3179763"/>
              <a:ext cx="55563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09448">
                <a:defRPr/>
              </a:pPr>
              <a:endParaRPr lang="en-US" sz="240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endParaRPr>
            </a:p>
          </p:txBody>
        </p:sp>
        <p:sp>
          <p:nvSpPr>
            <p:cNvPr id="21" name="Rectangle 107">
              <a:extLst>
                <a:ext uri="{FF2B5EF4-FFF2-40B4-BE49-F238E27FC236}">
                  <a16:creationId xmlns:a16="http://schemas.microsoft.com/office/drawing/2014/main" id="{2E0839EA-3927-8744-B856-8EC542A65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5113" y="3232150"/>
              <a:ext cx="55563" cy="381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09448">
                <a:defRPr/>
              </a:pPr>
              <a:endParaRPr lang="en-US" sz="240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endParaRPr>
            </a:p>
          </p:txBody>
        </p:sp>
        <p:sp>
          <p:nvSpPr>
            <p:cNvPr id="24" name="Rectangle 108">
              <a:extLst>
                <a:ext uri="{FF2B5EF4-FFF2-40B4-BE49-F238E27FC236}">
                  <a16:creationId xmlns:a16="http://schemas.microsoft.com/office/drawing/2014/main" id="{2794E6ED-26F9-D144-8E99-FAB35DDAD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213" y="3179763"/>
              <a:ext cx="53975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09448">
                <a:defRPr/>
              </a:pPr>
              <a:endParaRPr lang="en-US" sz="240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endParaRPr>
            </a:p>
          </p:txBody>
        </p:sp>
        <p:sp>
          <p:nvSpPr>
            <p:cNvPr id="26" name="Rectangle 109">
              <a:extLst>
                <a:ext uri="{FF2B5EF4-FFF2-40B4-BE49-F238E27FC236}">
                  <a16:creationId xmlns:a16="http://schemas.microsoft.com/office/drawing/2014/main" id="{303FA485-C03F-254C-BEC2-DC96DAC8F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213" y="3232150"/>
              <a:ext cx="53975" cy="381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09448">
                <a:defRPr/>
              </a:pPr>
              <a:endParaRPr lang="en-US" sz="240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endParaRPr>
            </a:p>
          </p:txBody>
        </p:sp>
        <p:sp>
          <p:nvSpPr>
            <p:cNvPr id="32" name="Rectangle 110">
              <a:extLst>
                <a:ext uri="{FF2B5EF4-FFF2-40B4-BE49-F238E27FC236}">
                  <a16:creationId xmlns:a16="http://schemas.microsoft.com/office/drawing/2014/main" id="{8D605C4A-D6F4-7046-A03D-7A4366CE9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138" y="3179763"/>
              <a:ext cx="73025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09448">
                <a:defRPr/>
              </a:pPr>
              <a:endParaRPr lang="en-US" sz="240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endParaRPr>
            </a:p>
          </p:txBody>
        </p:sp>
      </p:grpSp>
      <p:sp>
        <p:nvSpPr>
          <p:cNvPr id="17" name="Marcador de número de diapositiva 1">
            <a:extLst>
              <a:ext uri="{FF2B5EF4-FFF2-40B4-BE49-F238E27FC236}">
                <a16:creationId xmlns:a16="http://schemas.microsoft.com/office/drawing/2014/main" id="{682BE43D-F6AD-4EC9-A46C-AE9C11A5B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2046" y="6397963"/>
            <a:ext cx="2819399" cy="345796"/>
          </a:xfrm>
        </p:spPr>
        <p:txBody>
          <a:bodyPr/>
          <a:lstStyle/>
          <a:p>
            <a:fld id="{35ED76F9-A9AE-EB4F-9ABA-90F25685A117}" type="slidenum">
              <a:rPr lang="es-ES_tradnl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s-ES_tradn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BB24C44A-1B1C-6447-9309-4F9F0BACB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69" y="6254436"/>
            <a:ext cx="3345416" cy="39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38098"/>
      </p:ext>
    </p:extLst>
  </p:cSld>
  <p:clrMapOvr>
    <a:masterClrMapping/>
  </p:clrMapOvr>
</p:sld>
</file>

<file path=ppt/theme/theme1.xml><?xml version="1.0" encoding="utf-8"?>
<a:theme xmlns:a="http://schemas.openxmlformats.org/drawingml/2006/main" name="Distintivo">
  <a:themeElements>
    <a:clrScheme name="Personalizado 3">
      <a:dk1>
        <a:sysClr val="windowText" lastClr="000000"/>
      </a:dk1>
      <a:lt1>
        <a:sysClr val="window" lastClr="FFFFFF"/>
      </a:lt1>
      <a:dk2>
        <a:srgbClr val="00AEEF"/>
      </a:dk2>
      <a:lt2>
        <a:srgbClr val="F3F3F2"/>
      </a:lt2>
      <a:accent1>
        <a:srgbClr val="FFFFFF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AFFI GP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C00000"/>
    </a:accent1>
    <a:accent2>
      <a:srgbClr val="990000"/>
    </a:accent2>
    <a:accent3>
      <a:srgbClr val="7F0500"/>
    </a:accent3>
    <a:accent4>
      <a:srgbClr val="BFBFBF"/>
    </a:accent4>
    <a:accent5>
      <a:srgbClr val="A6A6A6"/>
    </a:accent5>
    <a:accent6>
      <a:srgbClr val="7F7F7F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9</TotalTime>
  <Words>1568</Words>
  <Application>Microsoft Office PowerPoint</Application>
  <PresentationFormat>Widescreen</PresentationFormat>
  <Paragraphs>129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 MT</vt:lpstr>
      <vt:lpstr>Impact</vt:lpstr>
      <vt:lpstr>Univers</vt:lpstr>
      <vt:lpstr>Distintivo</vt:lpstr>
      <vt:lpstr>Análisis de la situación de las niñas, niños y adolescentes en el Perú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Protección de la niñez: derecho a la integridad personal </vt:lpstr>
      <vt:lpstr>PowerPoint Presentation</vt:lpstr>
      <vt:lpstr>Protección de la niñez: derecho a vivir en familia y comunidad</vt:lpstr>
      <vt:lpstr>Inclusión, igualdad y no discriminación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Alejandra Gutierrez</dc:creator>
  <cp:lastModifiedBy>UNICEF - GENERO</cp:lastModifiedBy>
  <cp:revision>6</cp:revision>
  <dcterms:created xsi:type="dcterms:W3CDTF">2021-04-09T18:20:05Z</dcterms:created>
  <dcterms:modified xsi:type="dcterms:W3CDTF">2022-07-14T21:33:10Z</dcterms:modified>
</cp:coreProperties>
</file>