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77" r:id="rId4"/>
    <p:sldId id="310" r:id="rId5"/>
    <p:sldId id="298" r:id="rId6"/>
    <p:sldId id="307" r:id="rId7"/>
    <p:sldId id="302" r:id="rId8"/>
    <p:sldId id="308" r:id="rId9"/>
    <p:sldId id="303" r:id="rId10"/>
    <p:sldId id="304" r:id="rId11"/>
    <p:sldId id="267" r:id="rId12"/>
    <p:sldId id="268" r:id="rId13"/>
    <p:sldId id="269" r:id="rId14"/>
    <p:sldId id="305" r:id="rId15"/>
    <p:sldId id="275" r:id="rId16"/>
  </p:sldIdLst>
  <p:sldSz cx="12192000" cy="6858000"/>
  <p:notesSz cx="6797675" cy="9928225"/>
  <p:embeddedFontLst>
    <p:embeddedFont>
      <p:font typeface="Antique Olive" panose="020B0604020202020204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V0X72qbGM52QaTtMs0oFIawQU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440476-9E9D-47F5-AF6E-BB82594E4F3A}">
  <a:tblStyle styleId="{40440476-9E9D-47F5-AF6E-BB82594E4F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89076DC-AC65-44F6-AF54-DDBC45D0E35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096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55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279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38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404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236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Ventilación. </a:t>
            </a:r>
            <a:r>
              <a:rPr lang="es-ES" sz="1600" dirty="0"/>
              <a:t>Asegurar que todos los ambientes tengan ventilación natural adecuada: ventanas y puerta abiertas para asegurar la circulación del aire. Se recomienda priorizar las actividades en espacios abiertos.</a:t>
            </a:r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16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Distanciamiento físico 1 m. </a:t>
            </a:r>
            <a:r>
              <a:rPr lang="es-ES" sz="1600" dirty="0"/>
              <a:t>A partir del distanciamiento físico de 1 m., se debe calcular el aforo máximo de cada espacio y organizar el mobiliario.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Señalización. 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Aforo total permitido, lavado o desinfección de manos, uso correcto de mascarillas, la distancia física de 1 m. y ventilación natural adecuada. 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Señalización de ingreso y de salida del local educativo.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Puntos de acopio de residuos.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Guías en pisos y paredes que indiquen la distancia física en la organización del mobiliario y en los ambientes de los servicios higiénicos. </a:t>
            </a:r>
            <a:endParaRPr lang="es-ES" dirty="0"/>
          </a:p>
          <a:p>
            <a:pPr marL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</a:pPr>
            <a:r>
              <a:rPr lang="es-ES" sz="1600" dirty="0"/>
              <a:t>Los mensajes deben ser sencillos y contemplar la diversidad funcional, cultural y lingüística de cada región.</a:t>
            </a:r>
          </a:p>
          <a:p>
            <a:pPr marL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</a:pPr>
            <a:endParaRPr lang="es-ES" sz="16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Lavado de manos.</a:t>
            </a:r>
            <a:r>
              <a:rPr lang="es-ES" sz="1600" dirty="0"/>
              <a:t> Se debe contar con estaciones de lavado o desinfección de manos, que deberán ubicarse cerca de la puerta de ingreso, en un espacio abierto.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24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Ventilación. </a:t>
            </a:r>
            <a:r>
              <a:rPr lang="es-ES" sz="1600" dirty="0"/>
              <a:t>Asegurar que todos los ambientes tengan ventilación natural adecuada: ventanas y puerta abiertas para asegurar la circulación del aire. Se recomienda priorizar las actividades en espacios abiertos.</a:t>
            </a:r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16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Distanciamiento físico 1 m. </a:t>
            </a:r>
            <a:r>
              <a:rPr lang="es-ES" sz="1600" dirty="0"/>
              <a:t>A partir del distanciamiento físico de 1 m., se debe calcular el aforo máximo de cada espacio y organizar el mobiliario.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Señalización. 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Aforo total permitido, lavado o desinfección de manos, uso correcto de mascarillas, la distancia física de 1 m. y ventilación natural adecuada. 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Señalización de ingreso y de salida del local educativo.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Puntos de acopio de residuos.</a:t>
            </a:r>
            <a:endParaRPr lang="es-ES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s-ES" sz="1600" dirty="0"/>
              <a:t>Guías en pisos y paredes que indiquen la distancia física en la organización del mobiliario y en los ambientes de los servicios higiénicos. </a:t>
            </a:r>
            <a:endParaRPr lang="es-ES" dirty="0"/>
          </a:p>
          <a:p>
            <a:pPr marL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</a:pPr>
            <a:r>
              <a:rPr lang="es-ES" sz="1600" dirty="0"/>
              <a:t>Los mensajes deben ser sencillos y contemplar la diversidad funcional, cultural y lingüística de cada región.</a:t>
            </a:r>
          </a:p>
          <a:p>
            <a:pPr marL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</a:pPr>
            <a:endParaRPr lang="es-ES" sz="16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Lavado de manos.</a:t>
            </a:r>
            <a:r>
              <a:rPr lang="es-ES" sz="1600" dirty="0"/>
              <a:t> Se debe contar con estaciones de lavado o desinfección de manos, que deberán ubicarse cerca de la puerta de ingreso, en un espacio abierto.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270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67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058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128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1514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79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F2F2F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46835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8000"/>
              <a:buFont typeface="Century Gothic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921057" y="3890341"/>
            <a:ext cx="8335051" cy="7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/>
          <p:nvPr/>
        </p:nvSpPr>
        <p:spPr>
          <a:xfrm>
            <a:off x="999648" y="5908327"/>
            <a:ext cx="1018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48"/>
            <a:ext cx="12192000" cy="122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2F2F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3422651"/>
            <a:ext cx="5157787" cy="249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2349500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3422651"/>
            <a:ext cx="5183188" cy="249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texto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198AE6B-4C3D-0F46-A28E-386E29F4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texto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198AE6B-4C3D-0F46-A28E-386E29F4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9788" y="112446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>
            <a:spLocks noGrp="1"/>
          </p:cNvSpPr>
          <p:nvPr>
            <p:ph type="pic" idx="2"/>
          </p:nvPr>
        </p:nvSpPr>
        <p:spPr>
          <a:xfrm>
            <a:off x="5183188" y="1124465"/>
            <a:ext cx="6172200" cy="5411788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839788" y="2724665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bg>
      <p:bgPr>
        <a:solidFill>
          <a:srgbClr val="F2F2F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rgbClr val="F1454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solidFill>
          <a:srgbClr val="F2F2F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ctrTitle"/>
          </p:nvPr>
        </p:nvSpPr>
        <p:spPr>
          <a:xfrm>
            <a:off x="895145" y="3622914"/>
            <a:ext cx="3354637" cy="59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5000"/>
              <a:buFont typeface="Century Gothic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48"/>
            <a:ext cx="12192000" cy="122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0494" y="1655179"/>
            <a:ext cx="6421280" cy="458071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0"/>
          <p:cNvSpPr txBox="1"/>
          <p:nvPr/>
        </p:nvSpPr>
        <p:spPr>
          <a:xfrm>
            <a:off x="895145" y="4163248"/>
            <a:ext cx="2692787" cy="61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3000"/>
              <a:buFont typeface="Century Gothic"/>
              <a:buNone/>
            </a:pPr>
            <a:r>
              <a:rPr lang="es-ES" sz="3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Retorno 2022</a:t>
            </a:r>
            <a:endParaRPr sz="3000" b="0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20"/>
          <p:cNvSpPr txBox="1"/>
          <p:nvPr/>
        </p:nvSpPr>
        <p:spPr>
          <a:xfrm>
            <a:off x="895146" y="2717074"/>
            <a:ext cx="2692786" cy="83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5000"/>
              <a:buFont typeface="Century Gothic"/>
              <a:buNone/>
            </a:pPr>
            <a:r>
              <a:rPr lang="es-ES" sz="50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</a:t>
            </a:r>
            <a:endParaRPr sz="5000" b="1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-313509" y="5314068"/>
            <a:ext cx="3535680" cy="487680"/>
          </a:xfrm>
          <a:prstGeom prst="roundRect">
            <a:avLst>
              <a:gd name="adj" fmla="val 380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 txBox="1"/>
          <p:nvPr/>
        </p:nvSpPr>
        <p:spPr>
          <a:xfrm>
            <a:off x="895145" y="5314068"/>
            <a:ext cx="2205106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r>
              <a:rPr lang="es-ES"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23 . 12 . 2021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solidFill>
          <a:srgbClr val="233D7B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1254811"/>
            <a:ext cx="10515600" cy="100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solidFill>
          <a:srgbClr val="233D7B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18" cy="1500187"/>
          </a:xfrm>
          <a:prstGeom prst="rect">
            <a:avLst/>
          </a:prstGeom>
          <a:solidFill>
            <a:srgbClr val="233D7B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5AE"/>
              </a:buClr>
              <a:buSzPts val="9600"/>
              <a:buNone/>
              <a:defRPr sz="9600">
                <a:solidFill>
                  <a:srgbClr val="2F55A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04AC9A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1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D7BE"/>
              </a:buClr>
              <a:buSzPts val="9600"/>
              <a:buNone/>
              <a:defRPr sz="9600">
                <a:solidFill>
                  <a:srgbClr val="5BD7B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F2F2F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838200" y="2669060"/>
            <a:ext cx="5181600" cy="3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6172200" y="2669060"/>
            <a:ext cx="5181600" cy="3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2000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1524000" y="146835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800"/>
              <a:buFont typeface="Century Gothic"/>
              <a:buNone/>
            </a:pPr>
            <a:r>
              <a:rPr lang="es-ES" sz="4800" dirty="0"/>
              <a:t>Disposiciones para la prestación del servicio educativo para el año 2022</a:t>
            </a:r>
            <a:endParaRPr sz="4800" dirty="0"/>
          </a:p>
        </p:txBody>
      </p:sp>
      <p:sp>
        <p:nvSpPr>
          <p:cNvPr id="66" name="Google Shape;66;p1"/>
          <p:cNvSpPr txBox="1">
            <a:spLocks noGrp="1"/>
          </p:cNvSpPr>
          <p:nvPr>
            <p:ph type="subTitle" idx="1"/>
          </p:nvPr>
        </p:nvSpPr>
        <p:spPr>
          <a:xfrm>
            <a:off x="1603525" y="3972077"/>
            <a:ext cx="9144000" cy="145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</a:pPr>
            <a:r>
              <a:rPr lang="es-ES" dirty="0"/>
              <a:t>RM N° 186 -</a:t>
            </a:r>
            <a:r>
              <a:rPr lang="es-ES" dirty="0" smtClean="0"/>
              <a:t>2022-MINEDU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</a:pPr>
            <a:endParaRPr lang="es-E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</a:pPr>
            <a:endParaRPr lang="es-ES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Rosendo Serna Román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Ministro de Educación</a:t>
            </a:r>
            <a:r>
              <a:rPr lang="es-ES" dirty="0" smtClean="0"/>
              <a:t>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637221" y="1834997"/>
            <a:ext cx="8091978" cy="48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Antes de salir del domicilio, </a:t>
            </a:r>
            <a:r>
              <a:rPr lang="es-ES" sz="1600" dirty="0"/>
              <a:t>se deberá revisar si presenta síntomas de covid-19. Si alguien de su entorno cercano presenta síntomas o tiene un diagnóstico confirmado de covid-19, no debe asistir a la IE . </a:t>
            </a:r>
            <a:endParaRPr sz="1600" dirty="0"/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En el transporte público o escolar, </a:t>
            </a:r>
            <a:r>
              <a:rPr lang="es-ES" sz="1600" dirty="0"/>
              <a:t>se deberá usar la/s mascarilla/s correctamente, respetar el distanciamiento y mantener la higiene respiratoria. </a:t>
            </a:r>
            <a:endParaRPr sz="1600" dirty="0"/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s-ES" sz="1600" b="1" dirty="0"/>
              <a:t>El ingreso al local educativo se debe hacer por grupos</a:t>
            </a:r>
            <a:r>
              <a:rPr lang="es-ES" sz="1600" dirty="0"/>
              <a:t>, respetando el distanciamiento en las filas y utilizando correctamente la/s mascarilla/s. Solo podrán ingresar al local educativo los/las estudiantes y el personal.</a:t>
            </a:r>
          </a:p>
          <a:p>
            <a:pPr marL="228600" indent="-228600" algn="just">
              <a:lnSpc>
                <a:spcPct val="115000"/>
              </a:lnSpc>
              <a:buSzPts val="1600"/>
            </a:pPr>
            <a:r>
              <a:rPr lang="es-ES" sz="1600" b="1" dirty="0"/>
              <a:t>Durante las clases</a:t>
            </a:r>
            <a:r>
              <a:rPr lang="es-ES" sz="1600" dirty="0"/>
              <a:t>, se debe asegurar la ventilación natural adecuada y utilizar la/s mascarilla/s correctamente. </a:t>
            </a:r>
          </a:p>
          <a:p>
            <a:pPr marL="228600" indent="-228600" algn="just">
              <a:lnSpc>
                <a:spcPct val="115000"/>
              </a:lnSpc>
              <a:buSzPts val="1600"/>
            </a:pPr>
            <a:r>
              <a:rPr lang="es-ES" sz="1600" b="1" dirty="0"/>
              <a:t>Para el consumo </a:t>
            </a:r>
            <a:r>
              <a:rPr lang="es-ES" sz="1600" b="1" dirty="0">
                <a:solidFill>
                  <a:schemeClr val="dk1"/>
                </a:solidFill>
              </a:rPr>
              <a:t>de alimentos</a:t>
            </a:r>
            <a:r>
              <a:rPr lang="es-ES" sz="1600" dirty="0">
                <a:solidFill>
                  <a:schemeClr val="dk1"/>
                </a:solidFill>
              </a:rPr>
              <a:t>,</a:t>
            </a:r>
            <a:r>
              <a:rPr lang="es-ES" sz="1600" dirty="0"/>
              <a:t> cada estudiante consumirá sus propios alimentos y deberá lavarse o desinfectarse las manos antes y después de consumir alimentos.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</a:pPr>
            <a:endParaRPr sz="1600" b="1" dirty="0"/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70" y="3376467"/>
            <a:ext cx="974975" cy="9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7725" y="2165075"/>
            <a:ext cx="823276" cy="82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6850" y="2165074"/>
            <a:ext cx="823276" cy="82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1160541" y="966986"/>
            <a:ext cx="9318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 la jornada escolar</a:t>
            </a:r>
            <a:endParaRPr sz="2900" b="1" i="0" u="none" strike="noStrike" cap="none">
              <a:solidFill>
                <a:srgbClr val="233D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7" name="Google Shape;167;p7"/>
          <p:cNvGrpSpPr/>
          <p:nvPr/>
        </p:nvGrpSpPr>
        <p:grpSpPr>
          <a:xfrm rot="-5400000">
            <a:off x="638344" y="962502"/>
            <a:ext cx="458029" cy="460274"/>
            <a:chOff x="1127529" y="4504518"/>
            <a:chExt cx="261000" cy="261000"/>
          </a:xfrm>
        </p:grpSpPr>
        <p:sp>
          <p:nvSpPr>
            <p:cNvPr id="168" name="Google Shape;168;p7"/>
            <p:cNvSpPr/>
            <p:nvPr/>
          </p:nvSpPr>
          <p:spPr>
            <a:xfrm>
              <a:off x="1127529" y="4504518"/>
              <a:ext cx="261000" cy="261000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 rot="5400000">
              <a:off x="1227926" y="4576798"/>
              <a:ext cx="60579" cy="116634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86;g10916666332_0_23" descr="lavado de manos icono grat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20126" y="5340215"/>
            <a:ext cx="773025" cy="7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9;g10916666332_0_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2417" y="5211317"/>
            <a:ext cx="1168866" cy="901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25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2579725" y="1919100"/>
            <a:ext cx="9055500" cy="47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600"/>
              <a:buChar char="•"/>
            </a:pPr>
            <a:r>
              <a:rPr lang="es-ES" sz="1600" b="1" dirty="0"/>
              <a:t>Identificación de personas del grupo de riesgo frente a la covid-19. </a:t>
            </a:r>
            <a:endParaRPr sz="1600" dirty="0"/>
          </a:p>
          <a:p>
            <a:pPr marL="685800" lvl="1" indent="-203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600"/>
              <a:buChar char="○"/>
            </a:pPr>
            <a:r>
              <a:rPr lang="es-ES" sz="1600" dirty="0"/>
              <a:t>Se realiza antes de iniciar el servicio educativo. De identificarse personal que pertenezca al grupo de riesgo (incluye a mayores de 65 años o personas con condiciones de comorbilidades), este deberá presentar una declaración jurada y realizar, prioritariamente, trabajo remoto.</a:t>
            </a:r>
            <a:endParaRPr sz="1600" dirty="0"/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600"/>
              <a:buChar char="•"/>
            </a:pPr>
            <a:r>
              <a:rPr lang="es-ES" sz="1600" b="1" dirty="0"/>
              <a:t>Descarte de sintomatología e identificación de casos. </a:t>
            </a:r>
            <a:endParaRPr sz="1600" b="1" dirty="0"/>
          </a:p>
          <a:p>
            <a:pPr marL="685800" lvl="1" indent="-203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600"/>
              <a:buChar char="○"/>
            </a:pPr>
            <a:r>
              <a:rPr lang="es-ES" sz="1600" dirty="0"/>
              <a:t>Se realiza antes de iniciar el servicio educativo y de manera rutinaria. Se gestionará las pruebas de despistaje de la covid-19 ante las autoridades sanitarias correspondientes para todo el personal educativo. </a:t>
            </a:r>
            <a:endParaRPr sz="1600" dirty="0"/>
          </a:p>
          <a:p>
            <a:pPr marL="685800" lvl="1" indent="-203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600"/>
              <a:buChar char="○"/>
            </a:pPr>
            <a:r>
              <a:rPr lang="es-ES" sz="1600" dirty="0"/>
              <a:t>Se deberá realizar el descarte a través de la ficha de sintomatología covid-19. </a:t>
            </a:r>
            <a:endParaRPr sz="1600" dirty="0"/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600"/>
              <a:buChar char="•"/>
            </a:pPr>
            <a:r>
              <a:rPr lang="es-ES" sz="1600" b="1" dirty="0"/>
              <a:t>Medidas generales ante la presencia de casos confirmados o presencia de síntomas. </a:t>
            </a:r>
            <a:endParaRPr sz="1600" b="1" dirty="0"/>
          </a:p>
          <a:p>
            <a:pPr marL="685800" lvl="1" indent="-203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600"/>
              <a:buChar char="○"/>
            </a:pPr>
            <a:r>
              <a:rPr lang="es-ES" sz="1600" dirty="0"/>
              <a:t>Todo miembro de la comunidad educativa que presente síntomas o conviva con personas con sintomatología que cuente con un diagnóstico confirmado de covid-19 deberá realizar cuarentena.</a:t>
            </a:r>
            <a:endParaRPr dirty="0"/>
          </a:p>
          <a:p>
            <a:pPr marL="228600" lvl="0" indent="-127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</a:pPr>
            <a:endParaRPr sz="1600" b="1" dirty="0"/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125" y="2311550"/>
            <a:ext cx="1084200" cy="10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100" y="3837350"/>
            <a:ext cx="1180250" cy="11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100" y="5339937"/>
            <a:ext cx="1180250" cy="118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1371600" y="885050"/>
            <a:ext cx="104958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Seguimiento a la condición de salud de la comunidad educativa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0"/>
          <p:cNvGrpSpPr/>
          <p:nvPr/>
        </p:nvGrpSpPr>
        <p:grpSpPr>
          <a:xfrm rot="-5400000">
            <a:off x="669969" y="1022127"/>
            <a:ext cx="458029" cy="460274"/>
            <a:chOff x="1127529" y="4504518"/>
            <a:chExt cx="261000" cy="261000"/>
          </a:xfrm>
        </p:grpSpPr>
        <p:sp>
          <p:nvSpPr>
            <p:cNvPr id="200" name="Google Shape;200;p10"/>
            <p:cNvSpPr/>
            <p:nvPr/>
          </p:nvSpPr>
          <p:spPr>
            <a:xfrm>
              <a:off x="1127529" y="4504518"/>
              <a:ext cx="261000" cy="261000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 rot="5400000">
              <a:off x="1227926" y="4576798"/>
              <a:ext cx="60579" cy="116634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2425150" y="1957800"/>
            <a:ext cx="91095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800" b="1"/>
              <a:t>Primeras acciones ante un caso sospechoso o confirmado de covid-19 en el local educativo</a:t>
            </a:r>
            <a:endParaRPr sz="1800" b="1"/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457200" lvl="0" indent="-330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/>
              <a:t>Aislar a la persona detectada con sintomatología compatible a la covid-19. </a:t>
            </a:r>
            <a:endParaRPr sz="160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/>
          </a:p>
          <a:p>
            <a:pPr marL="457200" lvl="0" indent="-330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/>
              <a:t>Si un estudiante o personal presenta síntomas asociados a la covid-19, el directivo o tutor debe llamar a la familia y notificar al centro de salud correspondiente. </a:t>
            </a:r>
            <a:endParaRPr sz="160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/>
          </a:p>
          <a:p>
            <a:pPr marL="457200" lvl="0" indent="-330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/>
              <a:t>Si presenta síntomas graves, se deberá solicitar atención médica inmediata. La persona infectada debe permanecer aislada. </a:t>
            </a:r>
            <a:endParaRPr sz="160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/>
          </a:p>
          <a:p>
            <a:pPr marL="457200" lvl="0" indent="-330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/>
              <a:t>Si un estudiante o personal confirma que presenta covid-19 o presenta síntomas antes de salir del domicilio, no debe asistir a la IE.</a:t>
            </a:r>
            <a:endParaRPr sz="160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/>
          </a:p>
          <a:p>
            <a:pPr marL="457200" lvl="0" indent="-330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/>
              <a:t>Todos los miembros de la comunidad educativa deben dar las facilidades al personal de salud para que realice la vigilancia epidemiológica y acciones que correspondan en el marco de sus competencias.</a:t>
            </a:r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900" y="2914147"/>
            <a:ext cx="1945250" cy="253250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/>
          <p:nvPr/>
        </p:nvSpPr>
        <p:spPr>
          <a:xfrm>
            <a:off x="1563316" y="947086"/>
            <a:ext cx="9318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Casos sospechosos o confirmados de contagio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12"/>
          <p:cNvGrpSpPr/>
          <p:nvPr/>
        </p:nvGrpSpPr>
        <p:grpSpPr>
          <a:xfrm rot="-5400000">
            <a:off x="1041119" y="942602"/>
            <a:ext cx="458029" cy="460274"/>
            <a:chOff x="1127529" y="4504518"/>
            <a:chExt cx="261000" cy="261000"/>
          </a:xfrm>
        </p:grpSpPr>
        <p:sp>
          <p:nvSpPr>
            <p:cNvPr id="210" name="Google Shape;210;p12"/>
            <p:cNvSpPr/>
            <p:nvPr/>
          </p:nvSpPr>
          <p:spPr>
            <a:xfrm>
              <a:off x="1127529" y="4504518"/>
              <a:ext cx="261000" cy="261000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 rot="5400000">
              <a:off x="1227926" y="4576798"/>
              <a:ext cx="60579" cy="116634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body" idx="1"/>
          </p:nvPr>
        </p:nvSpPr>
        <p:spPr>
          <a:xfrm>
            <a:off x="1988350" y="1236475"/>
            <a:ext cx="9671700" cy="52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 sz="1800" b="1" dirty="0"/>
              <a:t>Suspensión temporal del tipo de servicio educativo presencial </a:t>
            </a:r>
            <a:endParaRPr sz="1800" b="1" dirty="0"/>
          </a:p>
          <a:p>
            <a:pPr marL="2286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600" b="1" dirty="0"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 dirty="0"/>
              <a:t>El servicio educativo deberá ser suspendido para el aula en la que se encontró el caso confirmado o sospechoso de covid-19,  de acuerdo al periodo de cuarentena establecido por el </a:t>
            </a:r>
            <a:r>
              <a:rPr lang="es-ES" sz="1600" dirty="0" err="1"/>
              <a:t>Minsa</a:t>
            </a:r>
            <a:r>
              <a:rPr lang="es-ES" sz="1600" dirty="0"/>
              <a:t>. </a:t>
            </a:r>
            <a:endParaRPr sz="16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 dirty="0"/>
              <a:t>Además, tanto estudiantes como docentes del aula en la que se identificó el caso, deberán realizar cuarentena por los días establecido por el MINSA. Esta suspensión temporal de la </a:t>
            </a:r>
            <a:r>
              <a:rPr lang="es-ES" sz="1600" dirty="0" err="1"/>
              <a:t>presencialidad</a:t>
            </a:r>
            <a:r>
              <a:rPr lang="es-ES" sz="1600" dirty="0"/>
              <a:t> será transmitida por los canales de comunicación establecidos por el servicio educativo y </a:t>
            </a:r>
            <a:r>
              <a:rPr lang="es-ES" sz="1600" u="sng" dirty="0"/>
              <a:t>se activará el servicio educativo a distancia.</a:t>
            </a:r>
            <a:endParaRPr sz="1600" u="sng" dirty="0"/>
          </a:p>
          <a:p>
            <a:pPr marL="685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u="sng" dirty="0">
              <a:solidFill>
                <a:srgbClr val="FF0000"/>
              </a:solidFill>
            </a:endParaRPr>
          </a:p>
          <a:p>
            <a:pPr marL="685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800" b="1" dirty="0"/>
              <a:t>Reinicio del servicio educativo</a:t>
            </a:r>
            <a:endParaRPr sz="1800" b="1" dirty="0"/>
          </a:p>
          <a:p>
            <a:pPr marL="228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b="1" dirty="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 dirty="0"/>
              <a:t>Una vez que se cumplan los días de cuarentena, se reinicia el servicio educativo. Se informará la fecha de reinicio de las clases presenciales a través de los canales de comunicación establecidos por el servicio educativo.</a:t>
            </a:r>
            <a:endParaRPr sz="1600" dirty="0"/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-ES" sz="1600" dirty="0"/>
              <a:t>Se debe propiciar un ambiente de respeto hacia las personas afectadas y evitar conductas </a:t>
            </a:r>
            <a:r>
              <a:rPr lang="es-ES" sz="1600" dirty="0" err="1"/>
              <a:t>estigmatizantes</a:t>
            </a:r>
            <a:r>
              <a:rPr lang="es-ES" sz="1600" dirty="0"/>
              <a:t> o discriminatorias. </a:t>
            </a:r>
            <a:endParaRPr sz="1600" b="1" dirty="0"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819675"/>
            <a:ext cx="1683550" cy="122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955022"/>
            <a:ext cx="1683550" cy="12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427" y="1050188"/>
            <a:ext cx="9769178" cy="614957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233D7B"/>
                </a:solidFill>
              </a:rPr>
              <a:t>Necesitamos el compromiso de toda la comunidad </a:t>
            </a:r>
            <a:endParaRPr lang="es-PE" sz="2800" dirty="0">
              <a:solidFill>
                <a:srgbClr val="233D7B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16321" y="23934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DIRECTIVOS</a:t>
            </a:r>
            <a:r>
              <a:rPr lang="es-ES" dirty="0"/>
              <a:t> 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521428" y="2985751"/>
            <a:ext cx="1828800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FAMILIAS</a:t>
            </a:r>
            <a:endParaRPr lang="es-PE" b="1" dirty="0">
              <a:solidFill>
                <a:srgbClr val="233D7B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0265" y="35948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COMUNIDAD</a:t>
            </a:r>
            <a:endParaRPr lang="es-PE" b="1" dirty="0">
              <a:solidFill>
                <a:srgbClr val="233D7B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29001" y="42894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DOCENTES</a:t>
            </a:r>
            <a:r>
              <a:rPr lang="es-ES" dirty="0"/>
              <a:t> </a:t>
            </a:r>
            <a:endParaRPr lang="es-P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485673" y="4974474"/>
            <a:ext cx="209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PERSONAL ADMINISTRATIVO</a:t>
            </a:r>
            <a:endParaRPr lang="es-PE" b="1" dirty="0">
              <a:solidFill>
                <a:srgbClr val="233D7B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84865" y="58211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VOLUNTARIOS</a:t>
            </a:r>
            <a:endParaRPr lang="es-PE" b="1" dirty="0">
              <a:solidFill>
                <a:srgbClr val="233D7B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15F708E1-3FB8-4CB4-A246-542D17BE6626}"/>
              </a:ext>
            </a:extLst>
          </p:cNvPr>
          <p:cNvSpPr/>
          <p:nvPr/>
        </p:nvSpPr>
        <p:spPr>
          <a:xfrm>
            <a:off x="1140265" y="3587849"/>
            <a:ext cx="1633077" cy="357715"/>
          </a:xfrm>
          <a:prstGeom prst="roundRect">
            <a:avLst/>
          </a:prstGeom>
          <a:noFill/>
          <a:ln w="31750">
            <a:solidFill>
              <a:srgbClr val="04A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609FFF0E-3CFF-495F-A2A4-41D6D98D19AA}"/>
              </a:ext>
            </a:extLst>
          </p:cNvPr>
          <p:cNvSpPr/>
          <p:nvPr/>
        </p:nvSpPr>
        <p:spPr>
          <a:xfrm>
            <a:off x="2273444" y="2974134"/>
            <a:ext cx="1633077" cy="357715"/>
          </a:xfrm>
          <a:prstGeom prst="roundRect">
            <a:avLst/>
          </a:prstGeom>
          <a:noFill/>
          <a:ln w="31750">
            <a:solidFill>
              <a:srgbClr val="04A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6086EFC7-E551-4671-8ACD-04CF409083E7}"/>
              </a:ext>
            </a:extLst>
          </p:cNvPr>
          <p:cNvSpPr/>
          <p:nvPr/>
        </p:nvSpPr>
        <p:spPr>
          <a:xfrm>
            <a:off x="1444749" y="2389715"/>
            <a:ext cx="1633077" cy="357715"/>
          </a:xfrm>
          <a:prstGeom prst="roundRect">
            <a:avLst/>
          </a:prstGeom>
          <a:noFill/>
          <a:ln w="31750">
            <a:solidFill>
              <a:srgbClr val="04A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4B662CA3-279C-464A-87BD-C56B0CA38E5E}"/>
              </a:ext>
            </a:extLst>
          </p:cNvPr>
          <p:cNvSpPr/>
          <p:nvPr/>
        </p:nvSpPr>
        <p:spPr>
          <a:xfrm>
            <a:off x="2261287" y="4275908"/>
            <a:ext cx="1633077" cy="357715"/>
          </a:xfrm>
          <a:prstGeom prst="roundRect">
            <a:avLst/>
          </a:prstGeom>
          <a:noFill/>
          <a:ln w="31750">
            <a:solidFill>
              <a:srgbClr val="04A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5A615B75-FE9F-4F15-B7DF-13BB516722E8}"/>
              </a:ext>
            </a:extLst>
          </p:cNvPr>
          <p:cNvSpPr/>
          <p:nvPr/>
        </p:nvSpPr>
        <p:spPr>
          <a:xfrm>
            <a:off x="1439313" y="4960797"/>
            <a:ext cx="2171008" cy="646331"/>
          </a:xfrm>
          <a:prstGeom prst="roundRect">
            <a:avLst/>
          </a:prstGeom>
          <a:noFill/>
          <a:ln w="31750">
            <a:solidFill>
              <a:srgbClr val="04A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13B7763E-A856-4175-BB32-0FE440EDF914}"/>
              </a:ext>
            </a:extLst>
          </p:cNvPr>
          <p:cNvSpPr/>
          <p:nvPr/>
        </p:nvSpPr>
        <p:spPr>
          <a:xfrm>
            <a:off x="2773342" y="5817530"/>
            <a:ext cx="1824472" cy="357715"/>
          </a:xfrm>
          <a:prstGeom prst="roundRect">
            <a:avLst/>
          </a:prstGeom>
          <a:noFill/>
          <a:ln w="31750">
            <a:solidFill>
              <a:srgbClr val="04A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5F9817D4-C188-45D3-A514-E06B78DB916A}"/>
              </a:ext>
            </a:extLst>
          </p:cNvPr>
          <p:cNvCxnSpPr>
            <a:cxnSpLocks/>
          </p:cNvCxnSpPr>
          <p:nvPr/>
        </p:nvCxnSpPr>
        <p:spPr>
          <a:xfrm>
            <a:off x="808892" y="1665145"/>
            <a:ext cx="8950570" cy="0"/>
          </a:xfrm>
          <a:prstGeom prst="line">
            <a:avLst/>
          </a:prstGeom>
          <a:ln w="19050">
            <a:solidFill>
              <a:srgbClr val="F75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52670C3-32F6-4218-93AB-6C10E8726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" t="12359" r="2551"/>
          <a:stretch/>
        </p:blipFill>
        <p:spPr>
          <a:xfrm>
            <a:off x="12885575" y="273752"/>
            <a:ext cx="6303523" cy="331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B3A17EE-E986-4D99-BA8B-F8C43BE76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3" t="20700" r="4296" b="27718"/>
          <a:stretch/>
        </p:blipFill>
        <p:spPr>
          <a:xfrm>
            <a:off x="5194188" y="1711681"/>
            <a:ext cx="5607574" cy="47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s-ES"/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33B0CEE-2747-954C-BFC2-B04AF609D7F6}"/>
              </a:ext>
            </a:extLst>
          </p:cNvPr>
          <p:cNvSpPr/>
          <p:nvPr/>
        </p:nvSpPr>
        <p:spPr>
          <a:xfrm>
            <a:off x="1" y="0"/>
            <a:ext cx="9525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CC7606D-EDA5-C047-A09C-4EAB2B6685BC}"/>
              </a:ext>
            </a:extLst>
          </p:cNvPr>
          <p:cNvSpPr/>
          <p:nvPr/>
        </p:nvSpPr>
        <p:spPr>
          <a:xfrm>
            <a:off x="11239500" y="0"/>
            <a:ext cx="952500" cy="6858000"/>
          </a:xfrm>
          <a:prstGeom prst="rect">
            <a:avLst/>
          </a:prstGeom>
          <a:solidFill>
            <a:srgbClr val="04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2A92DFE-1FA8-494D-8E67-796A1A942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0" b="12670"/>
          <a:stretch/>
        </p:blipFill>
        <p:spPr>
          <a:xfrm>
            <a:off x="0" y="1"/>
            <a:ext cx="1123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8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39A3267-3577-C54E-8BC4-CB17871FCC07}"/>
              </a:ext>
            </a:extLst>
          </p:cNvPr>
          <p:cNvSpPr/>
          <p:nvPr/>
        </p:nvSpPr>
        <p:spPr>
          <a:xfrm>
            <a:off x="1523541" y="1282456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250"/>
              </a:spcBef>
            </a:pPr>
            <a:r>
              <a:rPr lang="es-PE" sz="32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LA ESCUELA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E75AD8E0-7257-5247-806A-740507FAB4B1}"/>
              </a:ext>
            </a:extLst>
          </p:cNvPr>
          <p:cNvSpPr/>
          <p:nvPr/>
        </p:nvSpPr>
        <p:spPr>
          <a:xfrm>
            <a:off x="1188683" y="2270927"/>
            <a:ext cx="8227691" cy="3587262"/>
          </a:xfrm>
          <a:prstGeom prst="roundRect">
            <a:avLst>
              <a:gd name="adj" fmla="val 47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F6112C6-C087-E641-885F-F75B84BD4375}"/>
              </a:ext>
            </a:extLst>
          </p:cNvPr>
          <p:cNvSpPr/>
          <p:nvPr/>
        </p:nvSpPr>
        <p:spPr>
          <a:xfrm>
            <a:off x="708321" y="2527646"/>
            <a:ext cx="6009870" cy="289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just">
              <a:lnSpc>
                <a:spcPct val="115000"/>
              </a:lnSpc>
            </a:pPr>
            <a:r>
              <a:rPr lang="es-ES" sz="1600" dirty="0">
                <a:solidFill>
                  <a:srgbClr val="233D7B"/>
                </a:solidFill>
                <a:latin typeface="Century Gothic" panose="020B0502020202020204" pitchFamily="34" charset="0"/>
              </a:rPr>
              <a:t>La comunidad educativa, tiene como </a:t>
            </a: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</a:rPr>
              <a:t>centro el bienestar del estudiante</a:t>
            </a:r>
            <a:r>
              <a:rPr lang="es-ES" sz="1600" dirty="0">
                <a:solidFill>
                  <a:srgbClr val="233D7B"/>
                </a:solidFill>
                <a:latin typeface="Century Gothic" panose="020B0502020202020204" pitchFamily="34" charset="0"/>
              </a:rPr>
              <a:t> y busca ampliar la mirada hacia el </a:t>
            </a: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</a:rPr>
              <a:t>desarrollo de experiencias diversas, dentro y fuera de la escuela</a:t>
            </a:r>
            <a:r>
              <a:rPr lang="es-ES" sz="1600" dirty="0">
                <a:solidFill>
                  <a:srgbClr val="233D7B"/>
                </a:solidFill>
                <a:latin typeface="Century Gothic" panose="020B0502020202020204" pitchFamily="34" charset="0"/>
              </a:rPr>
              <a:t>, que promuevan que los estudiantes construyan sus propios aprendizajes, pongan en juego sus competencias y se vuelvan cada vez más </a:t>
            </a: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</a:rPr>
              <a:t>autónomos en sus procesos de aprendizaje</a:t>
            </a:r>
            <a:r>
              <a:rPr lang="es-ES" sz="1600" dirty="0">
                <a:solidFill>
                  <a:srgbClr val="233D7B"/>
                </a:solidFill>
                <a:latin typeface="Century Gothic" panose="020B0502020202020204" pitchFamily="34" charset="0"/>
              </a:rPr>
              <a:t>. Esto implica que la escuela siga cambiando y en ese cambio están implicados todos los actores educativos: estudiantes, docentes, familias, directivos y comunidad en general.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F6BA223-0DC6-4C83-9264-037320013369}"/>
              </a:ext>
            </a:extLst>
          </p:cNvPr>
          <p:cNvGrpSpPr/>
          <p:nvPr/>
        </p:nvGrpSpPr>
        <p:grpSpPr>
          <a:xfrm rot="16200000">
            <a:off x="11289906" y="5984216"/>
            <a:ext cx="440711" cy="440711"/>
            <a:chOff x="1127529" y="4504518"/>
            <a:chExt cx="261004" cy="26100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F6005C3E-9DFE-4A84-BE49-57256536398A}"/>
                </a:ext>
              </a:extLst>
            </p:cNvPr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Google Shape;359;p40">
              <a:extLst>
                <a:ext uri="{FF2B5EF4-FFF2-40B4-BE49-F238E27FC236}">
                  <a16:creationId xmlns:a16="http://schemas.microsoft.com/office/drawing/2014/main" xmlns="" id="{C6D0CD19-45B7-4183-8508-C613D9117CB9}"/>
                </a:ext>
              </a:extLst>
            </p:cNvPr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Gráfico 7" descr="Centro educativo">
            <a:extLst>
              <a:ext uri="{FF2B5EF4-FFF2-40B4-BE49-F238E27FC236}">
                <a16:creationId xmlns:a16="http://schemas.microsoft.com/office/drawing/2014/main" xmlns="" id="{D7C0BC3E-1244-4E4A-B394-7EBE0B47E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991" y="999811"/>
            <a:ext cx="914400" cy="9144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43775B05-CA6B-4B7C-A1D5-29EC06745314}"/>
              </a:ext>
            </a:extLst>
          </p:cNvPr>
          <p:cNvCxnSpPr>
            <a:cxnSpLocks/>
          </p:cNvCxnSpPr>
          <p:nvPr/>
        </p:nvCxnSpPr>
        <p:spPr>
          <a:xfrm>
            <a:off x="547991" y="2228516"/>
            <a:ext cx="6330530" cy="0"/>
          </a:xfrm>
          <a:prstGeom prst="line">
            <a:avLst/>
          </a:prstGeom>
          <a:ln w="19050">
            <a:solidFill>
              <a:srgbClr val="F75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2103E6C-8233-4332-988B-AF510411BD33}"/>
              </a:ext>
            </a:extLst>
          </p:cNvPr>
          <p:cNvSpPr/>
          <p:nvPr/>
        </p:nvSpPr>
        <p:spPr>
          <a:xfrm>
            <a:off x="7539537" y="2416790"/>
            <a:ext cx="442792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lnSpc>
                <a:spcPct val="115000"/>
              </a:lnSpc>
              <a:spcBef>
                <a:spcPts val="2250"/>
              </a:spcBef>
            </a:pP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Centralidad en el bienestar del estudiante</a:t>
            </a:r>
            <a:b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s-PE" sz="1600" b="1" dirty="0">
              <a:solidFill>
                <a:srgbClr val="233D7B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49500" y="3106255"/>
            <a:ext cx="442792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lnSpc>
                <a:spcPct val="115000"/>
              </a:lnSpc>
              <a:spcBef>
                <a:spcPts val="2250"/>
              </a:spcBef>
            </a:pP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Énfasis en el soporte </a:t>
            </a:r>
            <a:r>
              <a:rPr lang="es-ES" sz="1600" b="1" dirty="0" err="1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socioafectivo</a:t>
            </a: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s-PE" sz="1600" b="1" dirty="0">
              <a:solidFill>
                <a:srgbClr val="233D7B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549500" y="3647632"/>
            <a:ext cx="442792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lnSpc>
                <a:spcPct val="115000"/>
              </a:lnSpc>
              <a:spcBef>
                <a:spcPts val="2250"/>
              </a:spcBef>
            </a:pP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Valoración y atención de la diversidad</a:t>
            </a:r>
            <a:b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s-ES" sz="1600" b="1" dirty="0">
              <a:solidFill>
                <a:srgbClr val="233D7B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535CCF3-4CC3-49E3-BBD6-745551D058DD}"/>
              </a:ext>
            </a:extLst>
          </p:cNvPr>
          <p:cNvSpPr/>
          <p:nvPr/>
        </p:nvSpPr>
        <p:spPr>
          <a:xfrm>
            <a:off x="7575074" y="4326593"/>
            <a:ext cx="507332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lnSpc>
                <a:spcPct val="115000"/>
              </a:lnSpc>
              <a:spcBef>
                <a:spcPts val="2250"/>
              </a:spcBef>
            </a:pP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Evaluación formativa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550688" y="4847652"/>
            <a:ext cx="4399545" cy="63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lnSpc>
                <a:spcPct val="115000"/>
              </a:lnSpc>
              <a:spcBef>
                <a:spcPts val="2250"/>
              </a:spcBef>
            </a:pPr>
            <a:r>
              <a:rPr lang="es-ES" sz="1600" b="1" dirty="0">
                <a:solidFill>
                  <a:srgbClr val="233D7B"/>
                </a:solidFill>
                <a:latin typeface="Century Gothic" panose="020B0502020202020204" pitchFamily="34" charset="0"/>
                <a:ea typeface="+mj-ea"/>
                <a:cs typeface="+mj-cs"/>
              </a:rPr>
              <a:t>Procesos de enseñanza y aprendizaje dentro y fuera de la escuela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6F6BA223-0DC6-4C83-9264-037320013369}"/>
              </a:ext>
            </a:extLst>
          </p:cNvPr>
          <p:cNvGrpSpPr/>
          <p:nvPr/>
        </p:nvGrpSpPr>
        <p:grpSpPr>
          <a:xfrm rot="16200000">
            <a:off x="7098826" y="4902620"/>
            <a:ext cx="440711" cy="440711"/>
            <a:chOff x="1127529" y="4504518"/>
            <a:chExt cx="261004" cy="261004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F6005C3E-9DFE-4A84-BE49-57256536398A}"/>
                </a:ext>
              </a:extLst>
            </p:cNvPr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Google Shape;359;p40">
              <a:extLst>
                <a:ext uri="{FF2B5EF4-FFF2-40B4-BE49-F238E27FC236}">
                  <a16:creationId xmlns:a16="http://schemas.microsoft.com/office/drawing/2014/main" xmlns="" id="{C6D0CD19-45B7-4183-8508-C613D9117CB9}"/>
                </a:ext>
              </a:extLst>
            </p:cNvPr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6F6BA223-0DC6-4C83-9264-037320013369}"/>
              </a:ext>
            </a:extLst>
          </p:cNvPr>
          <p:cNvGrpSpPr/>
          <p:nvPr/>
        </p:nvGrpSpPr>
        <p:grpSpPr>
          <a:xfrm rot="16200000">
            <a:off x="7092458" y="4306274"/>
            <a:ext cx="440711" cy="440711"/>
            <a:chOff x="1127529" y="4504518"/>
            <a:chExt cx="261004" cy="261004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F6005C3E-9DFE-4A84-BE49-57256536398A}"/>
                </a:ext>
              </a:extLst>
            </p:cNvPr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Google Shape;359;p40">
              <a:extLst>
                <a:ext uri="{FF2B5EF4-FFF2-40B4-BE49-F238E27FC236}">
                  <a16:creationId xmlns:a16="http://schemas.microsoft.com/office/drawing/2014/main" xmlns="" id="{C6D0CD19-45B7-4183-8508-C613D9117CB9}"/>
                </a:ext>
              </a:extLst>
            </p:cNvPr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6F6BA223-0DC6-4C83-9264-037320013369}"/>
              </a:ext>
            </a:extLst>
          </p:cNvPr>
          <p:cNvGrpSpPr/>
          <p:nvPr/>
        </p:nvGrpSpPr>
        <p:grpSpPr>
          <a:xfrm rot="16200000">
            <a:off x="7098826" y="3662098"/>
            <a:ext cx="440711" cy="440711"/>
            <a:chOff x="1127529" y="4504518"/>
            <a:chExt cx="261004" cy="261004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F6005C3E-9DFE-4A84-BE49-57256536398A}"/>
                </a:ext>
              </a:extLst>
            </p:cNvPr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Google Shape;359;p40">
              <a:extLst>
                <a:ext uri="{FF2B5EF4-FFF2-40B4-BE49-F238E27FC236}">
                  <a16:creationId xmlns:a16="http://schemas.microsoft.com/office/drawing/2014/main" xmlns="" id="{C6D0CD19-45B7-4183-8508-C613D9117CB9}"/>
                </a:ext>
              </a:extLst>
            </p:cNvPr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6F6BA223-0DC6-4C83-9264-037320013369}"/>
              </a:ext>
            </a:extLst>
          </p:cNvPr>
          <p:cNvGrpSpPr/>
          <p:nvPr/>
        </p:nvGrpSpPr>
        <p:grpSpPr>
          <a:xfrm rot="16200000">
            <a:off x="7111569" y="3060751"/>
            <a:ext cx="440711" cy="440711"/>
            <a:chOff x="1127529" y="4504518"/>
            <a:chExt cx="261004" cy="26100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F6005C3E-9DFE-4A84-BE49-57256536398A}"/>
                </a:ext>
              </a:extLst>
            </p:cNvPr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Google Shape;359;p40">
              <a:extLst>
                <a:ext uri="{FF2B5EF4-FFF2-40B4-BE49-F238E27FC236}">
                  <a16:creationId xmlns:a16="http://schemas.microsoft.com/office/drawing/2014/main" xmlns="" id="{C6D0CD19-45B7-4183-8508-C613D9117CB9}"/>
                </a:ext>
              </a:extLst>
            </p:cNvPr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6F6BA223-0DC6-4C83-9264-037320013369}"/>
              </a:ext>
            </a:extLst>
          </p:cNvPr>
          <p:cNvGrpSpPr/>
          <p:nvPr/>
        </p:nvGrpSpPr>
        <p:grpSpPr>
          <a:xfrm rot="16200000">
            <a:off x="7111569" y="2421575"/>
            <a:ext cx="440711" cy="440711"/>
            <a:chOff x="1127529" y="4504518"/>
            <a:chExt cx="261004" cy="261004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F6005C3E-9DFE-4A84-BE49-57256536398A}"/>
                </a:ext>
              </a:extLst>
            </p:cNvPr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Google Shape;359;p40">
              <a:extLst>
                <a:ext uri="{FF2B5EF4-FFF2-40B4-BE49-F238E27FC236}">
                  <a16:creationId xmlns:a16="http://schemas.microsoft.com/office/drawing/2014/main" xmlns="" id="{C6D0CD19-45B7-4183-8508-C613D9117CB9}"/>
                </a:ext>
              </a:extLst>
            </p:cNvPr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58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1523541" y="1463936"/>
            <a:ext cx="725134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 dirty="0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ACCIONES</a:t>
            </a:r>
            <a:endParaRPr sz="2900" b="1" i="0" u="none" strike="noStrike" cap="none" dirty="0">
              <a:solidFill>
                <a:srgbClr val="233D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595082" y="2719662"/>
            <a:ext cx="9503553" cy="3437857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976575" y="3037675"/>
            <a:ext cx="7139700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900"/>
            </a:pPr>
            <a:r>
              <a:rPr lang="es-ES" sz="2000" dirty="0">
                <a:solidFill>
                  <a:srgbClr val="0070C0"/>
                </a:solidFill>
                <a:latin typeface="Antique Olive" panose="020B0603020204030204" pitchFamily="34" charset="0"/>
                <a:ea typeface="Century Gothic"/>
                <a:cs typeface="Century Gothic"/>
                <a:sym typeface="Century Gothic"/>
              </a:rPr>
              <a:t>CONDICIONES DE BIOSEGURIDAD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rgbClr val="0070C0"/>
              </a:solidFill>
              <a:latin typeface="Antique Olive" panose="020B0603020204030204" pitchFamily="34" charset="0"/>
              <a:ea typeface="Century Gothic"/>
              <a:cs typeface="Century Gothic"/>
              <a:sym typeface="Century Gothic"/>
            </a:endParaRPr>
          </a:p>
          <a:p>
            <a:pPr lvl="0">
              <a:buSzPts val="2900"/>
            </a:pPr>
            <a:r>
              <a:rPr lang="es-ES" sz="2000" dirty="0">
                <a:solidFill>
                  <a:srgbClr val="0070C0"/>
                </a:solidFill>
                <a:latin typeface="Antique Olive" panose="020B0603020204030204" pitchFamily="34" charset="0"/>
                <a:ea typeface="Century Gothic"/>
                <a:cs typeface="Century Gothic"/>
                <a:sym typeface="Century Gothic"/>
              </a:rPr>
              <a:t>PARA LA APERTURA DE QUIOSCOS, CAFETERÍAS Y COMEDORES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sz="2000" i="0" u="none" strike="noStrike" cap="none" dirty="0">
              <a:solidFill>
                <a:srgbClr val="0070C0"/>
              </a:solidFill>
              <a:latin typeface="Antique Olive" panose="020B0603020204030204" pitchFamily="34" charset="0"/>
              <a:ea typeface="Century Gothic"/>
              <a:cs typeface="Century Gothic"/>
              <a:sym typeface="Century Gothic"/>
            </a:endParaRPr>
          </a:p>
          <a:p>
            <a:pPr lvl="0">
              <a:buSzPts val="2900"/>
            </a:pPr>
            <a:r>
              <a:rPr lang="es-ES" sz="2000" dirty="0">
                <a:solidFill>
                  <a:srgbClr val="0070C0"/>
                </a:solidFill>
                <a:latin typeface="Antique Olive" panose="020B0603020204030204" pitchFamily="34" charset="0"/>
                <a:ea typeface="Century Gothic"/>
                <a:cs typeface="Century Gothic"/>
                <a:sym typeface="Century Gothic"/>
              </a:rPr>
              <a:t>MEDIDAS GENERALES DE PREVENCIÓN Y PROTECCIÓN PERSONAL EN EL LOCAL EDUCATIVO</a:t>
            </a:r>
          </a:p>
          <a:p>
            <a:pPr lvl="0">
              <a:buSzPts val="2900"/>
            </a:pPr>
            <a:endParaRPr lang="es-ES" sz="2000" dirty="0">
              <a:solidFill>
                <a:srgbClr val="0070C0"/>
              </a:solidFill>
              <a:latin typeface="Antique Olive" panose="020B0603020204030204" pitchFamily="34" charset="0"/>
              <a:sym typeface="Century Gothic"/>
            </a:endParaRPr>
          </a:p>
          <a:p>
            <a:pPr lvl="0">
              <a:buSzPts val="2900"/>
            </a:pPr>
            <a:r>
              <a:rPr lang="es-ES" sz="2000" dirty="0">
                <a:solidFill>
                  <a:srgbClr val="0070C0"/>
                </a:solidFill>
                <a:latin typeface="Antique Olive" panose="020B0603020204030204" pitchFamily="34" charset="0"/>
              </a:rPr>
              <a:t>SOBRE DESFILES, ACTUACIONES Y FORMACIONES</a:t>
            </a:r>
          </a:p>
        </p:txBody>
      </p:sp>
      <p:grpSp>
        <p:nvGrpSpPr>
          <p:cNvPr id="144" name="Google Shape;144;p5"/>
          <p:cNvGrpSpPr/>
          <p:nvPr/>
        </p:nvGrpSpPr>
        <p:grpSpPr>
          <a:xfrm rot="-5400000">
            <a:off x="2342639" y="3075597"/>
            <a:ext cx="454747" cy="493950"/>
            <a:chOff x="1127529" y="4504518"/>
            <a:chExt cx="261004" cy="261004"/>
          </a:xfrm>
        </p:grpSpPr>
        <p:sp>
          <p:nvSpPr>
            <p:cNvPr id="145" name="Google Shape;145;p5"/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-5400000">
            <a:off x="2349439" y="3853992"/>
            <a:ext cx="454747" cy="493950"/>
            <a:chOff x="1127529" y="4504518"/>
            <a:chExt cx="261004" cy="261004"/>
          </a:xfrm>
        </p:grpSpPr>
        <p:sp>
          <p:nvSpPr>
            <p:cNvPr id="148" name="Google Shape;148;p5"/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5"/>
          <p:cNvGrpSpPr/>
          <p:nvPr/>
        </p:nvGrpSpPr>
        <p:grpSpPr>
          <a:xfrm rot="-5400000">
            <a:off x="2305378" y="4721275"/>
            <a:ext cx="454747" cy="493950"/>
            <a:chOff x="1127529" y="4504518"/>
            <a:chExt cx="261004" cy="261004"/>
          </a:xfrm>
        </p:grpSpPr>
        <p:sp>
          <p:nvSpPr>
            <p:cNvPr id="151" name="Google Shape;151;p5"/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50;p5"/>
          <p:cNvGrpSpPr/>
          <p:nvPr/>
        </p:nvGrpSpPr>
        <p:grpSpPr>
          <a:xfrm rot="-5400000">
            <a:off x="2292296" y="5425608"/>
            <a:ext cx="454747" cy="493950"/>
            <a:chOff x="1127529" y="4504518"/>
            <a:chExt cx="261004" cy="261004"/>
          </a:xfrm>
        </p:grpSpPr>
        <p:sp>
          <p:nvSpPr>
            <p:cNvPr id="15" name="Google Shape;151;p5"/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2;p5"/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27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734975" y="1400424"/>
            <a:ext cx="725134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 dirty="0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CONDICIONES DE BIOSEGURIDAD</a:t>
            </a:r>
            <a:endParaRPr sz="2900" b="1" i="0" u="none" strike="noStrike" cap="none" dirty="0">
              <a:solidFill>
                <a:srgbClr val="233D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623594" y="2740348"/>
            <a:ext cx="9503553" cy="3437857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974192" y="3423284"/>
            <a:ext cx="197244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es-ES" sz="1600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los Servicios Educativos deben cumplir con las condiciones</a:t>
            </a:r>
            <a:endParaRPr sz="1600" dirty="0">
              <a:solidFill>
                <a:srgbClr val="011643"/>
              </a:solidFill>
              <a:latin typeface="Century Gothic"/>
              <a:ea typeface="Century Gothic"/>
              <a:cs typeface="Century Gothic"/>
            </a:endParaRPr>
          </a:p>
          <a:p>
            <a:pPr>
              <a:buSzPts val="1400"/>
            </a:pPr>
            <a:r>
              <a:rPr lang="es-ES" sz="1600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bioseguridad emitidas por MINSA</a:t>
            </a:r>
            <a:endParaRPr sz="1600"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215345" y="3337544"/>
            <a:ext cx="2320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Ventilación natural adecuada</a:t>
            </a:r>
            <a:endParaRPr sz="14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193499" y="3139464"/>
            <a:ext cx="0" cy="2639626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>
            <a:off x="5260310" y="4602189"/>
            <a:ext cx="225028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Implementación de estaciones de lavado o desinfección de manos</a:t>
            </a:r>
            <a:endParaRPr sz="14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5928334" y="10407471"/>
            <a:ext cx="20277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Señalización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2" descr="ventilación icono gra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0752" y="3108721"/>
            <a:ext cx="693281" cy="69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lavado a ma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3820" y="4602189"/>
            <a:ext cx="426177" cy="42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lavarse las man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0005" y="4864122"/>
            <a:ext cx="383928" cy="38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Señal Entrada Derecha - Prom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0897" y="4517136"/>
            <a:ext cx="852198" cy="968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8960589" y="4807901"/>
            <a:ext cx="225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Señalización</a:t>
            </a:r>
            <a:endParaRPr sz="14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2" descr="Señalización Baño – Tienda Kipr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1272" y="5133507"/>
            <a:ext cx="645583" cy="6455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02034" y="2022775"/>
            <a:ext cx="10826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2"/>
                </a:solidFill>
              </a:rPr>
              <a:t>La prestación del servicio educativo se brindará en el marco de la normativa emitida por D.S.041-2022-PCM </a:t>
            </a:r>
            <a:endParaRPr lang="es-PE" sz="1600" b="1" dirty="0">
              <a:solidFill>
                <a:schemeClr val="bg2"/>
              </a:solidFill>
            </a:endParaRPr>
          </a:p>
        </p:txBody>
      </p:sp>
      <p:sp>
        <p:nvSpPr>
          <p:cNvPr id="19" name="Google Shape;112;p2"/>
          <p:cNvSpPr txBox="1"/>
          <p:nvPr/>
        </p:nvSpPr>
        <p:spPr>
          <a:xfrm>
            <a:off x="8968601" y="3229842"/>
            <a:ext cx="18013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Aprovechar espacios al aire libre</a:t>
            </a:r>
            <a:endParaRPr sz="14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5BD0AC65-0883-4AD6-A7AE-D422401BB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1204" y="2956310"/>
            <a:ext cx="1091063" cy="9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798982" y="1713654"/>
            <a:ext cx="1096020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LA APERTURA DE QUIOSCOS, CAFETERÍAS Y COMEDORES  </a:t>
            </a:r>
            <a:endParaRPr sz="2800" b="1" i="0" u="none" strike="noStrike" cap="none" dirty="0">
              <a:solidFill>
                <a:srgbClr val="233D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633675" y="2719661"/>
            <a:ext cx="9503553" cy="3437857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077473" y="3109877"/>
            <a:ext cx="177161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es-ES" sz="1600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directivo del servicio educativo decidirá su apertura considerando las disposiciones del MINSA</a:t>
            </a:r>
            <a:endParaRPr sz="1600"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710378" y="3568186"/>
            <a:ext cx="23200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 de agua para el consumo humano </a:t>
            </a:r>
            <a:endParaRPr sz="14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193499" y="3139464"/>
            <a:ext cx="0" cy="2639626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>
            <a:off x="4745263" y="4347544"/>
            <a:ext cx="225028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Desagüe </a:t>
            </a:r>
            <a:endParaRPr sz="14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5928334" y="10407471"/>
            <a:ext cx="20277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Señalización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745263" y="4835783"/>
            <a:ext cx="225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Electricidad </a:t>
            </a:r>
            <a:endParaRPr sz="14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48837" y="2990035"/>
            <a:ext cx="3189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la apertura deben contar con: </a:t>
            </a:r>
            <a:endParaRPr lang="es-PE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F2BCFCBC-BA44-4180-8CAC-5E88D34A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9305" y="4106077"/>
            <a:ext cx="937771" cy="102839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35DC4FC2-2A2A-453A-A829-51D539065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7026" y="3391226"/>
            <a:ext cx="1162279" cy="1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523541" y="1463936"/>
            <a:ext cx="992743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 dirty="0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Medidas generales de prevención y protección personal en el local educativo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523541" y="2483918"/>
            <a:ext cx="9503553" cy="3437857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861358" y="2973525"/>
            <a:ext cx="351461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Vacunación completa </a:t>
            </a:r>
            <a:r>
              <a:rPr lang="es-ES" sz="1400" b="0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 la covid-19 </a:t>
            </a:r>
            <a:r>
              <a:rPr lang="es-ES" sz="1100" b="0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acuerdo a las disposiciones del MINSA)</a:t>
            </a:r>
            <a:endParaRPr sz="1050" b="0" i="0" u="none" strike="noStrike" cap="none"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2161773" y="2950457"/>
            <a:ext cx="626008" cy="626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2801570" y="4191670"/>
            <a:ext cx="33828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 o desinfección de manos</a:t>
            </a:r>
            <a:endParaRPr sz="1400" b="0" i="0" u="none" strike="noStrike" cap="none"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7651015" y="3448544"/>
            <a:ext cx="2956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obligatorio</a:t>
            </a:r>
            <a:r>
              <a:rPr lang="es-ES" sz="1400" b="0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permanente y correcto de mascarillas. Se debe utilizar mascarilla KN 95 o doble mascarilla.</a:t>
            </a:r>
            <a:endParaRPr sz="1400" b="0" i="0" u="none" strike="noStrike" cap="none"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7651015" y="4716154"/>
            <a:ext cx="2956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 social</a:t>
            </a:r>
            <a:endParaRPr b="1"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Deben estar en contacto únicamente con los estudiantes y docentes de su aula.</a:t>
            </a:r>
            <a:endParaRPr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1837" y="4045636"/>
            <a:ext cx="554250" cy="59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6796" y="3614948"/>
            <a:ext cx="527979" cy="41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200727" y="4879858"/>
            <a:ext cx="600843" cy="6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2922246" y="4967475"/>
            <a:ext cx="326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Higiene respiratoria.</a:t>
            </a:r>
            <a:r>
              <a:rPr lang="es-ES" sz="1400" b="0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estornudar o toser, hacerlo sobre la flexura interna del codo o la parte interna del antebrazo </a:t>
            </a:r>
            <a:endParaRPr sz="1400" b="0" i="0" u="none" strike="noStrike" cap="none" dirty="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6796" y="4799405"/>
            <a:ext cx="664640" cy="66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31694" y="6042212"/>
            <a:ext cx="1155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miembros de la comunidad educativa darán las facilidades al personal de salud para que realice la </a:t>
            </a:r>
            <a:r>
              <a:rPr lang="es-ES" b="1" dirty="0"/>
              <a:t>vigilancia epidemiológica, vacunación </a:t>
            </a:r>
            <a:r>
              <a:rPr lang="es-ES" dirty="0"/>
              <a:t>y demás acciones que correspondan en el marco de sus competencias.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083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1124465"/>
            <a:ext cx="10016472" cy="1053959"/>
          </a:xfrm>
        </p:spPr>
        <p:txBody>
          <a:bodyPr/>
          <a:lstStyle/>
          <a:p>
            <a:r>
              <a:rPr lang="es-ES" dirty="0"/>
              <a:t>SOBRE DESFILES, ACTUACIONES Y FORMACIONES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	Mientras dure el estado de emergencia sanitaria, se suspenden los desfiles escolares, actuaciones y formaciones durante la jornada escolar; así como todo tipo de reunión que implique concentración y/o aglomeraciones, salvo actividades que promuevan el deporte y el soporte socioemocional para estudiantes, cumpliendo los protocolos emitidos por el MINSA.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4964900-7606-4CE6-837A-27F45393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10" y="2724665"/>
            <a:ext cx="4895835" cy="325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41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1523541" y="1463936"/>
            <a:ext cx="725134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>
                <a:solidFill>
                  <a:srgbClr val="233D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PROTOCOLOS</a:t>
            </a:r>
            <a:endParaRPr sz="2900" b="1" i="0" u="none" strike="noStrike" cap="none">
              <a:solidFill>
                <a:srgbClr val="233D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595082" y="2719662"/>
            <a:ext cx="9503553" cy="3437857"/>
          </a:xfrm>
          <a:prstGeom prst="roundRect">
            <a:avLst>
              <a:gd name="adj" fmla="val 47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976575" y="3037675"/>
            <a:ext cx="71397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 la jornada escolar</a:t>
            </a:r>
            <a:endParaRPr sz="1400" b="0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Seguimiento a la condición de salud de la comunidad educativa</a:t>
            </a:r>
            <a:endParaRPr sz="1400" b="0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Casos sospechosos o confirmados de contagio</a:t>
            </a:r>
            <a:endParaRPr sz="2000" b="0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4" name="Google Shape;144;p5"/>
          <p:cNvGrpSpPr/>
          <p:nvPr/>
        </p:nvGrpSpPr>
        <p:grpSpPr>
          <a:xfrm rot="-5400000">
            <a:off x="2342639" y="3075597"/>
            <a:ext cx="454747" cy="493950"/>
            <a:chOff x="1127529" y="4504518"/>
            <a:chExt cx="261004" cy="261004"/>
          </a:xfrm>
        </p:grpSpPr>
        <p:sp>
          <p:nvSpPr>
            <p:cNvPr id="145" name="Google Shape;145;p5"/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-5400000">
            <a:off x="2349439" y="3853992"/>
            <a:ext cx="454747" cy="493950"/>
            <a:chOff x="1127529" y="4504518"/>
            <a:chExt cx="261004" cy="261004"/>
          </a:xfrm>
        </p:grpSpPr>
        <p:sp>
          <p:nvSpPr>
            <p:cNvPr id="148" name="Google Shape;148;p5"/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5"/>
          <p:cNvGrpSpPr/>
          <p:nvPr/>
        </p:nvGrpSpPr>
        <p:grpSpPr>
          <a:xfrm rot="-5400000">
            <a:off x="2305378" y="4721275"/>
            <a:ext cx="454747" cy="493950"/>
            <a:chOff x="1127529" y="4504518"/>
            <a:chExt cx="261004" cy="261004"/>
          </a:xfrm>
        </p:grpSpPr>
        <p:sp>
          <p:nvSpPr>
            <p:cNvPr id="151" name="Google Shape;151;p5"/>
            <p:cNvSpPr/>
            <p:nvPr/>
          </p:nvSpPr>
          <p:spPr>
            <a:xfrm>
              <a:off x="1127529" y="4504518"/>
              <a:ext cx="261004" cy="261004"/>
            </a:xfrm>
            <a:prstGeom prst="ellipse">
              <a:avLst/>
            </a:prstGeom>
            <a:solidFill>
              <a:srgbClr val="F14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 rot="5400000">
              <a:off x="1227837" y="4576519"/>
              <a:ext cx="60389" cy="117002"/>
            </a:xfrm>
            <a:custGeom>
              <a:avLst/>
              <a:gdLst/>
              <a:ahLst/>
              <a:cxnLst/>
              <a:rect l="l" t="t" r="r" b="b"/>
              <a:pathLst>
                <a:path w="152400" h="295275" extrusionOk="0">
                  <a:moveTo>
                    <a:pt x="0" y="0"/>
                  </a:moveTo>
                  <a:lnTo>
                    <a:pt x="152400" y="152400"/>
                  </a:lnTo>
                  <a:lnTo>
                    <a:pt x="9525" y="29527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430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1382</Words>
  <Application>Microsoft Office PowerPoint</Application>
  <PresentationFormat>Panorámica</PresentationFormat>
  <Paragraphs>123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Antique Olive</vt:lpstr>
      <vt:lpstr>Calibri</vt:lpstr>
      <vt:lpstr>Century Gothic</vt:lpstr>
      <vt:lpstr>Arial</vt:lpstr>
      <vt:lpstr>Tema de Office</vt:lpstr>
      <vt:lpstr>Disposiciones para la prestación del servicio educativo para el año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SOBRE DESFILES, ACTUACIONES Y FORMACIONES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Necesitamos el compromiso de toda la comunidad 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Disposiciones para la prestación del servicio educativo para el año 2022</dc:title>
  <dc:creator>Microsoft Office User</dc:creator>
  <cp:lastModifiedBy>CARLA FIORELLA LEVAGGI LAGUNA</cp:lastModifiedBy>
  <cp:revision>22</cp:revision>
  <cp:lastPrinted>2022-04-29T13:22:31Z</cp:lastPrinted>
  <dcterms:created xsi:type="dcterms:W3CDTF">2021-12-29T16:46:03Z</dcterms:created>
  <dcterms:modified xsi:type="dcterms:W3CDTF">2022-04-29T13:27:27Z</dcterms:modified>
</cp:coreProperties>
</file>