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362" r:id="rId3"/>
    <p:sldId id="371" r:id="rId4"/>
    <p:sldId id="268" r:id="rId5"/>
    <p:sldId id="288" r:id="rId6"/>
    <p:sldId id="346" r:id="rId7"/>
    <p:sldId id="289" r:id="rId8"/>
    <p:sldId id="375" r:id="rId9"/>
    <p:sldId id="376" r:id="rId10"/>
    <p:sldId id="377" r:id="rId11"/>
    <p:sldId id="378" r:id="rId12"/>
    <p:sldId id="379" r:id="rId13"/>
    <p:sldId id="380" r:id="rId14"/>
    <p:sldId id="266" r:id="rId15"/>
  </p:sldIdLst>
  <p:sldSz cx="12192000" cy="6858000"/>
  <p:notesSz cx="6797675" cy="9926638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C9A"/>
    <a:srgbClr val="233C7B"/>
    <a:srgbClr val="E64546"/>
    <a:srgbClr val="E1F7FF"/>
    <a:srgbClr val="FF826F"/>
    <a:srgbClr val="C5F1E9"/>
    <a:srgbClr val="5BD7BE"/>
    <a:srgbClr val="04AC9A"/>
    <a:srgbClr val="2F55AE"/>
    <a:srgbClr val="F751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80" autoAdjust="0"/>
    <p:restoredTop sz="96405"/>
  </p:normalViewPr>
  <p:slideViewPr>
    <p:cSldViewPr snapToGrid="0" snapToObjects="1">
      <p:cViewPr varScale="1">
        <p:scale>
          <a:sx n="133" d="100"/>
          <a:sy n="133" d="100"/>
        </p:scale>
        <p:origin x="224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handoutMaster" Target="handoutMasters/handoutMaster1.xml" /><Relationship Id="rId2" Type="http://schemas.openxmlformats.org/officeDocument/2006/relationships/slide" Target="slides/slide1.xml" /><Relationship Id="rId16" Type="http://schemas.openxmlformats.org/officeDocument/2006/relationships/notesMaster" Target="notesMasters/notesMaster1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C86345-50D1-4922-B865-2E7BC7ED53B5}" type="datetimeFigureOut">
              <a:rPr lang="es-PE" smtClean="0"/>
              <a:t>23/05/2022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5E98AD-F8DE-4EEB-9FAD-C01C07C3425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55986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037FD-7C81-4CB0-8BFC-DF5674413AC4}" type="datetimeFigureOut">
              <a:rPr lang="es-ES" smtClean="0"/>
              <a:t>23/05/2022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F81D8-5E23-40AD-8EB1-548A3F70AD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1385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 /><Relationship Id="rId2" Type="http://schemas.openxmlformats.org/officeDocument/2006/relationships/image" Target="../media/image1.jp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 /><Relationship Id="rId2" Type="http://schemas.openxmlformats.org/officeDocument/2006/relationships/image" Target="../media/image5.jpg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 /><Relationship Id="rId2" Type="http://schemas.openxmlformats.org/officeDocument/2006/relationships/image" Target="../media/image5.jp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1C607A-4D60-5F42-8E64-288A5A3C991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468352"/>
            <a:ext cx="9144000" cy="2387600"/>
          </a:xfrm>
        </p:spPr>
        <p:txBody>
          <a:bodyPr anchor="b">
            <a:normAutofit/>
          </a:bodyPr>
          <a:lstStyle>
            <a:lvl1pPr algn="ctr">
              <a:defRPr sz="8000"/>
            </a:lvl1pPr>
          </a:lstStyle>
          <a:p>
            <a:r>
              <a:rPr lang="es-ES" dirty="0"/>
              <a:t>TÍTULO PORTADA</a:t>
            </a:r>
            <a:endParaRPr lang="es-PE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F4B5FEB-EB4A-7046-AF91-244310CF48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64227"/>
            <a:ext cx="9144000" cy="64633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0846419-9545-354F-AB54-9F510AFA1C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V="1">
            <a:off x="1921057" y="3890341"/>
            <a:ext cx="8335051" cy="7486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FC03295-5514-7C4A-A8D0-D6555E3A92B9}"/>
              </a:ext>
            </a:extLst>
          </p:cNvPr>
          <p:cNvSpPr txBox="1"/>
          <p:nvPr userDrawn="1"/>
        </p:nvSpPr>
        <p:spPr>
          <a:xfrm>
            <a:off x="999648" y="5908327"/>
            <a:ext cx="10180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spc="300" dirty="0">
                <a:solidFill>
                  <a:srgbClr val="011643"/>
                </a:solidFill>
                <a:latin typeface="Century Gothic" panose="020B0502020202020204" pitchFamily="34" charset="0"/>
              </a:rPr>
              <a:t>2021</a:t>
            </a:r>
          </a:p>
        </p:txBody>
      </p:sp>
      <p:sp>
        <p:nvSpPr>
          <p:cNvPr id="4" name="Rectángulo 3"/>
          <p:cNvSpPr/>
          <p:nvPr userDrawn="1"/>
        </p:nvSpPr>
        <p:spPr>
          <a:xfrm>
            <a:off x="3352800" y="414867"/>
            <a:ext cx="1625600" cy="465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12555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94221D-7DD6-5D44-8C72-B9321EA06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4811"/>
            <a:ext cx="10515600" cy="10060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8563D09-8ED2-984F-AAFA-7F41D66B6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15311"/>
            <a:ext cx="10515600" cy="33024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 dirty="0"/>
          </a:p>
        </p:txBody>
      </p:sp>
      <p:sp>
        <p:nvSpPr>
          <p:cNvPr id="4" name="Rectángulo 3"/>
          <p:cNvSpPr/>
          <p:nvPr userDrawn="1"/>
        </p:nvSpPr>
        <p:spPr>
          <a:xfrm>
            <a:off x="2480733" y="279400"/>
            <a:ext cx="1126067" cy="33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89330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CAB9DC-85C2-C94C-A8E3-D941CD4284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5870" y="3102361"/>
            <a:ext cx="9481580" cy="1133475"/>
          </a:xfrm>
        </p:spPr>
        <p:txBody>
          <a:bodyPr anchor="b">
            <a:noAutofit/>
          </a:bodyPr>
          <a:lstStyle>
            <a:lvl1pPr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SEPARADOR DE PAGINA</a:t>
            </a:r>
            <a:endParaRPr lang="es-PE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AFCD41F-0E05-3548-B6F5-F38BE2203E0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1655" y="3015693"/>
            <a:ext cx="1577718" cy="1500187"/>
          </a:xfrm>
          <a:solidFill>
            <a:srgbClr val="233D7B">
              <a:alpha val="69613"/>
            </a:srgbClr>
          </a:solidFill>
        </p:spPr>
        <p:txBody>
          <a:bodyPr>
            <a:noAutofit/>
          </a:bodyPr>
          <a:lstStyle>
            <a:lvl1pPr marL="0" indent="0">
              <a:buNone/>
              <a:defRPr sz="9600">
                <a:solidFill>
                  <a:srgbClr val="2F55A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Nº</a:t>
            </a:r>
          </a:p>
        </p:txBody>
      </p:sp>
      <p:sp>
        <p:nvSpPr>
          <p:cNvPr id="4" name="Rectángulo 3"/>
          <p:cNvSpPr/>
          <p:nvPr userDrawn="1"/>
        </p:nvSpPr>
        <p:spPr>
          <a:xfrm>
            <a:off x="2429933" y="182034"/>
            <a:ext cx="1625600" cy="465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17764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A0D4560C-F94B-1C46-AA64-628F3C1ACC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5870" y="3102361"/>
            <a:ext cx="9481580" cy="1133475"/>
          </a:xfrm>
        </p:spPr>
        <p:txBody>
          <a:bodyPr anchor="b">
            <a:noAutofit/>
          </a:bodyPr>
          <a:lstStyle>
            <a:lvl1pPr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SEPARADOR DE PAGINA</a:t>
            </a:r>
            <a:endParaRPr lang="es-PE" dirty="0"/>
          </a:p>
        </p:txBody>
      </p:sp>
      <p:sp>
        <p:nvSpPr>
          <p:cNvPr id="6" name="Marcador de texto 2">
            <a:extLst>
              <a:ext uri="{FF2B5EF4-FFF2-40B4-BE49-F238E27FC236}">
                <a16:creationId xmlns:a16="http://schemas.microsoft.com/office/drawing/2014/main" id="{5C372D08-600C-9447-9BBE-CDEB691588C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1655" y="3015693"/>
            <a:ext cx="1577718" cy="1500187"/>
          </a:xfrm>
          <a:noFill/>
        </p:spPr>
        <p:txBody>
          <a:bodyPr>
            <a:noAutofit/>
          </a:bodyPr>
          <a:lstStyle>
            <a:lvl1pPr marL="0" indent="0">
              <a:buNone/>
              <a:defRPr sz="9600">
                <a:solidFill>
                  <a:srgbClr val="5BD7B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Nº</a:t>
            </a:r>
          </a:p>
        </p:txBody>
      </p:sp>
      <p:sp>
        <p:nvSpPr>
          <p:cNvPr id="4" name="Rectángulo 3"/>
          <p:cNvSpPr/>
          <p:nvPr userDrawn="1"/>
        </p:nvSpPr>
        <p:spPr>
          <a:xfrm>
            <a:off x="2446867" y="182034"/>
            <a:ext cx="1625600" cy="465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01686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B6D95D-E494-5A41-8558-6DDE7C0DFE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48775"/>
            <a:ext cx="10515600" cy="619726"/>
          </a:xfrm>
        </p:spPr>
        <p:txBody>
          <a:bodyPr/>
          <a:lstStyle/>
          <a:p>
            <a:r>
              <a:rPr lang="es-ES" dirty="0"/>
              <a:t>Título de Tema</a:t>
            </a:r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5C2704-1505-ED4A-8AEB-00FD933CF4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69060"/>
            <a:ext cx="5181600" cy="3322552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54F8EC7-D776-9342-A525-6199D9B014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69060"/>
            <a:ext cx="5181600" cy="33225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74D8EC6-E9A8-E24C-B371-98EC69252E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1968500"/>
            <a:ext cx="4341850" cy="95077"/>
          </a:xfrm>
          <a:prstGeom prst="rect">
            <a:avLst/>
          </a:prstGeom>
        </p:spPr>
      </p:pic>
      <p:sp>
        <p:nvSpPr>
          <p:cNvPr id="5" name="Rectángulo 4"/>
          <p:cNvSpPr/>
          <p:nvPr userDrawn="1"/>
        </p:nvSpPr>
        <p:spPr>
          <a:xfrm>
            <a:off x="2455333" y="254000"/>
            <a:ext cx="1185334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5100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2C91959-A4D3-7E43-A640-64F36DF50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34950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2A666B-065D-F44A-AA8F-76F13A050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422651"/>
            <a:ext cx="5157787" cy="24983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01337A6-BE88-2440-9C84-31C6A2665D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4950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802DAEF-6E04-3F41-B80A-449C814968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422651"/>
            <a:ext cx="5183188" cy="24983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95BEDFFC-3956-9D44-87AD-E7A475ECBA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48775"/>
            <a:ext cx="10515600" cy="619726"/>
          </a:xfrm>
        </p:spPr>
        <p:txBody>
          <a:bodyPr/>
          <a:lstStyle/>
          <a:p>
            <a:r>
              <a:rPr lang="es-ES" dirty="0"/>
              <a:t>Título de Tema</a:t>
            </a:r>
            <a:endParaRPr lang="es-PE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7A19D81F-EA3F-D849-B91B-ACE40BE7B9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1968500"/>
            <a:ext cx="4341850" cy="95077"/>
          </a:xfrm>
          <a:prstGeom prst="rect">
            <a:avLst/>
          </a:prstGeom>
        </p:spPr>
      </p:pic>
      <p:sp>
        <p:nvSpPr>
          <p:cNvPr id="8" name="Rectángulo 7"/>
          <p:cNvSpPr/>
          <p:nvPr userDrawn="1"/>
        </p:nvSpPr>
        <p:spPr>
          <a:xfrm>
            <a:off x="2472266" y="182034"/>
            <a:ext cx="1625600" cy="465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08692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5ADB9E-F6B6-D646-9812-CA8FF50B0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0128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 dirty="0"/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FBC1DB26-5F63-4C4E-AE36-377CE7EAC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15311"/>
            <a:ext cx="10515600" cy="330243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11643"/>
                </a:solidFill>
              </a:defRPr>
            </a:lvl1pPr>
            <a:lvl2pPr>
              <a:defRPr sz="2000">
                <a:solidFill>
                  <a:srgbClr val="011643"/>
                </a:solidFill>
              </a:defRPr>
            </a:lvl2pPr>
            <a:lvl3pPr>
              <a:defRPr sz="2000">
                <a:solidFill>
                  <a:srgbClr val="011643"/>
                </a:solidFill>
              </a:defRPr>
            </a:lvl3pPr>
            <a:lvl4pPr>
              <a:defRPr sz="2000">
                <a:solidFill>
                  <a:srgbClr val="011643"/>
                </a:solidFill>
              </a:defRPr>
            </a:lvl4pPr>
            <a:lvl5pPr>
              <a:defRPr sz="2000">
                <a:solidFill>
                  <a:srgbClr val="011643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 dirty="0"/>
          </a:p>
        </p:txBody>
      </p:sp>
      <p:sp>
        <p:nvSpPr>
          <p:cNvPr id="4" name="Rectángulo 3"/>
          <p:cNvSpPr/>
          <p:nvPr userDrawn="1"/>
        </p:nvSpPr>
        <p:spPr>
          <a:xfrm>
            <a:off x="2438400" y="301819"/>
            <a:ext cx="1625600" cy="465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05236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45913C-81E6-E64F-BF34-3A551712A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2446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6C85A61-5B59-FA41-87F5-197D7B0BEE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124465"/>
            <a:ext cx="6172200" cy="54117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B883007-AC7F-BE4B-B472-821C3036EB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2466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Rectángulo 4"/>
          <p:cNvSpPr/>
          <p:nvPr userDrawn="1"/>
        </p:nvSpPr>
        <p:spPr>
          <a:xfrm>
            <a:off x="2463800" y="270934"/>
            <a:ext cx="1625600" cy="465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38796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A0D4560C-F94B-1C46-AA64-628F3C1ACC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5210" y="3102361"/>
            <a:ext cx="9481580" cy="1133475"/>
          </a:xfrm>
        </p:spPr>
        <p:txBody>
          <a:bodyPr anchor="b">
            <a:noAutofit/>
          </a:bodyPr>
          <a:lstStyle>
            <a:lvl1pPr algn="ctr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GRACIAS</a:t>
            </a:r>
            <a:endParaRPr lang="es-PE" dirty="0"/>
          </a:p>
        </p:txBody>
      </p:sp>
      <p:sp>
        <p:nvSpPr>
          <p:cNvPr id="3" name="Rectángulo 2"/>
          <p:cNvSpPr/>
          <p:nvPr userDrawn="1"/>
        </p:nvSpPr>
        <p:spPr>
          <a:xfrm>
            <a:off x="2413000" y="182034"/>
            <a:ext cx="1625600" cy="465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15315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5" Type="http://schemas.openxmlformats.org/officeDocument/2006/relationships/slideLayout" Target="../slideLayouts/slideLayout5.xml" /><Relationship Id="rId10" Type="http://schemas.openxmlformats.org/officeDocument/2006/relationships/theme" Target="../theme/theme1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5580816-AF27-8D44-A048-FC2AB1097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FD19A0-B36E-4549-B1D9-ED0A59A77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A73C83-CE99-FF40-B561-F5021178C2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1A977-5A3D-B446-AE71-41C69CDD9950}" type="datetimeFigureOut">
              <a:rPr lang="es-PE" smtClean="0"/>
              <a:t>23/05/2022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78EB0C5-2201-E54B-830E-4DCF85C85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54874C-B7CA-9245-A630-1F55F14BC4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88693-98D2-CF45-9E18-EC3B4B7D34D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836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  <p:sldLayoutId id="2147483652" r:id="rId5"/>
    <p:sldLayoutId id="2147483653" r:id="rId6"/>
    <p:sldLayoutId id="2147483658" r:id="rId7"/>
    <p:sldLayoutId id="2147483657" r:id="rId8"/>
    <p:sldLayoutId id="214748365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11643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11643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11643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11643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11643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11643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5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5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5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5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9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5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5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5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5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5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5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6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5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3DBF13-CB67-5F48-9938-4D3B88BBD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4499" y="3187979"/>
            <a:ext cx="9235615" cy="960848"/>
          </a:xfrm>
        </p:spPr>
        <p:txBody>
          <a:bodyPr>
            <a:noAutofit/>
          </a:bodyPr>
          <a:lstStyle/>
          <a:p>
            <a:r>
              <a:rPr lang="es-MX" sz="4000" dirty="0"/>
              <a:t>Programa Nacional de Alimentación Escolar Qali Warma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C8A327B9-B893-8042-BA35-B7E52136C152}"/>
              </a:ext>
            </a:extLst>
          </p:cNvPr>
          <p:cNvSpPr txBox="1">
            <a:spLocks/>
          </p:cNvSpPr>
          <p:nvPr/>
        </p:nvSpPr>
        <p:spPr>
          <a:xfrm>
            <a:off x="4763357" y="6195809"/>
            <a:ext cx="2577898" cy="4007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11643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011643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11643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011643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011643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800" dirty="0"/>
              <a:t>23 de mayo, 2022</a:t>
            </a:r>
            <a:endParaRPr lang="es-PE" sz="18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4071675" y="5134878"/>
            <a:ext cx="3961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Century Gothic" panose="020B0502020202020204" pitchFamily="34" charset="0"/>
              </a:rPr>
              <a:t>Dr. Fredy Hernán Hinojosa Angulo</a:t>
            </a:r>
          </a:p>
          <a:p>
            <a:pPr algn="ctr"/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Director ejecutivo</a:t>
            </a:r>
            <a:endParaRPr lang="es-PE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94919" y="1414414"/>
            <a:ext cx="103147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Primera sesión conjunta de la Comisión Multipartidaria de Monitoreo, Fiscalización y Control del Programa Hambre Cero y la Comisión Especial Multipartidaria de Protección a la Infancia en el contexto de la emergencia sanitaria</a:t>
            </a:r>
            <a:endParaRPr lang="es-PE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643CEC4-AEDF-4454-1274-CD67D203CD8F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282306" y="4216005"/>
            <a:ext cx="9540000" cy="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379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>
            <a:extLst>
              <a:ext uri="{FF2B5EF4-FFF2-40B4-BE49-F238E27FC236}">
                <a16:creationId xmlns:a16="http://schemas.microsoft.com/office/drawing/2014/main" id="{6ACE956A-DCDD-E256-550D-FABB49D4F794}"/>
              </a:ext>
            </a:extLst>
          </p:cNvPr>
          <p:cNvSpPr txBox="1">
            <a:spLocks/>
          </p:cNvSpPr>
          <p:nvPr/>
        </p:nvSpPr>
        <p:spPr>
          <a:xfrm>
            <a:off x="452709" y="801136"/>
            <a:ext cx="7062515" cy="6668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1164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14000"/>
              </a:lnSpc>
            </a:pPr>
            <a:r>
              <a:rPr lang="es-ES" sz="3600" dirty="0"/>
              <a:t>III. Procesos de compras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392505EE-FA0C-6AFB-BF56-B23FE6EAF4FD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52711" y="1471975"/>
            <a:ext cx="5616000" cy="67453"/>
          </a:xfrm>
          <a:prstGeom prst="rect">
            <a:avLst/>
          </a:prstGeom>
        </p:spPr>
      </p:pic>
      <p:sp>
        <p:nvSpPr>
          <p:cNvPr id="18" name="Elipse 17">
            <a:extLst>
              <a:ext uri="{FF2B5EF4-FFF2-40B4-BE49-F238E27FC236}">
                <a16:creationId xmlns:a16="http://schemas.microsoft.com/office/drawing/2014/main" id="{87555E6B-C476-CB12-1482-62D37EC9E282}"/>
              </a:ext>
            </a:extLst>
          </p:cNvPr>
          <p:cNvSpPr/>
          <p:nvPr/>
        </p:nvSpPr>
        <p:spPr>
          <a:xfrm>
            <a:off x="4615242" y="3519180"/>
            <a:ext cx="2961516" cy="2961516"/>
          </a:xfrm>
          <a:prstGeom prst="ellipse">
            <a:avLst/>
          </a:prstGeom>
          <a:solidFill>
            <a:srgbClr val="E645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7" name="CuadroTexto 6"/>
          <p:cNvSpPr txBox="1"/>
          <p:nvPr/>
        </p:nvSpPr>
        <p:spPr>
          <a:xfrm>
            <a:off x="4768619" y="4777659"/>
            <a:ext cx="26547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garantizado el servicio alimentario de </a:t>
            </a:r>
            <a:r>
              <a:rPr lang="es-ES" sz="2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Qali</a:t>
            </a:r>
            <a:r>
              <a:rPr lang="es-E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 Warma en el país.</a:t>
            </a:r>
            <a:endParaRPr lang="es-PE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69F5BF4B-B9F7-DA70-5B2D-98CC0EFF02A1}"/>
              </a:ext>
            </a:extLst>
          </p:cNvPr>
          <p:cNvSpPr txBox="1"/>
          <p:nvPr/>
        </p:nvSpPr>
        <p:spPr>
          <a:xfrm>
            <a:off x="5116779" y="3982562"/>
            <a:ext cx="19584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100 %</a:t>
            </a:r>
            <a:endParaRPr lang="es-PE" sz="4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Flecha abajo 26">
            <a:extLst>
              <a:ext uri="{FF2B5EF4-FFF2-40B4-BE49-F238E27FC236}">
                <a16:creationId xmlns:a16="http://schemas.microsoft.com/office/drawing/2014/main" id="{6078DA18-759C-8DA1-FD37-4FECD6EB07A1}"/>
              </a:ext>
            </a:extLst>
          </p:cNvPr>
          <p:cNvSpPr/>
          <p:nvPr/>
        </p:nvSpPr>
        <p:spPr>
          <a:xfrm rot="16200000">
            <a:off x="6522005" y="1855229"/>
            <a:ext cx="1634361" cy="2010129"/>
          </a:xfrm>
          <a:prstGeom prst="downArrow">
            <a:avLst/>
          </a:prstGeom>
          <a:solidFill>
            <a:srgbClr val="233C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8" name="Flecha abajo 27">
            <a:extLst>
              <a:ext uri="{FF2B5EF4-FFF2-40B4-BE49-F238E27FC236}">
                <a16:creationId xmlns:a16="http://schemas.microsoft.com/office/drawing/2014/main" id="{2A4E14E0-61AB-AF38-3C0B-AC6B4C395A9E}"/>
              </a:ext>
            </a:extLst>
          </p:cNvPr>
          <p:cNvSpPr/>
          <p:nvPr/>
        </p:nvSpPr>
        <p:spPr>
          <a:xfrm rot="5400000">
            <a:off x="4035634" y="1855230"/>
            <a:ext cx="1634359" cy="2010130"/>
          </a:xfrm>
          <a:prstGeom prst="downArrow">
            <a:avLst/>
          </a:prstGeom>
          <a:solidFill>
            <a:srgbClr val="00AC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0EA27083-E6DC-E8A9-2081-96D46A592049}"/>
              </a:ext>
            </a:extLst>
          </p:cNvPr>
          <p:cNvSpPr txBox="1"/>
          <p:nvPr/>
        </p:nvSpPr>
        <p:spPr>
          <a:xfrm>
            <a:off x="6528242" y="2395665"/>
            <a:ext cx="13941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Century Gothic" panose="020B0502020202020204" pitchFamily="34" charset="0"/>
              </a:rPr>
              <a:t>Servicio población vulnerable</a:t>
            </a:r>
            <a:endParaRPr lang="es-PE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1238E10B-92CE-2CE2-559D-90631778237D}"/>
              </a:ext>
            </a:extLst>
          </p:cNvPr>
          <p:cNvSpPr txBox="1"/>
          <p:nvPr/>
        </p:nvSpPr>
        <p:spPr>
          <a:xfrm>
            <a:off x="4499543" y="2537129"/>
            <a:ext cx="1136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Century Gothic" panose="020B0502020202020204" pitchFamily="34" charset="0"/>
              </a:rPr>
              <a:t>Servicio escolar</a:t>
            </a:r>
            <a:endParaRPr lang="es-PE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0CE45B94-8EDF-CE5C-91C3-C739B01F43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790792"/>
              </p:ext>
            </p:extLst>
          </p:nvPr>
        </p:nvGraphicFramePr>
        <p:xfrm>
          <a:off x="254898" y="2058257"/>
          <a:ext cx="3484339" cy="16419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30529">
                  <a:extLst>
                    <a:ext uri="{9D8B030D-6E8A-4147-A177-3AD203B41FA5}">
                      <a16:colId xmlns:a16="http://schemas.microsoft.com/office/drawing/2014/main" val="3630412965"/>
                    </a:ext>
                  </a:extLst>
                </a:gridCol>
                <a:gridCol w="1126905">
                  <a:extLst>
                    <a:ext uri="{9D8B030D-6E8A-4147-A177-3AD203B41FA5}">
                      <a16:colId xmlns:a16="http://schemas.microsoft.com/office/drawing/2014/main" val="4004176333"/>
                    </a:ext>
                  </a:extLst>
                </a:gridCol>
                <a:gridCol w="1126905">
                  <a:extLst>
                    <a:ext uri="{9D8B030D-6E8A-4147-A177-3AD203B41FA5}">
                      <a16:colId xmlns:a16="http://schemas.microsoft.com/office/drawing/2014/main" val="1203195783"/>
                    </a:ext>
                  </a:extLst>
                </a:gridCol>
              </a:tblGrid>
              <a:tr h="40189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DETALLE</a:t>
                      </a:r>
                      <a:endParaRPr lang="es-PE" sz="1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AC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N° ÍTEMS</a:t>
                      </a:r>
                      <a:endParaRPr lang="es-PE" sz="1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AC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%</a:t>
                      </a:r>
                      <a:endParaRPr lang="es-PE" sz="1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AC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64593"/>
                  </a:ext>
                </a:extLst>
              </a:tr>
              <a:tr h="401892"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u="none" strike="noStrike" dirty="0">
                          <a:effectLst/>
                          <a:latin typeface="Century Gothic" panose="020B0502020202020204" pitchFamily="34" charset="0"/>
                        </a:rPr>
                        <a:t>Adjudicado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0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u="none" strike="noStrike" dirty="0">
                          <a:effectLst/>
                          <a:latin typeface="Century Gothic" panose="020B0502020202020204" pitchFamily="34" charset="0"/>
                        </a:rPr>
                        <a:t>658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180000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u="none" strike="noStrike" dirty="0">
                          <a:effectLst/>
                          <a:latin typeface="Century Gothic" panose="020B0502020202020204" pitchFamily="34" charset="0"/>
                        </a:rPr>
                        <a:t>97.3 %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180000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189617"/>
                  </a:ext>
                </a:extLst>
              </a:tr>
              <a:tr h="401892"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u="none" strike="noStrike" dirty="0">
                          <a:effectLst/>
                          <a:latin typeface="Century Gothic" panose="020B0502020202020204" pitchFamily="34" charset="0"/>
                        </a:rPr>
                        <a:t>Adscrito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0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u="none" strike="noStrike" dirty="0">
                          <a:effectLst/>
                          <a:latin typeface="Century Gothic" panose="020B0502020202020204" pitchFamily="34" charset="0"/>
                        </a:rPr>
                        <a:t>18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18000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u="none" strike="noStrike" dirty="0">
                          <a:effectLst/>
                          <a:latin typeface="Century Gothic" panose="020B0502020202020204" pitchFamily="34" charset="0"/>
                        </a:rPr>
                        <a:t>2.7 %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18000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807469"/>
                  </a:ext>
                </a:extLst>
              </a:tr>
              <a:tr h="428685"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Total general</a:t>
                      </a:r>
                      <a:endParaRPr lang="es-PE" sz="1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0" marR="9525" marT="9525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676</a:t>
                      </a:r>
                      <a:endParaRPr lang="es-PE" sz="1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180000" marT="9525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100.0 %</a:t>
                      </a:r>
                      <a:endParaRPr lang="es-PE" sz="1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180000" marT="9525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1152582"/>
                  </a:ext>
                </a:extLst>
              </a:tr>
            </a:tbl>
          </a:graphicData>
        </a:graphic>
      </p:graphicFrame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DBD332F8-2D1E-03C8-5590-981EA988A9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484420"/>
              </p:ext>
            </p:extLst>
          </p:nvPr>
        </p:nvGraphicFramePr>
        <p:xfrm>
          <a:off x="8452763" y="2058257"/>
          <a:ext cx="3484339" cy="16419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30529">
                  <a:extLst>
                    <a:ext uri="{9D8B030D-6E8A-4147-A177-3AD203B41FA5}">
                      <a16:colId xmlns:a16="http://schemas.microsoft.com/office/drawing/2014/main" val="245901169"/>
                    </a:ext>
                  </a:extLst>
                </a:gridCol>
                <a:gridCol w="1126905">
                  <a:extLst>
                    <a:ext uri="{9D8B030D-6E8A-4147-A177-3AD203B41FA5}">
                      <a16:colId xmlns:a16="http://schemas.microsoft.com/office/drawing/2014/main" val="3032536354"/>
                    </a:ext>
                  </a:extLst>
                </a:gridCol>
                <a:gridCol w="1126905">
                  <a:extLst>
                    <a:ext uri="{9D8B030D-6E8A-4147-A177-3AD203B41FA5}">
                      <a16:colId xmlns:a16="http://schemas.microsoft.com/office/drawing/2014/main" val="1630289604"/>
                    </a:ext>
                  </a:extLst>
                </a:gridCol>
              </a:tblGrid>
              <a:tr h="40189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DETALLE</a:t>
                      </a:r>
                      <a:endParaRPr lang="es-PE" sz="1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33C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N° ÍTEMS</a:t>
                      </a:r>
                      <a:endParaRPr lang="es-PE" sz="1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33C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%</a:t>
                      </a:r>
                      <a:endParaRPr lang="es-PE" sz="1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33C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594773"/>
                  </a:ext>
                </a:extLst>
              </a:tr>
              <a:tr h="401892"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u="none" strike="noStrike" dirty="0">
                          <a:effectLst/>
                          <a:latin typeface="Century Gothic" panose="020B0502020202020204" pitchFamily="34" charset="0"/>
                        </a:rPr>
                        <a:t>Adjudicado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0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u="none" strike="noStrike" dirty="0">
                          <a:effectLst/>
                          <a:latin typeface="Century Gothic" panose="020B0502020202020204" pitchFamily="34" charset="0"/>
                        </a:rPr>
                        <a:t>50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180000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u="none" strike="noStrike" dirty="0">
                          <a:effectLst/>
                          <a:latin typeface="Century Gothic" panose="020B0502020202020204" pitchFamily="34" charset="0"/>
                        </a:rPr>
                        <a:t>42.7 %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180000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6480399"/>
                  </a:ext>
                </a:extLst>
              </a:tr>
              <a:tr h="401892"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u="none" strike="noStrike" dirty="0">
                          <a:effectLst/>
                          <a:latin typeface="Century Gothic" panose="020B0502020202020204" pitchFamily="34" charset="0"/>
                        </a:rPr>
                        <a:t>Adscrito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0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u="none" strike="noStrike" dirty="0">
                          <a:effectLst/>
                          <a:latin typeface="Century Gothic" panose="020B0502020202020204" pitchFamily="34" charset="0"/>
                        </a:rPr>
                        <a:t>67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180000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u="none" strike="noStrike" dirty="0">
                          <a:effectLst/>
                          <a:latin typeface="Century Gothic" panose="020B0502020202020204" pitchFamily="34" charset="0"/>
                        </a:rPr>
                        <a:t>57.3 %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180000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062972"/>
                  </a:ext>
                </a:extLst>
              </a:tr>
              <a:tr h="428685"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Total general</a:t>
                      </a:r>
                      <a:endParaRPr lang="es-PE" sz="1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0" marR="9525" marT="9525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117</a:t>
                      </a:r>
                      <a:endParaRPr lang="es-PE" sz="1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180000" marT="9525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100.0 %</a:t>
                      </a:r>
                      <a:endParaRPr lang="es-PE" sz="1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180000" marT="9525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22889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2972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F6B716-9FF6-604E-BCC6-CB38C7B3B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619" y="1396435"/>
            <a:ext cx="2464769" cy="619726"/>
          </a:xfrm>
          <a:noFill/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" sz="24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 mes de abril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75A0C5C1-AE5A-AFB2-0901-597BEF14286A}"/>
              </a:ext>
            </a:extLst>
          </p:cNvPr>
          <p:cNvSpPr/>
          <p:nvPr/>
        </p:nvSpPr>
        <p:spPr>
          <a:xfrm>
            <a:off x="4615242" y="3519180"/>
            <a:ext cx="2961516" cy="2961516"/>
          </a:xfrm>
          <a:prstGeom prst="ellipse">
            <a:avLst/>
          </a:prstGeom>
          <a:solidFill>
            <a:srgbClr val="E645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8D5C13F-924D-0717-890D-F467B6C8D58B}"/>
              </a:ext>
            </a:extLst>
          </p:cNvPr>
          <p:cNvSpPr txBox="1"/>
          <p:nvPr/>
        </p:nvSpPr>
        <p:spPr>
          <a:xfrm>
            <a:off x="4615243" y="4777659"/>
            <a:ext cx="29615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toneladas de alimentos distribuidos a nivel nacional.</a:t>
            </a:r>
            <a:endParaRPr lang="es-PE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AD031A9-A23D-4EF4-8C06-72D85872C516}"/>
              </a:ext>
            </a:extLst>
          </p:cNvPr>
          <p:cNvSpPr txBox="1"/>
          <p:nvPr/>
        </p:nvSpPr>
        <p:spPr>
          <a:xfrm>
            <a:off x="5116779" y="3982562"/>
            <a:ext cx="19584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54 mil</a:t>
            </a:r>
            <a:endParaRPr lang="es-PE" sz="4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Flecha abajo 18">
            <a:extLst>
              <a:ext uri="{FF2B5EF4-FFF2-40B4-BE49-F238E27FC236}">
                <a16:creationId xmlns:a16="http://schemas.microsoft.com/office/drawing/2014/main" id="{ACC2CA60-7018-7A72-5D22-3A2927B6E64B}"/>
              </a:ext>
            </a:extLst>
          </p:cNvPr>
          <p:cNvSpPr/>
          <p:nvPr/>
        </p:nvSpPr>
        <p:spPr>
          <a:xfrm rot="16200000">
            <a:off x="6522005" y="1855229"/>
            <a:ext cx="1634361" cy="2010129"/>
          </a:xfrm>
          <a:prstGeom prst="downArrow">
            <a:avLst/>
          </a:prstGeom>
          <a:solidFill>
            <a:srgbClr val="233C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0" name="Flecha abajo 19">
            <a:extLst>
              <a:ext uri="{FF2B5EF4-FFF2-40B4-BE49-F238E27FC236}">
                <a16:creationId xmlns:a16="http://schemas.microsoft.com/office/drawing/2014/main" id="{CD5210BB-7A69-2E85-86D2-55723FFAE788}"/>
              </a:ext>
            </a:extLst>
          </p:cNvPr>
          <p:cNvSpPr/>
          <p:nvPr/>
        </p:nvSpPr>
        <p:spPr>
          <a:xfrm rot="5400000">
            <a:off x="4035634" y="1855230"/>
            <a:ext cx="1634359" cy="2010130"/>
          </a:xfrm>
          <a:prstGeom prst="downArrow">
            <a:avLst/>
          </a:prstGeom>
          <a:solidFill>
            <a:srgbClr val="00AC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D1034BE9-ACFC-552B-A827-FC17B69D524F}"/>
              </a:ext>
            </a:extLst>
          </p:cNvPr>
          <p:cNvSpPr txBox="1"/>
          <p:nvPr/>
        </p:nvSpPr>
        <p:spPr>
          <a:xfrm>
            <a:off x="6528242" y="2395665"/>
            <a:ext cx="13941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Century Gothic" panose="020B0502020202020204" pitchFamily="34" charset="0"/>
              </a:rPr>
              <a:t>Servicio población vulnerable</a:t>
            </a:r>
            <a:endParaRPr lang="es-PE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88C8F9A-40EB-5797-38DA-70B947E4F1FB}"/>
              </a:ext>
            </a:extLst>
          </p:cNvPr>
          <p:cNvSpPr txBox="1"/>
          <p:nvPr/>
        </p:nvSpPr>
        <p:spPr>
          <a:xfrm>
            <a:off x="4499543" y="2537129"/>
            <a:ext cx="1136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Century Gothic" panose="020B0502020202020204" pitchFamily="34" charset="0"/>
              </a:rPr>
              <a:t>Servicio escolar</a:t>
            </a:r>
            <a:endParaRPr lang="es-PE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Título 1">
            <a:extLst>
              <a:ext uri="{FF2B5EF4-FFF2-40B4-BE49-F238E27FC236}">
                <a16:creationId xmlns:a16="http://schemas.microsoft.com/office/drawing/2014/main" id="{B823026B-11DB-55C7-5B34-C8AFADE9C68A}"/>
              </a:ext>
            </a:extLst>
          </p:cNvPr>
          <p:cNvSpPr txBox="1">
            <a:spLocks/>
          </p:cNvSpPr>
          <p:nvPr/>
        </p:nvSpPr>
        <p:spPr>
          <a:xfrm>
            <a:off x="452709" y="801136"/>
            <a:ext cx="9005616" cy="6668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1164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14000"/>
              </a:lnSpc>
            </a:pPr>
            <a:r>
              <a:rPr lang="es-ES" sz="3600" dirty="0"/>
              <a:t>IV. Volumen de alimentos distribuidos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CA444050-594E-FBE5-7B6C-B53DB1DE08D7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52711" y="1471975"/>
            <a:ext cx="8532000" cy="67453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920B10E2-F242-EDCA-E087-27DC832E3F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414453"/>
              </p:ext>
            </p:extLst>
          </p:nvPr>
        </p:nvGraphicFramePr>
        <p:xfrm>
          <a:off x="266430" y="2076801"/>
          <a:ext cx="3459872" cy="46193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7118">
                  <a:extLst>
                    <a:ext uri="{9D8B030D-6E8A-4147-A177-3AD203B41FA5}">
                      <a16:colId xmlns:a16="http://schemas.microsoft.com/office/drawing/2014/main" val="697629568"/>
                    </a:ext>
                  </a:extLst>
                </a:gridCol>
                <a:gridCol w="1361262">
                  <a:extLst>
                    <a:ext uri="{9D8B030D-6E8A-4147-A177-3AD203B41FA5}">
                      <a16:colId xmlns:a16="http://schemas.microsoft.com/office/drawing/2014/main" val="1603042043"/>
                    </a:ext>
                  </a:extLst>
                </a:gridCol>
                <a:gridCol w="1011492">
                  <a:extLst>
                    <a:ext uri="{9D8B030D-6E8A-4147-A177-3AD203B41FA5}">
                      <a16:colId xmlns:a16="http://schemas.microsoft.com/office/drawing/2014/main" val="4233227015"/>
                    </a:ext>
                  </a:extLst>
                </a:gridCol>
              </a:tblGrid>
              <a:tr h="16680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9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REGIÓN</a:t>
                      </a:r>
                      <a:endParaRPr lang="es-PE" sz="9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58" marR="8058" marT="8058" marB="0" anchor="ctr">
                    <a:solidFill>
                      <a:srgbClr val="00AC9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PE" sz="9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VOLUMEN LIBERADO [Toneladas]</a:t>
                      </a:r>
                      <a:endParaRPr lang="es-PE" sz="9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58" marR="8058" marT="8058" marB="0" anchor="ctr">
                    <a:solidFill>
                      <a:srgbClr val="00AC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6752353"/>
                  </a:ext>
                </a:extLst>
              </a:tr>
              <a:tr h="166808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ATENCIÓN </a:t>
                      </a:r>
                    </a:p>
                    <a:p>
                      <a:pPr algn="ctr" fontAlgn="ctr"/>
                      <a:r>
                        <a:rPr lang="es-PE" sz="9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REGULAR</a:t>
                      </a:r>
                      <a:endParaRPr lang="es-PE" sz="9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58" marR="8058" marT="8058" marB="0" anchor="ctr">
                    <a:solidFill>
                      <a:srgbClr val="00AC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PORCENTAJE</a:t>
                      </a:r>
                      <a:endParaRPr lang="es-PE" sz="9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58" marR="8058" marT="8058" marB="0" anchor="ctr">
                    <a:solidFill>
                      <a:srgbClr val="00AC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2659925"/>
                  </a:ext>
                </a:extLst>
              </a:tr>
              <a:tr h="166808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u="none" strike="noStrike" dirty="0">
                          <a:effectLst/>
                          <a:latin typeface="Century Gothic" panose="020B0502020202020204" pitchFamily="34" charset="0"/>
                        </a:rPr>
                        <a:t>Amazonas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0" marR="8058" marT="8058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900" u="none" strike="noStrike" dirty="0">
                          <a:effectLst/>
                          <a:latin typeface="Century Gothic" panose="020B0502020202020204" pitchFamily="34" charset="0"/>
                        </a:rPr>
                        <a:t>2297.68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58" marR="144000" marT="8058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900" u="none" strike="noStrike" dirty="0">
                          <a:effectLst/>
                          <a:latin typeface="Century Gothic" panose="020B0502020202020204" pitchFamily="34" charset="0"/>
                        </a:rPr>
                        <a:t>4.6 %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58" marR="144000" marT="8058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164618"/>
                  </a:ext>
                </a:extLst>
              </a:tr>
              <a:tr h="166808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u="none" strike="noStrike" dirty="0">
                          <a:effectLst/>
                          <a:latin typeface="Century Gothic" panose="020B0502020202020204" pitchFamily="34" charset="0"/>
                        </a:rPr>
                        <a:t>Áncash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0" marR="8058" marT="80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900" u="none" strike="noStrike" dirty="0">
                          <a:effectLst/>
                          <a:latin typeface="Century Gothic" panose="020B0502020202020204" pitchFamily="34" charset="0"/>
                        </a:rPr>
                        <a:t>1655.93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58" marR="144000" marT="80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900" u="none" strike="noStrike" dirty="0">
                          <a:effectLst/>
                          <a:latin typeface="Century Gothic" panose="020B0502020202020204" pitchFamily="34" charset="0"/>
                        </a:rPr>
                        <a:t>3.3 %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58" marR="144000" marT="80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798100"/>
                  </a:ext>
                </a:extLst>
              </a:tr>
              <a:tr h="166808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u="none" strike="noStrike" dirty="0">
                          <a:effectLst/>
                          <a:latin typeface="Century Gothic" panose="020B0502020202020204" pitchFamily="34" charset="0"/>
                        </a:rPr>
                        <a:t>Apurímac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0" marR="8058" marT="8058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900" u="none" strike="noStrike" dirty="0">
                          <a:effectLst/>
                          <a:latin typeface="Century Gothic" panose="020B0502020202020204" pitchFamily="34" charset="0"/>
                        </a:rPr>
                        <a:t>1768.45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58" marR="144000" marT="8058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900" u="none" strike="noStrike" dirty="0">
                          <a:effectLst/>
                          <a:latin typeface="Century Gothic" panose="020B0502020202020204" pitchFamily="34" charset="0"/>
                        </a:rPr>
                        <a:t>3.6 %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58" marR="144000" marT="8058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7536977"/>
                  </a:ext>
                </a:extLst>
              </a:tr>
              <a:tr h="166808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u="none" strike="noStrike" dirty="0">
                          <a:effectLst/>
                          <a:latin typeface="Century Gothic" panose="020B0502020202020204" pitchFamily="34" charset="0"/>
                        </a:rPr>
                        <a:t>Arequipa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0" marR="8058" marT="80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900" u="none" strike="noStrike" dirty="0">
                          <a:effectLst/>
                          <a:latin typeface="Century Gothic" panose="020B0502020202020204" pitchFamily="34" charset="0"/>
                        </a:rPr>
                        <a:t>816.52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58" marR="144000" marT="80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900" u="none" strike="noStrike" dirty="0">
                          <a:effectLst/>
                          <a:latin typeface="Century Gothic" panose="020B0502020202020204" pitchFamily="34" charset="0"/>
                        </a:rPr>
                        <a:t>1.6 %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58" marR="144000" marT="80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955918"/>
                  </a:ext>
                </a:extLst>
              </a:tr>
              <a:tr h="166808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u="none" strike="noStrike" dirty="0">
                          <a:effectLst/>
                          <a:latin typeface="Century Gothic" panose="020B0502020202020204" pitchFamily="34" charset="0"/>
                        </a:rPr>
                        <a:t>Ayacucho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0" marR="8058" marT="8058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900" u="none" strike="noStrike" dirty="0">
                          <a:effectLst/>
                          <a:latin typeface="Century Gothic" panose="020B0502020202020204" pitchFamily="34" charset="0"/>
                        </a:rPr>
                        <a:t>1945.59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58" marR="144000" marT="8058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900" u="none" strike="noStrike" dirty="0">
                          <a:effectLst/>
                          <a:latin typeface="Century Gothic" panose="020B0502020202020204" pitchFamily="34" charset="0"/>
                        </a:rPr>
                        <a:t>3.9 %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58" marR="144000" marT="8058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1561411"/>
                  </a:ext>
                </a:extLst>
              </a:tr>
              <a:tr h="166808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u="none" strike="noStrike" dirty="0">
                          <a:effectLst/>
                          <a:latin typeface="Century Gothic" panose="020B0502020202020204" pitchFamily="34" charset="0"/>
                        </a:rPr>
                        <a:t>Cajamarca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0" marR="8058" marT="80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900" u="none" strike="noStrike" dirty="0">
                          <a:effectLst/>
                          <a:latin typeface="Century Gothic" panose="020B0502020202020204" pitchFamily="34" charset="0"/>
                        </a:rPr>
                        <a:t>4455.96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58" marR="144000" marT="80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900" u="none" strike="noStrike" dirty="0">
                          <a:effectLst/>
                          <a:latin typeface="Century Gothic" panose="020B0502020202020204" pitchFamily="34" charset="0"/>
                        </a:rPr>
                        <a:t>9.0 %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58" marR="144000" marT="80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3439878"/>
                  </a:ext>
                </a:extLst>
              </a:tr>
              <a:tr h="166808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u="none" strike="noStrike" dirty="0">
                          <a:effectLst/>
                          <a:latin typeface="Century Gothic" panose="020B0502020202020204" pitchFamily="34" charset="0"/>
                        </a:rPr>
                        <a:t>Cusco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0" marR="8058" marT="8058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900" u="none" strike="noStrike" dirty="0">
                          <a:effectLst/>
                          <a:latin typeface="Century Gothic" panose="020B0502020202020204" pitchFamily="34" charset="0"/>
                        </a:rPr>
                        <a:t>2416.63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58" marR="144000" marT="8058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900" u="none" strike="noStrike" dirty="0">
                          <a:effectLst/>
                          <a:latin typeface="Century Gothic" panose="020B0502020202020204" pitchFamily="34" charset="0"/>
                        </a:rPr>
                        <a:t>4.9 %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58" marR="144000" marT="8058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197119"/>
                  </a:ext>
                </a:extLst>
              </a:tr>
              <a:tr h="166808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u="none" strike="noStrike" dirty="0">
                          <a:effectLst/>
                          <a:latin typeface="Century Gothic" panose="020B0502020202020204" pitchFamily="34" charset="0"/>
                        </a:rPr>
                        <a:t>Huancavelica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0" marR="8058" marT="80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900" u="none" strike="noStrike" dirty="0">
                          <a:effectLst/>
                          <a:latin typeface="Century Gothic" panose="020B0502020202020204" pitchFamily="34" charset="0"/>
                        </a:rPr>
                        <a:t>1114.76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58" marR="144000" marT="80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900" u="none" strike="noStrike" dirty="0">
                          <a:effectLst/>
                          <a:latin typeface="Century Gothic" panose="020B0502020202020204" pitchFamily="34" charset="0"/>
                        </a:rPr>
                        <a:t>2.2 %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58" marR="144000" marT="80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073773"/>
                  </a:ext>
                </a:extLst>
              </a:tr>
              <a:tr h="166808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u="none" strike="noStrike" dirty="0">
                          <a:effectLst/>
                          <a:latin typeface="Century Gothic" panose="020B0502020202020204" pitchFamily="34" charset="0"/>
                        </a:rPr>
                        <a:t>Huánuco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0" marR="8058" marT="8058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900" u="none" strike="noStrike" dirty="0">
                          <a:effectLst/>
                          <a:latin typeface="Century Gothic" panose="020B0502020202020204" pitchFamily="34" charset="0"/>
                        </a:rPr>
                        <a:t>2129.66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58" marR="144000" marT="8058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900" u="none" strike="noStrike" dirty="0">
                          <a:effectLst/>
                          <a:latin typeface="Century Gothic" panose="020B0502020202020204" pitchFamily="34" charset="0"/>
                        </a:rPr>
                        <a:t>4.3 %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58" marR="144000" marT="8058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951453"/>
                  </a:ext>
                </a:extLst>
              </a:tr>
              <a:tr h="166808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u="none" strike="noStrike" dirty="0">
                          <a:effectLst/>
                          <a:latin typeface="Century Gothic" panose="020B0502020202020204" pitchFamily="34" charset="0"/>
                        </a:rPr>
                        <a:t>Ica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0" marR="8058" marT="80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900" u="none" strike="noStrike" dirty="0">
                          <a:effectLst/>
                          <a:latin typeface="Century Gothic" panose="020B0502020202020204" pitchFamily="34" charset="0"/>
                        </a:rPr>
                        <a:t>1235.45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58" marR="144000" marT="80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900" u="none" strike="noStrike" dirty="0">
                          <a:effectLst/>
                          <a:latin typeface="Century Gothic" panose="020B0502020202020204" pitchFamily="34" charset="0"/>
                        </a:rPr>
                        <a:t>2.5 %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58" marR="144000" marT="80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429602"/>
                  </a:ext>
                </a:extLst>
              </a:tr>
              <a:tr h="166808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u="none" strike="noStrike" dirty="0">
                          <a:effectLst/>
                          <a:latin typeface="Century Gothic" panose="020B0502020202020204" pitchFamily="34" charset="0"/>
                        </a:rPr>
                        <a:t>Junín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0" marR="8058" marT="8058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900" u="none" strike="noStrike" dirty="0">
                          <a:effectLst/>
                          <a:latin typeface="Century Gothic" panose="020B0502020202020204" pitchFamily="34" charset="0"/>
                        </a:rPr>
                        <a:t>1952.01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58" marR="144000" marT="8058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900" u="none" strike="noStrike" dirty="0">
                          <a:effectLst/>
                          <a:latin typeface="Century Gothic" panose="020B0502020202020204" pitchFamily="34" charset="0"/>
                        </a:rPr>
                        <a:t>3.9 %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58" marR="144000" marT="8058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217878"/>
                  </a:ext>
                </a:extLst>
              </a:tr>
              <a:tr h="166808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u="none" strike="noStrike" dirty="0">
                          <a:effectLst/>
                          <a:latin typeface="Century Gothic" panose="020B0502020202020204" pitchFamily="34" charset="0"/>
                        </a:rPr>
                        <a:t>La Libertad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0" marR="8058" marT="80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900" u="none" strike="noStrike" dirty="0">
                          <a:effectLst/>
                          <a:latin typeface="Century Gothic" panose="020B0502020202020204" pitchFamily="34" charset="0"/>
                        </a:rPr>
                        <a:t>3320.12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58" marR="144000" marT="80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900" u="none" strike="noStrike" dirty="0">
                          <a:effectLst/>
                          <a:latin typeface="Century Gothic" panose="020B0502020202020204" pitchFamily="34" charset="0"/>
                        </a:rPr>
                        <a:t>6.7 %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58" marR="144000" marT="80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021001"/>
                  </a:ext>
                </a:extLst>
              </a:tr>
              <a:tr h="166808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u="none" strike="noStrike" dirty="0">
                          <a:effectLst/>
                          <a:latin typeface="Century Gothic" panose="020B0502020202020204" pitchFamily="34" charset="0"/>
                        </a:rPr>
                        <a:t>Lambayeque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0" marR="8058" marT="8058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900" u="none" strike="noStrike" dirty="0">
                          <a:effectLst/>
                          <a:latin typeface="Century Gothic" panose="020B0502020202020204" pitchFamily="34" charset="0"/>
                        </a:rPr>
                        <a:t>1059.44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58" marR="144000" marT="8058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900" u="none" strike="noStrike" dirty="0">
                          <a:effectLst/>
                          <a:latin typeface="Century Gothic" panose="020B0502020202020204" pitchFamily="34" charset="0"/>
                        </a:rPr>
                        <a:t>2.1 %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58" marR="144000" marT="8058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18107"/>
                  </a:ext>
                </a:extLst>
              </a:tr>
              <a:tr h="166808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u="none" strike="noStrike" dirty="0">
                          <a:effectLst/>
                          <a:latin typeface="Century Gothic" panose="020B0502020202020204" pitchFamily="34" charset="0"/>
                        </a:rPr>
                        <a:t>Lima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0" marR="8058" marT="80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900" u="none" strike="noStrike" dirty="0">
                          <a:effectLst/>
                          <a:latin typeface="Century Gothic" panose="020B0502020202020204" pitchFamily="34" charset="0"/>
                        </a:rPr>
                        <a:t>7698.30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58" marR="144000" marT="80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900" u="none" strike="noStrike" dirty="0">
                          <a:effectLst/>
                          <a:latin typeface="Century Gothic" panose="020B0502020202020204" pitchFamily="34" charset="0"/>
                        </a:rPr>
                        <a:t>15.5 %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58" marR="144000" marT="80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11435"/>
                  </a:ext>
                </a:extLst>
              </a:tr>
              <a:tr h="166808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u="none" strike="noStrike" dirty="0">
                          <a:effectLst/>
                          <a:latin typeface="Century Gothic" panose="020B0502020202020204" pitchFamily="34" charset="0"/>
                        </a:rPr>
                        <a:t>Loreto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0" marR="8058" marT="8058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900" u="none" strike="noStrike" dirty="0">
                          <a:effectLst/>
                          <a:latin typeface="Century Gothic" panose="020B0502020202020204" pitchFamily="34" charset="0"/>
                        </a:rPr>
                        <a:t>4071.79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58" marR="144000" marT="8058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900" u="none" strike="noStrike" dirty="0">
                          <a:effectLst/>
                          <a:latin typeface="Century Gothic" panose="020B0502020202020204" pitchFamily="34" charset="0"/>
                        </a:rPr>
                        <a:t>8.2 %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58" marR="144000" marT="8058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6896990"/>
                  </a:ext>
                </a:extLst>
              </a:tr>
              <a:tr h="166808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u="none" strike="noStrike" dirty="0">
                          <a:effectLst/>
                          <a:latin typeface="Century Gothic" panose="020B0502020202020204" pitchFamily="34" charset="0"/>
                        </a:rPr>
                        <a:t>Madre de Dios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0" marR="8058" marT="80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900" u="none" strike="noStrike" dirty="0">
                          <a:effectLst/>
                          <a:latin typeface="Century Gothic" panose="020B0502020202020204" pitchFamily="34" charset="0"/>
                        </a:rPr>
                        <a:t>448.94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58" marR="144000" marT="80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900" u="none" strike="noStrike" dirty="0">
                          <a:effectLst/>
                          <a:latin typeface="Century Gothic" panose="020B0502020202020204" pitchFamily="34" charset="0"/>
                        </a:rPr>
                        <a:t>0.9 %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58" marR="144000" marT="80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556953"/>
                  </a:ext>
                </a:extLst>
              </a:tr>
              <a:tr h="166808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u="none" strike="noStrike" dirty="0">
                          <a:effectLst/>
                          <a:latin typeface="Century Gothic" panose="020B0502020202020204" pitchFamily="34" charset="0"/>
                        </a:rPr>
                        <a:t>Moquegua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0" marR="8058" marT="8058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900" u="none" strike="noStrike" dirty="0">
                          <a:effectLst/>
                          <a:latin typeface="Century Gothic" panose="020B0502020202020204" pitchFamily="34" charset="0"/>
                        </a:rPr>
                        <a:t>240.32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58" marR="144000" marT="8058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900" u="none" strike="noStrike" dirty="0">
                          <a:effectLst/>
                          <a:latin typeface="Century Gothic" panose="020B0502020202020204" pitchFamily="34" charset="0"/>
                        </a:rPr>
                        <a:t>0.5 %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58" marR="144000" marT="8058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867319"/>
                  </a:ext>
                </a:extLst>
              </a:tr>
              <a:tr h="166808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u="none" strike="noStrike" dirty="0">
                          <a:effectLst/>
                          <a:latin typeface="Century Gothic" panose="020B0502020202020204" pitchFamily="34" charset="0"/>
                        </a:rPr>
                        <a:t>Pasco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0" marR="8058" marT="80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900" u="none" strike="noStrike" dirty="0">
                          <a:effectLst/>
                          <a:latin typeface="Century Gothic" panose="020B0502020202020204" pitchFamily="34" charset="0"/>
                        </a:rPr>
                        <a:t>679.12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58" marR="144000" marT="80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900" u="none" strike="noStrike" dirty="0">
                          <a:effectLst/>
                          <a:latin typeface="Century Gothic" panose="020B0502020202020204" pitchFamily="34" charset="0"/>
                        </a:rPr>
                        <a:t>1.4 %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58" marR="144000" marT="80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7683815"/>
                  </a:ext>
                </a:extLst>
              </a:tr>
              <a:tr h="166808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u="none" strike="noStrike" dirty="0">
                          <a:effectLst/>
                          <a:latin typeface="Century Gothic" panose="020B0502020202020204" pitchFamily="34" charset="0"/>
                        </a:rPr>
                        <a:t>Piura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0" marR="8058" marT="8058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900" u="none" strike="noStrike" dirty="0">
                          <a:effectLst/>
                          <a:latin typeface="Century Gothic" panose="020B0502020202020204" pitchFamily="34" charset="0"/>
                        </a:rPr>
                        <a:t>4217.12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58" marR="144000" marT="8058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900" u="none" strike="noStrike" dirty="0">
                          <a:effectLst/>
                          <a:latin typeface="Century Gothic" panose="020B0502020202020204" pitchFamily="34" charset="0"/>
                        </a:rPr>
                        <a:t>8.5 %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58" marR="144000" marT="8058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431711"/>
                  </a:ext>
                </a:extLst>
              </a:tr>
              <a:tr h="166808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u="none" strike="noStrike" dirty="0">
                          <a:effectLst/>
                          <a:latin typeface="Century Gothic" panose="020B0502020202020204" pitchFamily="34" charset="0"/>
                        </a:rPr>
                        <a:t>Puno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0" marR="8058" marT="80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900" u="none" strike="noStrike" dirty="0">
                          <a:effectLst/>
                          <a:latin typeface="Century Gothic" panose="020B0502020202020204" pitchFamily="34" charset="0"/>
                        </a:rPr>
                        <a:t>2007.80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58" marR="144000" marT="80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900" u="none" strike="noStrike" dirty="0">
                          <a:effectLst/>
                          <a:latin typeface="Century Gothic" panose="020B0502020202020204" pitchFamily="34" charset="0"/>
                        </a:rPr>
                        <a:t>4.1 %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58" marR="144000" marT="80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849548"/>
                  </a:ext>
                </a:extLst>
              </a:tr>
              <a:tr h="166808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u="none" strike="noStrike" dirty="0">
                          <a:effectLst/>
                          <a:latin typeface="Century Gothic" panose="020B0502020202020204" pitchFamily="34" charset="0"/>
                        </a:rPr>
                        <a:t>San Martín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0" marR="8058" marT="8058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900" u="none" strike="noStrike" dirty="0">
                          <a:effectLst/>
                          <a:latin typeface="Century Gothic" panose="020B0502020202020204" pitchFamily="34" charset="0"/>
                        </a:rPr>
                        <a:t>1871.04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58" marR="144000" marT="8058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900" u="none" strike="noStrike" dirty="0">
                          <a:effectLst/>
                          <a:latin typeface="Century Gothic" panose="020B0502020202020204" pitchFamily="34" charset="0"/>
                        </a:rPr>
                        <a:t>3.8 %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58" marR="144000" marT="8058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623419"/>
                  </a:ext>
                </a:extLst>
              </a:tr>
              <a:tr h="166808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u="none" strike="noStrike" dirty="0">
                          <a:effectLst/>
                          <a:latin typeface="Century Gothic" panose="020B0502020202020204" pitchFamily="34" charset="0"/>
                        </a:rPr>
                        <a:t>Tacna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0" marR="8058" marT="80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900" u="none" strike="noStrike" dirty="0">
                          <a:effectLst/>
                          <a:latin typeface="Century Gothic" panose="020B0502020202020204" pitchFamily="34" charset="0"/>
                        </a:rPr>
                        <a:t>385.75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58" marR="144000" marT="80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900" u="none" strike="noStrike" dirty="0">
                          <a:effectLst/>
                          <a:latin typeface="Century Gothic" panose="020B0502020202020204" pitchFamily="34" charset="0"/>
                        </a:rPr>
                        <a:t>0.8 %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58" marR="144000" marT="80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1320242"/>
                  </a:ext>
                </a:extLst>
              </a:tr>
              <a:tr h="166808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u="none" strike="noStrike" dirty="0">
                          <a:effectLst/>
                          <a:latin typeface="Century Gothic" panose="020B0502020202020204" pitchFamily="34" charset="0"/>
                        </a:rPr>
                        <a:t>Tumbes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0" marR="8058" marT="8058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900" u="none" strike="noStrike" dirty="0">
                          <a:effectLst/>
                          <a:latin typeface="Century Gothic" panose="020B0502020202020204" pitchFamily="34" charset="0"/>
                        </a:rPr>
                        <a:t>267.53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58" marR="144000" marT="8058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900" u="none" strike="noStrike" dirty="0">
                          <a:effectLst/>
                          <a:latin typeface="Century Gothic" panose="020B0502020202020204" pitchFamily="34" charset="0"/>
                        </a:rPr>
                        <a:t>0.5 %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58" marR="144000" marT="8058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546178"/>
                  </a:ext>
                </a:extLst>
              </a:tr>
              <a:tr h="166808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u="none" strike="noStrike" dirty="0">
                          <a:effectLst/>
                          <a:latin typeface="Century Gothic" panose="020B0502020202020204" pitchFamily="34" charset="0"/>
                        </a:rPr>
                        <a:t>Ucayali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0" marR="8058" marT="80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900" u="none" strike="noStrike" dirty="0">
                          <a:effectLst/>
                          <a:latin typeface="Century Gothic" panose="020B0502020202020204" pitchFamily="34" charset="0"/>
                        </a:rPr>
                        <a:t>1512.63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58" marR="144000" marT="80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900" u="none" strike="noStrike" dirty="0">
                          <a:effectLst/>
                          <a:latin typeface="Century Gothic" panose="020B0502020202020204" pitchFamily="34" charset="0"/>
                        </a:rPr>
                        <a:t>3.1 %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58" marR="144000" marT="80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892965"/>
                  </a:ext>
                </a:extLst>
              </a:tr>
              <a:tr h="166808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Total general</a:t>
                      </a:r>
                      <a:endParaRPr lang="es-PE" sz="9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0" marR="8058" marT="8058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9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49 568.54</a:t>
                      </a:r>
                      <a:endParaRPr lang="es-PE" sz="9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58" marR="144000" marT="8058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9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100.0 %</a:t>
                      </a:r>
                      <a:endParaRPr lang="es-PE" sz="9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58" marR="144000" marT="8058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626969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8559D33E-C2BF-A0E6-C8BB-B65D01E209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3349090"/>
              </p:ext>
            </p:extLst>
          </p:nvPr>
        </p:nvGraphicFramePr>
        <p:xfrm>
          <a:off x="8487682" y="2076801"/>
          <a:ext cx="3437888" cy="46045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3306">
                  <a:extLst>
                    <a:ext uri="{9D8B030D-6E8A-4147-A177-3AD203B41FA5}">
                      <a16:colId xmlns:a16="http://schemas.microsoft.com/office/drawing/2014/main" val="1986281830"/>
                    </a:ext>
                  </a:extLst>
                </a:gridCol>
                <a:gridCol w="1253306">
                  <a:extLst>
                    <a:ext uri="{9D8B030D-6E8A-4147-A177-3AD203B41FA5}">
                      <a16:colId xmlns:a16="http://schemas.microsoft.com/office/drawing/2014/main" val="1078642130"/>
                    </a:ext>
                  </a:extLst>
                </a:gridCol>
                <a:gridCol w="931276">
                  <a:extLst>
                    <a:ext uri="{9D8B030D-6E8A-4147-A177-3AD203B41FA5}">
                      <a16:colId xmlns:a16="http://schemas.microsoft.com/office/drawing/2014/main" val="3423103912"/>
                    </a:ext>
                  </a:extLst>
                </a:gridCol>
              </a:tblGrid>
              <a:tr h="19641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9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REGIÓN</a:t>
                      </a:r>
                      <a:endParaRPr lang="es-PE" sz="9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15" marR="9015" marT="9015" marB="0" anchor="ctr">
                    <a:solidFill>
                      <a:srgbClr val="233C7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PE" sz="9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VOLUMEN LIBERADO [Toneladas]</a:t>
                      </a:r>
                      <a:endParaRPr lang="es-PE" sz="9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15" marR="9015" marT="9015" marB="0" anchor="ctr">
                    <a:solidFill>
                      <a:srgbClr val="233C7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3558834"/>
                  </a:ext>
                </a:extLst>
              </a:tr>
              <a:tr h="189702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ATENCIÓN</a:t>
                      </a:r>
                    </a:p>
                    <a:p>
                      <a:pPr algn="ctr" fontAlgn="ctr"/>
                      <a:r>
                        <a:rPr lang="es-PE" sz="9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COMPLEMENTARIA</a:t>
                      </a:r>
                      <a:endParaRPr lang="es-PE" sz="9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15" marR="9015" marT="9015" marB="0" anchor="ctr">
                    <a:solidFill>
                      <a:srgbClr val="233C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PORCENTAJE</a:t>
                      </a:r>
                      <a:endParaRPr lang="es-PE" sz="9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15" marR="9015" marT="9015" marB="0" anchor="ctr">
                    <a:solidFill>
                      <a:srgbClr val="233C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5781285"/>
                  </a:ext>
                </a:extLst>
              </a:tr>
              <a:tr h="196417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Amazonas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0" marR="9015" marT="901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42.22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15" marR="144000" marT="901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1.0 %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15" marR="144000" marT="901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845921"/>
                  </a:ext>
                </a:extLst>
              </a:tr>
              <a:tr h="196417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Áncash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0" marR="9015" marT="90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98.37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15" marR="144000" marT="90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2.3 %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15" marR="144000" marT="90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205809"/>
                  </a:ext>
                </a:extLst>
              </a:tr>
              <a:tr h="196417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Apurímac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0" marR="9015" marT="901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30.16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15" marR="144000" marT="901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0.7 %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15" marR="144000" marT="901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7743001"/>
                  </a:ext>
                </a:extLst>
              </a:tr>
              <a:tr h="196417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Ayacucho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0" marR="9015" marT="90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130.55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15" marR="144000" marT="90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3.1 %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15" marR="144000" marT="90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3444697"/>
                  </a:ext>
                </a:extLst>
              </a:tr>
              <a:tr h="196417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Cajamarca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0" marR="9015" marT="901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355.49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15" marR="144000" marT="901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8.3 %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15" marR="144000" marT="901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391957"/>
                  </a:ext>
                </a:extLst>
              </a:tr>
              <a:tr h="196417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Cusco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0" marR="9015" marT="90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261.45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15" marR="144000" marT="90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6.1 %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15" marR="144000" marT="90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4314394"/>
                  </a:ext>
                </a:extLst>
              </a:tr>
              <a:tr h="196417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Huancavelica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0" marR="9015" marT="901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86.04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15" marR="144000" marT="901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2.0 %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15" marR="144000" marT="901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1728547"/>
                  </a:ext>
                </a:extLst>
              </a:tr>
              <a:tr h="196417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Huánuco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0" marR="9015" marT="90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194.49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15" marR="144000" marT="90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4.6 %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15" marR="144000" marT="90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823729"/>
                  </a:ext>
                </a:extLst>
              </a:tr>
              <a:tr h="196417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Junín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0" marR="9015" marT="901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406.03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15" marR="144000" marT="901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9.5 %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15" marR="144000" marT="901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973357"/>
                  </a:ext>
                </a:extLst>
              </a:tr>
              <a:tr h="196417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La Libertad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0" marR="9015" marT="90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142.73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15" marR="144000" marT="90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3.3 %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15" marR="144000" marT="90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7820565"/>
                  </a:ext>
                </a:extLst>
              </a:tr>
              <a:tr h="196417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Lambayeque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0" marR="9015" marT="901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318.59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15" marR="144000" marT="901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7.5 %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15" marR="144000" marT="901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738931"/>
                  </a:ext>
                </a:extLst>
              </a:tr>
              <a:tr h="196417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Lima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0" marR="9015" marT="90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399.79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15" marR="144000" marT="90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9.4 %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15" marR="144000" marT="90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095815"/>
                  </a:ext>
                </a:extLst>
              </a:tr>
              <a:tr h="196417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Loreto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0" marR="9015" marT="901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208.75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15" marR="144000" marT="901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4.9 %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15" marR="144000" marT="901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171114"/>
                  </a:ext>
                </a:extLst>
              </a:tr>
              <a:tr h="196417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Madre de Dios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0" marR="9015" marT="90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48.06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15" marR="144000" marT="90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1.1 %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15" marR="144000" marT="90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384763"/>
                  </a:ext>
                </a:extLst>
              </a:tr>
              <a:tr h="196417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Pasco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0" marR="9015" marT="901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96.87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15" marR="144000" marT="901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2.3 %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15" marR="144000" marT="901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3009697"/>
                  </a:ext>
                </a:extLst>
              </a:tr>
              <a:tr h="196417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Piura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0" marR="9015" marT="90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627.37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15" marR="144000" marT="90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14.7 %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15" marR="144000" marT="90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2819783"/>
                  </a:ext>
                </a:extLst>
              </a:tr>
              <a:tr h="196417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Puno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0" marR="9015" marT="901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347.64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15" marR="144000" marT="901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8.1 %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15" marR="144000" marT="901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561726"/>
                  </a:ext>
                </a:extLst>
              </a:tr>
              <a:tr h="196417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San Martín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0" marR="9015" marT="90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280.52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15" marR="144000" marT="90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6.6 %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15" marR="144000" marT="90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3976420"/>
                  </a:ext>
                </a:extLst>
              </a:tr>
              <a:tr h="196417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Tumbes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0" marR="9015" marT="901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30.10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15" marR="144000" marT="901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0.7 %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15" marR="144000" marT="901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7751336"/>
                  </a:ext>
                </a:extLst>
              </a:tr>
              <a:tr h="196417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Ucayali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0" marR="9015" marT="90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160.49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15" marR="144000" marT="90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3.8 %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15" marR="144000" marT="90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852907"/>
                  </a:ext>
                </a:extLst>
              </a:tr>
              <a:tr h="196417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Total general</a:t>
                      </a:r>
                      <a:endParaRPr lang="es-PE" sz="10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0" marR="9015" marT="9015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4265.71</a:t>
                      </a:r>
                      <a:endParaRPr lang="es-PE" sz="10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15" marR="144000" marT="9015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100.0 %</a:t>
                      </a:r>
                      <a:endParaRPr lang="es-PE" sz="10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15" marR="144000" marT="9015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1338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56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redondeado 5"/>
          <p:cNvSpPr/>
          <p:nvPr/>
        </p:nvSpPr>
        <p:spPr>
          <a:xfrm>
            <a:off x="739212" y="2521082"/>
            <a:ext cx="4546362" cy="395409"/>
          </a:xfrm>
          <a:prstGeom prst="roundRect">
            <a:avLst>
              <a:gd name="adj" fmla="val 20529"/>
            </a:avLst>
          </a:prstGeom>
          <a:solidFill>
            <a:srgbClr val="00AC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28" name="Rectángulo redondeado 27">
            <a:extLst>
              <a:ext uri="{FF2B5EF4-FFF2-40B4-BE49-F238E27FC236}">
                <a16:creationId xmlns:a16="http://schemas.microsoft.com/office/drawing/2014/main" id="{CB58DA7E-A955-6886-45CB-FE93ED324135}"/>
              </a:ext>
            </a:extLst>
          </p:cNvPr>
          <p:cNvSpPr/>
          <p:nvPr/>
        </p:nvSpPr>
        <p:spPr>
          <a:xfrm>
            <a:off x="739212" y="2984260"/>
            <a:ext cx="4546362" cy="395409"/>
          </a:xfrm>
          <a:prstGeom prst="roundRect">
            <a:avLst>
              <a:gd name="adj" fmla="val 20529"/>
            </a:avLst>
          </a:prstGeom>
          <a:solidFill>
            <a:srgbClr val="00AC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29" name="Rectángulo redondeado 28">
            <a:extLst>
              <a:ext uri="{FF2B5EF4-FFF2-40B4-BE49-F238E27FC236}">
                <a16:creationId xmlns:a16="http://schemas.microsoft.com/office/drawing/2014/main" id="{DB5D7C3C-1B66-F609-9600-203B8899EC97}"/>
              </a:ext>
            </a:extLst>
          </p:cNvPr>
          <p:cNvSpPr/>
          <p:nvPr/>
        </p:nvSpPr>
        <p:spPr>
          <a:xfrm>
            <a:off x="739212" y="3447438"/>
            <a:ext cx="4546362" cy="395409"/>
          </a:xfrm>
          <a:prstGeom prst="roundRect">
            <a:avLst>
              <a:gd name="adj" fmla="val 20529"/>
            </a:avLst>
          </a:prstGeom>
          <a:solidFill>
            <a:srgbClr val="00AC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30" name="Rectángulo redondeado 29">
            <a:extLst>
              <a:ext uri="{FF2B5EF4-FFF2-40B4-BE49-F238E27FC236}">
                <a16:creationId xmlns:a16="http://schemas.microsoft.com/office/drawing/2014/main" id="{16C59767-276E-234C-FD65-B6C0F6E19775}"/>
              </a:ext>
            </a:extLst>
          </p:cNvPr>
          <p:cNvSpPr/>
          <p:nvPr/>
        </p:nvSpPr>
        <p:spPr>
          <a:xfrm>
            <a:off x="739212" y="3910616"/>
            <a:ext cx="4546362" cy="395409"/>
          </a:xfrm>
          <a:prstGeom prst="roundRect">
            <a:avLst>
              <a:gd name="adj" fmla="val 20529"/>
            </a:avLst>
          </a:prstGeom>
          <a:solidFill>
            <a:srgbClr val="00AC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31" name="Rectángulo redondeado 30">
            <a:extLst>
              <a:ext uri="{FF2B5EF4-FFF2-40B4-BE49-F238E27FC236}">
                <a16:creationId xmlns:a16="http://schemas.microsoft.com/office/drawing/2014/main" id="{6FF72374-0F6E-2FE7-68F3-6BB305C2E262}"/>
              </a:ext>
            </a:extLst>
          </p:cNvPr>
          <p:cNvSpPr/>
          <p:nvPr/>
        </p:nvSpPr>
        <p:spPr>
          <a:xfrm>
            <a:off x="739212" y="4373794"/>
            <a:ext cx="4546362" cy="395409"/>
          </a:xfrm>
          <a:prstGeom prst="roundRect">
            <a:avLst>
              <a:gd name="adj" fmla="val 20529"/>
            </a:avLst>
          </a:prstGeom>
          <a:solidFill>
            <a:srgbClr val="00AC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32" name="Rectángulo redondeado 31">
            <a:extLst>
              <a:ext uri="{FF2B5EF4-FFF2-40B4-BE49-F238E27FC236}">
                <a16:creationId xmlns:a16="http://schemas.microsoft.com/office/drawing/2014/main" id="{F7632660-7B0A-92C8-D32C-FA8344F2A7D7}"/>
              </a:ext>
            </a:extLst>
          </p:cNvPr>
          <p:cNvSpPr/>
          <p:nvPr/>
        </p:nvSpPr>
        <p:spPr>
          <a:xfrm>
            <a:off x="739212" y="4836972"/>
            <a:ext cx="4546362" cy="395409"/>
          </a:xfrm>
          <a:prstGeom prst="roundRect">
            <a:avLst>
              <a:gd name="adj" fmla="val 20529"/>
            </a:avLst>
          </a:prstGeom>
          <a:solidFill>
            <a:srgbClr val="00AC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33" name="Rectángulo redondeado 32">
            <a:extLst>
              <a:ext uri="{FF2B5EF4-FFF2-40B4-BE49-F238E27FC236}">
                <a16:creationId xmlns:a16="http://schemas.microsoft.com/office/drawing/2014/main" id="{7ACF9EA4-907D-1E26-522B-48A192AE22E2}"/>
              </a:ext>
            </a:extLst>
          </p:cNvPr>
          <p:cNvSpPr/>
          <p:nvPr/>
        </p:nvSpPr>
        <p:spPr>
          <a:xfrm>
            <a:off x="739212" y="5300149"/>
            <a:ext cx="4546362" cy="395409"/>
          </a:xfrm>
          <a:prstGeom prst="roundRect">
            <a:avLst>
              <a:gd name="adj" fmla="val 20529"/>
            </a:avLst>
          </a:prstGeom>
          <a:solidFill>
            <a:srgbClr val="00AC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4" name="Rectángulo 3"/>
          <p:cNvSpPr/>
          <p:nvPr/>
        </p:nvSpPr>
        <p:spPr>
          <a:xfrm>
            <a:off x="1464398" y="5269178"/>
            <a:ext cx="2691143" cy="374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3" lvl="8">
              <a:lnSpc>
                <a:spcPct val="150000"/>
              </a:lnSpc>
              <a:spcAft>
                <a:spcPts val="0"/>
              </a:spcAft>
            </a:pPr>
            <a:r>
              <a:rPr lang="es-ES" sz="14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Costo del menú</a:t>
            </a:r>
            <a:endParaRPr lang="es-PE" sz="14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984280" y="1805773"/>
            <a:ext cx="40877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Criterios para la planificación del servicio alimentario</a:t>
            </a:r>
            <a:endParaRPr lang="es-PE" b="1" dirty="0">
              <a:latin typeface="Century Gothic" panose="020B050202020202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110E5C81-9942-3BE4-734F-4C342E60D02D}"/>
              </a:ext>
            </a:extLst>
          </p:cNvPr>
          <p:cNvSpPr txBox="1">
            <a:spLocks/>
          </p:cNvSpPr>
          <p:nvPr/>
        </p:nvSpPr>
        <p:spPr>
          <a:xfrm>
            <a:off x="452709" y="801136"/>
            <a:ext cx="9005616" cy="6668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1164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14000"/>
              </a:lnSpc>
            </a:pPr>
            <a:r>
              <a:rPr lang="es-ES" sz="3600" dirty="0"/>
              <a:t>V. Criterios de alimentación y nutrición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3DCA118-57F1-DE6E-AAA3-867A3904568E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52711" y="1471975"/>
            <a:ext cx="8532000" cy="67453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DE5E4421-1D45-6884-A282-342647E88F64}"/>
              </a:ext>
            </a:extLst>
          </p:cNvPr>
          <p:cNvSpPr txBox="1"/>
          <p:nvPr/>
        </p:nvSpPr>
        <p:spPr>
          <a:xfrm>
            <a:off x="1464398" y="2494617"/>
            <a:ext cx="2591554" cy="3743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513" lvl="8">
              <a:lnSpc>
                <a:spcPct val="150000"/>
              </a:lnSpc>
              <a:spcAft>
                <a:spcPts val="0"/>
              </a:spcAft>
            </a:pPr>
            <a:r>
              <a:rPr lang="es-ES" sz="14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Inocuidad de alimentos</a:t>
            </a:r>
            <a:endParaRPr lang="es-PE" sz="1400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889031E-C310-C328-7D81-06C15FC2EB4F}"/>
              </a:ext>
            </a:extLst>
          </p:cNvPr>
          <p:cNvSpPr txBox="1"/>
          <p:nvPr/>
        </p:nvSpPr>
        <p:spPr>
          <a:xfrm>
            <a:off x="1464398" y="2936788"/>
            <a:ext cx="2066453" cy="3743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513" lvl="8">
              <a:lnSpc>
                <a:spcPct val="150000"/>
              </a:lnSpc>
              <a:spcAft>
                <a:spcPts val="0"/>
              </a:spcAft>
            </a:pPr>
            <a:r>
              <a:rPr lang="es-ES" sz="14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Aporte nutricional</a:t>
            </a:r>
            <a:endParaRPr lang="es-PE" sz="1400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CF2970FC-62F9-BE83-7A17-AAD7457A0BB3}"/>
              </a:ext>
            </a:extLst>
          </p:cNvPr>
          <p:cNvSpPr txBox="1"/>
          <p:nvPr/>
        </p:nvSpPr>
        <p:spPr>
          <a:xfrm>
            <a:off x="1464398" y="3403611"/>
            <a:ext cx="2754517" cy="3743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513" lvl="8">
              <a:lnSpc>
                <a:spcPct val="150000"/>
              </a:lnSpc>
              <a:spcAft>
                <a:spcPts val="0"/>
              </a:spcAft>
            </a:pPr>
            <a:r>
              <a:rPr lang="es-ES" sz="14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Disponibilidad de alimentos</a:t>
            </a:r>
            <a:endParaRPr lang="es-PE" sz="1400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E657AC9F-7055-C2C6-342D-2607FA9ED18B}"/>
              </a:ext>
            </a:extLst>
          </p:cNvPr>
          <p:cNvSpPr txBox="1"/>
          <p:nvPr/>
        </p:nvSpPr>
        <p:spPr>
          <a:xfrm>
            <a:off x="1464398" y="3870434"/>
            <a:ext cx="2238469" cy="3743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513" lvl="8">
              <a:lnSpc>
                <a:spcPct val="150000"/>
              </a:lnSpc>
              <a:spcAft>
                <a:spcPts val="0"/>
              </a:spcAft>
            </a:pPr>
            <a:r>
              <a:rPr lang="es-ES" sz="14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Gusto y/o consumo</a:t>
            </a:r>
            <a:endParaRPr lang="es-PE" sz="1400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2D88DD79-5DCD-F27A-90A0-C0B3BD2DF0F8}"/>
              </a:ext>
            </a:extLst>
          </p:cNvPr>
          <p:cNvSpPr txBox="1"/>
          <p:nvPr/>
        </p:nvSpPr>
        <p:spPr>
          <a:xfrm>
            <a:off x="1464398" y="4342987"/>
            <a:ext cx="2591554" cy="3743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513" lvl="8">
              <a:lnSpc>
                <a:spcPct val="150000"/>
              </a:lnSpc>
              <a:spcAft>
                <a:spcPts val="0"/>
              </a:spcAft>
            </a:pPr>
            <a:r>
              <a:rPr lang="es-ES" sz="14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Diversificación del menú</a:t>
            </a:r>
            <a:endParaRPr lang="es-PE" sz="1400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E1E3DFB2-5E23-A8BE-F6C2-FD93F5393CEA}"/>
              </a:ext>
            </a:extLst>
          </p:cNvPr>
          <p:cNvSpPr txBox="1"/>
          <p:nvPr/>
        </p:nvSpPr>
        <p:spPr>
          <a:xfrm>
            <a:off x="1464398" y="4806000"/>
            <a:ext cx="2066453" cy="3743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513" lvl="8">
              <a:lnSpc>
                <a:spcPct val="150000"/>
              </a:lnSpc>
              <a:spcAft>
                <a:spcPts val="0"/>
              </a:spcAft>
            </a:pPr>
            <a:r>
              <a:rPr lang="es-ES" sz="14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Pertinencia cultural</a:t>
            </a:r>
            <a:endParaRPr lang="es-PE" sz="1400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48F77786-9F89-0603-5173-8C1BEDC9988C}"/>
              </a:ext>
            </a:extLst>
          </p:cNvPr>
          <p:cNvSpPr/>
          <p:nvPr/>
        </p:nvSpPr>
        <p:spPr>
          <a:xfrm>
            <a:off x="984281" y="2565363"/>
            <a:ext cx="311060" cy="3110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B2A0D816-5456-EC08-2533-AE86363E0103}"/>
              </a:ext>
            </a:extLst>
          </p:cNvPr>
          <p:cNvSpPr/>
          <p:nvPr/>
        </p:nvSpPr>
        <p:spPr>
          <a:xfrm>
            <a:off x="984281" y="3036143"/>
            <a:ext cx="311060" cy="3110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C132739C-58B1-F867-8C6D-7F4227F84303}"/>
              </a:ext>
            </a:extLst>
          </p:cNvPr>
          <p:cNvSpPr/>
          <p:nvPr/>
        </p:nvSpPr>
        <p:spPr>
          <a:xfrm>
            <a:off x="984281" y="3488817"/>
            <a:ext cx="311060" cy="3110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44376D77-963F-A588-25FC-46DAF6050731}"/>
              </a:ext>
            </a:extLst>
          </p:cNvPr>
          <p:cNvSpPr/>
          <p:nvPr/>
        </p:nvSpPr>
        <p:spPr>
          <a:xfrm>
            <a:off x="984281" y="3959598"/>
            <a:ext cx="311060" cy="3110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F4C1B8BF-9693-BF86-501E-9F28EFAF021E}"/>
              </a:ext>
            </a:extLst>
          </p:cNvPr>
          <p:cNvSpPr/>
          <p:nvPr/>
        </p:nvSpPr>
        <p:spPr>
          <a:xfrm>
            <a:off x="984281" y="4412271"/>
            <a:ext cx="311060" cy="3110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B19DD42B-A9BA-8926-992F-0FA1B9D853AF}"/>
              </a:ext>
            </a:extLst>
          </p:cNvPr>
          <p:cNvSpPr/>
          <p:nvPr/>
        </p:nvSpPr>
        <p:spPr>
          <a:xfrm>
            <a:off x="984281" y="4873998"/>
            <a:ext cx="311060" cy="3110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072588B4-93F8-7856-26C3-F68B6D2CF2EE}"/>
              </a:ext>
            </a:extLst>
          </p:cNvPr>
          <p:cNvSpPr/>
          <p:nvPr/>
        </p:nvSpPr>
        <p:spPr>
          <a:xfrm>
            <a:off x="984281" y="5335724"/>
            <a:ext cx="311060" cy="3110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372F0A2D-54B2-0D15-D840-020EED6FBC6F}"/>
              </a:ext>
            </a:extLst>
          </p:cNvPr>
          <p:cNvSpPr txBox="1"/>
          <p:nvPr/>
        </p:nvSpPr>
        <p:spPr>
          <a:xfrm>
            <a:off x="984280" y="2536429"/>
            <a:ext cx="3110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 b="1" dirty="0">
                <a:solidFill>
                  <a:srgbClr val="00AC9A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endParaRPr lang="es-PE" dirty="0">
              <a:solidFill>
                <a:srgbClr val="00AC9A"/>
              </a:solidFill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468A007D-5503-E326-6CAC-67221B511534}"/>
              </a:ext>
            </a:extLst>
          </p:cNvPr>
          <p:cNvSpPr txBox="1"/>
          <p:nvPr/>
        </p:nvSpPr>
        <p:spPr>
          <a:xfrm>
            <a:off x="984280" y="3003789"/>
            <a:ext cx="3110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 b="1" dirty="0">
                <a:solidFill>
                  <a:srgbClr val="00AC9A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endParaRPr lang="es-PE" dirty="0">
              <a:solidFill>
                <a:srgbClr val="00AC9A"/>
              </a:solidFill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1CAB2CB5-1F0E-8230-7C6F-0D904C3464BF}"/>
              </a:ext>
            </a:extLst>
          </p:cNvPr>
          <p:cNvSpPr txBox="1"/>
          <p:nvPr/>
        </p:nvSpPr>
        <p:spPr>
          <a:xfrm>
            <a:off x="984280" y="3455909"/>
            <a:ext cx="3110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 b="1" dirty="0">
                <a:solidFill>
                  <a:srgbClr val="00AC9A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endParaRPr lang="es-PE" dirty="0">
              <a:solidFill>
                <a:srgbClr val="00AC9A"/>
              </a:solidFill>
            </a:endParaRP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FDAC24EE-F69C-8289-2CEC-B6797C3CBE6F}"/>
              </a:ext>
            </a:extLst>
          </p:cNvPr>
          <p:cNvSpPr txBox="1"/>
          <p:nvPr/>
        </p:nvSpPr>
        <p:spPr>
          <a:xfrm>
            <a:off x="984280" y="3933429"/>
            <a:ext cx="3110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 b="1" dirty="0">
                <a:solidFill>
                  <a:srgbClr val="00AC9A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endParaRPr lang="es-PE" dirty="0">
              <a:solidFill>
                <a:srgbClr val="00AC9A"/>
              </a:solidFill>
            </a:endParaRP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D1B4CEC9-72C7-4493-6C10-CC9FFF9F76C9}"/>
              </a:ext>
            </a:extLst>
          </p:cNvPr>
          <p:cNvSpPr txBox="1"/>
          <p:nvPr/>
        </p:nvSpPr>
        <p:spPr>
          <a:xfrm>
            <a:off x="984280" y="4385549"/>
            <a:ext cx="3110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 b="1" dirty="0">
                <a:solidFill>
                  <a:srgbClr val="00AC9A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endParaRPr lang="es-PE" dirty="0">
              <a:solidFill>
                <a:srgbClr val="00AC9A"/>
              </a:solidFill>
            </a:endParaRP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A051BA15-810A-9946-CFED-B62AB9E3328C}"/>
              </a:ext>
            </a:extLst>
          </p:cNvPr>
          <p:cNvSpPr txBox="1"/>
          <p:nvPr/>
        </p:nvSpPr>
        <p:spPr>
          <a:xfrm>
            <a:off x="984280" y="4852909"/>
            <a:ext cx="3110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 b="1" dirty="0">
                <a:solidFill>
                  <a:srgbClr val="00AC9A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</a:t>
            </a:r>
            <a:endParaRPr lang="es-PE" dirty="0">
              <a:solidFill>
                <a:srgbClr val="00AC9A"/>
              </a:solidFill>
            </a:endParaRP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89F1B58B-0AFF-6CDA-4CC5-CDB26A9C4631}"/>
              </a:ext>
            </a:extLst>
          </p:cNvPr>
          <p:cNvSpPr txBox="1"/>
          <p:nvPr/>
        </p:nvSpPr>
        <p:spPr>
          <a:xfrm>
            <a:off x="984280" y="5305029"/>
            <a:ext cx="3110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 b="1" dirty="0">
                <a:solidFill>
                  <a:srgbClr val="00AC9A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</a:t>
            </a:r>
            <a:endParaRPr lang="es-PE" dirty="0">
              <a:solidFill>
                <a:srgbClr val="00AC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182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>
            <a:extLst>
              <a:ext uri="{FF2B5EF4-FFF2-40B4-BE49-F238E27FC236}">
                <a16:creationId xmlns:a16="http://schemas.microsoft.com/office/drawing/2014/main" id="{86642B37-3363-0DEF-4188-9A52FEF61E4B}"/>
              </a:ext>
            </a:extLst>
          </p:cNvPr>
          <p:cNvSpPr txBox="1">
            <a:spLocks/>
          </p:cNvSpPr>
          <p:nvPr/>
        </p:nvSpPr>
        <p:spPr>
          <a:xfrm>
            <a:off x="452709" y="801136"/>
            <a:ext cx="9005616" cy="6668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1164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14000"/>
              </a:lnSpc>
            </a:pPr>
            <a:r>
              <a:rPr lang="es-ES" sz="3600" dirty="0"/>
              <a:t>VI. Usuarios del PNAEQW en La Libertad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188D4638-FABE-541C-586E-1FDBCB66B823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52711" y="1471975"/>
            <a:ext cx="8892000" cy="67453"/>
          </a:xfrm>
          <a:prstGeom prst="rect">
            <a:avLst/>
          </a:prstGeom>
        </p:spPr>
      </p:pic>
      <p:sp>
        <p:nvSpPr>
          <p:cNvPr id="19" name="Elipse 18">
            <a:extLst>
              <a:ext uri="{FF2B5EF4-FFF2-40B4-BE49-F238E27FC236}">
                <a16:creationId xmlns:a16="http://schemas.microsoft.com/office/drawing/2014/main" id="{9B2D9272-6964-4425-BB29-A5DE303534BE}"/>
              </a:ext>
            </a:extLst>
          </p:cNvPr>
          <p:cNvSpPr/>
          <p:nvPr/>
        </p:nvSpPr>
        <p:spPr>
          <a:xfrm>
            <a:off x="4615242" y="3519180"/>
            <a:ext cx="2961516" cy="2961516"/>
          </a:xfrm>
          <a:prstGeom prst="ellipse">
            <a:avLst/>
          </a:prstGeom>
          <a:solidFill>
            <a:srgbClr val="E645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9FB36C4-97A5-7E63-B2DA-195647D68F50}"/>
              </a:ext>
            </a:extLst>
          </p:cNvPr>
          <p:cNvSpPr txBox="1"/>
          <p:nvPr/>
        </p:nvSpPr>
        <p:spPr>
          <a:xfrm>
            <a:off x="4782166" y="4991979"/>
            <a:ext cx="25990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usuarios reciben el servicio alimentario en La Libertad.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84412245-BAFD-A94E-6D0C-E7A3B878FA3F}"/>
              </a:ext>
            </a:extLst>
          </p:cNvPr>
          <p:cNvSpPr txBox="1"/>
          <p:nvPr/>
        </p:nvSpPr>
        <p:spPr>
          <a:xfrm>
            <a:off x="4961071" y="4160848"/>
            <a:ext cx="22698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300 mil</a:t>
            </a:r>
            <a:endParaRPr lang="es-PE" sz="4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Flecha abajo 21">
            <a:extLst>
              <a:ext uri="{FF2B5EF4-FFF2-40B4-BE49-F238E27FC236}">
                <a16:creationId xmlns:a16="http://schemas.microsoft.com/office/drawing/2014/main" id="{9A33C410-7C30-E820-BE13-6D06ADDA9163}"/>
              </a:ext>
            </a:extLst>
          </p:cNvPr>
          <p:cNvSpPr/>
          <p:nvPr/>
        </p:nvSpPr>
        <p:spPr>
          <a:xfrm rot="16200000">
            <a:off x="6522005" y="1855229"/>
            <a:ext cx="1634361" cy="2010129"/>
          </a:xfrm>
          <a:prstGeom prst="downArrow">
            <a:avLst/>
          </a:prstGeom>
          <a:solidFill>
            <a:srgbClr val="233C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3" name="Flecha abajo 22">
            <a:extLst>
              <a:ext uri="{FF2B5EF4-FFF2-40B4-BE49-F238E27FC236}">
                <a16:creationId xmlns:a16="http://schemas.microsoft.com/office/drawing/2014/main" id="{4E1D1747-3CE2-7DEE-C94F-F6F5CBFD8912}"/>
              </a:ext>
            </a:extLst>
          </p:cNvPr>
          <p:cNvSpPr/>
          <p:nvPr/>
        </p:nvSpPr>
        <p:spPr>
          <a:xfrm rot="5400000">
            <a:off x="4035634" y="1855230"/>
            <a:ext cx="1634359" cy="2010130"/>
          </a:xfrm>
          <a:prstGeom prst="downArrow">
            <a:avLst/>
          </a:prstGeom>
          <a:solidFill>
            <a:srgbClr val="00AC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5BCA661D-C372-6176-9F93-8AF624D6DF5E}"/>
              </a:ext>
            </a:extLst>
          </p:cNvPr>
          <p:cNvSpPr txBox="1"/>
          <p:nvPr/>
        </p:nvSpPr>
        <p:spPr>
          <a:xfrm>
            <a:off x="6528242" y="2395665"/>
            <a:ext cx="13941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Century Gothic" panose="020B0502020202020204" pitchFamily="34" charset="0"/>
              </a:rPr>
              <a:t>Servicio población vulnerable</a:t>
            </a:r>
            <a:endParaRPr lang="es-PE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CAD352AE-0423-B2EA-4137-240419C80971}"/>
              </a:ext>
            </a:extLst>
          </p:cNvPr>
          <p:cNvSpPr txBox="1"/>
          <p:nvPr/>
        </p:nvSpPr>
        <p:spPr>
          <a:xfrm>
            <a:off x="4499543" y="2537129"/>
            <a:ext cx="1136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Century Gothic" panose="020B0502020202020204" pitchFamily="34" charset="0"/>
              </a:rPr>
              <a:t>Servicio escolar</a:t>
            </a:r>
            <a:endParaRPr lang="es-PE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EBE31CAC-3A35-3554-5031-AC3267BB80EE}"/>
              </a:ext>
            </a:extLst>
          </p:cNvPr>
          <p:cNvSpPr txBox="1"/>
          <p:nvPr/>
        </p:nvSpPr>
        <p:spPr>
          <a:xfrm>
            <a:off x="5417773" y="3758621"/>
            <a:ext cx="13564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Más de</a:t>
            </a: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E4ADA43A-FBBB-778B-76C6-AA7D570070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043275"/>
              </p:ext>
            </p:extLst>
          </p:nvPr>
        </p:nvGraphicFramePr>
        <p:xfrm>
          <a:off x="442065" y="1920626"/>
          <a:ext cx="3244356" cy="46361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05982">
                  <a:extLst>
                    <a:ext uri="{9D8B030D-6E8A-4147-A177-3AD203B41FA5}">
                      <a16:colId xmlns:a16="http://schemas.microsoft.com/office/drawing/2014/main" val="4077962456"/>
                    </a:ext>
                  </a:extLst>
                </a:gridCol>
                <a:gridCol w="956922">
                  <a:extLst>
                    <a:ext uri="{9D8B030D-6E8A-4147-A177-3AD203B41FA5}">
                      <a16:colId xmlns:a16="http://schemas.microsoft.com/office/drawing/2014/main" val="1559953026"/>
                    </a:ext>
                  </a:extLst>
                </a:gridCol>
                <a:gridCol w="1081452">
                  <a:extLst>
                    <a:ext uri="{9D8B030D-6E8A-4147-A177-3AD203B41FA5}">
                      <a16:colId xmlns:a16="http://schemas.microsoft.com/office/drawing/2014/main" val="963972318"/>
                    </a:ext>
                  </a:extLst>
                </a:gridCol>
              </a:tblGrid>
              <a:tr h="28442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PROVINCIA</a:t>
                      </a:r>
                      <a:endParaRPr lang="es-PE" sz="11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AC9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s-PE" sz="11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AC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1193922"/>
                  </a:ext>
                </a:extLst>
              </a:tr>
              <a:tr h="284424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Nº II. EE. </a:t>
                      </a:r>
                      <a:endParaRPr lang="es-PE" sz="11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AC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Nº USUARIOS </a:t>
                      </a:r>
                      <a:endParaRPr lang="es-PE" sz="11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AC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80504"/>
                  </a:ext>
                </a:extLst>
              </a:tr>
              <a:tr h="284424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 dirty="0">
                          <a:effectLst/>
                          <a:latin typeface="Century Gothic" panose="020B0502020202020204" pitchFamily="34" charset="0"/>
                        </a:rPr>
                        <a:t>Ascope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0" marR="0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 dirty="0">
                          <a:effectLst/>
                          <a:latin typeface="Century Gothic" panose="020B0502020202020204" pitchFamily="34" charset="0"/>
                        </a:rPr>
                        <a:t>            174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108000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 dirty="0">
                          <a:effectLst/>
                          <a:latin typeface="Century Gothic" panose="020B0502020202020204" pitchFamily="34" charset="0"/>
                        </a:rPr>
                        <a:t>           17 357 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108000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8924799"/>
                  </a:ext>
                </a:extLst>
              </a:tr>
              <a:tr h="284424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 dirty="0">
                          <a:effectLst/>
                          <a:latin typeface="Century Gothic" panose="020B0502020202020204" pitchFamily="34" charset="0"/>
                        </a:rPr>
                        <a:t>Bolívar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0" marR="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 dirty="0">
                          <a:effectLst/>
                          <a:latin typeface="Century Gothic" panose="020B0502020202020204" pitchFamily="34" charset="0"/>
                        </a:rPr>
                        <a:t>             143 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10800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 dirty="0">
                          <a:effectLst/>
                          <a:latin typeface="Century Gothic" panose="020B0502020202020204" pitchFamily="34" charset="0"/>
                        </a:rPr>
                        <a:t>             4092 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10800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58960"/>
                  </a:ext>
                </a:extLst>
              </a:tr>
              <a:tr h="284424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 dirty="0">
                          <a:effectLst/>
                          <a:latin typeface="Century Gothic" panose="020B0502020202020204" pitchFamily="34" charset="0"/>
                        </a:rPr>
                        <a:t>Chepén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0" marR="0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 dirty="0">
                          <a:effectLst/>
                          <a:latin typeface="Century Gothic" panose="020B0502020202020204" pitchFamily="34" charset="0"/>
                        </a:rPr>
                        <a:t>            131 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108000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 dirty="0">
                          <a:effectLst/>
                          <a:latin typeface="Century Gothic" panose="020B0502020202020204" pitchFamily="34" charset="0"/>
                        </a:rPr>
                        <a:t>           12 903 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108000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091540"/>
                  </a:ext>
                </a:extLst>
              </a:tr>
              <a:tr h="284424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 dirty="0">
                          <a:effectLst/>
                          <a:latin typeface="Century Gothic" panose="020B0502020202020204" pitchFamily="34" charset="0"/>
                        </a:rPr>
                        <a:t>Gran Chimú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0" marR="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 dirty="0">
                          <a:effectLst/>
                          <a:latin typeface="Century Gothic" panose="020B0502020202020204" pitchFamily="34" charset="0"/>
                        </a:rPr>
                        <a:t>            190 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10800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 dirty="0">
                          <a:effectLst/>
                          <a:latin typeface="Century Gothic" panose="020B0502020202020204" pitchFamily="34" charset="0"/>
                        </a:rPr>
                        <a:t>               5425 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10800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7165085"/>
                  </a:ext>
                </a:extLst>
              </a:tr>
              <a:tr h="284424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 dirty="0">
                          <a:effectLst/>
                          <a:latin typeface="Century Gothic" panose="020B0502020202020204" pitchFamily="34" charset="0"/>
                        </a:rPr>
                        <a:t>Julcán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0" marR="0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 dirty="0">
                          <a:effectLst/>
                          <a:latin typeface="Century Gothic" panose="020B0502020202020204" pitchFamily="34" charset="0"/>
                        </a:rPr>
                        <a:t>              245 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108000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 dirty="0">
                          <a:effectLst/>
                          <a:latin typeface="Century Gothic" panose="020B0502020202020204" pitchFamily="34" charset="0"/>
                        </a:rPr>
                        <a:t>              7176 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108000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462420"/>
                  </a:ext>
                </a:extLst>
              </a:tr>
              <a:tr h="284424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 dirty="0">
                          <a:effectLst/>
                          <a:latin typeface="Century Gothic" panose="020B0502020202020204" pitchFamily="34" charset="0"/>
                        </a:rPr>
                        <a:t>Otuzco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0" marR="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 dirty="0">
                          <a:effectLst/>
                          <a:latin typeface="Century Gothic" panose="020B0502020202020204" pitchFamily="34" charset="0"/>
                        </a:rPr>
                        <a:t>             506 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10800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 dirty="0">
                          <a:effectLst/>
                          <a:latin typeface="Century Gothic" panose="020B0502020202020204" pitchFamily="34" charset="0"/>
                        </a:rPr>
                        <a:t>            20 555 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10800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674933"/>
                  </a:ext>
                </a:extLst>
              </a:tr>
              <a:tr h="284424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 dirty="0">
                          <a:effectLst/>
                          <a:latin typeface="Century Gothic" panose="020B0502020202020204" pitchFamily="34" charset="0"/>
                        </a:rPr>
                        <a:t>Pacasmayo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0" marR="0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 dirty="0">
                          <a:effectLst/>
                          <a:latin typeface="Century Gothic" panose="020B0502020202020204" pitchFamily="34" charset="0"/>
                        </a:rPr>
                        <a:t>              137 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108000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 dirty="0">
                          <a:effectLst/>
                          <a:latin typeface="Century Gothic" panose="020B0502020202020204" pitchFamily="34" charset="0"/>
                        </a:rPr>
                        <a:t>            16 017 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108000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136212"/>
                  </a:ext>
                </a:extLst>
              </a:tr>
              <a:tr h="284424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 dirty="0">
                          <a:effectLst/>
                          <a:latin typeface="Century Gothic" panose="020B0502020202020204" pitchFamily="34" charset="0"/>
                        </a:rPr>
                        <a:t>Pataz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0" marR="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 dirty="0">
                          <a:effectLst/>
                          <a:latin typeface="Century Gothic" panose="020B0502020202020204" pitchFamily="34" charset="0"/>
                        </a:rPr>
                        <a:t>             437 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10800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 dirty="0">
                          <a:effectLst/>
                          <a:latin typeface="Century Gothic" panose="020B0502020202020204" pitchFamily="34" charset="0"/>
                        </a:rPr>
                        <a:t>             21 530 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10800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798324"/>
                  </a:ext>
                </a:extLst>
              </a:tr>
              <a:tr h="469301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 dirty="0">
                          <a:effectLst/>
                          <a:latin typeface="Century Gothic" panose="020B0502020202020204" pitchFamily="34" charset="0"/>
                        </a:rPr>
                        <a:t>Sánchez Carrión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0" marR="0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 dirty="0">
                          <a:effectLst/>
                          <a:latin typeface="Century Gothic" panose="020B0502020202020204" pitchFamily="34" charset="0"/>
                        </a:rPr>
                        <a:t>       647 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108000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 dirty="0">
                          <a:effectLst/>
                          <a:latin typeface="Century Gothic" panose="020B0502020202020204" pitchFamily="34" charset="0"/>
                        </a:rPr>
                        <a:t>            37 979 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108000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0237073"/>
                  </a:ext>
                </a:extLst>
              </a:tr>
              <a:tr h="469301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 dirty="0">
                          <a:effectLst/>
                          <a:latin typeface="Century Gothic" panose="020B0502020202020204" pitchFamily="34" charset="0"/>
                        </a:rPr>
                        <a:t>Santiago de Chuco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0" marR="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 dirty="0">
                          <a:effectLst/>
                          <a:latin typeface="Century Gothic" panose="020B0502020202020204" pitchFamily="34" charset="0"/>
                        </a:rPr>
                        <a:t>               330 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10800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 dirty="0">
                          <a:effectLst/>
                          <a:latin typeface="Century Gothic" panose="020B0502020202020204" pitchFamily="34" charset="0"/>
                        </a:rPr>
                        <a:t>           11 863 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10800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0454397"/>
                  </a:ext>
                </a:extLst>
              </a:tr>
              <a:tr h="284424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 dirty="0">
                          <a:effectLst/>
                          <a:latin typeface="Century Gothic" panose="020B0502020202020204" pitchFamily="34" charset="0"/>
                        </a:rPr>
                        <a:t>Trujillo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0" marR="0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 dirty="0">
                          <a:effectLst/>
                          <a:latin typeface="Century Gothic" panose="020B0502020202020204" pitchFamily="34" charset="0"/>
                        </a:rPr>
                        <a:t>               512 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108000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 dirty="0">
                          <a:effectLst/>
                          <a:latin typeface="Century Gothic" panose="020B0502020202020204" pitchFamily="34" charset="0"/>
                        </a:rPr>
                        <a:t>          102 848 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108000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361322"/>
                  </a:ext>
                </a:extLst>
              </a:tr>
              <a:tr h="284424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 dirty="0">
                          <a:effectLst/>
                          <a:latin typeface="Century Gothic" panose="020B0502020202020204" pitchFamily="34" charset="0"/>
                        </a:rPr>
                        <a:t>Virú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0" marR="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 dirty="0">
                          <a:effectLst/>
                          <a:latin typeface="Century Gothic" panose="020B0502020202020204" pitchFamily="34" charset="0"/>
                        </a:rPr>
                        <a:t>              156 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10800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 dirty="0">
                          <a:effectLst/>
                          <a:latin typeface="Century Gothic" panose="020B0502020202020204" pitchFamily="34" charset="0"/>
                        </a:rPr>
                        <a:t>            19 262 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10800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133069"/>
                  </a:ext>
                </a:extLst>
              </a:tr>
              <a:tr h="284424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Total general </a:t>
                      </a:r>
                      <a:endParaRPr lang="es-PE" sz="11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0" marR="0" marT="9525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3608 </a:t>
                      </a:r>
                      <a:endParaRPr lang="es-PE" sz="11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108000" marT="9525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277 007 </a:t>
                      </a:r>
                      <a:endParaRPr lang="es-PE" sz="11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108000" marT="9525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529026"/>
                  </a:ext>
                </a:extLst>
              </a:tr>
            </a:tbl>
          </a:graphicData>
        </a:graphic>
      </p:graphicFrame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4E2FA468-4C2C-03A1-9B1E-FF6FB882C4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004751"/>
              </p:ext>
            </p:extLst>
          </p:nvPr>
        </p:nvGraphicFramePr>
        <p:xfrm>
          <a:off x="8581008" y="1943552"/>
          <a:ext cx="2961515" cy="46131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8944">
                  <a:extLst>
                    <a:ext uri="{9D8B030D-6E8A-4147-A177-3AD203B41FA5}">
                      <a16:colId xmlns:a16="http://schemas.microsoft.com/office/drawing/2014/main" val="2007334"/>
                    </a:ext>
                  </a:extLst>
                </a:gridCol>
                <a:gridCol w="1082571">
                  <a:extLst>
                    <a:ext uri="{9D8B030D-6E8A-4147-A177-3AD203B41FA5}">
                      <a16:colId xmlns:a16="http://schemas.microsoft.com/office/drawing/2014/main" val="2103920030"/>
                    </a:ext>
                  </a:extLst>
                </a:gridCol>
              </a:tblGrid>
              <a:tr h="354861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PROVINCIA</a:t>
                      </a:r>
                      <a:endParaRPr lang="es-PE" sz="11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33C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Nº USUARIOS </a:t>
                      </a:r>
                      <a:endParaRPr lang="es-PE" sz="11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33C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062181"/>
                  </a:ext>
                </a:extLst>
              </a:tr>
              <a:tr h="354861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 dirty="0">
                          <a:effectLst/>
                          <a:latin typeface="Century Gothic" panose="020B0502020202020204" pitchFamily="34" charset="0"/>
                        </a:rPr>
                        <a:t>Ascope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0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 dirty="0">
                          <a:effectLst/>
                          <a:latin typeface="Century Gothic" panose="020B0502020202020204" pitchFamily="34" charset="0"/>
                        </a:rPr>
                        <a:t>2762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108000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608555"/>
                  </a:ext>
                </a:extLst>
              </a:tr>
              <a:tr h="354861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 dirty="0">
                          <a:effectLst/>
                          <a:latin typeface="Century Gothic" panose="020B0502020202020204" pitchFamily="34" charset="0"/>
                        </a:rPr>
                        <a:t>Chepén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0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 dirty="0">
                          <a:effectLst/>
                          <a:latin typeface="Century Gothic" panose="020B0502020202020204" pitchFamily="34" charset="0"/>
                        </a:rPr>
                        <a:t>1855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10800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76081"/>
                  </a:ext>
                </a:extLst>
              </a:tr>
              <a:tr h="354861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 dirty="0">
                          <a:effectLst/>
                          <a:latin typeface="Century Gothic" panose="020B0502020202020204" pitchFamily="34" charset="0"/>
                        </a:rPr>
                        <a:t>Gran Chimú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0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 dirty="0">
                          <a:effectLst/>
                          <a:latin typeface="Century Gothic" panose="020B0502020202020204" pitchFamily="34" charset="0"/>
                        </a:rPr>
                        <a:t>675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108000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286151"/>
                  </a:ext>
                </a:extLst>
              </a:tr>
              <a:tr h="354861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 dirty="0">
                          <a:effectLst/>
                          <a:latin typeface="Century Gothic" panose="020B0502020202020204" pitchFamily="34" charset="0"/>
                        </a:rPr>
                        <a:t>Julcán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0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 dirty="0">
                          <a:effectLst/>
                          <a:latin typeface="Century Gothic" panose="020B0502020202020204" pitchFamily="34" charset="0"/>
                        </a:rPr>
                        <a:t>878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10800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321738"/>
                  </a:ext>
                </a:extLst>
              </a:tr>
              <a:tr h="354861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 dirty="0">
                          <a:effectLst/>
                          <a:latin typeface="Century Gothic" panose="020B0502020202020204" pitchFamily="34" charset="0"/>
                        </a:rPr>
                        <a:t>Otuzco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0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 dirty="0">
                          <a:effectLst/>
                          <a:latin typeface="Century Gothic" panose="020B0502020202020204" pitchFamily="34" charset="0"/>
                        </a:rPr>
                        <a:t>1791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108000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8602944"/>
                  </a:ext>
                </a:extLst>
              </a:tr>
              <a:tr h="354861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 dirty="0">
                          <a:effectLst/>
                          <a:latin typeface="Century Gothic" panose="020B0502020202020204" pitchFamily="34" charset="0"/>
                        </a:rPr>
                        <a:t>Pacasmayo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0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 dirty="0">
                          <a:effectLst/>
                          <a:latin typeface="Century Gothic" panose="020B0502020202020204" pitchFamily="34" charset="0"/>
                        </a:rPr>
                        <a:t>1485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10800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044920"/>
                  </a:ext>
                </a:extLst>
              </a:tr>
              <a:tr h="354861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 dirty="0">
                          <a:effectLst/>
                          <a:latin typeface="Century Gothic" panose="020B0502020202020204" pitchFamily="34" charset="0"/>
                        </a:rPr>
                        <a:t>Pataz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0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 dirty="0">
                          <a:effectLst/>
                          <a:latin typeface="Century Gothic" panose="020B0502020202020204" pitchFamily="34" charset="0"/>
                        </a:rPr>
                        <a:t>1629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108000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3333391"/>
                  </a:ext>
                </a:extLst>
              </a:tr>
              <a:tr h="354861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 dirty="0">
                          <a:effectLst/>
                          <a:latin typeface="Century Gothic" panose="020B0502020202020204" pitchFamily="34" charset="0"/>
                        </a:rPr>
                        <a:t>Sánchez Carrión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0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 dirty="0">
                          <a:effectLst/>
                          <a:latin typeface="Century Gothic" panose="020B0502020202020204" pitchFamily="34" charset="0"/>
                        </a:rPr>
                        <a:t>4517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10800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319108"/>
                  </a:ext>
                </a:extLst>
              </a:tr>
              <a:tr h="354861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 dirty="0">
                          <a:effectLst/>
                          <a:latin typeface="Century Gothic" panose="020B0502020202020204" pitchFamily="34" charset="0"/>
                        </a:rPr>
                        <a:t>Santiago de Chuco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0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 dirty="0">
                          <a:effectLst/>
                          <a:latin typeface="Century Gothic" panose="020B0502020202020204" pitchFamily="34" charset="0"/>
                        </a:rPr>
                        <a:t>2094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108000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277733"/>
                  </a:ext>
                </a:extLst>
              </a:tr>
              <a:tr h="354861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 dirty="0">
                          <a:effectLst/>
                          <a:latin typeface="Century Gothic" panose="020B0502020202020204" pitchFamily="34" charset="0"/>
                        </a:rPr>
                        <a:t>Trujillo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0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 dirty="0">
                          <a:effectLst/>
                          <a:latin typeface="Century Gothic" panose="020B0502020202020204" pitchFamily="34" charset="0"/>
                        </a:rPr>
                        <a:t>8899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10800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8084724"/>
                  </a:ext>
                </a:extLst>
              </a:tr>
              <a:tr h="354861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 dirty="0">
                          <a:effectLst/>
                          <a:latin typeface="Century Gothic" panose="020B0502020202020204" pitchFamily="34" charset="0"/>
                        </a:rPr>
                        <a:t>Virú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0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 dirty="0">
                          <a:effectLst/>
                          <a:latin typeface="Century Gothic" panose="020B0502020202020204" pitchFamily="34" charset="0"/>
                        </a:rPr>
                        <a:t>2358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108000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9418195"/>
                  </a:ext>
                </a:extLst>
              </a:tr>
              <a:tr h="354861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Total general</a:t>
                      </a:r>
                      <a:endParaRPr lang="es-PE" sz="11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0" marR="9525" marT="9525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28 943</a:t>
                      </a:r>
                      <a:endParaRPr lang="es-PE" sz="11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108000" marT="9525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6864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0680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6FAFC62C-8C27-E340-BCD2-0F43C0B6A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5210" y="2862262"/>
            <a:ext cx="9481580" cy="1133475"/>
          </a:xfrm>
        </p:spPr>
        <p:txBody>
          <a:bodyPr/>
          <a:lstStyle/>
          <a:p>
            <a:r>
              <a:rPr lang="es-MX" dirty="0"/>
              <a:t>GRACIAS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412251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1957" y="1189118"/>
            <a:ext cx="10628086" cy="997097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Contenido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927100" y="2186215"/>
            <a:ext cx="6793848" cy="4209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114000"/>
              </a:lnSpc>
              <a:buFont typeface="+mj-lt"/>
              <a:buAutoNum type="romanUcPeriod"/>
            </a:pPr>
            <a:r>
              <a:rPr lang="es-ES" sz="2100" dirty="0">
                <a:solidFill>
                  <a:schemeClr val="bg1"/>
                </a:solidFill>
                <a:latin typeface="Century Gothic" panose="020B0502020202020204" pitchFamily="34" charset="0"/>
              </a:rPr>
              <a:t>Alcances del PNAEQW</a:t>
            </a:r>
          </a:p>
          <a:p>
            <a:pPr marL="1028700" lvl="1" indent="-571500">
              <a:buFont typeface="+mj-lt"/>
              <a:buAutoNum type="arabicPeriod"/>
            </a:pPr>
            <a:r>
              <a:rPr lang="es-ES" sz="2100" dirty="0">
                <a:solidFill>
                  <a:schemeClr val="bg1"/>
                </a:solidFill>
                <a:latin typeface="Century Gothic" panose="020B0502020202020204" pitchFamily="34" charset="0"/>
              </a:rPr>
              <a:t>Políticas públicas y gestión por resultados</a:t>
            </a:r>
          </a:p>
          <a:p>
            <a:pPr marL="1028700" lvl="1" indent="-571500">
              <a:buFont typeface="+mj-lt"/>
              <a:buAutoNum type="arabicPeriod"/>
            </a:pPr>
            <a:r>
              <a:rPr lang="es-ES" sz="2100" dirty="0">
                <a:solidFill>
                  <a:schemeClr val="bg1"/>
                </a:solidFill>
                <a:latin typeface="Century Gothic" panose="020B0502020202020204" pitchFamily="34" charset="0"/>
              </a:rPr>
              <a:t>Marco normativo</a:t>
            </a:r>
          </a:p>
          <a:p>
            <a:pPr marL="1028700" lvl="1" indent="-571500">
              <a:buFont typeface="+mj-lt"/>
              <a:buAutoNum type="arabicPeriod"/>
            </a:pPr>
            <a:r>
              <a:rPr lang="es-ES" sz="2100" dirty="0">
                <a:solidFill>
                  <a:schemeClr val="bg1"/>
                </a:solidFill>
                <a:latin typeface="Century Gothic" panose="020B0502020202020204" pitchFamily="34" charset="0"/>
              </a:rPr>
              <a:t>Objetivos </a:t>
            </a:r>
          </a:p>
          <a:p>
            <a:pPr marL="1028700" lvl="1" indent="-571500">
              <a:buFont typeface="+mj-lt"/>
              <a:buAutoNum type="arabicPeriod"/>
            </a:pPr>
            <a:r>
              <a:rPr lang="es-ES" sz="2100" dirty="0">
                <a:solidFill>
                  <a:schemeClr val="bg1"/>
                </a:solidFill>
                <a:latin typeface="Century Gothic" panose="020B0502020202020204" pitchFamily="34" charset="0"/>
              </a:rPr>
              <a:t>Servicios alimentarios</a:t>
            </a:r>
          </a:p>
          <a:p>
            <a:pPr marL="1028700" lvl="1" indent="-571500">
              <a:buFont typeface="+mj-lt"/>
              <a:buAutoNum type="arabicPeriod"/>
            </a:pPr>
            <a:r>
              <a:rPr lang="es-ES" sz="2100" dirty="0">
                <a:solidFill>
                  <a:schemeClr val="bg1"/>
                </a:solidFill>
                <a:latin typeface="Century Gothic" panose="020B0502020202020204" pitchFamily="34" charset="0"/>
              </a:rPr>
              <a:t>Modelo operativo</a:t>
            </a:r>
          </a:p>
          <a:p>
            <a:pPr marL="1028700" lvl="1" indent="-571500">
              <a:buFont typeface="+mj-lt"/>
              <a:buAutoNum type="arabicPeriod"/>
            </a:pPr>
            <a:r>
              <a:rPr lang="es-ES" sz="2100" dirty="0">
                <a:solidFill>
                  <a:schemeClr val="bg1"/>
                </a:solidFill>
                <a:latin typeface="Century Gothic" panose="020B0502020202020204" pitchFamily="34" charset="0"/>
              </a:rPr>
              <a:t>Cobertura programada de la gestión 2022</a:t>
            </a:r>
          </a:p>
          <a:p>
            <a:pPr marL="514350" indent="-514350">
              <a:lnSpc>
                <a:spcPct val="114000"/>
              </a:lnSpc>
              <a:buFont typeface="+mj-lt"/>
              <a:buAutoNum type="romanUcPeriod"/>
            </a:pPr>
            <a:r>
              <a:rPr lang="es-ES" sz="2100" dirty="0">
                <a:solidFill>
                  <a:schemeClr val="bg1"/>
                </a:solidFill>
                <a:latin typeface="Century Gothic" panose="020B0502020202020204" pitchFamily="34" charset="0"/>
              </a:rPr>
              <a:t>Presupuesto programado</a:t>
            </a:r>
          </a:p>
          <a:p>
            <a:pPr marL="514350" indent="-514350">
              <a:lnSpc>
                <a:spcPct val="114000"/>
              </a:lnSpc>
              <a:buFont typeface="+mj-lt"/>
              <a:buAutoNum type="romanUcPeriod"/>
            </a:pPr>
            <a:r>
              <a:rPr lang="es-ES" sz="2100" dirty="0">
                <a:solidFill>
                  <a:schemeClr val="bg1"/>
                </a:solidFill>
                <a:latin typeface="Century Gothic" panose="020B0502020202020204" pitchFamily="34" charset="0"/>
              </a:rPr>
              <a:t>Procesos de compras</a:t>
            </a:r>
          </a:p>
          <a:p>
            <a:pPr marL="514350" indent="-514350">
              <a:lnSpc>
                <a:spcPct val="114000"/>
              </a:lnSpc>
              <a:buFont typeface="+mj-lt"/>
              <a:buAutoNum type="romanUcPeriod"/>
            </a:pPr>
            <a:r>
              <a:rPr lang="es-ES" sz="2100" dirty="0">
                <a:solidFill>
                  <a:schemeClr val="bg1"/>
                </a:solidFill>
                <a:latin typeface="Century Gothic" panose="020B0502020202020204" pitchFamily="34" charset="0"/>
              </a:rPr>
              <a:t>Volumen de alimentos distribuidos</a:t>
            </a:r>
          </a:p>
          <a:p>
            <a:pPr marL="514350" indent="-514350">
              <a:lnSpc>
                <a:spcPct val="114000"/>
              </a:lnSpc>
              <a:buFont typeface="+mj-lt"/>
              <a:buAutoNum type="romanUcPeriod"/>
            </a:pPr>
            <a:r>
              <a:rPr lang="es-ES" sz="2100" dirty="0">
                <a:solidFill>
                  <a:schemeClr val="bg1"/>
                </a:solidFill>
                <a:latin typeface="Century Gothic" panose="020B0502020202020204" pitchFamily="34" charset="0"/>
              </a:rPr>
              <a:t>Criterios de alimentación y nutrición </a:t>
            </a:r>
          </a:p>
          <a:p>
            <a:pPr marL="514350" indent="-514350">
              <a:lnSpc>
                <a:spcPct val="114000"/>
              </a:lnSpc>
              <a:buFont typeface="+mj-lt"/>
              <a:buAutoNum type="romanUcPeriod"/>
            </a:pPr>
            <a:r>
              <a:rPr lang="es-ES" sz="2100" dirty="0">
                <a:solidFill>
                  <a:schemeClr val="bg1"/>
                </a:solidFill>
                <a:latin typeface="Century Gothic" panose="020B0502020202020204" pitchFamily="34" charset="0"/>
              </a:rPr>
              <a:t>Usuarios del PNAEQW en La Libertad</a:t>
            </a:r>
          </a:p>
        </p:txBody>
      </p:sp>
    </p:spTree>
    <p:extLst>
      <p:ext uri="{BB962C8B-B14F-4D97-AF65-F5344CB8AC3E}">
        <p14:creationId xmlns:p14="http://schemas.microsoft.com/office/powerpoint/2010/main" val="1926156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342474"/>
            <a:ext cx="6883400" cy="619726"/>
          </a:xfrm>
        </p:spPr>
        <p:txBody>
          <a:bodyPr>
            <a:normAutofit/>
          </a:bodyPr>
          <a:lstStyle/>
          <a:p>
            <a:r>
              <a:rPr lang="es-ES" sz="2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 Políticas públicas y gestión por resultados </a:t>
            </a:r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D2AD628E-E718-8563-4155-E4F694DC9FD9}"/>
              </a:ext>
            </a:extLst>
          </p:cNvPr>
          <p:cNvSpPr txBox="1">
            <a:spLocks/>
          </p:cNvSpPr>
          <p:nvPr/>
        </p:nvSpPr>
        <p:spPr>
          <a:xfrm>
            <a:off x="452710" y="758272"/>
            <a:ext cx="5939100" cy="666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1164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514350" indent="-514350">
              <a:lnSpc>
                <a:spcPct val="114000"/>
              </a:lnSpc>
              <a:buFont typeface="+mj-lt"/>
              <a:buAutoNum type="romanUcPeriod"/>
            </a:pPr>
            <a:r>
              <a:rPr lang="es-ES" sz="3600" dirty="0"/>
              <a:t>Alcances del PNAEQW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ABC85E9C-BA26-1036-315D-8B09D2F9254F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52710" y="1357671"/>
            <a:ext cx="5868000" cy="6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50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0187A00C-7DB6-069B-293D-C32194297FC0}"/>
              </a:ext>
            </a:extLst>
          </p:cNvPr>
          <p:cNvSpPr txBox="1">
            <a:spLocks/>
          </p:cNvSpPr>
          <p:nvPr/>
        </p:nvSpPr>
        <p:spPr>
          <a:xfrm>
            <a:off x="838200" y="1342474"/>
            <a:ext cx="3791857" cy="619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1164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s-ES" sz="2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 Marco normativo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9346EEF4-1463-5D8E-04D1-775F77193A35}"/>
              </a:ext>
            </a:extLst>
          </p:cNvPr>
          <p:cNvSpPr txBox="1">
            <a:spLocks/>
          </p:cNvSpPr>
          <p:nvPr/>
        </p:nvSpPr>
        <p:spPr>
          <a:xfrm>
            <a:off x="452710" y="758272"/>
            <a:ext cx="5939100" cy="666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1164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514350" indent="-514350">
              <a:lnSpc>
                <a:spcPct val="114000"/>
              </a:lnSpc>
              <a:buFont typeface="+mj-lt"/>
              <a:buAutoNum type="romanUcPeriod"/>
            </a:pPr>
            <a:r>
              <a:rPr lang="es-ES" sz="3600" dirty="0"/>
              <a:t>Alcances del PNAEQW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639D6DAD-C4AF-9F15-8962-75DD82B70098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52710" y="1357671"/>
            <a:ext cx="5868000" cy="6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431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>
            <a:extLst>
              <a:ext uri="{FF2B5EF4-FFF2-40B4-BE49-F238E27FC236}">
                <a16:creationId xmlns:a16="http://schemas.microsoft.com/office/drawing/2014/main" id="{30689A29-CAC0-B377-85CD-AA1DB67EB7C1}"/>
              </a:ext>
            </a:extLst>
          </p:cNvPr>
          <p:cNvSpPr txBox="1">
            <a:spLocks/>
          </p:cNvSpPr>
          <p:nvPr/>
        </p:nvSpPr>
        <p:spPr>
          <a:xfrm>
            <a:off x="838200" y="1342474"/>
            <a:ext cx="3791857" cy="619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1164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s-ES" sz="2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3. Objetivos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E1339873-FAF7-39E7-511F-B207404B4CEF}"/>
              </a:ext>
            </a:extLst>
          </p:cNvPr>
          <p:cNvSpPr txBox="1">
            <a:spLocks/>
          </p:cNvSpPr>
          <p:nvPr/>
        </p:nvSpPr>
        <p:spPr>
          <a:xfrm>
            <a:off x="452710" y="758272"/>
            <a:ext cx="5939100" cy="666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1164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514350" indent="-514350">
              <a:lnSpc>
                <a:spcPct val="114000"/>
              </a:lnSpc>
              <a:buFont typeface="+mj-lt"/>
              <a:buAutoNum type="romanUcPeriod"/>
            </a:pPr>
            <a:r>
              <a:rPr lang="es-ES" sz="3600" dirty="0"/>
              <a:t>Alcances del PNAEQW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3F232D6B-BB9A-597C-06AF-CD599CFAFC23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52710" y="1357671"/>
            <a:ext cx="5868000" cy="6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353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29AB5D5B-8F1C-6E06-C732-DA6A54237D18}"/>
              </a:ext>
            </a:extLst>
          </p:cNvPr>
          <p:cNvSpPr txBox="1">
            <a:spLocks/>
          </p:cNvSpPr>
          <p:nvPr/>
        </p:nvSpPr>
        <p:spPr>
          <a:xfrm>
            <a:off x="838200" y="1342474"/>
            <a:ext cx="3791857" cy="619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1164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s-ES" sz="2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4. Servicios alimentarios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43B87CA7-D8E0-AD6B-D592-682C0507C519}"/>
              </a:ext>
            </a:extLst>
          </p:cNvPr>
          <p:cNvSpPr txBox="1">
            <a:spLocks/>
          </p:cNvSpPr>
          <p:nvPr/>
        </p:nvSpPr>
        <p:spPr>
          <a:xfrm>
            <a:off x="452710" y="758272"/>
            <a:ext cx="5939100" cy="666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1164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514350" indent="-514350">
              <a:lnSpc>
                <a:spcPct val="114000"/>
              </a:lnSpc>
              <a:buFont typeface="+mj-lt"/>
              <a:buAutoNum type="romanUcPeriod"/>
            </a:pPr>
            <a:r>
              <a:rPr lang="es-ES" sz="3600" dirty="0"/>
              <a:t>Alcances del PNAEQW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C95A0A8C-CD95-9AAA-04C2-26B4F16B3B6E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52710" y="1357671"/>
            <a:ext cx="5868000" cy="6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845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911ED9AC-642B-3318-8DE3-D238092A4B7D}"/>
              </a:ext>
            </a:extLst>
          </p:cNvPr>
          <p:cNvSpPr txBox="1">
            <a:spLocks/>
          </p:cNvSpPr>
          <p:nvPr/>
        </p:nvSpPr>
        <p:spPr>
          <a:xfrm>
            <a:off x="838200" y="1342474"/>
            <a:ext cx="3791857" cy="619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1164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s-ES" sz="2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5. Modelo operativo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DC780121-D542-07A9-19FD-3BA2BFC63BFD}"/>
              </a:ext>
            </a:extLst>
          </p:cNvPr>
          <p:cNvSpPr txBox="1">
            <a:spLocks/>
          </p:cNvSpPr>
          <p:nvPr/>
        </p:nvSpPr>
        <p:spPr>
          <a:xfrm>
            <a:off x="452710" y="758272"/>
            <a:ext cx="5939100" cy="666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1164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514350" indent="-514350">
              <a:lnSpc>
                <a:spcPct val="114000"/>
              </a:lnSpc>
              <a:buFont typeface="+mj-lt"/>
              <a:buAutoNum type="romanUcPeriod"/>
            </a:pPr>
            <a:r>
              <a:rPr lang="es-ES" sz="3600" dirty="0"/>
              <a:t>Alcances del PNAEQW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F1227B2-E0DF-7779-C6E4-B36A6C4E9246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52710" y="1357671"/>
            <a:ext cx="5868000" cy="6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751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">
            <a:extLst>
              <a:ext uri="{FF2B5EF4-FFF2-40B4-BE49-F238E27FC236}">
                <a16:creationId xmlns:a16="http://schemas.microsoft.com/office/drawing/2014/main" id="{FBAF3DEE-8042-A899-7DFB-97A64746C888}"/>
              </a:ext>
            </a:extLst>
          </p:cNvPr>
          <p:cNvSpPr txBox="1">
            <a:spLocks/>
          </p:cNvSpPr>
          <p:nvPr/>
        </p:nvSpPr>
        <p:spPr>
          <a:xfrm>
            <a:off x="838200" y="1342474"/>
            <a:ext cx="9220200" cy="619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1164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s-ES" sz="2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6. Cobertura programada de la gestión 2022</a:t>
            </a:r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id="{78109A1B-DF39-40A1-2B3A-36047AC28CDB}"/>
              </a:ext>
            </a:extLst>
          </p:cNvPr>
          <p:cNvSpPr txBox="1">
            <a:spLocks/>
          </p:cNvSpPr>
          <p:nvPr/>
        </p:nvSpPr>
        <p:spPr>
          <a:xfrm>
            <a:off x="452710" y="758272"/>
            <a:ext cx="5939100" cy="666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1164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514350" indent="-514350">
              <a:lnSpc>
                <a:spcPct val="114000"/>
              </a:lnSpc>
              <a:buFont typeface="+mj-lt"/>
              <a:buAutoNum type="romanUcPeriod"/>
            </a:pPr>
            <a:r>
              <a:rPr lang="es-ES" sz="3600" dirty="0"/>
              <a:t>Alcances del PNAEQW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2067494E-558B-B64E-390F-A9D9A8273A6D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52710" y="1357671"/>
            <a:ext cx="5868000" cy="6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290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e 5">
            <a:extLst>
              <a:ext uri="{FF2B5EF4-FFF2-40B4-BE49-F238E27FC236}">
                <a16:creationId xmlns:a16="http://schemas.microsoft.com/office/drawing/2014/main" id="{4E9B9FCA-C881-BBAC-8C71-142980650155}"/>
              </a:ext>
            </a:extLst>
          </p:cNvPr>
          <p:cNvSpPr/>
          <p:nvPr/>
        </p:nvSpPr>
        <p:spPr>
          <a:xfrm>
            <a:off x="4615242" y="3519180"/>
            <a:ext cx="2961516" cy="2961516"/>
          </a:xfrm>
          <a:prstGeom prst="ellipse">
            <a:avLst/>
          </a:prstGeom>
          <a:solidFill>
            <a:srgbClr val="E645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5" name="Flecha abajo 14"/>
          <p:cNvSpPr/>
          <p:nvPr/>
        </p:nvSpPr>
        <p:spPr>
          <a:xfrm rot="16200000">
            <a:off x="6522005" y="1855229"/>
            <a:ext cx="1634361" cy="2010129"/>
          </a:xfrm>
          <a:prstGeom prst="downArrow">
            <a:avLst/>
          </a:prstGeom>
          <a:solidFill>
            <a:srgbClr val="233C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Flecha abajo 13"/>
          <p:cNvSpPr/>
          <p:nvPr/>
        </p:nvSpPr>
        <p:spPr>
          <a:xfrm rot="5400000">
            <a:off x="4035634" y="1855230"/>
            <a:ext cx="1634359" cy="2010130"/>
          </a:xfrm>
          <a:prstGeom prst="downArrow">
            <a:avLst/>
          </a:prstGeom>
          <a:solidFill>
            <a:srgbClr val="00AC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0" name="CuadroTexto 9"/>
          <p:cNvSpPr txBox="1"/>
          <p:nvPr/>
        </p:nvSpPr>
        <p:spPr>
          <a:xfrm>
            <a:off x="6528242" y="2395665"/>
            <a:ext cx="13941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Century Gothic" panose="020B0502020202020204" pitchFamily="34" charset="0"/>
              </a:rPr>
              <a:t>Servicio población vulnerable</a:t>
            </a:r>
            <a:endParaRPr lang="es-PE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4499543" y="2537129"/>
            <a:ext cx="1136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Century Gothic" panose="020B0502020202020204" pitchFamily="34" charset="0"/>
              </a:rPr>
              <a:t>Servicio escolar</a:t>
            </a:r>
            <a:endParaRPr lang="es-PE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4924958" y="4025908"/>
            <a:ext cx="23420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S/1900</a:t>
            </a:r>
            <a:endParaRPr lang="es-PE" sz="4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5183CA59-D4D5-5391-403C-659CA09518E0}"/>
              </a:ext>
            </a:extLst>
          </p:cNvPr>
          <p:cNvSpPr txBox="1">
            <a:spLocks/>
          </p:cNvSpPr>
          <p:nvPr/>
        </p:nvSpPr>
        <p:spPr>
          <a:xfrm>
            <a:off x="452709" y="801136"/>
            <a:ext cx="7062515" cy="6668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1164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14000"/>
              </a:lnSpc>
            </a:pPr>
            <a:r>
              <a:rPr lang="es-ES" sz="3600" dirty="0"/>
              <a:t>II. Presupuesto programado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6BD81A17-B631-CD09-F956-484C7BB17A99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52710" y="1471975"/>
            <a:ext cx="6264000" cy="67453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9F84A912-DAA9-078D-981A-8E628DCA70AE}"/>
              </a:ext>
            </a:extLst>
          </p:cNvPr>
          <p:cNvSpPr txBox="1"/>
          <p:nvPr/>
        </p:nvSpPr>
        <p:spPr>
          <a:xfrm>
            <a:off x="4823783" y="4787444"/>
            <a:ext cx="254443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millones de soles para el servicio alimentario en todo el país.</a:t>
            </a:r>
            <a:endParaRPr lang="es-PE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C16CCC71-C11D-8557-991C-C62E7EA55D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018667"/>
              </p:ext>
            </p:extLst>
          </p:nvPr>
        </p:nvGraphicFramePr>
        <p:xfrm>
          <a:off x="368827" y="1696600"/>
          <a:ext cx="3324063" cy="49575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65240">
                  <a:extLst>
                    <a:ext uri="{9D8B030D-6E8A-4147-A177-3AD203B41FA5}">
                      <a16:colId xmlns:a16="http://schemas.microsoft.com/office/drawing/2014/main" val="2081260011"/>
                    </a:ext>
                  </a:extLst>
                </a:gridCol>
                <a:gridCol w="1052993">
                  <a:extLst>
                    <a:ext uri="{9D8B030D-6E8A-4147-A177-3AD203B41FA5}">
                      <a16:colId xmlns:a16="http://schemas.microsoft.com/office/drawing/2014/main" val="1070012037"/>
                    </a:ext>
                  </a:extLst>
                </a:gridCol>
                <a:gridCol w="1005830">
                  <a:extLst>
                    <a:ext uri="{9D8B030D-6E8A-4147-A177-3AD203B41FA5}">
                      <a16:colId xmlns:a16="http://schemas.microsoft.com/office/drawing/2014/main" val="152830806"/>
                    </a:ext>
                  </a:extLst>
                </a:gridCol>
              </a:tblGrid>
              <a:tr h="38978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REGIONES</a:t>
                      </a:r>
                      <a:endParaRPr lang="es-PE" sz="10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18" marR="8018" marT="8018" marB="0" anchor="ctr">
                    <a:solidFill>
                      <a:srgbClr val="00AC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PROGRAMADO (PIM)</a:t>
                      </a:r>
                      <a:endParaRPr lang="es-PE" sz="10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18" marR="8018" marT="8018" marB="0" anchor="ctr">
                    <a:solidFill>
                      <a:srgbClr val="00AC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PORCENTAJE</a:t>
                      </a:r>
                      <a:endParaRPr lang="es-PE" sz="10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18" marR="8018" marT="8018" marB="0" anchor="ctr">
                    <a:solidFill>
                      <a:srgbClr val="00AC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214141"/>
                  </a:ext>
                </a:extLst>
              </a:tr>
              <a:tr h="18271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Amazonas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216000" marT="8018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        80 851 590 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18" marR="72000" marT="8018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4.4 %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18" marR="72000" marT="8018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161902"/>
                  </a:ext>
                </a:extLst>
              </a:tr>
              <a:tr h="18271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Áncash 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216000" marT="80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         69 117 420 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18" marR="72000" marT="80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3.7 %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18" marR="72000" marT="80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87091"/>
                  </a:ext>
                </a:extLst>
              </a:tr>
              <a:tr h="18271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Apurímac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216000" marT="8018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         42 986 039 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18" marR="72000" marT="8018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2.3 %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18" marR="72000" marT="8018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473202"/>
                  </a:ext>
                </a:extLst>
              </a:tr>
              <a:tr h="18271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Arequipa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216000" marT="80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         35 602 180 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18" marR="72000" marT="80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1.9 %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18" marR="72000" marT="80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00411"/>
                  </a:ext>
                </a:extLst>
              </a:tr>
              <a:tr h="18271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Ayacucho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216000" marT="8018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         74 456 106 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18" marR="72000" marT="8018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4.0 %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18" marR="72000" marT="8018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847867"/>
                  </a:ext>
                </a:extLst>
              </a:tr>
              <a:tr h="18271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Cajamarca 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216000" marT="80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      161 933 276 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18" marR="72000" marT="80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8.8 %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18" marR="72000" marT="80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338338"/>
                  </a:ext>
                </a:extLst>
              </a:tr>
              <a:tr h="18271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Cusco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216000" marT="8018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         83 612 773 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18" marR="72000" marT="8018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4.5 %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18" marR="72000" marT="8018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755725"/>
                  </a:ext>
                </a:extLst>
              </a:tr>
              <a:tr h="18271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Huancavelica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216000" marT="80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         47 983 056 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18" marR="72000" marT="80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2.6 %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18" marR="72000" marT="80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974394"/>
                  </a:ext>
                </a:extLst>
              </a:tr>
              <a:tr h="18271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Huánuco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216000" marT="8018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         88 733 124 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18" marR="72000" marT="8018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4.8 %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18" marR="72000" marT="8018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044371"/>
                  </a:ext>
                </a:extLst>
              </a:tr>
              <a:tr h="18271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Ica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216000" marT="80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         34 147 728 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18" marR="72000" marT="80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1.9 %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18" marR="72000" marT="80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915660"/>
                  </a:ext>
                </a:extLst>
              </a:tr>
              <a:tr h="18271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Junín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216000" marT="8018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         83 287 476 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18" marR="72000" marT="8018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4.5 %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18" marR="72000" marT="8018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230126"/>
                  </a:ext>
                </a:extLst>
              </a:tr>
              <a:tr h="18271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La Libertad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216000" marT="80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      107 514 939 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18" marR="72000" marT="80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5.8 %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18" marR="72000" marT="80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041006"/>
                  </a:ext>
                </a:extLst>
              </a:tr>
              <a:tr h="18271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Lambayeque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216000" marT="8018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         41 532 972 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18" marR="72000" marT="8018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2.3 %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18" marR="72000" marT="8018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865080"/>
                  </a:ext>
                </a:extLst>
              </a:tr>
              <a:tr h="18271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Lima 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216000" marT="80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      286 815 996 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18" marR="72000" marT="80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15.5 %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18" marR="72000" marT="80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8860207"/>
                  </a:ext>
                </a:extLst>
              </a:tr>
              <a:tr h="18271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Loreto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216000" marT="8018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      155 722 059 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18" marR="72000" marT="8018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8.4 %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18" marR="72000" marT="8018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0628987"/>
                  </a:ext>
                </a:extLst>
              </a:tr>
              <a:tr h="18271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Madre de Dios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216000" marT="80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         16 602 783 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18" marR="72000" marT="80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0.9 %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18" marR="72000" marT="80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486801"/>
                  </a:ext>
                </a:extLst>
              </a:tr>
              <a:tr h="18271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Moquegua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216000" marT="8018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      7 552 296 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18" marR="72000" marT="8018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0.4 %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18" marR="72000" marT="8018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1783893"/>
                  </a:ext>
                </a:extLst>
              </a:tr>
              <a:tr h="18271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Pasco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216000" marT="80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         34 853 077 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18" marR="72000" marT="80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1.9 %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18" marR="72000" marT="80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455410"/>
                  </a:ext>
                </a:extLst>
              </a:tr>
              <a:tr h="18271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Piura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216000" marT="8018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       150 284 473 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18" marR="72000" marT="8018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8.1 %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18" marR="72000" marT="8018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788227"/>
                  </a:ext>
                </a:extLst>
              </a:tr>
              <a:tr h="18271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Puno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216000" marT="80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         89 550 112 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18" marR="72000" marT="80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4.9 %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18" marR="72000" marT="80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6902899"/>
                  </a:ext>
                </a:extLst>
              </a:tr>
              <a:tr h="18271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San Martín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216000" marT="8018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         78 634 497 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18" marR="72000" marT="8018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4.3 %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18" marR="72000" marT="8018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595859"/>
                  </a:ext>
                </a:extLst>
              </a:tr>
              <a:tr h="18271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Tacna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216000" marT="80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         10 243 413 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18" marR="72000" marT="80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0.6 %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18" marR="72000" marT="80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5412128"/>
                  </a:ext>
                </a:extLst>
              </a:tr>
              <a:tr h="18271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Tumbes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216000" marT="8018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         10 942 181 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18" marR="72000" marT="8018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0.6 %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18" marR="72000" marT="8018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265104"/>
                  </a:ext>
                </a:extLst>
              </a:tr>
              <a:tr h="18271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Ucayali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216000" marT="80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         52 129 718 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18" marR="72000" marT="80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2.8 %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18" marR="72000" marT="80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808873"/>
                  </a:ext>
                </a:extLst>
              </a:tr>
              <a:tr h="182712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Total general S/</a:t>
                      </a:r>
                      <a:endParaRPr lang="es-PE" sz="10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216000" marT="8018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  1 845 089 284 </a:t>
                      </a:r>
                      <a:endParaRPr lang="es-PE" sz="10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18" marR="72000" marT="8018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100.0 %</a:t>
                      </a:r>
                      <a:endParaRPr lang="es-PE" sz="10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18" marR="72000" marT="8018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025921"/>
                  </a:ext>
                </a:extLst>
              </a:tr>
            </a:tbl>
          </a:graphicData>
        </a:graphic>
      </p:graphicFrame>
      <p:graphicFrame>
        <p:nvGraphicFramePr>
          <p:cNvPr id="19" name="Tabla 18">
            <a:extLst>
              <a:ext uri="{FF2B5EF4-FFF2-40B4-BE49-F238E27FC236}">
                <a16:creationId xmlns:a16="http://schemas.microsoft.com/office/drawing/2014/main" id="{CB0041FB-263A-3060-064A-283CF5291B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639841"/>
              </p:ext>
            </p:extLst>
          </p:nvPr>
        </p:nvGraphicFramePr>
        <p:xfrm>
          <a:off x="8538370" y="1696600"/>
          <a:ext cx="3324063" cy="49575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1705">
                  <a:extLst>
                    <a:ext uri="{9D8B030D-6E8A-4147-A177-3AD203B41FA5}">
                      <a16:colId xmlns:a16="http://schemas.microsoft.com/office/drawing/2014/main" val="2791252348"/>
                    </a:ext>
                  </a:extLst>
                </a:gridCol>
                <a:gridCol w="1011179">
                  <a:extLst>
                    <a:ext uri="{9D8B030D-6E8A-4147-A177-3AD203B41FA5}">
                      <a16:colId xmlns:a16="http://schemas.microsoft.com/office/drawing/2014/main" val="697808122"/>
                    </a:ext>
                  </a:extLst>
                </a:gridCol>
                <a:gridCol w="1011179">
                  <a:extLst>
                    <a:ext uri="{9D8B030D-6E8A-4147-A177-3AD203B41FA5}">
                      <a16:colId xmlns:a16="http://schemas.microsoft.com/office/drawing/2014/main" val="811374105"/>
                    </a:ext>
                  </a:extLst>
                </a:gridCol>
              </a:tblGrid>
              <a:tr h="4047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REGIONES</a:t>
                      </a:r>
                      <a:endParaRPr lang="es-PE" sz="10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25" marR="8325" marT="8325" marB="0" anchor="ctr">
                    <a:solidFill>
                      <a:srgbClr val="233C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PROGRAMADO (PIM)</a:t>
                      </a:r>
                      <a:endParaRPr lang="es-PE" sz="10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25" marR="8325" marT="8325" marB="0" anchor="ctr">
                    <a:solidFill>
                      <a:srgbClr val="233C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PORCENTAJE</a:t>
                      </a:r>
                      <a:endParaRPr lang="es-PE" sz="10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25" marR="8325" marT="8325" marB="0" anchor="ctr">
                    <a:solidFill>
                      <a:srgbClr val="233C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318079"/>
                  </a:ext>
                </a:extLst>
              </a:tr>
              <a:tr h="189703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Amazonas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0" marR="8325" marT="83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          294 099 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25" marR="72000" marT="83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0.5 %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25" marR="72000" marT="83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658278"/>
                  </a:ext>
                </a:extLst>
              </a:tr>
              <a:tr h="189703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Áncash 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0" marR="8325" marT="83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          729 732 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25" marR="72000" marT="83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1.4 %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25" marR="72000" marT="83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2925796"/>
                  </a:ext>
                </a:extLst>
              </a:tr>
              <a:tr h="189703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Apurímac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0" marR="8325" marT="83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          240 928 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25" marR="72000" marT="83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0.4 %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25" marR="72000" marT="83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621803"/>
                  </a:ext>
                </a:extLst>
              </a:tr>
              <a:tr h="189703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Arequipa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0" marR="8325" marT="83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      1 350 427 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25" marR="72000" marT="83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2.5 %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25" marR="72000" marT="83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4521105"/>
                  </a:ext>
                </a:extLst>
              </a:tr>
              <a:tr h="189703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Ayacucho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0" marR="8325" marT="83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      1 065 232 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25" marR="72000" marT="83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2.0 %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25" marR="72000" marT="83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87032"/>
                  </a:ext>
                </a:extLst>
              </a:tr>
              <a:tr h="189703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Cajamarca 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0" marR="8325" marT="83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      2 961 304 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25" marR="72000" marT="83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5.5 %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25" marR="72000" marT="83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118168"/>
                  </a:ext>
                </a:extLst>
              </a:tr>
              <a:tr h="189703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Cusco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0" marR="8325" marT="83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      2 154 450 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25" marR="72000" marT="83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4.0 %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25" marR="72000" marT="83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724995"/>
                  </a:ext>
                </a:extLst>
              </a:tr>
              <a:tr h="189703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Huancavelica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0" marR="8325" marT="83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          695 429 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25" marR="72000" marT="83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1.3 %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25" marR="72000" marT="83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491684"/>
                  </a:ext>
                </a:extLst>
              </a:tr>
              <a:tr h="189703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Huánuco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0" marR="8325" marT="83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      1 688 764 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25" marR="72000" marT="83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3.1 %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25" marR="72000" marT="83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025594"/>
                  </a:ext>
                </a:extLst>
              </a:tr>
              <a:tr h="189703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Ica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0" marR="8325" marT="83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          675 477 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25" marR="72000" marT="83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1.2 %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25" marR="72000" marT="83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95500"/>
                  </a:ext>
                </a:extLst>
              </a:tr>
              <a:tr h="189703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Junín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0" marR="8325" marT="83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      3 612 591 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25" marR="72000" marT="83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6.7 %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25" marR="72000" marT="83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14140"/>
                  </a:ext>
                </a:extLst>
              </a:tr>
              <a:tr h="189703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La Libertad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0" marR="8325" marT="83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      3 778 860 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25" marR="72000" marT="83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7.0 %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25" marR="72000" marT="83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897268"/>
                  </a:ext>
                </a:extLst>
              </a:tr>
              <a:tr h="189703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Lambayeque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0" marR="8325" marT="83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      2 413 511 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25" marR="72000" marT="83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4.5 %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25" marR="72000" marT="83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4617363"/>
                  </a:ext>
                </a:extLst>
              </a:tr>
              <a:tr h="189703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Lima 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0" marR="8325" marT="83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   16 556 936 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25" marR="72000" marT="83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30.6 %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25" marR="72000" marT="83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78622"/>
                  </a:ext>
                </a:extLst>
              </a:tr>
              <a:tr h="189703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Loreto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0" marR="8325" marT="83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      2 529 768 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25" marR="72000" marT="83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4.7 %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25" marR="72000" marT="83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122620"/>
                  </a:ext>
                </a:extLst>
              </a:tr>
              <a:tr h="189703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Madre de Dios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0" marR="8325" marT="83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          434 662 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25" marR="72000" marT="83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0.8 %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25" marR="72000" marT="83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118789"/>
                  </a:ext>
                </a:extLst>
              </a:tr>
              <a:tr h="189703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Pasco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0" marR="8325" marT="83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          873 930 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25" marR="72000" marT="83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1.6 %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25" marR="72000" marT="83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2189436"/>
                  </a:ext>
                </a:extLst>
              </a:tr>
              <a:tr h="189703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Piura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0" marR="8325" marT="83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      4 558 269 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25" marR="72000" marT="83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8.4 %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25" marR="72000" marT="83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7791241"/>
                  </a:ext>
                </a:extLst>
              </a:tr>
              <a:tr h="189703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Puno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0" marR="8325" marT="83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      2 779 156 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25" marR="72000" marT="83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5.1 %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25" marR="72000" marT="83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246554"/>
                  </a:ext>
                </a:extLst>
              </a:tr>
              <a:tr h="189703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San Martín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0" marR="8325" marT="83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      2 418 643 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25" marR="72000" marT="83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4.5 %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25" marR="72000" marT="83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034495"/>
                  </a:ext>
                </a:extLst>
              </a:tr>
              <a:tr h="189703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Tacna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0" marR="8325" marT="83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          411 557 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25" marR="72000" marT="83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0.8 %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25" marR="72000" marT="83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299197"/>
                  </a:ext>
                </a:extLst>
              </a:tr>
              <a:tr h="189703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Tumbes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0" marR="8325" marT="83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          203 438 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25" marR="72000" marT="83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0.4 %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25" marR="72000" marT="83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935288"/>
                  </a:ext>
                </a:extLst>
              </a:tr>
              <a:tr h="189703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Ucayali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0" marR="8325" marT="83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      1 618 579 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25" marR="72000" marT="83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u="none" strike="noStrike" dirty="0">
                          <a:effectLst/>
                          <a:latin typeface="Century Gothic" panose="020B0502020202020204" pitchFamily="34" charset="0"/>
                        </a:rPr>
                        <a:t>3.0 %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25" marR="72000" marT="83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976401"/>
                  </a:ext>
                </a:extLst>
              </a:tr>
              <a:tr h="189703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Total general S/</a:t>
                      </a:r>
                      <a:endParaRPr lang="es-PE" sz="10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8000" marR="8325" marT="8325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  54 045 742 </a:t>
                      </a:r>
                      <a:endParaRPr lang="es-PE" sz="10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25" marR="72000" marT="8325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100.0 %</a:t>
                      </a:r>
                      <a:endParaRPr lang="es-PE" sz="10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25" marR="72000" marT="8325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3363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64598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on siemore con el pueblo" id="{4294A319-840F-9F4F-87AB-D2F9DACB27E2}" vid="{387B8BB2-55D7-2A49-BDD0-2B12192695A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Presentacion Siempre con el Pueblo</Template>
  <TotalTime>6199</TotalTime>
  <Words>1023</Words>
  <Application>Microsoft Office PowerPoint</Application>
  <PresentationFormat>Panorámica</PresentationFormat>
  <Paragraphs>463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Programa Nacional de Alimentación Escolar Qali Warma</vt:lpstr>
      <vt:lpstr>Contenido</vt:lpstr>
      <vt:lpstr>1. Políticas públicas y gestión por resultados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Al mes de abril</vt:lpstr>
      <vt:lpstr>Presentación de PowerPoint</vt:lpstr>
      <vt:lpstr>Presentación de PowerPoint</vt:lpstr>
      <vt:lpstr>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portada</dc:title>
  <dc:creator>Oscar Berrocal Chunga</dc:creator>
  <cp:lastModifiedBy>FREDY HERNAN HINOJOSA ANGULO</cp:lastModifiedBy>
  <cp:revision>291</cp:revision>
  <cp:lastPrinted>2022-03-30T20:21:01Z</cp:lastPrinted>
  <dcterms:created xsi:type="dcterms:W3CDTF">2021-12-16T20:32:22Z</dcterms:created>
  <dcterms:modified xsi:type="dcterms:W3CDTF">2022-05-23T17:06:41Z</dcterms:modified>
</cp:coreProperties>
</file>