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5"/>
  </p:notesMasterIdLst>
  <p:sldIdLst>
    <p:sldId id="722" r:id="rId2"/>
    <p:sldId id="718" r:id="rId3"/>
    <p:sldId id="264" r:id="rId4"/>
    <p:sldId id="736" r:id="rId5"/>
    <p:sldId id="735" r:id="rId6"/>
    <p:sldId id="729" r:id="rId7"/>
    <p:sldId id="732" r:id="rId8"/>
    <p:sldId id="734" r:id="rId9"/>
    <p:sldId id="737" r:id="rId10"/>
    <p:sldId id="727" r:id="rId11"/>
    <p:sldId id="721" r:id="rId12"/>
    <p:sldId id="733" r:id="rId13"/>
    <p:sldId id="723" r:id="rId14"/>
  </p:sldIdLst>
  <p:sldSz cx="12192000" cy="6858000"/>
  <p:notesSz cx="7010400" cy="92964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B8D"/>
    <a:srgbClr val="790170"/>
    <a:srgbClr val="75A983"/>
    <a:srgbClr val="45F628"/>
    <a:srgbClr val="F202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12" autoAdjust="0"/>
    <p:restoredTop sz="92750" autoAdjust="0"/>
  </p:normalViewPr>
  <p:slideViewPr>
    <p:cSldViewPr snapToGrid="0">
      <p:cViewPr varScale="1">
        <p:scale>
          <a:sx n="175" d="100"/>
          <a:sy n="175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D:\Compartido%20Adopciones\Compartido%20DGA\RDGA\4RFAM\RNE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83175678208604E-2"/>
          <c:y val="4.6303218963324476E-2"/>
          <c:w val="0.51339632545931757"/>
          <c:h val="0.85613523683844828"/>
        </c:manualLayout>
      </c:layout>
      <c:pieChart>
        <c:varyColors val="1"/>
        <c:ser>
          <c:idx val="0"/>
          <c:order val="0"/>
          <c:tx>
            <c:strRef>
              <c:f>EST_LIST!$B$32:$C$32</c:f>
              <c:strCache>
                <c:ptCount val="1"/>
                <c:pt idx="0">
                  <c:v>Solicitudes Nacionales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1C-4395-B97E-BA44C7C889D8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1C-4395-B97E-BA44C7C889D8}"/>
              </c:ext>
            </c:extLst>
          </c:dPt>
          <c:dLbls>
            <c:dLbl>
              <c:idx val="0"/>
              <c:layout>
                <c:manualLayout>
                  <c:x val="-0.13333333333333333"/>
                  <c:y val="-0.1944444444444444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231 </a:t>
                    </a:r>
                  </a:p>
                  <a:p>
                    <a:r>
                      <a:rPr lang="en-US" dirty="0"/>
                      <a:t>69%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1C-4395-B97E-BA44C7C889D8}"/>
                </c:ext>
              </c:extLst>
            </c:dLbl>
            <c:dLbl>
              <c:idx val="1"/>
              <c:layout>
                <c:manualLayout>
                  <c:x val="0.12222222222222222"/>
                  <c:y val="0.1203703703703703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102
31%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1C-4395-B97E-BA44C7C88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EST_LIST!$B$32:$C$33</c:f>
              <c:strCache>
                <c:ptCount val="2"/>
                <c:pt idx="0">
                  <c:v>Solicitudes Nacionales</c:v>
                </c:pt>
                <c:pt idx="1">
                  <c:v>Solicitudes Internacionales</c:v>
                </c:pt>
              </c:strCache>
            </c:strRef>
          </c:cat>
          <c:val>
            <c:numRef>
              <c:f>EST_LIST!$H$32:$H$33</c:f>
              <c:numCache>
                <c:formatCode>General</c:formatCode>
                <c:ptCount val="2"/>
                <c:pt idx="0">
                  <c:v>221</c:v>
                </c:pt>
                <c:pt idx="1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1C-4395-B97E-BA44C7C88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268696695974036"/>
          <c:y val="0.33769386033455145"/>
          <c:w val="0.33220428276263353"/>
          <c:h val="0.213058157642877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5EED9-C03A-48E7-A26B-C36978E809A9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34F1C775-3C4D-471E-B690-A394F2BBF689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sz="2000" b="0" dirty="0">
              <a:solidFill>
                <a:schemeClr val="bg1"/>
              </a:solidFill>
            </a:rPr>
            <a:t>Objetivo</a:t>
          </a:r>
        </a:p>
        <a:p>
          <a:r>
            <a:rPr lang="es-PE" sz="1800" b="0" dirty="0">
              <a:solidFill>
                <a:schemeClr val="bg1"/>
              </a:solidFill>
            </a:rPr>
            <a:t>Promover celeridad en la tramitación judicial de los procedimientos por desprotección familiar de NNA </a:t>
          </a:r>
        </a:p>
      </dgm:t>
    </dgm:pt>
    <dgm:pt modelId="{F2ED3D89-6584-4614-8267-EB0D1170DADB}" type="parTrans" cxnId="{19F01E3D-F9F1-4814-9868-33AF45F6C923}">
      <dgm:prSet/>
      <dgm:spPr/>
      <dgm:t>
        <a:bodyPr/>
        <a:lstStyle/>
        <a:p>
          <a:endParaRPr lang="es-PE" sz="1200"/>
        </a:p>
      </dgm:t>
    </dgm:pt>
    <dgm:pt modelId="{01118973-E855-44B0-BF55-E7F26724E1E6}" type="sibTrans" cxnId="{19F01E3D-F9F1-4814-9868-33AF45F6C923}">
      <dgm:prSet/>
      <dgm:spPr/>
      <dgm:t>
        <a:bodyPr/>
        <a:lstStyle/>
        <a:p>
          <a:endParaRPr lang="es-PE" sz="1200"/>
        </a:p>
      </dgm:t>
    </dgm:pt>
    <dgm:pt modelId="{3CD476B2-7C1D-4181-8F96-90E75AA11310}" type="pres">
      <dgm:prSet presAssocID="{5F15EED9-C03A-48E7-A26B-C36978E809A9}" presName="linearFlow" presStyleCnt="0">
        <dgm:presLayoutVars>
          <dgm:dir/>
          <dgm:resizeHandles val="exact"/>
        </dgm:presLayoutVars>
      </dgm:prSet>
      <dgm:spPr/>
    </dgm:pt>
    <dgm:pt modelId="{FF5D52DF-80A7-4881-BC93-2E6C24E67218}" type="pres">
      <dgm:prSet presAssocID="{34F1C775-3C4D-471E-B690-A394F2BBF689}" presName="composite" presStyleCnt="0"/>
      <dgm:spPr/>
    </dgm:pt>
    <dgm:pt modelId="{A14212B7-325C-4E7A-9C58-1934E1ABD93C}" type="pres">
      <dgm:prSet presAssocID="{34F1C775-3C4D-471E-B690-A394F2BBF689}" presName="imgShp" presStyleLbl="fgImgPlace1" presStyleIdx="0" presStyleCnt="1" custLinFactY="-42946" custLinFactNeighborX="-5004" custLinFactNeighborY="-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E495BAF4-78C0-46DC-9519-1888A977A3DD}" type="pres">
      <dgm:prSet presAssocID="{34F1C775-3C4D-471E-B690-A394F2BBF689}" presName="txShp" presStyleLbl="node1" presStyleIdx="0" presStyleCnt="1" custLinFactY="-41126" custLinFactNeighborX="5228" custLinFactNeighborY="-100000">
        <dgm:presLayoutVars>
          <dgm:bulletEnabled val="1"/>
        </dgm:presLayoutVars>
      </dgm:prSet>
      <dgm:spPr/>
    </dgm:pt>
  </dgm:ptLst>
  <dgm:cxnLst>
    <dgm:cxn modelId="{353ACA05-6866-4775-9503-9D0F2CD1266D}" type="presOf" srcId="{34F1C775-3C4D-471E-B690-A394F2BBF689}" destId="{E495BAF4-78C0-46DC-9519-1888A977A3DD}" srcOrd="0" destOrd="0" presId="urn:microsoft.com/office/officeart/2005/8/layout/vList3"/>
    <dgm:cxn modelId="{790C9A13-2C6C-497B-899D-EA8AE880420B}" type="presOf" srcId="{5F15EED9-C03A-48E7-A26B-C36978E809A9}" destId="{3CD476B2-7C1D-4181-8F96-90E75AA11310}" srcOrd="0" destOrd="0" presId="urn:microsoft.com/office/officeart/2005/8/layout/vList3"/>
    <dgm:cxn modelId="{19F01E3D-F9F1-4814-9868-33AF45F6C923}" srcId="{5F15EED9-C03A-48E7-A26B-C36978E809A9}" destId="{34F1C775-3C4D-471E-B690-A394F2BBF689}" srcOrd="0" destOrd="0" parTransId="{F2ED3D89-6584-4614-8267-EB0D1170DADB}" sibTransId="{01118973-E855-44B0-BF55-E7F26724E1E6}"/>
    <dgm:cxn modelId="{C22CC8EF-43BB-4895-9E80-77F9BDDC96FF}" type="presParOf" srcId="{3CD476B2-7C1D-4181-8F96-90E75AA11310}" destId="{FF5D52DF-80A7-4881-BC93-2E6C24E67218}" srcOrd="0" destOrd="0" presId="urn:microsoft.com/office/officeart/2005/8/layout/vList3"/>
    <dgm:cxn modelId="{480D0B64-05E9-431D-A0A3-E2C1AEA58E56}" type="presParOf" srcId="{FF5D52DF-80A7-4881-BC93-2E6C24E67218}" destId="{A14212B7-325C-4E7A-9C58-1934E1ABD93C}" srcOrd="0" destOrd="0" presId="urn:microsoft.com/office/officeart/2005/8/layout/vList3"/>
    <dgm:cxn modelId="{B264B45D-446F-41F5-BAE9-5111F381BC04}" type="presParOf" srcId="{FF5D52DF-80A7-4881-BC93-2E6C24E67218}" destId="{E495BAF4-78C0-46DC-9519-1888A977A3D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36F01-6723-434F-BF9B-FACCAA18613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s-PE"/>
        </a:p>
      </dgm:t>
    </dgm:pt>
    <dgm:pt modelId="{0A408B20-30F3-4CBF-B4DE-4FEE117184B3}" type="pres">
      <dgm:prSet presAssocID="{85A36F01-6723-434F-BF9B-FACCAA186135}" presName="rootnode" presStyleCnt="0">
        <dgm:presLayoutVars>
          <dgm:chMax/>
          <dgm:chPref/>
          <dgm:dir/>
          <dgm:animLvl val="lvl"/>
        </dgm:presLayoutVars>
      </dgm:prSet>
      <dgm:spPr/>
    </dgm:pt>
  </dgm:ptLst>
  <dgm:cxnLst>
    <dgm:cxn modelId="{C6ACD42E-406F-4FF9-A61B-179AA96316EC}" type="presOf" srcId="{85A36F01-6723-434F-BF9B-FACCAA186135}" destId="{0A408B20-30F3-4CBF-B4DE-4FEE117184B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D6B84F-F58B-4587-B537-4D6D65F3F65D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PE"/>
        </a:p>
      </dgm:t>
    </dgm:pt>
    <dgm:pt modelId="{9B827725-9AFB-4016-B9E3-34F7F71C24C3}">
      <dgm:prSet phldrT="[Texto]"/>
      <dgm:spPr/>
      <dgm:t>
        <a:bodyPr/>
        <a:lstStyle/>
        <a:p>
          <a:r>
            <a:rPr lang="es-PE" b="1" dirty="0"/>
            <a:t>TOTAL </a:t>
          </a:r>
        </a:p>
        <a:p>
          <a:r>
            <a:rPr lang="es-PE" b="1" dirty="0"/>
            <a:t>176 NNA desinstitucionalizados </a:t>
          </a:r>
        </a:p>
      </dgm:t>
    </dgm:pt>
    <dgm:pt modelId="{7E0A242B-AA80-4D42-97CB-B17F77C942A5}" type="parTrans" cxnId="{016A1F21-60CA-413E-BAA9-AD0D43652F7F}">
      <dgm:prSet/>
      <dgm:spPr/>
      <dgm:t>
        <a:bodyPr/>
        <a:lstStyle/>
        <a:p>
          <a:endParaRPr lang="es-PE"/>
        </a:p>
      </dgm:t>
    </dgm:pt>
    <dgm:pt modelId="{C4A12FD7-7E6A-43ED-954A-785A88EF6E31}" type="sibTrans" cxnId="{016A1F21-60CA-413E-BAA9-AD0D43652F7F}">
      <dgm:prSet/>
      <dgm:spPr/>
      <dgm:t>
        <a:bodyPr/>
        <a:lstStyle/>
        <a:p>
          <a:endParaRPr lang="es-PE"/>
        </a:p>
      </dgm:t>
    </dgm:pt>
    <dgm:pt modelId="{AF664B82-1660-4F50-9D36-C8196D3AD55A}" type="pres">
      <dgm:prSet presAssocID="{02D6B84F-F58B-4587-B537-4D6D65F3F65D}" presName="Name0" presStyleCnt="0">
        <dgm:presLayoutVars>
          <dgm:chMax/>
          <dgm:chPref/>
          <dgm:dir/>
        </dgm:presLayoutVars>
      </dgm:prSet>
      <dgm:spPr/>
    </dgm:pt>
    <dgm:pt modelId="{A81E1BBB-AEBE-44AC-AB52-1D4696E26AC6}" type="pres">
      <dgm:prSet presAssocID="{9B827725-9AFB-4016-B9E3-34F7F71C24C3}" presName="composite" presStyleCnt="0">
        <dgm:presLayoutVars>
          <dgm:chMax/>
          <dgm:chPref/>
        </dgm:presLayoutVars>
      </dgm:prSet>
      <dgm:spPr/>
    </dgm:pt>
    <dgm:pt modelId="{F3B463F2-F9F7-4D30-93AB-FEEF46550D39}" type="pres">
      <dgm:prSet presAssocID="{9B827725-9AFB-4016-B9E3-34F7F71C24C3}" presName="Image" presStyleLbl="bgImgPlace1" presStyleIdx="0" presStyleCnt="1" custScaleX="180606" custScaleY="207134" custLinFactX="23059" custLinFactNeighborX="100000" custLinFactNeighborY="-5950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6E3DE194-7594-48B9-8D3C-7D148DF1B6C8}" type="pres">
      <dgm:prSet presAssocID="{9B827725-9AFB-4016-B9E3-34F7F71C24C3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8FEB77F0-27EF-4F52-A044-217A899CF05B}" type="pres">
      <dgm:prSet presAssocID="{9B827725-9AFB-4016-B9E3-34F7F71C24C3}" presName="tlFrame" presStyleLbl="node1" presStyleIdx="0" presStyleCnt="4"/>
      <dgm:spPr/>
    </dgm:pt>
    <dgm:pt modelId="{6FA86139-15FC-43C2-B0CA-FE297A29F68B}" type="pres">
      <dgm:prSet presAssocID="{9B827725-9AFB-4016-B9E3-34F7F71C24C3}" presName="trFrame" presStyleLbl="node1" presStyleIdx="1" presStyleCnt="4"/>
      <dgm:spPr/>
    </dgm:pt>
    <dgm:pt modelId="{9F20298F-5075-4E46-A08C-CE4C4EB8F5B3}" type="pres">
      <dgm:prSet presAssocID="{9B827725-9AFB-4016-B9E3-34F7F71C24C3}" presName="blFrame" presStyleLbl="node1" presStyleIdx="2" presStyleCnt="4"/>
      <dgm:spPr/>
    </dgm:pt>
    <dgm:pt modelId="{FF2F2064-9F32-40CE-84AB-5AC478C09EE2}" type="pres">
      <dgm:prSet presAssocID="{9B827725-9AFB-4016-B9E3-34F7F71C24C3}" presName="brFrame" presStyleLbl="node1" presStyleIdx="3" presStyleCnt="4"/>
      <dgm:spPr/>
    </dgm:pt>
  </dgm:ptLst>
  <dgm:cxnLst>
    <dgm:cxn modelId="{AC2DA416-13CF-44E9-9BCD-9995950B7691}" type="presOf" srcId="{9B827725-9AFB-4016-B9E3-34F7F71C24C3}" destId="{6E3DE194-7594-48B9-8D3C-7D148DF1B6C8}" srcOrd="0" destOrd="0" presId="urn:microsoft.com/office/officeart/2009/3/layout/FramedTextPicture"/>
    <dgm:cxn modelId="{016A1F21-60CA-413E-BAA9-AD0D43652F7F}" srcId="{02D6B84F-F58B-4587-B537-4D6D65F3F65D}" destId="{9B827725-9AFB-4016-B9E3-34F7F71C24C3}" srcOrd="0" destOrd="0" parTransId="{7E0A242B-AA80-4D42-97CB-B17F77C942A5}" sibTransId="{C4A12FD7-7E6A-43ED-954A-785A88EF6E31}"/>
    <dgm:cxn modelId="{32F46C4F-DBFD-4E92-BC94-0468F67FDFF6}" type="presOf" srcId="{02D6B84F-F58B-4587-B537-4D6D65F3F65D}" destId="{AF664B82-1660-4F50-9D36-C8196D3AD55A}" srcOrd="0" destOrd="0" presId="urn:microsoft.com/office/officeart/2009/3/layout/FramedTextPicture"/>
    <dgm:cxn modelId="{200F8AD4-5539-4F6D-86D6-5464B1356A2E}" type="presParOf" srcId="{AF664B82-1660-4F50-9D36-C8196D3AD55A}" destId="{A81E1BBB-AEBE-44AC-AB52-1D4696E26AC6}" srcOrd="0" destOrd="0" presId="urn:microsoft.com/office/officeart/2009/3/layout/FramedTextPicture"/>
    <dgm:cxn modelId="{28A725DB-6414-4C4B-99A1-F088FBA208F0}" type="presParOf" srcId="{A81E1BBB-AEBE-44AC-AB52-1D4696E26AC6}" destId="{F3B463F2-F9F7-4D30-93AB-FEEF46550D39}" srcOrd="0" destOrd="0" presId="urn:microsoft.com/office/officeart/2009/3/layout/FramedTextPicture"/>
    <dgm:cxn modelId="{D31125F2-5597-4E19-AD17-68BE8E597FB4}" type="presParOf" srcId="{A81E1BBB-AEBE-44AC-AB52-1D4696E26AC6}" destId="{6E3DE194-7594-48B9-8D3C-7D148DF1B6C8}" srcOrd="1" destOrd="0" presId="urn:microsoft.com/office/officeart/2009/3/layout/FramedTextPicture"/>
    <dgm:cxn modelId="{5A9110B8-5964-49C8-A869-238FB1DB3ECD}" type="presParOf" srcId="{A81E1BBB-AEBE-44AC-AB52-1D4696E26AC6}" destId="{8FEB77F0-27EF-4F52-A044-217A899CF05B}" srcOrd="2" destOrd="0" presId="urn:microsoft.com/office/officeart/2009/3/layout/FramedTextPicture"/>
    <dgm:cxn modelId="{9A66B8C2-D818-4914-AF44-A5BF9EFF1C4D}" type="presParOf" srcId="{A81E1BBB-AEBE-44AC-AB52-1D4696E26AC6}" destId="{6FA86139-15FC-43C2-B0CA-FE297A29F68B}" srcOrd="3" destOrd="0" presId="urn:microsoft.com/office/officeart/2009/3/layout/FramedTextPicture"/>
    <dgm:cxn modelId="{6F2C4081-932C-4ACF-8466-B0AD970DF3CA}" type="presParOf" srcId="{A81E1BBB-AEBE-44AC-AB52-1D4696E26AC6}" destId="{9F20298F-5075-4E46-A08C-CE4C4EB8F5B3}" srcOrd="4" destOrd="0" presId="urn:microsoft.com/office/officeart/2009/3/layout/FramedTextPicture"/>
    <dgm:cxn modelId="{DC46C275-9797-48CE-959F-515D03880998}" type="presParOf" srcId="{A81E1BBB-AEBE-44AC-AB52-1D4696E26AC6}" destId="{FF2F2064-9F32-40CE-84AB-5AC478C09EE2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DB53DF-E1AA-4F02-88E4-DBFC4B37B84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PE"/>
        </a:p>
      </dgm:t>
    </dgm:pt>
    <dgm:pt modelId="{025FB242-36C7-46BB-81B8-665B3A1089AA}">
      <dgm:prSet phldrT="[Texto]" custT="1"/>
      <dgm:spPr>
        <a:solidFill>
          <a:srgbClr val="43BB8D"/>
        </a:solidFill>
      </dgm:spPr>
      <dgm:t>
        <a:bodyPr/>
        <a:lstStyle/>
        <a:p>
          <a:r>
            <a:rPr lang="es-PE" sz="2000" b="1" dirty="0"/>
            <a:t>83 NNA reintegrados con familia de origen </a:t>
          </a:r>
        </a:p>
        <a:p>
          <a:r>
            <a:rPr lang="es-PE" sz="2000" b="1" dirty="0"/>
            <a:t>75 NNA en acogimiento familiar con familia extensa</a:t>
          </a:r>
        </a:p>
        <a:p>
          <a:r>
            <a:rPr lang="es-PE" sz="2000" b="1" dirty="0"/>
            <a:t>2 NNA en acogimiento familiar con terceros</a:t>
          </a:r>
        </a:p>
        <a:p>
          <a:r>
            <a:rPr lang="es-PE" sz="2000" b="1" dirty="0"/>
            <a:t>16 NNA adoptados</a:t>
          </a:r>
        </a:p>
      </dgm:t>
    </dgm:pt>
    <dgm:pt modelId="{8A39EABD-735D-4B1E-ABCE-E97F57E4531F}" type="parTrans" cxnId="{0AA2CCE0-30BD-47A8-A78C-B22284C19080}">
      <dgm:prSet/>
      <dgm:spPr/>
      <dgm:t>
        <a:bodyPr/>
        <a:lstStyle/>
        <a:p>
          <a:endParaRPr lang="es-PE"/>
        </a:p>
      </dgm:t>
    </dgm:pt>
    <dgm:pt modelId="{561FB9CC-0404-41C6-9B8A-65C53756F5BD}" type="sibTrans" cxnId="{0AA2CCE0-30BD-47A8-A78C-B22284C19080}">
      <dgm:prSet/>
      <dgm:spPr/>
      <dgm:t>
        <a:bodyPr/>
        <a:lstStyle/>
        <a:p>
          <a:endParaRPr lang="es-PE"/>
        </a:p>
      </dgm:t>
    </dgm:pt>
    <dgm:pt modelId="{F5DA3844-D897-4A34-BEF2-6280EDE567D7}">
      <dgm:prSet phldrT="[Texto]" custT="1"/>
      <dgm:spPr/>
      <dgm:t>
        <a:bodyPr/>
        <a:lstStyle/>
        <a:p>
          <a:endParaRPr lang="es-PE" sz="1800" b="1" dirty="0"/>
        </a:p>
      </dgm:t>
    </dgm:pt>
    <dgm:pt modelId="{1A3BF574-C3FC-48E5-A3AF-C1520CAB2BB4}" type="parTrans" cxnId="{2CE458E4-0B47-40D6-9E75-A804F289A124}">
      <dgm:prSet/>
      <dgm:spPr/>
      <dgm:t>
        <a:bodyPr/>
        <a:lstStyle/>
        <a:p>
          <a:endParaRPr lang="es-PE"/>
        </a:p>
      </dgm:t>
    </dgm:pt>
    <dgm:pt modelId="{C2A8E9D7-57C3-4F5A-AF4B-DFC81788B288}" type="sibTrans" cxnId="{2CE458E4-0B47-40D6-9E75-A804F289A124}">
      <dgm:prSet/>
      <dgm:spPr/>
      <dgm:t>
        <a:bodyPr/>
        <a:lstStyle/>
        <a:p>
          <a:endParaRPr lang="es-PE"/>
        </a:p>
      </dgm:t>
    </dgm:pt>
    <dgm:pt modelId="{D9A2B1DC-77A7-4C33-B320-82CC9FAE0F0E}" type="pres">
      <dgm:prSet presAssocID="{30DB53DF-E1AA-4F02-88E4-DBFC4B37B847}" presName="linear" presStyleCnt="0">
        <dgm:presLayoutVars>
          <dgm:animLvl val="lvl"/>
          <dgm:resizeHandles val="exact"/>
        </dgm:presLayoutVars>
      </dgm:prSet>
      <dgm:spPr/>
    </dgm:pt>
    <dgm:pt modelId="{E897C74C-5C03-4515-B420-B8F0102647E9}" type="pres">
      <dgm:prSet presAssocID="{025FB242-36C7-46BB-81B8-665B3A1089AA}" presName="parentText" presStyleLbl="node1" presStyleIdx="0" presStyleCnt="1" custLinFactNeighborX="276" custLinFactNeighborY="-3326">
        <dgm:presLayoutVars>
          <dgm:chMax val="0"/>
          <dgm:bulletEnabled val="1"/>
        </dgm:presLayoutVars>
      </dgm:prSet>
      <dgm:spPr/>
    </dgm:pt>
    <dgm:pt modelId="{452C7A33-4806-418A-959A-7C23DD54ABD0}" type="pres">
      <dgm:prSet presAssocID="{025FB242-36C7-46BB-81B8-665B3A1089A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D50082A-192C-43F3-AD0C-B7A499524773}" type="presOf" srcId="{F5DA3844-D897-4A34-BEF2-6280EDE567D7}" destId="{452C7A33-4806-418A-959A-7C23DD54ABD0}" srcOrd="0" destOrd="0" presId="urn:microsoft.com/office/officeart/2005/8/layout/vList2"/>
    <dgm:cxn modelId="{0FB6AA71-028F-4A5E-BCB1-0FD743C55986}" type="presOf" srcId="{025FB242-36C7-46BB-81B8-665B3A1089AA}" destId="{E897C74C-5C03-4515-B420-B8F0102647E9}" srcOrd="0" destOrd="0" presId="urn:microsoft.com/office/officeart/2005/8/layout/vList2"/>
    <dgm:cxn modelId="{6F149776-2CF5-441B-9B34-D23BBC642A2B}" type="presOf" srcId="{30DB53DF-E1AA-4F02-88E4-DBFC4B37B847}" destId="{D9A2B1DC-77A7-4C33-B320-82CC9FAE0F0E}" srcOrd="0" destOrd="0" presId="urn:microsoft.com/office/officeart/2005/8/layout/vList2"/>
    <dgm:cxn modelId="{0AA2CCE0-30BD-47A8-A78C-B22284C19080}" srcId="{30DB53DF-E1AA-4F02-88E4-DBFC4B37B847}" destId="{025FB242-36C7-46BB-81B8-665B3A1089AA}" srcOrd="0" destOrd="0" parTransId="{8A39EABD-735D-4B1E-ABCE-E97F57E4531F}" sibTransId="{561FB9CC-0404-41C6-9B8A-65C53756F5BD}"/>
    <dgm:cxn modelId="{2CE458E4-0B47-40D6-9E75-A804F289A124}" srcId="{025FB242-36C7-46BB-81B8-665B3A1089AA}" destId="{F5DA3844-D897-4A34-BEF2-6280EDE567D7}" srcOrd="0" destOrd="0" parTransId="{1A3BF574-C3FC-48E5-A3AF-C1520CAB2BB4}" sibTransId="{C2A8E9D7-57C3-4F5A-AF4B-DFC81788B288}"/>
    <dgm:cxn modelId="{F8EF368D-7CC8-4ADA-AA2C-419C821AB284}" type="presParOf" srcId="{D9A2B1DC-77A7-4C33-B320-82CC9FAE0F0E}" destId="{E897C74C-5C03-4515-B420-B8F0102647E9}" srcOrd="0" destOrd="0" presId="urn:microsoft.com/office/officeart/2005/8/layout/vList2"/>
    <dgm:cxn modelId="{5A1900BE-CA65-480C-95B4-04F3BDF83C62}" type="presParOf" srcId="{D9A2B1DC-77A7-4C33-B320-82CC9FAE0F0E}" destId="{452C7A33-4806-418A-959A-7C23DD54ABD0}" srcOrd="1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5BAF4-78C0-46DC-9519-1888A977A3DD}">
      <dsp:nvSpPr>
        <dsp:cNvPr id="0" name=""/>
        <dsp:cNvSpPr/>
      </dsp:nvSpPr>
      <dsp:spPr>
        <a:xfrm rot="10800000">
          <a:off x="1981660" y="0"/>
          <a:ext cx="5491613" cy="1245329"/>
        </a:xfrm>
        <a:prstGeom prst="homePlate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54915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0" kern="1200" dirty="0">
              <a:solidFill>
                <a:schemeClr val="bg1"/>
              </a:solidFill>
            </a:rPr>
            <a:t>Objetivo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800" b="0" kern="1200" dirty="0">
              <a:solidFill>
                <a:schemeClr val="bg1"/>
              </a:solidFill>
            </a:rPr>
            <a:t>Promover celeridad en la tramitación judicial de los procedimientos por desprotección familiar de NNA </a:t>
          </a:r>
        </a:p>
      </dsp:txBody>
      <dsp:txXfrm rot="10800000">
        <a:off x="2292992" y="0"/>
        <a:ext cx="5180281" cy="1245329"/>
      </dsp:txXfrm>
    </dsp:sp>
    <dsp:sp modelId="{A14212B7-325C-4E7A-9C58-1934E1ABD93C}">
      <dsp:nvSpPr>
        <dsp:cNvPr id="0" name=""/>
        <dsp:cNvSpPr/>
      </dsp:nvSpPr>
      <dsp:spPr>
        <a:xfrm>
          <a:off x="1009577" y="0"/>
          <a:ext cx="1245329" cy="124532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463F2-F9F7-4D30-93AB-FEEF46550D39}">
      <dsp:nvSpPr>
        <dsp:cNvPr id="0" name=""/>
        <dsp:cNvSpPr/>
      </dsp:nvSpPr>
      <dsp:spPr>
        <a:xfrm>
          <a:off x="2260660" y="0"/>
          <a:ext cx="3427446" cy="26205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DE194-7594-48B9-8D3C-7D148DF1B6C8}">
      <dsp:nvSpPr>
        <dsp:cNvPr id="0" name=""/>
        <dsp:cNvSpPr/>
      </dsp:nvSpPr>
      <dsp:spPr>
        <a:xfrm>
          <a:off x="2742690" y="2593242"/>
          <a:ext cx="2688640" cy="16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100" b="1" kern="1200" dirty="0"/>
            <a:t>TOTAL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100" b="1" kern="1200" dirty="0"/>
            <a:t>176 NNA desinstitucionalizados </a:t>
          </a:r>
        </a:p>
      </dsp:txBody>
      <dsp:txXfrm>
        <a:off x="2742690" y="2593242"/>
        <a:ext cx="2688640" cy="1660725"/>
      </dsp:txXfrm>
    </dsp:sp>
    <dsp:sp modelId="{8FEB77F0-27EF-4F52-A044-217A899CF05B}">
      <dsp:nvSpPr>
        <dsp:cNvPr id="0" name=""/>
        <dsp:cNvSpPr/>
      </dsp:nvSpPr>
      <dsp:spPr>
        <a:xfrm>
          <a:off x="2505471" y="2356227"/>
          <a:ext cx="645706" cy="645873"/>
        </a:xfrm>
        <a:prstGeom prst="halfFrame">
          <a:avLst>
            <a:gd name="adj1" fmla="val 25770"/>
            <a:gd name="adj2" fmla="val 2577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86139-15FC-43C2-B0CA-FE297A29F68B}">
      <dsp:nvSpPr>
        <dsp:cNvPr id="0" name=""/>
        <dsp:cNvSpPr/>
      </dsp:nvSpPr>
      <dsp:spPr>
        <a:xfrm rot="5400000">
          <a:off x="5041460" y="2356311"/>
          <a:ext cx="645873" cy="645706"/>
        </a:xfrm>
        <a:prstGeom prst="halfFrame">
          <a:avLst>
            <a:gd name="adj1" fmla="val 25770"/>
            <a:gd name="adj2" fmla="val 25770"/>
          </a:avLst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0298F-5075-4E46-A08C-CE4C4EB8F5B3}">
      <dsp:nvSpPr>
        <dsp:cNvPr id="0" name=""/>
        <dsp:cNvSpPr/>
      </dsp:nvSpPr>
      <dsp:spPr>
        <a:xfrm rot="16200000">
          <a:off x="2505388" y="3845517"/>
          <a:ext cx="645873" cy="645706"/>
        </a:xfrm>
        <a:prstGeom prst="halfFrame">
          <a:avLst>
            <a:gd name="adj1" fmla="val 25770"/>
            <a:gd name="adj2" fmla="val 25770"/>
          </a:avLst>
        </a:prstGeom>
        <a:solidFill>
          <a:schemeClr val="accent2">
            <a:shade val="50000"/>
            <a:hueOff val="-591173"/>
            <a:satOff val="7783"/>
            <a:lumOff val="46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F2064-9F32-40CE-84AB-5AC478C09EE2}">
      <dsp:nvSpPr>
        <dsp:cNvPr id="0" name=""/>
        <dsp:cNvSpPr/>
      </dsp:nvSpPr>
      <dsp:spPr>
        <a:xfrm rot="10800000">
          <a:off x="5041544" y="3845433"/>
          <a:ext cx="645706" cy="645873"/>
        </a:xfrm>
        <a:prstGeom prst="halfFrame">
          <a:avLst>
            <a:gd name="adj1" fmla="val 25770"/>
            <a:gd name="adj2" fmla="val 25770"/>
          </a:avLst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7C74C-5C03-4515-B420-B8F0102647E9}">
      <dsp:nvSpPr>
        <dsp:cNvPr id="0" name=""/>
        <dsp:cNvSpPr/>
      </dsp:nvSpPr>
      <dsp:spPr>
        <a:xfrm>
          <a:off x="0" y="156086"/>
          <a:ext cx="6193310" cy="1787175"/>
        </a:xfrm>
        <a:prstGeom prst="roundRect">
          <a:avLst/>
        </a:prstGeom>
        <a:solidFill>
          <a:srgbClr val="43BB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kern="1200" dirty="0"/>
            <a:t>83 NNA reintegrados con familia de origen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kern="1200" dirty="0"/>
            <a:t>75 NNA en acogimiento familiar con familia extensa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kern="1200" dirty="0"/>
            <a:t>2 NNA en acogimiento familiar con terceros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000" b="1" kern="1200" dirty="0"/>
            <a:t>16 NNA adoptados</a:t>
          </a:r>
        </a:p>
      </dsp:txBody>
      <dsp:txXfrm>
        <a:off x="87243" y="243329"/>
        <a:ext cx="6018824" cy="1612689"/>
      </dsp:txXfrm>
    </dsp:sp>
    <dsp:sp modelId="{452C7A33-4806-418A-959A-7C23DD54ABD0}">
      <dsp:nvSpPr>
        <dsp:cNvPr id="0" name=""/>
        <dsp:cNvSpPr/>
      </dsp:nvSpPr>
      <dsp:spPr>
        <a:xfrm>
          <a:off x="0" y="1979062"/>
          <a:ext cx="619331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638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PE" sz="1800" b="1" kern="1200" dirty="0"/>
        </a:p>
      </dsp:txBody>
      <dsp:txXfrm>
        <a:off x="0" y="1979062"/>
        <a:ext cx="619331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53E1-40B6-4AD0-B19B-99ECBC7F3D46}" type="datetimeFigureOut">
              <a:rPr lang="es-PE" smtClean="0"/>
              <a:t>29/04/22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79F86-68DE-4D80-BEEB-C468DF396E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617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79F86-68DE-4D80-BEEB-C468DF396E6A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8088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dirty="0"/>
              <a:t>25 UPES a nivel nacional  </a:t>
            </a:r>
          </a:p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79F86-68DE-4D80-BEEB-C468DF396E6A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283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6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5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0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3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9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5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50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5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9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21374-F9F8-428D-B5B3-6F56514D6975}" type="datetimeFigureOut">
              <a:rPr lang="en-US" smtClean="0"/>
              <a:t>4/29/22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0AFB1-38A1-424A-B425-19C4A668EB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microsoft.com/office/2007/relationships/diagramDrawing" Target="../diagrams/drawing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12" Type="http://schemas.openxmlformats.org/officeDocument/2006/relationships/diagramColors" Target="../diagrams/colors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diagramQuickStyle" Target="../diagrams/quickStyle4.xml"/><Relationship Id="rId5" Type="http://schemas.openxmlformats.org/officeDocument/2006/relationships/diagramColors" Target="../diagrams/colors3.xml"/><Relationship Id="rId10" Type="http://schemas.openxmlformats.org/officeDocument/2006/relationships/diagramLayout" Target="../diagrams/layout4.xml"/><Relationship Id="rId4" Type="http://schemas.openxmlformats.org/officeDocument/2006/relationships/diagramQuickStyle" Target="../diagrams/quickStyle3.xml"/><Relationship Id="rId9" Type="http://schemas.openxmlformats.org/officeDocument/2006/relationships/diagramData" Target="../diagrams/data4.xml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B138B64B-4F13-4D6A-9A83-D5D9F61C51C5}"/>
              </a:ext>
            </a:extLst>
          </p:cNvPr>
          <p:cNvSpPr txBox="1">
            <a:spLocks/>
          </p:cNvSpPr>
          <p:nvPr/>
        </p:nvSpPr>
        <p:spPr>
          <a:xfrm>
            <a:off x="3576429" y="5986141"/>
            <a:ext cx="5556535" cy="6496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16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29 de abril de 2022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14B306E-2521-4C04-978A-8327A32920E0}"/>
              </a:ext>
            </a:extLst>
          </p:cNvPr>
          <p:cNvSpPr/>
          <p:nvPr/>
        </p:nvSpPr>
        <p:spPr>
          <a:xfrm>
            <a:off x="1121664" y="1864237"/>
            <a:ext cx="9948672" cy="185774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procedimiento de adopción en el Perú</a:t>
            </a:r>
            <a:endParaRPr lang="es-P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Imagen 12" descr="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96584D29-2FE1-470D-88E8-2C70FEA1DA0C}"/>
              </a:ext>
            </a:extLst>
          </p:cNvPr>
          <p:cNvSpPr txBox="1"/>
          <p:nvPr/>
        </p:nvSpPr>
        <p:spPr>
          <a:xfrm>
            <a:off x="3307459" y="4444267"/>
            <a:ext cx="60944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 err="1">
                <a:solidFill>
                  <a:srgbClr val="0070C0"/>
                </a:solidFill>
              </a:rPr>
              <a:t>Mayda</a:t>
            </a:r>
            <a:r>
              <a:rPr lang="es-MX" sz="2000" b="1" dirty="0">
                <a:solidFill>
                  <a:srgbClr val="0070C0"/>
                </a:solidFill>
              </a:rPr>
              <a:t> Ramos Ballón</a:t>
            </a:r>
          </a:p>
          <a:p>
            <a:pPr algn="ctr"/>
            <a:r>
              <a:rPr lang="es-MX" sz="2000" dirty="0">
                <a:solidFill>
                  <a:srgbClr val="0070C0"/>
                </a:solidFill>
              </a:rPr>
              <a:t>Dirección General de Adopciones</a:t>
            </a:r>
            <a:endParaRPr lang="es-PE" sz="2000" dirty="0">
              <a:solidFill>
                <a:srgbClr val="0070C0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66F123C-6BEA-4B4F-9176-57038EBC9E3E}"/>
              </a:ext>
            </a:extLst>
          </p:cNvPr>
          <p:cNvCxnSpPr/>
          <p:nvPr/>
        </p:nvCxnSpPr>
        <p:spPr>
          <a:xfrm>
            <a:off x="1121663" y="4187952"/>
            <a:ext cx="99486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67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97291298"/>
              </p:ext>
            </p:extLst>
          </p:nvPr>
        </p:nvGraphicFramePr>
        <p:xfrm>
          <a:off x="-804817" y="2016655"/>
          <a:ext cx="8128000" cy="3986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n 7" descr="1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pic>
        <p:nvPicPr>
          <p:cNvPr id="1026" name="Picture 2" descr="Dibujos animados de niños felices | Vector Premium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5" t="12323" r="7665" b="11842"/>
          <a:stretch/>
        </p:blipFill>
        <p:spPr bwMode="auto">
          <a:xfrm>
            <a:off x="7599221" y="2478319"/>
            <a:ext cx="3811224" cy="227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B66385D-B24C-446B-96AD-9EB5E6C14E7F}"/>
              </a:ext>
            </a:extLst>
          </p:cNvPr>
          <p:cNvSpPr/>
          <p:nvPr/>
        </p:nvSpPr>
        <p:spPr>
          <a:xfrm>
            <a:off x="606488" y="8545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RESULTADOS INICIALES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6A8F3F3C-1F2D-4C3E-A6F4-87DC5ADE7B15}"/>
              </a:ext>
            </a:extLst>
          </p:cNvPr>
          <p:cNvCxnSpPr>
            <a:cxnSpLocks/>
          </p:cNvCxnSpPr>
          <p:nvPr/>
        </p:nvCxnSpPr>
        <p:spPr>
          <a:xfrm flipV="1">
            <a:off x="3893538" y="3035384"/>
            <a:ext cx="1024128" cy="28041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C50D0C0F-D495-4F12-8687-6BAE83983DA3}"/>
              </a:ext>
            </a:extLst>
          </p:cNvPr>
          <p:cNvCxnSpPr>
            <a:cxnSpLocks/>
          </p:cNvCxnSpPr>
          <p:nvPr/>
        </p:nvCxnSpPr>
        <p:spPr>
          <a:xfrm flipV="1">
            <a:off x="3893538" y="3616605"/>
            <a:ext cx="979978" cy="1618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64EA9F0-12D5-4A8D-9E4E-CE07F787E3AD}"/>
              </a:ext>
            </a:extLst>
          </p:cNvPr>
          <p:cNvSpPr txBox="1"/>
          <p:nvPr/>
        </p:nvSpPr>
        <p:spPr>
          <a:xfrm>
            <a:off x="5001342" y="2787418"/>
            <a:ext cx="2355508" cy="369332"/>
          </a:xfrm>
          <a:prstGeom prst="rect">
            <a:avLst/>
          </a:prstGeom>
          <a:noFill/>
          <a:ln w="38100">
            <a:solidFill>
              <a:srgbClr val="43BB8D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38 NNA en el RAE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E32E5A7-AC44-4087-8181-773CF841E3B7}"/>
              </a:ext>
            </a:extLst>
          </p:cNvPr>
          <p:cNvSpPr txBox="1"/>
          <p:nvPr/>
        </p:nvSpPr>
        <p:spPr>
          <a:xfrm>
            <a:off x="5017331" y="3363634"/>
            <a:ext cx="2336511" cy="646331"/>
          </a:xfrm>
          <a:prstGeom prst="rect">
            <a:avLst/>
          </a:prstGeom>
          <a:noFill/>
          <a:ln w="38100">
            <a:solidFill>
              <a:srgbClr val="43BB8D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16 NNA en verificación legal y psicosocial</a:t>
            </a: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91BBC0E7-DF83-4DFD-8669-46897B3104D3}"/>
              </a:ext>
            </a:extLst>
          </p:cNvPr>
          <p:cNvSpPr/>
          <p:nvPr/>
        </p:nvSpPr>
        <p:spPr>
          <a:xfrm>
            <a:off x="849362" y="1874183"/>
            <a:ext cx="7188213" cy="4616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Impulso procesal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98E0257D-882E-4658-BD23-08309895A1ED}"/>
              </a:ext>
            </a:extLst>
          </p:cNvPr>
          <p:cNvSpPr/>
          <p:nvPr/>
        </p:nvSpPr>
        <p:spPr>
          <a:xfrm>
            <a:off x="849363" y="3216019"/>
            <a:ext cx="2880194" cy="914400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b="1" dirty="0">
                <a:solidFill>
                  <a:schemeClr val="bg1"/>
                </a:solidFill>
              </a:rPr>
              <a:t>58</a:t>
            </a:r>
            <a:r>
              <a:rPr lang="es-PE" sz="1800" b="1" kern="1200" dirty="0">
                <a:solidFill>
                  <a:schemeClr val="bg1"/>
                </a:solidFill>
              </a:rPr>
              <a:t> NNA ingresaron al registro de adopciones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E32E5A7-AC44-4087-8181-773CF841E3B7}"/>
              </a:ext>
            </a:extLst>
          </p:cNvPr>
          <p:cNvSpPr txBox="1"/>
          <p:nvPr/>
        </p:nvSpPr>
        <p:spPr>
          <a:xfrm>
            <a:off x="5017330" y="4188130"/>
            <a:ext cx="2336511" cy="369332"/>
          </a:xfrm>
          <a:prstGeom prst="rect">
            <a:avLst/>
          </a:prstGeom>
          <a:noFill/>
          <a:ln w="38100">
            <a:solidFill>
              <a:srgbClr val="43BB8D"/>
            </a:solidFill>
          </a:ln>
        </p:spPr>
        <p:txBody>
          <a:bodyPr wrap="square" rtlCol="0">
            <a:spAutoFit/>
          </a:bodyPr>
          <a:lstStyle/>
          <a:p>
            <a:r>
              <a:rPr lang="es-PE" dirty="0"/>
              <a:t>4 NNA en seguimiento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50D0C0F-D495-4F12-8687-6BAE83983DA3}"/>
              </a:ext>
            </a:extLst>
          </p:cNvPr>
          <p:cNvCxnSpPr>
            <a:cxnSpLocks/>
          </p:cNvCxnSpPr>
          <p:nvPr/>
        </p:nvCxnSpPr>
        <p:spPr>
          <a:xfrm>
            <a:off x="3893538" y="3972810"/>
            <a:ext cx="979978" cy="35903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ángulo redondeado 2"/>
          <p:cNvSpPr/>
          <p:nvPr/>
        </p:nvSpPr>
        <p:spPr>
          <a:xfrm>
            <a:off x="849363" y="4960062"/>
            <a:ext cx="6504478" cy="1193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20 reuniones con presidentes de Cortes Superiores de Justicia</a:t>
            </a:r>
          </a:p>
          <a:p>
            <a:r>
              <a:rPr lang="es-PE" dirty="0"/>
              <a:t>196 oficios enviados al Poder Judicial (288 NNA)</a:t>
            </a:r>
          </a:p>
          <a:p>
            <a:r>
              <a:rPr lang="es-PE" dirty="0"/>
              <a:t>Reuniones virtuales con jueces y juezas</a:t>
            </a:r>
          </a:p>
          <a:p>
            <a:r>
              <a:rPr lang="es-PE" dirty="0"/>
              <a:t>Citas en el sistema “El juez te escucha”</a:t>
            </a:r>
          </a:p>
        </p:txBody>
      </p:sp>
    </p:spTree>
    <p:extLst>
      <p:ext uri="{BB962C8B-B14F-4D97-AF65-F5344CB8AC3E}">
        <p14:creationId xmlns:p14="http://schemas.microsoft.com/office/powerpoint/2010/main" val="3924590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597827953"/>
              </p:ext>
            </p:extLst>
          </p:nvPr>
        </p:nvGraphicFramePr>
        <p:xfrm>
          <a:off x="6208062" y="1571218"/>
          <a:ext cx="5688107" cy="506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n 8" descr="1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6564543"/>
              </p:ext>
            </p:extLst>
          </p:nvPr>
        </p:nvGraphicFramePr>
        <p:xfrm>
          <a:off x="1821135" y="4021654"/>
          <a:ext cx="6193310" cy="3247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7" name="Picture 2" descr="Objetivos - Diccionario de símbolos políticos y sociales">
            <a:extLst>
              <a:ext uri="{FF2B5EF4-FFF2-40B4-BE49-F238E27FC236}">
                <a16:creationId xmlns:a16="http://schemas.microsoft.com/office/drawing/2014/main" id="{88D4E593-CD6A-4CE6-AD0F-080B1E41C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4" y="3183468"/>
            <a:ext cx="1810199" cy="225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: esquinas redondeadas 6">
            <a:extLst>
              <a:ext uri="{FF2B5EF4-FFF2-40B4-BE49-F238E27FC236}">
                <a16:creationId xmlns:a16="http://schemas.microsoft.com/office/drawing/2014/main" id="{7B66385D-B24C-446B-96AD-9EB5E6C14E7F}"/>
              </a:ext>
            </a:extLst>
          </p:cNvPr>
          <p:cNvSpPr/>
          <p:nvPr/>
        </p:nvSpPr>
        <p:spPr>
          <a:xfrm>
            <a:off x="606488" y="8545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RESULTADOS INICIALES</a:t>
            </a:r>
          </a:p>
        </p:txBody>
      </p:sp>
      <p:sp>
        <p:nvSpPr>
          <p:cNvPr id="12" name="Rectángulo: esquinas redondeadas 20">
            <a:extLst>
              <a:ext uri="{FF2B5EF4-FFF2-40B4-BE49-F238E27FC236}">
                <a16:creationId xmlns:a16="http://schemas.microsoft.com/office/drawing/2014/main" id="{91BBC0E7-DF83-4DFD-8669-46897B3104D3}"/>
              </a:ext>
            </a:extLst>
          </p:cNvPr>
          <p:cNvSpPr/>
          <p:nvPr/>
        </p:nvSpPr>
        <p:spPr>
          <a:xfrm>
            <a:off x="849363" y="1874183"/>
            <a:ext cx="7165082" cy="4616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Caso por caso hasta llegar a casa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1821135" y="2925209"/>
            <a:ext cx="6193310" cy="995501"/>
          </a:xfrm>
          <a:prstGeom prst="roundRect">
            <a:avLst/>
          </a:prstGeom>
          <a:solidFill>
            <a:srgbClr val="43BB8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s-PE" sz="2000" b="1" dirty="0"/>
              <a:t>55 CAR del INABIF visitados en 18 regiones del país</a:t>
            </a:r>
          </a:p>
          <a:p>
            <a:r>
              <a:rPr lang="es-PE" sz="2000" b="1" dirty="0"/>
              <a:t>1366 NNA con situación jurídica y social evaluada</a:t>
            </a:r>
          </a:p>
        </p:txBody>
      </p:sp>
    </p:spTree>
    <p:extLst>
      <p:ext uri="{BB962C8B-B14F-4D97-AF65-F5344CB8AC3E}">
        <p14:creationId xmlns:p14="http://schemas.microsoft.com/office/powerpoint/2010/main" val="602634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C443AEC8-366C-4D9E-AB19-4341B91BACBE}"/>
              </a:ext>
            </a:extLst>
          </p:cNvPr>
          <p:cNvSpPr/>
          <p:nvPr/>
        </p:nvSpPr>
        <p:spPr>
          <a:xfrm>
            <a:off x="628521" y="1090228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ACCIONES NECESARIAS</a:t>
            </a:r>
          </a:p>
        </p:txBody>
      </p:sp>
      <p:pic>
        <p:nvPicPr>
          <p:cNvPr id="15" name="Imagen 14" descr="1">
            <a:extLst>
              <a:ext uri="{FF2B5EF4-FFF2-40B4-BE49-F238E27FC236}">
                <a16:creationId xmlns:a16="http://schemas.microsoft.com/office/drawing/2014/main" id="{48AA9A84-7A61-4AD3-92B4-A4DD924D724F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798B90E-BB08-41DE-BAA2-23749D4D1025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14" name="Rectángulo: esquinas redondeadas 10">
            <a:extLst>
              <a:ext uri="{FF2B5EF4-FFF2-40B4-BE49-F238E27FC236}">
                <a16:creationId xmlns:a16="http://schemas.microsoft.com/office/drawing/2014/main" id="{41C04F22-65BE-475E-929B-6637327DF11A}"/>
              </a:ext>
            </a:extLst>
          </p:cNvPr>
          <p:cNvSpPr/>
          <p:nvPr/>
        </p:nvSpPr>
        <p:spPr>
          <a:xfrm>
            <a:off x="1203471" y="2622014"/>
            <a:ext cx="6552404" cy="91439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1800" b="1" dirty="0"/>
              <a:t>1. Creación de Juzgados de descarga para la atención oportuna de casos de NNA (</a:t>
            </a:r>
            <a:r>
              <a:rPr lang="es-PE" b="1" dirty="0"/>
              <a:t>P</a:t>
            </a:r>
            <a:r>
              <a:rPr lang="es-PE" sz="1800" b="1" dirty="0"/>
              <a:t>oder Judicial)</a:t>
            </a:r>
          </a:p>
        </p:txBody>
      </p:sp>
      <p:sp>
        <p:nvSpPr>
          <p:cNvPr id="17" name="Rectángulo: esquinas redondeadas 10">
            <a:extLst>
              <a:ext uri="{FF2B5EF4-FFF2-40B4-BE49-F238E27FC236}">
                <a16:creationId xmlns:a16="http://schemas.microsoft.com/office/drawing/2014/main" id="{41C04F22-65BE-475E-929B-6637327DF11A}"/>
              </a:ext>
            </a:extLst>
          </p:cNvPr>
          <p:cNvSpPr/>
          <p:nvPr/>
        </p:nvSpPr>
        <p:spPr>
          <a:xfrm>
            <a:off x="1203471" y="3798413"/>
            <a:ext cx="6552404" cy="87273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b="1" dirty="0"/>
              <a:t>2</a:t>
            </a:r>
            <a:r>
              <a:rPr lang="es-PE" sz="1800" b="1" dirty="0"/>
              <a:t>. Mayor número de defensores públicos en materia de familia (MINJUSDH)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679" y="2302927"/>
            <a:ext cx="3021491" cy="299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1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magen 2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639146" y="1466398"/>
            <a:ext cx="5425772" cy="25683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8800" b="1" dirty="0">
                <a:solidFill>
                  <a:schemeClr val="accent5"/>
                </a:solidFill>
              </a:rPr>
              <a:t>Gracias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004C2B5-704F-446D-BD68-2BB48A999830}"/>
              </a:ext>
            </a:extLst>
          </p:cNvPr>
          <p:cNvCxnSpPr/>
          <p:nvPr/>
        </p:nvCxnSpPr>
        <p:spPr>
          <a:xfrm>
            <a:off x="1331975" y="3575304"/>
            <a:ext cx="99486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43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5E316235-9A7E-4EBC-A675-F70CC6DC76D8}"/>
              </a:ext>
            </a:extLst>
          </p:cNvPr>
          <p:cNvSpPr/>
          <p:nvPr/>
        </p:nvSpPr>
        <p:spPr>
          <a:xfrm>
            <a:off x="683604" y="1088136"/>
            <a:ext cx="9657184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MARCO NORMATIVO VIGENTE</a:t>
            </a:r>
          </a:p>
        </p:txBody>
      </p:sp>
      <p:sp>
        <p:nvSpPr>
          <p:cNvPr id="3" name="Pergamino: vertical 2">
            <a:extLst>
              <a:ext uri="{FF2B5EF4-FFF2-40B4-BE49-F238E27FC236}">
                <a16:creationId xmlns:a16="http://schemas.microsoft.com/office/drawing/2014/main" id="{F0E7299B-B5B7-4651-B3C2-9FD26A88F667}"/>
              </a:ext>
            </a:extLst>
          </p:cNvPr>
          <p:cNvSpPr/>
          <p:nvPr/>
        </p:nvSpPr>
        <p:spPr>
          <a:xfrm>
            <a:off x="2140238" y="1849923"/>
            <a:ext cx="4632757" cy="4373077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Decreto Legislativo N</a:t>
            </a:r>
            <a:r>
              <a:rPr lang="es-PE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°</a:t>
            </a:r>
            <a:r>
              <a:rPr lang="es-PE" sz="18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1297</a:t>
            </a:r>
            <a:r>
              <a:rPr lang="es-PE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para la protección de niñas, niños y adolescentes sin cuidados parentales o en riesgo de perderlos (2016) y su Reglamento (2018).</a:t>
            </a:r>
          </a:p>
          <a:p>
            <a:pPr algn="ctr"/>
            <a:endParaRPr lang="es-PE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52AD5F7-B722-4091-9795-3E1DCF1C8E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627161" y="2896383"/>
            <a:ext cx="2375823" cy="271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78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4881032" y="1974387"/>
            <a:ext cx="1625402" cy="958865"/>
          </a:xfrm>
          <a:prstGeom prst="roundRect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400" kern="0" dirty="0">
                <a:latin typeface="Calibri" panose="020F0502020204030204" pitchFamily="34" charset="0"/>
              </a:rPr>
              <a:t>Ingresa al Registro de Adopciones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465948" y="2340044"/>
            <a:ext cx="21139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PE" sz="1100" kern="0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92" y="2075757"/>
            <a:ext cx="565771" cy="790183"/>
          </a:xfrm>
          <a:prstGeom prst="rect">
            <a:avLst/>
          </a:prstGeom>
        </p:spPr>
      </p:pic>
      <p:sp>
        <p:nvSpPr>
          <p:cNvPr id="64" name="Multidocumento 63"/>
          <p:cNvSpPr/>
          <p:nvPr/>
        </p:nvSpPr>
        <p:spPr>
          <a:xfrm>
            <a:off x="7669809" y="1834631"/>
            <a:ext cx="2523965" cy="1238381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400" dirty="0">
                <a:solidFill>
                  <a:schemeClr val="tx1"/>
                </a:solidFill>
              </a:rPr>
              <a:t>Se realiza la verificación legal y valoración psicosocial de cada NNA para la adopción </a:t>
            </a:r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150B54FE-9894-4FE0-90CC-329DED5780CB}"/>
              </a:ext>
            </a:extLst>
          </p:cNvPr>
          <p:cNvSpPr/>
          <p:nvPr/>
        </p:nvSpPr>
        <p:spPr>
          <a:xfrm>
            <a:off x="620794" y="982482"/>
            <a:ext cx="10555205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b="1" dirty="0"/>
              <a:t>PROCEDIMIENTO DE ADOPCIÓN ADMINISTRATIVA</a:t>
            </a:r>
          </a:p>
        </p:txBody>
      </p:sp>
      <p:pic>
        <p:nvPicPr>
          <p:cNvPr id="93" name="Imagen 92" descr="1">
            <a:extLst>
              <a:ext uri="{FF2B5EF4-FFF2-40B4-BE49-F238E27FC236}">
                <a16:creationId xmlns:a16="http://schemas.microsoft.com/office/drawing/2014/main" id="{B8B5A896-1380-4652-A4E2-23F9AFE6EFB2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DE6FC52F-34AB-4964-B6BA-EE785CEABB53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20CA7BFC-4DE9-4ECA-BC0D-E49693696565}"/>
              </a:ext>
            </a:extLst>
          </p:cNvPr>
          <p:cNvSpPr txBox="1"/>
          <p:nvPr/>
        </p:nvSpPr>
        <p:spPr>
          <a:xfrm>
            <a:off x="4725192" y="4046788"/>
            <a:ext cx="2590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u="sng" dirty="0">
                <a:solidFill>
                  <a:schemeClr val="accent2"/>
                </a:solidFill>
              </a:rPr>
              <a:t>Tipos de adopción</a:t>
            </a:r>
            <a:endParaRPr lang="es-PE" sz="2000" u="sng" dirty="0">
              <a:solidFill>
                <a:schemeClr val="accent2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FE662A1F-1056-423E-A5EB-14067066ED1A}"/>
              </a:ext>
            </a:extLst>
          </p:cNvPr>
          <p:cNvSpPr txBox="1"/>
          <p:nvPr/>
        </p:nvSpPr>
        <p:spPr>
          <a:xfrm>
            <a:off x="2022806" y="4866448"/>
            <a:ext cx="311425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200" b="1" dirty="0">
                <a:solidFill>
                  <a:srgbClr val="00B050"/>
                </a:solidFill>
              </a:rPr>
              <a:t>Adopción regular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D5E55590-9784-40B2-98D3-E65BD360A76B}"/>
              </a:ext>
            </a:extLst>
          </p:cNvPr>
          <p:cNvSpPr txBox="1"/>
          <p:nvPr/>
        </p:nvSpPr>
        <p:spPr>
          <a:xfrm>
            <a:off x="7496994" y="4848383"/>
            <a:ext cx="25893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200" b="1" dirty="0">
                <a:solidFill>
                  <a:srgbClr val="00B050"/>
                </a:solidFill>
              </a:rPr>
              <a:t>Adopción especial</a:t>
            </a:r>
            <a:endParaRPr lang="es-PE" sz="2200" b="1" dirty="0"/>
          </a:p>
        </p:txBody>
      </p:sp>
      <p:sp>
        <p:nvSpPr>
          <p:cNvPr id="9" name="Rectángulo 8"/>
          <p:cNvSpPr/>
          <p:nvPr/>
        </p:nvSpPr>
        <p:spPr>
          <a:xfrm>
            <a:off x="7104695" y="5382862"/>
            <a:ext cx="37665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000" dirty="0"/>
              <a:t>Niñas y niños mayores de 6 años de edad, grupo de hermanos, adolescentes, NNA con problemas de salud o discapacidad.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1633106" y="5453273"/>
            <a:ext cx="33217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2000" dirty="0"/>
              <a:t>Niñas y niños menores de 6 años de edad.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32852" y="2147682"/>
            <a:ext cx="54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b="1" dirty="0">
                <a:solidFill>
                  <a:schemeClr val="accent2"/>
                </a:solidFill>
              </a:rPr>
              <a:t>1.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372107" y="2191197"/>
            <a:ext cx="54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b="1" dirty="0">
                <a:solidFill>
                  <a:schemeClr val="accent2"/>
                </a:solidFill>
              </a:rPr>
              <a:t>2.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7127673" y="2233882"/>
            <a:ext cx="54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b="1" dirty="0">
                <a:solidFill>
                  <a:schemeClr val="accent2"/>
                </a:solidFill>
              </a:rPr>
              <a:t>3.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910296" y="3057023"/>
            <a:ext cx="1507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PE" b="1" kern="0" dirty="0">
                <a:solidFill>
                  <a:prstClr val="black"/>
                </a:solidFill>
              </a:rPr>
              <a:t>Poder Judicial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5307482" y="3057023"/>
            <a:ext cx="77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PE" b="1" kern="0" dirty="0">
                <a:solidFill>
                  <a:prstClr val="black"/>
                </a:solidFill>
              </a:rPr>
              <a:t>MIMP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8405174" y="3045360"/>
            <a:ext cx="77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PE" b="1" kern="0" dirty="0">
                <a:solidFill>
                  <a:prstClr val="black"/>
                </a:solidFill>
              </a:rPr>
              <a:t>MIMP</a:t>
            </a:r>
          </a:p>
        </p:txBody>
      </p:sp>
      <p:sp>
        <p:nvSpPr>
          <p:cNvPr id="29" name="Rectángulo redondeado 28"/>
          <p:cNvSpPr/>
          <p:nvPr/>
        </p:nvSpPr>
        <p:spPr>
          <a:xfrm>
            <a:off x="1633106" y="1974388"/>
            <a:ext cx="2076918" cy="95886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es-PE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NNA </a:t>
            </a:r>
          </a:p>
          <a:p>
            <a:pPr algn="ctr">
              <a:defRPr/>
            </a:pPr>
            <a:r>
              <a:rPr lang="es-PE" sz="1400" kern="0" dirty="0">
                <a:solidFill>
                  <a:prstClr val="black"/>
                </a:solidFill>
                <a:latin typeface="Calibri" panose="020F0502020204030204" pitchFamily="34" charset="0"/>
              </a:rPr>
              <a:t>Declarado Judicialmente en Desprotección Familiar y Adoptabilidad</a:t>
            </a:r>
          </a:p>
        </p:txBody>
      </p:sp>
      <p:sp>
        <p:nvSpPr>
          <p:cNvPr id="5" name="Flecha abajo 4"/>
          <p:cNvSpPr/>
          <p:nvPr/>
        </p:nvSpPr>
        <p:spPr>
          <a:xfrm rot="3219824">
            <a:off x="4789322" y="4510959"/>
            <a:ext cx="369982" cy="555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Flecha abajo 30"/>
          <p:cNvSpPr/>
          <p:nvPr/>
        </p:nvSpPr>
        <p:spPr>
          <a:xfrm rot="18465510">
            <a:off x="6819980" y="4509324"/>
            <a:ext cx="357587" cy="5522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4843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656315" y="1953294"/>
            <a:ext cx="2303286" cy="90065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PE" sz="1600" kern="0" dirty="0">
                <a:solidFill>
                  <a:schemeClr val="tx1"/>
                </a:solidFill>
                <a:latin typeface="Calibri" panose="020F0502020204030204"/>
              </a:rPr>
              <a:t>Propuesta de designación con duplas o ternas de familias</a:t>
            </a:r>
          </a:p>
        </p:txBody>
      </p:sp>
      <p:sp>
        <p:nvSpPr>
          <p:cNvPr id="7" name="Almacenamiento de acceso directo 6"/>
          <p:cNvSpPr/>
          <p:nvPr/>
        </p:nvSpPr>
        <p:spPr>
          <a:xfrm rot="16200000">
            <a:off x="2802682" y="1583064"/>
            <a:ext cx="1202946" cy="1558963"/>
          </a:xfrm>
          <a:prstGeom prst="flowChartMagneticDrum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600" dirty="0">
                <a:solidFill>
                  <a:schemeClr val="tx1"/>
                </a:solidFill>
              </a:rPr>
              <a:t>Niñas, niños y adolescentes (NNA)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7436725" y="1953294"/>
            <a:ext cx="1834269" cy="90065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PE" sz="1600" kern="0" dirty="0">
                <a:solidFill>
                  <a:schemeClr val="tx1"/>
                </a:solidFill>
                <a:latin typeface="Calibri" panose="020F0502020204030204"/>
              </a:rPr>
              <a:t>Designación por el Consejo Nacional de Adopciones</a:t>
            </a:r>
          </a:p>
        </p:txBody>
      </p:sp>
      <p:sp>
        <p:nvSpPr>
          <p:cNvPr id="10" name="Rectángulo: esquinas redondeadas 118">
            <a:extLst>
              <a:ext uri="{FF2B5EF4-FFF2-40B4-BE49-F238E27FC236}">
                <a16:creationId xmlns:a16="http://schemas.microsoft.com/office/drawing/2014/main" id="{AD2C204E-B5B1-4F72-A9B2-F8D7EFAEDBB8}"/>
              </a:ext>
            </a:extLst>
          </p:cNvPr>
          <p:cNvSpPr/>
          <p:nvPr/>
        </p:nvSpPr>
        <p:spPr>
          <a:xfrm>
            <a:off x="3243828" y="1010248"/>
            <a:ext cx="588323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/>
              <a:t>PROCEDIMIENTO DE ADOPCIÓN REGULAR</a:t>
            </a:r>
          </a:p>
        </p:txBody>
      </p:sp>
      <p:pic>
        <p:nvPicPr>
          <p:cNvPr id="11" name="Imagen 10" descr="1">
            <a:extLst>
              <a:ext uri="{FF2B5EF4-FFF2-40B4-BE49-F238E27FC236}">
                <a16:creationId xmlns:a16="http://schemas.microsoft.com/office/drawing/2014/main" id="{0B10A7DE-B88A-49A1-895C-00043D8349C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6440EEF-93BA-49AD-82C9-2D75C2B641E2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14" name="Almacenamiento de acceso directo 51">
            <a:extLst>
              <a:ext uri="{FF2B5EF4-FFF2-40B4-BE49-F238E27FC236}">
                <a16:creationId xmlns:a16="http://schemas.microsoft.com/office/drawing/2014/main" id="{7A5B7358-C151-4774-9101-43CD122D4A3D}"/>
              </a:ext>
            </a:extLst>
          </p:cNvPr>
          <p:cNvSpPr/>
          <p:nvPr/>
        </p:nvSpPr>
        <p:spPr>
          <a:xfrm rot="16200000">
            <a:off x="423370" y="4453427"/>
            <a:ext cx="1475236" cy="1729300"/>
          </a:xfrm>
          <a:prstGeom prst="flowChartMagneticDrum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s-PE" sz="1600" dirty="0">
                <a:ln w="0"/>
                <a:solidFill>
                  <a:schemeClr val="tx1"/>
                </a:solidFill>
              </a:rPr>
              <a:t>NNA ingresa al Registro de Adopciones Especiales (RAE)</a:t>
            </a:r>
          </a:p>
        </p:txBody>
      </p:sp>
      <p:sp>
        <p:nvSpPr>
          <p:cNvPr id="16" name="Rectángulo redondeado 7">
            <a:extLst>
              <a:ext uri="{FF2B5EF4-FFF2-40B4-BE49-F238E27FC236}">
                <a16:creationId xmlns:a16="http://schemas.microsoft.com/office/drawing/2014/main" id="{2CCCA539-65AA-4970-9712-DD40AC3A7F92}"/>
              </a:ext>
            </a:extLst>
          </p:cNvPr>
          <p:cNvSpPr/>
          <p:nvPr/>
        </p:nvSpPr>
        <p:spPr>
          <a:xfrm>
            <a:off x="2257099" y="4811457"/>
            <a:ext cx="2272568" cy="108337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PE" sz="1600" kern="0" dirty="0"/>
              <a:t>Remisión mensual del RAE a familias idóneas y organismos acreditados para la adopción</a:t>
            </a:r>
          </a:p>
        </p:txBody>
      </p:sp>
      <p:sp>
        <p:nvSpPr>
          <p:cNvPr id="17" name="Rectángulo redondeado 7">
            <a:extLst>
              <a:ext uri="{FF2B5EF4-FFF2-40B4-BE49-F238E27FC236}">
                <a16:creationId xmlns:a16="http://schemas.microsoft.com/office/drawing/2014/main" id="{92730199-EE0C-47B6-A20B-A5C0D9930743}"/>
              </a:ext>
            </a:extLst>
          </p:cNvPr>
          <p:cNvSpPr/>
          <p:nvPr/>
        </p:nvSpPr>
        <p:spPr>
          <a:xfrm>
            <a:off x="4707466" y="4841130"/>
            <a:ext cx="1965807" cy="1053699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PE" sz="1600" kern="0" dirty="0"/>
              <a:t>Familia u organismo solicita revisión de expediente y estudio de caso</a:t>
            </a:r>
          </a:p>
        </p:txBody>
      </p:sp>
      <p:sp>
        <p:nvSpPr>
          <p:cNvPr id="18" name="Rectángulo redondeado 7">
            <a:extLst>
              <a:ext uri="{FF2B5EF4-FFF2-40B4-BE49-F238E27FC236}">
                <a16:creationId xmlns:a16="http://schemas.microsoft.com/office/drawing/2014/main" id="{92730199-EE0C-47B6-A20B-A5C0D9930743}"/>
              </a:ext>
            </a:extLst>
          </p:cNvPr>
          <p:cNvSpPr/>
          <p:nvPr/>
        </p:nvSpPr>
        <p:spPr>
          <a:xfrm>
            <a:off x="6870092" y="4841131"/>
            <a:ext cx="1274772" cy="106012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PE" sz="1600" kern="0" dirty="0"/>
              <a:t>DGA valora solicitud de familia u organismo</a:t>
            </a:r>
          </a:p>
        </p:txBody>
      </p:sp>
      <p:sp>
        <p:nvSpPr>
          <p:cNvPr id="19" name="Rectángulo redondeado 7">
            <a:extLst>
              <a:ext uri="{FF2B5EF4-FFF2-40B4-BE49-F238E27FC236}">
                <a16:creationId xmlns:a16="http://schemas.microsoft.com/office/drawing/2014/main" id="{92730199-EE0C-47B6-A20B-A5C0D9930743}"/>
              </a:ext>
            </a:extLst>
          </p:cNvPr>
          <p:cNvSpPr/>
          <p:nvPr/>
        </p:nvSpPr>
        <p:spPr>
          <a:xfrm>
            <a:off x="8361642" y="4811457"/>
            <a:ext cx="1423238" cy="1083373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PE" sz="1600" kern="0" dirty="0"/>
              <a:t>Familia u organismo solicita la adopción</a:t>
            </a:r>
          </a:p>
        </p:txBody>
      </p:sp>
      <p:sp>
        <p:nvSpPr>
          <p:cNvPr id="20" name="Rectángulo redondeado 7">
            <a:extLst>
              <a:ext uri="{FF2B5EF4-FFF2-40B4-BE49-F238E27FC236}">
                <a16:creationId xmlns:a16="http://schemas.microsoft.com/office/drawing/2014/main" id="{74DA7615-234A-4AF8-8B87-23ECF15D9F16}"/>
              </a:ext>
            </a:extLst>
          </p:cNvPr>
          <p:cNvSpPr/>
          <p:nvPr/>
        </p:nvSpPr>
        <p:spPr>
          <a:xfrm>
            <a:off x="10007410" y="4807263"/>
            <a:ext cx="1774275" cy="1087564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PE" sz="1600" kern="0" dirty="0"/>
              <a:t>Designación directa por el Consejo Nacional de Adopciones</a:t>
            </a:r>
          </a:p>
        </p:txBody>
      </p:sp>
      <p:sp>
        <p:nvSpPr>
          <p:cNvPr id="21" name="Rectángulo: esquinas redondeadas 118">
            <a:extLst>
              <a:ext uri="{FF2B5EF4-FFF2-40B4-BE49-F238E27FC236}">
                <a16:creationId xmlns:a16="http://schemas.microsoft.com/office/drawing/2014/main" id="{AD2C204E-B5B1-4F72-A9B2-F8D7EFAEDBB8}"/>
              </a:ext>
            </a:extLst>
          </p:cNvPr>
          <p:cNvSpPr/>
          <p:nvPr/>
        </p:nvSpPr>
        <p:spPr>
          <a:xfrm>
            <a:off x="3386489" y="3982995"/>
            <a:ext cx="5740576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/>
              <a:t>PROCEDIMIENTO DE ADOPCIÓN ESPECIAL</a:t>
            </a:r>
          </a:p>
        </p:txBody>
      </p:sp>
      <p:sp>
        <p:nvSpPr>
          <p:cNvPr id="22" name="Flecha derecha 21"/>
          <p:cNvSpPr/>
          <p:nvPr/>
        </p:nvSpPr>
        <p:spPr>
          <a:xfrm>
            <a:off x="1991769" y="5177479"/>
            <a:ext cx="27093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Flecha derecha 22"/>
          <p:cNvSpPr/>
          <p:nvPr/>
        </p:nvSpPr>
        <p:spPr>
          <a:xfrm>
            <a:off x="4489725" y="5162641"/>
            <a:ext cx="27093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4" name="Flecha derecha 23"/>
          <p:cNvSpPr/>
          <p:nvPr/>
        </p:nvSpPr>
        <p:spPr>
          <a:xfrm>
            <a:off x="6640263" y="5116496"/>
            <a:ext cx="27093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5" name="Flecha derecha 24"/>
          <p:cNvSpPr/>
          <p:nvPr/>
        </p:nvSpPr>
        <p:spPr>
          <a:xfrm>
            <a:off x="8121542" y="5116496"/>
            <a:ext cx="27093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6" name="Flecha derecha 25"/>
          <p:cNvSpPr/>
          <p:nvPr/>
        </p:nvSpPr>
        <p:spPr>
          <a:xfrm>
            <a:off x="9782431" y="5099684"/>
            <a:ext cx="27093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7" name="Flecha derecha 26"/>
          <p:cNvSpPr/>
          <p:nvPr/>
        </p:nvSpPr>
        <p:spPr>
          <a:xfrm>
            <a:off x="4158233" y="2252474"/>
            <a:ext cx="54166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8" name="Flecha derecha 27"/>
          <p:cNvSpPr/>
          <p:nvPr/>
        </p:nvSpPr>
        <p:spPr>
          <a:xfrm>
            <a:off x="6933261" y="2213121"/>
            <a:ext cx="541664" cy="3810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95380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5ED8491-5763-40C0-9C13-847F61227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5285"/>
              </p:ext>
            </p:extLst>
          </p:nvPr>
        </p:nvGraphicFramePr>
        <p:xfrm>
          <a:off x="825009" y="3094634"/>
          <a:ext cx="4339657" cy="1247378"/>
        </p:xfrm>
        <a:graphic>
          <a:graphicData uri="http://schemas.openxmlformats.org/drawingml/2006/table">
            <a:tbl>
              <a:tblPr/>
              <a:tblGrid>
                <a:gridCol w="3040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4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69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NNA regular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96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FE662A1F-1056-423E-A5EB-14067066ED1A}"/>
              </a:ext>
            </a:extLst>
          </p:cNvPr>
          <p:cNvSpPr txBox="1"/>
          <p:nvPr/>
        </p:nvSpPr>
        <p:spPr>
          <a:xfrm>
            <a:off x="825009" y="2374879"/>
            <a:ext cx="43396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2400" b="1" dirty="0">
                <a:solidFill>
                  <a:srgbClr val="00B050"/>
                </a:solidFill>
              </a:rPr>
              <a:t>Registro de Adopción Regular</a:t>
            </a:r>
            <a:endParaRPr lang="es-PE" sz="24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5E55590-9784-40B2-98D3-E65BD360A76B}"/>
              </a:ext>
            </a:extLst>
          </p:cNvPr>
          <p:cNvSpPr txBox="1"/>
          <p:nvPr/>
        </p:nvSpPr>
        <p:spPr>
          <a:xfrm>
            <a:off x="5884334" y="2374879"/>
            <a:ext cx="55650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2400" b="1" dirty="0">
                <a:solidFill>
                  <a:srgbClr val="00B050"/>
                </a:solidFill>
              </a:rPr>
              <a:t>Registro de Adopción Especial</a:t>
            </a:r>
            <a:endParaRPr lang="es-PE" sz="2400" b="1" dirty="0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26530"/>
              </p:ext>
            </p:extLst>
          </p:nvPr>
        </p:nvGraphicFramePr>
        <p:xfrm>
          <a:off x="5884334" y="3094634"/>
          <a:ext cx="5565018" cy="2356508"/>
        </p:xfrm>
        <a:graphic>
          <a:graphicData uri="http://schemas.openxmlformats.org/drawingml/2006/table">
            <a:tbl>
              <a:tblPr/>
              <a:tblGrid>
                <a:gridCol w="389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6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GRUPO DE REFERENCIA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Adolescentes (de 12 a 17 años)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NNA con Discapacidad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NNA con Problemas de salud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NNA con Grupo de hermanos/as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Niñas y niños mayores de 6 años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64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A9DC09D1-EB2A-4635-B842-382656356B89}"/>
              </a:ext>
            </a:extLst>
          </p:cNvPr>
          <p:cNvSpPr txBox="1"/>
          <p:nvPr/>
        </p:nvSpPr>
        <p:spPr>
          <a:xfrm>
            <a:off x="825010" y="5971911"/>
            <a:ext cx="2766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/>
              <a:t>Fuente: Dirección General de Adopciones</a:t>
            </a:r>
          </a:p>
          <a:p>
            <a:r>
              <a:rPr lang="es-PE" sz="1200" dirty="0"/>
              <a:t>Información al 28 de abril de 2022</a:t>
            </a:r>
          </a:p>
        </p:txBody>
      </p:sp>
      <p:pic>
        <p:nvPicPr>
          <p:cNvPr id="15" name="Imagen 14" descr="1">
            <a:extLst>
              <a:ext uri="{FF2B5EF4-FFF2-40B4-BE49-F238E27FC236}">
                <a16:creationId xmlns:a16="http://schemas.microsoft.com/office/drawing/2014/main" id="{B4EDDA98-CF8A-4559-A42D-D87E01EB065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D87105AE-74AC-4EA3-B057-482B2F400E15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85841B1-ECCD-4AC6-9D83-386DF12D3F80}"/>
              </a:ext>
            </a:extLst>
          </p:cNvPr>
          <p:cNvSpPr/>
          <p:nvPr/>
        </p:nvSpPr>
        <p:spPr>
          <a:xfrm>
            <a:off x="606488" y="8545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ESTADÍSTICAS</a:t>
            </a:r>
          </a:p>
        </p:txBody>
      </p:sp>
    </p:spTree>
    <p:extLst>
      <p:ext uri="{BB962C8B-B14F-4D97-AF65-F5344CB8AC3E}">
        <p14:creationId xmlns:p14="http://schemas.microsoft.com/office/powerpoint/2010/main" val="389913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1">
            <a:extLst>
              <a:ext uri="{FF2B5EF4-FFF2-40B4-BE49-F238E27FC236}">
                <a16:creationId xmlns:a16="http://schemas.microsoft.com/office/drawing/2014/main" id="{B4EDDA98-CF8A-4559-A42D-D87E01EB065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87105AE-74AC-4EA3-B057-482B2F400E15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110217F-348D-40DF-B8FB-1F7551EE806C}"/>
              </a:ext>
            </a:extLst>
          </p:cNvPr>
          <p:cNvSpPr txBox="1"/>
          <p:nvPr/>
        </p:nvSpPr>
        <p:spPr>
          <a:xfrm>
            <a:off x="773031" y="2081474"/>
            <a:ext cx="468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Número de niñas, niños y adolescentes adoptados según tipo de adopción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89B5BFA8-392E-4875-89E1-56DFD212A091}"/>
              </a:ext>
            </a:extLst>
          </p:cNvPr>
          <p:cNvSpPr/>
          <p:nvPr/>
        </p:nvSpPr>
        <p:spPr>
          <a:xfrm>
            <a:off x="606488" y="8545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ESTADÍSTICAS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9DC09D1-EB2A-4635-B842-382656356B89}"/>
              </a:ext>
            </a:extLst>
          </p:cNvPr>
          <p:cNvSpPr txBox="1"/>
          <p:nvPr/>
        </p:nvSpPr>
        <p:spPr>
          <a:xfrm>
            <a:off x="7899887" y="6093767"/>
            <a:ext cx="3171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/>
              <a:t>Fuente: Dirección General de Adopciones</a:t>
            </a:r>
          </a:p>
          <a:p>
            <a:r>
              <a:rPr lang="es-PE" sz="1200" dirty="0"/>
              <a:t>Información del año 2018 al 29 de abril de 2022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FA1C367-0199-461E-B816-4FB15468A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966187"/>
              </p:ext>
            </p:extLst>
          </p:nvPr>
        </p:nvGraphicFramePr>
        <p:xfrm>
          <a:off x="859168" y="5224517"/>
          <a:ext cx="5236831" cy="698604"/>
        </p:xfrm>
        <a:graphic>
          <a:graphicData uri="http://schemas.openxmlformats.org/drawingml/2006/table">
            <a:tbl>
              <a:tblPr/>
              <a:tblGrid>
                <a:gridCol w="1903125">
                  <a:extLst>
                    <a:ext uri="{9D8B030D-6E8A-4147-A177-3AD203B41FA5}">
                      <a16:colId xmlns:a16="http://schemas.microsoft.com/office/drawing/2014/main" val="898904195"/>
                    </a:ext>
                  </a:extLst>
                </a:gridCol>
                <a:gridCol w="572868">
                  <a:extLst>
                    <a:ext uri="{9D8B030D-6E8A-4147-A177-3AD203B41FA5}">
                      <a16:colId xmlns:a16="http://schemas.microsoft.com/office/drawing/2014/main" val="2346257874"/>
                    </a:ext>
                  </a:extLst>
                </a:gridCol>
                <a:gridCol w="564746">
                  <a:extLst>
                    <a:ext uri="{9D8B030D-6E8A-4147-A177-3AD203B41FA5}">
                      <a16:colId xmlns:a16="http://schemas.microsoft.com/office/drawing/2014/main" val="2416664764"/>
                    </a:ext>
                  </a:extLst>
                </a:gridCol>
                <a:gridCol w="593538">
                  <a:extLst>
                    <a:ext uri="{9D8B030D-6E8A-4147-A177-3AD203B41FA5}">
                      <a16:colId xmlns:a16="http://schemas.microsoft.com/office/drawing/2014/main" val="3606191410"/>
                    </a:ext>
                  </a:extLst>
                </a:gridCol>
                <a:gridCol w="712245">
                  <a:extLst>
                    <a:ext uri="{9D8B030D-6E8A-4147-A177-3AD203B41FA5}">
                      <a16:colId xmlns:a16="http://schemas.microsoft.com/office/drawing/2014/main" val="1677851717"/>
                    </a:ext>
                  </a:extLst>
                </a:gridCol>
                <a:gridCol w="890309">
                  <a:extLst>
                    <a:ext uri="{9D8B030D-6E8A-4147-A177-3AD203B41FA5}">
                      <a16:colId xmlns:a16="http://schemas.microsoft.com/office/drawing/2014/main" val="3739291744"/>
                    </a:ext>
                  </a:extLst>
                </a:gridCol>
              </a:tblGrid>
              <a:tr h="34417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Año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841683"/>
                  </a:ext>
                </a:extLst>
              </a:tr>
              <a:tr h="354434">
                <a:tc>
                  <a:txBody>
                    <a:bodyPr/>
                    <a:lstStyle/>
                    <a:p>
                      <a:pPr algn="l" fontAlgn="b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NNA con discapacidad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60767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0511C659-559E-4E98-9AE5-F8BA51892979}"/>
              </a:ext>
            </a:extLst>
          </p:cNvPr>
          <p:cNvSpPr txBox="1"/>
          <p:nvPr/>
        </p:nvSpPr>
        <p:spPr>
          <a:xfrm>
            <a:off x="773031" y="4750699"/>
            <a:ext cx="594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b="1" dirty="0"/>
              <a:t>Número de niñas, niños y adolescentes con discapacidad adoptados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32D0B27-3E34-43FB-88BE-05EF3407808C}"/>
              </a:ext>
            </a:extLst>
          </p:cNvPr>
          <p:cNvSpPr txBox="1"/>
          <p:nvPr/>
        </p:nvSpPr>
        <p:spPr>
          <a:xfrm>
            <a:off x="6429376" y="2048204"/>
            <a:ext cx="446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b="1" dirty="0"/>
              <a:t>Número de niñas, niños y adolescentes adoptados según procedencia de la familia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877866"/>
              </p:ext>
            </p:extLst>
          </p:nvPr>
        </p:nvGraphicFramePr>
        <p:xfrm>
          <a:off x="858756" y="2792896"/>
          <a:ext cx="5018169" cy="1249475"/>
        </p:xfrm>
        <a:graphic>
          <a:graphicData uri="http://schemas.openxmlformats.org/drawingml/2006/table">
            <a:tbl>
              <a:tblPr/>
              <a:tblGrid>
                <a:gridCol w="1427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0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5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97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Tipo de adopción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17145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8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Especial</a:t>
                      </a:r>
                    </a:p>
                  </a:txBody>
                  <a:tcPr marL="17145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8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906264"/>
              </p:ext>
            </p:extLst>
          </p:nvPr>
        </p:nvGraphicFramePr>
        <p:xfrm>
          <a:off x="6429376" y="2795519"/>
          <a:ext cx="5324476" cy="1249475"/>
        </p:xfrm>
        <a:graphic>
          <a:graphicData uri="http://schemas.openxmlformats.org/drawingml/2006/table">
            <a:tbl>
              <a:tblPr/>
              <a:tblGrid>
                <a:gridCol w="1514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3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59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Residencia de la familia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5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82">
                <a:tc>
                  <a:txBody>
                    <a:bodyPr/>
                    <a:lstStyle/>
                    <a:p>
                      <a:pPr algn="l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5725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7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D85F189-67FB-4035-A0DC-C4E03C260AA7}"/>
              </a:ext>
            </a:extLst>
          </p:cNvPr>
          <p:cNvSpPr/>
          <p:nvPr/>
        </p:nvSpPr>
        <p:spPr>
          <a:xfrm>
            <a:off x="606488" y="8545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ESTADÍSTICAS</a:t>
            </a:r>
          </a:p>
        </p:txBody>
      </p:sp>
      <p:pic>
        <p:nvPicPr>
          <p:cNvPr id="5" name="Imagen 4" descr="1">
            <a:extLst>
              <a:ext uri="{FF2B5EF4-FFF2-40B4-BE49-F238E27FC236}">
                <a16:creationId xmlns:a16="http://schemas.microsoft.com/office/drawing/2014/main" id="{2B8721CA-C9F0-4042-829A-21805406B49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8E0FAFA-6271-4F06-981B-19F8793CBCB3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49E694B7-C3C2-4E70-A43F-00B6D09A65ED}"/>
              </a:ext>
            </a:extLst>
          </p:cNvPr>
          <p:cNvSpPr txBox="1"/>
          <p:nvPr/>
        </p:nvSpPr>
        <p:spPr>
          <a:xfrm>
            <a:off x="972302" y="1861609"/>
            <a:ext cx="998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>
                <a:solidFill>
                  <a:srgbClr val="00B050"/>
                </a:solidFill>
              </a:rPr>
              <a:t>Número de familias en Lista de Espera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000000-0008-0000-1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212700"/>
              </p:ext>
            </p:extLst>
          </p:nvPr>
        </p:nvGraphicFramePr>
        <p:xfrm>
          <a:off x="6273706" y="2568652"/>
          <a:ext cx="6632121" cy="273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09752"/>
              </p:ext>
            </p:extLst>
          </p:nvPr>
        </p:nvGraphicFramePr>
        <p:xfrm>
          <a:off x="714375" y="2835352"/>
          <a:ext cx="6326503" cy="1366156"/>
        </p:xfrm>
        <a:graphic>
          <a:graphicData uri="http://schemas.openxmlformats.org/drawingml/2006/table">
            <a:tbl>
              <a:tblPr/>
              <a:tblGrid>
                <a:gridCol w="264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53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Tipo de Solicitud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Biparental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Monoparental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3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  Solicitudes Nacionales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231*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53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  Solicitudes Internacionales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39"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</a:t>
                      </a:r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  <a:endParaRPr lang="es-PE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A9DC09D1-EB2A-4635-B842-382656356B89}"/>
              </a:ext>
            </a:extLst>
          </p:cNvPr>
          <p:cNvSpPr txBox="1"/>
          <p:nvPr/>
        </p:nvSpPr>
        <p:spPr>
          <a:xfrm>
            <a:off x="8493108" y="6325122"/>
            <a:ext cx="2766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/>
              <a:t>Fuente: Dirección General de Adopciones</a:t>
            </a:r>
          </a:p>
          <a:p>
            <a:r>
              <a:rPr lang="es-PE" sz="1200" dirty="0"/>
              <a:t>Información al 28 de abril de 2022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9E694B7-C3C2-4E70-A43F-00B6D09A65ED}"/>
              </a:ext>
            </a:extLst>
          </p:cNvPr>
          <p:cNvSpPr txBox="1"/>
          <p:nvPr/>
        </p:nvSpPr>
        <p:spPr>
          <a:xfrm>
            <a:off x="972302" y="4430108"/>
            <a:ext cx="468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/>
              <a:t>*86 familias nacionales reciben el Registro de Adopciones Especiales</a:t>
            </a:r>
          </a:p>
        </p:txBody>
      </p:sp>
    </p:spTree>
    <p:extLst>
      <p:ext uri="{BB962C8B-B14F-4D97-AF65-F5344CB8AC3E}">
        <p14:creationId xmlns:p14="http://schemas.microsoft.com/office/powerpoint/2010/main" val="254534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DD960-866D-2F41-949E-10EA02044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001" y="2112501"/>
            <a:ext cx="3305049" cy="1985366"/>
          </a:xfrm>
        </p:spPr>
        <p:txBody>
          <a:bodyPr>
            <a:normAutofit/>
          </a:bodyPr>
          <a:lstStyle/>
          <a:p>
            <a:pPr algn="just"/>
            <a:r>
              <a:rPr lang="es-PE" sz="2400" dirty="0"/>
              <a:t>Dilación en la tramitación judicial de los procedimientos por desprotección familiar en el Poder Judicial</a:t>
            </a:r>
          </a:p>
          <a:p>
            <a:pPr marL="0" indent="0" algn="just">
              <a:buNone/>
            </a:pPr>
            <a:endParaRPr lang="es-PE" sz="2400" dirty="0"/>
          </a:p>
        </p:txBody>
      </p:sp>
      <p:sp>
        <p:nvSpPr>
          <p:cNvPr id="4" name="Rectángulo: esquinas redondeadas 9">
            <a:extLst>
              <a:ext uri="{FF2B5EF4-FFF2-40B4-BE49-F238E27FC236}">
                <a16:creationId xmlns:a16="http://schemas.microsoft.com/office/drawing/2014/main" id="{4A9CDDC1-36F1-43FC-8466-BACB35AFE5C0}"/>
              </a:ext>
            </a:extLst>
          </p:cNvPr>
          <p:cNvSpPr/>
          <p:nvPr/>
        </p:nvSpPr>
        <p:spPr>
          <a:xfrm>
            <a:off x="758888" y="10069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NUDOS CRÍTICOS Y ACCIONES IMPLEMENTADAS</a:t>
            </a:r>
          </a:p>
        </p:txBody>
      </p:sp>
      <p:pic>
        <p:nvPicPr>
          <p:cNvPr id="6" name="Imagen 5" descr="1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E5DD960-866D-2F41-949E-10EA02044B7F}"/>
              </a:ext>
            </a:extLst>
          </p:cNvPr>
          <p:cNvSpPr txBox="1">
            <a:spLocks/>
          </p:cNvSpPr>
          <p:nvPr/>
        </p:nvSpPr>
        <p:spPr>
          <a:xfrm>
            <a:off x="5718231" y="2246157"/>
            <a:ext cx="4787688" cy="1948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PE" sz="2400" dirty="0">
                <a:solidFill>
                  <a:srgbClr val="00B050"/>
                </a:solidFill>
              </a:rPr>
              <a:t>Impulso procesal</a:t>
            </a:r>
          </a:p>
          <a:p>
            <a:pPr marL="0" indent="0" algn="just">
              <a:buNone/>
            </a:pPr>
            <a:endParaRPr lang="es-PE" sz="800" dirty="0">
              <a:solidFill>
                <a:srgbClr val="00B05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PE" sz="2400" dirty="0">
                <a:solidFill>
                  <a:srgbClr val="00B050"/>
                </a:solidFill>
              </a:rPr>
              <a:t>Estrategia “Caso por caso hasta llegar a casa”</a:t>
            </a:r>
          </a:p>
        </p:txBody>
      </p:sp>
      <p:sp>
        <p:nvSpPr>
          <p:cNvPr id="11" name="Abrir llave 10"/>
          <p:cNvSpPr/>
          <p:nvPr/>
        </p:nvSpPr>
        <p:spPr>
          <a:xfrm>
            <a:off x="5181714" y="2099170"/>
            <a:ext cx="583894" cy="1651884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Rectángulo 1"/>
          <p:cNvSpPr/>
          <p:nvPr/>
        </p:nvSpPr>
        <p:spPr>
          <a:xfrm>
            <a:off x="5765608" y="4674845"/>
            <a:ext cx="52715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buFont typeface="Wingdings" panose="05000000000000000000" pitchFamily="2" charset="2"/>
              <a:buChar char="ü"/>
            </a:pPr>
            <a:r>
              <a:rPr lang="es-PE" sz="2400" dirty="0">
                <a:solidFill>
                  <a:srgbClr val="00B050"/>
                </a:solidFill>
              </a:rPr>
              <a:t>Creación de “Grupo de trabajo para la restructuración de los servicios del MIMP que intervienen en la atención de NNA sin cuidados parentales o en riesgo de perderlos”. 24/04/2022</a:t>
            </a:r>
            <a:endParaRPr lang="es-PE" sz="2400" dirty="0"/>
          </a:p>
        </p:txBody>
      </p:sp>
      <p:sp>
        <p:nvSpPr>
          <p:cNvPr id="10" name="Abrir llave 9"/>
          <p:cNvSpPr/>
          <p:nvPr/>
        </p:nvSpPr>
        <p:spPr>
          <a:xfrm>
            <a:off x="5181714" y="4674845"/>
            <a:ext cx="583894" cy="1985484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DE5DD960-866D-2F41-949E-10EA02044B7F}"/>
              </a:ext>
            </a:extLst>
          </p:cNvPr>
          <p:cNvSpPr txBox="1">
            <a:spLocks/>
          </p:cNvSpPr>
          <p:nvPr/>
        </p:nvSpPr>
        <p:spPr>
          <a:xfrm>
            <a:off x="1504001" y="5119150"/>
            <a:ext cx="3305050" cy="950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2400" dirty="0"/>
              <a:t>Insuficiente número de </a:t>
            </a:r>
            <a:r>
              <a:rPr lang="es-PE" sz="2400" dirty="0" err="1"/>
              <a:t>UPEs</a:t>
            </a:r>
            <a:r>
              <a:rPr lang="es-PE" sz="2400" dirty="0"/>
              <a:t> a nivel nacional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72866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12" r="1923" b="21960"/>
          <a:stretch/>
        </p:blipFill>
        <p:spPr bwMode="auto">
          <a:xfrm>
            <a:off x="10340788" y="160206"/>
            <a:ext cx="1663024" cy="6278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3779" y="228020"/>
            <a:ext cx="2720445" cy="492178"/>
          </a:xfrm>
          <a:prstGeom prst="rect">
            <a:avLst/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A9CDDC1-36F1-43FC-8466-BACB35AFE5C0}"/>
              </a:ext>
            </a:extLst>
          </p:cNvPr>
          <p:cNvSpPr/>
          <p:nvPr/>
        </p:nvSpPr>
        <p:spPr>
          <a:xfrm>
            <a:off x="758888" y="1006941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IMPULSO PROCESAL</a:t>
            </a: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928669018"/>
              </p:ext>
            </p:extLst>
          </p:nvPr>
        </p:nvGraphicFramePr>
        <p:xfrm>
          <a:off x="1808802" y="1880701"/>
          <a:ext cx="8258066" cy="124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Rectángulo: esquinas redondeadas 9">
            <a:extLst>
              <a:ext uri="{FF2B5EF4-FFF2-40B4-BE49-F238E27FC236}">
                <a16:creationId xmlns:a16="http://schemas.microsoft.com/office/drawing/2014/main" id="{4A9CDDC1-36F1-43FC-8466-BACB35AFE5C0}"/>
              </a:ext>
            </a:extLst>
          </p:cNvPr>
          <p:cNvSpPr/>
          <p:nvPr/>
        </p:nvSpPr>
        <p:spPr>
          <a:xfrm>
            <a:off x="758888" y="4176965"/>
            <a:ext cx="10758197" cy="46166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2400" b="1" dirty="0"/>
              <a:t>ESTRATEGIA CASO POR CASO HASTA LLEGAR A CASA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2449915" y="4928277"/>
            <a:ext cx="7616953" cy="132926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dirty="0"/>
              <a:t>Objetivo</a:t>
            </a:r>
          </a:p>
          <a:p>
            <a:pPr algn="ctr"/>
            <a:r>
              <a:rPr lang="es-PE" dirty="0"/>
              <a:t>Impulsar la desinstitucionalización de NNA albergados en CAR públicos y privados para promover su integración con familia nuclear, extensa, familia acogedora, o familia adoptiva.</a:t>
            </a:r>
          </a:p>
        </p:txBody>
      </p:sp>
    </p:spTree>
    <p:extLst>
      <p:ext uri="{BB962C8B-B14F-4D97-AF65-F5344CB8AC3E}">
        <p14:creationId xmlns:p14="http://schemas.microsoft.com/office/powerpoint/2010/main" val="3064987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13752</TotalTime>
  <Words>773</Words>
  <Application>Microsoft Macintosh PowerPoint</Application>
  <PresentationFormat>Panorámica</PresentationFormat>
  <Paragraphs>197</Paragraphs>
  <Slides>13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MS Mincho</vt:lpstr>
      <vt:lpstr>Arial</vt:lpstr>
      <vt:lpstr>Calibri</vt:lpstr>
      <vt:lpstr>Calibri Light</vt:lpstr>
      <vt:lpstr>Times New Roman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Guzman</dc:creator>
  <cp:lastModifiedBy>Mayda Ramos</cp:lastModifiedBy>
  <cp:revision>258</cp:revision>
  <cp:lastPrinted>2022-01-12T16:30:35Z</cp:lastPrinted>
  <dcterms:created xsi:type="dcterms:W3CDTF">2021-10-26T19:08:11Z</dcterms:created>
  <dcterms:modified xsi:type="dcterms:W3CDTF">2022-04-29T13:19:37Z</dcterms:modified>
</cp:coreProperties>
</file>