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9.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8"/>
  </p:handoutMasterIdLst>
  <p:sldIdLst>
    <p:sldId id="257" r:id="rId3"/>
    <p:sldId id="2647" r:id="rId4"/>
    <p:sldId id="1827" r:id="rId5"/>
    <p:sldId id="275" r:id="rId6"/>
    <p:sldId id="1812" r:id="rId7"/>
    <p:sldId id="1814" r:id="rId8"/>
    <p:sldId id="271" r:id="rId9"/>
    <p:sldId id="2653" r:id="rId10"/>
    <p:sldId id="259" r:id="rId11"/>
    <p:sldId id="1804" r:id="rId12"/>
    <p:sldId id="2648" r:id="rId13"/>
    <p:sldId id="2649" r:id="rId14"/>
    <p:sldId id="269" r:id="rId15"/>
    <p:sldId id="263" r:id="rId16"/>
    <p:sldId id="267" r:id="rId17"/>
    <p:sldId id="264" r:id="rId18"/>
    <p:sldId id="2654" r:id="rId19"/>
    <p:sldId id="2655" r:id="rId20"/>
    <p:sldId id="2656" r:id="rId21"/>
    <p:sldId id="2657" r:id="rId22"/>
    <p:sldId id="2658" r:id="rId23"/>
    <p:sldId id="266" r:id="rId24"/>
    <p:sldId id="260" r:id="rId25"/>
    <p:sldId id="2659" r:id="rId26"/>
    <p:sldId id="277" r:id="rId27"/>
    <p:sldId id="278" r:id="rId28"/>
    <p:sldId id="2651" r:id="rId29"/>
    <p:sldId id="281" r:id="rId30"/>
    <p:sldId id="1893" r:id="rId31"/>
    <p:sldId id="1853" r:id="rId32"/>
    <p:sldId id="2652" r:id="rId33"/>
    <p:sldId id="1880" r:id="rId34"/>
    <p:sldId id="290" r:id="rId35"/>
    <p:sldId id="285" r:id="rId36"/>
    <p:sldId id="272" r:id="rId37"/>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5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55" d="100"/>
          <a:sy n="55" d="100"/>
        </p:scale>
        <p:origin x="758" y="53"/>
      </p:cViewPr>
      <p:guideLst/>
    </p:cSldViewPr>
  </p:slideViewPr>
  <p:notesTextViewPr>
    <p:cViewPr>
      <p:scale>
        <a:sx n="1" d="1"/>
        <a:sy n="1" d="1"/>
      </p:scale>
      <p:origin x="0" y="0"/>
    </p:cViewPr>
  </p:notesTextViewPr>
  <p:notesViewPr>
    <p:cSldViewPr snapToGrid="0">
      <p:cViewPr varScale="1">
        <p:scale>
          <a:sx n="56" d="100"/>
          <a:sy n="56" d="100"/>
        </p:scale>
        <p:origin x="2586"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RVL-files\Essalud\Documentos\A&#241;o2022\Cuadro%20para%20grafico%20de%20brecha%20produccion%20consulta%20y%20cirugia%20agosto%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VL-files\Essalud\Documentos\A&#241;o2022\Cuadro%20para%20grafico%20de%20brecha%20produccion%20consulta%20y%20cirugia%20agosto%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eabe.gecbe2\Desktop\Copia%20de%20Copia%20de%20SITUACION%20PPFF%20-%20SEGUIMIENTO%20A%20ABASTECIMIENTO%20AL%2002-09-22%20INFORME%20PE%2006.09.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eabe.gecbe2\Desktop\Copia%20de%20Copia%20de%20SITUACION%20PPFF%20-%20SEGUIMIENTO%20A%20ABASTECIMIENTO%20AL%2002-09-22%20INFORME%20PE%2006.09.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Trabajo\APE\Presentaciones\Congreso\220913\Datos\Desabastecid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Trabajo\APE\Presentaciones\Congreso\220913\Datos\Desabastecid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ceabe.gecbe2\AppData\Local\Microsoft\Windows\INetCache\Content.Outlook\S4TIITA8\Evoluci&#243;n%20Oncol&#243;gicos%2006.09.202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0F5C-44C0-B300-B1F3B326B0AB}"/>
              </c:ext>
            </c:extLst>
          </c:dPt>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Consulta!$C$14:$C$46</c:f>
              <c:strCache>
                <c:ptCount val="33"/>
                <c:pt idx="0">
                  <c:v>Prom.
2019</c:v>
                </c:pt>
                <c:pt idx="1">
                  <c:v>Ene</c:v>
                </c:pt>
                <c:pt idx="2">
                  <c:v>Feb</c:v>
                </c:pt>
                <c:pt idx="3">
                  <c:v>Mar</c:v>
                </c:pt>
                <c:pt idx="4">
                  <c:v>Abr</c:v>
                </c:pt>
                <c:pt idx="5">
                  <c:v>May</c:v>
                </c:pt>
                <c:pt idx="6">
                  <c:v>Jun</c:v>
                </c:pt>
                <c:pt idx="7">
                  <c:v>Jul</c:v>
                </c:pt>
                <c:pt idx="8">
                  <c:v>Ago</c:v>
                </c:pt>
                <c:pt idx="9">
                  <c:v>Set</c:v>
                </c:pt>
                <c:pt idx="10">
                  <c:v>Oct</c:v>
                </c:pt>
                <c:pt idx="11">
                  <c:v>Nov</c:v>
                </c:pt>
                <c:pt idx="12">
                  <c:v>Dic</c:v>
                </c:pt>
                <c:pt idx="13">
                  <c:v>Ene</c:v>
                </c:pt>
                <c:pt idx="14">
                  <c:v>Feb</c:v>
                </c:pt>
                <c:pt idx="15">
                  <c:v>Mar</c:v>
                </c:pt>
                <c:pt idx="16">
                  <c:v>Abr</c:v>
                </c:pt>
                <c:pt idx="17">
                  <c:v>May</c:v>
                </c:pt>
                <c:pt idx="18">
                  <c:v>Jun</c:v>
                </c:pt>
                <c:pt idx="19">
                  <c:v>Jul</c:v>
                </c:pt>
                <c:pt idx="20">
                  <c:v>Ago</c:v>
                </c:pt>
                <c:pt idx="21">
                  <c:v>Set</c:v>
                </c:pt>
                <c:pt idx="22">
                  <c:v>Oct</c:v>
                </c:pt>
                <c:pt idx="23">
                  <c:v>Nov</c:v>
                </c:pt>
                <c:pt idx="24">
                  <c:v>Dic</c:v>
                </c:pt>
                <c:pt idx="25">
                  <c:v>Ene</c:v>
                </c:pt>
                <c:pt idx="26">
                  <c:v>Feb</c:v>
                </c:pt>
                <c:pt idx="27">
                  <c:v>Mar</c:v>
                </c:pt>
                <c:pt idx="28">
                  <c:v>Abr</c:v>
                </c:pt>
                <c:pt idx="29">
                  <c:v>May</c:v>
                </c:pt>
                <c:pt idx="30">
                  <c:v>Jun</c:v>
                </c:pt>
                <c:pt idx="31">
                  <c:v>Jul</c:v>
                </c:pt>
                <c:pt idx="32">
                  <c:v>Ago</c:v>
                </c:pt>
              </c:strCache>
            </c:strRef>
          </c:cat>
          <c:val>
            <c:numRef>
              <c:f>Consulta!$D$14:$D$46</c:f>
              <c:numCache>
                <c:formatCode>_-* #,##0_-;\-* #,##0_-;_-* "-"??_-;_-@_-</c:formatCode>
                <c:ptCount val="33"/>
                <c:pt idx="0">
                  <c:v>1900000</c:v>
                </c:pt>
                <c:pt idx="1">
                  <c:v>1986278</c:v>
                </c:pt>
                <c:pt idx="2">
                  <c:v>1984423</c:v>
                </c:pt>
                <c:pt idx="3">
                  <c:v>1099204</c:v>
                </c:pt>
                <c:pt idx="4">
                  <c:v>116399</c:v>
                </c:pt>
                <c:pt idx="5">
                  <c:v>135272</c:v>
                </c:pt>
                <c:pt idx="6">
                  <c:v>151875</c:v>
                </c:pt>
                <c:pt idx="7">
                  <c:v>162457</c:v>
                </c:pt>
                <c:pt idx="8">
                  <c:v>182973</c:v>
                </c:pt>
                <c:pt idx="9">
                  <c:v>225349</c:v>
                </c:pt>
                <c:pt idx="10">
                  <c:v>291878</c:v>
                </c:pt>
                <c:pt idx="11">
                  <c:v>358848</c:v>
                </c:pt>
                <c:pt idx="12">
                  <c:v>362751</c:v>
                </c:pt>
                <c:pt idx="13">
                  <c:v>413576</c:v>
                </c:pt>
                <c:pt idx="14">
                  <c:v>277643</c:v>
                </c:pt>
                <c:pt idx="15">
                  <c:v>332427</c:v>
                </c:pt>
                <c:pt idx="16">
                  <c:v>353381</c:v>
                </c:pt>
                <c:pt idx="17">
                  <c:v>367110</c:v>
                </c:pt>
                <c:pt idx="18">
                  <c:v>417991</c:v>
                </c:pt>
                <c:pt idx="19">
                  <c:v>443515</c:v>
                </c:pt>
                <c:pt idx="20">
                  <c:v>512622</c:v>
                </c:pt>
                <c:pt idx="21">
                  <c:v>590013</c:v>
                </c:pt>
                <c:pt idx="22">
                  <c:v>599805</c:v>
                </c:pt>
                <c:pt idx="23">
                  <c:v>704484</c:v>
                </c:pt>
                <c:pt idx="24">
                  <c:v>705958</c:v>
                </c:pt>
                <c:pt idx="25">
                  <c:v>687040</c:v>
                </c:pt>
                <c:pt idx="26">
                  <c:v>697833</c:v>
                </c:pt>
                <c:pt idx="27">
                  <c:v>903796</c:v>
                </c:pt>
                <c:pt idx="28">
                  <c:v>973136</c:v>
                </c:pt>
                <c:pt idx="29">
                  <c:v>1133335</c:v>
                </c:pt>
                <c:pt idx="30">
                  <c:v>1200583</c:v>
                </c:pt>
                <c:pt idx="31">
                  <c:v>1237048</c:v>
                </c:pt>
                <c:pt idx="32">
                  <c:v>1216525</c:v>
                </c:pt>
              </c:numCache>
            </c:numRef>
          </c:val>
          <c:extLst>
            <c:ext xmlns:c16="http://schemas.microsoft.com/office/drawing/2014/chart" uri="{C3380CC4-5D6E-409C-BE32-E72D297353CC}">
              <c16:uniqueId val="{00000002-0F5C-44C0-B300-B1F3B326B0AB}"/>
            </c:ext>
          </c:extLst>
        </c:ser>
        <c:dLbls>
          <c:showLegendKey val="0"/>
          <c:showVal val="0"/>
          <c:showCatName val="0"/>
          <c:showSerName val="0"/>
          <c:showPercent val="0"/>
          <c:showBubbleSize val="0"/>
        </c:dLbls>
        <c:gapWidth val="50"/>
        <c:overlap val="-27"/>
        <c:axId val="707375904"/>
        <c:axId val="707377872"/>
      </c:barChart>
      <c:catAx>
        <c:axId val="70737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s-PE"/>
          </a:p>
        </c:txPr>
        <c:crossAx val="707377872"/>
        <c:crosses val="autoZero"/>
        <c:auto val="1"/>
        <c:lblAlgn val="ctr"/>
        <c:lblOffset val="100"/>
        <c:noMultiLvlLbl val="0"/>
      </c:catAx>
      <c:valAx>
        <c:axId val="70737787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PE"/>
          </a:p>
        </c:txPr>
        <c:crossAx val="7073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6E8-4646-859E-7D1BF186675B}"/>
              </c:ext>
            </c:extLst>
          </c:dPt>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Cirugia!$C$14:$C$46</c:f>
              <c:strCache>
                <c:ptCount val="33"/>
                <c:pt idx="0">
                  <c:v>Prom.
2019</c:v>
                </c:pt>
                <c:pt idx="1">
                  <c:v>Ene</c:v>
                </c:pt>
                <c:pt idx="2">
                  <c:v>Feb</c:v>
                </c:pt>
                <c:pt idx="3">
                  <c:v>Mar</c:v>
                </c:pt>
                <c:pt idx="4">
                  <c:v>Abr</c:v>
                </c:pt>
                <c:pt idx="5">
                  <c:v>May</c:v>
                </c:pt>
                <c:pt idx="6">
                  <c:v>Jun</c:v>
                </c:pt>
                <c:pt idx="7">
                  <c:v>Jul</c:v>
                </c:pt>
                <c:pt idx="8">
                  <c:v>Ago</c:v>
                </c:pt>
                <c:pt idx="9">
                  <c:v>Set</c:v>
                </c:pt>
                <c:pt idx="10">
                  <c:v>Oct</c:v>
                </c:pt>
                <c:pt idx="11">
                  <c:v>Nov</c:v>
                </c:pt>
                <c:pt idx="12">
                  <c:v>Dic</c:v>
                </c:pt>
                <c:pt idx="13">
                  <c:v>Ene</c:v>
                </c:pt>
                <c:pt idx="14">
                  <c:v>Feb</c:v>
                </c:pt>
                <c:pt idx="15">
                  <c:v>Mar</c:v>
                </c:pt>
                <c:pt idx="16">
                  <c:v>Abr</c:v>
                </c:pt>
                <c:pt idx="17">
                  <c:v>May</c:v>
                </c:pt>
                <c:pt idx="18">
                  <c:v>Jun</c:v>
                </c:pt>
                <c:pt idx="19">
                  <c:v>Jul</c:v>
                </c:pt>
                <c:pt idx="20">
                  <c:v>Ago</c:v>
                </c:pt>
                <c:pt idx="21">
                  <c:v>Set</c:v>
                </c:pt>
                <c:pt idx="22">
                  <c:v>Oct</c:v>
                </c:pt>
                <c:pt idx="23">
                  <c:v>Nov</c:v>
                </c:pt>
                <c:pt idx="24">
                  <c:v>Dic</c:v>
                </c:pt>
                <c:pt idx="25">
                  <c:v>Ene</c:v>
                </c:pt>
                <c:pt idx="26">
                  <c:v>Feb</c:v>
                </c:pt>
                <c:pt idx="27">
                  <c:v>Mar</c:v>
                </c:pt>
                <c:pt idx="28">
                  <c:v>Abr</c:v>
                </c:pt>
                <c:pt idx="29">
                  <c:v>May</c:v>
                </c:pt>
                <c:pt idx="30">
                  <c:v>Jun</c:v>
                </c:pt>
                <c:pt idx="31">
                  <c:v>Jul</c:v>
                </c:pt>
                <c:pt idx="32">
                  <c:v>Ago</c:v>
                </c:pt>
              </c:strCache>
            </c:strRef>
          </c:cat>
          <c:val>
            <c:numRef>
              <c:f>Cirugia!$D$14:$D$46</c:f>
              <c:numCache>
                <c:formatCode>_-* #,##0_-;\-* #,##0_-;_-* "-"??_-;_-@_-</c:formatCode>
                <c:ptCount val="33"/>
                <c:pt idx="0">
                  <c:v>52200</c:v>
                </c:pt>
                <c:pt idx="1">
                  <c:v>34275</c:v>
                </c:pt>
                <c:pt idx="2">
                  <c:v>33277</c:v>
                </c:pt>
                <c:pt idx="3">
                  <c:v>22736</c:v>
                </c:pt>
                <c:pt idx="4">
                  <c:v>8031</c:v>
                </c:pt>
                <c:pt idx="5">
                  <c:v>7262</c:v>
                </c:pt>
                <c:pt idx="6">
                  <c:v>7747</c:v>
                </c:pt>
                <c:pt idx="7">
                  <c:v>8290</c:v>
                </c:pt>
                <c:pt idx="8">
                  <c:v>8359</c:v>
                </c:pt>
                <c:pt idx="9">
                  <c:v>10248</c:v>
                </c:pt>
                <c:pt idx="10">
                  <c:v>12651</c:v>
                </c:pt>
                <c:pt idx="11">
                  <c:v>14066</c:v>
                </c:pt>
                <c:pt idx="12">
                  <c:v>13614</c:v>
                </c:pt>
                <c:pt idx="13">
                  <c:v>12872</c:v>
                </c:pt>
                <c:pt idx="14">
                  <c:v>10691</c:v>
                </c:pt>
                <c:pt idx="15">
                  <c:v>13077</c:v>
                </c:pt>
                <c:pt idx="16">
                  <c:v>12724</c:v>
                </c:pt>
                <c:pt idx="17">
                  <c:v>14038</c:v>
                </c:pt>
                <c:pt idx="18">
                  <c:v>14943</c:v>
                </c:pt>
                <c:pt idx="19">
                  <c:v>16140</c:v>
                </c:pt>
                <c:pt idx="20">
                  <c:v>17438</c:v>
                </c:pt>
                <c:pt idx="21">
                  <c:v>19315</c:v>
                </c:pt>
                <c:pt idx="22">
                  <c:v>19309</c:v>
                </c:pt>
                <c:pt idx="23">
                  <c:v>20478</c:v>
                </c:pt>
                <c:pt idx="24">
                  <c:v>20071</c:v>
                </c:pt>
                <c:pt idx="25">
                  <c:v>17846</c:v>
                </c:pt>
                <c:pt idx="26">
                  <c:v>18280</c:v>
                </c:pt>
                <c:pt idx="27">
                  <c:v>23240</c:v>
                </c:pt>
                <c:pt idx="28">
                  <c:v>22490</c:v>
                </c:pt>
                <c:pt idx="29">
                  <c:v>25279</c:v>
                </c:pt>
                <c:pt idx="30">
                  <c:v>25663</c:v>
                </c:pt>
                <c:pt idx="31">
                  <c:v>24379</c:v>
                </c:pt>
                <c:pt idx="32">
                  <c:v>27023</c:v>
                </c:pt>
              </c:numCache>
            </c:numRef>
          </c:val>
          <c:extLst>
            <c:ext xmlns:c16="http://schemas.microsoft.com/office/drawing/2014/chart" uri="{C3380CC4-5D6E-409C-BE32-E72D297353CC}">
              <c16:uniqueId val="{00000002-86E8-4646-859E-7D1BF186675B}"/>
            </c:ext>
          </c:extLst>
        </c:ser>
        <c:dLbls>
          <c:showLegendKey val="0"/>
          <c:showVal val="0"/>
          <c:showCatName val="0"/>
          <c:showSerName val="0"/>
          <c:showPercent val="0"/>
          <c:showBubbleSize val="0"/>
        </c:dLbls>
        <c:gapWidth val="50"/>
        <c:overlap val="-27"/>
        <c:axId val="707375904"/>
        <c:axId val="707377872"/>
      </c:barChart>
      <c:catAx>
        <c:axId val="70737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s-PE"/>
          </a:p>
        </c:txPr>
        <c:crossAx val="707377872"/>
        <c:crosses val="autoZero"/>
        <c:auto val="1"/>
        <c:lblAlgn val="ctr"/>
        <c:lblOffset val="100"/>
        <c:noMultiLvlLbl val="0"/>
      </c:catAx>
      <c:valAx>
        <c:axId val="70737787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PE"/>
          </a:p>
        </c:txPr>
        <c:crossAx val="7073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'PPFF disponibilidad'!$C$4</c:f>
              <c:strCache>
                <c:ptCount val="1"/>
                <c:pt idx="0">
                  <c:v>Nº ìtems</c:v>
                </c:pt>
              </c:strCache>
            </c:strRef>
          </c:tx>
          <c:explosion val="3"/>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3E-4E04-BC54-F72E6B229615}"/>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3E-4E04-BC54-F72E6B229615}"/>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D3E-4E04-BC54-F72E6B229615}"/>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D3E-4E04-BC54-F72E6B229615}"/>
              </c:ext>
            </c:extLst>
          </c:dPt>
          <c:dLbls>
            <c:dLbl>
              <c:idx val="0"/>
              <c:layout>
                <c:manualLayout>
                  <c:x val="-4.5406012579798823E-2"/>
                  <c:y val="7.654938903029870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3E-4E04-BC54-F72E6B2296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s-PE"/>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'PPFF disponibilidad'!$B$5:$B$8</c:f>
              <c:strCache>
                <c:ptCount val="4"/>
                <c:pt idx="0">
                  <c:v>Menor a 1 mes</c:v>
                </c:pt>
                <c:pt idx="1">
                  <c:v>Entre 1 y 2 meses</c:v>
                </c:pt>
                <c:pt idx="2">
                  <c:v>Entre 2 y 4 meses</c:v>
                </c:pt>
                <c:pt idx="3">
                  <c:v>Mayor a 4 meses</c:v>
                </c:pt>
              </c:strCache>
            </c:strRef>
          </c:cat>
          <c:val>
            <c:numRef>
              <c:f>'PPFF disponibilidad'!$C$5:$C$8</c:f>
              <c:numCache>
                <c:formatCode>General</c:formatCode>
                <c:ptCount val="4"/>
                <c:pt idx="0">
                  <c:v>28</c:v>
                </c:pt>
                <c:pt idx="1">
                  <c:v>114</c:v>
                </c:pt>
                <c:pt idx="2">
                  <c:v>361</c:v>
                </c:pt>
                <c:pt idx="3">
                  <c:v>144</c:v>
                </c:pt>
              </c:numCache>
            </c:numRef>
          </c:val>
          <c:extLst>
            <c:ext xmlns:c16="http://schemas.microsoft.com/office/drawing/2014/chart" uri="{C3380CC4-5D6E-409C-BE32-E72D297353CC}">
              <c16:uniqueId val="{00000008-DD3E-4E04-BC54-F72E6B2296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P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'PPFF dispon oncolo'!$C$6</c:f>
              <c:strCache>
                <c:ptCount val="1"/>
                <c:pt idx="0">
                  <c:v>Nº ìtems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3B-4352-AB14-9D6DC486440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73B-4352-AB14-9D6DC486440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73B-4352-AB14-9D6DC486440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73B-4352-AB14-9D6DC486440A}"/>
              </c:ext>
            </c:extLst>
          </c:dPt>
          <c:dLbls>
            <c:dLbl>
              <c:idx val="0"/>
              <c:layout>
                <c:manualLayout>
                  <c:x val="-7.5848944134413038E-3"/>
                  <c:y val="3.579862184900597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3B-4352-AB14-9D6DC486440A}"/>
                </c:ext>
              </c:extLst>
            </c:dLbl>
            <c:dLbl>
              <c:idx val="1"/>
              <c:layout>
                <c:manualLayout>
                  <c:x val="-9.0396205977113647E-2"/>
                  <c:y val="0.1197605284233730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3B-4352-AB14-9D6DC486440A}"/>
                </c:ext>
              </c:extLst>
            </c:dLbl>
            <c:dLbl>
              <c:idx val="3"/>
              <c:layout>
                <c:manualLayout>
                  <c:x val="0.15549233845812005"/>
                  <c:y val="0.138558888598139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73B-4352-AB14-9D6DC486440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s-PE"/>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'PPFF dispon oncolo'!$B$7:$B$10</c:f>
              <c:strCache>
                <c:ptCount val="4"/>
                <c:pt idx="0">
                  <c:v>Menor a 1 mes</c:v>
                </c:pt>
                <c:pt idx="1">
                  <c:v>Entre 1 y 2 meses</c:v>
                </c:pt>
                <c:pt idx="2">
                  <c:v>Entre 2 y 4 meses</c:v>
                </c:pt>
                <c:pt idx="3">
                  <c:v>Mayor a 4 meses</c:v>
                </c:pt>
              </c:strCache>
            </c:strRef>
          </c:cat>
          <c:val>
            <c:numRef>
              <c:f>'PPFF dispon oncolo'!$C$7:$C$10</c:f>
              <c:numCache>
                <c:formatCode>General</c:formatCode>
                <c:ptCount val="4"/>
                <c:pt idx="0">
                  <c:v>1</c:v>
                </c:pt>
                <c:pt idx="1">
                  <c:v>7</c:v>
                </c:pt>
                <c:pt idx="2">
                  <c:v>43</c:v>
                </c:pt>
                <c:pt idx="3">
                  <c:v>18</c:v>
                </c:pt>
              </c:numCache>
            </c:numRef>
          </c:val>
          <c:extLst>
            <c:ext xmlns:c16="http://schemas.microsoft.com/office/drawing/2014/chart" uri="{C3380CC4-5D6E-409C-BE32-E72D297353CC}">
              <c16:uniqueId val="{00000008-273B-4352-AB14-9D6DC486440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P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EDA-43F7-B915-8C53C8644F7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EDA-43F7-B915-8C53C8644F7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EDA-43F7-B915-8C53C8644F7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EDA-43F7-B915-8C53C8644F7F}"/>
              </c:ext>
            </c:extLst>
          </c:dPt>
          <c:dLbls>
            <c:dLbl>
              <c:idx val="0"/>
              <c:layout>
                <c:manualLayout>
                  <c:x val="-3.7252405949256391E-2"/>
                  <c:y val="0.1256346602508019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EDA-43F7-B915-8C53C8644F7F}"/>
                </c:ext>
              </c:extLst>
            </c:dLbl>
            <c:dLbl>
              <c:idx val="3"/>
              <c:layout>
                <c:manualLayout>
                  <c:x val="1.4590113735782976E-2"/>
                  <c:y val="0.120461140274132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EDA-43F7-B915-8C53C8644F7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P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Hoja1!$C$7:$C$10</c:f>
              <c:strCache>
                <c:ptCount val="4"/>
                <c:pt idx="0">
                  <c:v>Items en proceso</c:v>
                </c:pt>
                <c:pt idx="1">
                  <c:v>Items con contrato vigente</c:v>
                </c:pt>
                <c:pt idx="2">
                  <c:v>Items en actos preparatorios</c:v>
                </c:pt>
                <c:pt idx="3">
                  <c:v>Items con problemas de mercado</c:v>
                </c:pt>
              </c:strCache>
            </c:strRef>
          </c:cat>
          <c:val>
            <c:numRef>
              <c:f>Hoja1!$D$7:$D$10</c:f>
              <c:numCache>
                <c:formatCode>General</c:formatCode>
                <c:ptCount val="4"/>
                <c:pt idx="0">
                  <c:v>73</c:v>
                </c:pt>
                <c:pt idx="1">
                  <c:v>365</c:v>
                </c:pt>
                <c:pt idx="2">
                  <c:v>183</c:v>
                </c:pt>
                <c:pt idx="3">
                  <c:v>26</c:v>
                </c:pt>
              </c:numCache>
            </c:numRef>
          </c:val>
          <c:extLst>
            <c:ext xmlns:c16="http://schemas.microsoft.com/office/drawing/2014/chart" uri="{C3380CC4-5D6E-409C-BE32-E72D297353CC}">
              <c16:uniqueId val="{00000008-DEDA-43F7-B915-8C53C8644F7F}"/>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P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accent2"/>
              </a:solidFill>
              <a:effectLst>
                <a:outerShdw blurRad="38100" dist="38100" dir="2700000" algn="tl">
                  <a:srgbClr val="000000">
                    <a:alpha val="43137"/>
                  </a:srgbClr>
                </a:outerShdw>
              </a:effectLst>
              <a:latin typeface="+mn-lt"/>
              <a:ea typeface="+mn-ea"/>
              <a:cs typeface="+mn-cs"/>
            </a:defRPr>
          </a:pPr>
          <a:endParaRPr lang="es-PE"/>
        </a:p>
      </c:txPr>
    </c:title>
    <c:autoTitleDeleted val="0"/>
    <c:plotArea>
      <c:layout>
        <c:manualLayout>
          <c:layoutTarget val="inner"/>
          <c:xMode val="edge"/>
          <c:yMode val="edge"/>
          <c:x val="2.65825014367185E-2"/>
          <c:y val="0.3590970768298693"/>
          <c:w val="0.96121816263679605"/>
          <c:h val="0.59100796330855332"/>
        </c:manualLayout>
      </c:layout>
      <c:lineChart>
        <c:grouping val="standard"/>
        <c:varyColors val="0"/>
        <c:ser>
          <c:idx val="0"/>
          <c:order val="0"/>
          <c:tx>
            <c:strRef>
              <c:f>Hoja1!$A$2</c:f>
              <c:strCache>
                <c:ptCount val="1"/>
                <c:pt idx="0">
                  <c:v>Agotados</c:v>
                </c:pt>
              </c:strCache>
            </c:strRef>
          </c:tx>
          <c:spPr>
            <a:ln w="57150" cap="rnd">
              <a:solidFill>
                <a:schemeClr val="accent2"/>
              </a:solidFill>
              <a:round/>
            </a:ln>
            <a:effectLst/>
          </c:spPr>
          <c:marker>
            <c:symbol val="diamond"/>
            <c:size val="5"/>
            <c:spPr>
              <a:solidFill>
                <a:schemeClr val="accent2"/>
              </a:solidFill>
              <a:ln w="69850">
                <a:solidFill>
                  <a:schemeClr val="accent2"/>
                </a:solidFill>
              </a:ln>
              <a:effectLst/>
            </c:spPr>
          </c:marker>
          <c:dLbls>
            <c:dLbl>
              <c:idx val="0"/>
              <c:layout>
                <c:manualLayout>
                  <c:x val="-5.0829979168099083E-18"/>
                  <c:y val="8.1757492827443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741-4D6E-B042-4B786D69C793}"/>
                </c:ext>
              </c:extLst>
            </c:dLbl>
            <c:dLbl>
              <c:idx val="1"/>
              <c:layout>
                <c:manualLayout>
                  <c:x val="1.1090305387714021E-3"/>
                  <c:y val="-0.10900999043659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741-4D6E-B042-4B786D69C793}"/>
                </c:ext>
              </c:extLst>
            </c:dLbl>
            <c:dLbl>
              <c:idx val="2"/>
              <c:layout>
                <c:manualLayout>
                  <c:x val="-1.9959144013553597E-2"/>
                  <c:y val="8.8994068111215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41-4D6E-B042-4B786D69C793}"/>
                </c:ext>
              </c:extLst>
            </c:dLbl>
            <c:dLbl>
              <c:idx val="3"/>
              <c:layout>
                <c:manualLayout>
                  <c:x val="-7.4862181124247832E-3"/>
                  <c:y val="-0.16063594883397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41-4D6E-B042-4B786D69C793}"/>
                </c:ext>
              </c:extLst>
            </c:dLbl>
            <c:dLbl>
              <c:idx val="4"/>
              <c:layout>
                <c:manualLayout>
                  <c:x val="-1.1090305387714021E-2"/>
                  <c:y val="8.8994068111215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41-4D6E-B042-4B786D69C793}"/>
                </c:ext>
              </c:extLst>
            </c:dLbl>
            <c:dLbl>
              <c:idx val="5"/>
              <c:layout>
                <c:manualLayout>
                  <c:x val="-5.545152693857051E-3"/>
                  <c:y val="-0.16063594883397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41-4D6E-B042-4B786D69C793}"/>
                </c:ext>
              </c:extLst>
            </c:dLbl>
            <c:dLbl>
              <c:idx val="6"/>
              <c:layout>
                <c:manualLayout>
                  <c:x val="-6.6541832326284123E-3"/>
                  <c:y val="0.116615654664361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41-4D6E-B042-4B786D69C793}"/>
                </c:ext>
              </c:extLst>
            </c:dLbl>
            <c:dLbl>
              <c:idx val="7"/>
              <c:layout>
                <c:manualLayout>
                  <c:x val="-3.3270916163142062E-3"/>
                  <c:y val="-0.106130953615676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41-4D6E-B042-4B786D69C793}"/>
                </c:ext>
              </c:extLst>
            </c:dLbl>
            <c:dLbl>
              <c:idx val="8"/>
              <c:layout>
                <c:manualLayout>
                  <c:x val="-2.4961919646283881E-3"/>
                  <c:y val="8.4636529648356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41-4D6E-B042-4B786D69C793}"/>
                </c:ext>
              </c:extLst>
            </c:dLbl>
            <c:dLbl>
              <c:idx val="9"/>
              <c:layout>
                <c:manualLayout>
                  <c:x val="0"/>
                  <c:y val="-0.12902591276196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41-4D6E-B042-4B786D69C793}"/>
                </c:ext>
              </c:extLst>
            </c:dLbl>
            <c:dLbl>
              <c:idx val="10"/>
              <c:layout>
                <c:manualLayout>
                  <c:x val="-2.4950567365179159E-3"/>
                  <c:y val="7.5182559545991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41-4D6E-B042-4B786D69C793}"/>
                </c:ext>
              </c:extLst>
            </c:dLbl>
            <c:dLbl>
              <c:idx val="11"/>
              <c:layout>
                <c:manualLayout>
                  <c:x val="-3.3270916163142873E-3"/>
                  <c:y val="-0.142837421327189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41-4D6E-B042-4B786D69C793}"/>
                </c:ext>
              </c:extLst>
            </c:dLbl>
            <c:dLbl>
              <c:idx val="12"/>
              <c:layout>
                <c:manualLayout>
                  <c:x val="2.7719650702535915E-3"/>
                  <c:y val="8.5375422825003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741-4D6E-B042-4B786D69C793}"/>
                </c:ext>
              </c:extLst>
            </c:dLbl>
            <c:dLbl>
              <c:idx val="13"/>
              <c:layout>
                <c:manualLayout>
                  <c:x val="-4.1580064269029493E-3"/>
                  <c:y val="-5.2287671397374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41-4D6E-B042-4B786D69C793}"/>
                </c:ext>
              </c:extLst>
            </c:dLbl>
            <c:dLbl>
              <c:idx val="16"/>
              <c:layout>
                <c:manualLayout>
                  <c:x val="-8.1327966668958533E-17"/>
                  <c:y val="-8.1757492827443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741-4D6E-B042-4B786D69C793}"/>
                </c:ext>
              </c:extLst>
            </c:dLbl>
            <c:dLbl>
              <c:idx val="17"/>
              <c:layout>
                <c:manualLayout>
                  <c:x val="-7.7632137713998144E-3"/>
                  <c:y val="0.143129259096862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41-4D6E-B042-4B786D69C793}"/>
                </c:ext>
              </c:extLst>
            </c:dLbl>
            <c:dLbl>
              <c:idx val="18"/>
              <c:layout>
                <c:manualLayout>
                  <c:x val="-1.2199335926485422E-2"/>
                  <c:y val="-0.128656823817967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41-4D6E-B042-4B786D69C793}"/>
                </c:ext>
              </c:extLst>
            </c:dLbl>
            <c:dLbl>
              <c:idx val="19"/>
              <c:layout>
                <c:manualLayout>
                  <c:x val="3.3270916163142062E-3"/>
                  <c:y val="-8.1757492827443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741-4D6E-B042-4B786D69C793}"/>
                </c:ext>
              </c:extLst>
            </c:dLbl>
            <c:dLbl>
              <c:idx val="20"/>
              <c:layout>
                <c:manualLayout>
                  <c:x val="-2.9107161429349996E-2"/>
                  <c:y val="8.4636529648356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741-4D6E-B042-4B786D69C793}"/>
                </c:ext>
              </c:extLst>
            </c:dLbl>
            <c:dLbl>
              <c:idx val="21"/>
              <c:layout>
                <c:manualLayout>
                  <c:x val="4.4361221550854452E-3"/>
                  <c:y val="-9.0841658697158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741-4D6E-B042-4B786D69C793}"/>
                </c:ext>
              </c:extLst>
            </c:dLbl>
            <c:dLbl>
              <c:idx val="22"/>
              <c:layout>
                <c:manualLayout>
                  <c:x val="0"/>
                  <c:y val="-6.358916108801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741-4D6E-B042-4B786D69C7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Hoja1!$B$1:$Y$1</c:f>
              <c:numCache>
                <c:formatCode>m/d/yyyy</c:formatCode>
                <c:ptCount val="24"/>
                <c:pt idx="0">
                  <c:v>44652</c:v>
                </c:pt>
                <c:pt idx="1">
                  <c:v>44658</c:v>
                </c:pt>
                <c:pt idx="2">
                  <c:v>44756</c:v>
                </c:pt>
                <c:pt idx="3">
                  <c:v>44672</c:v>
                </c:pt>
                <c:pt idx="4">
                  <c:v>44679</c:v>
                </c:pt>
                <c:pt idx="5">
                  <c:v>44686</c:v>
                </c:pt>
                <c:pt idx="6">
                  <c:v>44693</c:v>
                </c:pt>
                <c:pt idx="7">
                  <c:v>44699</c:v>
                </c:pt>
                <c:pt idx="8">
                  <c:v>44707</c:v>
                </c:pt>
                <c:pt idx="9">
                  <c:v>44714</c:v>
                </c:pt>
                <c:pt idx="10">
                  <c:v>44721</c:v>
                </c:pt>
                <c:pt idx="11">
                  <c:v>44728</c:v>
                </c:pt>
                <c:pt idx="12">
                  <c:v>44735</c:v>
                </c:pt>
                <c:pt idx="13">
                  <c:v>44742</c:v>
                </c:pt>
                <c:pt idx="14">
                  <c:v>44749</c:v>
                </c:pt>
                <c:pt idx="15">
                  <c:v>44756</c:v>
                </c:pt>
                <c:pt idx="16">
                  <c:v>44763</c:v>
                </c:pt>
                <c:pt idx="17">
                  <c:v>44770</c:v>
                </c:pt>
                <c:pt idx="18">
                  <c:v>44777</c:v>
                </c:pt>
                <c:pt idx="19">
                  <c:v>44784</c:v>
                </c:pt>
                <c:pt idx="20">
                  <c:v>44791</c:v>
                </c:pt>
                <c:pt idx="21">
                  <c:v>44798</c:v>
                </c:pt>
                <c:pt idx="22">
                  <c:v>44805</c:v>
                </c:pt>
                <c:pt idx="23">
                  <c:v>44813</c:v>
                </c:pt>
              </c:numCache>
            </c:numRef>
          </c:cat>
          <c:val>
            <c:numRef>
              <c:f>Hoja1!$B$2:$Y$2</c:f>
              <c:numCache>
                <c:formatCode>General</c:formatCode>
                <c:ptCount val="24"/>
                <c:pt idx="0">
                  <c:v>13</c:v>
                </c:pt>
                <c:pt idx="1">
                  <c:v>14</c:v>
                </c:pt>
                <c:pt idx="2">
                  <c:v>11</c:v>
                </c:pt>
                <c:pt idx="3">
                  <c:v>11</c:v>
                </c:pt>
                <c:pt idx="4">
                  <c:v>11</c:v>
                </c:pt>
                <c:pt idx="5">
                  <c:v>11</c:v>
                </c:pt>
                <c:pt idx="6">
                  <c:v>11</c:v>
                </c:pt>
                <c:pt idx="7">
                  <c:v>11</c:v>
                </c:pt>
                <c:pt idx="8">
                  <c:v>11</c:v>
                </c:pt>
                <c:pt idx="9">
                  <c:v>11</c:v>
                </c:pt>
                <c:pt idx="10">
                  <c:v>11</c:v>
                </c:pt>
                <c:pt idx="11">
                  <c:v>11</c:v>
                </c:pt>
                <c:pt idx="12">
                  <c:v>11</c:v>
                </c:pt>
                <c:pt idx="13">
                  <c:v>11</c:v>
                </c:pt>
                <c:pt idx="14">
                  <c:v>12</c:v>
                </c:pt>
                <c:pt idx="15">
                  <c:v>11</c:v>
                </c:pt>
                <c:pt idx="16">
                  <c:v>15</c:v>
                </c:pt>
                <c:pt idx="17">
                  <c:v>13</c:v>
                </c:pt>
                <c:pt idx="18">
                  <c:v>13</c:v>
                </c:pt>
                <c:pt idx="19">
                  <c:v>13</c:v>
                </c:pt>
                <c:pt idx="20">
                  <c:v>11</c:v>
                </c:pt>
                <c:pt idx="21">
                  <c:v>11</c:v>
                </c:pt>
                <c:pt idx="22">
                  <c:v>8</c:v>
                </c:pt>
                <c:pt idx="23">
                  <c:v>7</c:v>
                </c:pt>
              </c:numCache>
            </c:numRef>
          </c:val>
          <c:smooth val="0"/>
          <c:extLst>
            <c:ext xmlns:c16="http://schemas.microsoft.com/office/drawing/2014/chart" uri="{C3380CC4-5D6E-409C-BE32-E72D297353CC}">
              <c16:uniqueId val="{0000000F-9741-4D6E-B042-4B786D69C793}"/>
            </c:ext>
          </c:extLst>
        </c:ser>
        <c:dLbls>
          <c:showLegendKey val="0"/>
          <c:showVal val="0"/>
          <c:showCatName val="0"/>
          <c:showSerName val="0"/>
          <c:showPercent val="0"/>
          <c:showBubbleSize val="0"/>
        </c:dLbls>
        <c:marker val="1"/>
        <c:smooth val="0"/>
        <c:axId val="385601688"/>
        <c:axId val="385602672"/>
      </c:lineChart>
      <c:dateAx>
        <c:axId val="385601688"/>
        <c:scaling>
          <c:orientation val="minMax"/>
        </c:scaling>
        <c:delete val="1"/>
        <c:axPos val="b"/>
        <c:numFmt formatCode="m/d/yyyy" sourceLinked="1"/>
        <c:majorTickMark val="out"/>
        <c:minorTickMark val="none"/>
        <c:tickLblPos val="nextTo"/>
        <c:crossAx val="385602672"/>
        <c:crosses val="autoZero"/>
        <c:auto val="1"/>
        <c:lblOffset val="100"/>
        <c:baseTimeUnit val="days"/>
      </c:dateAx>
      <c:valAx>
        <c:axId val="385602672"/>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s-PE"/>
          </a:p>
        </c:txPr>
        <c:crossAx val="385601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es-PE"/>
        </a:p>
      </c:txPr>
    </c:title>
    <c:autoTitleDeleted val="0"/>
    <c:plotArea>
      <c:layout/>
      <c:lineChart>
        <c:grouping val="standard"/>
        <c:varyColors val="0"/>
        <c:ser>
          <c:idx val="0"/>
          <c:order val="0"/>
          <c:tx>
            <c:strRef>
              <c:f>Hoja3!$A$6</c:f>
              <c:strCache>
                <c:ptCount val="1"/>
                <c:pt idx="0">
                  <c:v>Críticos</c:v>
                </c:pt>
              </c:strCache>
            </c:strRef>
          </c:tx>
          <c:spPr>
            <a:ln w="63500" cap="rnd">
              <a:solidFill>
                <a:schemeClr val="accent1"/>
              </a:solidFill>
              <a:round/>
            </a:ln>
            <a:effectLst/>
          </c:spPr>
          <c:marker>
            <c:symbol val="diamond"/>
            <c:size val="10"/>
            <c:spPr>
              <a:solidFill>
                <a:schemeClr val="accent1"/>
              </a:solidFill>
              <a:ln w="9525">
                <a:solidFill>
                  <a:schemeClr val="accent1"/>
                </a:solidFill>
              </a:ln>
              <a:effectLst/>
            </c:spPr>
          </c:marker>
          <c:dLbls>
            <c:dLbl>
              <c:idx val="1"/>
              <c:layout>
                <c:manualLayout>
                  <c:x val="-1.7689331122166942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64-478F-96F0-EB8B8BF42A7D}"/>
                </c:ext>
              </c:extLst>
            </c:dLbl>
            <c:dLbl>
              <c:idx val="2"/>
              <c:layout>
                <c:manualLayout>
                  <c:x val="-6.6334991708126038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64-478F-96F0-EB8B8BF42A7D}"/>
                </c:ext>
              </c:extLst>
            </c:dLbl>
            <c:dLbl>
              <c:idx val="3"/>
              <c:layout>
                <c:manualLayout>
                  <c:x val="-4.4223327805417564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64-478F-96F0-EB8B8BF42A7D}"/>
                </c:ext>
              </c:extLst>
            </c:dLbl>
            <c:dLbl>
              <c:idx val="4"/>
              <c:layout>
                <c:manualLayout>
                  <c:x val="-1.2161415146489774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64-478F-96F0-EB8B8BF42A7D}"/>
                </c:ext>
              </c:extLst>
            </c:dLbl>
            <c:dLbl>
              <c:idx val="5"/>
              <c:layout>
                <c:manualLayout>
                  <c:x val="-6.633455643915198E-3"/>
                  <c:y val="-6.9444444444444448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1.7822001105583192E-2"/>
                      <c:h val="9.2523330417031202E-2"/>
                    </c:manualLayout>
                  </c15:layout>
                </c:ext>
                <c:ext xmlns:c16="http://schemas.microsoft.com/office/drawing/2014/chart" uri="{C3380CC4-5D6E-409C-BE32-E72D297353CC}">
                  <c16:uniqueId val="{00000004-A764-478F-96F0-EB8B8BF42A7D}"/>
                </c:ext>
              </c:extLst>
            </c:dLbl>
            <c:dLbl>
              <c:idx val="6"/>
              <c:layout>
                <c:manualLayout>
                  <c:x val="-1.2161415146489774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64-478F-96F0-EB8B8BF42A7D}"/>
                </c:ext>
              </c:extLst>
            </c:dLbl>
            <c:dLbl>
              <c:idx val="7"/>
              <c:layout>
                <c:manualLayout>
                  <c:x val="-1.1055831951354299E-2"/>
                  <c:y val="-6.018518518518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64-478F-96F0-EB8B8BF42A7D}"/>
                </c:ext>
              </c:extLst>
            </c:dLbl>
            <c:dLbl>
              <c:idx val="8"/>
              <c:layout>
                <c:manualLayout>
                  <c:x val="-8.8446655610834712E-3"/>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64-478F-96F0-EB8B8BF42A7D}"/>
                </c:ext>
              </c:extLst>
            </c:dLbl>
            <c:dLbl>
              <c:idx val="11"/>
              <c:layout>
                <c:manualLayout>
                  <c:x val="-5.5279159756771697E-3"/>
                  <c:y val="-6.4814814814814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64-478F-96F0-EB8B8BF42A7D}"/>
                </c:ext>
              </c:extLst>
            </c:dLbl>
            <c:dLbl>
              <c:idx val="12"/>
              <c:layout>
                <c:manualLayout>
                  <c:x val="-7.7390823659480379E-3"/>
                  <c:y val="7.8703703703703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64-478F-96F0-EB8B8BF42A7D}"/>
                </c:ext>
              </c:extLst>
            </c:dLbl>
            <c:dLbl>
              <c:idx val="14"/>
              <c:layout>
                <c:manualLayout>
                  <c:x val="-3.20619126589275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64-478F-96F0-EB8B8BF42A7D}"/>
                </c:ext>
              </c:extLst>
            </c:dLbl>
            <c:dLbl>
              <c:idx val="15"/>
              <c:layout>
                <c:manualLayout>
                  <c:x val="8.1075164389381044E-17"/>
                  <c:y val="-2.4177247782046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764-478F-96F0-EB8B8BF42A7D}"/>
                </c:ext>
              </c:extLst>
            </c:dLbl>
            <c:dLbl>
              <c:idx val="16"/>
              <c:layout>
                <c:manualLayout>
                  <c:x val="-2.4322830292979547E-2"/>
                  <c:y val="9.0664679182675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764-478F-96F0-EB8B8BF42A7D}"/>
                </c:ext>
              </c:extLst>
            </c:dLbl>
            <c:dLbl>
              <c:idx val="17"/>
              <c:layout>
                <c:manualLayout>
                  <c:x val="-1.3266998341625289E-2"/>
                  <c:y val="-9.0664679182675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764-478F-96F0-EB8B8BF42A7D}"/>
                </c:ext>
              </c:extLst>
            </c:dLbl>
            <c:dLbl>
              <c:idx val="18"/>
              <c:layout>
                <c:manualLayout>
                  <c:x val="-1.8794914317302378E-2"/>
                  <c:y val="8.487832133751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64-478F-96F0-EB8B8BF42A7D}"/>
                </c:ext>
              </c:extLst>
            </c:dLbl>
            <c:dLbl>
              <c:idx val="19"/>
              <c:layout>
                <c:manualLayout>
                  <c:x val="0"/>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64-478F-96F0-EB8B8BF42A7D}"/>
                </c:ext>
              </c:extLst>
            </c:dLbl>
            <c:dLbl>
              <c:idx val="20"/>
              <c:layout>
                <c:manualLayout>
                  <c:x val="-2.1006080707573246E-2"/>
                  <c:y val="6.0185165354765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64-478F-96F0-EB8B8BF42A7D}"/>
                </c:ext>
              </c:extLst>
            </c:dLbl>
            <c:dLbl>
              <c:idx val="21"/>
              <c:layout>
                <c:manualLayout>
                  <c:x val="-1.1055831951354339E-2"/>
                  <c:y val="-0.10571025662625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64-478F-96F0-EB8B8BF42A7D}"/>
                </c:ext>
              </c:extLst>
            </c:dLbl>
            <c:dLbl>
              <c:idx val="22"/>
              <c:layout>
                <c:manualLayout>
                  <c:x val="-1.2161415146489935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64-478F-96F0-EB8B8BF42A7D}"/>
                </c:ext>
              </c:extLst>
            </c:dLbl>
            <c:dLbl>
              <c:idx val="23"/>
              <c:layout>
                <c:manualLayout>
                  <c:x val="-8.8446655610834712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764-478F-96F0-EB8B8BF42A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Hoja3!$B$5:$Y$5</c:f>
              <c:numCache>
                <c:formatCode>m/d/yyyy</c:formatCode>
                <c:ptCount val="24"/>
                <c:pt idx="0">
                  <c:v>44652</c:v>
                </c:pt>
                <c:pt idx="1">
                  <c:v>44658</c:v>
                </c:pt>
                <c:pt idx="2">
                  <c:v>44665</c:v>
                </c:pt>
                <c:pt idx="3">
                  <c:v>44672</c:v>
                </c:pt>
                <c:pt idx="4">
                  <c:v>44679</c:v>
                </c:pt>
                <c:pt idx="5">
                  <c:v>44686</c:v>
                </c:pt>
                <c:pt idx="6">
                  <c:v>44693</c:v>
                </c:pt>
                <c:pt idx="7">
                  <c:v>44699</c:v>
                </c:pt>
                <c:pt idx="8">
                  <c:v>44707</c:v>
                </c:pt>
                <c:pt idx="9">
                  <c:v>44714</c:v>
                </c:pt>
                <c:pt idx="10">
                  <c:v>44721</c:v>
                </c:pt>
                <c:pt idx="11">
                  <c:v>44728</c:v>
                </c:pt>
                <c:pt idx="12">
                  <c:v>44735</c:v>
                </c:pt>
                <c:pt idx="13">
                  <c:v>44742</c:v>
                </c:pt>
                <c:pt idx="14">
                  <c:v>44749</c:v>
                </c:pt>
                <c:pt idx="15">
                  <c:v>44756</c:v>
                </c:pt>
                <c:pt idx="16">
                  <c:v>44763</c:v>
                </c:pt>
                <c:pt idx="17">
                  <c:v>44770</c:v>
                </c:pt>
                <c:pt idx="18">
                  <c:v>44777</c:v>
                </c:pt>
                <c:pt idx="19">
                  <c:v>44784</c:v>
                </c:pt>
                <c:pt idx="20">
                  <c:v>44791</c:v>
                </c:pt>
                <c:pt idx="21">
                  <c:v>44798</c:v>
                </c:pt>
                <c:pt idx="22">
                  <c:v>44805</c:v>
                </c:pt>
                <c:pt idx="23">
                  <c:v>44813</c:v>
                </c:pt>
              </c:numCache>
            </c:numRef>
          </c:cat>
          <c:val>
            <c:numRef>
              <c:f>Hoja3!$B$6:$Y$6</c:f>
              <c:numCache>
                <c:formatCode>General</c:formatCode>
                <c:ptCount val="24"/>
                <c:pt idx="0">
                  <c:v>39</c:v>
                </c:pt>
                <c:pt idx="1">
                  <c:v>49</c:v>
                </c:pt>
                <c:pt idx="2">
                  <c:v>52</c:v>
                </c:pt>
                <c:pt idx="3">
                  <c:v>52</c:v>
                </c:pt>
                <c:pt idx="4">
                  <c:v>52</c:v>
                </c:pt>
                <c:pt idx="5">
                  <c:v>52</c:v>
                </c:pt>
                <c:pt idx="6">
                  <c:v>52</c:v>
                </c:pt>
                <c:pt idx="7">
                  <c:v>52</c:v>
                </c:pt>
                <c:pt idx="8">
                  <c:v>52</c:v>
                </c:pt>
                <c:pt idx="9">
                  <c:v>52</c:v>
                </c:pt>
                <c:pt idx="10">
                  <c:v>62</c:v>
                </c:pt>
                <c:pt idx="11">
                  <c:v>51</c:v>
                </c:pt>
                <c:pt idx="12">
                  <c:v>51</c:v>
                </c:pt>
                <c:pt idx="13">
                  <c:v>51</c:v>
                </c:pt>
                <c:pt idx="14">
                  <c:v>63</c:v>
                </c:pt>
                <c:pt idx="15">
                  <c:v>60</c:v>
                </c:pt>
                <c:pt idx="16">
                  <c:v>54</c:v>
                </c:pt>
                <c:pt idx="17">
                  <c:v>46</c:v>
                </c:pt>
                <c:pt idx="18">
                  <c:v>50</c:v>
                </c:pt>
                <c:pt idx="19">
                  <c:v>55</c:v>
                </c:pt>
                <c:pt idx="20">
                  <c:v>48</c:v>
                </c:pt>
                <c:pt idx="21">
                  <c:v>46</c:v>
                </c:pt>
                <c:pt idx="22">
                  <c:v>44</c:v>
                </c:pt>
                <c:pt idx="23">
                  <c:v>47</c:v>
                </c:pt>
              </c:numCache>
            </c:numRef>
          </c:val>
          <c:smooth val="0"/>
          <c:extLst>
            <c:ext xmlns:c16="http://schemas.microsoft.com/office/drawing/2014/chart" uri="{C3380CC4-5D6E-409C-BE32-E72D297353CC}">
              <c16:uniqueId val="{00000011-A764-478F-96F0-EB8B8BF42A7D}"/>
            </c:ext>
          </c:extLst>
        </c:ser>
        <c:dLbls>
          <c:showLegendKey val="0"/>
          <c:showVal val="0"/>
          <c:showCatName val="0"/>
          <c:showSerName val="0"/>
          <c:showPercent val="0"/>
          <c:showBubbleSize val="0"/>
        </c:dLbls>
        <c:marker val="1"/>
        <c:smooth val="0"/>
        <c:axId val="842338032"/>
        <c:axId val="842346352"/>
      </c:lineChart>
      <c:dateAx>
        <c:axId val="84233803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842346352"/>
        <c:crosses val="autoZero"/>
        <c:auto val="1"/>
        <c:lblOffset val="100"/>
        <c:baseTimeUnit val="days"/>
      </c:dateAx>
      <c:valAx>
        <c:axId val="842346352"/>
        <c:scaling>
          <c:orientation val="minMax"/>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84233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BE6-454D-8243-AC0C7DE5130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BE6-454D-8243-AC0C7DE5130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BE6-454D-8243-AC0C7DE5130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BE6-454D-8243-AC0C7DE5130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P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Hoja1!$C$25:$C$28</c:f>
              <c:strCache>
                <c:ptCount val="4"/>
                <c:pt idx="0">
                  <c:v>Items en proceso</c:v>
                </c:pt>
                <c:pt idx="1">
                  <c:v>Items con contrato vigente</c:v>
                </c:pt>
                <c:pt idx="2">
                  <c:v>Items en actos preparatorios</c:v>
                </c:pt>
                <c:pt idx="3">
                  <c:v>Items con problemas de mercado</c:v>
                </c:pt>
              </c:strCache>
            </c:strRef>
          </c:cat>
          <c:val>
            <c:numRef>
              <c:f>Hoja1!$D$25:$D$28</c:f>
              <c:numCache>
                <c:formatCode>General</c:formatCode>
                <c:ptCount val="4"/>
                <c:pt idx="0">
                  <c:v>14</c:v>
                </c:pt>
                <c:pt idx="1">
                  <c:v>38</c:v>
                </c:pt>
                <c:pt idx="2">
                  <c:v>16</c:v>
                </c:pt>
                <c:pt idx="3">
                  <c:v>1</c:v>
                </c:pt>
              </c:numCache>
            </c:numRef>
          </c:val>
          <c:extLst>
            <c:ext xmlns:c16="http://schemas.microsoft.com/office/drawing/2014/chart" uri="{C3380CC4-5D6E-409C-BE32-E72D297353CC}">
              <c16:uniqueId val="{00000008-3BE6-454D-8243-AC0C7DE51302}"/>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P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'[Evolución Oncológicos 06.09.2022.xls]Hoja5'!$B$3</c:f>
              <c:strCache>
                <c:ptCount val="1"/>
                <c:pt idx="0">
                  <c:v>DESABASTECIDO (Menor a 1 mes)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7637808983704217E-2"/>
                  <c:y val="-3.4687591134441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C1-47A8-9304-ABC12F56675E}"/>
                </c:ext>
              </c:extLst>
            </c:dLbl>
            <c:dLbl>
              <c:idx val="1"/>
              <c:layout>
                <c:manualLayout>
                  <c:x val="-2.4857568242208767E-2"/>
                  <c:y val="-2.0798702245552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C1-47A8-9304-ABC12F56675E}"/>
                </c:ext>
              </c:extLst>
            </c:dLbl>
            <c:dLbl>
              <c:idx val="3"/>
              <c:layout>
                <c:manualLayout>
                  <c:x val="7.0291324078225134E-4"/>
                  <c:y val="-1.61690726159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C1-47A8-9304-ABC12F56675E}"/>
                </c:ext>
              </c:extLst>
            </c:dLbl>
            <c:spPr>
              <a:noFill/>
              <a:ln>
                <a:noFill/>
              </a:ln>
              <a:effectLst/>
            </c:spPr>
            <c:txPr>
              <a:bodyPr rot="0" vert="horz"/>
              <a:lstStyle/>
              <a:p>
                <a:pPr>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'[Evolución Oncológicos 06.09.2022.xls]Hoja5'!$C$2:$F$2</c:f>
              <c:strCache>
                <c:ptCount val="4"/>
                <c:pt idx="0">
                  <c:v>01.06.2022</c:v>
                </c:pt>
                <c:pt idx="1">
                  <c:v>06.07.2022</c:v>
                </c:pt>
                <c:pt idx="2">
                  <c:v>17.08.2022</c:v>
                </c:pt>
                <c:pt idx="3">
                  <c:v>06.09.2022</c:v>
                </c:pt>
              </c:strCache>
            </c:strRef>
          </c:cat>
          <c:val>
            <c:numRef>
              <c:f>'[Evolución Oncológicos 06.09.2022.xls]Hoja5'!$C$3:$F$3</c:f>
              <c:numCache>
                <c:formatCode>General</c:formatCode>
                <c:ptCount val="4"/>
                <c:pt idx="0">
                  <c:v>5</c:v>
                </c:pt>
                <c:pt idx="1">
                  <c:v>3</c:v>
                </c:pt>
                <c:pt idx="2">
                  <c:v>2</c:v>
                </c:pt>
                <c:pt idx="3">
                  <c:v>1</c:v>
                </c:pt>
              </c:numCache>
            </c:numRef>
          </c:val>
          <c:smooth val="0"/>
          <c:extLst>
            <c:ext xmlns:c16="http://schemas.microsoft.com/office/drawing/2014/chart" uri="{C3380CC4-5D6E-409C-BE32-E72D297353CC}">
              <c16:uniqueId val="{00000000-FEC1-47A8-9304-ABC12F56675E}"/>
            </c:ext>
          </c:extLst>
        </c:ser>
        <c:ser>
          <c:idx val="1"/>
          <c:order val="1"/>
          <c:tx>
            <c:strRef>
              <c:f>'[Evolución Oncológicos 06.09.2022.xls]Hoja5'!$B$4</c:f>
              <c:strCache>
                <c:ptCount val="1"/>
                <c:pt idx="0">
                  <c:v>STOCK CRITICO (Entre 1 y 2 meses)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vert="horz"/>
              <a:lstStyle/>
              <a:p>
                <a:pPr>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'[Evolución Oncológicos 06.09.2022.xls]Hoja5'!$C$2:$F$2</c:f>
              <c:strCache>
                <c:ptCount val="4"/>
                <c:pt idx="0">
                  <c:v>01.06.2022</c:v>
                </c:pt>
                <c:pt idx="1">
                  <c:v>06.07.2022</c:v>
                </c:pt>
                <c:pt idx="2">
                  <c:v>17.08.2022</c:v>
                </c:pt>
                <c:pt idx="3">
                  <c:v>06.09.2022</c:v>
                </c:pt>
              </c:strCache>
            </c:strRef>
          </c:cat>
          <c:val>
            <c:numRef>
              <c:f>'[Evolución Oncológicos 06.09.2022.xls]Hoja5'!$C$4:$F$4</c:f>
              <c:numCache>
                <c:formatCode>General</c:formatCode>
                <c:ptCount val="4"/>
                <c:pt idx="0">
                  <c:v>14</c:v>
                </c:pt>
                <c:pt idx="1">
                  <c:v>10</c:v>
                </c:pt>
                <c:pt idx="2">
                  <c:v>16</c:v>
                </c:pt>
                <c:pt idx="3">
                  <c:v>7</c:v>
                </c:pt>
              </c:numCache>
            </c:numRef>
          </c:val>
          <c:smooth val="0"/>
          <c:extLst>
            <c:ext xmlns:c16="http://schemas.microsoft.com/office/drawing/2014/chart" uri="{C3380CC4-5D6E-409C-BE32-E72D297353CC}">
              <c16:uniqueId val="{00000001-FEC1-47A8-9304-ABC12F56675E}"/>
            </c:ext>
          </c:extLst>
        </c:ser>
        <c:ser>
          <c:idx val="2"/>
          <c:order val="2"/>
          <c:tx>
            <c:strRef>
              <c:f>'[Evolución Oncológicos 06.09.2022.xls]Hoja5'!$B$5</c:f>
              <c:strCache>
                <c:ptCount val="1"/>
                <c:pt idx="0">
                  <c:v>STOCK OPTIMO (Mayor a dos meses)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vert="horz"/>
              <a:lstStyle/>
              <a:p>
                <a:pPr>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'[Evolución Oncológicos 06.09.2022.xls]Hoja5'!$C$2:$F$2</c:f>
              <c:strCache>
                <c:ptCount val="4"/>
                <c:pt idx="0">
                  <c:v>01.06.2022</c:v>
                </c:pt>
                <c:pt idx="1">
                  <c:v>06.07.2022</c:v>
                </c:pt>
                <c:pt idx="2">
                  <c:v>17.08.2022</c:v>
                </c:pt>
                <c:pt idx="3">
                  <c:v>06.09.2022</c:v>
                </c:pt>
              </c:strCache>
            </c:strRef>
          </c:cat>
          <c:val>
            <c:numRef>
              <c:f>'[Evolución Oncológicos 06.09.2022.xls]Hoja5'!$C$5:$F$5</c:f>
              <c:numCache>
                <c:formatCode>General</c:formatCode>
                <c:ptCount val="4"/>
                <c:pt idx="0">
                  <c:v>50</c:v>
                </c:pt>
                <c:pt idx="1">
                  <c:v>56</c:v>
                </c:pt>
                <c:pt idx="2">
                  <c:v>51</c:v>
                </c:pt>
                <c:pt idx="3">
                  <c:v>61</c:v>
                </c:pt>
              </c:numCache>
            </c:numRef>
          </c:val>
          <c:smooth val="0"/>
          <c:extLst>
            <c:ext xmlns:c16="http://schemas.microsoft.com/office/drawing/2014/chart" uri="{C3380CC4-5D6E-409C-BE32-E72D297353CC}">
              <c16:uniqueId val="{00000002-FEC1-47A8-9304-ABC12F56675E}"/>
            </c:ext>
          </c:extLst>
        </c:ser>
        <c:dLbls>
          <c:showLegendKey val="0"/>
          <c:showVal val="0"/>
          <c:showCatName val="0"/>
          <c:showSerName val="0"/>
          <c:showPercent val="0"/>
          <c:showBubbleSize val="0"/>
        </c:dLbls>
        <c:marker val="1"/>
        <c:smooth val="0"/>
        <c:axId val="1848160336"/>
        <c:axId val="1"/>
      </c:lineChart>
      <c:catAx>
        <c:axId val="1848160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P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s-PE"/>
          </a:p>
        </c:txPr>
        <c:crossAx val="1848160336"/>
        <c:crosses val="autoZero"/>
        <c:crossBetween val="between"/>
      </c:valAx>
      <c:spPr>
        <a:noFill/>
        <a:ln w="25400">
          <a:noFill/>
        </a:ln>
      </c:spPr>
    </c:plotArea>
    <c:legend>
      <c:legendPos val="b"/>
      <c:overlay val="0"/>
      <c:spPr>
        <a:noFill/>
        <a:ln>
          <a:noFill/>
        </a:ln>
        <a:effectLst/>
      </c:spPr>
      <c:txPr>
        <a:bodyPr rot="0" vert="horz"/>
        <a:lstStyle/>
        <a:p>
          <a:pPr>
            <a:defRPr/>
          </a:pPr>
          <a:endParaRPr lang="es-P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pPr>
      <a:endParaRPr lang="es-P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FC12B-40F1-41A0-9D08-04C3FBD1AD9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PE"/>
        </a:p>
      </dgm:t>
    </dgm:pt>
    <dgm:pt modelId="{F4558E84-629D-47C3-A537-0D978D0BC3A6}">
      <dgm:prSet phldrT="[Texto]"/>
      <dgm:spPr/>
      <dgm:t>
        <a:bodyPr/>
        <a:lstStyle/>
        <a:p>
          <a:pPr algn="just"/>
          <a:r>
            <a:rPr lang="es-MX" dirty="0">
              <a:latin typeface="+mn-lt"/>
            </a:rPr>
            <a:t>EsSalud viene atendiendo desde enero 2020 hasta agosto del 2022, un total de 7,774 pacientes oncológicos, correspondiente a niños y adolescentes de 0 a </a:t>
          </a:r>
          <a:r>
            <a:rPr lang="es-MX">
              <a:latin typeface="+mn-lt"/>
            </a:rPr>
            <a:t>18 años. </a:t>
          </a:r>
          <a:r>
            <a:rPr lang="es-MX" dirty="0">
              <a:latin typeface="+mn-lt"/>
            </a:rPr>
            <a:t>Con un evidente crecimiento de casos anualmente. </a:t>
          </a:r>
          <a:endParaRPr lang="es-PE" dirty="0">
            <a:latin typeface="+mn-lt"/>
          </a:endParaRPr>
        </a:p>
      </dgm:t>
    </dgm:pt>
    <dgm:pt modelId="{84610359-96CE-48DB-B4F2-4812503E6B7C}" type="parTrans" cxnId="{F71DD960-91DC-4554-B97C-F8E59458A31F}">
      <dgm:prSet/>
      <dgm:spPr/>
      <dgm:t>
        <a:bodyPr/>
        <a:lstStyle/>
        <a:p>
          <a:pPr algn="just"/>
          <a:endParaRPr lang="es-PE">
            <a:latin typeface="+mn-lt"/>
          </a:endParaRPr>
        </a:p>
      </dgm:t>
    </dgm:pt>
    <dgm:pt modelId="{B7837798-4160-4426-9193-CBD8EB2693C3}" type="sibTrans" cxnId="{F71DD960-91DC-4554-B97C-F8E59458A31F}">
      <dgm:prSet/>
      <dgm:spPr/>
      <dgm:t>
        <a:bodyPr/>
        <a:lstStyle/>
        <a:p>
          <a:pPr algn="just"/>
          <a:endParaRPr lang="es-PE">
            <a:latin typeface="+mn-lt"/>
          </a:endParaRPr>
        </a:p>
      </dgm:t>
    </dgm:pt>
    <dgm:pt modelId="{AF103CAB-4FE0-4A41-8836-609CA2C072B6}">
      <dgm:prSet phldrT="[Texto]"/>
      <dgm:spPr/>
      <dgm:t>
        <a:bodyPr/>
        <a:lstStyle/>
        <a:p>
          <a:pPr algn="just"/>
          <a:r>
            <a:rPr lang="es-PE" dirty="0">
              <a:latin typeface="+mn-lt"/>
              <a:cs typeface="Arial" panose="020B0604020202020204" pitchFamily="34" charset="0"/>
            </a:rPr>
            <a:t>Los Diagnósticos Oncológicos pediátricos de Leucemia Linfoblástica Aguda (C91.0), Tumor Maligno del Encéfalo, parte no especificada (C71.9) y </a:t>
          </a:r>
          <a:r>
            <a:rPr lang="es-MX" dirty="0">
              <a:latin typeface="+mn-lt"/>
              <a:cs typeface="Arial" panose="020B0604020202020204" pitchFamily="34" charset="0"/>
            </a:rPr>
            <a:t>Tumor Maligno del Riñón, excepto de la pelvis renal (C64), </a:t>
          </a:r>
          <a:r>
            <a:rPr lang="es-PE" dirty="0">
              <a:latin typeface="+mn-lt"/>
              <a:cs typeface="Arial" panose="020B0604020202020204" pitchFamily="34" charset="0"/>
            </a:rPr>
            <a:t>representan el </a:t>
          </a:r>
          <a:r>
            <a:rPr lang="es-PE" b="1" dirty="0">
              <a:latin typeface="+mn-lt"/>
              <a:cs typeface="Arial" panose="020B0604020202020204" pitchFamily="34" charset="0"/>
            </a:rPr>
            <a:t>53%</a:t>
          </a:r>
          <a:r>
            <a:rPr lang="es-PE" dirty="0">
              <a:latin typeface="+mn-lt"/>
              <a:cs typeface="Arial" panose="020B0604020202020204" pitchFamily="34" charset="0"/>
            </a:rPr>
            <a:t> de las atenciones oncológicas brindadas en el grupo señalado. </a:t>
          </a:r>
          <a:endParaRPr lang="es-PE" dirty="0">
            <a:latin typeface="+mn-lt"/>
          </a:endParaRPr>
        </a:p>
      </dgm:t>
    </dgm:pt>
    <dgm:pt modelId="{0F161934-56C4-4F1D-8432-2B52B86EAC4D}" type="parTrans" cxnId="{6A419A83-4362-4486-BF5D-E743F0D6C3FA}">
      <dgm:prSet/>
      <dgm:spPr/>
      <dgm:t>
        <a:bodyPr/>
        <a:lstStyle/>
        <a:p>
          <a:pPr algn="just"/>
          <a:endParaRPr lang="es-PE">
            <a:latin typeface="+mn-lt"/>
          </a:endParaRPr>
        </a:p>
      </dgm:t>
    </dgm:pt>
    <dgm:pt modelId="{8FCEC3FA-86E8-4159-8D38-E81F93582C90}" type="sibTrans" cxnId="{6A419A83-4362-4486-BF5D-E743F0D6C3FA}">
      <dgm:prSet/>
      <dgm:spPr/>
      <dgm:t>
        <a:bodyPr/>
        <a:lstStyle/>
        <a:p>
          <a:pPr algn="just"/>
          <a:endParaRPr lang="es-PE">
            <a:latin typeface="+mn-lt"/>
          </a:endParaRPr>
        </a:p>
      </dgm:t>
    </dgm:pt>
    <dgm:pt modelId="{EB48A225-CAC0-46EC-BA78-81DCDF65A7F1}">
      <dgm:prSet phldrT="[Texto]"/>
      <dgm:spPr/>
      <dgm:t>
        <a:bodyPr/>
        <a:lstStyle/>
        <a:p>
          <a:pPr algn="just"/>
          <a:r>
            <a:rPr lang="es-MX" dirty="0">
              <a:latin typeface="+mn-lt"/>
            </a:rPr>
            <a:t>Las atenciones (consulta médica y procedimientos clínicos), se dan principalmente en departamentos donde existen Hospitales de III Nivel, en Redes como Almenara, Sabogal, Rebagliati, Lambayeque y Arequipa; como se observa en nuestro sistema de referencias. </a:t>
          </a:r>
          <a:endParaRPr lang="es-PE" dirty="0">
            <a:latin typeface="+mn-lt"/>
          </a:endParaRPr>
        </a:p>
      </dgm:t>
    </dgm:pt>
    <dgm:pt modelId="{3EC4D932-52A5-496C-8839-0B491BD7BCB0}" type="parTrans" cxnId="{6AEE7400-7E19-43F1-B257-58779AE3598D}">
      <dgm:prSet/>
      <dgm:spPr/>
      <dgm:t>
        <a:bodyPr/>
        <a:lstStyle/>
        <a:p>
          <a:pPr algn="just"/>
          <a:endParaRPr lang="es-PE">
            <a:latin typeface="+mn-lt"/>
          </a:endParaRPr>
        </a:p>
      </dgm:t>
    </dgm:pt>
    <dgm:pt modelId="{D11BE3CF-395C-4FED-B268-0EF48D79D9F2}" type="sibTrans" cxnId="{6AEE7400-7E19-43F1-B257-58779AE3598D}">
      <dgm:prSet/>
      <dgm:spPr/>
      <dgm:t>
        <a:bodyPr/>
        <a:lstStyle/>
        <a:p>
          <a:pPr algn="just"/>
          <a:endParaRPr lang="es-PE">
            <a:latin typeface="+mn-lt"/>
          </a:endParaRPr>
        </a:p>
      </dgm:t>
    </dgm:pt>
    <dgm:pt modelId="{14BDA2B6-773B-4F9F-922B-E51B7406F900}" type="pres">
      <dgm:prSet presAssocID="{272FC12B-40F1-41A0-9D08-04C3FBD1AD9F}" presName="Name0" presStyleCnt="0">
        <dgm:presLayoutVars>
          <dgm:chMax val="7"/>
          <dgm:chPref val="7"/>
          <dgm:dir/>
        </dgm:presLayoutVars>
      </dgm:prSet>
      <dgm:spPr/>
    </dgm:pt>
    <dgm:pt modelId="{7684D63A-9DDE-4ACA-8948-F849737188BD}" type="pres">
      <dgm:prSet presAssocID="{272FC12B-40F1-41A0-9D08-04C3FBD1AD9F}" presName="Name1" presStyleCnt="0"/>
      <dgm:spPr/>
    </dgm:pt>
    <dgm:pt modelId="{31ACC253-E3CD-479D-8C12-3DBF9223921A}" type="pres">
      <dgm:prSet presAssocID="{272FC12B-40F1-41A0-9D08-04C3FBD1AD9F}" presName="cycle" presStyleCnt="0"/>
      <dgm:spPr/>
    </dgm:pt>
    <dgm:pt modelId="{CCD7799E-F4CD-4858-A2C6-2E411B741B7B}" type="pres">
      <dgm:prSet presAssocID="{272FC12B-40F1-41A0-9D08-04C3FBD1AD9F}" presName="srcNode" presStyleLbl="node1" presStyleIdx="0" presStyleCnt="3"/>
      <dgm:spPr/>
    </dgm:pt>
    <dgm:pt modelId="{C1FC6155-AD59-4B6F-B40D-B8C8F7DC4277}" type="pres">
      <dgm:prSet presAssocID="{272FC12B-40F1-41A0-9D08-04C3FBD1AD9F}" presName="conn" presStyleLbl="parChTrans1D2" presStyleIdx="0" presStyleCnt="1"/>
      <dgm:spPr/>
    </dgm:pt>
    <dgm:pt modelId="{F04F1083-54A3-485F-825B-296D2E79F55B}" type="pres">
      <dgm:prSet presAssocID="{272FC12B-40F1-41A0-9D08-04C3FBD1AD9F}" presName="extraNode" presStyleLbl="node1" presStyleIdx="0" presStyleCnt="3"/>
      <dgm:spPr/>
    </dgm:pt>
    <dgm:pt modelId="{BF06A617-2D87-41B2-BC4A-20AC0088DA95}" type="pres">
      <dgm:prSet presAssocID="{272FC12B-40F1-41A0-9D08-04C3FBD1AD9F}" presName="dstNode" presStyleLbl="node1" presStyleIdx="0" presStyleCnt="3"/>
      <dgm:spPr/>
    </dgm:pt>
    <dgm:pt modelId="{ACF1AFA3-AF46-4483-B1CD-ED821BE4170F}" type="pres">
      <dgm:prSet presAssocID="{F4558E84-629D-47C3-A537-0D978D0BC3A6}" presName="text_1" presStyleLbl="node1" presStyleIdx="0" presStyleCnt="3">
        <dgm:presLayoutVars>
          <dgm:bulletEnabled val="1"/>
        </dgm:presLayoutVars>
      </dgm:prSet>
      <dgm:spPr/>
    </dgm:pt>
    <dgm:pt modelId="{E2E1868F-5E2E-4203-9750-EE4BBB725BE3}" type="pres">
      <dgm:prSet presAssocID="{F4558E84-629D-47C3-A537-0D978D0BC3A6}" presName="accent_1" presStyleCnt="0"/>
      <dgm:spPr/>
    </dgm:pt>
    <dgm:pt modelId="{94CD4D47-CE55-47EA-BF5A-2F1122D4BE45}" type="pres">
      <dgm:prSet presAssocID="{F4558E84-629D-47C3-A537-0D978D0BC3A6}" presName="accentRepeatNode" presStyleLbl="solidFgAcc1" presStyleIdx="0" presStyleCnt="3" custScaleX="43537" custScaleY="43537"/>
      <dgm:spPr/>
    </dgm:pt>
    <dgm:pt modelId="{0E6FBF29-B1A5-42D8-9D0C-A431E2CFC266}" type="pres">
      <dgm:prSet presAssocID="{AF103CAB-4FE0-4A41-8836-609CA2C072B6}" presName="text_2" presStyleLbl="node1" presStyleIdx="1" presStyleCnt="3">
        <dgm:presLayoutVars>
          <dgm:bulletEnabled val="1"/>
        </dgm:presLayoutVars>
      </dgm:prSet>
      <dgm:spPr/>
    </dgm:pt>
    <dgm:pt modelId="{03D3FF92-C99C-4F61-9089-715F88D4DB29}" type="pres">
      <dgm:prSet presAssocID="{AF103CAB-4FE0-4A41-8836-609CA2C072B6}" presName="accent_2" presStyleCnt="0"/>
      <dgm:spPr/>
    </dgm:pt>
    <dgm:pt modelId="{2FD5F103-3E03-4364-8542-F560C6F94007}" type="pres">
      <dgm:prSet presAssocID="{AF103CAB-4FE0-4A41-8836-609CA2C072B6}" presName="accentRepeatNode" presStyleLbl="solidFgAcc1" presStyleIdx="1" presStyleCnt="3" custScaleX="43537" custScaleY="43537"/>
      <dgm:spPr/>
    </dgm:pt>
    <dgm:pt modelId="{033C86C8-CB7F-4FCC-8806-A09F57983A82}" type="pres">
      <dgm:prSet presAssocID="{EB48A225-CAC0-46EC-BA78-81DCDF65A7F1}" presName="text_3" presStyleLbl="node1" presStyleIdx="2" presStyleCnt="3">
        <dgm:presLayoutVars>
          <dgm:bulletEnabled val="1"/>
        </dgm:presLayoutVars>
      </dgm:prSet>
      <dgm:spPr/>
    </dgm:pt>
    <dgm:pt modelId="{324DD5C6-5CBB-401D-8DE5-1755662BD814}" type="pres">
      <dgm:prSet presAssocID="{EB48A225-CAC0-46EC-BA78-81DCDF65A7F1}" presName="accent_3" presStyleCnt="0"/>
      <dgm:spPr/>
    </dgm:pt>
    <dgm:pt modelId="{F9D8A141-6CB4-48EB-84DB-A8367E5D761E}" type="pres">
      <dgm:prSet presAssocID="{EB48A225-CAC0-46EC-BA78-81DCDF65A7F1}" presName="accentRepeatNode" presStyleLbl="solidFgAcc1" presStyleIdx="2" presStyleCnt="3" custScaleX="43537" custScaleY="43537"/>
      <dgm:spPr/>
    </dgm:pt>
  </dgm:ptLst>
  <dgm:cxnLst>
    <dgm:cxn modelId="{6AEE7400-7E19-43F1-B257-58779AE3598D}" srcId="{272FC12B-40F1-41A0-9D08-04C3FBD1AD9F}" destId="{EB48A225-CAC0-46EC-BA78-81DCDF65A7F1}" srcOrd="2" destOrd="0" parTransId="{3EC4D932-52A5-496C-8839-0B491BD7BCB0}" sibTransId="{D11BE3CF-395C-4FED-B268-0EF48D79D9F2}"/>
    <dgm:cxn modelId="{29C3100E-A42F-43E7-8A44-23824B96C12A}" type="presOf" srcId="{272FC12B-40F1-41A0-9D08-04C3FBD1AD9F}" destId="{14BDA2B6-773B-4F9F-922B-E51B7406F900}" srcOrd="0" destOrd="0" presId="urn:microsoft.com/office/officeart/2008/layout/VerticalCurvedList"/>
    <dgm:cxn modelId="{BF57875F-0A39-4733-A0FA-CB9CC20152FC}" type="presOf" srcId="{EB48A225-CAC0-46EC-BA78-81DCDF65A7F1}" destId="{033C86C8-CB7F-4FCC-8806-A09F57983A82}" srcOrd="0" destOrd="0" presId="urn:microsoft.com/office/officeart/2008/layout/VerticalCurvedList"/>
    <dgm:cxn modelId="{F71DD960-91DC-4554-B97C-F8E59458A31F}" srcId="{272FC12B-40F1-41A0-9D08-04C3FBD1AD9F}" destId="{F4558E84-629D-47C3-A537-0D978D0BC3A6}" srcOrd="0" destOrd="0" parTransId="{84610359-96CE-48DB-B4F2-4812503E6B7C}" sibTransId="{B7837798-4160-4426-9193-CBD8EB2693C3}"/>
    <dgm:cxn modelId="{94B70D4E-5713-4D95-9BA5-46FAD8D76D7C}" type="presOf" srcId="{B7837798-4160-4426-9193-CBD8EB2693C3}" destId="{C1FC6155-AD59-4B6F-B40D-B8C8F7DC4277}" srcOrd="0" destOrd="0" presId="urn:microsoft.com/office/officeart/2008/layout/VerticalCurvedList"/>
    <dgm:cxn modelId="{6A419A83-4362-4486-BF5D-E743F0D6C3FA}" srcId="{272FC12B-40F1-41A0-9D08-04C3FBD1AD9F}" destId="{AF103CAB-4FE0-4A41-8836-609CA2C072B6}" srcOrd="1" destOrd="0" parTransId="{0F161934-56C4-4F1D-8432-2B52B86EAC4D}" sibTransId="{8FCEC3FA-86E8-4159-8D38-E81F93582C90}"/>
    <dgm:cxn modelId="{849BB3C8-6E00-497D-BC0B-65282E2458E0}" type="presOf" srcId="{AF103CAB-4FE0-4A41-8836-609CA2C072B6}" destId="{0E6FBF29-B1A5-42D8-9D0C-A431E2CFC266}" srcOrd="0" destOrd="0" presId="urn:microsoft.com/office/officeart/2008/layout/VerticalCurvedList"/>
    <dgm:cxn modelId="{22060BE8-C80D-44FA-9494-2C51DC09457F}" type="presOf" srcId="{F4558E84-629D-47C3-A537-0D978D0BC3A6}" destId="{ACF1AFA3-AF46-4483-B1CD-ED821BE4170F}" srcOrd="0" destOrd="0" presId="urn:microsoft.com/office/officeart/2008/layout/VerticalCurvedList"/>
    <dgm:cxn modelId="{EA8CD9DE-7FE1-4BC9-B937-022C3D7D2812}" type="presParOf" srcId="{14BDA2B6-773B-4F9F-922B-E51B7406F900}" destId="{7684D63A-9DDE-4ACA-8948-F849737188BD}" srcOrd="0" destOrd="0" presId="urn:microsoft.com/office/officeart/2008/layout/VerticalCurvedList"/>
    <dgm:cxn modelId="{FB8FD16F-EBCF-49BB-8065-C9F46E412279}" type="presParOf" srcId="{7684D63A-9DDE-4ACA-8948-F849737188BD}" destId="{31ACC253-E3CD-479D-8C12-3DBF9223921A}" srcOrd="0" destOrd="0" presId="urn:microsoft.com/office/officeart/2008/layout/VerticalCurvedList"/>
    <dgm:cxn modelId="{F5EC14E4-076B-48B5-A440-A62292D7F1CD}" type="presParOf" srcId="{31ACC253-E3CD-479D-8C12-3DBF9223921A}" destId="{CCD7799E-F4CD-4858-A2C6-2E411B741B7B}" srcOrd="0" destOrd="0" presId="urn:microsoft.com/office/officeart/2008/layout/VerticalCurvedList"/>
    <dgm:cxn modelId="{E36446A0-E149-4C97-A387-F5146C645820}" type="presParOf" srcId="{31ACC253-E3CD-479D-8C12-3DBF9223921A}" destId="{C1FC6155-AD59-4B6F-B40D-B8C8F7DC4277}" srcOrd="1" destOrd="0" presId="urn:microsoft.com/office/officeart/2008/layout/VerticalCurvedList"/>
    <dgm:cxn modelId="{BB08F688-993D-4CD9-8B3B-4720F0CBF8F4}" type="presParOf" srcId="{31ACC253-E3CD-479D-8C12-3DBF9223921A}" destId="{F04F1083-54A3-485F-825B-296D2E79F55B}" srcOrd="2" destOrd="0" presId="urn:microsoft.com/office/officeart/2008/layout/VerticalCurvedList"/>
    <dgm:cxn modelId="{05A08FE1-67BA-45EA-B1CD-4C23EDD39039}" type="presParOf" srcId="{31ACC253-E3CD-479D-8C12-3DBF9223921A}" destId="{BF06A617-2D87-41B2-BC4A-20AC0088DA95}" srcOrd="3" destOrd="0" presId="urn:microsoft.com/office/officeart/2008/layout/VerticalCurvedList"/>
    <dgm:cxn modelId="{219D2682-CB36-43FF-B3D5-7C8059C7680A}" type="presParOf" srcId="{7684D63A-9DDE-4ACA-8948-F849737188BD}" destId="{ACF1AFA3-AF46-4483-B1CD-ED821BE4170F}" srcOrd="1" destOrd="0" presId="urn:microsoft.com/office/officeart/2008/layout/VerticalCurvedList"/>
    <dgm:cxn modelId="{E1FF69EB-6324-4916-907A-6AD16C828103}" type="presParOf" srcId="{7684D63A-9DDE-4ACA-8948-F849737188BD}" destId="{E2E1868F-5E2E-4203-9750-EE4BBB725BE3}" srcOrd="2" destOrd="0" presId="urn:microsoft.com/office/officeart/2008/layout/VerticalCurvedList"/>
    <dgm:cxn modelId="{CF820166-FFCD-4445-BE39-612EA83819ED}" type="presParOf" srcId="{E2E1868F-5E2E-4203-9750-EE4BBB725BE3}" destId="{94CD4D47-CE55-47EA-BF5A-2F1122D4BE45}" srcOrd="0" destOrd="0" presId="urn:microsoft.com/office/officeart/2008/layout/VerticalCurvedList"/>
    <dgm:cxn modelId="{1E06BEEC-8FB5-45C8-89F8-F4D64B085BFE}" type="presParOf" srcId="{7684D63A-9DDE-4ACA-8948-F849737188BD}" destId="{0E6FBF29-B1A5-42D8-9D0C-A431E2CFC266}" srcOrd="3" destOrd="0" presId="urn:microsoft.com/office/officeart/2008/layout/VerticalCurvedList"/>
    <dgm:cxn modelId="{5563B06D-41ED-4840-9582-D1665FF9E4A4}" type="presParOf" srcId="{7684D63A-9DDE-4ACA-8948-F849737188BD}" destId="{03D3FF92-C99C-4F61-9089-715F88D4DB29}" srcOrd="4" destOrd="0" presId="urn:microsoft.com/office/officeart/2008/layout/VerticalCurvedList"/>
    <dgm:cxn modelId="{86C4DADE-826C-4801-8BE0-3EA8E2BD4AC2}" type="presParOf" srcId="{03D3FF92-C99C-4F61-9089-715F88D4DB29}" destId="{2FD5F103-3E03-4364-8542-F560C6F94007}" srcOrd="0" destOrd="0" presId="urn:microsoft.com/office/officeart/2008/layout/VerticalCurvedList"/>
    <dgm:cxn modelId="{58B8E562-E06C-4543-92CC-DFBE2B3F48D4}" type="presParOf" srcId="{7684D63A-9DDE-4ACA-8948-F849737188BD}" destId="{033C86C8-CB7F-4FCC-8806-A09F57983A82}" srcOrd="5" destOrd="0" presId="urn:microsoft.com/office/officeart/2008/layout/VerticalCurvedList"/>
    <dgm:cxn modelId="{56A0A81E-31F6-438A-AD31-341DDE040324}" type="presParOf" srcId="{7684D63A-9DDE-4ACA-8948-F849737188BD}" destId="{324DD5C6-5CBB-401D-8DE5-1755662BD814}" srcOrd="6" destOrd="0" presId="urn:microsoft.com/office/officeart/2008/layout/VerticalCurvedList"/>
    <dgm:cxn modelId="{A299F950-E8C3-438C-80A7-2ED963480510}" type="presParOf" srcId="{324DD5C6-5CBB-401D-8DE5-1755662BD814}" destId="{F9D8A141-6CB4-48EB-84DB-A8367E5D761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75E56-4D7F-4AD0-901D-C4727926FB8D}" type="doc">
      <dgm:prSet loTypeId="urn:microsoft.com/office/officeart/2005/8/layout/hProcess7" loCatId="list" qsTypeId="urn:microsoft.com/office/officeart/2005/8/quickstyle/simple5" qsCatId="simple" csTypeId="urn:microsoft.com/office/officeart/2005/8/colors/colorful2" csCatId="colorful" phldr="1"/>
      <dgm:spPr/>
      <dgm:t>
        <a:bodyPr/>
        <a:lstStyle/>
        <a:p>
          <a:endParaRPr lang="es-ES"/>
        </a:p>
      </dgm:t>
    </dgm:pt>
    <dgm:pt modelId="{F5A53400-AF50-48F3-A837-E29BC313A8F6}">
      <dgm:prSet phldrT="[Texto]"/>
      <dgm:spPr>
        <a:xfrm>
          <a:off x="763" y="0"/>
          <a:ext cx="3284775" cy="1829187"/>
        </a:xfrm>
        <a:prstGeom prst="roundRect">
          <a:avLst>
            <a:gd name="adj" fmla="val 5000"/>
          </a:avLst>
        </a:prstGeom>
        <a:gradFill rotWithShape="0">
          <a:gsLst>
            <a:gs pos="0">
              <a:srgbClr val="0056B8">
                <a:hueOff val="0"/>
                <a:satOff val="0"/>
                <a:lumOff val="0"/>
                <a:alphaOff val="0"/>
                <a:satMod val="103000"/>
                <a:lumMod val="102000"/>
                <a:tint val="94000"/>
              </a:srgbClr>
            </a:gs>
            <a:gs pos="50000">
              <a:srgbClr val="0056B8">
                <a:hueOff val="0"/>
                <a:satOff val="0"/>
                <a:lumOff val="0"/>
                <a:alphaOff val="0"/>
                <a:satMod val="110000"/>
                <a:lumMod val="100000"/>
                <a:shade val="100000"/>
              </a:srgbClr>
            </a:gs>
            <a:gs pos="100000">
              <a:srgbClr val="0056B8">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r"/>
          <a:r>
            <a:rPr lang="es-ES" b="1" i="1" dirty="0">
              <a:solidFill>
                <a:srgbClr val="FFFFFF"/>
              </a:solidFill>
              <a:latin typeface="Calibri" panose="020F0502020204030204"/>
              <a:ea typeface="+mn-ea"/>
              <a:cs typeface="+mn-cs"/>
            </a:rPr>
            <a:t>Prestación de Salud</a:t>
          </a:r>
        </a:p>
      </dgm:t>
    </dgm:pt>
    <dgm:pt modelId="{6F2025D9-D873-4F36-B899-915D6112CFF6}" type="parTrans" cxnId="{306A55CB-1BF9-4E46-AA71-03A1160943FC}">
      <dgm:prSet/>
      <dgm:spPr/>
      <dgm:t>
        <a:bodyPr/>
        <a:lstStyle/>
        <a:p>
          <a:endParaRPr lang="es-ES"/>
        </a:p>
      </dgm:t>
    </dgm:pt>
    <dgm:pt modelId="{419A1AAA-DF7A-4E8C-8985-0C48C02B4872}" type="sibTrans" cxnId="{306A55CB-1BF9-4E46-AA71-03A1160943FC}">
      <dgm:prSet/>
      <dgm:spPr/>
      <dgm:t>
        <a:bodyPr/>
        <a:lstStyle/>
        <a:p>
          <a:endParaRPr lang="es-ES"/>
        </a:p>
      </dgm:t>
    </dgm:pt>
    <dgm:pt modelId="{643B61AF-F3E3-4113-AB32-43F638F06A78}">
      <dgm:prSet phldrT="[Texto]"/>
      <dgm:spPr>
        <a:xfrm>
          <a:off x="657718" y="0"/>
          <a:ext cx="2447157" cy="1829187"/>
        </a:xfrm>
        <a:prstGeom prst="rect">
          <a:avLst/>
        </a:prstGeom>
        <a:noFill/>
        <a:ln>
          <a:noFill/>
        </a:ln>
        <a:effectLst>
          <a:outerShdw blurRad="57150" dist="19050" dir="5400000" algn="ctr" rotWithShape="0">
            <a:srgbClr val="000000">
              <a:alpha val="63000"/>
            </a:srgbClr>
          </a:outerShdw>
        </a:effectLst>
        <a:sp3d/>
      </dgm:spPr>
      <dgm:t>
        <a:bodyPr/>
        <a:lstStyle/>
        <a:p>
          <a:pPr algn="ctr"/>
          <a:endParaRPr lang="es-PE" dirty="0">
            <a:solidFill>
              <a:srgbClr val="FFFFFF"/>
            </a:solidFill>
            <a:latin typeface="Calibri" panose="020F0502020204030204"/>
            <a:ea typeface="+mn-ea"/>
            <a:cs typeface="+mn-cs"/>
          </a:endParaRPr>
        </a:p>
        <a:p>
          <a:pPr algn="ctr"/>
          <a:r>
            <a:rPr lang="es-PE" dirty="0">
              <a:solidFill>
                <a:srgbClr val="FFFFFF"/>
              </a:solidFill>
              <a:latin typeface="Calibri" panose="020F0502020204030204"/>
              <a:ea typeface="+mn-ea"/>
              <a:cs typeface="+mn-cs"/>
            </a:rPr>
            <a:t>Continuidad de atención a pacientes niños y adolescentes con diagnóstico de cáncer, con posterioridad a que cumplan los 18 años</a:t>
          </a:r>
          <a:endParaRPr lang="es-ES" dirty="0">
            <a:solidFill>
              <a:srgbClr val="FFFFFF"/>
            </a:solidFill>
            <a:latin typeface="Calibri" panose="020F0502020204030204"/>
            <a:ea typeface="+mn-ea"/>
            <a:cs typeface="+mn-cs"/>
          </a:endParaRPr>
        </a:p>
      </dgm:t>
    </dgm:pt>
    <dgm:pt modelId="{9F824A7F-50C2-4B19-858A-2461BCA60D8B}" type="parTrans" cxnId="{24A8A4E0-0E68-4C98-B13B-B1BB94D5FB4E}">
      <dgm:prSet/>
      <dgm:spPr/>
      <dgm:t>
        <a:bodyPr/>
        <a:lstStyle/>
        <a:p>
          <a:endParaRPr lang="es-ES"/>
        </a:p>
      </dgm:t>
    </dgm:pt>
    <dgm:pt modelId="{5A4EF1EE-61E9-4C86-BF7E-7CBCEF819C59}" type="sibTrans" cxnId="{24A8A4E0-0E68-4C98-B13B-B1BB94D5FB4E}">
      <dgm:prSet/>
      <dgm:spPr/>
      <dgm:t>
        <a:bodyPr/>
        <a:lstStyle/>
        <a:p>
          <a:endParaRPr lang="es-ES"/>
        </a:p>
      </dgm:t>
    </dgm:pt>
    <dgm:pt modelId="{F6F20BB0-83AD-415B-A213-EFFBE109396D}">
      <dgm:prSet phldrT="[Texto]"/>
      <dgm:spPr>
        <a:xfrm>
          <a:off x="3400505" y="0"/>
          <a:ext cx="3284775" cy="1829187"/>
        </a:xfrm>
        <a:prstGeom prst="roundRect">
          <a:avLst>
            <a:gd name="adj" fmla="val 5000"/>
          </a:avLst>
        </a:prstGeom>
        <a:gradFill rotWithShape="0">
          <a:gsLst>
            <a:gs pos="0">
              <a:srgbClr val="0056B8">
                <a:hueOff val="-702600"/>
                <a:satOff val="0"/>
                <a:lumOff val="6078"/>
                <a:alphaOff val="0"/>
                <a:satMod val="103000"/>
                <a:lumMod val="102000"/>
                <a:tint val="94000"/>
              </a:srgbClr>
            </a:gs>
            <a:gs pos="50000">
              <a:srgbClr val="0056B8">
                <a:hueOff val="-702600"/>
                <a:satOff val="0"/>
                <a:lumOff val="6078"/>
                <a:alphaOff val="0"/>
                <a:satMod val="110000"/>
                <a:lumMod val="100000"/>
                <a:shade val="100000"/>
              </a:srgbClr>
            </a:gs>
            <a:gs pos="100000">
              <a:srgbClr val="0056B8">
                <a:hueOff val="-702600"/>
                <a:satOff val="0"/>
                <a:lumOff val="607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es-ES" b="1" i="1" dirty="0">
              <a:solidFill>
                <a:srgbClr val="FFFFFF"/>
              </a:solidFill>
              <a:latin typeface="Calibri" panose="020F0502020204030204"/>
              <a:ea typeface="+mn-ea"/>
              <a:cs typeface="+mn-cs"/>
            </a:rPr>
            <a:t>Subsidio</a:t>
          </a:r>
          <a:r>
            <a:rPr lang="es-ES" b="1" dirty="0">
              <a:solidFill>
                <a:srgbClr val="FFFFFF"/>
              </a:solidFill>
              <a:latin typeface="Calibri" panose="020F0502020204030204"/>
              <a:ea typeface="+mn-ea"/>
              <a:cs typeface="+mn-cs"/>
            </a:rPr>
            <a:t> </a:t>
          </a:r>
          <a:r>
            <a:rPr lang="es-ES" b="1" i="1" dirty="0">
              <a:solidFill>
                <a:srgbClr val="FFFFFF"/>
              </a:solidFill>
              <a:latin typeface="Calibri" panose="020F0502020204030204"/>
              <a:ea typeface="+mn-ea"/>
              <a:cs typeface="+mn-cs"/>
            </a:rPr>
            <a:t>Oncológico</a:t>
          </a:r>
        </a:p>
      </dgm:t>
    </dgm:pt>
    <dgm:pt modelId="{DDC2B3EE-70E3-4661-BDC2-71E3D8466655}" type="parTrans" cxnId="{41E9BD92-9384-49A2-A7F4-F29233A78ADC}">
      <dgm:prSet/>
      <dgm:spPr/>
      <dgm:t>
        <a:bodyPr/>
        <a:lstStyle/>
        <a:p>
          <a:endParaRPr lang="es-ES"/>
        </a:p>
      </dgm:t>
    </dgm:pt>
    <dgm:pt modelId="{3F9BD09E-3331-4203-9C88-00C21077CDD3}" type="sibTrans" cxnId="{41E9BD92-9384-49A2-A7F4-F29233A78ADC}">
      <dgm:prSet/>
      <dgm:spPr/>
      <dgm:t>
        <a:bodyPr/>
        <a:lstStyle/>
        <a:p>
          <a:endParaRPr lang="es-ES"/>
        </a:p>
      </dgm:t>
    </dgm:pt>
    <dgm:pt modelId="{4236DECB-2D20-452B-98AA-63157B1554C0}">
      <dgm:prSet phldrT="[Texto]"/>
      <dgm:spPr>
        <a:xfrm>
          <a:off x="4057460" y="0"/>
          <a:ext cx="2447157" cy="1829187"/>
        </a:xfrm>
        <a:prstGeom prst="rect">
          <a:avLst/>
        </a:prstGeom>
        <a:noFill/>
        <a:ln>
          <a:noFill/>
        </a:ln>
        <a:effectLst>
          <a:outerShdw blurRad="57150" dist="19050" dir="5400000" algn="ctr" rotWithShape="0">
            <a:srgbClr val="000000">
              <a:alpha val="63000"/>
            </a:srgbClr>
          </a:outerShdw>
        </a:effectLst>
        <a:sp3d/>
      </dgm:spPr>
      <dgm:t>
        <a:bodyPr/>
        <a:lstStyle/>
        <a:p>
          <a:endParaRPr lang="es-PE" dirty="0">
            <a:solidFill>
              <a:srgbClr val="FFFFFF"/>
            </a:solidFill>
            <a:latin typeface="Calibri" panose="020F0502020204030204"/>
            <a:ea typeface="+mn-ea"/>
            <a:cs typeface="+mn-cs"/>
          </a:endParaRPr>
        </a:p>
        <a:p>
          <a:endParaRPr lang="es-PE" dirty="0">
            <a:solidFill>
              <a:srgbClr val="FFFFFF"/>
            </a:solidFill>
            <a:latin typeface="Calibri" panose="020F0502020204030204"/>
            <a:ea typeface="+mn-ea"/>
            <a:cs typeface="+mn-cs"/>
          </a:endParaRPr>
        </a:p>
        <a:p>
          <a:r>
            <a:rPr lang="es-PE" dirty="0">
              <a:solidFill>
                <a:srgbClr val="FFFFFF"/>
              </a:solidFill>
              <a:latin typeface="Calibri" panose="020F0502020204030204"/>
              <a:ea typeface="+mn-ea"/>
              <a:cs typeface="+mn-cs"/>
            </a:rPr>
            <a:t>Pago de un subsidio oncológico equivalente a dos (02) RMV</a:t>
          </a:r>
          <a:endParaRPr lang="es-ES" dirty="0">
            <a:solidFill>
              <a:srgbClr val="FFFFFF"/>
            </a:solidFill>
            <a:latin typeface="Calibri" panose="020F0502020204030204"/>
            <a:ea typeface="+mn-ea"/>
            <a:cs typeface="+mn-cs"/>
          </a:endParaRPr>
        </a:p>
      </dgm:t>
    </dgm:pt>
    <dgm:pt modelId="{901537F2-BF41-4882-BA2C-3584D03F601F}" type="parTrans" cxnId="{22241765-D88A-4BA0-B639-8B086B894F1A}">
      <dgm:prSet/>
      <dgm:spPr/>
      <dgm:t>
        <a:bodyPr/>
        <a:lstStyle/>
        <a:p>
          <a:endParaRPr lang="es-ES"/>
        </a:p>
      </dgm:t>
    </dgm:pt>
    <dgm:pt modelId="{0AF7DDEC-3575-45B1-85A2-3407CBB6E7FE}" type="sibTrans" cxnId="{22241765-D88A-4BA0-B639-8B086B894F1A}">
      <dgm:prSet/>
      <dgm:spPr/>
      <dgm:t>
        <a:bodyPr/>
        <a:lstStyle/>
        <a:p>
          <a:endParaRPr lang="es-ES"/>
        </a:p>
      </dgm:t>
    </dgm:pt>
    <dgm:pt modelId="{64EDFD2B-33E9-43C7-9017-86D685E3A788}">
      <dgm:prSet phldrT="[Texto]"/>
      <dgm:spPr>
        <a:xfrm>
          <a:off x="6800247" y="0"/>
          <a:ext cx="3284775" cy="1829187"/>
        </a:xfrm>
        <a:prstGeom prst="roundRect">
          <a:avLst>
            <a:gd name="adj" fmla="val 5000"/>
          </a:avLst>
        </a:prstGeom>
        <a:gradFill rotWithShape="0">
          <a:gsLst>
            <a:gs pos="0">
              <a:srgbClr val="0056B8">
                <a:hueOff val="-1405201"/>
                <a:satOff val="0"/>
                <a:lumOff val="12157"/>
                <a:alphaOff val="0"/>
                <a:satMod val="103000"/>
                <a:lumMod val="102000"/>
                <a:tint val="94000"/>
              </a:srgbClr>
            </a:gs>
            <a:gs pos="50000">
              <a:srgbClr val="0056B8">
                <a:hueOff val="-1405201"/>
                <a:satOff val="0"/>
                <a:lumOff val="12157"/>
                <a:alphaOff val="0"/>
                <a:satMod val="110000"/>
                <a:lumMod val="100000"/>
                <a:shade val="100000"/>
              </a:srgbClr>
            </a:gs>
            <a:gs pos="100000">
              <a:srgbClr val="0056B8">
                <a:hueOff val="-1405201"/>
                <a:satOff val="0"/>
                <a:lumOff val="1215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es-ES" b="1" i="1" dirty="0">
              <a:solidFill>
                <a:srgbClr val="FFFFFF"/>
              </a:solidFill>
              <a:latin typeface="Calibri" panose="020F0502020204030204"/>
              <a:ea typeface="+mn-ea"/>
              <a:cs typeface="+mn-cs"/>
            </a:rPr>
            <a:t>Licencia con Goce de Haber</a:t>
          </a:r>
        </a:p>
      </dgm:t>
    </dgm:pt>
    <dgm:pt modelId="{2A5AF722-CD81-4F26-8294-7FBFBF9955AE}" type="parTrans" cxnId="{07BEACFA-BDD0-4557-A68F-8098633AF900}">
      <dgm:prSet/>
      <dgm:spPr/>
      <dgm:t>
        <a:bodyPr/>
        <a:lstStyle/>
        <a:p>
          <a:endParaRPr lang="es-ES"/>
        </a:p>
      </dgm:t>
    </dgm:pt>
    <dgm:pt modelId="{46E8BC2A-813B-4482-BEF1-70F28C94A944}" type="sibTrans" cxnId="{07BEACFA-BDD0-4557-A68F-8098633AF900}">
      <dgm:prSet/>
      <dgm:spPr/>
      <dgm:t>
        <a:bodyPr/>
        <a:lstStyle/>
        <a:p>
          <a:endParaRPr lang="es-ES"/>
        </a:p>
      </dgm:t>
    </dgm:pt>
    <dgm:pt modelId="{6C2E65EB-B14F-40DB-A241-5A235BB47FF7}">
      <dgm:prSet phldrT="[Texto]"/>
      <dgm:spPr>
        <a:xfrm>
          <a:off x="7457202" y="0"/>
          <a:ext cx="2447157" cy="1829187"/>
        </a:xfrm>
        <a:prstGeom prst="rect">
          <a:avLst/>
        </a:prstGeom>
        <a:noFill/>
        <a:ln>
          <a:noFill/>
        </a:ln>
        <a:effectLst>
          <a:outerShdw blurRad="57150" dist="19050" dir="5400000" algn="ctr" rotWithShape="0">
            <a:srgbClr val="000000">
              <a:alpha val="63000"/>
            </a:srgbClr>
          </a:outerShdw>
        </a:effectLst>
        <a:sp3d/>
      </dgm:spPr>
      <dgm:t>
        <a:bodyPr/>
        <a:lstStyle/>
        <a:p>
          <a:r>
            <a:rPr lang="es-PE" dirty="0">
              <a:solidFill>
                <a:srgbClr val="FFFFFF"/>
              </a:solidFill>
              <a:latin typeface="Calibri" panose="020F0502020204030204"/>
              <a:ea typeface="+mn-ea"/>
              <a:cs typeface="+mn-cs"/>
            </a:rPr>
            <a:t>Licencia con goce de haber para el trabajador cuyo hijo menor de 18 años haya sido diagnosticado con cáncer por un periodo no mayor a un año, de los cuales los primeros veintiún (21) días será asumidos por el empleador y el tiempo restante por EsSalud </a:t>
          </a:r>
          <a:endParaRPr lang="es-ES" dirty="0">
            <a:solidFill>
              <a:srgbClr val="FFFFFF"/>
            </a:solidFill>
            <a:latin typeface="Calibri" panose="020F0502020204030204"/>
            <a:ea typeface="+mn-ea"/>
            <a:cs typeface="+mn-cs"/>
          </a:endParaRPr>
        </a:p>
      </dgm:t>
    </dgm:pt>
    <dgm:pt modelId="{98155553-C0B8-4C91-A3E3-B49C3AE56342}" type="parTrans" cxnId="{9A30089B-94B4-4F47-B641-7BCB87328979}">
      <dgm:prSet/>
      <dgm:spPr/>
      <dgm:t>
        <a:bodyPr/>
        <a:lstStyle/>
        <a:p>
          <a:endParaRPr lang="es-ES"/>
        </a:p>
      </dgm:t>
    </dgm:pt>
    <dgm:pt modelId="{F93DCB53-E65B-4C97-B631-52F05293B2FE}" type="sibTrans" cxnId="{9A30089B-94B4-4F47-B641-7BCB87328979}">
      <dgm:prSet/>
      <dgm:spPr/>
      <dgm:t>
        <a:bodyPr/>
        <a:lstStyle/>
        <a:p>
          <a:endParaRPr lang="es-ES"/>
        </a:p>
      </dgm:t>
    </dgm:pt>
    <dgm:pt modelId="{45512EAE-B043-429D-8174-E9B9D6301E20}" type="pres">
      <dgm:prSet presAssocID="{91A75E56-4D7F-4AD0-901D-C4727926FB8D}" presName="Name0" presStyleCnt="0">
        <dgm:presLayoutVars>
          <dgm:dir/>
          <dgm:animLvl val="lvl"/>
          <dgm:resizeHandles val="exact"/>
        </dgm:presLayoutVars>
      </dgm:prSet>
      <dgm:spPr/>
    </dgm:pt>
    <dgm:pt modelId="{67F80EBA-DAB9-4CB9-BCDA-6E8C507D85E4}" type="pres">
      <dgm:prSet presAssocID="{F5A53400-AF50-48F3-A837-E29BC313A8F6}" presName="compositeNode" presStyleCnt="0">
        <dgm:presLayoutVars>
          <dgm:bulletEnabled val="1"/>
        </dgm:presLayoutVars>
      </dgm:prSet>
      <dgm:spPr/>
    </dgm:pt>
    <dgm:pt modelId="{1741D16A-A38F-4E18-8BE9-260301DFC2D9}" type="pres">
      <dgm:prSet presAssocID="{F5A53400-AF50-48F3-A837-E29BC313A8F6}" presName="bgRect" presStyleLbl="node1" presStyleIdx="0" presStyleCnt="3" custLinFactNeighborX="-8266" custLinFactNeighborY="-236"/>
      <dgm:spPr/>
    </dgm:pt>
    <dgm:pt modelId="{BD41DCC3-07B4-44B2-9F48-0F7CA9C6A9D5}" type="pres">
      <dgm:prSet presAssocID="{F5A53400-AF50-48F3-A837-E29BC313A8F6}" presName="parentNode" presStyleLbl="node1" presStyleIdx="0" presStyleCnt="3">
        <dgm:presLayoutVars>
          <dgm:chMax val="0"/>
          <dgm:bulletEnabled val="1"/>
        </dgm:presLayoutVars>
      </dgm:prSet>
      <dgm:spPr/>
    </dgm:pt>
    <dgm:pt modelId="{F0437BC7-C8CF-4797-A47E-333E234C0F10}" type="pres">
      <dgm:prSet presAssocID="{F5A53400-AF50-48F3-A837-E29BC313A8F6}" presName="childNode" presStyleLbl="node1" presStyleIdx="0" presStyleCnt="3">
        <dgm:presLayoutVars>
          <dgm:bulletEnabled val="1"/>
        </dgm:presLayoutVars>
      </dgm:prSet>
      <dgm:spPr/>
    </dgm:pt>
    <dgm:pt modelId="{2F407D57-0ED8-4340-9DA1-2FE9B9B5B857}" type="pres">
      <dgm:prSet presAssocID="{419A1AAA-DF7A-4E8C-8985-0C48C02B4872}" presName="hSp" presStyleCnt="0"/>
      <dgm:spPr/>
    </dgm:pt>
    <dgm:pt modelId="{F4911A6E-EA26-480F-BDC8-E008CEA6BA25}" type="pres">
      <dgm:prSet presAssocID="{419A1AAA-DF7A-4E8C-8985-0C48C02B4872}" presName="vProcSp" presStyleCnt="0"/>
      <dgm:spPr/>
    </dgm:pt>
    <dgm:pt modelId="{234E6606-84A6-4A92-B8DF-701FD2726C19}" type="pres">
      <dgm:prSet presAssocID="{419A1AAA-DF7A-4E8C-8985-0C48C02B4872}" presName="vSp1" presStyleCnt="0"/>
      <dgm:spPr/>
    </dgm:pt>
    <dgm:pt modelId="{D7B63A92-4BC2-48F8-98C5-B470799A3AA0}" type="pres">
      <dgm:prSet presAssocID="{419A1AAA-DF7A-4E8C-8985-0C48C02B4872}" presName="simulatedConn" presStyleLbl="solidFgAcc1" presStyleIdx="0" presStyleCnt="2"/>
      <dgm:spPr>
        <a:xfrm rot="5400000">
          <a:off x="3282485" y="1322158"/>
          <a:ext cx="268888" cy="492716"/>
        </a:xfrm>
        <a:prstGeom prst="flowChartExtract">
          <a:avLst/>
        </a:prstGeom>
        <a:solidFill>
          <a:srgbClr val="FFFFFF">
            <a:hueOff val="0"/>
            <a:satOff val="0"/>
            <a:lumOff val="0"/>
            <a:alphaOff val="0"/>
          </a:srgbClr>
        </a:solidFill>
        <a:ln w="6350" cap="flat" cmpd="sng" algn="ctr">
          <a:solidFill>
            <a:srgbClr val="0056B8">
              <a:hueOff val="0"/>
              <a:satOff val="0"/>
              <a:lumOff val="0"/>
              <a:alphaOff val="0"/>
            </a:srgbClr>
          </a:solidFill>
          <a:prstDash val="solid"/>
          <a:miter lim="800000"/>
        </a:ln>
        <a:effectLst/>
      </dgm:spPr>
    </dgm:pt>
    <dgm:pt modelId="{7CAC16BB-1C03-404F-8AF9-3B0E2FE58C44}" type="pres">
      <dgm:prSet presAssocID="{419A1AAA-DF7A-4E8C-8985-0C48C02B4872}" presName="vSp2" presStyleCnt="0"/>
      <dgm:spPr/>
    </dgm:pt>
    <dgm:pt modelId="{86EFFFE9-CBA2-4207-94B7-B3A6D019EC77}" type="pres">
      <dgm:prSet presAssocID="{419A1AAA-DF7A-4E8C-8985-0C48C02B4872}" presName="sibTrans" presStyleCnt="0"/>
      <dgm:spPr/>
    </dgm:pt>
    <dgm:pt modelId="{1CF98666-B36E-43A3-879A-210D6485049A}" type="pres">
      <dgm:prSet presAssocID="{F6F20BB0-83AD-415B-A213-EFFBE109396D}" presName="compositeNode" presStyleCnt="0">
        <dgm:presLayoutVars>
          <dgm:bulletEnabled val="1"/>
        </dgm:presLayoutVars>
      </dgm:prSet>
      <dgm:spPr/>
    </dgm:pt>
    <dgm:pt modelId="{A01FC8AF-5FEC-4CB8-8652-5C241313C899}" type="pres">
      <dgm:prSet presAssocID="{F6F20BB0-83AD-415B-A213-EFFBE109396D}" presName="bgRect" presStyleLbl="node1" presStyleIdx="1" presStyleCnt="3"/>
      <dgm:spPr/>
    </dgm:pt>
    <dgm:pt modelId="{5B197A6C-FD44-4287-948E-677661006227}" type="pres">
      <dgm:prSet presAssocID="{F6F20BB0-83AD-415B-A213-EFFBE109396D}" presName="parentNode" presStyleLbl="node1" presStyleIdx="1" presStyleCnt="3">
        <dgm:presLayoutVars>
          <dgm:chMax val="0"/>
          <dgm:bulletEnabled val="1"/>
        </dgm:presLayoutVars>
      </dgm:prSet>
      <dgm:spPr/>
    </dgm:pt>
    <dgm:pt modelId="{CF1D187E-DAB0-47FD-9CAF-B0016F835CBB}" type="pres">
      <dgm:prSet presAssocID="{F6F20BB0-83AD-415B-A213-EFFBE109396D}" presName="childNode" presStyleLbl="node1" presStyleIdx="1" presStyleCnt="3">
        <dgm:presLayoutVars>
          <dgm:bulletEnabled val="1"/>
        </dgm:presLayoutVars>
      </dgm:prSet>
      <dgm:spPr/>
    </dgm:pt>
    <dgm:pt modelId="{D930DAAC-5048-45A2-BCDC-168CA69AECDF}" type="pres">
      <dgm:prSet presAssocID="{3F9BD09E-3331-4203-9C88-00C21077CDD3}" presName="hSp" presStyleCnt="0"/>
      <dgm:spPr/>
    </dgm:pt>
    <dgm:pt modelId="{84F53A39-38EB-49D5-9D15-54F3E660C5A0}" type="pres">
      <dgm:prSet presAssocID="{3F9BD09E-3331-4203-9C88-00C21077CDD3}" presName="vProcSp" presStyleCnt="0"/>
      <dgm:spPr/>
    </dgm:pt>
    <dgm:pt modelId="{48A1B4DA-3768-4A91-83C1-FC6E47D2B858}" type="pres">
      <dgm:prSet presAssocID="{3F9BD09E-3331-4203-9C88-00C21077CDD3}" presName="vSp1" presStyleCnt="0"/>
      <dgm:spPr/>
    </dgm:pt>
    <dgm:pt modelId="{39E67D7C-9E4D-480D-AD0D-3FA1EB86E37D}" type="pres">
      <dgm:prSet presAssocID="{3F9BD09E-3331-4203-9C88-00C21077CDD3}" presName="simulatedConn" presStyleLbl="solidFgAcc1" presStyleIdx="1" presStyleCnt="2"/>
      <dgm:spPr>
        <a:xfrm rot="5400000">
          <a:off x="6682227" y="1322158"/>
          <a:ext cx="268888" cy="492716"/>
        </a:xfrm>
        <a:prstGeom prst="flowChartExtract">
          <a:avLst/>
        </a:prstGeom>
        <a:solidFill>
          <a:srgbClr val="FFFFFF">
            <a:hueOff val="0"/>
            <a:satOff val="0"/>
            <a:lumOff val="0"/>
            <a:alphaOff val="0"/>
          </a:srgbClr>
        </a:solidFill>
        <a:ln w="6350" cap="flat" cmpd="sng" algn="ctr">
          <a:solidFill>
            <a:srgbClr val="0056B8">
              <a:hueOff val="-1405201"/>
              <a:satOff val="0"/>
              <a:lumOff val="12157"/>
              <a:alphaOff val="0"/>
            </a:srgbClr>
          </a:solidFill>
          <a:prstDash val="solid"/>
          <a:miter lim="800000"/>
        </a:ln>
        <a:effectLst/>
      </dgm:spPr>
    </dgm:pt>
    <dgm:pt modelId="{DD08E011-5A37-4B02-BFEA-2AFE4788B591}" type="pres">
      <dgm:prSet presAssocID="{3F9BD09E-3331-4203-9C88-00C21077CDD3}" presName="vSp2" presStyleCnt="0"/>
      <dgm:spPr/>
    </dgm:pt>
    <dgm:pt modelId="{76A244CF-1C9A-40C9-8860-B9450CDDFD44}" type="pres">
      <dgm:prSet presAssocID="{3F9BD09E-3331-4203-9C88-00C21077CDD3}" presName="sibTrans" presStyleCnt="0"/>
      <dgm:spPr/>
    </dgm:pt>
    <dgm:pt modelId="{66BDA968-43D8-41AE-B390-770073A64AF8}" type="pres">
      <dgm:prSet presAssocID="{64EDFD2B-33E9-43C7-9017-86D685E3A788}" presName="compositeNode" presStyleCnt="0">
        <dgm:presLayoutVars>
          <dgm:bulletEnabled val="1"/>
        </dgm:presLayoutVars>
      </dgm:prSet>
      <dgm:spPr/>
    </dgm:pt>
    <dgm:pt modelId="{FF282F5C-46FF-46C3-BD9A-4BFF9C10FDC0}" type="pres">
      <dgm:prSet presAssocID="{64EDFD2B-33E9-43C7-9017-86D685E3A788}" presName="bgRect" presStyleLbl="node1" presStyleIdx="2" presStyleCnt="3"/>
      <dgm:spPr/>
    </dgm:pt>
    <dgm:pt modelId="{A5A7A45E-A15B-4A59-BB2F-2571A4BE312E}" type="pres">
      <dgm:prSet presAssocID="{64EDFD2B-33E9-43C7-9017-86D685E3A788}" presName="parentNode" presStyleLbl="node1" presStyleIdx="2" presStyleCnt="3">
        <dgm:presLayoutVars>
          <dgm:chMax val="0"/>
          <dgm:bulletEnabled val="1"/>
        </dgm:presLayoutVars>
      </dgm:prSet>
      <dgm:spPr/>
    </dgm:pt>
    <dgm:pt modelId="{3D631240-1503-41D9-B8A6-059DCF7272E2}" type="pres">
      <dgm:prSet presAssocID="{64EDFD2B-33E9-43C7-9017-86D685E3A788}" presName="childNode" presStyleLbl="node1" presStyleIdx="2" presStyleCnt="3">
        <dgm:presLayoutVars>
          <dgm:bulletEnabled val="1"/>
        </dgm:presLayoutVars>
      </dgm:prSet>
      <dgm:spPr/>
    </dgm:pt>
  </dgm:ptLst>
  <dgm:cxnLst>
    <dgm:cxn modelId="{97247C12-7B09-47F9-B2D2-E0FBEDA0BB0A}" type="presOf" srcId="{91A75E56-4D7F-4AD0-901D-C4727926FB8D}" destId="{45512EAE-B043-429D-8174-E9B9D6301E20}" srcOrd="0" destOrd="0" presId="urn:microsoft.com/office/officeart/2005/8/layout/hProcess7"/>
    <dgm:cxn modelId="{B9CAE02C-6C79-4D45-8C53-6389A7ACEAE7}" type="presOf" srcId="{4236DECB-2D20-452B-98AA-63157B1554C0}" destId="{CF1D187E-DAB0-47FD-9CAF-B0016F835CBB}" srcOrd="0" destOrd="0" presId="urn:microsoft.com/office/officeart/2005/8/layout/hProcess7"/>
    <dgm:cxn modelId="{84EAD134-7422-4589-8852-D72D7BAF6723}" type="presOf" srcId="{F5A53400-AF50-48F3-A837-E29BC313A8F6}" destId="{BD41DCC3-07B4-44B2-9F48-0F7CA9C6A9D5}" srcOrd="1" destOrd="0" presId="urn:microsoft.com/office/officeart/2005/8/layout/hProcess7"/>
    <dgm:cxn modelId="{E49C9842-4E69-4BD6-8A30-21B7CB816A6E}" type="presOf" srcId="{F6F20BB0-83AD-415B-A213-EFFBE109396D}" destId="{5B197A6C-FD44-4287-948E-677661006227}" srcOrd="1" destOrd="0" presId="urn:microsoft.com/office/officeart/2005/8/layout/hProcess7"/>
    <dgm:cxn modelId="{22241765-D88A-4BA0-B639-8B086B894F1A}" srcId="{F6F20BB0-83AD-415B-A213-EFFBE109396D}" destId="{4236DECB-2D20-452B-98AA-63157B1554C0}" srcOrd="0" destOrd="0" parTransId="{901537F2-BF41-4882-BA2C-3584D03F601F}" sibTransId="{0AF7DDEC-3575-45B1-85A2-3407CBB6E7FE}"/>
    <dgm:cxn modelId="{96149346-4096-402D-8047-EADB4F2D2385}" type="presOf" srcId="{F6F20BB0-83AD-415B-A213-EFFBE109396D}" destId="{A01FC8AF-5FEC-4CB8-8652-5C241313C899}" srcOrd="0" destOrd="0" presId="urn:microsoft.com/office/officeart/2005/8/layout/hProcess7"/>
    <dgm:cxn modelId="{61E06975-FC10-4FA1-9D10-7554F91516A4}" type="presOf" srcId="{643B61AF-F3E3-4113-AB32-43F638F06A78}" destId="{F0437BC7-C8CF-4797-A47E-333E234C0F10}" srcOrd="0" destOrd="0" presId="urn:microsoft.com/office/officeart/2005/8/layout/hProcess7"/>
    <dgm:cxn modelId="{ED928892-05E1-47EA-9E01-092C462937C7}" type="presOf" srcId="{64EDFD2B-33E9-43C7-9017-86D685E3A788}" destId="{A5A7A45E-A15B-4A59-BB2F-2571A4BE312E}" srcOrd="1" destOrd="0" presId="urn:microsoft.com/office/officeart/2005/8/layout/hProcess7"/>
    <dgm:cxn modelId="{41E9BD92-9384-49A2-A7F4-F29233A78ADC}" srcId="{91A75E56-4D7F-4AD0-901D-C4727926FB8D}" destId="{F6F20BB0-83AD-415B-A213-EFFBE109396D}" srcOrd="1" destOrd="0" parTransId="{DDC2B3EE-70E3-4661-BDC2-71E3D8466655}" sibTransId="{3F9BD09E-3331-4203-9C88-00C21077CDD3}"/>
    <dgm:cxn modelId="{9A30089B-94B4-4F47-B641-7BCB87328979}" srcId="{64EDFD2B-33E9-43C7-9017-86D685E3A788}" destId="{6C2E65EB-B14F-40DB-A241-5A235BB47FF7}" srcOrd="0" destOrd="0" parTransId="{98155553-C0B8-4C91-A3E3-B49C3AE56342}" sibTransId="{F93DCB53-E65B-4C97-B631-52F05293B2FE}"/>
    <dgm:cxn modelId="{17A3DAA8-618E-4B8F-9F04-98513476BF6D}" type="presOf" srcId="{F5A53400-AF50-48F3-A837-E29BC313A8F6}" destId="{1741D16A-A38F-4E18-8BE9-260301DFC2D9}" srcOrd="0" destOrd="0" presId="urn:microsoft.com/office/officeart/2005/8/layout/hProcess7"/>
    <dgm:cxn modelId="{306A55CB-1BF9-4E46-AA71-03A1160943FC}" srcId="{91A75E56-4D7F-4AD0-901D-C4727926FB8D}" destId="{F5A53400-AF50-48F3-A837-E29BC313A8F6}" srcOrd="0" destOrd="0" parTransId="{6F2025D9-D873-4F36-B899-915D6112CFF6}" sibTransId="{419A1AAA-DF7A-4E8C-8985-0C48C02B4872}"/>
    <dgm:cxn modelId="{24A8A4E0-0E68-4C98-B13B-B1BB94D5FB4E}" srcId="{F5A53400-AF50-48F3-A837-E29BC313A8F6}" destId="{643B61AF-F3E3-4113-AB32-43F638F06A78}" srcOrd="0" destOrd="0" parTransId="{9F824A7F-50C2-4B19-858A-2461BCA60D8B}" sibTransId="{5A4EF1EE-61E9-4C86-BF7E-7CBCEF819C59}"/>
    <dgm:cxn modelId="{EA3CCAEB-1D2C-484A-B2DC-9AB6DC89F396}" type="presOf" srcId="{6C2E65EB-B14F-40DB-A241-5A235BB47FF7}" destId="{3D631240-1503-41D9-B8A6-059DCF7272E2}" srcOrd="0" destOrd="0" presId="urn:microsoft.com/office/officeart/2005/8/layout/hProcess7"/>
    <dgm:cxn modelId="{86CE7AED-EFDC-4E8E-8960-FD69F48719C7}" type="presOf" srcId="{64EDFD2B-33E9-43C7-9017-86D685E3A788}" destId="{FF282F5C-46FF-46C3-BD9A-4BFF9C10FDC0}" srcOrd="0" destOrd="0" presId="urn:microsoft.com/office/officeart/2005/8/layout/hProcess7"/>
    <dgm:cxn modelId="{07BEACFA-BDD0-4557-A68F-8098633AF900}" srcId="{91A75E56-4D7F-4AD0-901D-C4727926FB8D}" destId="{64EDFD2B-33E9-43C7-9017-86D685E3A788}" srcOrd="2" destOrd="0" parTransId="{2A5AF722-CD81-4F26-8294-7FBFBF9955AE}" sibTransId="{46E8BC2A-813B-4482-BEF1-70F28C94A944}"/>
    <dgm:cxn modelId="{848CDE3D-BAD5-45B7-9BA9-D38E0873D8E8}" type="presParOf" srcId="{45512EAE-B043-429D-8174-E9B9D6301E20}" destId="{67F80EBA-DAB9-4CB9-BCDA-6E8C507D85E4}" srcOrd="0" destOrd="0" presId="urn:microsoft.com/office/officeart/2005/8/layout/hProcess7"/>
    <dgm:cxn modelId="{54D826A1-7E6B-486A-980A-78D97FA103CE}" type="presParOf" srcId="{67F80EBA-DAB9-4CB9-BCDA-6E8C507D85E4}" destId="{1741D16A-A38F-4E18-8BE9-260301DFC2D9}" srcOrd="0" destOrd="0" presId="urn:microsoft.com/office/officeart/2005/8/layout/hProcess7"/>
    <dgm:cxn modelId="{39AD0591-C8F0-4FEC-8FA1-78E2481C468A}" type="presParOf" srcId="{67F80EBA-DAB9-4CB9-BCDA-6E8C507D85E4}" destId="{BD41DCC3-07B4-44B2-9F48-0F7CA9C6A9D5}" srcOrd="1" destOrd="0" presId="urn:microsoft.com/office/officeart/2005/8/layout/hProcess7"/>
    <dgm:cxn modelId="{FD603C56-268E-4705-BF77-E95A7518CCEA}" type="presParOf" srcId="{67F80EBA-DAB9-4CB9-BCDA-6E8C507D85E4}" destId="{F0437BC7-C8CF-4797-A47E-333E234C0F10}" srcOrd="2" destOrd="0" presId="urn:microsoft.com/office/officeart/2005/8/layout/hProcess7"/>
    <dgm:cxn modelId="{84677637-A642-45EB-86D9-55CE210CDB60}" type="presParOf" srcId="{45512EAE-B043-429D-8174-E9B9D6301E20}" destId="{2F407D57-0ED8-4340-9DA1-2FE9B9B5B857}" srcOrd="1" destOrd="0" presId="urn:microsoft.com/office/officeart/2005/8/layout/hProcess7"/>
    <dgm:cxn modelId="{FC9EFE83-5850-4F75-A09E-F6EBEA3E5DAA}" type="presParOf" srcId="{45512EAE-B043-429D-8174-E9B9D6301E20}" destId="{F4911A6E-EA26-480F-BDC8-E008CEA6BA25}" srcOrd="2" destOrd="0" presId="urn:microsoft.com/office/officeart/2005/8/layout/hProcess7"/>
    <dgm:cxn modelId="{FB0846FB-5186-4038-A9DA-90F09C1F783A}" type="presParOf" srcId="{F4911A6E-EA26-480F-BDC8-E008CEA6BA25}" destId="{234E6606-84A6-4A92-B8DF-701FD2726C19}" srcOrd="0" destOrd="0" presId="urn:microsoft.com/office/officeart/2005/8/layout/hProcess7"/>
    <dgm:cxn modelId="{E29BADE0-F773-41D5-BB16-7EEAE2BE51A1}" type="presParOf" srcId="{F4911A6E-EA26-480F-BDC8-E008CEA6BA25}" destId="{D7B63A92-4BC2-48F8-98C5-B470799A3AA0}" srcOrd="1" destOrd="0" presId="urn:microsoft.com/office/officeart/2005/8/layout/hProcess7"/>
    <dgm:cxn modelId="{57DE4314-D4E2-40AB-B19D-A8ACD2560DB3}" type="presParOf" srcId="{F4911A6E-EA26-480F-BDC8-E008CEA6BA25}" destId="{7CAC16BB-1C03-404F-8AF9-3B0E2FE58C44}" srcOrd="2" destOrd="0" presId="urn:microsoft.com/office/officeart/2005/8/layout/hProcess7"/>
    <dgm:cxn modelId="{F9D12C3D-860E-4EEE-8FF7-CCE8F4FE686D}" type="presParOf" srcId="{45512EAE-B043-429D-8174-E9B9D6301E20}" destId="{86EFFFE9-CBA2-4207-94B7-B3A6D019EC77}" srcOrd="3" destOrd="0" presId="urn:microsoft.com/office/officeart/2005/8/layout/hProcess7"/>
    <dgm:cxn modelId="{8AC7DE00-BCFB-48A3-A0F3-2D482FC115E3}" type="presParOf" srcId="{45512EAE-B043-429D-8174-E9B9D6301E20}" destId="{1CF98666-B36E-43A3-879A-210D6485049A}" srcOrd="4" destOrd="0" presId="urn:microsoft.com/office/officeart/2005/8/layout/hProcess7"/>
    <dgm:cxn modelId="{54A1E902-2DE1-42D7-BF51-D54C906477E4}" type="presParOf" srcId="{1CF98666-B36E-43A3-879A-210D6485049A}" destId="{A01FC8AF-5FEC-4CB8-8652-5C241313C899}" srcOrd="0" destOrd="0" presId="urn:microsoft.com/office/officeart/2005/8/layout/hProcess7"/>
    <dgm:cxn modelId="{49B3ED11-65BA-43AB-A858-68A757D86AA5}" type="presParOf" srcId="{1CF98666-B36E-43A3-879A-210D6485049A}" destId="{5B197A6C-FD44-4287-948E-677661006227}" srcOrd="1" destOrd="0" presId="urn:microsoft.com/office/officeart/2005/8/layout/hProcess7"/>
    <dgm:cxn modelId="{B4C246E1-1396-42B9-9359-91A07EDEB887}" type="presParOf" srcId="{1CF98666-B36E-43A3-879A-210D6485049A}" destId="{CF1D187E-DAB0-47FD-9CAF-B0016F835CBB}" srcOrd="2" destOrd="0" presId="urn:microsoft.com/office/officeart/2005/8/layout/hProcess7"/>
    <dgm:cxn modelId="{DC902979-D70E-4C27-9F44-71242213809D}" type="presParOf" srcId="{45512EAE-B043-429D-8174-E9B9D6301E20}" destId="{D930DAAC-5048-45A2-BCDC-168CA69AECDF}" srcOrd="5" destOrd="0" presId="urn:microsoft.com/office/officeart/2005/8/layout/hProcess7"/>
    <dgm:cxn modelId="{20D69E33-B20E-48D8-99DC-DC57ACE035DE}" type="presParOf" srcId="{45512EAE-B043-429D-8174-E9B9D6301E20}" destId="{84F53A39-38EB-49D5-9D15-54F3E660C5A0}" srcOrd="6" destOrd="0" presId="urn:microsoft.com/office/officeart/2005/8/layout/hProcess7"/>
    <dgm:cxn modelId="{0CDCCDFF-9945-4DE8-9244-A5332055633C}" type="presParOf" srcId="{84F53A39-38EB-49D5-9D15-54F3E660C5A0}" destId="{48A1B4DA-3768-4A91-83C1-FC6E47D2B858}" srcOrd="0" destOrd="0" presId="urn:microsoft.com/office/officeart/2005/8/layout/hProcess7"/>
    <dgm:cxn modelId="{A1289741-7304-43FE-A182-5275ADE0279D}" type="presParOf" srcId="{84F53A39-38EB-49D5-9D15-54F3E660C5A0}" destId="{39E67D7C-9E4D-480D-AD0D-3FA1EB86E37D}" srcOrd="1" destOrd="0" presId="urn:microsoft.com/office/officeart/2005/8/layout/hProcess7"/>
    <dgm:cxn modelId="{74B47182-F004-42C1-B359-D3490163A842}" type="presParOf" srcId="{84F53A39-38EB-49D5-9D15-54F3E660C5A0}" destId="{DD08E011-5A37-4B02-BFEA-2AFE4788B591}" srcOrd="2" destOrd="0" presId="urn:microsoft.com/office/officeart/2005/8/layout/hProcess7"/>
    <dgm:cxn modelId="{C6581271-0582-4606-BD0F-D8753340AC19}" type="presParOf" srcId="{45512EAE-B043-429D-8174-E9B9D6301E20}" destId="{76A244CF-1C9A-40C9-8860-B9450CDDFD44}" srcOrd="7" destOrd="0" presId="urn:microsoft.com/office/officeart/2005/8/layout/hProcess7"/>
    <dgm:cxn modelId="{5822F2AA-A9E6-425B-91A4-3666F7F24FC1}" type="presParOf" srcId="{45512EAE-B043-429D-8174-E9B9D6301E20}" destId="{66BDA968-43D8-41AE-B390-770073A64AF8}" srcOrd="8" destOrd="0" presId="urn:microsoft.com/office/officeart/2005/8/layout/hProcess7"/>
    <dgm:cxn modelId="{6963B270-80F5-4662-AD79-0C62ADA59235}" type="presParOf" srcId="{66BDA968-43D8-41AE-B390-770073A64AF8}" destId="{FF282F5C-46FF-46C3-BD9A-4BFF9C10FDC0}" srcOrd="0" destOrd="0" presId="urn:microsoft.com/office/officeart/2005/8/layout/hProcess7"/>
    <dgm:cxn modelId="{7A894321-79E7-4922-AD23-A96A3DDE96B9}" type="presParOf" srcId="{66BDA968-43D8-41AE-B390-770073A64AF8}" destId="{A5A7A45E-A15B-4A59-BB2F-2571A4BE312E}" srcOrd="1" destOrd="0" presId="urn:microsoft.com/office/officeart/2005/8/layout/hProcess7"/>
    <dgm:cxn modelId="{A020E6B8-9768-46DD-98AA-5CC64B6AF812}" type="presParOf" srcId="{66BDA968-43D8-41AE-B390-770073A64AF8}" destId="{3D631240-1503-41D9-B8A6-059DCF7272E2}"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6155-AD59-4B6F-B40D-B8C8F7DC4277}">
      <dsp:nvSpPr>
        <dsp:cNvPr id="0" name=""/>
        <dsp:cNvSpPr/>
      </dsp:nvSpPr>
      <dsp:spPr>
        <a:xfrm>
          <a:off x="-4932686" y="-755846"/>
          <a:ext cx="5874752" cy="5874752"/>
        </a:xfrm>
        <a:prstGeom prst="blockArc">
          <a:avLst>
            <a:gd name="adj1" fmla="val 18900000"/>
            <a:gd name="adj2" fmla="val 2700000"/>
            <a:gd name="adj3" fmla="val 36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F1AFA3-AF46-4483-B1CD-ED821BE4170F}">
      <dsp:nvSpPr>
        <dsp:cNvPr id="0" name=""/>
        <dsp:cNvSpPr/>
      </dsp:nvSpPr>
      <dsp:spPr>
        <a:xfrm>
          <a:off x="605893" y="436306"/>
          <a:ext cx="7992583" cy="8726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35560" rIns="35560" bIns="35560" numCol="1" spcCol="1270" anchor="ctr" anchorCtr="0">
          <a:noAutofit/>
        </a:bodyPr>
        <a:lstStyle/>
        <a:p>
          <a:pPr marL="0" lvl="0" indent="0" algn="just" defTabSz="622300">
            <a:lnSpc>
              <a:spcPct val="90000"/>
            </a:lnSpc>
            <a:spcBef>
              <a:spcPct val="0"/>
            </a:spcBef>
            <a:spcAft>
              <a:spcPct val="35000"/>
            </a:spcAft>
            <a:buNone/>
          </a:pPr>
          <a:r>
            <a:rPr lang="es-MX" sz="1400" kern="1200" dirty="0">
              <a:latin typeface="+mn-lt"/>
            </a:rPr>
            <a:t>EsSalud viene atendiendo desde enero 2020 hasta agosto del 2022, un total de 7,774 pacientes oncológicos, correspondiente a niños y adolescentes de 0 a </a:t>
          </a:r>
          <a:r>
            <a:rPr lang="es-MX" sz="1400" kern="1200">
              <a:latin typeface="+mn-lt"/>
            </a:rPr>
            <a:t>18 años. </a:t>
          </a:r>
          <a:r>
            <a:rPr lang="es-MX" sz="1400" kern="1200" dirty="0">
              <a:latin typeface="+mn-lt"/>
            </a:rPr>
            <a:t>Con un evidente crecimiento de casos anualmente. </a:t>
          </a:r>
          <a:endParaRPr lang="es-PE" sz="1400" kern="1200" dirty="0">
            <a:latin typeface="+mn-lt"/>
          </a:endParaRPr>
        </a:p>
      </dsp:txBody>
      <dsp:txXfrm>
        <a:off x="605893" y="436306"/>
        <a:ext cx="7992583" cy="872612"/>
      </dsp:txXfrm>
    </dsp:sp>
    <dsp:sp modelId="{94CD4D47-CE55-47EA-BF5A-2F1122D4BE45}">
      <dsp:nvSpPr>
        <dsp:cNvPr id="0" name=""/>
        <dsp:cNvSpPr/>
      </dsp:nvSpPr>
      <dsp:spPr>
        <a:xfrm>
          <a:off x="368449" y="635168"/>
          <a:ext cx="474886" cy="47488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6FBF29-B1A5-42D8-9D0C-A431E2CFC266}">
      <dsp:nvSpPr>
        <dsp:cNvPr id="0" name=""/>
        <dsp:cNvSpPr/>
      </dsp:nvSpPr>
      <dsp:spPr>
        <a:xfrm>
          <a:off x="923087" y="1745224"/>
          <a:ext cx="7675388" cy="872612"/>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35560" rIns="35560" bIns="35560" numCol="1" spcCol="1270" anchor="ctr" anchorCtr="0">
          <a:noAutofit/>
        </a:bodyPr>
        <a:lstStyle/>
        <a:p>
          <a:pPr marL="0" lvl="0" indent="0" algn="just" defTabSz="622300">
            <a:lnSpc>
              <a:spcPct val="90000"/>
            </a:lnSpc>
            <a:spcBef>
              <a:spcPct val="0"/>
            </a:spcBef>
            <a:spcAft>
              <a:spcPct val="35000"/>
            </a:spcAft>
            <a:buNone/>
          </a:pPr>
          <a:r>
            <a:rPr lang="es-PE" sz="1400" kern="1200" dirty="0">
              <a:latin typeface="+mn-lt"/>
              <a:cs typeface="Arial" panose="020B0604020202020204" pitchFamily="34" charset="0"/>
            </a:rPr>
            <a:t>Los Diagnósticos Oncológicos pediátricos de Leucemia Linfoblástica Aguda (C91.0), Tumor Maligno del Encéfalo, parte no especificada (C71.9) y </a:t>
          </a:r>
          <a:r>
            <a:rPr lang="es-MX" sz="1400" kern="1200" dirty="0">
              <a:latin typeface="+mn-lt"/>
              <a:cs typeface="Arial" panose="020B0604020202020204" pitchFamily="34" charset="0"/>
            </a:rPr>
            <a:t>Tumor Maligno del Riñón, excepto de la pelvis renal (C64), </a:t>
          </a:r>
          <a:r>
            <a:rPr lang="es-PE" sz="1400" kern="1200" dirty="0">
              <a:latin typeface="+mn-lt"/>
              <a:cs typeface="Arial" panose="020B0604020202020204" pitchFamily="34" charset="0"/>
            </a:rPr>
            <a:t>representan el </a:t>
          </a:r>
          <a:r>
            <a:rPr lang="es-PE" sz="1400" b="1" kern="1200" dirty="0">
              <a:latin typeface="+mn-lt"/>
              <a:cs typeface="Arial" panose="020B0604020202020204" pitchFamily="34" charset="0"/>
            </a:rPr>
            <a:t>53%</a:t>
          </a:r>
          <a:r>
            <a:rPr lang="es-PE" sz="1400" kern="1200" dirty="0">
              <a:latin typeface="+mn-lt"/>
              <a:cs typeface="Arial" panose="020B0604020202020204" pitchFamily="34" charset="0"/>
            </a:rPr>
            <a:t> de las atenciones oncológicas brindadas en el grupo señalado. </a:t>
          </a:r>
          <a:endParaRPr lang="es-PE" sz="1400" kern="1200" dirty="0">
            <a:latin typeface="+mn-lt"/>
          </a:endParaRPr>
        </a:p>
      </dsp:txBody>
      <dsp:txXfrm>
        <a:off x="923087" y="1745224"/>
        <a:ext cx="7675388" cy="872612"/>
      </dsp:txXfrm>
    </dsp:sp>
    <dsp:sp modelId="{2FD5F103-3E03-4364-8542-F560C6F94007}">
      <dsp:nvSpPr>
        <dsp:cNvPr id="0" name=""/>
        <dsp:cNvSpPr/>
      </dsp:nvSpPr>
      <dsp:spPr>
        <a:xfrm>
          <a:off x="685644" y="1944086"/>
          <a:ext cx="474886" cy="474886"/>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3C86C8-CB7F-4FCC-8806-A09F57983A82}">
      <dsp:nvSpPr>
        <dsp:cNvPr id="0" name=""/>
        <dsp:cNvSpPr/>
      </dsp:nvSpPr>
      <dsp:spPr>
        <a:xfrm>
          <a:off x="605893" y="3054142"/>
          <a:ext cx="7992583" cy="87261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35560" rIns="35560" bIns="35560" numCol="1" spcCol="1270" anchor="ctr" anchorCtr="0">
          <a:noAutofit/>
        </a:bodyPr>
        <a:lstStyle/>
        <a:p>
          <a:pPr marL="0" lvl="0" indent="0" algn="just" defTabSz="622300">
            <a:lnSpc>
              <a:spcPct val="90000"/>
            </a:lnSpc>
            <a:spcBef>
              <a:spcPct val="0"/>
            </a:spcBef>
            <a:spcAft>
              <a:spcPct val="35000"/>
            </a:spcAft>
            <a:buNone/>
          </a:pPr>
          <a:r>
            <a:rPr lang="es-MX" sz="1400" kern="1200" dirty="0">
              <a:latin typeface="+mn-lt"/>
            </a:rPr>
            <a:t>Las atenciones (consulta médica y procedimientos clínicos), se dan principalmente en departamentos donde existen Hospitales de III Nivel, en Redes como Almenara, Sabogal, Rebagliati, Lambayeque y Arequipa; como se observa en nuestro sistema de referencias. </a:t>
          </a:r>
          <a:endParaRPr lang="es-PE" sz="1400" kern="1200" dirty="0">
            <a:latin typeface="+mn-lt"/>
          </a:endParaRPr>
        </a:p>
      </dsp:txBody>
      <dsp:txXfrm>
        <a:off x="605893" y="3054142"/>
        <a:ext cx="7992583" cy="872612"/>
      </dsp:txXfrm>
    </dsp:sp>
    <dsp:sp modelId="{F9D8A141-6CB4-48EB-84DB-A8367E5D761E}">
      <dsp:nvSpPr>
        <dsp:cNvPr id="0" name=""/>
        <dsp:cNvSpPr/>
      </dsp:nvSpPr>
      <dsp:spPr>
        <a:xfrm>
          <a:off x="368449" y="3253004"/>
          <a:ext cx="474886" cy="474886"/>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1D16A-A38F-4E18-8BE9-260301DFC2D9}">
      <dsp:nvSpPr>
        <dsp:cNvPr id="0" name=""/>
        <dsp:cNvSpPr/>
      </dsp:nvSpPr>
      <dsp:spPr>
        <a:xfrm>
          <a:off x="0" y="0"/>
          <a:ext cx="3284775" cy="1829187"/>
        </a:xfrm>
        <a:prstGeom prst="roundRect">
          <a:avLst>
            <a:gd name="adj" fmla="val 5000"/>
          </a:avLst>
        </a:prstGeom>
        <a:gradFill rotWithShape="0">
          <a:gsLst>
            <a:gs pos="0">
              <a:srgbClr val="0056B8">
                <a:hueOff val="0"/>
                <a:satOff val="0"/>
                <a:lumOff val="0"/>
                <a:alphaOff val="0"/>
                <a:satMod val="103000"/>
                <a:lumMod val="102000"/>
                <a:tint val="94000"/>
              </a:srgbClr>
            </a:gs>
            <a:gs pos="50000">
              <a:srgbClr val="0056B8">
                <a:hueOff val="0"/>
                <a:satOff val="0"/>
                <a:lumOff val="0"/>
                <a:alphaOff val="0"/>
                <a:satMod val="110000"/>
                <a:lumMod val="100000"/>
                <a:shade val="100000"/>
              </a:srgbClr>
            </a:gs>
            <a:gs pos="100000">
              <a:srgbClr val="0056B8">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i="1" kern="1200" dirty="0">
              <a:solidFill>
                <a:srgbClr val="FFFFFF"/>
              </a:solidFill>
              <a:latin typeface="Calibri" panose="020F0502020204030204"/>
              <a:ea typeface="+mn-ea"/>
              <a:cs typeface="+mn-cs"/>
            </a:rPr>
            <a:t>Prestación de Salud</a:t>
          </a:r>
        </a:p>
      </dsp:txBody>
      <dsp:txXfrm rot="16200000">
        <a:off x="-411868" y="431110"/>
        <a:ext cx="1480691" cy="637713"/>
      </dsp:txXfrm>
    </dsp:sp>
    <dsp:sp modelId="{F0437BC7-C8CF-4797-A47E-333E234C0F10}">
      <dsp:nvSpPr>
        <dsp:cNvPr id="0" name=""/>
        <dsp:cNvSpPr/>
      </dsp:nvSpPr>
      <dsp:spPr>
        <a:xfrm>
          <a:off x="656955" y="0"/>
          <a:ext cx="2447157" cy="1829187"/>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t" anchorCtr="0">
          <a:noAutofit/>
        </a:bodyPr>
        <a:lstStyle/>
        <a:p>
          <a:pPr marL="0" lvl="0" indent="0" algn="ctr" defTabSz="622300">
            <a:lnSpc>
              <a:spcPct val="90000"/>
            </a:lnSpc>
            <a:spcBef>
              <a:spcPct val="0"/>
            </a:spcBef>
            <a:spcAft>
              <a:spcPct val="35000"/>
            </a:spcAft>
            <a:buNone/>
          </a:pPr>
          <a:endParaRPr lang="es-PE" sz="1400" kern="1200" dirty="0">
            <a:solidFill>
              <a:srgbClr val="FFFFFF"/>
            </a:solidFill>
            <a:latin typeface="Calibri" panose="020F0502020204030204"/>
            <a:ea typeface="+mn-ea"/>
            <a:cs typeface="+mn-cs"/>
          </a:endParaRPr>
        </a:p>
        <a:p>
          <a:pPr marL="0" lvl="0" indent="0" algn="ctr" defTabSz="622300">
            <a:lnSpc>
              <a:spcPct val="90000"/>
            </a:lnSpc>
            <a:spcBef>
              <a:spcPct val="0"/>
            </a:spcBef>
            <a:spcAft>
              <a:spcPct val="35000"/>
            </a:spcAft>
            <a:buNone/>
          </a:pPr>
          <a:r>
            <a:rPr lang="es-PE" sz="1400" kern="1200" dirty="0">
              <a:solidFill>
                <a:srgbClr val="FFFFFF"/>
              </a:solidFill>
              <a:latin typeface="Calibri" panose="020F0502020204030204"/>
              <a:ea typeface="+mn-ea"/>
              <a:cs typeface="+mn-cs"/>
            </a:rPr>
            <a:t>Continuidad de atención a pacientes niños y adolescentes con diagnóstico de cáncer, con posterioridad a que cumplan los 18 años</a:t>
          </a:r>
          <a:endParaRPr lang="es-ES" sz="1400" kern="1200" dirty="0">
            <a:solidFill>
              <a:srgbClr val="FFFFFF"/>
            </a:solidFill>
            <a:latin typeface="Calibri" panose="020F0502020204030204"/>
            <a:ea typeface="+mn-ea"/>
            <a:cs typeface="+mn-cs"/>
          </a:endParaRPr>
        </a:p>
      </dsp:txBody>
      <dsp:txXfrm>
        <a:off x="656955" y="0"/>
        <a:ext cx="2447157" cy="1829187"/>
      </dsp:txXfrm>
    </dsp:sp>
    <dsp:sp modelId="{A01FC8AF-5FEC-4CB8-8652-5C241313C899}">
      <dsp:nvSpPr>
        <dsp:cNvPr id="0" name=""/>
        <dsp:cNvSpPr/>
      </dsp:nvSpPr>
      <dsp:spPr>
        <a:xfrm>
          <a:off x="3400505" y="0"/>
          <a:ext cx="3284775" cy="1829187"/>
        </a:xfrm>
        <a:prstGeom prst="roundRect">
          <a:avLst>
            <a:gd name="adj" fmla="val 5000"/>
          </a:avLst>
        </a:prstGeom>
        <a:gradFill rotWithShape="0">
          <a:gsLst>
            <a:gs pos="0">
              <a:srgbClr val="0056B8">
                <a:hueOff val="-702600"/>
                <a:satOff val="0"/>
                <a:lumOff val="6078"/>
                <a:alphaOff val="0"/>
                <a:satMod val="103000"/>
                <a:lumMod val="102000"/>
                <a:tint val="94000"/>
              </a:srgbClr>
            </a:gs>
            <a:gs pos="50000">
              <a:srgbClr val="0056B8">
                <a:hueOff val="-702600"/>
                <a:satOff val="0"/>
                <a:lumOff val="6078"/>
                <a:alphaOff val="0"/>
                <a:satMod val="110000"/>
                <a:lumMod val="100000"/>
                <a:shade val="100000"/>
              </a:srgbClr>
            </a:gs>
            <a:gs pos="100000">
              <a:srgbClr val="0056B8">
                <a:hueOff val="-702600"/>
                <a:satOff val="0"/>
                <a:lumOff val="607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i="1" kern="1200" dirty="0">
              <a:solidFill>
                <a:srgbClr val="FFFFFF"/>
              </a:solidFill>
              <a:latin typeface="Calibri" panose="020F0502020204030204"/>
              <a:ea typeface="+mn-ea"/>
              <a:cs typeface="+mn-cs"/>
            </a:rPr>
            <a:t>Subsidio</a:t>
          </a:r>
          <a:r>
            <a:rPr lang="es-ES" sz="1800" b="1" kern="1200" dirty="0">
              <a:solidFill>
                <a:srgbClr val="FFFFFF"/>
              </a:solidFill>
              <a:latin typeface="Calibri" panose="020F0502020204030204"/>
              <a:ea typeface="+mn-ea"/>
              <a:cs typeface="+mn-cs"/>
            </a:rPr>
            <a:t> </a:t>
          </a:r>
          <a:r>
            <a:rPr lang="es-ES" sz="1800" b="1" i="1" kern="1200" dirty="0">
              <a:solidFill>
                <a:srgbClr val="FFFFFF"/>
              </a:solidFill>
              <a:latin typeface="Calibri" panose="020F0502020204030204"/>
              <a:ea typeface="+mn-ea"/>
              <a:cs typeface="+mn-cs"/>
            </a:rPr>
            <a:t>Oncológico</a:t>
          </a:r>
        </a:p>
      </dsp:txBody>
      <dsp:txXfrm rot="16200000">
        <a:off x="2988637" y="431110"/>
        <a:ext cx="1480691" cy="637713"/>
      </dsp:txXfrm>
    </dsp:sp>
    <dsp:sp modelId="{D7B63A92-4BC2-48F8-98C5-B470799A3AA0}">
      <dsp:nvSpPr>
        <dsp:cNvPr id="0" name=""/>
        <dsp:cNvSpPr/>
      </dsp:nvSpPr>
      <dsp:spPr>
        <a:xfrm rot="5400000">
          <a:off x="3282485" y="1322158"/>
          <a:ext cx="268888" cy="492716"/>
        </a:xfrm>
        <a:prstGeom prst="flowChartExtract">
          <a:avLst/>
        </a:prstGeom>
        <a:solidFill>
          <a:srgbClr val="FFFFFF">
            <a:hueOff val="0"/>
            <a:satOff val="0"/>
            <a:lumOff val="0"/>
            <a:alphaOff val="0"/>
          </a:srgbClr>
        </a:solidFill>
        <a:ln w="6350" cap="flat" cmpd="sng" algn="ctr">
          <a:solidFill>
            <a:srgbClr val="0056B8">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CF1D187E-DAB0-47FD-9CAF-B0016F835CBB}">
      <dsp:nvSpPr>
        <dsp:cNvPr id="0" name=""/>
        <dsp:cNvSpPr/>
      </dsp:nvSpPr>
      <dsp:spPr>
        <a:xfrm>
          <a:off x="4057460" y="0"/>
          <a:ext cx="2447157" cy="1829187"/>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es-PE" sz="1400" kern="1200" dirty="0">
            <a:solidFill>
              <a:srgbClr val="FFFFFF"/>
            </a:solidFill>
            <a:latin typeface="Calibri" panose="020F0502020204030204"/>
            <a:ea typeface="+mn-ea"/>
            <a:cs typeface="+mn-cs"/>
          </a:endParaRPr>
        </a:p>
        <a:p>
          <a:pPr marL="0" lvl="0" indent="0" algn="l" defTabSz="622300">
            <a:lnSpc>
              <a:spcPct val="90000"/>
            </a:lnSpc>
            <a:spcBef>
              <a:spcPct val="0"/>
            </a:spcBef>
            <a:spcAft>
              <a:spcPct val="35000"/>
            </a:spcAft>
            <a:buNone/>
          </a:pPr>
          <a:endParaRPr lang="es-PE" sz="1400" kern="1200" dirty="0">
            <a:solidFill>
              <a:srgbClr val="FFFFFF"/>
            </a:solidFill>
            <a:latin typeface="Calibri" panose="020F0502020204030204"/>
            <a:ea typeface="+mn-ea"/>
            <a:cs typeface="+mn-cs"/>
          </a:endParaRPr>
        </a:p>
        <a:p>
          <a:pPr marL="0" lvl="0" indent="0" algn="l" defTabSz="622300">
            <a:lnSpc>
              <a:spcPct val="90000"/>
            </a:lnSpc>
            <a:spcBef>
              <a:spcPct val="0"/>
            </a:spcBef>
            <a:spcAft>
              <a:spcPct val="35000"/>
            </a:spcAft>
            <a:buNone/>
          </a:pPr>
          <a:r>
            <a:rPr lang="es-PE" sz="1400" kern="1200" dirty="0">
              <a:solidFill>
                <a:srgbClr val="FFFFFF"/>
              </a:solidFill>
              <a:latin typeface="Calibri" panose="020F0502020204030204"/>
              <a:ea typeface="+mn-ea"/>
              <a:cs typeface="+mn-cs"/>
            </a:rPr>
            <a:t>Pago de un subsidio oncológico equivalente a dos (02) RMV</a:t>
          </a:r>
          <a:endParaRPr lang="es-ES" sz="1400" kern="1200" dirty="0">
            <a:solidFill>
              <a:srgbClr val="FFFFFF"/>
            </a:solidFill>
            <a:latin typeface="Calibri" panose="020F0502020204030204"/>
            <a:ea typeface="+mn-ea"/>
            <a:cs typeface="+mn-cs"/>
          </a:endParaRPr>
        </a:p>
      </dsp:txBody>
      <dsp:txXfrm>
        <a:off x="4057460" y="0"/>
        <a:ext cx="2447157" cy="1829187"/>
      </dsp:txXfrm>
    </dsp:sp>
    <dsp:sp modelId="{FF282F5C-46FF-46C3-BD9A-4BFF9C10FDC0}">
      <dsp:nvSpPr>
        <dsp:cNvPr id="0" name=""/>
        <dsp:cNvSpPr/>
      </dsp:nvSpPr>
      <dsp:spPr>
        <a:xfrm>
          <a:off x="6800247" y="0"/>
          <a:ext cx="3284775" cy="1829187"/>
        </a:xfrm>
        <a:prstGeom prst="roundRect">
          <a:avLst>
            <a:gd name="adj" fmla="val 5000"/>
          </a:avLst>
        </a:prstGeom>
        <a:gradFill rotWithShape="0">
          <a:gsLst>
            <a:gs pos="0">
              <a:srgbClr val="0056B8">
                <a:hueOff val="-1405201"/>
                <a:satOff val="0"/>
                <a:lumOff val="12157"/>
                <a:alphaOff val="0"/>
                <a:satMod val="103000"/>
                <a:lumMod val="102000"/>
                <a:tint val="94000"/>
              </a:srgbClr>
            </a:gs>
            <a:gs pos="50000">
              <a:srgbClr val="0056B8">
                <a:hueOff val="-1405201"/>
                <a:satOff val="0"/>
                <a:lumOff val="12157"/>
                <a:alphaOff val="0"/>
                <a:satMod val="110000"/>
                <a:lumMod val="100000"/>
                <a:shade val="100000"/>
              </a:srgbClr>
            </a:gs>
            <a:gs pos="100000">
              <a:srgbClr val="0056B8">
                <a:hueOff val="-1405201"/>
                <a:satOff val="0"/>
                <a:lumOff val="1215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i="1" kern="1200" dirty="0">
              <a:solidFill>
                <a:srgbClr val="FFFFFF"/>
              </a:solidFill>
              <a:latin typeface="Calibri" panose="020F0502020204030204"/>
              <a:ea typeface="+mn-ea"/>
              <a:cs typeface="+mn-cs"/>
            </a:rPr>
            <a:t>Licencia con Goce de Haber</a:t>
          </a:r>
        </a:p>
      </dsp:txBody>
      <dsp:txXfrm rot="16200000">
        <a:off x="6388379" y="431110"/>
        <a:ext cx="1480691" cy="637713"/>
      </dsp:txXfrm>
    </dsp:sp>
    <dsp:sp modelId="{39E67D7C-9E4D-480D-AD0D-3FA1EB86E37D}">
      <dsp:nvSpPr>
        <dsp:cNvPr id="0" name=""/>
        <dsp:cNvSpPr/>
      </dsp:nvSpPr>
      <dsp:spPr>
        <a:xfrm rot="5400000">
          <a:off x="6682227" y="1322158"/>
          <a:ext cx="268888" cy="492716"/>
        </a:xfrm>
        <a:prstGeom prst="flowChartExtract">
          <a:avLst/>
        </a:prstGeom>
        <a:solidFill>
          <a:srgbClr val="FFFFFF">
            <a:hueOff val="0"/>
            <a:satOff val="0"/>
            <a:lumOff val="0"/>
            <a:alphaOff val="0"/>
          </a:srgbClr>
        </a:solidFill>
        <a:ln w="6350" cap="flat" cmpd="sng" algn="ctr">
          <a:solidFill>
            <a:srgbClr val="0056B8">
              <a:hueOff val="-1405201"/>
              <a:satOff val="0"/>
              <a:lumOff val="12157"/>
              <a:alphaOff val="0"/>
            </a:srgbClr>
          </a:solidFill>
          <a:prstDash val="solid"/>
          <a:miter lim="800000"/>
        </a:ln>
        <a:effectLst/>
      </dsp:spPr>
      <dsp:style>
        <a:lnRef idx="1">
          <a:scrgbClr r="0" g="0" b="0"/>
        </a:lnRef>
        <a:fillRef idx="1">
          <a:scrgbClr r="0" g="0" b="0"/>
        </a:fillRef>
        <a:effectRef idx="2">
          <a:scrgbClr r="0" g="0" b="0"/>
        </a:effectRef>
        <a:fontRef idx="minor"/>
      </dsp:style>
    </dsp:sp>
    <dsp:sp modelId="{3D631240-1503-41D9-B8A6-059DCF7272E2}">
      <dsp:nvSpPr>
        <dsp:cNvPr id="0" name=""/>
        <dsp:cNvSpPr/>
      </dsp:nvSpPr>
      <dsp:spPr>
        <a:xfrm>
          <a:off x="7457202" y="0"/>
          <a:ext cx="2447157" cy="1829187"/>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s-PE" sz="1400" kern="1200" dirty="0">
              <a:solidFill>
                <a:srgbClr val="FFFFFF"/>
              </a:solidFill>
              <a:latin typeface="Calibri" panose="020F0502020204030204"/>
              <a:ea typeface="+mn-ea"/>
              <a:cs typeface="+mn-cs"/>
            </a:rPr>
            <a:t>Licencia con goce de haber para el trabajador cuyo hijo menor de 18 años haya sido diagnosticado con cáncer por un periodo no mayor a un año, de los cuales los primeros veintiún (21) días será asumidos por el empleador y el tiempo restante por EsSalud </a:t>
          </a:r>
          <a:endParaRPr lang="es-ES" sz="1400" kern="1200" dirty="0">
            <a:solidFill>
              <a:srgbClr val="FFFFFF"/>
            </a:solidFill>
            <a:latin typeface="Calibri" panose="020F0502020204030204"/>
            <a:ea typeface="+mn-ea"/>
            <a:cs typeface="+mn-cs"/>
          </a:endParaRPr>
        </a:p>
      </dsp:txBody>
      <dsp:txXfrm>
        <a:off x="7457202" y="0"/>
        <a:ext cx="2447157" cy="18291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86BDF58-B2D3-1D51-584D-8272D22F3436}"/>
              </a:ext>
            </a:extLst>
          </p:cNvPr>
          <p:cNvSpPr>
            <a:spLocks noGrp="1"/>
          </p:cNvSpPr>
          <p:nvPr>
            <p:ph type="hdr" sz="quarter"/>
          </p:nvPr>
        </p:nvSpPr>
        <p:spPr>
          <a:xfrm>
            <a:off x="0" y="0"/>
            <a:ext cx="2945659" cy="498136"/>
          </a:xfrm>
          <a:prstGeom prst="rect">
            <a:avLst/>
          </a:prstGeom>
        </p:spPr>
        <p:txBody>
          <a:bodyPr vert="horz" lIns="93324" tIns="46662" rIns="93324" bIns="46662" rtlCol="0"/>
          <a:lstStyle>
            <a:lvl1pPr algn="l">
              <a:defRPr sz="1200"/>
            </a:lvl1pPr>
          </a:lstStyle>
          <a:p>
            <a:endParaRPr lang="es-PE"/>
          </a:p>
        </p:txBody>
      </p:sp>
      <p:sp>
        <p:nvSpPr>
          <p:cNvPr id="3" name="Marcador de fecha 2">
            <a:extLst>
              <a:ext uri="{FF2B5EF4-FFF2-40B4-BE49-F238E27FC236}">
                <a16:creationId xmlns:a16="http://schemas.microsoft.com/office/drawing/2014/main" id="{C6AC6F92-FE9E-0918-7DF6-A7B06F30EDE6}"/>
              </a:ext>
            </a:extLst>
          </p:cNvPr>
          <p:cNvSpPr>
            <a:spLocks noGrp="1"/>
          </p:cNvSpPr>
          <p:nvPr>
            <p:ph type="dt" sz="quarter" idx="1"/>
          </p:nvPr>
        </p:nvSpPr>
        <p:spPr>
          <a:xfrm>
            <a:off x="3850444" y="0"/>
            <a:ext cx="2945659" cy="498136"/>
          </a:xfrm>
          <a:prstGeom prst="rect">
            <a:avLst/>
          </a:prstGeom>
        </p:spPr>
        <p:txBody>
          <a:bodyPr vert="horz" lIns="93324" tIns="46662" rIns="93324" bIns="46662" rtlCol="0"/>
          <a:lstStyle>
            <a:lvl1pPr algn="r">
              <a:defRPr sz="1200"/>
            </a:lvl1pPr>
          </a:lstStyle>
          <a:p>
            <a:fld id="{EA922FE9-560A-43FA-96EB-94643B4B7219}" type="datetimeFigureOut">
              <a:rPr lang="es-PE" smtClean="0"/>
              <a:t>28/09/2022</a:t>
            </a:fld>
            <a:endParaRPr lang="es-PE"/>
          </a:p>
        </p:txBody>
      </p:sp>
      <p:sp>
        <p:nvSpPr>
          <p:cNvPr id="4" name="Marcador de pie de página 3">
            <a:extLst>
              <a:ext uri="{FF2B5EF4-FFF2-40B4-BE49-F238E27FC236}">
                <a16:creationId xmlns:a16="http://schemas.microsoft.com/office/drawing/2014/main" id="{BEFA9FF1-F908-5537-003A-006F099D9A98}"/>
              </a:ext>
            </a:extLst>
          </p:cNvPr>
          <p:cNvSpPr>
            <a:spLocks noGrp="1"/>
          </p:cNvSpPr>
          <p:nvPr>
            <p:ph type="ftr" sz="quarter" idx="2"/>
          </p:nvPr>
        </p:nvSpPr>
        <p:spPr>
          <a:xfrm>
            <a:off x="0" y="9430092"/>
            <a:ext cx="2945659" cy="498135"/>
          </a:xfrm>
          <a:prstGeom prst="rect">
            <a:avLst/>
          </a:prstGeom>
        </p:spPr>
        <p:txBody>
          <a:bodyPr vert="horz" lIns="93324" tIns="46662" rIns="93324" bIns="46662"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29622F0D-3425-9666-4A44-C88802EC507F}"/>
              </a:ext>
            </a:extLst>
          </p:cNvPr>
          <p:cNvSpPr>
            <a:spLocks noGrp="1"/>
          </p:cNvSpPr>
          <p:nvPr>
            <p:ph type="sldNum" sz="quarter" idx="3"/>
          </p:nvPr>
        </p:nvSpPr>
        <p:spPr>
          <a:xfrm>
            <a:off x="3850444" y="9430092"/>
            <a:ext cx="2945659" cy="498135"/>
          </a:xfrm>
          <a:prstGeom prst="rect">
            <a:avLst/>
          </a:prstGeom>
        </p:spPr>
        <p:txBody>
          <a:bodyPr vert="horz" lIns="93324" tIns="46662" rIns="93324" bIns="46662" rtlCol="0" anchor="b"/>
          <a:lstStyle>
            <a:lvl1pPr algn="r">
              <a:defRPr sz="1200"/>
            </a:lvl1pPr>
          </a:lstStyle>
          <a:p>
            <a:fld id="{60E9D581-43B3-4DF9-BF9B-9CCBB09FD8D9}" type="slidenum">
              <a:rPr lang="es-PE" smtClean="0"/>
              <a:t>‹Nº›</a:t>
            </a:fld>
            <a:endParaRPr lang="es-PE"/>
          </a:p>
        </p:txBody>
      </p:sp>
    </p:spTree>
    <p:extLst>
      <p:ext uri="{BB962C8B-B14F-4D97-AF65-F5344CB8AC3E}">
        <p14:creationId xmlns:p14="http://schemas.microsoft.com/office/powerpoint/2010/main" val="15987119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A21B5-19ED-4540-3926-BC6E67F7FF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54271A4-B6EC-5B39-E318-F5AA4ECAE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9452C1F-D0C9-451B-8E2E-4F54F67E04B1}"/>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5" name="Marcador de pie de página 4">
            <a:extLst>
              <a:ext uri="{FF2B5EF4-FFF2-40B4-BE49-F238E27FC236}">
                <a16:creationId xmlns:a16="http://schemas.microsoft.com/office/drawing/2014/main" id="{63004BE9-6211-2537-79C5-2CC6733BC53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BF307E-BB89-520D-4AE4-590A522C2E3D}"/>
              </a:ext>
            </a:extLst>
          </p:cNvPr>
          <p:cNvSpPr>
            <a:spLocks noGrp="1"/>
          </p:cNvSpPr>
          <p:nvPr>
            <p:ph type="sldNum" sz="quarter" idx="12"/>
          </p:nvPr>
        </p:nvSpPr>
        <p:spPr/>
        <p:txBody>
          <a:bodyPr/>
          <a:lstStyle/>
          <a:p>
            <a:fld id="{E9F175AA-A448-4912-98C9-22F4FEBD6C1A}" type="slidenum">
              <a:rPr lang="es-PE" smtClean="0"/>
              <a:t>‹Nº›</a:t>
            </a:fld>
            <a:endParaRPr lang="es-PE"/>
          </a:p>
        </p:txBody>
      </p:sp>
      <p:pic>
        <p:nvPicPr>
          <p:cNvPr id="8" name="Imagen 7" descr="Patrón de fondo&#10;&#10;Descripción generada automáticamente">
            <a:extLst>
              <a:ext uri="{FF2B5EF4-FFF2-40B4-BE49-F238E27FC236}">
                <a16:creationId xmlns:a16="http://schemas.microsoft.com/office/drawing/2014/main" id="{BFB8DA53-227F-A927-E177-9D2410E88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a:extLst>
              <a:ext uri="{FF2B5EF4-FFF2-40B4-BE49-F238E27FC236}">
                <a16:creationId xmlns:a16="http://schemas.microsoft.com/office/drawing/2014/main" id="{A1DDA313-00D0-A311-A62A-C4C99264D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810" y="842585"/>
            <a:ext cx="1339735" cy="489110"/>
          </a:xfrm>
          <a:prstGeom prst="rect">
            <a:avLst/>
          </a:prstGeom>
        </p:spPr>
      </p:pic>
      <p:pic>
        <p:nvPicPr>
          <p:cNvPr id="10" name="Imagen 9">
            <a:extLst>
              <a:ext uri="{FF2B5EF4-FFF2-40B4-BE49-F238E27FC236}">
                <a16:creationId xmlns:a16="http://schemas.microsoft.com/office/drawing/2014/main" id="{2CB37EC1-0256-583B-1B43-C3FDB2BFC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099" y="816705"/>
            <a:ext cx="1397794" cy="540870"/>
          </a:xfrm>
          <a:prstGeom prst="rect">
            <a:avLst/>
          </a:prstGeom>
        </p:spPr>
      </p:pic>
      <p:pic>
        <p:nvPicPr>
          <p:cNvPr id="11" name="Imagen 10">
            <a:extLst>
              <a:ext uri="{FF2B5EF4-FFF2-40B4-BE49-F238E27FC236}">
                <a16:creationId xmlns:a16="http://schemas.microsoft.com/office/drawing/2014/main" id="{328FF4DA-2100-3B9B-AF9B-440F92229F2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476" y="738906"/>
            <a:ext cx="1663780" cy="548693"/>
          </a:xfrm>
          <a:prstGeom prst="rect">
            <a:avLst/>
          </a:prstGeom>
        </p:spPr>
      </p:pic>
      <p:sp>
        <p:nvSpPr>
          <p:cNvPr id="12" name="Rectángulo redondeado 30">
            <a:extLst>
              <a:ext uri="{FF2B5EF4-FFF2-40B4-BE49-F238E27FC236}">
                <a16:creationId xmlns:a16="http://schemas.microsoft.com/office/drawing/2014/main" id="{0BABC88B-5A71-6B84-44F0-19281670AF69}"/>
              </a:ext>
            </a:extLst>
          </p:cNvPr>
          <p:cNvSpPr/>
          <p:nvPr/>
        </p:nvSpPr>
        <p:spPr>
          <a:xfrm>
            <a:off x="955329" y="4704818"/>
            <a:ext cx="66615" cy="62807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ángulo 15">
            <a:extLst>
              <a:ext uri="{FF2B5EF4-FFF2-40B4-BE49-F238E27FC236}">
                <a16:creationId xmlns:a16="http://schemas.microsoft.com/office/drawing/2014/main" id="{3C35151A-5A02-C25B-C9BD-F7D208208971}"/>
              </a:ext>
            </a:extLst>
          </p:cNvPr>
          <p:cNvSpPr/>
          <p:nvPr/>
        </p:nvSpPr>
        <p:spPr>
          <a:xfrm rot="17805386">
            <a:off x="7460933" y="3652838"/>
            <a:ext cx="275966" cy="2759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a:extLst>
              <a:ext uri="{FF2B5EF4-FFF2-40B4-BE49-F238E27FC236}">
                <a16:creationId xmlns:a16="http://schemas.microsoft.com/office/drawing/2014/main" id="{452AF9DC-47A8-E66B-85D1-37F1934B6289}"/>
              </a:ext>
            </a:extLst>
          </p:cNvPr>
          <p:cNvSpPr/>
          <p:nvPr/>
        </p:nvSpPr>
        <p:spPr>
          <a:xfrm rot="17805386">
            <a:off x="7152740" y="3037640"/>
            <a:ext cx="242372" cy="242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8" name="Imagen 17">
            <a:extLst>
              <a:ext uri="{FF2B5EF4-FFF2-40B4-BE49-F238E27FC236}">
                <a16:creationId xmlns:a16="http://schemas.microsoft.com/office/drawing/2014/main" id="{F15E948C-FED7-D2CB-5A83-5BDD3F612C0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71790" y="4342769"/>
            <a:ext cx="2734961" cy="1545721"/>
          </a:xfrm>
          <a:prstGeom prst="rect">
            <a:avLst/>
          </a:prstGeom>
        </p:spPr>
      </p:pic>
      <p:pic>
        <p:nvPicPr>
          <p:cNvPr id="19" name="Picture 6" descr="Villa Essalud Panamericana - Wikipedia, la enciclopedia libre">
            <a:extLst>
              <a:ext uri="{FF2B5EF4-FFF2-40B4-BE49-F238E27FC236}">
                <a16:creationId xmlns:a16="http://schemas.microsoft.com/office/drawing/2014/main" id="{D265B871-877C-A6F8-5344-88DBC022B33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290145" y="707733"/>
            <a:ext cx="3513032" cy="1986429"/>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a:extLst>
              <a:ext uri="{FF2B5EF4-FFF2-40B4-BE49-F238E27FC236}">
                <a16:creationId xmlns:a16="http://schemas.microsoft.com/office/drawing/2014/main" id="{A8BFFD49-AE18-613D-1191-16FDE0CE33CE}"/>
              </a:ext>
            </a:extLst>
          </p:cNvPr>
          <p:cNvSpPr/>
          <p:nvPr/>
        </p:nvSpPr>
        <p:spPr>
          <a:xfrm rot="17805386">
            <a:off x="8346426" y="3368783"/>
            <a:ext cx="397259" cy="397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1" name="Rectángulo 20">
            <a:extLst>
              <a:ext uri="{FF2B5EF4-FFF2-40B4-BE49-F238E27FC236}">
                <a16:creationId xmlns:a16="http://schemas.microsoft.com/office/drawing/2014/main" id="{C7CDC3C1-3838-CB3E-B0D1-7411B0E91C23}"/>
              </a:ext>
            </a:extLst>
          </p:cNvPr>
          <p:cNvSpPr/>
          <p:nvPr/>
        </p:nvSpPr>
        <p:spPr>
          <a:xfrm rot="17805386">
            <a:off x="7667438" y="3106635"/>
            <a:ext cx="644521" cy="644521"/>
          </a:xfrm>
          <a:prstGeom prst="rect">
            <a:avLst/>
          </a:prstGeom>
          <a:solidFill>
            <a:srgbClr val="D5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2" name="Rectángulo 21">
            <a:extLst>
              <a:ext uri="{FF2B5EF4-FFF2-40B4-BE49-F238E27FC236}">
                <a16:creationId xmlns:a16="http://schemas.microsoft.com/office/drawing/2014/main" id="{13FF7723-2E3B-E582-359B-7291C523DC85}"/>
              </a:ext>
            </a:extLst>
          </p:cNvPr>
          <p:cNvSpPr/>
          <p:nvPr/>
        </p:nvSpPr>
        <p:spPr>
          <a:xfrm rot="17805386">
            <a:off x="7537956" y="2908061"/>
            <a:ext cx="242372" cy="242372"/>
          </a:xfrm>
          <a:prstGeom prst="rect">
            <a:avLst/>
          </a:prstGeom>
          <a:solidFill>
            <a:srgbClr val="008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3" name="Imagen 22">
            <a:extLst>
              <a:ext uri="{FF2B5EF4-FFF2-40B4-BE49-F238E27FC236}">
                <a16:creationId xmlns:a16="http://schemas.microsoft.com/office/drawing/2014/main" id="{83C6D15E-1FA1-B5F6-846E-43CD03E8962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957109" y="2786237"/>
            <a:ext cx="2846068" cy="1464457"/>
          </a:xfrm>
          <a:prstGeom prst="rect">
            <a:avLst/>
          </a:prstGeom>
        </p:spPr>
      </p:pic>
      <p:grpSp>
        <p:nvGrpSpPr>
          <p:cNvPr id="24" name="Grupo 23">
            <a:extLst>
              <a:ext uri="{FF2B5EF4-FFF2-40B4-BE49-F238E27FC236}">
                <a16:creationId xmlns:a16="http://schemas.microsoft.com/office/drawing/2014/main" id="{6F8ED930-4B04-8C32-CF1E-3EB23B17FE87}"/>
              </a:ext>
            </a:extLst>
          </p:cNvPr>
          <p:cNvGrpSpPr/>
          <p:nvPr/>
        </p:nvGrpSpPr>
        <p:grpSpPr>
          <a:xfrm>
            <a:off x="7846308" y="1647355"/>
            <a:ext cx="1562900" cy="1574647"/>
            <a:chOff x="7832072" y="833671"/>
            <a:chExt cx="2033001" cy="1829219"/>
          </a:xfrm>
        </p:grpSpPr>
        <p:pic>
          <p:nvPicPr>
            <p:cNvPr id="25" name="Imagen 24">
              <a:extLst>
                <a:ext uri="{FF2B5EF4-FFF2-40B4-BE49-F238E27FC236}">
                  <a16:creationId xmlns:a16="http://schemas.microsoft.com/office/drawing/2014/main" id="{BE61019B-D38A-7D98-A6CC-A2377AE306C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618327">
              <a:off x="7832072" y="1153498"/>
              <a:ext cx="1772733" cy="1509392"/>
            </a:xfrm>
            <a:prstGeom prst="rect">
              <a:avLst/>
            </a:prstGeom>
          </p:spPr>
        </p:pic>
        <p:cxnSp>
          <p:nvCxnSpPr>
            <p:cNvPr id="26" name="Conector recto 25">
              <a:extLst>
                <a:ext uri="{FF2B5EF4-FFF2-40B4-BE49-F238E27FC236}">
                  <a16:creationId xmlns:a16="http://schemas.microsoft.com/office/drawing/2014/main" id="{F3B069DF-23EA-F8FA-725E-2890A61C831C}"/>
                </a:ext>
              </a:extLst>
            </p:cNvPr>
            <p:cNvCxnSpPr>
              <a:cxnSpLocks/>
            </p:cNvCxnSpPr>
            <p:nvPr/>
          </p:nvCxnSpPr>
          <p:spPr>
            <a:xfrm>
              <a:off x="8310979" y="833671"/>
              <a:ext cx="1554094" cy="767309"/>
            </a:xfrm>
            <a:prstGeom prst="line">
              <a:avLst/>
            </a:prstGeom>
            <a:ln w="53975">
              <a:solidFill>
                <a:schemeClr val="bg1"/>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35934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7EDF22-1E69-C876-EFA4-58146F60DF2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F22A345-DE01-B983-63BE-FFF9F30B684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67035C9-3F83-AB02-B68E-3A27DD7E5FA8}"/>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5" name="Marcador de pie de página 4">
            <a:extLst>
              <a:ext uri="{FF2B5EF4-FFF2-40B4-BE49-F238E27FC236}">
                <a16:creationId xmlns:a16="http://schemas.microsoft.com/office/drawing/2014/main" id="{E8A04DB3-F368-738B-FB4A-91A26C6B392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3729FE0-D085-E795-E093-F46DC43E9A5C}"/>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133741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CF087-9963-0DCB-61E3-CA54E796D1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CDBEAD7-9413-3B00-20E6-597B1AB10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938A6C87-D53B-7379-1BDA-C3C3625C1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5ED509-8B1D-5757-4525-015E00255B23}"/>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6" name="Marcador de pie de página 5">
            <a:extLst>
              <a:ext uri="{FF2B5EF4-FFF2-40B4-BE49-F238E27FC236}">
                <a16:creationId xmlns:a16="http://schemas.microsoft.com/office/drawing/2014/main" id="{9099DAAF-A48A-71D1-09AC-55D9E05F226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8639A8D-A117-AE8D-AAB7-DEE67D1C3D89}"/>
              </a:ext>
            </a:extLst>
          </p:cNvPr>
          <p:cNvSpPr>
            <a:spLocks noGrp="1"/>
          </p:cNvSpPr>
          <p:nvPr>
            <p:ph type="sldNum" sz="quarter" idx="12"/>
          </p:nvPr>
        </p:nvSpPr>
        <p:spPr/>
        <p:txBody>
          <a:bodyPr/>
          <a:lstStyle/>
          <a:p>
            <a:fld id="{E9F175AA-A448-4912-98C9-22F4FEBD6C1A}" type="slidenum">
              <a:rPr lang="es-PE" smtClean="0"/>
              <a:t>‹Nº›</a:t>
            </a:fld>
            <a:endParaRPr lang="es-PE"/>
          </a:p>
        </p:txBody>
      </p:sp>
      <p:pic>
        <p:nvPicPr>
          <p:cNvPr id="9" name="Imagen 8" descr="Patrón de fondo&#10;&#10;Descripción generada automáticamente">
            <a:extLst>
              <a:ext uri="{FF2B5EF4-FFF2-40B4-BE49-F238E27FC236}">
                <a16:creationId xmlns:a16="http://schemas.microsoft.com/office/drawing/2014/main" id="{DB82259A-8887-5AA6-FF32-C57777C87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044C6A74-C2CC-7401-B534-22B572751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6437" y="2763329"/>
            <a:ext cx="2598168" cy="856842"/>
          </a:xfrm>
          <a:prstGeom prst="rect">
            <a:avLst/>
          </a:prstGeom>
        </p:spPr>
      </p:pic>
      <p:pic>
        <p:nvPicPr>
          <p:cNvPr id="11" name="Imagen 10">
            <a:extLst>
              <a:ext uri="{FF2B5EF4-FFF2-40B4-BE49-F238E27FC236}">
                <a16:creationId xmlns:a16="http://schemas.microsoft.com/office/drawing/2014/main" id="{C7271086-05E2-DA4B-E8C6-2DF6DEB7E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949" y="2804328"/>
            <a:ext cx="2122396" cy="774844"/>
          </a:xfrm>
          <a:prstGeom prst="rect">
            <a:avLst/>
          </a:prstGeom>
        </p:spPr>
      </p:pic>
      <p:pic>
        <p:nvPicPr>
          <p:cNvPr id="12" name="Imagen 11">
            <a:extLst>
              <a:ext uri="{FF2B5EF4-FFF2-40B4-BE49-F238E27FC236}">
                <a16:creationId xmlns:a16="http://schemas.microsoft.com/office/drawing/2014/main" id="{CE070EBC-F8CF-C711-35D5-B6F63D18DE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5392" y="2763330"/>
            <a:ext cx="2214372" cy="856841"/>
          </a:xfrm>
          <a:prstGeom prst="rect">
            <a:avLst/>
          </a:prstGeom>
        </p:spPr>
      </p:pic>
    </p:spTree>
    <p:extLst>
      <p:ext uri="{BB962C8B-B14F-4D97-AF65-F5344CB8AC3E}">
        <p14:creationId xmlns:p14="http://schemas.microsoft.com/office/powerpoint/2010/main" val="304915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0B99426-AB6A-4CEF-A506-E1AF50971483}" type="datetimeFigureOut">
              <a:rPr lang="en-US" smtClean="0"/>
              <a:t>9/28/2022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1759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0B99426-AB6A-4CEF-A506-E1AF50971483}" type="datetimeFigureOut">
              <a:rPr lang="en-US" smtClean="0"/>
              <a:t>9/28/2022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14367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0B99426-AB6A-4CEF-A506-E1AF50971483}" type="datetimeFigureOut">
              <a:rPr lang="en-US" smtClean="0"/>
              <a:t>9/28/2022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151383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0B99426-AB6A-4CEF-A506-E1AF50971483}" type="datetimeFigureOut">
              <a:rPr lang="en-US" smtClean="0"/>
              <a:t>9/28/2022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263949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0B99426-AB6A-4CEF-A506-E1AF50971483}" type="datetimeFigureOut">
              <a:rPr lang="en-US" smtClean="0"/>
              <a:t>9/28/2022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2874714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0B99426-AB6A-4CEF-A506-E1AF50971483}" type="datetimeFigureOut">
              <a:rPr lang="en-US" smtClean="0"/>
              <a:t>9/28/2022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409795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B99426-AB6A-4CEF-A506-E1AF50971483}" type="datetimeFigureOut">
              <a:rPr lang="en-US" smtClean="0"/>
              <a:t>9/28/2022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3306656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0B99426-AB6A-4CEF-A506-E1AF50971483}" type="datetimeFigureOut">
              <a:rPr lang="en-US" smtClean="0"/>
              <a:t>9/28/2022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57649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362ED-AD95-7D0D-D2C9-E42E80B8466F}"/>
              </a:ext>
            </a:extLst>
          </p:cNvPr>
          <p:cNvSpPr>
            <a:spLocks noGrp="1"/>
          </p:cNvSpPr>
          <p:nvPr>
            <p:ph type="title"/>
          </p:nvPr>
        </p:nvSpPr>
        <p:spPr>
          <a:xfrm>
            <a:off x="838200" y="254952"/>
            <a:ext cx="10515600" cy="1325563"/>
          </a:xfrm>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D3271A9-9F01-0DCF-F792-0AA4E67493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677CFA6-D3B7-3D0D-4406-323BC9EBCBB5}"/>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5" name="Marcador de pie de página 4">
            <a:extLst>
              <a:ext uri="{FF2B5EF4-FFF2-40B4-BE49-F238E27FC236}">
                <a16:creationId xmlns:a16="http://schemas.microsoft.com/office/drawing/2014/main" id="{F0F7FED3-4A47-86AF-FE8B-8F4E732F0F2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FB45A78-A27E-DC39-EE61-9F82DC3E234D}"/>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222082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0B99426-AB6A-4CEF-A506-E1AF50971483}" type="datetimeFigureOut">
              <a:rPr lang="en-US" smtClean="0"/>
              <a:t>9/28/2022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6520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0B99426-AB6A-4CEF-A506-E1AF50971483}" type="datetimeFigureOut">
              <a:rPr lang="en-US" smtClean="0"/>
              <a:t>9/28/2022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3518242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0B99426-AB6A-4CEF-A506-E1AF50971483}" type="datetimeFigureOut">
              <a:rPr lang="en-US" smtClean="0"/>
              <a:t>9/28/2022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FA313E2-7557-45CD-9DF8-10A3C7536B4D}" type="slidenum">
              <a:rPr lang="en-US" smtClean="0"/>
              <a:t>‹Nº›</a:t>
            </a:fld>
            <a:endParaRPr lang="en-US"/>
          </a:p>
        </p:txBody>
      </p:sp>
    </p:spTree>
    <p:extLst>
      <p:ext uri="{BB962C8B-B14F-4D97-AF65-F5344CB8AC3E}">
        <p14:creationId xmlns:p14="http://schemas.microsoft.com/office/powerpoint/2010/main" val="360804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7A36F1-3DE9-6EB7-136C-01B2C9ADD0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42F5587-8E73-17DF-3517-2686CEE69F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232FAC5-488D-85DE-0FAC-1063ED0B8517}"/>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5" name="Marcador de pie de página 4">
            <a:extLst>
              <a:ext uri="{FF2B5EF4-FFF2-40B4-BE49-F238E27FC236}">
                <a16:creationId xmlns:a16="http://schemas.microsoft.com/office/drawing/2014/main" id="{0AD4A84C-6BEB-D9F9-B7B3-295333DCDD9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D01C840-EB53-0CAE-E167-525816280802}"/>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265030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10F17-BDC5-0B8E-B047-5866D47A749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C35153F-31E6-9F57-ACE8-100B6A5D75D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546A86F-A3E9-19B8-7EA1-20F6F8B3E11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650B8B2-034D-8118-2352-09AA3CC26D82}"/>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6" name="Marcador de pie de página 5">
            <a:extLst>
              <a:ext uri="{FF2B5EF4-FFF2-40B4-BE49-F238E27FC236}">
                <a16:creationId xmlns:a16="http://schemas.microsoft.com/office/drawing/2014/main" id="{7B64B3EE-5AA1-B13A-A7E6-B4917F9AB58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DB8464-DF01-ABF8-AFD3-F5D1EE447DC9}"/>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339836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5ECB6-4189-9AC8-2F84-397FB9EE7A2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7A81910-59CB-C790-F5DE-DEBE6436F1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41085A-C8F9-66C7-9297-2F7EE53A3A3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35DBA717-E41F-4259-9F32-9168D50A5A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DDE45F8-7F1C-1227-0628-3333C597FA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9C5A745-C63A-BE51-C4BE-F3797EBDC012}"/>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8" name="Marcador de pie de página 7">
            <a:extLst>
              <a:ext uri="{FF2B5EF4-FFF2-40B4-BE49-F238E27FC236}">
                <a16:creationId xmlns:a16="http://schemas.microsoft.com/office/drawing/2014/main" id="{0DACF5E2-896D-84B5-B854-FB8963117F9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09407C9D-94C7-7547-5E4B-81C18D896129}"/>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25783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79B2-EE5E-153A-A238-566650DC0A1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4D90EC0-2B3E-378D-407A-D1A3D7C10142}"/>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4" name="Marcador de pie de página 3">
            <a:extLst>
              <a:ext uri="{FF2B5EF4-FFF2-40B4-BE49-F238E27FC236}">
                <a16:creationId xmlns:a16="http://schemas.microsoft.com/office/drawing/2014/main" id="{BF074A59-CEE1-71AF-F591-64C005825E5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E5EF26A4-D507-C8A7-D441-4DDC65437477}"/>
              </a:ext>
            </a:extLst>
          </p:cNvPr>
          <p:cNvSpPr>
            <a:spLocks noGrp="1"/>
          </p:cNvSpPr>
          <p:nvPr>
            <p:ph type="sldNum" sz="quarter" idx="12"/>
          </p:nvPr>
        </p:nvSpPr>
        <p:spPr/>
        <p:txBody>
          <a:bodyPr/>
          <a:lstStyle/>
          <a:p>
            <a:fld id="{E9F175AA-A448-4912-98C9-22F4FEBD6C1A}" type="slidenum">
              <a:rPr lang="es-PE" smtClean="0"/>
              <a:t>‹Nº›</a:t>
            </a:fld>
            <a:endParaRPr lang="es-PE"/>
          </a:p>
        </p:txBody>
      </p:sp>
      <p:pic>
        <p:nvPicPr>
          <p:cNvPr id="7" name="Imagen 6" descr="Imagen en blanco y negro&#10;&#10;Descripción generada automáticamente con confianza media">
            <a:extLst>
              <a:ext uri="{FF2B5EF4-FFF2-40B4-BE49-F238E27FC236}">
                <a16:creationId xmlns:a16="http://schemas.microsoft.com/office/drawing/2014/main" id="{5E1803FC-50BC-0234-F3E2-3DCE8E1B1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3177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FE3C74-546E-D235-E922-2624928FD0AA}"/>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3" name="Marcador de pie de página 2">
            <a:extLst>
              <a:ext uri="{FF2B5EF4-FFF2-40B4-BE49-F238E27FC236}">
                <a16:creationId xmlns:a16="http://schemas.microsoft.com/office/drawing/2014/main" id="{0D097BD7-12EE-B90A-2845-DFFCD3193CFC}"/>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1FB543E-4E0B-737F-A560-BAB878FAC406}"/>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293557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DD100-4B26-940B-7CE6-00D1CC9CC5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8F0389D-9FB7-1ADF-812F-FE6B907C0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658CB657-F212-301A-593F-6691FDA36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B8294B-B88B-CC2E-2149-A29D0280F91F}"/>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6" name="Marcador de pie de página 5">
            <a:extLst>
              <a:ext uri="{FF2B5EF4-FFF2-40B4-BE49-F238E27FC236}">
                <a16:creationId xmlns:a16="http://schemas.microsoft.com/office/drawing/2014/main" id="{B421EEC1-1009-E198-A928-70C94BE2A0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CD8BB7C-A437-C795-CAB3-7BE68B323C00}"/>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104007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0707B-745A-490D-175D-8DCCF15EEB7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FEF2AD7-D5C3-C4D3-37B8-3DF800E87D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212AAD-E50A-74D3-9B78-4AC85292FA11}"/>
              </a:ext>
            </a:extLst>
          </p:cNvPr>
          <p:cNvSpPr>
            <a:spLocks noGrp="1"/>
          </p:cNvSpPr>
          <p:nvPr>
            <p:ph type="dt" sz="half" idx="10"/>
          </p:nvPr>
        </p:nvSpPr>
        <p:spPr/>
        <p:txBody>
          <a:bodyPr/>
          <a:lstStyle/>
          <a:p>
            <a:fld id="{06399FAA-F392-46A9-AFC0-2BF3D9931A66}" type="datetimeFigureOut">
              <a:rPr lang="es-PE" smtClean="0"/>
              <a:t>28/09/2022</a:t>
            </a:fld>
            <a:endParaRPr lang="es-PE"/>
          </a:p>
        </p:txBody>
      </p:sp>
      <p:sp>
        <p:nvSpPr>
          <p:cNvPr id="5" name="Marcador de pie de página 4">
            <a:extLst>
              <a:ext uri="{FF2B5EF4-FFF2-40B4-BE49-F238E27FC236}">
                <a16:creationId xmlns:a16="http://schemas.microsoft.com/office/drawing/2014/main" id="{49576F10-2AED-6D21-B917-0C90248F34D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883006F-5FDF-FCF3-70CF-2501F8666547}"/>
              </a:ext>
            </a:extLst>
          </p:cNvPr>
          <p:cNvSpPr>
            <a:spLocks noGrp="1"/>
          </p:cNvSpPr>
          <p:nvPr>
            <p:ph type="sldNum" sz="quarter" idx="12"/>
          </p:nvPr>
        </p:nvSpPr>
        <p:spPr/>
        <p:txBody>
          <a:bodyPr/>
          <a:lstStyle/>
          <a:p>
            <a:fld id="{E9F175AA-A448-4912-98C9-22F4FEBD6C1A}" type="slidenum">
              <a:rPr lang="es-PE" smtClean="0"/>
              <a:t>‹Nº›</a:t>
            </a:fld>
            <a:endParaRPr lang="es-PE"/>
          </a:p>
        </p:txBody>
      </p:sp>
    </p:spTree>
    <p:extLst>
      <p:ext uri="{BB962C8B-B14F-4D97-AF65-F5344CB8AC3E}">
        <p14:creationId xmlns:p14="http://schemas.microsoft.com/office/powerpoint/2010/main" val="239687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descr="Patrón de fondo&#10;&#10;Descripción generada automáticamente con confianza baja">
            <a:extLst>
              <a:ext uri="{FF2B5EF4-FFF2-40B4-BE49-F238E27FC236}">
                <a16:creationId xmlns:a16="http://schemas.microsoft.com/office/drawing/2014/main" id="{9A76E67E-E683-8EBA-3BC7-B1DF4A6FCA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129" y="0"/>
            <a:ext cx="11957742" cy="6858000"/>
          </a:xfrm>
          <a:prstGeom prst="rect">
            <a:avLst/>
          </a:prstGeom>
        </p:spPr>
      </p:pic>
      <p:sp>
        <p:nvSpPr>
          <p:cNvPr id="2" name="Marcador de título 1">
            <a:extLst>
              <a:ext uri="{FF2B5EF4-FFF2-40B4-BE49-F238E27FC236}">
                <a16:creationId xmlns:a16="http://schemas.microsoft.com/office/drawing/2014/main" id="{00CB0622-0A78-CC93-1CF1-45CE8454C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4F85B8D-FBC2-B8F1-E062-4E2DD737D0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8CBBCD0-5EC9-CC70-01C6-167971E29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99FAA-F392-46A9-AFC0-2BF3D9931A66}" type="datetimeFigureOut">
              <a:rPr lang="es-PE" smtClean="0"/>
              <a:t>28/09/2022</a:t>
            </a:fld>
            <a:endParaRPr lang="es-PE"/>
          </a:p>
        </p:txBody>
      </p:sp>
      <p:sp>
        <p:nvSpPr>
          <p:cNvPr id="5" name="Marcador de pie de página 4">
            <a:extLst>
              <a:ext uri="{FF2B5EF4-FFF2-40B4-BE49-F238E27FC236}">
                <a16:creationId xmlns:a16="http://schemas.microsoft.com/office/drawing/2014/main" id="{7025056E-02AC-E31C-8D67-1AC49BC9C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8B78546-BA13-BB41-6B19-D5C5CBD06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175AA-A448-4912-98C9-22F4FEBD6C1A}" type="slidenum">
              <a:rPr lang="es-PE" smtClean="0"/>
              <a:t>‹Nº›</a:t>
            </a:fld>
            <a:endParaRPr lang="es-PE"/>
          </a:p>
        </p:txBody>
      </p:sp>
      <p:pic>
        <p:nvPicPr>
          <p:cNvPr id="7" name="Imagen 6">
            <a:extLst>
              <a:ext uri="{FF2B5EF4-FFF2-40B4-BE49-F238E27FC236}">
                <a16:creationId xmlns:a16="http://schemas.microsoft.com/office/drawing/2014/main" id="{0D74862D-A1D0-52C9-C938-C12B48F996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23310" y="6336323"/>
            <a:ext cx="1040752" cy="378455"/>
          </a:xfrm>
          <a:prstGeom prst="rect">
            <a:avLst/>
          </a:prstGeom>
        </p:spPr>
      </p:pic>
      <p:pic>
        <p:nvPicPr>
          <p:cNvPr id="8" name="Imagen 7">
            <a:extLst>
              <a:ext uri="{FF2B5EF4-FFF2-40B4-BE49-F238E27FC236}">
                <a16:creationId xmlns:a16="http://schemas.microsoft.com/office/drawing/2014/main" id="{F020E7D9-7B1E-B49E-AAB8-1A9EA8EBA8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2823" y="6284739"/>
            <a:ext cx="1192304" cy="461357"/>
          </a:xfrm>
          <a:prstGeom prst="rect">
            <a:avLst/>
          </a:prstGeom>
        </p:spPr>
      </p:pic>
      <p:pic>
        <p:nvPicPr>
          <p:cNvPr id="9" name="Imagen 8">
            <a:extLst>
              <a:ext uri="{FF2B5EF4-FFF2-40B4-BE49-F238E27FC236}">
                <a16:creationId xmlns:a16="http://schemas.microsoft.com/office/drawing/2014/main" id="{3D78D7E2-D9E4-5547-AE5B-2BB890CFC5A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733595" y="6310793"/>
            <a:ext cx="1240954" cy="409250"/>
          </a:xfrm>
          <a:prstGeom prst="rect">
            <a:avLst/>
          </a:prstGeom>
        </p:spPr>
      </p:pic>
    </p:spTree>
    <p:extLst>
      <p:ext uri="{BB962C8B-B14F-4D97-AF65-F5344CB8AC3E}">
        <p14:creationId xmlns:p14="http://schemas.microsoft.com/office/powerpoint/2010/main" val="2398416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99426-AB6A-4CEF-A506-E1AF50971483}" type="datetimeFigureOut">
              <a:rPr lang="en-US" smtClean="0"/>
              <a:t>9/28/2022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313E2-7557-45CD-9DF8-10A3C7536B4D}" type="slidenum">
              <a:rPr lang="en-US" smtClean="0"/>
              <a:t>‹Nº›</a:t>
            </a:fld>
            <a:endParaRPr lang="en-US"/>
          </a:p>
        </p:txBody>
      </p:sp>
    </p:spTree>
    <p:extLst>
      <p:ext uri="{BB962C8B-B14F-4D97-AF65-F5344CB8AC3E}">
        <p14:creationId xmlns:p14="http://schemas.microsoft.com/office/powerpoint/2010/main" val="2446881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jpg"/><Relationship Id="rId7" Type="http://schemas.openxmlformats.org/officeDocument/2006/relationships/hyperlink" Target="http://gcps.essalud/gcps/oiis/index.php" TargetMode="External"/><Relationship Id="rId2" Type="http://schemas.openxmlformats.org/officeDocument/2006/relationships/slideLayout" Target="../slideLayouts/slideLayout13.xml"/><Relationship Id="rId1" Type="http://schemas.openxmlformats.org/officeDocument/2006/relationships/themeOverride" Target="../theme/themeOverride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image" Target="../media/image34.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9.emf"/><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8.jpg"/><Relationship Id="rId7" Type="http://schemas.openxmlformats.org/officeDocument/2006/relationships/image" Target="../media/image36.jpeg"/><Relationship Id="rId12" Type="http://schemas.microsoft.com/office/2007/relationships/diagramDrawing" Target="../diagrams/drawing2.xml"/><Relationship Id="rId2" Type="http://schemas.openxmlformats.org/officeDocument/2006/relationships/slideLayout" Target="../slideLayouts/slideLayout18.xml"/><Relationship Id="rId1" Type="http://schemas.openxmlformats.org/officeDocument/2006/relationships/themeOverride" Target="../theme/themeOverride9.xml"/><Relationship Id="rId6" Type="http://schemas.openxmlformats.org/officeDocument/2006/relationships/image" Target="../media/image4.png"/><Relationship Id="rId11" Type="http://schemas.openxmlformats.org/officeDocument/2006/relationships/diagramColors" Target="../diagrams/colors2.xml"/><Relationship Id="rId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image" Target="../media/image2.png"/><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2.xml"/><Relationship Id="rId1" Type="http://schemas.openxmlformats.org/officeDocument/2006/relationships/themeOverride" Target="../theme/themeOverride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hemeOverride" Target="../theme/themeOverride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hemeOverride" Target="../theme/themeOverride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jpg"/><Relationship Id="rId7"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hemeOverride" Target="../theme/themeOverride15.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image" Target="../media/image40.png"/><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hemeOverride" Target="../theme/themeOverride16.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5.xml"/><Relationship Id="rId1" Type="http://schemas.openxmlformats.org/officeDocument/2006/relationships/themeOverride" Target="../theme/themeOverride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5.xml"/><Relationship Id="rId1" Type="http://schemas.openxmlformats.org/officeDocument/2006/relationships/themeOverride" Target="../theme/themeOverride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6.xml"/><Relationship Id="rId1" Type="http://schemas.openxmlformats.org/officeDocument/2006/relationships/themeOverride" Target="../theme/themeOverride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openxmlformats.org/officeDocument/2006/relationships/chart" Target="../charts/chart1.xml"/><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openxmlformats.org/officeDocument/2006/relationships/chart" Target="../charts/chart2.xml"/><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ángulo redondeado 30"/>
          <p:cNvSpPr/>
          <p:nvPr/>
        </p:nvSpPr>
        <p:spPr>
          <a:xfrm>
            <a:off x="745779" y="4771539"/>
            <a:ext cx="66615" cy="62807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ítulo 1">
            <a:extLst>
              <a:ext uri="{FF2B5EF4-FFF2-40B4-BE49-F238E27FC236}">
                <a16:creationId xmlns:a16="http://schemas.microsoft.com/office/drawing/2014/main" id="{DA6A785A-A2F4-4969-B046-22653D263440}"/>
              </a:ext>
            </a:extLst>
          </p:cNvPr>
          <p:cNvSpPr txBox="1">
            <a:spLocks/>
          </p:cNvSpPr>
          <p:nvPr/>
        </p:nvSpPr>
        <p:spPr>
          <a:xfrm>
            <a:off x="624260" y="1458390"/>
            <a:ext cx="4874415" cy="24721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E"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SEGURO SOCIAL DE SALUD - ESSALUD</a:t>
            </a:r>
          </a:p>
        </p:txBody>
      </p:sp>
      <p:sp>
        <p:nvSpPr>
          <p:cNvPr id="33" name="Marcador de contenido 2">
            <a:extLst>
              <a:ext uri="{FF2B5EF4-FFF2-40B4-BE49-F238E27FC236}">
                <a16:creationId xmlns:a16="http://schemas.microsoft.com/office/drawing/2014/main" id="{C8989F68-84A9-4435-8EE0-E3A8CEEC762A}"/>
              </a:ext>
            </a:extLst>
          </p:cNvPr>
          <p:cNvSpPr txBox="1">
            <a:spLocks/>
          </p:cNvSpPr>
          <p:nvPr/>
        </p:nvSpPr>
        <p:spPr>
          <a:xfrm>
            <a:off x="812394" y="4134491"/>
            <a:ext cx="4498148" cy="9510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white"/>
                </a:solidFill>
                <a:effectLst/>
                <a:uLnTx/>
                <a:uFillTx/>
                <a:latin typeface="Calibri Light" panose="020F0302020204030204"/>
                <a:ea typeface="+mn-ea"/>
                <a:cs typeface="+mn-cs"/>
              </a:rPr>
              <a:t>Dr. </a:t>
            </a:r>
            <a:r>
              <a:rPr lang="en-US" sz="2600" b="1" dirty="0">
                <a:solidFill>
                  <a:prstClr val="white"/>
                </a:solidFill>
                <a:latin typeface="Calibri Light" panose="020F0302020204030204"/>
              </a:rPr>
              <a:t>William Rosas </a:t>
            </a:r>
            <a:r>
              <a:rPr lang="en-US" sz="2600" b="1" dirty="0" err="1">
                <a:solidFill>
                  <a:prstClr val="white"/>
                </a:solidFill>
                <a:latin typeface="Calibri Light" panose="020F0302020204030204"/>
              </a:rPr>
              <a:t>Charaja</a:t>
            </a:r>
            <a:br>
              <a:rPr kumimoji="0" lang="en-US" sz="260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2600" b="1" i="0" u="none" strike="noStrike" kern="1200" cap="none" spc="0" normalizeH="0" baseline="0" noProof="0" dirty="0" err="1">
                <a:ln>
                  <a:noFill/>
                </a:ln>
                <a:solidFill>
                  <a:prstClr val="white"/>
                </a:solidFill>
                <a:effectLst/>
                <a:uLnTx/>
                <a:uFillTx/>
                <a:latin typeface="Calibri Light" panose="020F0302020204030204"/>
                <a:ea typeface="+mn-ea"/>
                <a:cs typeface="+mn-cs"/>
              </a:rPr>
              <a:t>Gerente</a:t>
            </a:r>
            <a:r>
              <a:rPr kumimoji="0" lang="en-US" sz="2600" b="1" i="0" u="none" strike="noStrike" kern="1200" cap="none" spc="0" normalizeH="0" baseline="0" noProof="0" dirty="0">
                <a:ln>
                  <a:noFill/>
                </a:ln>
                <a:solidFill>
                  <a:prstClr val="white"/>
                </a:solidFill>
                <a:effectLst/>
                <a:uLnTx/>
                <a:uFillTx/>
                <a:latin typeface="Calibri Light" panose="020F0302020204030204"/>
                <a:ea typeface="+mn-ea"/>
                <a:cs typeface="+mn-cs"/>
              </a:rPr>
              <a:t> General de EsSalud</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810" y="842585"/>
            <a:ext cx="1339735" cy="48911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099" y="816705"/>
            <a:ext cx="1397794" cy="540870"/>
          </a:xfrm>
          <a:prstGeom prst="rect">
            <a:avLst/>
          </a:prstGeom>
        </p:spPr>
      </p:pic>
      <p:pic>
        <p:nvPicPr>
          <p:cNvPr id="11" name="Imagen 10">
            <a:extLst>
              <a:ext uri="{FF2B5EF4-FFF2-40B4-BE49-F238E27FC236}">
                <a16:creationId xmlns:a16="http://schemas.microsoft.com/office/drawing/2014/main" id="{5DA0DF59-C0C2-44CC-B8B0-E260368953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476" y="738906"/>
            <a:ext cx="1663780" cy="548693"/>
          </a:xfrm>
          <a:prstGeom prst="rect">
            <a:avLst/>
          </a:prstGeom>
        </p:spPr>
      </p:pic>
      <p:pic>
        <p:nvPicPr>
          <p:cNvPr id="6" name="Imagen 5">
            <a:extLst>
              <a:ext uri="{FF2B5EF4-FFF2-40B4-BE49-F238E27FC236}">
                <a16:creationId xmlns:a16="http://schemas.microsoft.com/office/drawing/2014/main" id="{4B7CBCFE-A958-18C3-8073-2EF2332DC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6096" y="1287599"/>
            <a:ext cx="6426367" cy="4784359"/>
          </a:xfrm>
          <a:prstGeom prst="rect">
            <a:avLst/>
          </a:prstGeom>
        </p:spPr>
      </p:pic>
      <p:sp>
        <p:nvSpPr>
          <p:cNvPr id="9" name="Marcador de contenido 2">
            <a:extLst>
              <a:ext uri="{FF2B5EF4-FFF2-40B4-BE49-F238E27FC236}">
                <a16:creationId xmlns:a16="http://schemas.microsoft.com/office/drawing/2014/main" id="{990E327E-C09B-427E-9171-5CB7D3E8CC98}"/>
              </a:ext>
            </a:extLst>
          </p:cNvPr>
          <p:cNvSpPr txBox="1">
            <a:spLocks/>
          </p:cNvSpPr>
          <p:nvPr/>
        </p:nvSpPr>
        <p:spPr>
          <a:xfrm>
            <a:off x="1220366" y="4924068"/>
            <a:ext cx="4498148" cy="9510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white"/>
                </a:solidFill>
                <a:effectLst/>
                <a:uLnTx/>
                <a:uFillTx/>
                <a:latin typeface="Calibri Light" panose="020F0302020204030204"/>
                <a:ea typeface="+mn-ea"/>
                <a:cs typeface="+mn-cs"/>
              </a:rPr>
              <a:t>23 de </a:t>
            </a:r>
            <a:r>
              <a:rPr kumimoji="0" lang="en-US" sz="2600" b="1" i="0" u="none" strike="noStrike" kern="1200" cap="none" spc="0" normalizeH="0" baseline="0" noProof="0" dirty="0" err="1">
                <a:ln>
                  <a:noFill/>
                </a:ln>
                <a:solidFill>
                  <a:prstClr val="white"/>
                </a:solidFill>
                <a:effectLst/>
                <a:uLnTx/>
                <a:uFillTx/>
                <a:latin typeface="Calibri Light" panose="020F0302020204030204"/>
                <a:ea typeface="+mn-ea"/>
                <a:cs typeface="+mn-cs"/>
              </a:rPr>
              <a:t>setiembre</a:t>
            </a:r>
            <a:r>
              <a:rPr kumimoji="0" lang="en-US" sz="2600" b="1" i="0" u="none" strike="noStrike" kern="1200" cap="none" spc="0" normalizeH="0" baseline="0" noProof="0" dirty="0">
                <a:ln>
                  <a:noFill/>
                </a:ln>
                <a:solidFill>
                  <a:prstClr val="white"/>
                </a:solidFill>
                <a:effectLst/>
                <a:uLnTx/>
                <a:uFillTx/>
                <a:latin typeface="Calibri Light" panose="020F0302020204030204"/>
                <a:ea typeface="+mn-ea"/>
                <a:cs typeface="+mn-cs"/>
              </a:rPr>
              <a:t> del 2022</a:t>
            </a:r>
          </a:p>
        </p:txBody>
      </p:sp>
    </p:spTree>
    <p:extLst>
      <p:ext uri="{BB962C8B-B14F-4D97-AF65-F5344CB8AC3E}">
        <p14:creationId xmlns:p14="http://schemas.microsoft.com/office/powerpoint/2010/main" val="28665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7" name="Rectángulo 6">
            <a:extLst>
              <a:ext uri="{FF2B5EF4-FFF2-40B4-BE49-F238E27FC236}">
                <a16:creationId xmlns:a16="http://schemas.microsoft.com/office/drawing/2014/main" id="{FF3FCA01-8C63-4D0E-B58A-861A3C2B8C8A}"/>
              </a:ext>
            </a:extLst>
          </p:cNvPr>
          <p:cNvSpPr/>
          <p:nvPr/>
        </p:nvSpPr>
        <p:spPr>
          <a:xfrm>
            <a:off x="512339" y="333637"/>
            <a:ext cx="10985364" cy="79749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ATENCIÓN INTEGRAL DE CÁNCER EN NIÑOS Y ADOLESCENTES</a:t>
            </a:r>
            <a:r>
              <a:rPr kumimoji="0" lang="es-PE" sz="2800" b="1" i="0" u="none" strike="noStrike" kern="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ángulo 7">
            <a:extLst>
              <a:ext uri="{FF2B5EF4-FFF2-40B4-BE49-F238E27FC236}">
                <a16:creationId xmlns:a16="http://schemas.microsoft.com/office/drawing/2014/main" id="{57E4C56B-3466-4544-9D8E-B2F18D887440}"/>
              </a:ext>
            </a:extLst>
          </p:cNvPr>
          <p:cNvSpPr/>
          <p:nvPr/>
        </p:nvSpPr>
        <p:spPr>
          <a:xfrm>
            <a:off x="268560" y="1509481"/>
            <a:ext cx="701714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DOCUMENTO TÉCNICO “DETECCIÓN OPORTUNA DE CÁNCER EN NIÑOS Y ADOLESCENTES EN ESSALUD”</a:t>
            </a:r>
          </a:p>
        </p:txBody>
      </p:sp>
      <p:sp>
        <p:nvSpPr>
          <p:cNvPr id="9" name="Rectángulo 8">
            <a:extLst>
              <a:ext uri="{FF2B5EF4-FFF2-40B4-BE49-F238E27FC236}">
                <a16:creationId xmlns:a16="http://schemas.microsoft.com/office/drawing/2014/main" id="{11D0DDB1-90E8-4929-B9A8-31F73A1C6FC3}"/>
              </a:ext>
            </a:extLst>
          </p:cNvPr>
          <p:cNvSpPr/>
          <p:nvPr/>
        </p:nvSpPr>
        <p:spPr>
          <a:xfrm>
            <a:off x="876478" y="2589883"/>
            <a:ext cx="3276600" cy="52322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OBJETIVO</a:t>
            </a:r>
          </a:p>
        </p:txBody>
      </p:sp>
      <p:sp>
        <p:nvSpPr>
          <p:cNvPr id="10" name="Rectángulo 9">
            <a:extLst>
              <a:ext uri="{FF2B5EF4-FFF2-40B4-BE49-F238E27FC236}">
                <a16:creationId xmlns:a16="http://schemas.microsoft.com/office/drawing/2014/main" id="{3AB25558-6266-4E96-BE0C-0463FEC72E2A}"/>
              </a:ext>
            </a:extLst>
          </p:cNvPr>
          <p:cNvSpPr/>
          <p:nvPr/>
        </p:nvSpPr>
        <p:spPr>
          <a:xfrm>
            <a:off x="512339" y="3113103"/>
            <a:ext cx="5884880" cy="318702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0203"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Contar con una herramienta cuya aplicación permita disminuir el tiempo de detección de cáncer en niños y adolescentes en EsSalud.</a:t>
            </a:r>
            <a:endParaRPr kumimoji="0" lang="es-P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891" marR="0" lvl="0" indent="-342891" algn="just" defTabSz="914400" rtl="0" eaLnBrk="1" fontAlgn="auto" latinLnBrk="0" hangingPunct="1">
              <a:lnSpc>
                <a:spcPct val="115000"/>
              </a:lnSpc>
              <a:spcBef>
                <a:spcPts val="0"/>
              </a:spcBef>
              <a:spcAft>
                <a:spcPts val="1000"/>
              </a:spcAft>
              <a:buClrTx/>
              <a:buSzTx/>
              <a:buFont typeface="+mj-lt"/>
              <a:buAutoNum type="romanUcPeriod"/>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0203" marR="0" lvl="0" indent="0" algn="just"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Contribuir a disminuir el diagnóstico en estadios avanzados de cáncer en niños y adolescentes</a:t>
            </a:r>
            <a:endParaRPr kumimoji="0" lang="es-PE" sz="2000"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Rectángulo 10">
            <a:extLst>
              <a:ext uri="{FF2B5EF4-FFF2-40B4-BE49-F238E27FC236}">
                <a16:creationId xmlns:a16="http://schemas.microsoft.com/office/drawing/2014/main" id="{905E04E2-E0DB-4458-AFC1-0ADE812B55E2}"/>
              </a:ext>
            </a:extLst>
          </p:cNvPr>
          <p:cNvSpPr/>
          <p:nvPr/>
        </p:nvSpPr>
        <p:spPr>
          <a:xfrm>
            <a:off x="876478" y="4573523"/>
            <a:ext cx="3276600" cy="52322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FINALIDAD</a:t>
            </a:r>
          </a:p>
        </p:txBody>
      </p:sp>
      <p:pic>
        <p:nvPicPr>
          <p:cNvPr id="13" name="Imagen 12">
            <a:extLst>
              <a:ext uri="{FF2B5EF4-FFF2-40B4-BE49-F238E27FC236}">
                <a16:creationId xmlns:a16="http://schemas.microsoft.com/office/drawing/2014/main" id="{033FA414-BE32-4526-AE8B-F12551FD532B}"/>
              </a:ext>
            </a:extLst>
          </p:cNvPr>
          <p:cNvPicPr>
            <a:picLocks noChangeAspect="1"/>
          </p:cNvPicPr>
          <p:nvPr/>
        </p:nvPicPr>
        <p:blipFill rotWithShape="1">
          <a:blip r:embed="rId7"/>
          <a:srcRect l="31454" t="18901" r="34187" b="6771"/>
          <a:stretch/>
        </p:blipFill>
        <p:spPr>
          <a:xfrm>
            <a:off x="7476896" y="1131066"/>
            <a:ext cx="3692827" cy="4911656"/>
          </a:xfrm>
          <a:prstGeom prst="rect">
            <a:avLst/>
          </a:prstGeom>
        </p:spPr>
      </p:pic>
    </p:spTree>
    <p:extLst>
      <p:ext uri="{BB962C8B-B14F-4D97-AF65-F5344CB8AC3E}">
        <p14:creationId xmlns:p14="http://schemas.microsoft.com/office/powerpoint/2010/main" val="154815994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7" name="Rectángulo 6">
            <a:extLst>
              <a:ext uri="{FF2B5EF4-FFF2-40B4-BE49-F238E27FC236}">
                <a16:creationId xmlns:a16="http://schemas.microsoft.com/office/drawing/2014/main" id="{B531E093-2B17-4FCF-AE98-7EEB4119B206}"/>
              </a:ext>
            </a:extLst>
          </p:cNvPr>
          <p:cNvSpPr/>
          <p:nvPr/>
        </p:nvSpPr>
        <p:spPr>
          <a:xfrm>
            <a:off x="633907" y="544608"/>
            <a:ext cx="10137778" cy="553998"/>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PE" sz="2800" b="1" i="0" u="none" strike="noStrike" kern="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OLABORACIÓN INTERNACIONAL </a:t>
            </a:r>
          </a:p>
        </p:txBody>
      </p:sp>
      <p:sp>
        <p:nvSpPr>
          <p:cNvPr id="8" name="CuadroTexto 7">
            <a:extLst>
              <a:ext uri="{FF2B5EF4-FFF2-40B4-BE49-F238E27FC236}">
                <a16:creationId xmlns:a16="http://schemas.microsoft.com/office/drawing/2014/main" id="{A0122700-8F1A-4DE3-AC10-1E4C26DB748C}"/>
              </a:ext>
            </a:extLst>
          </p:cNvPr>
          <p:cNvSpPr txBox="1"/>
          <p:nvPr/>
        </p:nvSpPr>
        <p:spPr>
          <a:xfrm>
            <a:off x="751894" y="1295880"/>
            <a:ext cx="10897562" cy="47089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Convenio suscrito entre ESSALUD y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Jude</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Research</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Hospital.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Hospital de Investigación para Niños de St.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Jude</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creó el Programa “St.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Jude</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Global”, una iniciativa que permite ampliar la forma en que se brindan servicios de salud y mejorar el acceso a la atención para los niños con cáncer con el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es mejorar las tasas de supervivencia de los niños con cáncer y otras enfermedades catastróficas a nivel mundial.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programa se enfoca en tres áreas centrales:</a:t>
            </a:r>
            <a:endPar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Educación: Capacitar a los profesionales clínicos necesarios para lograr este objetivo.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Creación de capacidades: Fortalecimiento de los sistemas de salud e iniciativas centradas en el paciente aprovechando la atención y consultas a través del desarrollo de redes regionales y mundiales. </a:t>
            </a:r>
            <a:endPar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Investigación: Avances en el conocimiento de la oncología y hematología pediátrica para mantener una mejora continua en el nivel y la calidad de la atención brindada en todo el mundo.</a:t>
            </a: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79694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5" name="Rectángulo 4">
            <a:extLst>
              <a:ext uri="{FF2B5EF4-FFF2-40B4-BE49-F238E27FC236}">
                <a16:creationId xmlns:a16="http://schemas.microsoft.com/office/drawing/2014/main" id="{871ABE3C-D5B5-41C7-9806-9D027E3593BD}"/>
              </a:ext>
            </a:extLst>
          </p:cNvPr>
          <p:cNvSpPr/>
          <p:nvPr/>
        </p:nvSpPr>
        <p:spPr>
          <a:xfrm>
            <a:off x="633907" y="544607"/>
            <a:ext cx="10985364" cy="79749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SISTEMAS DE INFORMACIÓN EN MATERIA DE PREVENCIÓN Y CONTROL DE CÁNCER</a:t>
            </a:r>
            <a:endParaRPr kumimoji="0" lang="es-PE" sz="2800" b="1" i="0" u="none" strike="noStrike" kern="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Marcador de contenido 2">
            <a:extLst>
              <a:ext uri="{FF2B5EF4-FFF2-40B4-BE49-F238E27FC236}">
                <a16:creationId xmlns:a16="http://schemas.microsoft.com/office/drawing/2014/main" id="{2E171B29-0436-48DF-816E-9897456EE742}"/>
              </a:ext>
            </a:extLst>
          </p:cNvPr>
          <p:cNvSpPr txBox="1">
            <a:spLocks/>
          </p:cNvSpPr>
          <p:nvPr/>
        </p:nvSpPr>
        <p:spPr>
          <a:xfrm>
            <a:off x="688256" y="1636507"/>
            <a:ext cx="63533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Resolución N° 0080 GCPS-ESSALUD-2016 : Aprobar la Directiva N° 0013-GCPS-ESSALUD-2016, “Vigilancia de cáncer a través del registro hospitalario en ESSALUD”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Resolución N° 0086 GCPS-ESSALUD-2016: Aprobar la Directiva N° 012-GCPS-ESSALUD-2016 “Vigilancia de prioridades sanitarias y enfermedades de notificación obligatoria"</a:t>
            </a:r>
            <a:endPar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Marcador de contenido 2">
            <a:extLst>
              <a:ext uri="{FF2B5EF4-FFF2-40B4-BE49-F238E27FC236}">
                <a16:creationId xmlns:a16="http://schemas.microsoft.com/office/drawing/2014/main" id="{D990A9E6-3152-46ED-952A-537DB1377B24}"/>
              </a:ext>
            </a:extLst>
          </p:cNvPr>
          <p:cNvSpPr txBox="1">
            <a:spLocks/>
          </p:cNvSpPr>
          <p:nvPr/>
        </p:nvSpPr>
        <p:spPr>
          <a:xfrm>
            <a:off x="7182465" y="1513334"/>
            <a:ext cx="4321279" cy="5553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Publicación regular de la información en Intranet de los Boletines de Cáncer Priorizados: (</a:t>
            </a:r>
            <a:r>
              <a:rPr kumimoji="0" lang="es-E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7"/>
              </a:rPr>
              <a:t>http://gcps.essalud/gcps/oiis/index.php</a:t>
            </a:r>
            <a:r>
              <a:rPr kumimoji="0" lang="es-E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E"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CD913DCB-3C45-4500-9A92-B090B987F3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04368" y="2934007"/>
            <a:ext cx="4140219" cy="3053838"/>
          </a:xfrm>
          <a:prstGeom prst="rect">
            <a:avLst/>
          </a:prstGeom>
        </p:spPr>
      </p:pic>
    </p:spTree>
    <p:extLst>
      <p:ext uri="{BB962C8B-B14F-4D97-AF65-F5344CB8AC3E}">
        <p14:creationId xmlns:p14="http://schemas.microsoft.com/office/powerpoint/2010/main" val="10116051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51351" y="6004879"/>
            <a:ext cx="1240954" cy="40925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066" y="6030409"/>
            <a:ext cx="1040752" cy="37845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13" name="CuadroTexto 12">
            <a:extLst>
              <a:ext uri="{FF2B5EF4-FFF2-40B4-BE49-F238E27FC236}">
                <a16:creationId xmlns:a16="http://schemas.microsoft.com/office/drawing/2014/main" id="{73D163C5-60EB-445E-87C8-04D7A16761B8}"/>
              </a:ext>
            </a:extLst>
          </p:cNvPr>
          <p:cNvSpPr txBox="1"/>
          <p:nvPr/>
        </p:nvSpPr>
        <p:spPr>
          <a:xfrm>
            <a:off x="514888" y="447697"/>
            <a:ext cx="10965829" cy="707886"/>
          </a:xfrm>
          <a:prstGeom prst="rect">
            <a:avLst/>
          </a:prstGeom>
          <a:noFill/>
        </p:spPr>
        <p:txBody>
          <a:bodyPr wrap="square">
            <a:spAutoFit/>
          </a:bodyPr>
          <a:lstStyle>
            <a:defPPr>
              <a:defRPr lang="en-US"/>
            </a:defPPr>
            <a:lvl1pPr marL="449580" algn="ctr">
              <a:defRPr sz="1050" b="1">
                <a:solidFill>
                  <a:schemeClr val="accent1">
                    <a:lumMod val="50000"/>
                  </a:schemeClr>
                </a:solidFill>
                <a:effectLst/>
                <a:latin typeface="Arial" panose="020B0604020202020204" pitchFamily="34" charset="0"/>
                <a:ea typeface="Arial" panose="020B0604020202020204" pitchFamily="34" charset="0"/>
              </a:defRPr>
            </a:lvl1pPr>
          </a:lstStyle>
          <a:p>
            <a:pPr marL="182563"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77C8"/>
                </a:solidFill>
                <a:effectLst/>
                <a:uLnTx/>
                <a:uFillTx/>
                <a:latin typeface="Arial" panose="020B0604020202020204" pitchFamily="34" charset="0"/>
                <a:cs typeface="+mn-cs"/>
              </a:rPr>
              <a:t>COBERTURA DE ESSALUD A NIÑOS Y ADOLESCENTES DE 0 A 18 AÑOS </a:t>
            </a:r>
          </a:p>
          <a:p>
            <a:pPr marL="182563"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77C8"/>
                </a:solidFill>
                <a:effectLst/>
                <a:uLnTx/>
                <a:uFillTx/>
                <a:latin typeface="Arial" panose="020B0604020202020204" pitchFamily="34" charset="0"/>
                <a:cs typeface="+mn-cs"/>
              </a:rPr>
              <a:t>CON ENFERMEDADES ONCOLÓGICAS DEL AÑO 2020 AL MES DE AGOSTO 2022</a:t>
            </a:r>
            <a:endParaRPr kumimoji="0" lang="es-PE" sz="2000" b="1" i="0" u="none" strike="noStrike" kern="1200" cap="none" spc="0" normalizeH="0" baseline="0" noProof="0" dirty="0">
              <a:ln>
                <a:noFill/>
              </a:ln>
              <a:solidFill>
                <a:srgbClr val="0077C8"/>
              </a:solidFill>
              <a:effectLst/>
              <a:uLnTx/>
              <a:uFillTx/>
              <a:latin typeface="Arial" panose="020B0604020202020204" pitchFamily="34" charset="0"/>
              <a:cs typeface="+mn-cs"/>
            </a:endParaRPr>
          </a:p>
        </p:txBody>
      </p:sp>
      <p:sp>
        <p:nvSpPr>
          <p:cNvPr id="14" name="Cheurón 25">
            <a:extLst>
              <a:ext uri="{FF2B5EF4-FFF2-40B4-BE49-F238E27FC236}">
                <a16:creationId xmlns:a16="http://schemas.microsoft.com/office/drawing/2014/main" id="{AB8E874F-17FF-4018-BB56-71E95B63825B}"/>
              </a:ext>
            </a:extLst>
          </p:cNvPr>
          <p:cNvSpPr/>
          <p:nvPr/>
        </p:nvSpPr>
        <p:spPr>
          <a:xfrm>
            <a:off x="969645" y="1532921"/>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2C349D8A-79F8-4321-A20B-FE461A358CBB}"/>
              </a:ext>
            </a:extLst>
          </p:cNvPr>
          <p:cNvSpPr txBox="1"/>
          <p:nvPr/>
        </p:nvSpPr>
        <p:spPr>
          <a:xfrm>
            <a:off x="1081268" y="1486130"/>
            <a:ext cx="7480666" cy="338554"/>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Asegurados atendidos durante los años 2020 al mes de agosto 2022</a:t>
            </a:r>
          </a:p>
        </p:txBody>
      </p:sp>
      <p:sp>
        <p:nvSpPr>
          <p:cNvPr id="18" name="CuadroTexto 17">
            <a:extLst>
              <a:ext uri="{FF2B5EF4-FFF2-40B4-BE49-F238E27FC236}">
                <a16:creationId xmlns:a16="http://schemas.microsoft.com/office/drawing/2014/main" id="{B3032A34-DC2C-4390-976E-C82890F1B520}"/>
              </a:ext>
            </a:extLst>
          </p:cNvPr>
          <p:cNvSpPr txBox="1"/>
          <p:nvPr/>
        </p:nvSpPr>
        <p:spPr>
          <a:xfrm>
            <a:off x="8756397" y="2033104"/>
            <a:ext cx="2210089" cy="2031325"/>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Desde el año 2020 EsSalud evidencia un crecimiento constante del número de casos de niños y adolescentes atendidos.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finales del 2022 se esperan mas de 3,900 casos.</a:t>
            </a:r>
          </a:p>
        </p:txBody>
      </p:sp>
      <p:pic>
        <p:nvPicPr>
          <p:cNvPr id="20" name="Imagen 19">
            <a:extLst>
              <a:ext uri="{FF2B5EF4-FFF2-40B4-BE49-F238E27FC236}">
                <a16:creationId xmlns:a16="http://schemas.microsoft.com/office/drawing/2014/main" id="{F6B7AC7D-4AA4-441D-94C8-23B374B2012D}"/>
              </a:ext>
            </a:extLst>
          </p:cNvPr>
          <p:cNvPicPr>
            <a:picLocks noChangeAspect="1"/>
          </p:cNvPicPr>
          <p:nvPr/>
        </p:nvPicPr>
        <p:blipFill>
          <a:blip r:embed="rId6"/>
          <a:stretch>
            <a:fillRect/>
          </a:stretch>
        </p:blipFill>
        <p:spPr>
          <a:xfrm>
            <a:off x="1168354" y="2033104"/>
            <a:ext cx="7182544" cy="3819144"/>
          </a:xfrm>
          <a:prstGeom prst="rect">
            <a:avLst/>
          </a:prstGeom>
        </p:spPr>
      </p:pic>
      <p:sp>
        <p:nvSpPr>
          <p:cNvPr id="21" name="CuadroTexto 20">
            <a:extLst>
              <a:ext uri="{FF2B5EF4-FFF2-40B4-BE49-F238E27FC236}">
                <a16:creationId xmlns:a16="http://schemas.microsoft.com/office/drawing/2014/main" id="{4729D51F-8217-4446-A5AA-7437D814A108}"/>
              </a:ext>
            </a:extLst>
          </p:cNvPr>
          <p:cNvSpPr txBox="1"/>
          <p:nvPr/>
        </p:nvSpPr>
        <p:spPr>
          <a:xfrm>
            <a:off x="1168354" y="5862967"/>
            <a:ext cx="215796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sp>
        <p:nvSpPr>
          <p:cNvPr id="5" name="CuadroTexto 4">
            <a:extLst>
              <a:ext uri="{FF2B5EF4-FFF2-40B4-BE49-F238E27FC236}">
                <a16:creationId xmlns:a16="http://schemas.microsoft.com/office/drawing/2014/main" id="{8FA540E1-8422-C231-F376-EBEE41DE4F1E}"/>
              </a:ext>
            </a:extLst>
          </p:cNvPr>
          <p:cNvSpPr txBox="1"/>
          <p:nvPr/>
        </p:nvSpPr>
        <p:spPr>
          <a:xfrm>
            <a:off x="9160127" y="4572618"/>
            <a:ext cx="1420004" cy="369332"/>
          </a:xfrm>
          <a:prstGeom prst="rect">
            <a:avLst/>
          </a:prstGeom>
          <a:noFill/>
        </p:spPr>
        <p:txBody>
          <a:bodyPr wrap="none" rtlCol="0">
            <a:spAutoFit/>
          </a:bodyPr>
          <a:lstStyle/>
          <a:p>
            <a:r>
              <a:rPr lang="es-ES" b="1" dirty="0">
                <a:solidFill>
                  <a:srgbClr val="FF0000"/>
                </a:solidFill>
                <a:effectLst>
                  <a:outerShdw blurRad="38100" dist="38100" dir="2700000" algn="tl">
                    <a:srgbClr val="000000">
                      <a:alpha val="43137"/>
                    </a:srgbClr>
                  </a:outerShdw>
                </a:effectLst>
              </a:rPr>
              <a:t>TOTAL: 7,774</a:t>
            </a:r>
            <a:endParaRPr lang="es-PE"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4C52843-E03E-4683-B3C3-F224E630C2AE}"/>
              </a:ext>
            </a:extLst>
          </p:cNvPr>
          <p:cNvPicPr>
            <a:picLocks noChangeAspect="1"/>
          </p:cNvPicPr>
          <p:nvPr/>
        </p:nvPicPr>
        <p:blipFill>
          <a:blip r:embed="rId3"/>
          <a:stretch>
            <a:fillRect/>
          </a:stretch>
        </p:blipFill>
        <p:spPr>
          <a:xfrm>
            <a:off x="731751" y="1395785"/>
            <a:ext cx="8687692" cy="467024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29728" y="6256711"/>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9443" y="6282241"/>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199112"/>
            <a:ext cx="1192304" cy="461357"/>
          </a:xfrm>
          <a:prstGeom prst="rect">
            <a:avLst/>
          </a:prstGeom>
        </p:spPr>
      </p:pic>
      <p:sp>
        <p:nvSpPr>
          <p:cNvPr id="7" name="Cheurón 25">
            <a:extLst>
              <a:ext uri="{FF2B5EF4-FFF2-40B4-BE49-F238E27FC236}">
                <a16:creationId xmlns:a16="http://schemas.microsoft.com/office/drawing/2014/main" id="{CA08187E-0023-452A-A04B-5D72844A79BD}"/>
              </a:ext>
            </a:extLst>
          </p:cNvPr>
          <p:cNvSpPr/>
          <p:nvPr/>
        </p:nvSpPr>
        <p:spPr>
          <a:xfrm>
            <a:off x="948667" y="808538"/>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B150F02-EFDB-44E3-BF4E-21DC654C11C4}"/>
              </a:ext>
            </a:extLst>
          </p:cNvPr>
          <p:cNvSpPr txBox="1"/>
          <p:nvPr/>
        </p:nvSpPr>
        <p:spPr>
          <a:xfrm>
            <a:off x="1060290" y="761747"/>
            <a:ext cx="8750710" cy="338554"/>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Atenciones* por diagnóstico durante los años 2020 al mes de agosto 2022 </a:t>
            </a:r>
          </a:p>
        </p:txBody>
      </p:sp>
      <p:sp>
        <p:nvSpPr>
          <p:cNvPr id="17" name="CuadroTexto 16">
            <a:extLst>
              <a:ext uri="{FF2B5EF4-FFF2-40B4-BE49-F238E27FC236}">
                <a16:creationId xmlns:a16="http://schemas.microsoft.com/office/drawing/2014/main" id="{BF56DBCA-1C49-4F02-AFC2-312FF0FFA606}"/>
              </a:ext>
            </a:extLst>
          </p:cNvPr>
          <p:cNvSpPr txBox="1"/>
          <p:nvPr/>
        </p:nvSpPr>
        <p:spPr>
          <a:xfrm>
            <a:off x="9602463" y="1449083"/>
            <a:ext cx="1967496" cy="1169551"/>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 Diagnósticos Oncológicos representan el </a:t>
            </a:r>
            <a:r>
              <a:rPr kumimoji="0" lang="es-P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a:t>
            </a: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las atenciones, en el grupo señalado.  </a:t>
            </a:r>
          </a:p>
        </p:txBody>
      </p:sp>
      <p:sp>
        <p:nvSpPr>
          <p:cNvPr id="16" name="Cerrar llave 15">
            <a:extLst>
              <a:ext uri="{FF2B5EF4-FFF2-40B4-BE49-F238E27FC236}">
                <a16:creationId xmlns:a16="http://schemas.microsoft.com/office/drawing/2014/main" id="{09E43F5D-7E87-4181-9392-60A5C67E8FBF}"/>
              </a:ext>
            </a:extLst>
          </p:cNvPr>
          <p:cNvSpPr/>
          <p:nvPr/>
        </p:nvSpPr>
        <p:spPr>
          <a:xfrm>
            <a:off x="8472196" y="1895359"/>
            <a:ext cx="326572" cy="9318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BA2D3C56-A4E7-4CFF-BDD5-4B8EF31474B3}"/>
              </a:ext>
            </a:extLst>
          </p:cNvPr>
          <p:cNvSpPr txBox="1"/>
          <p:nvPr/>
        </p:nvSpPr>
        <p:spPr>
          <a:xfrm>
            <a:off x="731751" y="6069536"/>
            <a:ext cx="215796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cxnSp>
        <p:nvCxnSpPr>
          <p:cNvPr id="15" name="Conector recto 14">
            <a:extLst>
              <a:ext uri="{FF2B5EF4-FFF2-40B4-BE49-F238E27FC236}">
                <a16:creationId xmlns:a16="http://schemas.microsoft.com/office/drawing/2014/main" id="{5B51B16F-A3B4-49B1-A6D6-7C85505CC6F0}"/>
              </a:ext>
            </a:extLst>
          </p:cNvPr>
          <p:cNvCxnSpPr>
            <a:cxnSpLocks/>
          </p:cNvCxnSpPr>
          <p:nvPr/>
        </p:nvCxnSpPr>
        <p:spPr>
          <a:xfrm>
            <a:off x="1060290" y="2919826"/>
            <a:ext cx="7841114" cy="0"/>
          </a:xfrm>
          <a:prstGeom prst="line">
            <a:avLst/>
          </a:prstGeom>
          <a:ln w="19050">
            <a:solidFill>
              <a:srgbClr val="077FBD"/>
            </a:solidFill>
            <a:prstDash val="dash"/>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7E0831B-C840-48BE-9094-7D5855D1A208}"/>
              </a:ext>
            </a:extLst>
          </p:cNvPr>
          <p:cNvSpPr txBox="1"/>
          <p:nvPr/>
        </p:nvSpPr>
        <p:spPr>
          <a:xfrm>
            <a:off x="0" y="6521969"/>
            <a:ext cx="5519203" cy="276999"/>
          </a:xfrm>
          <a:prstGeom prst="rect">
            <a:avLst/>
          </a:prstGeom>
          <a:noFill/>
        </p:spPr>
        <p:txBody>
          <a:bodyPr wrap="none" rtlCol="0">
            <a:spAutoFit/>
          </a:bodyPr>
          <a:lstStyle>
            <a:defPPr>
              <a:defRPr lang="en-US"/>
            </a:defPPr>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*Las atenciones por diagnóstico involucra: consulta médica y procedimientos clínicos.</a:t>
            </a:r>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29728" y="6256711"/>
            <a:ext cx="1240954" cy="40925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9443" y="6282241"/>
            <a:ext cx="1040752" cy="37845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199112"/>
            <a:ext cx="1192304" cy="461357"/>
          </a:xfrm>
          <a:prstGeom prst="rect">
            <a:avLst/>
          </a:prstGeom>
        </p:spPr>
      </p:pic>
      <p:sp>
        <p:nvSpPr>
          <p:cNvPr id="7" name="Cheurón 25">
            <a:extLst>
              <a:ext uri="{FF2B5EF4-FFF2-40B4-BE49-F238E27FC236}">
                <a16:creationId xmlns:a16="http://schemas.microsoft.com/office/drawing/2014/main" id="{CA08187E-0023-452A-A04B-5D72844A79BD}"/>
              </a:ext>
            </a:extLst>
          </p:cNvPr>
          <p:cNvSpPr/>
          <p:nvPr/>
        </p:nvSpPr>
        <p:spPr>
          <a:xfrm>
            <a:off x="1107242" y="747642"/>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B150F02-EFDB-44E3-BF4E-21DC654C11C4}"/>
              </a:ext>
            </a:extLst>
          </p:cNvPr>
          <p:cNvSpPr txBox="1"/>
          <p:nvPr/>
        </p:nvSpPr>
        <p:spPr>
          <a:xfrm>
            <a:off x="1206597" y="585606"/>
            <a:ext cx="9506225" cy="584775"/>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Atenciones* brindadas de los principales Diagnósticos Oncológicos durante los años 2020 al mes de agosto 2022, por Redes a nivel nacional</a:t>
            </a:r>
          </a:p>
        </p:txBody>
      </p:sp>
      <p:sp>
        <p:nvSpPr>
          <p:cNvPr id="18" name="CuadroTexto 17">
            <a:extLst>
              <a:ext uri="{FF2B5EF4-FFF2-40B4-BE49-F238E27FC236}">
                <a16:creationId xmlns:a16="http://schemas.microsoft.com/office/drawing/2014/main" id="{F3A961AE-3528-44A2-B0F7-06DD8C9034A2}"/>
              </a:ext>
            </a:extLst>
          </p:cNvPr>
          <p:cNvSpPr txBox="1"/>
          <p:nvPr/>
        </p:nvSpPr>
        <p:spPr>
          <a:xfrm>
            <a:off x="2964471" y="4699984"/>
            <a:ext cx="6263058" cy="738664"/>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Redes Rebagliati, Almenara, Sabogal, Arequipa y Lambayeque, representan el </a:t>
            </a:r>
            <a:r>
              <a:rPr kumimoji="0" lang="es-P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a:t>
            </a: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total de atenciones de los 03 principales diagnósticos oncológicos a pacientes del grupo señalado. </a:t>
            </a:r>
          </a:p>
        </p:txBody>
      </p:sp>
      <p:sp>
        <p:nvSpPr>
          <p:cNvPr id="19" name="CuadroTexto 18">
            <a:extLst>
              <a:ext uri="{FF2B5EF4-FFF2-40B4-BE49-F238E27FC236}">
                <a16:creationId xmlns:a16="http://schemas.microsoft.com/office/drawing/2014/main" id="{43294ABB-3BB6-4533-85C8-0E8F9909216A}"/>
              </a:ext>
            </a:extLst>
          </p:cNvPr>
          <p:cNvSpPr txBox="1"/>
          <p:nvPr/>
        </p:nvSpPr>
        <p:spPr>
          <a:xfrm>
            <a:off x="127616" y="4220474"/>
            <a:ext cx="2157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sp>
        <p:nvSpPr>
          <p:cNvPr id="20" name="CuadroTexto 19">
            <a:extLst>
              <a:ext uri="{FF2B5EF4-FFF2-40B4-BE49-F238E27FC236}">
                <a16:creationId xmlns:a16="http://schemas.microsoft.com/office/drawing/2014/main" id="{F2CA01A9-8C5C-4F59-95B0-C8E699466117}"/>
              </a:ext>
            </a:extLst>
          </p:cNvPr>
          <p:cNvSpPr txBox="1"/>
          <p:nvPr/>
        </p:nvSpPr>
        <p:spPr>
          <a:xfrm>
            <a:off x="4057739" y="4208778"/>
            <a:ext cx="2157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sp>
        <p:nvSpPr>
          <p:cNvPr id="21" name="CuadroTexto 20">
            <a:extLst>
              <a:ext uri="{FF2B5EF4-FFF2-40B4-BE49-F238E27FC236}">
                <a16:creationId xmlns:a16="http://schemas.microsoft.com/office/drawing/2014/main" id="{F44A7965-0B59-4251-A601-4BC0881A7D84}"/>
              </a:ext>
            </a:extLst>
          </p:cNvPr>
          <p:cNvSpPr txBox="1"/>
          <p:nvPr/>
        </p:nvSpPr>
        <p:spPr>
          <a:xfrm>
            <a:off x="7852302" y="4220474"/>
            <a:ext cx="2157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pic>
        <p:nvPicPr>
          <p:cNvPr id="6" name="Imagen 5">
            <a:extLst>
              <a:ext uri="{FF2B5EF4-FFF2-40B4-BE49-F238E27FC236}">
                <a16:creationId xmlns:a16="http://schemas.microsoft.com/office/drawing/2014/main" id="{ED97EF86-3B08-4958-BA76-3568E6A029E0}"/>
              </a:ext>
            </a:extLst>
          </p:cNvPr>
          <p:cNvPicPr>
            <a:picLocks noChangeAspect="1"/>
          </p:cNvPicPr>
          <p:nvPr/>
        </p:nvPicPr>
        <p:blipFill>
          <a:blip r:embed="rId6"/>
          <a:stretch>
            <a:fillRect/>
          </a:stretch>
        </p:blipFill>
        <p:spPr>
          <a:xfrm>
            <a:off x="4044285" y="1558580"/>
            <a:ext cx="3699994" cy="2710245"/>
          </a:xfrm>
          <a:prstGeom prst="rect">
            <a:avLst/>
          </a:prstGeom>
        </p:spPr>
      </p:pic>
      <p:pic>
        <p:nvPicPr>
          <p:cNvPr id="9" name="Imagen 8">
            <a:extLst>
              <a:ext uri="{FF2B5EF4-FFF2-40B4-BE49-F238E27FC236}">
                <a16:creationId xmlns:a16="http://schemas.microsoft.com/office/drawing/2014/main" id="{B1FC76D9-8B42-4D0B-89A3-E1171E7EAFBA}"/>
              </a:ext>
            </a:extLst>
          </p:cNvPr>
          <p:cNvPicPr>
            <a:picLocks noChangeAspect="1"/>
          </p:cNvPicPr>
          <p:nvPr/>
        </p:nvPicPr>
        <p:blipFill>
          <a:blip r:embed="rId7"/>
          <a:stretch>
            <a:fillRect/>
          </a:stretch>
        </p:blipFill>
        <p:spPr>
          <a:xfrm>
            <a:off x="7888580" y="1558839"/>
            <a:ext cx="3976344" cy="2710245"/>
          </a:xfrm>
          <a:prstGeom prst="rect">
            <a:avLst/>
          </a:prstGeom>
        </p:spPr>
      </p:pic>
      <p:sp>
        <p:nvSpPr>
          <p:cNvPr id="22" name="CuadroTexto 21">
            <a:extLst>
              <a:ext uri="{FF2B5EF4-FFF2-40B4-BE49-F238E27FC236}">
                <a16:creationId xmlns:a16="http://schemas.microsoft.com/office/drawing/2014/main" id="{5ABD9686-742E-4A05-9192-13C1AC1EF5BE}"/>
              </a:ext>
            </a:extLst>
          </p:cNvPr>
          <p:cNvSpPr txBox="1"/>
          <p:nvPr/>
        </p:nvSpPr>
        <p:spPr>
          <a:xfrm>
            <a:off x="0" y="6521969"/>
            <a:ext cx="5519203" cy="276999"/>
          </a:xfrm>
          <a:prstGeom prst="rect">
            <a:avLst/>
          </a:prstGeom>
          <a:noFill/>
        </p:spPr>
        <p:txBody>
          <a:bodyPr wrap="none" rtlCol="0">
            <a:spAutoFit/>
          </a:bodyPr>
          <a:lstStyle>
            <a:defPPr>
              <a:defRPr lang="en-US"/>
            </a:defPPr>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*Las atenciones por diagnóstico involucra: consulta médica y procedimientos clínicos.</a:t>
            </a:r>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A5DF44B8-3AE9-4780-883D-30F44E88E381}"/>
              </a:ext>
            </a:extLst>
          </p:cNvPr>
          <p:cNvPicPr>
            <a:picLocks noChangeAspect="1"/>
          </p:cNvPicPr>
          <p:nvPr/>
        </p:nvPicPr>
        <p:blipFill>
          <a:blip r:embed="rId8"/>
          <a:stretch>
            <a:fillRect/>
          </a:stretch>
        </p:blipFill>
        <p:spPr>
          <a:xfrm>
            <a:off x="199991" y="1560401"/>
            <a:ext cx="3699994" cy="27084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9D104C8-226C-4816-AEFF-5016C20B7215}"/>
              </a:ext>
            </a:extLst>
          </p:cNvPr>
          <p:cNvPicPr>
            <a:picLocks noChangeAspect="1"/>
          </p:cNvPicPr>
          <p:nvPr/>
        </p:nvPicPr>
        <p:blipFill>
          <a:blip r:embed="rId3"/>
          <a:stretch>
            <a:fillRect/>
          </a:stretch>
        </p:blipFill>
        <p:spPr>
          <a:xfrm>
            <a:off x="1601899" y="970674"/>
            <a:ext cx="6056834" cy="556608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51351" y="6421084"/>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1066" y="6446614"/>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0571" y="6363712"/>
            <a:ext cx="1192304" cy="461357"/>
          </a:xfrm>
          <a:prstGeom prst="rect">
            <a:avLst/>
          </a:prstGeom>
        </p:spPr>
      </p:pic>
      <p:sp>
        <p:nvSpPr>
          <p:cNvPr id="9" name="CuadroTexto 8">
            <a:extLst>
              <a:ext uri="{FF2B5EF4-FFF2-40B4-BE49-F238E27FC236}">
                <a16:creationId xmlns:a16="http://schemas.microsoft.com/office/drawing/2014/main" id="{DD62C9DF-1D9B-412E-A745-E5BD664D1C35}"/>
              </a:ext>
            </a:extLst>
          </p:cNvPr>
          <p:cNvSpPr txBox="1"/>
          <p:nvPr/>
        </p:nvSpPr>
        <p:spPr>
          <a:xfrm>
            <a:off x="1197243" y="348511"/>
            <a:ext cx="9797513" cy="584775"/>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Atenciones* brindadas a los asegurados durante los años 2020 al mes de agosto 2022, por Redes a nivel nacional</a:t>
            </a:r>
          </a:p>
        </p:txBody>
      </p:sp>
      <p:sp>
        <p:nvSpPr>
          <p:cNvPr id="16" name="CuadroTexto 15">
            <a:extLst>
              <a:ext uri="{FF2B5EF4-FFF2-40B4-BE49-F238E27FC236}">
                <a16:creationId xmlns:a16="http://schemas.microsoft.com/office/drawing/2014/main" id="{3FFB3A8B-95EE-4CFF-A9BE-ADD0502123DD}"/>
              </a:ext>
            </a:extLst>
          </p:cNvPr>
          <p:cNvSpPr txBox="1"/>
          <p:nvPr/>
        </p:nvSpPr>
        <p:spPr>
          <a:xfrm>
            <a:off x="8105454" y="1166617"/>
            <a:ext cx="2471224" cy="954107"/>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Representan el </a:t>
            </a:r>
            <a:r>
              <a:rPr kumimoji="0" lang="es-P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92% </a:t>
            </a: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las atenciones brindadas a pacientes atendidos en el grupo señalado.</a:t>
            </a:r>
          </a:p>
        </p:txBody>
      </p:sp>
      <p:sp>
        <p:nvSpPr>
          <p:cNvPr id="17" name="Cerrar llave 16">
            <a:extLst>
              <a:ext uri="{FF2B5EF4-FFF2-40B4-BE49-F238E27FC236}">
                <a16:creationId xmlns:a16="http://schemas.microsoft.com/office/drawing/2014/main" id="{C23C9521-C6EE-4D7C-99BA-5062FFF3B540}"/>
              </a:ext>
            </a:extLst>
          </p:cNvPr>
          <p:cNvSpPr/>
          <p:nvPr/>
        </p:nvSpPr>
        <p:spPr>
          <a:xfrm>
            <a:off x="7343191" y="1352939"/>
            <a:ext cx="315541" cy="108169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DBCC626B-36CA-4952-ACDC-EF04E20D63D0}"/>
              </a:ext>
            </a:extLst>
          </p:cNvPr>
          <p:cNvCxnSpPr>
            <a:cxnSpLocks/>
          </p:cNvCxnSpPr>
          <p:nvPr/>
        </p:nvCxnSpPr>
        <p:spPr>
          <a:xfrm>
            <a:off x="1390261" y="2434634"/>
            <a:ext cx="6522098" cy="1"/>
          </a:xfrm>
          <a:prstGeom prst="line">
            <a:avLst/>
          </a:prstGeom>
          <a:ln w="19050">
            <a:solidFill>
              <a:srgbClr val="077FBD"/>
            </a:solidFill>
            <a:prstDash val="dash"/>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648EEB8B-239B-479B-9D7C-AEBC8863B352}"/>
              </a:ext>
            </a:extLst>
          </p:cNvPr>
          <p:cNvSpPr txBox="1"/>
          <p:nvPr/>
        </p:nvSpPr>
        <p:spPr>
          <a:xfrm>
            <a:off x="0" y="6594390"/>
            <a:ext cx="55192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*Las atenciones por diagnóstico involucra: consulta médica y procedimientos clínicos.</a:t>
            </a:r>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62338DAC-BBB5-4B38-8613-3C9F6DF30A7F}"/>
              </a:ext>
            </a:extLst>
          </p:cNvPr>
          <p:cNvSpPr txBox="1"/>
          <p:nvPr/>
        </p:nvSpPr>
        <p:spPr>
          <a:xfrm>
            <a:off x="1509281" y="6382929"/>
            <a:ext cx="2157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sp>
        <p:nvSpPr>
          <p:cNvPr id="13" name="Cheurón 25">
            <a:extLst>
              <a:ext uri="{FF2B5EF4-FFF2-40B4-BE49-F238E27FC236}">
                <a16:creationId xmlns:a16="http://schemas.microsoft.com/office/drawing/2014/main" id="{AFC02669-ABD2-4611-A8CE-B7A80986E409}"/>
              </a:ext>
            </a:extLst>
          </p:cNvPr>
          <p:cNvSpPr/>
          <p:nvPr/>
        </p:nvSpPr>
        <p:spPr>
          <a:xfrm>
            <a:off x="1097888" y="518411"/>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8DD2C71-6B6C-4ACF-9936-C8245BAEFA97}"/>
              </a:ext>
            </a:extLst>
          </p:cNvPr>
          <p:cNvPicPr>
            <a:picLocks noChangeAspect="1"/>
          </p:cNvPicPr>
          <p:nvPr/>
        </p:nvPicPr>
        <p:blipFill>
          <a:blip r:embed="rId3"/>
          <a:stretch>
            <a:fillRect/>
          </a:stretch>
        </p:blipFill>
        <p:spPr>
          <a:xfrm>
            <a:off x="1464254" y="1029871"/>
            <a:ext cx="5952792" cy="5627962"/>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51351" y="6421084"/>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1066" y="6446614"/>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0571" y="6363712"/>
            <a:ext cx="1192304" cy="461357"/>
          </a:xfrm>
          <a:prstGeom prst="rect">
            <a:avLst/>
          </a:prstGeom>
        </p:spPr>
      </p:pic>
      <p:sp>
        <p:nvSpPr>
          <p:cNvPr id="8" name="Cheurón 25">
            <a:extLst>
              <a:ext uri="{FF2B5EF4-FFF2-40B4-BE49-F238E27FC236}">
                <a16:creationId xmlns:a16="http://schemas.microsoft.com/office/drawing/2014/main" id="{641C576A-DC9B-4265-8457-646C4094D953}"/>
              </a:ext>
            </a:extLst>
          </p:cNvPr>
          <p:cNvSpPr/>
          <p:nvPr/>
        </p:nvSpPr>
        <p:spPr>
          <a:xfrm>
            <a:off x="1054954" y="541077"/>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D62C9DF-1D9B-412E-A745-E5BD664D1C35}"/>
              </a:ext>
            </a:extLst>
          </p:cNvPr>
          <p:cNvSpPr txBox="1"/>
          <p:nvPr/>
        </p:nvSpPr>
        <p:spPr>
          <a:xfrm>
            <a:off x="1154309" y="371177"/>
            <a:ext cx="10132794" cy="584775"/>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Hospitalización con Diagnóstico Oncológico durante los años 2020 al mes de agosto 2022, por Redes a nivel nacional</a:t>
            </a:r>
          </a:p>
        </p:txBody>
      </p:sp>
      <p:sp>
        <p:nvSpPr>
          <p:cNvPr id="16" name="CuadroTexto 15">
            <a:extLst>
              <a:ext uri="{FF2B5EF4-FFF2-40B4-BE49-F238E27FC236}">
                <a16:creationId xmlns:a16="http://schemas.microsoft.com/office/drawing/2014/main" id="{3FFB3A8B-95EE-4CFF-A9BE-ADD0502123DD}"/>
              </a:ext>
            </a:extLst>
          </p:cNvPr>
          <p:cNvSpPr txBox="1"/>
          <p:nvPr/>
        </p:nvSpPr>
        <p:spPr>
          <a:xfrm>
            <a:off x="8105454" y="1166617"/>
            <a:ext cx="2471224" cy="1169551"/>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Representan el </a:t>
            </a:r>
            <a:r>
              <a:rPr kumimoji="0" lang="es-P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 </a:t>
            </a: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las hospitalizaciones de pacientes con diagnóstico oncológico del grupo señalado.</a:t>
            </a:r>
          </a:p>
        </p:txBody>
      </p:sp>
      <p:sp>
        <p:nvSpPr>
          <p:cNvPr id="17" name="Cerrar llave 16">
            <a:extLst>
              <a:ext uri="{FF2B5EF4-FFF2-40B4-BE49-F238E27FC236}">
                <a16:creationId xmlns:a16="http://schemas.microsoft.com/office/drawing/2014/main" id="{C23C9521-C6EE-4D7C-99BA-5062FFF3B540}"/>
              </a:ext>
            </a:extLst>
          </p:cNvPr>
          <p:cNvSpPr/>
          <p:nvPr/>
        </p:nvSpPr>
        <p:spPr>
          <a:xfrm>
            <a:off x="7343191" y="1352939"/>
            <a:ext cx="315541" cy="108169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DBCC626B-36CA-4952-ACDC-EF04E20D63D0}"/>
              </a:ext>
            </a:extLst>
          </p:cNvPr>
          <p:cNvCxnSpPr>
            <a:cxnSpLocks/>
          </p:cNvCxnSpPr>
          <p:nvPr/>
        </p:nvCxnSpPr>
        <p:spPr>
          <a:xfrm>
            <a:off x="1380931" y="2499948"/>
            <a:ext cx="6522098" cy="1"/>
          </a:xfrm>
          <a:prstGeom prst="line">
            <a:avLst/>
          </a:prstGeom>
          <a:ln w="19050">
            <a:solidFill>
              <a:srgbClr val="077FBD"/>
            </a:solidFill>
            <a:prstDash val="dash"/>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7776D78E-8FB7-492F-8AC6-777EED611AD8}"/>
              </a:ext>
            </a:extLst>
          </p:cNvPr>
          <p:cNvSpPr txBox="1"/>
          <p:nvPr/>
        </p:nvSpPr>
        <p:spPr>
          <a:xfrm>
            <a:off x="1464254" y="6642556"/>
            <a:ext cx="2157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51351" y="6421084"/>
            <a:ext cx="1240954" cy="40925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066" y="6446614"/>
            <a:ext cx="1040752" cy="37845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0571" y="6363712"/>
            <a:ext cx="1192304" cy="461357"/>
          </a:xfrm>
          <a:prstGeom prst="rect">
            <a:avLst/>
          </a:prstGeom>
        </p:spPr>
      </p:pic>
      <p:sp>
        <p:nvSpPr>
          <p:cNvPr id="8" name="Cheurón 25">
            <a:extLst>
              <a:ext uri="{FF2B5EF4-FFF2-40B4-BE49-F238E27FC236}">
                <a16:creationId xmlns:a16="http://schemas.microsoft.com/office/drawing/2014/main" id="{641C576A-DC9B-4265-8457-646C4094D953}"/>
              </a:ext>
            </a:extLst>
          </p:cNvPr>
          <p:cNvSpPr/>
          <p:nvPr/>
        </p:nvSpPr>
        <p:spPr>
          <a:xfrm>
            <a:off x="1054955" y="541079"/>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D62C9DF-1D9B-412E-A745-E5BD664D1C35}"/>
              </a:ext>
            </a:extLst>
          </p:cNvPr>
          <p:cNvSpPr txBox="1"/>
          <p:nvPr/>
        </p:nvSpPr>
        <p:spPr>
          <a:xfrm>
            <a:off x="1154309" y="372530"/>
            <a:ext cx="10132794" cy="584775"/>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Referencias de pacientes pediátricos con Diagnóstico Oncológico durante los años 2020 al mes de agosto 2022</a:t>
            </a:r>
          </a:p>
        </p:txBody>
      </p:sp>
      <p:pic>
        <p:nvPicPr>
          <p:cNvPr id="11" name="Imagen 10">
            <a:extLst>
              <a:ext uri="{FF2B5EF4-FFF2-40B4-BE49-F238E27FC236}">
                <a16:creationId xmlns:a16="http://schemas.microsoft.com/office/drawing/2014/main" id="{9612F0C7-4FB7-4BE5-AE97-A3ED57155417}"/>
              </a:ext>
            </a:extLst>
          </p:cNvPr>
          <p:cNvPicPr>
            <a:picLocks noChangeAspect="1"/>
          </p:cNvPicPr>
          <p:nvPr/>
        </p:nvPicPr>
        <p:blipFill>
          <a:blip r:embed="rId6"/>
          <a:stretch>
            <a:fillRect/>
          </a:stretch>
        </p:blipFill>
        <p:spPr>
          <a:xfrm>
            <a:off x="1202440" y="1030210"/>
            <a:ext cx="9458131" cy="5260596"/>
          </a:xfrm>
          <a:prstGeom prst="rect">
            <a:avLst/>
          </a:prstGeom>
        </p:spPr>
      </p:pic>
      <p:sp>
        <p:nvSpPr>
          <p:cNvPr id="12" name="CuadroTexto 11">
            <a:extLst>
              <a:ext uri="{FF2B5EF4-FFF2-40B4-BE49-F238E27FC236}">
                <a16:creationId xmlns:a16="http://schemas.microsoft.com/office/drawing/2014/main" id="{F8E07D9B-B7D3-44F1-9515-0787195E3FA7}"/>
              </a:ext>
            </a:extLst>
          </p:cNvPr>
          <p:cNvSpPr txBox="1"/>
          <p:nvPr/>
        </p:nvSpPr>
        <p:spPr>
          <a:xfrm>
            <a:off x="1253664" y="6270026"/>
            <a:ext cx="2157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0" i="0" u="none" strike="noStrike" kern="1200" cap="none" spc="0" normalizeH="0" baseline="0" noProof="0" dirty="0">
                <a:ln>
                  <a:noFill/>
                </a:ln>
                <a:solidFill>
                  <a:prstClr val="black"/>
                </a:solidFill>
                <a:effectLst/>
                <a:uLnTx/>
                <a:uFillTx/>
                <a:latin typeface="Calibri" panose="020F0502020204030204"/>
                <a:ea typeface="+mn-ea"/>
                <a:cs typeface="+mn-cs"/>
              </a:rPr>
              <a:t>Fuente: Oficina de Información de Operaciones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51351" y="6421084"/>
            <a:ext cx="1240954" cy="40925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066" y="6446614"/>
            <a:ext cx="1040752" cy="37845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0571" y="6363712"/>
            <a:ext cx="1192304" cy="461357"/>
          </a:xfrm>
          <a:prstGeom prst="rect">
            <a:avLst/>
          </a:prstGeom>
        </p:spPr>
      </p:pic>
      <p:sp>
        <p:nvSpPr>
          <p:cNvPr id="8" name="Cheurón 25">
            <a:extLst>
              <a:ext uri="{FF2B5EF4-FFF2-40B4-BE49-F238E27FC236}">
                <a16:creationId xmlns:a16="http://schemas.microsoft.com/office/drawing/2014/main" id="{641C576A-DC9B-4265-8457-646C4094D953}"/>
              </a:ext>
            </a:extLst>
          </p:cNvPr>
          <p:cNvSpPr/>
          <p:nvPr/>
        </p:nvSpPr>
        <p:spPr>
          <a:xfrm>
            <a:off x="1250898" y="795929"/>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D62C9DF-1D9B-412E-A745-E5BD664D1C35}"/>
              </a:ext>
            </a:extLst>
          </p:cNvPr>
          <p:cNvSpPr txBox="1"/>
          <p:nvPr/>
        </p:nvSpPr>
        <p:spPr>
          <a:xfrm>
            <a:off x="1350252" y="718360"/>
            <a:ext cx="10132794" cy="400110"/>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CONCLUSIONES</a:t>
            </a:r>
          </a:p>
        </p:txBody>
      </p:sp>
      <p:graphicFrame>
        <p:nvGraphicFramePr>
          <p:cNvPr id="5" name="Diagrama 4">
            <a:extLst>
              <a:ext uri="{FF2B5EF4-FFF2-40B4-BE49-F238E27FC236}">
                <a16:creationId xmlns:a16="http://schemas.microsoft.com/office/drawing/2014/main" id="{2673347E-D74D-465F-8919-B58583B93EC3}"/>
              </a:ext>
            </a:extLst>
          </p:cNvPr>
          <p:cNvGraphicFramePr/>
          <p:nvPr>
            <p:extLst>
              <p:ext uri="{D42A27DB-BD31-4B8C-83A1-F6EECF244321}">
                <p14:modId xmlns:p14="http://schemas.microsoft.com/office/powerpoint/2010/main" val="2041321882"/>
              </p:ext>
            </p:extLst>
          </p:nvPr>
        </p:nvGraphicFramePr>
        <p:xfrm>
          <a:off x="1651941" y="1263300"/>
          <a:ext cx="8658386" cy="43630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8" name="Picture 4" descr="Cómo escribir la Mejor conclusión de TFG. Trucos y ejemplos">
            <a:extLst>
              <a:ext uri="{FF2B5EF4-FFF2-40B4-BE49-F238E27FC236}">
                <a16:creationId xmlns:a16="http://schemas.microsoft.com/office/drawing/2014/main" id="{ED6E7273-385B-4237-8CEF-649262DDBB42}"/>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595" y="2638697"/>
            <a:ext cx="1754776" cy="1754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pic>
        <p:nvPicPr>
          <p:cNvPr id="5" name="Imagen 4">
            <a:extLst>
              <a:ext uri="{FF2B5EF4-FFF2-40B4-BE49-F238E27FC236}">
                <a16:creationId xmlns:a16="http://schemas.microsoft.com/office/drawing/2014/main" id="{2AF8A602-78EE-42D4-8DF1-040F9B8AA245}"/>
              </a:ext>
            </a:extLst>
          </p:cNvPr>
          <p:cNvPicPr>
            <a:picLocks noChangeAspect="1"/>
          </p:cNvPicPr>
          <p:nvPr/>
        </p:nvPicPr>
        <p:blipFill>
          <a:blip r:embed="rId7"/>
          <a:stretch>
            <a:fillRect/>
          </a:stretch>
        </p:blipFill>
        <p:spPr>
          <a:xfrm>
            <a:off x="2081314" y="133274"/>
            <a:ext cx="5303520" cy="6391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5767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810" y="842585"/>
            <a:ext cx="1339735" cy="48911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099" y="816705"/>
            <a:ext cx="1397794" cy="540870"/>
          </a:xfrm>
          <a:prstGeom prst="rect">
            <a:avLst/>
          </a:prstGeom>
        </p:spPr>
      </p:pic>
      <p:pic>
        <p:nvPicPr>
          <p:cNvPr id="11" name="Imagen 10">
            <a:extLst>
              <a:ext uri="{FF2B5EF4-FFF2-40B4-BE49-F238E27FC236}">
                <a16:creationId xmlns:a16="http://schemas.microsoft.com/office/drawing/2014/main" id="{5DA0DF59-C0C2-44CC-B8B0-E260368953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476" y="738906"/>
            <a:ext cx="1663780" cy="548693"/>
          </a:xfrm>
          <a:prstGeom prst="rect">
            <a:avLst/>
          </a:prstGeom>
        </p:spPr>
      </p:pic>
      <p:sp>
        <p:nvSpPr>
          <p:cNvPr id="10" name="CuadroTexto 9"/>
          <p:cNvSpPr txBox="1"/>
          <p:nvPr/>
        </p:nvSpPr>
        <p:spPr>
          <a:xfrm>
            <a:off x="178420" y="1875140"/>
            <a:ext cx="571891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IMPACTO FINANCIERO SOBRE ESSALUD DE LA LEY N°31041</a:t>
            </a:r>
          </a:p>
        </p:txBody>
      </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180" y="1626859"/>
            <a:ext cx="5239107" cy="3295269"/>
          </a:xfrm>
          <a:prstGeom prst="rect">
            <a:avLst/>
          </a:prstGeom>
        </p:spPr>
      </p:pic>
      <p:sp>
        <p:nvSpPr>
          <p:cNvPr id="14" name="CuadroTexto 13"/>
          <p:cNvSpPr txBox="1"/>
          <p:nvPr/>
        </p:nvSpPr>
        <p:spPr>
          <a:xfrm>
            <a:off x="265272" y="3611594"/>
            <a:ext cx="5718910" cy="14219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s-PE" sz="2400" b="1" i="0" u="none" strike="noStrike" kern="1200" cap="none" spc="0" normalizeH="0" baseline="0" noProof="0" dirty="0">
                <a:ln>
                  <a:noFill/>
                </a:ln>
                <a:solidFill>
                  <a:srgbClr val="000000"/>
                </a:solidFill>
                <a:effectLst/>
                <a:uLnTx/>
                <a:uFillTx/>
                <a:latin typeface="Calibri" panose="020F0502020204030204"/>
                <a:ea typeface="+mn-ea"/>
                <a:cs typeface="+mn-cs"/>
              </a:rPr>
              <a:t>LEY DE URGENCIA MÉDICA PARA LA DETECCIÓN OPORTUNA Y ATENCIÓN INTEGRAL DEL CÁNCER DEL NIÑO Y DEL ADOLESCENTE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32" name="Rectángulo 31"/>
          <p:cNvSpPr/>
          <p:nvPr/>
        </p:nvSpPr>
        <p:spPr>
          <a:xfrm>
            <a:off x="4698417" y="381835"/>
            <a:ext cx="317266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008CD4"/>
                </a:solidFill>
                <a:effectLst/>
                <a:uLnTx/>
                <a:uFillTx/>
                <a:latin typeface="Calibri" panose="020F0502020204030204"/>
                <a:ea typeface="+mn-ea"/>
                <a:cs typeface="+mn-cs"/>
              </a:rPr>
              <a:t>ANTECEDENTES</a:t>
            </a:r>
            <a:endParaRPr kumimoji="0" lang="en-US" sz="3600" b="1" i="0" u="none" strike="noStrike" kern="1200" cap="none" spc="0" normalizeH="0" baseline="0" noProof="0" dirty="0">
              <a:ln>
                <a:noFill/>
              </a:ln>
              <a:solidFill>
                <a:srgbClr val="008CD4"/>
              </a:solidFill>
              <a:effectLst/>
              <a:uLnTx/>
              <a:uFillTx/>
              <a:latin typeface="Calibri" panose="020F0502020204030204"/>
              <a:ea typeface="+mn-ea"/>
              <a:cs typeface="+mn-cs"/>
            </a:endParaRPr>
          </a:p>
        </p:txBody>
      </p:sp>
      <p:pic>
        <p:nvPicPr>
          <p:cNvPr id="14" name="Imagen 13">
            <a:extLst>
              <a:ext uri="{FF2B5EF4-FFF2-40B4-BE49-F238E27FC236}">
                <a16:creationId xmlns:a16="http://schemas.microsoft.com/office/drawing/2014/main" id="{CA401FC7-1795-4D5E-81B9-9E16DC7F54E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19" name="Imagen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47367" y="4961614"/>
            <a:ext cx="1203768" cy="1720889"/>
          </a:xfrm>
          <a:prstGeom prst="rect">
            <a:avLst/>
          </a:prstGeom>
        </p:spPr>
      </p:pic>
      <p:sp>
        <p:nvSpPr>
          <p:cNvPr id="8" name="Rectángulo 7"/>
          <p:cNvSpPr/>
          <p:nvPr/>
        </p:nvSpPr>
        <p:spPr>
          <a:xfrm>
            <a:off x="1192714" y="1131982"/>
            <a:ext cx="1022072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La Ley N° 31041, dispone entre otros, que EsSalud deba gestionar y financiar tres prestaciones adicionales no previstas en la cobertura del seguro regular dispuesta en la Ley N° 26790, Ley de Modernización de la Seguridad Social en Salud, tales como: </a:t>
            </a:r>
          </a:p>
        </p:txBody>
      </p:sp>
      <p:graphicFrame>
        <p:nvGraphicFramePr>
          <p:cNvPr id="9" name="Diagrama 8"/>
          <p:cNvGraphicFramePr/>
          <p:nvPr/>
        </p:nvGraphicFramePr>
        <p:xfrm>
          <a:off x="1327648" y="2372319"/>
          <a:ext cx="10085786" cy="1829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ángulo 1"/>
          <p:cNvSpPr/>
          <p:nvPr/>
        </p:nvSpPr>
        <p:spPr>
          <a:xfrm>
            <a:off x="1251135" y="4518513"/>
            <a:ext cx="10519058"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Sin embargo, previa a su aprobación, el dictamen de la Comisión de Salud y Población no incluyó a </a:t>
            </a:r>
            <a:r>
              <a:rPr kumimoji="0" lang="es-PE" sz="1800" b="0" i="0" u="none" strike="noStrike" kern="120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 sino hasta un Texto Sustitutorio, que no desarrolló un análisis Costo Beneficio, ni  estudios actuariales y financieros que determinaran el impacto financiero sobre la sostenibilidad financiera de </a:t>
            </a:r>
            <a:r>
              <a:rPr kumimoji="0" lang="es-PE" sz="1800" b="0" i="0" u="none" strike="noStrike" kern="120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 conforme lo establece el Decreto Legislativo Nº 1171 y el Convenio 102 de la OIT. </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6" name="15 Título"/>
          <p:cNvSpPr txBox="1">
            <a:spLocks/>
          </p:cNvSpPr>
          <p:nvPr/>
        </p:nvSpPr>
        <p:spPr>
          <a:xfrm>
            <a:off x="5087888" y="764704"/>
            <a:ext cx="4392488" cy="57606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s-PE" sz="6000" b="0" i="0" u="none" strike="noStrike" kern="1200" cap="none" spc="0" normalizeH="0" baseline="0" noProof="0">
                <a:ln>
                  <a:noFill/>
                </a:ln>
                <a:solidFill>
                  <a:srgbClr val="1D6BC6"/>
                </a:solidFill>
                <a:effectLst/>
                <a:uLnTx/>
                <a:uFillTx/>
                <a:latin typeface="Arial" panose="020B0604020202020204" pitchFamily="34" charset="0"/>
                <a:ea typeface="+mj-ea"/>
                <a:cs typeface="Arial" panose="020B0604020202020204" pitchFamily="34" charset="0"/>
              </a:rPr>
            </a:br>
            <a:r>
              <a:rPr kumimoji="0" lang="es-PE" sz="6000" b="0" i="0" u="none" strike="noStrike" kern="1200" cap="none" spc="0" normalizeH="0" baseline="0" noProof="0">
                <a:ln>
                  <a:noFill/>
                </a:ln>
                <a:solidFill>
                  <a:srgbClr val="2653BD"/>
                </a:solidFill>
                <a:effectLst/>
                <a:uLnTx/>
                <a:uFillTx/>
                <a:latin typeface="Arial" panose="020B0604020202020204" pitchFamily="34" charset="0"/>
                <a:ea typeface="+mj-ea"/>
                <a:cs typeface="Arial" panose="020B0604020202020204" pitchFamily="34" charset="0"/>
              </a:rPr>
              <a:t> </a:t>
            </a:r>
            <a:br>
              <a:rPr kumimoji="0" lang="es-PE" sz="6000" b="0" i="0" u="none" strike="noStrike" kern="1200" cap="none" spc="0" normalizeH="0" baseline="0" noProof="0">
                <a:ln>
                  <a:noFill/>
                </a:ln>
                <a:solidFill>
                  <a:srgbClr val="2653BD"/>
                </a:solidFill>
                <a:effectLst/>
                <a:uLnTx/>
                <a:uFillTx/>
                <a:latin typeface="Arial" panose="020B0604020202020204" pitchFamily="34" charset="0"/>
                <a:ea typeface="+mj-ea"/>
                <a:cs typeface="Arial" panose="020B0604020202020204" pitchFamily="34" charset="0"/>
              </a:rPr>
            </a:br>
            <a:endParaRPr kumimoji="0" lang="es-ES"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Rectángulo 4"/>
          <p:cNvSpPr/>
          <p:nvPr/>
        </p:nvSpPr>
        <p:spPr>
          <a:xfrm>
            <a:off x="4478212" y="410761"/>
            <a:ext cx="317266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008CD4"/>
                </a:solidFill>
                <a:effectLst/>
                <a:uLnTx/>
                <a:uFillTx/>
                <a:latin typeface="Calibri" panose="020F0502020204030204"/>
                <a:ea typeface="+mn-ea"/>
                <a:cs typeface="+mn-cs"/>
              </a:rPr>
              <a:t>ANTECEDENTES</a:t>
            </a:r>
          </a:p>
        </p:txBody>
      </p:sp>
      <p:sp>
        <p:nvSpPr>
          <p:cNvPr id="7" name="Rectángulo 6"/>
          <p:cNvSpPr/>
          <p:nvPr/>
        </p:nvSpPr>
        <p:spPr>
          <a:xfrm>
            <a:off x="492292" y="1122388"/>
            <a:ext cx="10816683"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El Reglamento de la Ley N° 31041, aprobado mediante DS N° 024-2021-SA  dispone que el MINSA en un plazo de treinta días hábiles reglamentará los aspectos relacionados con el subsidio oncológico.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Sin embargo, este Reglamento no ha regulado nada respecto al otorgamiento del subsidio oncológico, ni sobre la licencia con goce de haber para el trabajador cuyo hijo menor de 18 años hubiere sido diagnosticado con cáncer, habiéndose comprometido el MINSA a elaborar un proyecto de ley modificatorio del artículo 6 de la Ley 31041, a fin de precisar que el subsidio oncológico será financiado y se otorgará a través del SIS.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En atención al mandato imperativo de la Ley sobre la cobertura de salud, mediante Memorando Circular N° 195-GG-ESSALUD-2021, la Gerencia General dictó disposiciones para la continuidad del tratamiento oncológico a pacientes que hayan cumplido los 18 años de edad, aun cuando ya no les corresponde la condición de derechohabientes.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Respecto al subsidio por licencia con goce de haber, la Gerencia Central de Asesoría Jurídica de </a:t>
            </a:r>
            <a:r>
              <a:rPr kumimoji="0" lang="es-PE" sz="1800" b="0" i="0" u="none" strike="noStrike" kern="120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 opino mediante Memorando 3733-GCAJ-ESSALUD-2022, que no es </a:t>
            </a:r>
            <a:r>
              <a:rPr kumimoji="0" lang="es-PE" sz="1800" b="0" i="0" u="none" strike="noStrike" kern="1200" cap="none" spc="0" normalizeH="0" baseline="0" noProof="0" dirty="0" err="1">
                <a:ln>
                  <a:noFill/>
                </a:ln>
                <a:solidFill>
                  <a:srgbClr val="000000"/>
                </a:solidFill>
                <a:effectLst/>
                <a:uLnTx/>
                <a:uFillTx/>
                <a:latin typeface="Calibri" panose="020F0502020204030204"/>
                <a:ea typeface="+mn-ea"/>
                <a:cs typeface="+mn-cs"/>
              </a:rPr>
              <a:t>autoaplicativo</a:t>
            </a: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 pues está </a:t>
            </a: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condicionado a</a:t>
            </a: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 requisitos y emisión de norma reglamentaria, así como al establecimiento de un presupuesto, considerando la intangibilidad de los fondos de </a:t>
            </a:r>
            <a:r>
              <a:rPr kumimoji="0" lang="es-PE" sz="1800" b="0" i="0" u="none" strike="noStrike" kern="120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pic>
        <p:nvPicPr>
          <p:cNvPr id="26" name="Imagen 25">
            <a:extLst>
              <a:ext uri="{FF2B5EF4-FFF2-40B4-BE49-F238E27FC236}">
                <a16:creationId xmlns:a16="http://schemas.microsoft.com/office/drawing/2014/main" id="{500A03DF-C4AF-48CF-8D24-4378BA8429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sp>
        <p:nvSpPr>
          <p:cNvPr id="2" name="Rectángulo 1"/>
          <p:cNvSpPr/>
          <p:nvPr/>
        </p:nvSpPr>
        <p:spPr>
          <a:xfrm>
            <a:off x="4850869" y="287252"/>
            <a:ext cx="317266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008CD4"/>
                </a:solidFill>
                <a:effectLst/>
                <a:uLnTx/>
                <a:uFillTx/>
                <a:latin typeface="Calibri" panose="020F0502020204030204"/>
                <a:ea typeface="+mn-ea"/>
                <a:cs typeface="+mn-cs"/>
              </a:rPr>
              <a:t>ANTECEDENTES</a:t>
            </a:r>
          </a:p>
        </p:txBody>
      </p:sp>
      <p:sp>
        <p:nvSpPr>
          <p:cNvPr id="3" name="Rectángulo 2"/>
          <p:cNvSpPr/>
          <p:nvPr/>
        </p:nvSpPr>
        <p:spPr>
          <a:xfrm>
            <a:off x="825190" y="1401533"/>
            <a:ext cx="10861288"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Considerando el posible impacto económico sobre los fondos intangibles de </a:t>
            </a:r>
            <a:r>
              <a:rPr kumimoji="0" lang="es-PE" sz="1800" b="0" i="0" u="none" strike="noStrike" kern="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 la Gerencia Central de Seguros y Prestaciones Económicas, encargó la realización un estudio actuarial que mide el impacto de la Ley 31041 sobre las finanzas de </a:t>
            </a:r>
            <a:r>
              <a:rPr kumimoji="0" lang="es-PE" sz="1800" b="0" i="0" u="none" strike="noStrike" kern="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a:ln>
                  <a:noFill/>
                </a:ln>
                <a:solidFill>
                  <a:srgbClr val="000000"/>
                </a:solidFill>
                <a:effectLst/>
                <a:uLnTx/>
                <a:uFillTx/>
                <a:latin typeface="Calibri" panose="020F0502020204030204"/>
                <a:ea typeface="+mn-ea"/>
                <a:cs typeface="+mn-cs"/>
              </a:rPr>
              <a:t>Otros aspectos a considerar: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 no tiene la potestad reglamentaria, ésta solo puede ser ejercida por las autoridades del Poder Ejecutivo que la tienen específicamente atribuida. En el caso de la reglamentación de la Ley N° 31041, ésta deberá ser aprobada por el MINSA, en tanto que, la adecuación del DS N° 008-2017-TR, Reglamento de la Ley N° 30012, le corresponde al MTPE. </a:t>
            </a:r>
            <a:r>
              <a:rPr kumimoji="0" lang="es-PE" sz="1800" b="0" i="0" u="none" strike="noStrike" kern="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 se encuentra a disposición técnica de los citados sectores. </a:t>
            </a:r>
            <a:endParaRPr kumimoji="0" lang="es-PE"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Actualmente </a:t>
            </a:r>
            <a:r>
              <a:rPr kumimoji="0" lang="es-PE" sz="1800" b="0" i="0" u="none" strike="noStrike" kern="0" cap="none" spc="0" normalizeH="0" baseline="0" noProof="0" dirty="0" err="1">
                <a:ln>
                  <a:noFill/>
                </a:ln>
                <a:solidFill>
                  <a:srgbClr val="000000"/>
                </a:solidFill>
                <a:effectLst/>
                <a:uLnTx/>
                <a:uFillTx/>
                <a:latin typeface="Calibri" panose="020F0502020204030204"/>
                <a:ea typeface="+mn-ea"/>
                <a:cs typeface="+mn-cs"/>
              </a:rPr>
              <a:t>EsSalud</a:t>
            </a:r>
            <a:r>
              <a:rPr kumimoji="0" lang="es-PE" sz="1800" b="0" i="0" u="none" strike="noStrike" kern="0" cap="none" spc="0" normalizeH="0" baseline="0" noProof="0" dirty="0">
                <a:ln>
                  <a:noFill/>
                </a:ln>
                <a:solidFill>
                  <a:srgbClr val="000000"/>
                </a:solidFill>
                <a:effectLst/>
                <a:uLnTx/>
                <a:uFillTx/>
                <a:latin typeface="Calibri" panose="020F0502020204030204"/>
                <a:ea typeface="+mn-ea"/>
                <a:cs typeface="+mn-cs"/>
              </a:rPr>
              <a:t> viene recibiendo por parte de empleadores públicos y privados y asociaciones de pacientes, diversos requerimientos para el pago del subsidio oncológico y la licencia con goce haber, informándoseles respecto a la ausencia de regulación al respecto. </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pic>
        <p:nvPicPr>
          <p:cNvPr id="26" name="Imagen 25">
            <a:extLst>
              <a:ext uri="{FF2B5EF4-FFF2-40B4-BE49-F238E27FC236}">
                <a16:creationId xmlns:a16="http://schemas.microsoft.com/office/drawing/2014/main" id="{500A03DF-C4AF-48CF-8D24-4378BA8429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7"/>
          <a:stretch>
            <a:fillRect/>
          </a:stretch>
        </p:blipFill>
        <p:spPr>
          <a:xfrm>
            <a:off x="950183" y="2023599"/>
            <a:ext cx="11113971" cy="1871634"/>
          </a:xfrm>
          <a:prstGeom prst="rect">
            <a:avLst/>
          </a:prstGeom>
        </p:spPr>
      </p:pic>
      <p:sp>
        <p:nvSpPr>
          <p:cNvPr id="8" name="Título 1"/>
          <p:cNvSpPr txBox="1">
            <a:spLocks/>
          </p:cNvSpPr>
          <p:nvPr/>
        </p:nvSpPr>
        <p:spPr>
          <a:xfrm>
            <a:off x="2164975" y="3898584"/>
            <a:ext cx="9144000" cy="52813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4692"/>
                </a:solidFill>
                <a:effectLst/>
                <a:uLnTx/>
                <a:uFillTx/>
                <a:latin typeface="Calibri" panose="020F0502020204030204"/>
                <a:ea typeface="+mj-ea"/>
                <a:cs typeface="+mj-cs"/>
              </a:rPr>
              <a:t>Oficina de Estudios y Gestión de Riesgos de Seguros - OEGRS</a:t>
            </a:r>
            <a:endParaRPr kumimoji="0" lang="es-PE" sz="2400" b="1" i="0" u="none" strike="noStrike" kern="1200" cap="none" spc="0" normalizeH="0" baseline="0" noProof="0" dirty="0">
              <a:ln>
                <a:noFill/>
              </a:ln>
              <a:solidFill>
                <a:srgbClr val="004692"/>
              </a:solidFill>
              <a:effectLst/>
              <a:uLnTx/>
              <a:uFillTx/>
              <a:latin typeface="Calibri" panose="020F0502020204030204"/>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pic>
        <p:nvPicPr>
          <p:cNvPr id="14" name="Imagen 13">
            <a:extLst>
              <a:ext uri="{FF2B5EF4-FFF2-40B4-BE49-F238E27FC236}">
                <a16:creationId xmlns:a16="http://schemas.microsoft.com/office/drawing/2014/main" id="{CA401FC7-1795-4D5E-81B9-9E16DC7F54E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sp>
        <p:nvSpPr>
          <p:cNvPr id="2" name="AutoShape 4" descr="Proikos LEY 29414: Derechos de las Personas Usuarias de los Servicios de  Sal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ángulo: esquinas redondeadas 69">
            <a:extLst>
              <a:ext uri="{FF2B5EF4-FFF2-40B4-BE49-F238E27FC236}">
                <a16:creationId xmlns:a16="http://schemas.microsoft.com/office/drawing/2014/main" id="{4BBD1062-F197-44AB-BFF1-8796F22ECBBE}"/>
              </a:ext>
            </a:extLst>
          </p:cNvPr>
          <p:cNvSpPr/>
          <p:nvPr/>
        </p:nvSpPr>
        <p:spPr>
          <a:xfrm>
            <a:off x="7494728" y="3552018"/>
            <a:ext cx="3843835" cy="2031393"/>
          </a:xfrm>
          <a:prstGeom prst="roundRect">
            <a:avLst/>
          </a:prstGeom>
          <a:solidFill>
            <a:srgbClr val="00CED1"/>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Las tres medidas alcanzarían para el 2022 un costo de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S/. 43,290,409; </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pero si se cubrieran solicitudes del 2021, alcanzarían los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S/. 93,977,344 </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generando afectación patrimonial sobre los recursos intangibles de EsSalud.</a:t>
            </a:r>
          </a:p>
        </p:txBody>
      </p:sp>
      <p:sp>
        <p:nvSpPr>
          <p:cNvPr id="19" name="Rectángulo: esquinas redondeadas 70">
            <a:extLst>
              <a:ext uri="{FF2B5EF4-FFF2-40B4-BE49-F238E27FC236}">
                <a16:creationId xmlns:a16="http://schemas.microsoft.com/office/drawing/2014/main" id="{874A67D2-21BE-4787-BC7C-7F2689CC7D90}"/>
              </a:ext>
            </a:extLst>
          </p:cNvPr>
          <p:cNvSpPr/>
          <p:nvPr/>
        </p:nvSpPr>
        <p:spPr>
          <a:xfrm>
            <a:off x="7446573" y="1276350"/>
            <a:ext cx="3808705" cy="1787093"/>
          </a:xfrm>
          <a:prstGeom prst="roundRect">
            <a:avLst/>
          </a:prstGeom>
          <a:solidFill>
            <a:srgbClr val="FFC00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El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Subsidio Oncológico</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 bajo un escenario pesimista, representaría S/. 14,750,663 para el 2022, pero si se reciben solicitudes por el 2021, ascendería a S/.</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 33,160,956.</a:t>
            </a:r>
            <a:endPar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ángulo: esquinas redondeadas 67">
            <a:extLst>
              <a:ext uri="{FF2B5EF4-FFF2-40B4-BE49-F238E27FC236}">
                <a16:creationId xmlns:a16="http://schemas.microsoft.com/office/drawing/2014/main" id="{F1016500-0487-4655-9865-BD19EF122BB5}"/>
              </a:ext>
            </a:extLst>
          </p:cNvPr>
          <p:cNvSpPr/>
          <p:nvPr/>
        </p:nvSpPr>
        <p:spPr>
          <a:xfrm>
            <a:off x="1886396" y="3765436"/>
            <a:ext cx="3942322" cy="1798082"/>
          </a:xfrm>
          <a:prstGeom prst="roundRect">
            <a:avLst/>
          </a:prstGeom>
          <a:solidFill>
            <a:srgbClr val="00D3F6"/>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La cobertura de la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Licencia con goce de haber </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alcanzaría S</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26,963,728 en el 2022. Pero si se reciben solicitudes por el 2021, ascendería a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S/. 59,240,370.</a:t>
            </a:r>
          </a:p>
        </p:txBody>
      </p:sp>
      <p:sp>
        <p:nvSpPr>
          <p:cNvPr id="21" name="Rectángulo: esquinas redondeadas 65">
            <a:extLst>
              <a:ext uri="{FF2B5EF4-FFF2-40B4-BE49-F238E27FC236}">
                <a16:creationId xmlns:a16="http://schemas.microsoft.com/office/drawing/2014/main" id="{8095DA84-1791-4B0E-9EC5-C74916F7D991}"/>
              </a:ext>
            </a:extLst>
          </p:cNvPr>
          <p:cNvSpPr/>
          <p:nvPr/>
        </p:nvSpPr>
        <p:spPr>
          <a:xfrm>
            <a:off x="1785356" y="1276349"/>
            <a:ext cx="4043362" cy="1812271"/>
          </a:xfrm>
          <a:prstGeom prst="roundRect">
            <a:avLst/>
          </a:prstGeom>
          <a:solidFill>
            <a:srgbClr val="FF860D"/>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Las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prestaciones de salud por continuidad de atención </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a pacientes niños y adolescentes con posterioridad a 18 años, representarían un costo </a:t>
            </a:r>
            <a:r>
              <a:rPr kumimoji="0" lang="es-PE" sz="1800" b="1" i="0" u="none" strike="noStrike" kern="0" cap="none" spc="0" normalizeH="0" baseline="0" noProof="0" dirty="0">
                <a:ln>
                  <a:noFill/>
                </a:ln>
                <a:solidFill>
                  <a:srgbClr val="FFFFFF"/>
                </a:solidFill>
                <a:effectLst/>
                <a:uLnTx/>
                <a:uFillTx/>
                <a:latin typeface="Calibri" panose="020F0502020204030204"/>
                <a:ea typeface="+mn-ea"/>
                <a:cs typeface="+mn-cs"/>
              </a:rPr>
              <a:t>S/. 1,576,018 </a:t>
            </a:r>
            <a:r>
              <a:rPr kumimoji="0" lang="es-PE" sz="1800" b="0" i="0" u="none" strike="noStrike" kern="0" cap="none" spc="0" normalizeH="0" baseline="0" noProof="0" dirty="0">
                <a:ln>
                  <a:noFill/>
                </a:ln>
                <a:solidFill>
                  <a:srgbClr val="FFFFFF"/>
                </a:solidFill>
                <a:effectLst/>
                <a:uLnTx/>
                <a:uFillTx/>
                <a:latin typeface="Calibri" panose="020F0502020204030204"/>
                <a:ea typeface="+mn-ea"/>
                <a:cs typeface="+mn-cs"/>
              </a:rPr>
              <a:t>para el 2022.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rgbClr val="0056B8">
                  <a:lumMod val="50000"/>
                </a:srgbClr>
              </a:solidFill>
              <a:effectLst/>
              <a:uLnTx/>
              <a:uFillTx/>
              <a:latin typeface="Calibri" panose="020F0502020204030204"/>
              <a:ea typeface="+mn-ea"/>
              <a:cs typeface="+mn-cs"/>
            </a:endParaRPr>
          </a:p>
        </p:txBody>
      </p:sp>
      <p:grpSp>
        <p:nvGrpSpPr>
          <p:cNvPr id="22" name="Group 57">
            <a:extLst>
              <a:ext uri="{FF2B5EF4-FFF2-40B4-BE49-F238E27FC236}">
                <a16:creationId xmlns:a16="http://schemas.microsoft.com/office/drawing/2014/main" id="{9DAAA98F-69E9-438D-85D8-5BFD46B3CE62}"/>
              </a:ext>
            </a:extLst>
          </p:cNvPr>
          <p:cNvGrpSpPr/>
          <p:nvPr/>
        </p:nvGrpSpPr>
        <p:grpSpPr>
          <a:xfrm>
            <a:off x="518601" y="1057275"/>
            <a:ext cx="1367795" cy="2103015"/>
            <a:chOff x="1568591" y="3149596"/>
            <a:chExt cx="2735589" cy="2489139"/>
          </a:xfrm>
        </p:grpSpPr>
        <p:sp>
          <p:nvSpPr>
            <p:cNvPr id="23" name="Freeform 2">
              <a:extLst>
                <a:ext uri="{FF2B5EF4-FFF2-40B4-BE49-F238E27FC236}">
                  <a16:creationId xmlns:a16="http://schemas.microsoft.com/office/drawing/2014/main" id="{919411C8-CD38-4949-9B72-1C3E42E76F0C}"/>
                </a:ext>
              </a:extLst>
            </p:cNvPr>
            <p:cNvSpPr>
              <a:spLocks noChangeArrowheads="1"/>
            </p:cNvSpPr>
            <p:nvPr/>
          </p:nvSpPr>
          <p:spPr bwMode="auto">
            <a:xfrm>
              <a:off x="1568591" y="3548698"/>
              <a:ext cx="2735589" cy="2090037"/>
            </a:xfrm>
            <a:prstGeom prst="roundRect">
              <a:avLst>
                <a:gd name="adj" fmla="val 9085"/>
              </a:avLst>
            </a:prstGeom>
            <a:solidFill>
              <a:srgbClr val="FFFFFF"/>
            </a:solidFill>
            <a:ln w="76200">
              <a:solidFill>
                <a:srgbClr val="FF860D"/>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9D83F912-6450-4AA3-B9AC-4F740F920E14}"/>
                </a:ext>
              </a:extLst>
            </p:cNvPr>
            <p:cNvSpPr>
              <a:spLocks noChangeArrowheads="1"/>
            </p:cNvSpPr>
            <p:nvPr/>
          </p:nvSpPr>
          <p:spPr bwMode="auto">
            <a:xfrm>
              <a:off x="2072723" y="3149596"/>
              <a:ext cx="1699337" cy="2113143"/>
            </a:xfrm>
            <a:prstGeom prst="roundRect">
              <a:avLst/>
            </a:prstGeom>
            <a:solidFill>
              <a:srgbClr val="FF860D"/>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26" name="Group 59">
            <a:extLst>
              <a:ext uri="{FF2B5EF4-FFF2-40B4-BE49-F238E27FC236}">
                <a16:creationId xmlns:a16="http://schemas.microsoft.com/office/drawing/2014/main" id="{6193734B-9B59-438B-8027-E696BCDD2E1D}"/>
              </a:ext>
            </a:extLst>
          </p:cNvPr>
          <p:cNvGrpSpPr/>
          <p:nvPr/>
        </p:nvGrpSpPr>
        <p:grpSpPr>
          <a:xfrm>
            <a:off x="518601" y="3543014"/>
            <a:ext cx="1367795" cy="2041237"/>
            <a:chOff x="1568591" y="10412071"/>
            <a:chExt cx="2735589" cy="2489139"/>
          </a:xfrm>
        </p:grpSpPr>
        <p:sp>
          <p:nvSpPr>
            <p:cNvPr id="29" name="Freeform 2">
              <a:extLst>
                <a:ext uri="{FF2B5EF4-FFF2-40B4-BE49-F238E27FC236}">
                  <a16:creationId xmlns:a16="http://schemas.microsoft.com/office/drawing/2014/main" id="{8628A914-3768-4338-8121-D6BCF42160B4}"/>
                </a:ext>
              </a:extLst>
            </p:cNvPr>
            <p:cNvSpPr>
              <a:spLocks noChangeArrowheads="1"/>
            </p:cNvSpPr>
            <p:nvPr/>
          </p:nvSpPr>
          <p:spPr bwMode="auto">
            <a:xfrm>
              <a:off x="1568591" y="10811173"/>
              <a:ext cx="2735589" cy="2090037"/>
            </a:xfrm>
            <a:prstGeom prst="roundRect">
              <a:avLst>
                <a:gd name="adj" fmla="val 9085"/>
              </a:avLst>
            </a:prstGeom>
            <a:solidFill>
              <a:srgbClr val="FFFFFF"/>
            </a:solidFill>
            <a:ln w="76200">
              <a:solidFill>
                <a:srgbClr val="00D3F6"/>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0" name="Freeform 4">
              <a:extLst>
                <a:ext uri="{FF2B5EF4-FFF2-40B4-BE49-F238E27FC236}">
                  <a16:creationId xmlns:a16="http://schemas.microsoft.com/office/drawing/2014/main" id="{22F26C7D-3EF7-44A0-AD31-7099CDDB0DDB}"/>
                </a:ext>
              </a:extLst>
            </p:cNvPr>
            <p:cNvSpPr>
              <a:spLocks noChangeArrowheads="1"/>
            </p:cNvSpPr>
            <p:nvPr/>
          </p:nvSpPr>
          <p:spPr bwMode="auto">
            <a:xfrm>
              <a:off x="2072722" y="10412071"/>
              <a:ext cx="1699337" cy="2113143"/>
            </a:xfrm>
            <a:prstGeom prst="roundRect">
              <a:avLst/>
            </a:prstGeom>
            <a:solidFill>
              <a:srgbClr val="00D3F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grpSp>
        <p:nvGrpSpPr>
          <p:cNvPr id="31" name="Group 60">
            <a:extLst>
              <a:ext uri="{FF2B5EF4-FFF2-40B4-BE49-F238E27FC236}">
                <a16:creationId xmlns:a16="http://schemas.microsoft.com/office/drawing/2014/main" id="{B8B67D04-6C62-4C80-881F-05638F5ECF5E}"/>
              </a:ext>
            </a:extLst>
          </p:cNvPr>
          <p:cNvGrpSpPr/>
          <p:nvPr/>
        </p:nvGrpSpPr>
        <p:grpSpPr>
          <a:xfrm>
            <a:off x="6140928" y="981075"/>
            <a:ext cx="1367795" cy="1999895"/>
            <a:chOff x="12813244" y="3149596"/>
            <a:chExt cx="2735589" cy="2489139"/>
          </a:xfrm>
        </p:grpSpPr>
        <p:sp>
          <p:nvSpPr>
            <p:cNvPr id="32" name="Freeform 2">
              <a:extLst>
                <a:ext uri="{FF2B5EF4-FFF2-40B4-BE49-F238E27FC236}">
                  <a16:creationId xmlns:a16="http://schemas.microsoft.com/office/drawing/2014/main" id="{55BA301B-910F-4FDD-8036-E797D41438B6}"/>
                </a:ext>
              </a:extLst>
            </p:cNvPr>
            <p:cNvSpPr>
              <a:spLocks noChangeArrowheads="1"/>
            </p:cNvSpPr>
            <p:nvPr/>
          </p:nvSpPr>
          <p:spPr bwMode="auto">
            <a:xfrm>
              <a:off x="12813244" y="3548698"/>
              <a:ext cx="2735589" cy="2090037"/>
            </a:xfrm>
            <a:prstGeom prst="roundRect">
              <a:avLst>
                <a:gd name="adj" fmla="val 9085"/>
              </a:avLst>
            </a:prstGeom>
            <a:solidFill>
              <a:srgbClr val="FFFFFF"/>
            </a:solidFill>
            <a:ln w="76200">
              <a:solidFill>
                <a:srgbClr val="FFC000"/>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3" name="Freeform 4">
              <a:extLst>
                <a:ext uri="{FF2B5EF4-FFF2-40B4-BE49-F238E27FC236}">
                  <a16:creationId xmlns:a16="http://schemas.microsoft.com/office/drawing/2014/main" id="{AE393E2A-F1F7-45A2-A4E9-D2D096B52121}"/>
                </a:ext>
              </a:extLst>
            </p:cNvPr>
            <p:cNvSpPr>
              <a:spLocks noChangeArrowheads="1"/>
            </p:cNvSpPr>
            <p:nvPr/>
          </p:nvSpPr>
          <p:spPr bwMode="auto">
            <a:xfrm>
              <a:off x="13317375" y="3149596"/>
              <a:ext cx="1699337" cy="2113143"/>
            </a:xfrm>
            <a:prstGeom prst="roundRect">
              <a:avLst/>
            </a:prstGeom>
            <a:solidFill>
              <a:srgbClr val="FFC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grpSp>
        <p:nvGrpSpPr>
          <p:cNvPr id="34" name="Group 61">
            <a:extLst>
              <a:ext uri="{FF2B5EF4-FFF2-40B4-BE49-F238E27FC236}">
                <a16:creationId xmlns:a16="http://schemas.microsoft.com/office/drawing/2014/main" id="{337D8291-B9AE-46AF-B6F8-6C48D84860BA}"/>
              </a:ext>
            </a:extLst>
          </p:cNvPr>
          <p:cNvGrpSpPr/>
          <p:nvPr/>
        </p:nvGrpSpPr>
        <p:grpSpPr>
          <a:xfrm>
            <a:off x="6140928" y="3552019"/>
            <a:ext cx="1367795" cy="1958504"/>
            <a:chOff x="12813244" y="6780833"/>
            <a:chExt cx="2735589" cy="2489139"/>
          </a:xfrm>
        </p:grpSpPr>
        <p:sp>
          <p:nvSpPr>
            <p:cNvPr id="35" name="Freeform 2">
              <a:extLst>
                <a:ext uri="{FF2B5EF4-FFF2-40B4-BE49-F238E27FC236}">
                  <a16:creationId xmlns:a16="http://schemas.microsoft.com/office/drawing/2014/main" id="{94F65815-10B3-48B5-98CB-20144622D35F}"/>
                </a:ext>
              </a:extLst>
            </p:cNvPr>
            <p:cNvSpPr>
              <a:spLocks noChangeArrowheads="1"/>
            </p:cNvSpPr>
            <p:nvPr/>
          </p:nvSpPr>
          <p:spPr bwMode="auto">
            <a:xfrm>
              <a:off x="12813244" y="7179935"/>
              <a:ext cx="2735589" cy="2090037"/>
            </a:xfrm>
            <a:prstGeom prst="roundRect">
              <a:avLst>
                <a:gd name="adj" fmla="val 9085"/>
              </a:avLst>
            </a:prstGeom>
            <a:solidFill>
              <a:srgbClr val="FFFFFF"/>
            </a:solidFill>
            <a:ln w="76200">
              <a:solidFill>
                <a:srgbClr val="00CED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6" name="Freeform 4">
              <a:extLst>
                <a:ext uri="{FF2B5EF4-FFF2-40B4-BE49-F238E27FC236}">
                  <a16:creationId xmlns:a16="http://schemas.microsoft.com/office/drawing/2014/main" id="{F91124DB-7BC5-4C27-A616-C5B9E0FC41C9}"/>
                </a:ext>
              </a:extLst>
            </p:cNvPr>
            <p:cNvSpPr>
              <a:spLocks noChangeArrowheads="1"/>
            </p:cNvSpPr>
            <p:nvPr/>
          </p:nvSpPr>
          <p:spPr bwMode="auto">
            <a:xfrm>
              <a:off x="13317375" y="6780833"/>
              <a:ext cx="1699337" cy="2113143"/>
            </a:xfrm>
            <a:prstGeom prst="roundRect">
              <a:avLst/>
            </a:prstGeom>
            <a:solidFill>
              <a:srgbClr val="00CED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sp>
        <p:nvSpPr>
          <p:cNvPr id="37" name="Freeform 180">
            <a:extLst>
              <a:ext uri="{FF2B5EF4-FFF2-40B4-BE49-F238E27FC236}">
                <a16:creationId xmlns:a16="http://schemas.microsoft.com/office/drawing/2014/main" id="{9578B8BF-FD30-42D7-A891-F00EB3243CBF}"/>
              </a:ext>
            </a:extLst>
          </p:cNvPr>
          <p:cNvSpPr>
            <a:spLocks noEditPoints="1"/>
          </p:cNvSpPr>
          <p:nvPr/>
        </p:nvSpPr>
        <p:spPr bwMode="auto">
          <a:xfrm>
            <a:off x="903640" y="2038978"/>
            <a:ext cx="583719" cy="464659"/>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8" name="Shape 2799">
            <a:extLst>
              <a:ext uri="{FF2B5EF4-FFF2-40B4-BE49-F238E27FC236}">
                <a16:creationId xmlns:a16="http://schemas.microsoft.com/office/drawing/2014/main" id="{748FBED5-493E-469D-9F61-1BE51737A732}"/>
              </a:ext>
            </a:extLst>
          </p:cNvPr>
          <p:cNvSpPr>
            <a:spLocks noChangeAspect="1"/>
          </p:cNvSpPr>
          <p:nvPr/>
        </p:nvSpPr>
        <p:spPr>
          <a:xfrm>
            <a:off x="903224" y="3858888"/>
            <a:ext cx="584135" cy="464426"/>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FFFFFF"/>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pic>
        <p:nvPicPr>
          <p:cNvPr id="39" name="Imagen 38"/>
          <p:cNvPicPr>
            <a:picLocks noChangeAspect="1"/>
          </p:cNvPicPr>
          <p:nvPr/>
        </p:nvPicPr>
        <p:blipFill>
          <a:blip r:embed="rId7"/>
          <a:stretch>
            <a:fillRect/>
          </a:stretch>
        </p:blipFill>
        <p:spPr>
          <a:xfrm>
            <a:off x="6455228" y="3799415"/>
            <a:ext cx="735159" cy="768896"/>
          </a:xfrm>
          <a:prstGeom prst="rect">
            <a:avLst/>
          </a:prstGeom>
        </p:spPr>
      </p:pic>
      <p:grpSp>
        <p:nvGrpSpPr>
          <p:cNvPr id="40" name="Группа 511"/>
          <p:cNvGrpSpPr/>
          <p:nvPr/>
        </p:nvGrpSpPr>
        <p:grpSpPr>
          <a:xfrm>
            <a:off x="6596904" y="2049257"/>
            <a:ext cx="468000" cy="511625"/>
            <a:chOff x="4081427" y="3622389"/>
            <a:chExt cx="218125" cy="302560"/>
          </a:xfrm>
          <a:solidFill>
            <a:srgbClr val="FFFFFF"/>
          </a:solidFill>
        </p:grpSpPr>
        <p:sp>
          <p:nvSpPr>
            <p:cNvPr id="41" name="Freeform 227"/>
            <p:cNvSpPr>
              <a:spLocks noEditPoints="1"/>
            </p:cNvSpPr>
            <p:nvPr/>
          </p:nvSpPr>
          <p:spPr bwMode="auto">
            <a:xfrm>
              <a:off x="4081427" y="3754671"/>
              <a:ext cx="66141" cy="170278"/>
            </a:xfrm>
            <a:custGeom>
              <a:avLst/>
              <a:gdLst>
                <a:gd name="T0" fmla="*/ 47 w 47"/>
                <a:gd name="T1" fmla="*/ 121 h 121"/>
                <a:gd name="T2" fmla="*/ 0 w 47"/>
                <a:gd name="T3" fmla="*/ 121 h 121"/>
                <a:gd name="T4" fmla="*/ 0 w 47"/>
                <a:gd name="T5" fmla="*/ 0 h 121"/>
                <a:gd name="T6" fmla="*/ 47 w 47"/>
                <a:gd name="T7" fmla="*/ 0 h 121"/>
                <a:gd name="T8" fmla="*/ 47 w 47"/>
                <a:gd name="T9" fmla="*/ 121 h 121"/>
                <a:gd name="T10" fmla="*/ 7 w 47"/>
                <a:gd name="T11" fmla="*/ 114 h 121"/>
                <a:gd name="T12" fmla="*/ 41 w 47"/>
                <a:gd name="T13" fmla="*/ 114 h 121"/>
                <a:gd name="T14" fmla="*/ 41 w 47"/>
                <a:gd name="T15" fmla="*/ 7 h 121"/>
                <a:gd name="T16" fmla="*/ 7 w 47"/>
                <a:gd name="T17" fmla="*/ 7 h 121"/>
                <a:gd name="T18" fmla="*/ 7 w 47"/>
                <a:gd name="T19"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21">
                  <a:moveTo>
                    <a:pt x="47" y="121"/>
                  </a:moveTo>
                  <a:lnTo>
                    <a:pt x="0" y="121"/>
                  </a:lnTo>
                  <a:lnTo>
                    <a:pt x="0" y="0"/>
                  </a:lnTo>
                  <a:lnTo>
                    <a:pt x="47" y="0"/>
                  </a:lnTo>
                  <a:lnTo>
                    <a:pt x="47" y="121"/>
                  </a:lnTo>
                  <a:close/>
                  <a:moveTo>
                    <a:pt x="7" y="114"/>
                  </a:moveTo>
                  <a:lnTo>
                    <a:pt x="41" y="114"/>
                  </a:lnTo>
                  <a:lnTo>
                    <a:pt x="41" y="7"/>
                  </a:lnTo>
                  <a:lnTo>
                    <a:pt x="7" y="7"/>
                  </a:lnTo>
                  <a:lnTo>
                    <a:pt x="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 name="Freeform 228"/>
            <p:cNvSpPr>
              <a:spLocks noEditPoints="1"/>
            </p:cNvSpPr>
            <p:nvPr/>
          </p:nvSpPr>
          <p:spPr bwMode="auto">
            <a:xfrm>
              <a:off x="4233411" y="3802518"/>
              <a:ext cx="66141" cy="122431"/>
            </a:xfrm>
            <a:custGeom>
              <a:avLst/>
              <a:gdLst>
                <a:gd name="T0" fmla="*/ 47 w 47"/>
                <a:gd name="T1" fmla="*/ 87 h 87"/>
                <a:gd name="T2" fmla="*/ 0 w 47"/>
                <a:gd name="T3" fmla="*/ 87 h 87"/>
                <a:gd name="T4" fmla="*/ 0 w 47"/>
                <a:gd name="T5" fmla="*/ 0 h 87"/>
                <a:gd name="T6" fmla="*/ 47 w 47"/>
                <a:gd name="T7" fmla="*/ 0 h 87"/>
                <a:gd name="T8" fmla="*/ 47 w 47"/>
                <a:gd name="T9" fmla="*/ 87 h 87"/>
                <a:gd name="T10" fmla="*/ 7 w 47"/>
                <a:gd name="T11" fmla="*/ 80 h 87"/>
                <a:gd name="T12" fmla="*/ 40 w 47"/>
                <a:gd name="T13" fmla="*/ 80 h 87"/>
                <a:gd name="T14" fmla="*/ 40 w 47"/>
                <a:gd name="T15" fmla="*/ 6 h 87"/>
                <a:gd name="T16" fmla="*/ 7 w 47"/>
                <a:gd name="T17" fmla="*/ 6 h 87"/>
                <a:gd name="T18" fmla="*/ 7 w 47"/>
                <a:gd name="T19"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7">
                  <a:moveTo>
                    <a:pt x="47" y="87"/>
                  </a:moveTo>
                  <a:lnTo>
                    <a:pt x="0" y="87"/>
                  </a:lnTo>
                  <a:lnTo>
                    <a:pt x="0" y="0"/>
                  </a:lnTo>
                  <a:lnTo>
                    <a:pt x="47" y="0"/>
                  </a:lnTo>
                  <a:lnTo>
                    <a:pt x="47" y="87"/>
                  </a:lnTo>
                  <a:close/>
                  <a:moveTo>
                    <a:pt x="7" y="80"/>
                  </a:moveTo>
                  <a:lnTo>
                    <a:pt x="40" y="80"/>
                  </a:lnTo>
                  <a:lnTo>
                    <a:pt x="40" y="6"/>
                  </a:lnTo>
                  <a:lnTo>
                    <a:pt x="7" y="6"/>
                  </a:lnTo>
                  <a:lnTo>
                    <a:pt x="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Freeform 229"/>
            <p:cNvSpPr>
              <a:spLocks noEditPoints="1"/>
            </p:cNvSpPr>
            <p:nvPr/>
          </p:nvSpPr>
          <p:spPr bwMode="auto">
            <a:xfrm>
              <a:off x="4157419" y="3622389"/>
              <a:ext cx="66141" cy="302560"/>
            </a:xfrm>
            <a:custGeom>
              <a:avLst/>
              <a:gdLst>
                <a:gd name="T0" fmla="*/ 47 w 47"/>
                <a:gd name="T1" fmla="*/ 215 h 215"/>
                <a:gd name="T2" fmla="*/ 0 w 47"/>
                <a:gd name="T3" fmla="*/ 215 h 215"/>
                <a:gd name="T4" fmla="*/ 0 w 47"/>
                <a:gd name="T5" fmla="*/ 0 h 215"/>
                <a:gd name="T6" fmla="*/ 47 w 47"/>
                <a:gd name="T7" fmla="*/ 0 h 215"/>
                <a:gd name="T8" fmla="*/ 47 w 47"/>
                <a:gd name="T9" fmla="*/ 215 h 215"/>
                <a:gd name="T10" fmla="*/ 7 w 47"/>
                <a:gd name="T11" fmla="*/ 208 h 215"/>
                <a:gd name="T12" fmla="*/ 41 w 47"/>
                <a:gd name="T13" fmla="*/ 208 h 215"/>
                <a:gd name="T14" fmla="*/ 41 w 47"/>
                <a:gd name="T15" fmla="*/ 6 h 215"/>
                <a:gd name="T16" fmla="*/ 7 w 47"/>
                <a:gd name="T17" fmla="*/ 6 h 215"/>
                <a:gd name="T18" fmla="*/ 7 w 47"/>
                <a:gd name="T19"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15">
                  <a:moveTo>
                    <a:pt x="47" y="215"/>
                  </a:moveTo>
                  <a:lnTo>
                    <a:pt x="0" y="215"/>
                  </a:lnTo>
                  <a:lnTo>
                    <a:pt x="0" y="0"/>
                  </a:lnTo>
                  <a:lnTo>
                    <a:pt x="47" y="0"/>
                  </a:lnTo>
                  <a:lnTo>
                    <a:pt x="47" y="215"/>
                  </a:lnTo>
                  <a:close/>
                  <a:moveTo>
                    <a:pt x="7" y="208"/>
                  </a:moveTo>
                  <a:lnTo>
                    <a:pt x="41" y="208"/>
                  </a:lnTo>
                  <a:lnTo>
                    <a:pt x="41" y="6"/>
                  </a:lnTo>
                  <a:lnTo>
                    <a:pt x="7" y="6"/>
                  </a:lnTo>
                  <a:lnTo>
                    <a:pt x="7"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44" name="Group 57">
            <a:extLst>
              <a:ext uri="{FF2B5EF4-FFF2-40B4-BE49-F238E27FC236}">
                <a16:creationId xmlns:a16="http://schemas.microsoft.com/office/drawing/2014/main" id="{9DAAA98F-69E9-438D-85D8-5BFD46B3CE62}"/>
              </a:ext>
            </a:extLst>
          </p:cNvPr>
          <p:cNvGrpSpPr/>
          <p:nvPr/>
        </p:nvGrpSpPr>
        <p:grpSpPr>
          <a:xfrm>
            <a:off x="518601" y="1104153"/>
            <a:ext cx="1367795" cy="2103015"/>
            <a:chOff x="1568591" y="3149596"/>
            <a:chExt cx="2735589" cy="2489139"/>
          </a:xfrm>
        </p:grpSpPr>
        <p:sp>
          <p:nvSpPr>
            <p:cNvPr id="45" name="Freeform 2">
              <a:extLst>
                <a:ext uri="{FF2B5EF4-FFF2-40B4-BE49-F238E27FC236}">
                  <a16:creationId xmlns:a16="http://schemas.microsoft.com/office/drawing/2014/main" id="{919411C8-CD38-4949-9B72-1C3E42E76F0C}"/>
                </a:ext>
              </a:extLst>
            </p:cNvPr>
            <p:cNvSpPr>
              <a:spLocks noChangeArrowheads="1"/>
            </p:cNvSpPr>
            <p:nvPr/>
          </p:nvSpPr>
          <p:spPr bwMode="auto">
            <a:xfrm>
              <a:off x="1568591" y="3548698"/>
              <a:ext cx="2735589" cy="2090037"/>
            </a:xfrm>
            <a:prstGeom prst="roundRect">
              <a:avLst>
                <a:gd name="adj" fmla="val 9085"/>
              </a:avLst>
            </a:prstGeom>
            <a:solidFill>
              <a:srgbClr val="FFFFFF"/>
            </a:solidFill>
            <a:ln w="76200">
              <a:solidFill>
                <a:srgbClr val="FF860D"/>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9D83F912-6450-4AA3-B9AC-4F740F920E14}"/>
                </a:ext>
              </a:extLst>
            </p:cNvPr>
            <p:cNvSpPr>
              <a:spLocks noChangeArrowheads="1"/>
            </p:cNvSpPr>
            <p:nvPr/>
          </p:nvSpPr>
          <p:spPr bwMode="auto">
            <a:xfrm>
              <a:off x="2072723" y="3149596"/>
              <a:ext cx="1699337" cy="2113143"/>
            </a:xfrm>
            <a:prstGeom prst="roundRect">
              <a:avLst/>
            </a:prstGeom>
            <a:solidFill>
              <a:srgbClr val="FF860D"/>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sp>
        <p:nvSpPr>
          <p:cNvPr id="47" name="Shape 2799">
            <a:extLst>
              <a:ext uri="{FF2B5EF4-FFF2-40B4-BE49-F238E27FC236}">
                <a16:creationId xmlns:a16="http://schemas.microsoft.com/office/drawing/2014/main" id="{748FBED5-493E-469D-9F61-1BE51737A732}"/>
              </a:ext>
            </a:extLst>
          </p:cNvPr>
          <p:cNvSpPr>
            <a:spLocks noChangeAspect="1"/>
          </p:cNvSpPr>
          <p:nvPr/>
        </p:nvSpPr>
        <p:spPr>
          <a:xfrm>
            <a:off x="910430" y="1880718"/>
            <a:ext cx="584135" cy="46568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FFFFFF"/>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Semibold" charset="0"/>
              <a:ea typeface="Open Sans Semibold" charset="0"/>
              <a:cs typeface="Open Sans Semibold" charset="0"/>
              <a:sym typeface="Gill Sans"/>
            </a:endParaRPr>
          </a:p>
        </p:txBody>
      </p:sp>
      <p:sp>
        <p:nvSpPr>
          <p:cNvPr id="48" name="Subtítulo 2"/>
          <p:cNvSpPr txBox="1">
            <a:spLocks/>
          </p:cNvSpPr>
          <p:nvPr/>
        </p:nvSpPr>
        <p:spPr>
          <a:xfrm>
            <a:off x="1202497" y="313027"/>
            <a:ext cx="9144000" cy="769441"/>
          </a:xfrm>
          <a:prstGeom prst="rect">
            <a:avLst/>
          </a:prstGeom>
        </p:spPr>
        <p:txBody>
          <a:bodyPr wrap="square">
            <a:spAutoFit/>
          </a:bodyPr>
          <a:lstStyle>
            <a:defPPr>
              <a:defRPr lang="es-PE"/>
            </a:defPPr>
            <a:lvl1pPr algn="ctr">
              <a:defRPr sz="4400" b="1">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0" cap="none" spc="0" normalizeH="0" baseline="0" noProof="0" dirty="0">
                <a:ln>
                  <a:noFill/>
                </a:ln>
                <a:solidFill>
                  <a:srgbClr val="003C7E"/>
                </a:solidFill>
                <a:effectLst/>
                <a:uLnTx/>
                <a:uFillTx/>
                <a:latin typeface="Calibri" panose="020F0502020204030204"/>
                <a:ea typeface="+mn-ea"/>
                <a:cs typeface="+mn-cs"/>
              </a:rPr>
              <a:t>CONCLUSIONES</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pic>
        <p:nvPicPr>
          <p:cNvPr id="14" name="Imagen 13">
            <a:extLst>
              <a:ext uri="{FF2B5EF4-FFF2-40B4-BE49-F238E27FC236}">
                <a16:creationId xmlns:a16="http://schemas.microsoft.com/office/drawing/2014/main" id="{CA401FC7-1795-4D5E-81B9-9E16DC7F54E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sp>
        <p:nvSpPr>
          <p:cNvPr id="2" name="AutoShape 4" descr="Proikos LEY 29414: Derechos de las Personas Usuarias de los Servicios de  Sal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Subtítulo 2"/>
          <p:cNvSpPr txBox="1">
            <a:spLocks/>
          </p:cNvSpPr>
          <p:nvPr/>
        </p:nvSpPr>
        <p:spPr>
          <a:xfrm>
            <a:off x="1101941" y="458932"/>
            <a:ext cx="9144000" cy="769441"/>
          </a:xfrm>
          <a:prstGeom prst="rect">
            <a:avLst/>
          </a:prstGeom>
        </p:spPr>
        <p:txBody>
          <a:bodyPr wrap="square">
            <a:spAutoFit/>
          </a:bodyPr>
          <a:lstStyle>
            <a:defPPr>
              <a:defRPr lang="es-PE"/>
            </a:defPPr>
            <a:lvl1pPr algn="ctr">
              <a:defRPr sz="4400" b="1">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0" cap="none" spc="0" normalizeH="0" baseline="0" noProof="0" dirty="0">
                <a:ln>
                  <a:noFill/>
                </a:ln>
                <a:solidFill>
                  <a:srgbClr val="003C7E"/>
                </a:solidFill>
                <a:effectLst/>
                <a:uLnTx/>
                <a:uFillTx/>
                <a:latin typeface="Calibri" panose="020F0502020204030204"/>
                <a:ea typeface="+mn-ea"/>
                <a:cs typeface="+mn-cs"/>
              </a:rPr>
              <a:t>RECOMENDACIONES</a:t>
            </a:r>
          </a:p>
        </p:txBody>
      </p:sp>
      <p:sp>
        <p:nvSpPr>
          <p:cNvPr id="50" name="Rectángulo: esquinas redondeadas 71">
            <a:extLst>
              <a:ext uri="{FF2B5EF4-FFF2-40B4-BE49-F238E27FC236}">
                <a16:creationId xmlns:a16="http://schemas.microsoft.com/office/drawing/2014/main" id="{3982F58A-D491-4034-BC01-632C8B32B9E1}"/>
              </a:ext>
            </a:extLst>
          </p:cNvPr>
          <p:cNvSpPr/>
          <p:nvPr/>
        </p:nvSpPr>
        <p:spPr>
          <a:xfrm>
            <a:off x="7229596" y="1418823"/>
            <a:ext cx="4043362" cy="1687683"/>
          </a:xfrm>
          <a:prstGeom prst="roundRect">
            <a:avLst/>
          </a:prstGeom>
          <a:solidFill>
            <a:srgbClr val="0056B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8">
            <a:extLst>
              <a:ext uri="{FF2B5EF4-FFF2-40B4-BE49-F238E27FC236}">
                <a16:creationId xmlns:a16="http://schemas.microsoft.com/office/drawing/2014/main" id="{B1262CE7-736A-4112-BA1C-D2BE34923C01}"/>
              </a:ext>
            </a:extLst>
          </p:cNvPr>
          <p:cNvGrpSpPr/>
          <p:nvPr/>
        </p:nvGrpSpPr>
        <p:grpSpPr>
          <a:xfrm>
            <a:off x="5962841" y="1204079"/>
            <a:ext cx="1367795" cy="1902428"/>
            <a:chOff x="1568591" y="6780833"/>
            <a:chExt cx="2735589" cy="2489139"/>
          </a:xfrm>
        </p:grpSpPr>
        <p:sp>
          <p:nvSpPr>
            <p:cNvPr id="52" name="Freeform 2">
              <a:extLst>
                <a:ext uri="{FF2B5EF4-FFF2-40B4-BE49-F238E27FC236}">
                  <a16:creationId xmlns:a16="http://schemas.microsoft.com/office/drawing/2014/main" id="{0989595F-6E9B-411F-AC0C-083636CAC2CA}"/>
                </a:ext>
              </a:extLst>
            </p:cNvPr>
            <p:cNvSpPr>
              <a:spLocks noChangeArrowheads="1"/>
            </p:cNvSpPr>
            <p:nvPr/>
          </p:nvSpPr>
          <p:spPr bwMode="auto">
            <a:xfrm>
              <a:off x="1568591" y="7179935"/>
              <a:ext cx="2735589" cy="2090037"/>
            </a:xfrm>
            <a:prstGeom prst="roundRect">
              <a:avLst>
                <a:gd name="adj" fmla="val 9085"/>
              </a:avLst>
            </a:prstGeom>
            <a:solidFill>
              <a:srgbClr val="FFFFFF"/>
            </a:solidFill>
            <a:ln w="76200">
              <a:solidFill>
                <a:srgbClr val="0056B8"/>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53" name="Freeform 4">
              <a:extLst>
                <a:ext uri="{FF2B5EF4-FFF2-40B4-BE49-F238E27FC236}">
                  <a16:creationId xmlns:a16="http://schemas.microsoft.com/office/drawing/2014/main" id="{1F6CA557-7C90-41AA-8AF4-2AE1390A8C7A}"/>
                </a:ext>
              </a:extLst>
            </p:cNvPr>
            <p:cNvSpPr>
              <a:spLocks noChangeArrowheads="1"/>
            </p:cNvSpPr>
            <p:nvPr/>
          </p:nvSpPr>
          <p:spPr bwMode="auto">
            <a:xfrm>
              <a:off x="2072722" y="6780833"/>
              <a:ext cx="1699337" cy="2113143"/>
            </a:xfrm>
            <a:prstGeom prst="roundRect">
              <a:avLst/>
            </a:prstGeom>
            <a:solidFill>
              <a:srgbClr val="0056B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grpSp>
        <p:nvGrpSpPr>
          <p:cNvPr id="54" name="Grupo 53">
            <a:extLst>
              <a:ext uri="{FF2B5EF4-FFF2-40B4-BE49-F238E27FC236}">
                <a16:creationId xmlns:a16="http://schemas.microsoft.com/office/drawing/2014/main" id="{07913027-23A3-4843-8E57-3C82B2C60DBB}"/>
              </a:ext>
            </a:extLst>
          </p:cNvPr>
          <p:cNvGrpSpPr/>
          <p:nvPr/>
        </p:nvGrpSpPr>
        <p:grpSpPr>
          <a:xfrm>
            <a:off x="5962841" y="3731768"/>
            <a:ext cx="5296123" cy="2177667"/>
            <a:chOff x="6184471" y="5206036"/>
            <a:chExt cx="5296123" cy="1244570"/>
          </a:xfrm>
        </p:grpSpPr>
        <p:sp>
          <p:nvSpPr>
            <p:cNvPr id="55" name="Rectángulo: esquinas redondeadas 68">
              <a:extLst>
                <a:ext uri="{FF2B5EF4-FFF2-40B4-BE49-F238E27FC236}">
                  <a16:creationId xmlns:a16="http://schemas.microsoft.com/office/drawing/2014/main" id="{E5E85555-0ECE-4CAB-96A4-DDCC9D3B4AEF}"/>
                </a:ext>
              </a:extLst>
            </p:cNvPr>
            <p:cNvSpPr/>
            <p:nvPr/>
          </p:nvSpPr>
          <p:spPr>
            <a:xfrm>
              <a:off x="7338745" y="5436991"/>
              <a:ext cx="4043362" cy="923330"/>
            </a:xfrm>
            <a:prstGeom prst="roundRect">
              <a:avLst/>
            </a:prstGeom>
            <a:solidFill>
              <a:srgbClr val="003C7E">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6" name="Group 62">
              <a:extLst>
                <a:ext uri="{FF2B5EF4-FFF2-40B4-BE49-F238E27FC236}">
                  <a16:creationId xmlns:a16="http://schemas.microsoft.com/office/drawing/2014/main" id="{04974DD0-D652-4FA9-A0BA-E66123D9A88A}"/>
                </a:ext>
              </a:extLst>
            </p:cNvPr>
            <p:cNvGrpSpPr/>
            <p:nvPr/>
          </p:nvGrpSpPr>
          <p:grpSpPr>
            <a:xfrm>
              <a:off x="6184471" y="5206036"/>
              <a:ext cx="1367795" cy="1244570"/>
              <a:chOff x="12813244" y="10412071"/>
              <a:chExt cx="2735589" cy="2489139"/>
            </a:xfrm>
          </p:grpSpPr>
          <p:sp>
            <p:nvSpPr>
              <p:cNvPr id="59" name="Freeform 2">
                <a:extLst>
                  <a:ext uri="{FF2B5EF4-FFF2-40B4-BE49-F238E27FC236}">
                    <a16:creationId xmlns:a16="http://schemas.microsoft.com/office/drawing/2014/main" id="{72CBAB66-E58E-49A3-94B1-C26115A68F0C}"/>
                  </a:ext>
                </a:extLst>
              </p:cNvPr>
              <p:cNvSpPr>
                <a:spLocks noChangeArrowheads="1"/>
              </p:cNvSpPr>
              <p:nvPr/>
            </p:nvSpPr>
            <p:spPr bwMode="auto">
              <a:xfrm>
                <a:off x="12813244" y="10811173"/>
                <a:ext cx="2735589" cy="2090037"/>
              </a:xfrm>
              <a:prstGeom prst="roundRect">
                <a:avLst>
                  <a:gd name="adj" fmla="val 9085"/>
                </a:avLst>
              </a:prstGeom>
              <a:solidFill>
                <a:srgbClr val="FFFFFF"/>
              </a:solidFill>
              <a:ln w="76200">
                <a:solidFill>
                  <a:srgbClr val="003C7E">
                    <a:lumMod val="75000"/>
                  </a:srgbClr>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0" name="Freeform 4">
                <a:extLst>
                  <a:ext uri="{FF2B5EF4-FFF2-40B4-BE49-F238E27FC236}">
                    <a16:creationId xmlns:a16="http://schemas.microsoft.com/office/drawing/2014/main" id="{3A10C63F-EC72-4E61-8105-CACDA6BF8A9F}"/>
                  </a:ext>
                </a:extLst>
              </p:cNvPr>
              <p:cNvSpPr>
                <a:spLocks noChangeArrowheads="1"/>
              </p:cNvSpPr>
              <p:nvPr/>
            </p:nvSpPr>
            <p:spPr bwMode="auto">
              <a:xfrm>
                <a:off x="13317375" y="10412071"/>
                <a:ext cx="1699337" cy="2113143"/>
              </a:xfrm>
              <a:prstGeom prst="roundRect">
                <a:avLst/>
              </a:prstGeom>
              <a:solidFill>
                <a:srgbClr val="003C7E">
                  <a:lumMod val="75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sp>
          <p:nvSpPr>
            <p:cNvPr id="57" name="CuadroTexto 56">
              <a:extLst>
                <a:ext uri="{FF2B5EF4-FFF2-40B4-BE49-F238E27FC236}">
                  <a16:creationId xmlns:a16="http://schemas.microsoft.com/office/drawing/2014/main" id="{E75A72C3-6A91-4A30-ADDB-91F4AB3209D0}"/>
                </a:ext>
              </a:extLst>
            </p:cNvPr>
            <p:cNvSpPr txBox="1"/>
            <p:nvPr/>
          </p:nvSpPr>
          <p:spPr>
            <a:xfrm>
              <a:off x="7538272" y="5656279"/>
              <a:ext cx="3942322" cy="47492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a:ln>
                    <a:noFill/>
                  </a:ln>
                  <a:solidFill>
                    <a:srgbClr val="FFFFFF"/>
                  </a:solidFill>
                  <a:effectLst/>
                  <a:uLnTx/>
                  <a:uFillTx/>
                  <a:latin typeface="Calibri" panose="020F0502020204030204"/>
                  <a:ea typeface="+mn-ea"/>
                  <a:cs typeface="+mn-cs"/>
                </a:rPr>
                <a:t>Informar al Consejo Directivo de EsSalud sobre el impacto financiero de la aplicación de la Ley 31041. </a:t>
              </a:r>
            </a:p>
          </p:txBody>
        </p:sp>
        <p:pic>
          <p:nvPicPr>
            <p:cNvPr id="58" name="Imagen 57" descr="Forma&#10;&#10;Descripción generada automáticamente con confianza baja">
              <a:extLst>
                <a:ext uri="{FF2B5EF4-FFF2-40B4-BE49-F238E27FC236}">
                  <a16:creationId xmlns:a16="http://schemas.microsoft.com/office/drawing/2014/main" id="{56A8B6E4-A288-48ED-A079-520DF74301F4}"/>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20787" y="5405587"/>
              <a:ext cx="705275" cy="705275"/>
            </a:xfrm>
            <a:prstGeom prst="rect">
              <a:avLst/>
            </a:prstGeom>
          </p:spPr>
        </p:pic>
      </p:grpSp>
      <p:sp>
        <p:nvSpPr>
          <p:cNvPr id="61" name="CuadroTexto 60">
            <a:extLst>
              <a:ext uri="{FF2B5EF4-FFF2-40B4-BE49-F238E27FC236}">
                <a16:creationId xmlns:a16="http://schemas.microsoft.com/office/drawing/2014/main" id="{E4F60ECA-479B-4F57-9855-06C5DF53620B}"/>
              </a:ext>
            </a:extLst>
          </p:cNvPr>
          <p:cNvSpPr txBox="1"/>
          <p:nvPr/>
        </p:nvSpPr>
        <p:spPr>
          <a:xfrm>
            <a:off x="7342389" y="1522978"/>
            <a:ext cx="3942322" cy="1569660"/>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a:ln>
                  <a:noFill/>
                </a:ln>
                <a:solidFill>
                  <a:srgbClr val="FFFFFF"/>
                </a:solidFill>
                <a:effectLst/>
                <a:uLnTx/>
                <a:uFillTx/>
                <a:latin typeface="Calibri" panose="020F0502020204030204"/>
                <a:ea typeface="+mn-ea"/>
                <a:cs typeface="+mn-cs"/>
              </a:rPr>
              <a:t>Remitir los resultados del Estudio Actuarial al Ministerio de Trabajo y Promoción del Empleo para la evaluación de los efectos financieros sobre EsSalud de la aplicación de la Ley N° 31041, y realización  de las acciones sectoriales correspondientes.</a:t>
            </a:r>
          </a:p>
        </p:txBody>
      </p:sp>
      <p:sp>
        <p:nvSpPr>
          <p:cNvPr id="62" name="Freeform 77"/>
          <p:cNvSpPr>
            <a:spLocks noEditPoints="1"/>
          </p:cNvSpPr>
          <p:nvPr/>
        </p:nvSpPr>
        <p:spPr bwMode="auto">
          <a:xfrm>
            <a:off x="6327550" y="2148239"/>
            <a:ext cx="564654" cy="564654"/>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63" name="Rectángulo: esquinas redondeadas 69">
            <a:extLst>
              <a:ext uri="{FF2B5EF4-FFF2-40B4-BE49-F238E27FC236}">
                <a16:creationId xmlns:a16="http://schemas.microsoft.com/office/drawing/2014/main" id="{4BBD1062-F197-44AB-BFF1-8796F22ECBBE}"/>
              </a:ext>
            </a:extLst>
          </p:cNvPr>
          <p:cNvSpPr/>
          <p:nvPr/>
        </p:nvSpPr>
        <p:spPr>
          <a:xfrm>
            <a:off x="1734738" y="4207349"/>
            <a:ext cx="3843835" cy="1636101"/>
          </a:xfrm>
          <a:prstGeom prst="roundRect">
            <a:avLst/>
          </a:prstGeom>
          <a:solidFill>
            <a:srgbClr val="00D3F6">
              <a:lumMod val="75000"/>
            </a:srgbClr>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a:ln>
                  <a:noFill/>
                </a:ln>
                <a:solidFill>
                  <a:srgbClr val="FFFFFF"/>
                </a:solidFill>
                <a:effectLst/>
                <a:uLnTx/>
                <a:uFillTx/>
                <a:latin typeface="Calibri" panose="020F0502020204030204"/>
                <a:ea typeface="+mn-ea"/>
                <a:cs typeface="+mn-cs"/>
              </a:rPr>
              <a:t>Alternativamente al financiamiento del MEF, elevar una propuesta legislativa institucional donde se señale que ni el subsidio oncológico y la licencia con goce de haber, estén a cargo de EsSalud, a efectos de salvaguardar la sostenibilidad económica y financiera.</a:t>
            </a:r>
            <a:endParaRPr kumimoji="0" lang="es-PE" sz="2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64" name="Group 61">
            <a:extLst>
              <a:ext uri="{FF2B5EF4-FFF2-40B4-BE49-F238E27FC236}">
                <a16:creationId xmlns:a16="http://schemas.microsoft.com/office/drawing/2014/main" id="{337D8291-B9AE-46AF-B6F8-6C48D84860BA}"/>
              </a:ext>
            </a:extLst>
          </p:cNvPr>
          <p:cNvGrpSpPr/>
          <p:nvPr/>
        </p:nvGrpSpPr>
        <p:grpSpPr>
          <a:xfrm>
            <a:off x="378919" y="3791872"/>
            <a:ext cx="1367795" cy="1959588"/>
            <a:chOff x="12813244" y="6780833"/>
            <a:chExt cx="2735589" cy="2489139"/>
          </a:xfrm>
          <a:solidFill>
            <a:srgbClr val="00D3F6">
              <a:lumMod val="75000"/>
            </a:srgbClr>
          </a:solidFill>
        </p:grpSpPr>
        <p:sp>
          <p:nvSpPr>
            <p:cNvPr id="65" name="Freeform 2">
              <a:extLst>
                <a:ext uri="{FF2B5EF4-FFF2-40B4-BE49-F238E27FC236}">
                  <a16:creationId xmlns:a16="http://schemas.microsoft.com/office/drawing/2014/main" id="{94F65815-10B3-48B5-98CB-20144622D35F}"/>
                </a:ext>
              </a:extLst>
            </p:cNvPr>
            <p:cNvSpPr>
              <a:spLocks noChangeArrowheads="1"/>
            </p:cNvSpPr>
            <p:nvPr/>
          </p:nvSpPr>
          <p:spPr bwMode="auto">
            <a:xfrm>
              <a:off x="12813244" y="7179935"/>
              <a:ext cx="2735589" cy="2090037"/>
            </a:xfrm>
            <a:prstGeom prst="roundRect">
              <a:avLst>
                <a:gd name="adj" fmla="val 9085"/>
              </a:avLst>
            </a:prstGeom>
            <a:noFill/>
            <a:ln w="76200">
              <a:solidFill>
                <a:srgbClr val="00CED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6" name="Freeform 4">
              <a:extLst>
                <a:ext uri="{FF2B5EF4-FFF2-40B4-BE49-F238E27FC236}">
                  <a16:creationId xmlns:a16="http://schemas.microsoft.com/office/drawing/2014/main" id="{F91124DB-7BC5-4C27-A616-C5B9E0FC41C9}"/>
                </a:ext>
              </a:extLst>
            </p:cNvPr>
            <p:cNvSpPr>
              <a:spLocks noChangeArrowheads="1"/>
            </p:cNvSpPr>
            <p:nvPr/>
          </p:nvSpPr>
          <p:spPr bwMode="auto">
            <a:xfrm>
              <a:off x="13317375" y="6780833"/>
              <a:ext cx="1699337" cy="2113143"/>
            </a:xfrm>
            <a:prstGeom prst="round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pic>
        <p:nvPicPr>
          <p:cNvPr id="67" name="Imagen 66"/>
          <p:cNvPicPr>
            <a:picLocks noChangeAspect="1"/>
          </p:cNvPicPr>
          <p:nvPr/>
        </p:nvPicPr>
        <p:blipFill>
          <a:blip r:embed="rId9"/>
          <a:stretch>
            <a:fillRect/>
          </a:stretch>
        </p:blipFill>
        <p:spPr>
          <a:xfrm>
            <a:off x="695238" y="4207350"/>
            <a:ext cx="735159" cy="703334"/>
          </a:xfrm>
          <a:prstGeom prst="rect">
            <a:avLst/>
          </a:prstGeom>
          <a:solidFill>
            <a:srgbClr val="00D3F6">
              <a:lumMod val="75000"/>
            </a:srgbClr>
          </a:solidFill>
        </p:spPr>
      </p:pic>
      <p:sp>
        <p:nvSpPr>
          <p:cNvPr id="68" name="Rectángulo: esquinas redondeadas 70">
            <a:extLst>
              <a:ext uri="{FF2B5EF4-FFF2-40B4-BE49-F238E27FC236}">
                <a16:creationId xmlns:a16="http://schemas.microsoft.com/office/drawing/2014/main" id="{874A67D2-21BE-4787-BC7C-7F2689CC7D90}"/>
              </a:ext>
            </a:extLst>
          </p:cNvPr>
          <p:cNvSpPr/>
          <p:nvPr/>
        </p:nvSpPr>
        <p:spPr>
          <a:xfrm>
            <a:off x="1809701" y="1458527"/>
            <a:ext cx="3808705" cy="1787093"/>
          </a:xfrm>
          <a:prstGeom prst="roundRect">
            <a:avLst/>
          </a:prstGeom>
          <a:solidFill>
            <a:srgbClr val="FFC00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0" cap="none" spc="0" normalizeH="0" baseline="0" noProof="0" dirty="0">
                <a:ln>
                  <a:noFill/>
                </a:ln>
                <a:solidFill>
                  <a:srgbClr val="FFFFFF"/>
                </a:solidFill>
                <a:effectLst/>
                <a:uLnTx/>
                <a:uFillTx/>
                <a:latin typeface="Calibri" panose="020F0502020204030204"/>
                <a:ea typeface="+mn-ea"/>
                <a:cs typeface="+mn-cs"/>
              </a:rPr>
              <a:t>El subsidio oncológico, así como la licencia con goce de haber a cargo de EsSalud deben ser financiados con recursos del tesoro público, atendiendo a la naturaleza de intangible de los fondos de la seguridad social y que tales recursos cubrirían contingencias ajenas al régimen contributivo de la seguridad social en salud</a:t>
            </a:r>
          </a:p>
        </p:txBody>
      </p:sp>
      <p:grpSp>
        <p:nvGrpSpPr>
          <p:cNvPr id="69" name="Group 60">
            <a:extLst>
              <a:ext uri="{FF2B5EF4-FFF2-40B4-BE49-F238E27FC236}">
                <a16:creationId xmlns:a16="http://schemas.microsoft.com/office/drawing/2014/main" id="{B8B67D04-6C62-4C80-881F-05638F5ECF5E}"/>
              </a:ext>
            </a:extLst>
          </p:cNvPr>
          <p:cNvGrpSpPr/>
          <p:nvPr/>
        </p:nvGrpSpPr>
        <p:grpSpPr>
          <a:xfrm>
            <a:off x="504056" y="1163252"/>
            <a:ext cx="1367795" cy="1999895"/>
            <a:chOff x="12813244" y="3149596"/>
            <a:chExt cx="2735589" cy="2489139"/>
          </a:xfrm>
        </p:grpSpPr>
        <p:sp>
          <p:nvSpPr>
            <p:cNvPr id="70" name="Freeform 2">
              <a:extLst>
                <a:ext uri="{FF2B5EF4-FFF2-40B4-BE49-F238E27FC236}">
                  <a16:creationId xmlns:a16="http://schemas.microsoft.com/office/drawing/2014/main" id="{55BA301B-910F-4FDD-8036-E797D41438B6}"/>
                </a:ext>
              </a:extLst>
            </p:cNvPr>
            <p:cNvSpPr>
              <a:spLocks noChangeArrowheads="1"/>
            </p:cNvSpPr>
            <p:nvPr/>
          </p:nvSpPr>
          <p:spPr bwMode="auto">
            <a:xfrm>
              <a:off x="12813244" y="3548698"/>
              <a:ext cx="2735589" cy="2090037"/>
            </a:xfrm>
            <a:prstGeom prst="roundRect">
              <a:avLst>
                <a:gd name="adj" fmla="val 9085"/>
              </a:avLst>
            </a:prstGeom>
            <a:solidFill>
              <a:srgbClr val="FFFFFF"/>
            </a:solidFill>
            <a:ln w="76200">
              <a:solidFill>
                <a:srgbClr val="FFC000"/>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1" name="Freeform 4">
              <a:extLst>
                <a:ext uri="{FF2B5EF4-FFF2-40B4-BE49-F238E27FC236}">
                  <a16:creationId xmlns:a16="http://schemas.microsoft.com/office/drawing/2014/main" id="{AE393E2A-F1F7-45A2-A4E9-D2D096B52121}"/>
                </a:ext>
              </a:extLst>
            </p:cNvPr>
            <p:cNvSpPr>
              <a:spLocks noChangeArrowheads="1"/>
            </p:cNvSpPr>
            <p:nvPr/>
          </p:nvSpPr>
          <p:spPr bwMode="auto">
            <a:xfrm>
              <a:off x="13317375" y="3149596"/>
              <a:ext cx="1699337" cy="2113143"/>
            </a:xfrm>
            <a:prstGeom prst="roundRect">
              <a:avLst/>
            </a:prstGeom>
            <a:solidFill>
              <a:srgbClr val="FFC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grpSp>
        <p:nvGrpSpPr>
          <p:cNvPr id="72" name="Группа 511"/>
          <p:cNvGrpSpPr/>
          <p:nvPr/>
        </p:nvGrpSpPr>
        <p:grpSpPr>
          <a:xfrm>
            <a:off x="960032" y="2231434"/>
            <a:ext cx="468000" cy="511625"/>
            <a:chOff x="4081427" y="3622389"/>
            <a:chExt cx="218125" cy="302560"/>
          </a:xfrm>
          <a:solidFill>
            <a:srgbClr val="FFFFFF"/>
          </a:solidFill>
        </p:grpSpPr>
        <p:sp>
          <p:nvSpPr>
            <p:cNvPr id="73" name="Freeform 227"/>
            <p:cNvSpPr>
              <a:spLocks noEditPoints="1"/>
            </p:cNvSpPr>
            <p:nvPr/>
          </p:nvSpPr>
          <p:spPr bwMode="auto">
            <a:xfrm>
              <a:off x="4081427" y="3754671"/>
              <a:ext cx="66141" cy="170278"/>
            </a:xfrm>
            <a:custGeom>
              <a:avLst/>
              <a:gdLst>
                <a:gd name="T0" fmla="*/ 47 w 47"/>
                <a:gd name="T1" fmla="*/ 121 h 121"/>
                <a:gd name="T2" fmla="*/ 0 w 47"/>
                <a:gd name="T3" fmla="*/ 121 h 121"/>
                <a:gd name="T4" fmla="*/ 0 w 47"/>
                <a:gd name="T5" fmla="*/ 0 h 121"/>
                <a:gd name="T6" fmla="*/ 47 w 47"/>
                <a:gd name="T7" fmla="*/ 0 h 121"/>
                <a:gd name="T8" fmla="*/ 47 w 47"/>
                <a:gd name="T9" fmla="*/ 121 h 121"/>
                <a:gd name="T10" fmla="*/ 7 w 47"/>
                <a:gd name="T11" fmla="*/ 114 h 121"/>
                <a:gd name="T12" fmla="*/ 41 w 47"/>
                <a:gd name="T13" fmla="*/ 114 h 121"/>
                <a:gd name="T14" fmla="*/ 41 w 47"/>
                <a:gd name="T15" fmla="*/ 7 h 121"/>
                <a:gd name="T16" fmla="*/ 7 w 47"/>
                <a:gd name="T17" fmla="*/ 7 h 121"/>
                <a:gd name="T18" fmla="*/ 7 w 47"/>
                <a:gd name="T19"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21">
                  <a:moveTo>
                    <a:pt x="47" y="121"/>
                  </a:moveTo>
                  <a:lnTo>
                    <a:pt x="0" y="121"/>
                  </a:lnTo>
                  <a:lnTo>
                    <a:pt x="0" y="0"/>
                  </a:lnTo>
                  <a:lnTo>
                    <a:pt x="47" y="0"/>
                  </a:lnTo>
                  <a:lnTo>
                    <a:pt x="47" y="121"/>
                  </a:lnTo>
                  <a:close/>
                  <a:moveTo>
                    <a:pt x="7" y="114"/>
                  </a:moveTo>
                  <a:lnTo>
                    <a:pt x="41" y="114"/>
                  </a:lnTo>
                  <a:lnTo>
                    <a:pt x="41" y="7"/>
                  </a:lnTo>
                  <a:lnTo>
                    <a:pt x="7" y="7"/>
                  </a:lnTo>
                  <a:lnTo>
                    <a:pt x="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Freeform 228"/>
            <p:cNvSpPr>
              <a:spLocks noEditPoints="1"/>
            </p:cNvSpPr>
            <p:nvPr/>
          </p:nvSpPr>
          <p:spPr bwMode="auto">
            <a:xfrm>
              <a:off x="4233411" y="3802518"/>
              <a:ext cx="66141" cy="122431"/>
            </a:xfrm>
            <a:custGeom>
              <a:avLst/>
              <a:gdLst>
                <a:gd name="T0" fmla="*/ 47 w 47"/>
                <a:gd name="T1" fmla="*/ 87 h 87"/>
                <a:gd name="T2" fmla="*/ 0 w 47"/>
                <a:gd name="T3" fmla="*/ 87 h 87"/>
                <a:gd name="T4" fmla="*/ 0 w 47"/>
                <a:gd name="T5" fmla="*/ 0 h 87"/>
                <a:gd name="T6" fmla="*/ 47 w 47"/>
                <a:gd name="T7" fmla="*/ 0 h 87"/>
                <a:gd name="T8" fmla="*/ 47 w 47"/>
                <a:gd name="T9" fmla="*/ 87 h 87"/>
                <a:gd name="T10" fmla="*/ 7 w 47"/>
                <a:gd name="T11" fmla="*/ 80 h 87"/>
                <a:gd name="T12" fmla="*/ 40 w 47"/>
                <a:gd name="T13" fmla="*/ 80 h 87"/>
                <a:gd name="T14" fmla="*/ 40 w 47"/>
                <a:gd name="T15" fmla="*/ 6 h 87"/>
                <a:gd name="T16" fmla="*/ 7 w 47"/>
                <a:gd name="T17" fmla="*/ 6 h 87"/>
                <a:gd name="T18" fmla="*/ 7 w 47"/>
                <a:gd name="T19"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7">
                  <a:moveTo>
                    <a:pt x="47" y="87"/>
                  </a:moveTo>
                  <a:lnTo>
                    <a:pt x="0" y="87"/>
                  </a:lnTo>
                  <a:lnTo>
                    <a:pt x="0" y="0"/>
                  </a:lnTo>
                  <a:lnTo>
                    <a:pt x="47" y="0"/>
                  </a:lnTo>
                  <a:lnTo>
                    <a:pt x="47" y="87"/>
                  </a:lnTo>
                  <a:close/>
                  <a:moveTo>
                    <a:pt x="7" y="80"/>
                  </a:moveTo>
                  <a:lnTo>
                    <a:pt x="40" y="80"/>
                  </a:lnTo>
                  <a:lnTo>
                    <a:pt x="40" y="6"/>
                  </a:lnTo>
                  <a:lnTo>
                    <a:pt x="7" y="6"/>
                  </a:lnTo>
                  <a:lnTo>
                    <a:pt x="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Freeform 229"/>
            <p:cNvSpPr>
              <a:spLocks noEditPoints="1"/>
            </p:cNvSpPr>
            <p:nvPr/>
          </p:nvSpPr>
          <p:spPr bwMode="auto">
            <a:xfrm>
              <a:off x="4157419" y="3622389"/>
              <a:ext cx="66141" cy="302560"/>
            </a:xfrm>
            <a:custGeom>
              <a:avLst/>
              <a:gdLst>
                <a:gd name="T0" fmla="*/ 47 w 47"/>
                <a:gd name="T1" fmla="*/ 215 h 215"/>
                <a:gd name="T2" fmla="*/ 0 w 47"/>
                <a:gd name="T3" fmla="*/ 215 h 215"/>
                <a:gd name="T4" fmla="*/ 0 w 47"/>
                <a:gd name="T5" fmla="*/ 0 h 215"/>
                <a:gd name="T6" fmla="*/ 47 w 47"/>
                <a:gd name="T7" fmla="*/ 0 h 215"/>
                <a:gd name="T8" fmla="*/ 47 w 47"/>
                <a:gd name="T9" fmla="*/ 215 h 215"/>
                <a:gd name="T10" fmla="*/ 7 w 47"/>
                <a:gd name="T11" fmla="*/ 208 h 215"/>
                <a:gd name="T12" fmla="*/ 41 w 47"/>
                <a:gd name="T13" fmla="*/ 208 h 215"/>
                <a:gd name="T14" fmla="*/ 41 w 47"/>
                <a:gd name="T15" fmla="*/ 6 h 215"/>
                <a:gd name="T16" fmla="*/ 7 w 47"/>
                <a:gd name="T17" fmla="*/ 6 h 215"/>
                <a:gd name="T18" fmla="*/ 7 w 47"/>
                <a:gd name="T19"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15">
                  <a:moveTo>
                    <a:pt x="47" y="215"/>
                  </a:moveTo>
                  <a:lnTo>
                    <a:pt x="0" y="215"/>
                  </a:lnTo>
                  <a:lnTo>
                    <a:pt x="0" y="0"/>
                  </a:lnTo>
                  <a:lnTo>
                    <a:pt x="47" y="0"/>
                  </a:lnTo>
                  <a:lnTo>
                    <a:pt x="47" y="215"/>
                  </a:lnTo>
                  <a:close/>
                  <a:moveTo>
                    <a:pt x="7" y="208"/>
                  </a:moveTo>
                  <a:lnTo>
                    <a:pt x="41" y="208"/>
                  </a:lnTo>
                  <a:lnTo>
                    <a:pt x="41" y="6"/>
                  </a:lnTo>
                  <a:lnTo>
                    <a:pt x="7" y="6"/>
                  </a:lnTo>
                  <a:lnTo>
                    <a:pt x="7"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ángulo redondeado 30"/>
          <p:cNvSpPr/>
          <p:nvPr/>
        </p:nvSpPr>
        <p:spPr>
          <a:xfrm>
            <a:off x="745779" y="4771539"/>
            <a:ext cx="66615" cy="62807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ítulo 1">
            <a:extLst>
              <a:ext uri="{FF2B5EF4-FFF2-40B4-BE49-F238E27FC236}">
                <a16:creationId xmlns:a16="http://schemas.microsoft.com/office/drawing/2014/main" id="{DA6A785A-A2F4-4969-B046-22653D263440}"/>
              </a:ext>
            </a:extLst>
          </p:cNvPr>
          <p:cNvSpPr txBox="1">
            <a:spLocks/>
          </p:cNvSpPr>
          <p:nvPr/>
        </p:nvSpPr>
        <p:spPr>
          <a:xfrm>
            <a:off x="953444" y="2299351"/>
            <a:ext cx="5965957" cy="24721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E"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ESTADO SITUACIONAL DE PRODUCTOS FARMACEUTICOS ONCOLOGICOS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810" y="842585"/>
            <a:ext cx="1339735" cy="48911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099" y="816705"/>
            <a:ext cx="1397794" cy="540870"/>
          </a:xfrm>
          <a:prstGeom prst="rect">
            <a:avLst/>
          </a:prstGeom>
        </p:spPr>
      </p:pic>
      <p:pic>
        <p:nvPicPr>
          <p:cNvPr id="11" name="Imagen 10">
            <a:extLst>
              <a:ext uri="{FF2B5EF4-FFF2-40B4-BE49-F238E27FC236}">
                <a16:creationId xmlns:a16="http://schemas.microsoft.com/office/drawing/2014/main" id="{5DA0DF59-C0C2-44CC-B8B0-E260368953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476" y="738906"/>
            <a:ext cx="1663780" cy="548693"/>
          </a:xfrm>
          <a:prstGeom prst="rect">
            <a:avLst/>
          </a:prstGeom>
        </p:spPr>
      </p:pic>
    </p:spTree>
    <p:extLst>
      <p:ext uri="{BB962C8B-B14F-4D97-AF65-F5344CB8AC3E}">
        <p14:creationId xmlns:p14="http://schemas.microsoft.com/office/powerpoint/2010/main" val="110999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094C3B-C42F-BA31-7910-85BE7C558885}"/>
              </a:ext>
            </a:extLst>
          </p:cNvPr>
          <p:cNvSpPr>
            <a:spLocks noGrp="1"/>
          </p:cNvSpPr>
          <p:nvPr>
            <p:ph type="title"/>
          </p:nvPr>
        </p:nvSpPr>
        <p:spPr/>
        <p:txBody>
          <a:bodyPr vert="horz" lIns="91440" tIns="45720" rIns="91440" bIns="45720" rtlCol="0" anchor="ctr">
            <a:normAutofit/>
          </a:bodyPr>
          <a:lstStyle/>
          <a:p>
            <a:pPr indent="-228600"/>
            <a:r>
              <a:rPr lang="es-PE" sz="32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Disponibilidad de Productos farmacéuticos al 06.Set.22</a:t>
            </a:r>
          </a:p>
        </p:txBody>
      </p:sp>
      <p:graphicFrame>
        <p:nvGraphicFramePr>
          <p:cNvPr id="7" name="Tabla 6">
            <a:extLst>
              <a:ext uri="{FF2B5EF4-FFF2-40B4-BE49-F238E27FC236}">
                <a16:creationId xmlns:a16="http://schemas.microsoft.com/office/drawing/2014/main" id="{E30EFDA4-2EC8-9F8F-57B1-5D946F754F86}"/>
              </a:ext>
            </a:extLst>
          </p:cNvPr>
          <p:cNvGraphicFramePr>
            <a:graphicFrameLocks noGrp="1"/>
          </p:cNvGraphicFramePr>
          <p:nvPr/>
        </p:nvGraphicFramePr>
        <p:xfrm>
          <a:off x="782583" y="4941170"/>
          <a:ext cx="5125869" cy="1470266"/>
        </p:xfrm>
        <a:graphic>
          <a:graphicData uri="http://schemas.openxmlformats.org/drawingml/2006/table">
            <a:tbl>
              <a:tblPr>
                <a:tableStyleId>{5C22544A-7EE6-4342-B048-85BDC9FD1C3A}</a:tableStyleId>
              </a:tblPr>
              <a:tblGrid>
                <a:gridCol w="2562933">
                  <a:extLst>
                    <a:ext uri="{9D8B030D-6E8A-4147-A177-3AD203B41FA5}">
                      <a16:colId xmlns:a16="http://schemas.microsoft.com/office/drawing/2014/main" val="3918716064"/>
                    </a:ext>
                  </a:extLst>
                </a:gridCol>
                <a:gridCol w="2562936">
                  <a:extLst>
                    <a:ext uri="{9D8B030D-6E8A-4147-A177-3AD203B41FA5}">
                      <a16:colId xmlns:a16="http://schemas.microsoft.com/office/drawing/2014/main" val="866184748"/>
                    </a:ext>
                  </a:extLst>
                </a:gridCol>
              </a:tblGrid>
              <a:tr h="215518">
                <a:tc>
                  <a:txBody>
                    <a:bodyPr/>
                    <a:lstStyle/>
                    <a:p>
                      <a:pPr algn="ctr" rtl="0" fontAlgn="b"/>
                      <a:r>
                        <a:rPr lang="es-PE" sz="1600" b="1" u="none" strike="noStrike" dirty="0">
                          <a:effectLst/>
                          <a:latin typeface="+mn-lt"/>
                        </a:rPr>
                        <a:t>Disponibilidad</a:t>
                      </a:r>
                      <a:endParaRPr lang="es-PE" sz="1600" b="1" i="0" u="none" strike="noStrike" dirty="0">
                        <a:solidFill>
                          <a:srgbClr val="000000"/>
                        </a:solidFill>
                        <a:effectLst/>
                        <a:latin typeface="+mn-lt"/>
                      </a:endParaRPr>
                    </a:p>
                  </a:txBody>
                  <a:tcPr marL="0" marR="0" marT="0" marB="0" anchor="ctr">
                    <a:solidFill>
                      <a:schemeClr val="tx2">
                        <a:lumMod val="20000"/>
                        <a:lumOff val="80000"/>
                      </a:schemeClr>
                    </a:solidFill>
                  </a:tcPr>
                </a:tc>
                <a:tc>
                  <a:txBody>
                    <a:bodyPr/>
                    <a:lstStyle/>
                    <a:p>
                      <a:pPr algn="ctr" rtl="0" fontAlgn="b"/>
                      <a:r>
                        <a:rPr lang="es-PE" sz="1600" b="1" u="none" strike="noStrike" dirty="0">
                          <a:effectLst/>
                          <a:latin typeface="+mn-lt"/>
                        </a:rPr>
                        <a:t>Nº ítems</a:t>
                      </a:r>
                      <a:endParaRPr lang="es-PE" sz="1600" b="1" i="0" u="none" strike="noStrike" dirty="0">
                        <a:solidFill>
                          <a:srgbClr val="000000"/>
                        </a:solidFill>
                        <a:effectLst/>
                        <a:latin typeface="+mn-lt"/>
                      </a:endParaRPr>
                    </a:p>
                  </a:txBody>
                  <a:tcPr marL="0" marR="0" marT="0" marB="0" anchor="ctr">
                    <a:solidFill>
                      <a:schemeClr val="tx2">
                        <a:lumMod val="20000"/>
                        <a:lumOff val="80000"/>
                      </a:schemeClr>
                    </a:solidFill>
                  </a:tcPr>
                </a:tc>
                <a:extLst>
                  <a:ext uri="{0D108BD9-81ED-4DB2-BD59-A6C34878D82A}">
                    <a16:rowId xmlns:a16="http://schemas.microsoft.com/office/drawing/2014/main" val="2360617108"/>
                  </a:ext>
                </a:extLst>
              </a:tr>
              <a:tr h="251066">
                <a:tc>
                  <a:txBody>
                    <a:bodyPr/>
                    <a:lstStyle/>
                    <a:p>
                      <a:pPr algn="l" rtl="0" fontAlgn="b"/>
                      <a:r>
                        <a:rPr lang="es-PE" sz="1600" u="none" strike="noStrike">
                          <a:effectLst/>
                          <a:latin typeface="+mn-lt"/>
                        </a:rPr>
                        <a:t>Menor a 1 mes</a:t>
                      </a:r>
                      <a:endParaRPr lang="es-PE" sz="1600" b="0" i="0" u="none" strike="noStrike">
                        <a:solidFill>
                          <a:srgbClr val="000000"/>
                        </a:solidFill>
                        <a:effectLst/>
                        <a:latin typeface="+mn-lt"/>
                      </a:endParaRPr>
                    </a:p>
                  </a:txBody>
                  <a:tcPr marL="0" marR="0" marT="0" marB="0" anchor="ctr"/>
                </a:tc>
                <a:tc>
                  <a:txBody>
                    <a:bodyPr/>
                    <a:lstStyle/>
                    <a:p>
                      <a:pPr algn="ctr" rtl="0" fontAlgn="b"/>
                      <a:r>
                        <a:rPr lang="es-PE" sz="1600" u="none" strike="noStrike" dirty="0">
                          <a:effectLst/>
                          <a:latin typeface="+mn-lt"/>
                        </a:rPr>
                        <a:t>28</a:t>
                      </a:r>
                      <a:endParaRPr lang="es-PE"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836496691"/>
                  </a:ext>
                </a:extLst>
              </a:tr>
              <a:tr h="223933">
                <a:tc>
                  <a:txBody>
                    <a:bodyPr/>
                    <a:lstStyle/>
                    <a:p>
                      <a:pPr algn="l" rtl="0" fontAlgn="b"/>
                      <a:r>
                        <a:rPr lang="es-PE" sz="1600" u="none" strike="noStrike">
                          <a:effectLst/>
                          <a:latin typeface="+mn-lt"/>
                        </a:rPr>
                        <a:t>Entre 1 y 2 meses</a:t>
                      </a:r>
                      <a:endParaRPr lang="es-PE" sz="1600" b="0" i="0" u="none" strike="noStrike">
                        <a:solidFill>
                          <a:srgbClr val="000000"/>
                        </a:solidFill>
                        <a:effectLst/>
                        <a:latin typeface="+mn-lt"/>
                      </a:endParaRPr>
                    </a:p>
                  </a:txBody>
                  <a:tcPr marL="0" marR="0" marT="0" marB="0" anchor="ctr"/>
                </a:tc>
                <a:tc>
                  <a:txBody>
                    <a:bodyPr/>
                    <a:lstStyle/>
                    <a:p>
                      <a:pPr algn="ctr" rtl="0" fontAlgn="b"/>
                      <a:r>
                        <a:rPr lang="es-PE" sz="1600" u="none" strike="noStrike">
                          <a:effectLst/>
                          <a:latin typeface="+mn-lt"/>
                        </a:rPr>
                        <a:t>114</a:t>
                      </a:r>
                      <a:endParaRPr lang="es-PE" sz="16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239567302"/>
                  </a:ext>
                </a:extLst>
              </a:tr>
              <a:tr h="241411">
                <a:tc>
                  <a:txBody>
                    <a:bodyPr/>
                    <a:lstStyle/>
                    <a:p>
                      <a:pPr algn="l" rtl="0" fontAlgn="b"/>
                      <a:r>
                        <a:rPr lang="es-PE" sz="1600" u="none" strike="noStrike">
                          <a:effectLst/>
                          <a:latin typeface="+mn-lt"/>
                        </a:rPr>
                        <a:t>Entre 2 y 4 meses</a:t>
                      </a:r>
                      <a:endParaRPr lang="es-PE" sz="1600" b="0" i="0" u="none" strike="noStrike">
                        <a:solidFill>
                          <a:srgbClr val="000000"/>
                        </a:solidFill>
                        <a:effectLst/>
                        <a:latin typeface="+mn-lt"/>
                      </a:endParaRPr>
                    </a:p>
                  </a:txBody>
                  <a:tcPr marL="0" marR="0" marT="0" marB="0" anchor="ctr"/>
                </a:tc>
                <a:tc>
                  <a:txBody>
                    <a:bodyPr/>
                    <a:lstStyle/>
                    <a:p>
                      <a:pPr algn="ctr" rtl="0" fontAlgn="b"/>
                      <a:r>
                        <a:rPr lang="es-PE" sz="1600" u="none" strike="noStrike" dirty="0">
                          <a:effectLst/>
                          <a:latin typeface="+mn-lt"/>
                        </a:rPr>
                        <a:t>361</a:t>
                      </a:r>
                      <a:endParaRPr lang="es-PE"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0715185"/>
                  </a:ext>
                </a:extLst>
              </a:tr>
              <a:tr h="215518">
                <a:tc>
                  <a:txBody>
                    <a:bodyPr/>
                    <a:lstStyle/>
                    <a:p>
                      <a:pPr algn="l" rtl="0" fontAlgn="b"/>
                      <a:r>
                        <a:rPr lang="es-PE" sz="1600" u="none" strike="noStrike">
                          <a:effectLst/>
                          <a:latin typeface="+mn-lt"/>
                        </a:rPr>
                        <a:t>Mayor a 4 meses</a:t>
                      </a:r>
                      <a:endParaRPr lang="es-PE" sz="1600" b="0" i="0" u="none" strike="noStrike">
                        <a:solidFill>
                          <a:srgbClr val="000000"/>
                        </a:solidFill>
                        <a:effectLst/>
                        <a:latin typeface="+mn-lt"/>
                      </a:endParaRPr>
                    </a:p>
                  </a:txBody>
                  <a:tcPr marL="0" marR="0" marT="0" marB="0" anchor="ctr"/>
                </a:tc>
                <a:tc>
                  <a:txBody>
                    <a:bodyPr/>
                    <a:lstStyle/>
                    <a:p>
                      <a:pPr algn="ctr" rtl="0" fontAlgn="b"/>
                      <a:r>
                        <a:rPr lang="es-PE" sz="1600" u="none" strike="noStrike">
                          <a:effectLst/>
                          <a:latin typeface="+mn-lt"/>
                        </a:rPr>
                        <a:t>144</a:t>
                      </a:r>
                      <a:endParaRPr lang="es-PE" sz="16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806002595"/>
                  </a:ext>
                </a:extLst>
              </a:tr>
              <a:tr h="215518">
                <a:tc>
                  <a:txBody>
                    <a:bodyPr/>
                    <a:lstStyle/>
                    <a:p>
                      <a:pPr algn="l" rtl="0" fontAlgn="b"/>
                      <a:r>
                        <a:rPr lang="es-PE" sz="1600" b="1" u="none" strike="noStrike" dirty="0">
                          <a:effectLst/>
                          <a:latin typeface="+mn-lt"/>
                        </a:rPr>
                        <a:t>TOTAL</a:t>
                      </a:r>
                      <a:endParaRPr lang="es-PE" sz="1600" b="1" i="0" u="none" strike="noStrike" dirty="0">
                        <a:solidFill>
                          <a:srgbClr val="000000"/>
                        </a:solidFill>
                        <a:effectLst/>
                        <a:latin typeface="+mn-lt"/>
                      </a:endParaRPr>
                    </a:p>
                  </a:txBody>
                  <a:tcPr marL="0" marR="0" marT="0" marB="0" anchor="ctr"/>
                </a:tc>
                <a:tc>
                  <a:txBody>
                    <a:bodyPr/>
                    <a:lstStyle/>
                    <a:p>
                      <a:pPr algn="ctr" rtl="0" fontAlgn="b"/>
                      <a:r>
                        <a:rPr lang="es-PE" sz="1600" b="1" u="none" strike="noStrike" dirty="0">
                          <a:effectLst/>
                          <a:latin typeface="+mn-lt"/>
                        </a:rPr>
                        <a:t>647</a:t>
                      </a:r>
                      <a:endParaRPr lang="es-PE" sz="16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934809284"/>
                  </a:ext>
                </a:extLst>
              </a:tr>
            </a:tbl>
          </a:graphicData>
        </a:graphic>
      </p:graphicFrame>
      <p:graphicFrame>
        <p:nvGraphicFramePr>
          <p:cNvPr id="8" name="Gráfico 7">
            <a:extLst>
              <a:ext uri="{FF2B5EF4-FFF2-40B4-BE49-F238E27FC236}">
                <a16:creationId xmlns:a16="http://schemas.microsoft.com/office/drawing/2014/main" id="{39751C26-9307-FD23-E423-69D603498823}"/>
              </a:ext>
            </a:extLst>
          </p:cNvPr>
          <p:cNvGraphicFramePr>
            <a:graphicFrameLocks/>
          </p:cNvGraphicFramePr>
          <p:nvPr/>
        </p:nvGraphicFramePr>
        <p:xfrm>
          <a:off x="782584" y="2060850"/>
          <a:ext cx="5054798" cy="27207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a 8">
            <a:extLst>
              <a:ext uri="{FF2B5EF4-FFF2-40B4-BE49-F238E27FC236}">
                <a16:creationId xmlns:a16="http://schemas.microsoft.com/office/drawing/2014/main" id="{116EF2A1-B3AE-E181-AB72-27A4F8A7726D}"/>
              </a:ext>
            </a:extLst>
          </p:cNvPr>
          <p:cNvGraphicFramePr>
            <a:graphicFrameLocks noGrp="1"/>
          </p:cNvGraphicFramePr>
          <p:nvPr/>
        </p:nvGraphicFramePr>
        <p:xfrm>
          <a:off x="6382703" y="4941170"/>
          <a:ext cx="5054798" cy="1463040"/>
        </p:xfrm>
        <a:graphic>
          <a:graphicData uri="http://schemas.openxmlformats.org/drawingml/2006/table">
            <a:tbl>
              <a:tblPr>
                <a:tableStyleId>{5C22544A-7EE6-4342-B048-85BDC9FD1C3A}</a:tableStyleId>
              </a:tblPr>
              <a:tblGrid>
                <a:gridCol w="3983108">
                  <a:extLst>
                    <a:ext uri="{9D8B030D-6E8A-4147-A177-3AD203B41FA5}">
                      <a16:colId xmlns:a16="http://schemas.microsoft.com/office/drawing/2014/main" val="2434982788"/>
                    </a:ext>
                  </a:extLst>
                </a:gridCol>
                <a:gridCol w="1071690">
                  <a:extLst>
                    <a:ext uri="{9D8B030D-6E8A-4147-A177-3AD203B41FA5}">
                      <a16:colId xmlns:a16="http://schemas.microsoft.com/office/drawing/2014/main" val="2658853241"/>
                    </a:ext>
                  </a:extLst>
                </a:gridCol>
              </a:tblGrid>
              <a:tr h="227161">
                <a:tc>
                  <a:txBody>
                    <a:bodyPr/>
                    <a:lstStyle/>
                    <a:p>
                      <a:pPr algn="ctr" rtl="0" fontAlgn="b"/>
                      <a:r>
                        <a:rPr lang="es-PE" sz="1600" b="1" u="none" strike="noStrike" dirty="0">
                          <a:effectLst/>
                        </a:rPr>
                        <a:t>Disponibilidad</a:t>
                      </a:r>
                      <a:endParaRPr lang="es-PE" sz="1600" b="1"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ctr" rtl="0" fontAlgn="b"/>
                      <a:r>
                        <a:rPr lang="es-PE" sz="1600" b="1" u="none" strike="noStrike" dirty="0">
                          <a:effectLst/>
                        </a:rPr>
                        <a:t>Nº ítems</a:t>
                      </a:r>
                      <a:endParaRPr lang="es-PE" sz="1600" b="1"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4269669930"/>
                  </a:ext>
                </a:extLst>
              </a:tr>
              <a:tr h="227161">
                <a:tc>
                  <a:txBody>
                    <a:bodyPr/>
                    <a:lstStyle/>
                    <a:p>
                      <a:pPr algn="l" rtl="0" fontAlgn="b"/>
                      <a:r>
                        <a:rPr lang="es-PE" sz="1600" u="none" strike="noStrike">
                          <a:effectLst/>
                        </a:rPr>
                        <a:t>Menor a 1 mes</a:t>
                      </a:r>
                      <a:endParaRPr lang="es-PE"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PE" sz="1600" u="none" strike="noStrike">
                          <a:effectLst/>
                        </a:rPr>
                        <a:t>1</a:t>
                      </a:r>
                      <a:endParaRPr lang="es-PE"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16878460"/>
                  </a:ext>
                </a:extLst>
              </a:tr>
              <a:tr h="227161">
                <a:tc>
                  <a:txBody>
                    <a:bodyPr/>
                    <a:lstStyle/>
                    <a:p>
                      <a:pPr algn="l" rtl="0" fontAlgn="b"/>
                      <a:r>
                        <a:rPr lang="es-PE" sz="1600" u="none" strike="noStrike" dirty="0">
                          <a:effectLst/>
                        </a:rPr>
                        <a:t>Entre 1 y 2 meses</a:t>
                      </a:r>
                      <a:endParaRPr lang="es-PE"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PE" sz="1600" u="none" strike="noStrike" dirty="0">
                          <a:effectLst/>
                        </a:rPr>
                        <a:t>7</a:t>
                      </a:r>
                      <a:endParaRPr lang="es-PE"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41475"/>
                  </a:ext>
                </a:extLst>
              </a:tr>
              <a:tr h="227161">
                <a:tc>
                  <a:txBody>
                    <a:bodyPr/>
                    <a:lstStyle/>
                    <a:p>
                      <a:pPr algn="l" rtl="0" fontAlgn="b"/>
                      <a:r>
                        <a:rPr lang="es-PE" sz="1600" u="none" strike="noStrike">
                          <a:effectLst/>
                        </a:rPr>
                        <a:t>Entre 2 y 4 meses</a:t>
                      </a:r>
                      <a:endParaRPr lang="es-PE"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PE" sz="1600" u="none" strike="noStrike">
                          <a:effectLst/>
                        </a:rPr>
                        <a:t>43</a:t>
                      </a:r>
                      <a:endParaRPr lang="es-PE"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03919095"/>
                  </a:ext>
                </a:extLst>
              </a:tr>
              <a:tr h="227161">
                <a:tc>
                  <a:txBody>
                    <a:bodyPr/>
                    <a:lstStyle/>
                    <a:p>
                      <a:pPr algn="l" rtl="0" fontAlgn="b"/>
                      <a:r>
                        <a:rPr lang="es-PE" sz="1600" u="none" strike="noStrike">
                          <a:effectLst/>
                        </a:rPr>
                        <a:t>Mayor a 4 meses</a:t>
                      </a:r>
                      <a:endParaRPr lang="es-PE"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PE" sz="1600" u="none" strike="noStrike">
                          <a:effectLst/>
                        </a:rPr>
                        <a:t>18</a:t>
                      </a:r>
                      <a:endParaRPr lang="es-PE"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72271475"/>
                  </a:ext>
                </a:extLst>
              </a:tr>
              <a:tr h="227161">
                <a:tc>
                  <a:txBody>
                    <a:bodyPr/>
                    <a:lstStyle/>
                    <a:p>
                      <a:pPr algn="l" rtl="0" fontAlgn="b"/>
                      <a:r>
                        <a:rPr lang="es-PE" sz="1600" b="1" u="none" strike="noStrike" dirty="0">
                          <a:effectLst/>
                        </a:rPr>
                        <a:t>TOTAL</a:t>
                      </a:r>
                      <a:endParaRPr lang="es-PE"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PE" sz="1600" b="1" u="none" strike="noStrike" dirty="0">
                          <a:effectLst/>
                        </a:rPr>
                        <a:t>69</a:t>
                      </a:r>
                      <a:endParaRPr lang="es-PE"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54864910"/>
                  </a:ext>
                </a:extLst>
              </a:tr>
            </a:tbl>
          </a:graphicData>
        </a:graphic>
      </p:graphicFrame>
      <p:graphicFrame>
        <p:nvGraphicFramePr>
          <p:cNvPr id="10" name="Gráfico 9">
            <a:extLst>
              <a:ext uri="{FF2B5EF4-FFF2-40B4-BE49-F238E27FC236}">
                <a16:creationId xmlns:a16="http://schemas.microsoft.com/office/drawing/2014/main" id="{FEB4DDBD-713D-5B0E-DEA5-63EF14537279}"/>
              </a:ext>
            </a:extLst>
          </p:cNvPr>
          <p:cNvGraphicFramePr>
            <a:graphicFrameLocks/>
          </p:cNvGraphicFramePr>
          <p:nvPr/>
        </p:nvGraphicFramePr>
        <p:xfrm>
          <a:off x="6382703" y="2060850"/>
          <a:ext cx="5054798" cy="272072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ángulo 10">
            <a:extLst>
              <a:ext uri="{FF2B5EF4-FFF2-40B4-BE49-F238E27FC236}">
                <a16:creationId xmlns:a16="http://schemas.microsoft.com/office/drawing/2014/main" id="{44C9499D-758F-1FA0-D7CE-9EFBFFD289B0}"/>
              </a:ext>
            </a:extLst>
          </p:cNvPr>
          <p:cNvSpPr/>
          <p:nvPr/>
        </p:nvSpPr>
        <p:spPr>
          <a:xfrm>
            <a:off x="1429129" y="1738003"/>
            <a:ext cx="3744416" cy="373820"/>
          </a:xfrm>
          <a:prstGeom prst="rect">
            <a:avLst/>
          </a:prstGeom>
        </p:spPr>
        <p:txBody>
          <a:bodyPr wrap="square">
            <a:spAutoFit/>
          </a:bodyPr>
          <a:lstStyle/>
          <a:p>
            <a:pPr algn="ctr">
              <a:lnSpc>
                <a:spcPct val="107000"/>
              </a:lnSpc>
              <a:spcAft>
                <a:spcPts val="800"/>
              </a:spcAft>
            </a:pPr>
            <a:r>
              <a:rPr lang="es-PE" dirty="0">
                <a:solidFill>
                  <a:srgbClr val="1F4E79"/>
                </a:solidFill>
                <a:latin typeface="Britannic Bold" panose="020B0903060703020204" pitchFamily="34" charset="0"/>
                <a:ea typeface="Calibri" panose="020F0502020204030204" pitchFamily="34" charset="0"/>
                <a:cs typeface="Times New Roman" panose="02020603050405020304" pitchFamily="18" charset="0"/>
              </a:rPr>
              <a:t>Productos Farmacéuticos</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7C1C9C44-C939-05BB-CDBC-D1D0E60181F0}"/>
              </a:ext>
            </a:extLst>
          </p:cNvPr>
          <p:cNvSpPr/>
          <p:nvPr/>
        </p:nvSpPr>
        <p:spPr>
          <a:xfrm>
            <a:off x="7010768" y="1722911"/>
            <a:ext cx="3744416" cy="342530"/>
          </a:xfrm>
          <a:prstGeom prst="rect">
            <a:avLst/>
          </a:prstGeom>
        </p:spPr>
        <p:txBody>
          <a:bodyPr wrap="square">
            <a:spAutoFit/>
          </a:bodyPr>
          <a:lstStyle/>
          <a:p>
            <a:pPr algn="ctr">
              <a:lnSpc>
                <a:spcPct val="107000"/>
              </a:lnSpc>
              <a:spcAft>
                <a:spcPts val="800"/>
              </a:spcAft>
            </a:pPr>
            <a:r>
              <a:rPr lang="es-PE" sz="1600" dirty="0">
                <a:solidFill>
                  <a:srgbClr val="1F4E79"/>
                </a:solidFill>
                <a:latin typeface="Britannic Bold" panose="020B0903060703020204" pitchFamily="34" charset="0"/>
                <a:ea typeface="Calibri" panose="020F0502020204030204" pitchFamily="34" charset="0"/>
                <a:cs typeface="Times New Roman" panose="02020603050405020304" pitchFamily="18" charset="0"/>
              </a:rPr>
              <a:t>Productos Farmacéuticos oncológicos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DF44B4DD-A2E1-D2E2-337F-ED6F2472EB0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66205" y="6440696"/>
            <a:ext cx="1240954" cy="409250"/>
          </a:xfrm>
          <a:prstGeom prst="rect">
            <a:avLst/>
          </a:prstGeom>
        </p:spPr>
      </p:pic>
    </p:spTree>
    <p:extLst>
      <p:ext uri="{BB962C8B-B14F-4D97-AF65-F5344CB8AC3E}">
        <p14:creationId xmlns:p14="http://schemas.microsoft.com/office/powerpoint/2010/main" val="11484307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5" name="Título 4">
            <a:extLst>
              <a:ext uri="{FF2B5EF4-FFF2-40B4-BE49-F238E27FC236}">
                <a16:creationId xmlns:a16="http://schemas.microsoft.com/office/drawing/2014/main" id="{A8094C3B-C42F-BA31-7910-85BE7C558885}"/>
              </a:ext>
            </a:extLst>
          </p:cNvPr>
          <p:cNvSpPr>
            <a:spLocks noGrp="1"/>
          </p:cNvSpPr>
          <p:nvPr>
            <p:ph type="title"/>
          </p:nvPr>
        </p:nvSpPr>
        <p:spPr>
          <a:xfrm>
            <a:off x="838200" y="110685"/>
            <a:ext cx="10515600" cy="509517"/>
          </a:xfrm>
        </p:spPr>
        <p:txBody>
          <a:bodyPr vert="horz" lIns="91440" tIns="45720" rIns="91440" bIns="45720" rtlCol="0" anchor="ctr">
            <a:normAutofit/>
          </a:bodyPr>
          <a:lstStyle/>
          <a:p>
            <a:pPr indent="-228600" algn="ctr">
              <a:buFont typeface="Arial" panose="020B0604020202020204" pitchFamily="34" charset="0"/>
            </a:pPr>
            <a:r>
              <a:rPr lang="es-PE" sz="20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Desabastecimiento de medicamentos en los establecimientos de EsSalud </a:t>
            </a:r>
            <a:endParaRPr lang="es-PE" sz="28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a 10"/>
          <p:cNvGraphicFramePr>
            <a:graphicFrameLocks noGrp="1"/>
          </p:cNvGraphicFramePr>
          <p:nvPr/>
        </p:nvGraphicFramePr>
        <p:xfrm>
          <a:off x="4827611" y="4349712"/>
          <a:ext cx="3148903" cy="643504"/>
        </p:xfrm>
        <a:graphic>
          <a:graphicData uri="http://schemas.openxmlformats.org/drawingml/2006/table">
            <a:tbl>
              <a:tblPr>
                <a:tableStyleId>{69CF1AB2-1976-4502-BF36-3FF5EA218861}</a:tableStyleId>
              </a:tblPr>
              <a:tblGrid>
                <a:gridCol w="1730844">
                  <a:extLst>
                    <a:ext uri="{9D8B030D-6E8A-4147-A177-3AD203B41FA5}">
                      <a16:colId xmlns:a16="http://schemas.microsoft.com/office/drawing/2014/main" val="3908085854"/>
                    </a:ext>
                  </a:extLst>
                </a:gridCol>
                <a:gridCol w="1418059">
                  <a:extLst>
                    <a:ext uri="{9D8B030D-6E8A-4147-A177-3AD203B41FA5}">
                      <a16:colId xmlns:a16="http://schemas.microsoft.com/office/drawing/2014/main" val="2744927359"/>
                    </a:ext>
                  </a:extLst>
                </a:gridCol>
              </a:tblGrid>
              <a:tr h="354023">
                <a:tc>
                  <a:txBody>
                    <a:bodyPr/>
                    <a:lstStyle/>
                    <a:p>
                      <a:pPr algn="ctr" fontAlgn="b"/>
                      <a:r>
                        <a:rPr lang="es-PE" sz="900" b="1" u="none" strike="noStrike" dirty="0">
                          <a:effectLst/>
                        </a:rPr>
                        <a:t>RUBRO</a:t>
                      </a:r>
                      <a:endParaRPr lang="es-PE" sz="900" b="1" i="0" u="none" strike="noStrike" dirty="0">
                        <a:solidFill>
                          <a:schemeClr val="bg1"/>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fontAlgn="b"/>
                      <a:r>
                        <a:rPr lang="es-PE" sz="900" b="1" u="none" strike="noStrike" dirty="0">
                          <a:effectLst/>
                        </a:rPr>
                        <a:t>MONTO CONTRATADO</a:t>
                      </a:r>
                      <a:endParaRPr lang="es-PE" sz="900" b="1" i="0" u="none" strike="noStrike" dirty="0">
                        <a:solidFill>
                          <a:schemeClr val="bg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723866074"/>
                  </a:ext>
                </a:extLst>
              </a:tr>
              <a:tr h="289481">
                <a:tc>
                  <a:txBody>
                    <a:bodyPr/>
                    <a:lstStyle/>
                    <a:p>
                      <a:pPr algn="ctr" fontAlgn="b"/>
                      <a:r>
                        <a:rPr lang="es-PE" sz="900" u="none" strike="noStrike" dirty="0">
                          <a:effectLst/>
                        </a:rPr>
                        <a:t>Medicamentos</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PE" sz="900" u="none" strike="noStrike" dirty="0">
                          <a:effectLst/>
                        </a:rPr>
                        <a:t>S/1,093,009,719.62</a:t>
                      </a:r>
                      <a:endParaRPr lang="es-PE"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53960448"/>
                  </a:ext>
                </a:extLst>
              </a:tr>
            </a:tbl>
          </a:graphicData>
        </a:graphic>
      </p:graphicFrame>
      <p:sp>
        <p:nvSpPr>
          <p:cNvPr id="13" name="CuadroTexto 12"/>
          <p:cNvSpPr txBox="1"/>
          <p:nvPr/>
        </p:nvSpPr>
        <p:spPr>
          <a:xfrm>
            <a:off x="390638" y="4096869"/>
            <a:ext cx="32984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Procesos Convocados </a:t>
            </a:r>
            <a:r>
              <a:rPr kumimoji="0" lang="es-PE" sz="1000" b="1" i="1"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(corte al 09.09.22)</a:t>
            </a:r>
          </a:p>
        </p:txBody>
      </p:sp>
      <p:sp>
        <p:nvSpPr>
          <p:cNvPr id="14" name="CuadroTexto 13"/>
          <p:cNvSpPr txBox="1"/>
          <p:nvPr/>
        </p:nvSpPr>
        <p:spPr>
          <a:xfrm>
            <a:off x="4724565" y="4103573"/>
            <a:ext cx="3148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Contratos Vigentes</a:t>
            </a:r>
          </a:p>
        </p:txBody>
      </p:sp>
      <p:graphicFrame>
        <p:nvGraphicFramePr>
          <p:cNvPr id="19" name="Gráfico 18"/>
          <p:cNvGraphicFramePr>
            <a:graphicFrameLocks/>
          </p:cNvGraphicFramePr>
          <p:nvPr/>
        </p:nvGraphicFramePr>
        <p:xfrm>
          <a:off x="8079560" y="4322701"/>
          <a:ext cx="3825567" cy="2489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a 19"/>
          <p:cNvGraphicFramePr>
            <a:graphicFrameLocks noGrp="1"/>
          </p:cNvGraphicFramePr>
          <p:nvPr/>
        </p:nvGraphicFramePr>
        <p:xfrm>
          <a:off x="4824319" y="5497751"/>
          <a:ext cx="3148903" cy="1296144"/>
        </p:xfrm>
        <a:graphic>
          <a:graphicData uri="http://schemas.openxmlformats.org/drawingml/2006/table">
            <a:tbl>
              <a:tblPr>
                <a:tableStyleId>{5C22544A-7EE6-4342-B048-85BDC9FD1C3A}</a:tableStyleId>
              </a:tblPr>
              <a:tblGrid>
                <a:gridCol w="1741355">
                  <a:extLst>
                    <a:ext uri="{9D8B030D-6E8A-4147-A177-3AD203B41FA5}">
                      <a16:colId xmlns:a16="http://schemas.microsoft.com/office/drawing/2014/main" val="1352370670"/>
                    </a:ext>
                  </a:extLst>
                </a:gridCol>
                <a:gridCol w="1407548">
                  <a:extLst>
                    <a:ext uri="{9D8B030D-6E8A-4147-A177-3AD203B41FA5}">
                      <a16:colId xmlns:a16="http://schemas.microsoft.com/office/drawing/2014/main" val="218726676"/>
                    </a:ext>
                  </a:extLst>
                </a:gridCol>
              </a:tblGrid>
              <a:tr h="216024">
                <a:tc>
                  <a:txBody>
                    <a:bodyPr/>
                    <a:lstStyle/>
                    <a:p>
                      <a:pPr algn="ctr" fontAlgn="b"/>
                      <a:r>
                        <a:rPr lang="es-PE" sz="900" b="1" u="none" strike="noStrike" dirty="0">
                          <a:effectLst/>
                        </a:rPr>
                        <a:t>Situación a la Fecha</a:t>
                      </a:r>
                      <a:endParaRPr lang="es-PE" sz="900" b="1" i="0" u="none" strike="noStrike" dirty="0">
                        <a:solidFill>
                          <a:srgbClr val="000000"/>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s-PE" sz="900" b="1" u="none" strike="noStrike" dirty="0">
                          <a:effectLst/>
                        </a:rPr>
                        <a:t>Nº ítems</a:t>
                      </a:r>
                      <a:endParaRPr lang="es-PE" sz="900" b="1" i="0" u="none" strike="noStrike" dirty="0">
                        <a:solidFill>
                          <a:srgbClr val="000000"/>
                        </a:solidFill>
                        <a:effectLst/>
                        <a:latin typeface="Calibri" panose="020F0502020204030204" pitchFamily="34" charset="0"/>
                      </a:endParaRPr>
                    </a:p>
                  </a:txBody>
                  <a:tcPr marL="0" marR="0" marT="0" marB="0" anchor="b">
                    <a:solidFill>
                      <a:schemeClr val="tx2">
                        <a:lumMod val="20000"/>
                        <a:lumOff val="80000"/>
                      </a:schemeClr>
                    </a:solidFill>
                  </a:tcPr>
                </a:tc>
                <a:extLst>
                  <a:ext uri="{0D108BD9-81ED-4DB2-BD59-A6C34878D82A}">
                    <a16:rowId xmlns:a16="http://schemas.microsoft.com/office/drawing/2014/main" val="1071769954"/>
                  </a:ext>
                </a:extLst>
              </a:tr>
              <a:tr h="216024">
                <a:tc>
                  <a:txBody>
                    <a:bodyPr/>
                    <a:lstStyle/>
                    <a:p>
                      <a:pPr algn="l" fontAlgn="b"/>
                      <a:r>
                        <a:rPr lang="es-PE" sz="900" u="none" strike="noStrike" dirty="0">
                          <a:effectLst/>
                        </a:rPr>
                        <a:t>Ítems en</a:t>
                      </a:r>
                      <a:r>
                        <a:rPr lang="es-PE" sz="900" u="none" strike="noStrike" baseline="0" dirty="0">
                          <a:effectLst/>
                        </a:rPr>
                        <a:t> proceso</a:t>
                      </a:r>
                      <a:endParaRPr lang="es-PE"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PE" sz="900" u="none" strike="noStrike" dirty="0">
                          <a:effectLst/>
                        </a:rPr>
                        <a:t>73</a:t>
                      </a:r>
                      <a:endParaRPr lang="es-PE"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7104193"/>
                  </a:ext>
                </a:extLst>
              </a:tr>
              <a:tr h="216024">
                <a:tc>
                  <a:txBody>
                    <a:bodyPr/>
                    <a:lstStyle/>
                    <a:p>
                      <a:pPr algn="l" fontAlgn="b"/>
                      <a:r>
                        <a:rPr lang="es-PE" sz="900" u="none" strike="noStrike" dirty="0">
                          <a:effectLst/>
                        </a:rPr>
                        <a:t>Ítems con contrato vigente</a:t>
                      </a:r>
                      <a:endParaRPr lang="es-PE"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PE" sz="900" u="none" strike="noStrike" dirty="0">
                          <a:effectLst/>
                        </a:rPr>
                        <a:t>365</a:t>
                      </a:r>
                      <a:endParaRPr lang="es-PE"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5043263"/>
                  </a:ext>
                </a:extLst>
              </a:tr>
              <a:tr h="216024">
                <a:tc>
                  <a:txBody>
                    <a:bodyPr/>
                    <a:lstStyle/>
                    <a:p>
                      <a:pPr algn="l" fontAlgn="b"/>
                      <a:r>
                        <a:rPr lang="es-PE" sz="900" u="none" strike="noStrike" dirty="0">
                          <a:effectLst/>
                        </a:rPr>
                        <a:t>Ítems en actos preparatorios</a:t>
                      </a:r>
                      <a:endParaRPr lang="es-PE"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PE" sz="900" u="none" strike="noStrike" dirty="0">
                          <a:effectLst/>
                        </a:rPr>
                        <a:t>183</a:t>
                      </a:r>
                      <a:endParaRPr lang="es-PE"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85150246"/>
                  </a:ext>
                </a:extLst>
              </a:tr>
              <a:tr h="216024">
                <a:tc>
                  <a:txBody>
                    <a:bodyPr/>
                    <a:lstStyle/>
                    <a:p>
                      <a:pPr algn="l" fontAlgn="b"/>
                      <a:r>
                        <a:rPr lang="es-PE" sz="900" u="none" strike="noStrike">
                          <a:effectLst/>
                        </a:rPr>
                        <a:t>Items con problemas de mercado</a:t>
                      </a:r>
                      <a:endParaRPr lang="es-PE"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PE" sz="900" u="none" strike="noStrike" dirty="0">
                          <a:effectLst/>
                        </a:rPr>
                        <a:t>26</a:t>
                      </a:r>
                      <a:endParaRPr lang="es-PE"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0179224"/>
                  </a:ext>
                </a:extLst>
              </a:tr>
              <a:tr h="216024">
                <a:tc>
                  <a:txBody>
                    <a:bodyPr/>
                    <a:lstStyle/>
                    <a:p>
                      <a:pPr algn="l" fontAlgn="b"/>
                      <a:endParaRPr lang="es-PE"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PE" sz="900" b="1" u="none" strike="noStrike" dirty="0">
                          <a:effectLst/>
                        </a:rPr>
                        <a:t>647</a:t>
                      </a:r>
                      <a:endParaRPr lang="es-PE"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6715277"/>
                  </a:ext>
                </a:extLst>
              </a:tr>
            </a:tbl>
          </a:graphicData>
        </a:graphic>
      </p:graphicFrame>
      <p:sp>
        <p:nvSpPr>
          <p:cNvPr id="21" name="CuadroTexto 20"/>
          <p:cNvSpPr txBox="1"/>
          <p:nvPr/>
        </p:nvSpPr>
        <p:spPr>
          <a:xfrm>
            <a:off x="4724565" y="5237405"/>
            <a:ext cx="3148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Acciones y Resultados:</a:t>
            </a:r>
          </a:p>
        </p:txBody>
      </p:sp>
      <p:sp>
        <p:nvSpPr>
          <p:cNvPr id="22" name="CuadroTexto 21"/>
          <p:cNvSpPr txBox="1"/>
          <p:nvPr/>
        </p:nvSpPr>
        <p:spPr>
          <a:xfrm>
            <a:off x="7979806" y="4080387"/>
            <a:ext cx="3074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Situación a la Fecha </a:t>
            </a:r>
          </a:p>
        </p:txBody>
      </p:sp>
      <p:pic>
        <p:nvPicPr>
          <p:cNvPr id="27" name="Imagen 26"/>
          <p:cNvPicPr>
            <a:picLocks noChangeAspect="1"/>
          </p:cNvPicPr>
          <p:nvPr/>
        </p:nvPicPr>
        <p:blipFill>
          <a:blip r:embed="rId5"/>
          <a:stretch>
            <a:fillRect/>
          </a:stretch>
        </p:blipFill>
        <p:spPr>
          <a:xfrm>
            <a:off x="453077" y="4349712"/>
            <a:ext cx="4264900" cy="2444183"/>
          </a:xfrm>
          <a:prstGeom prst="rect">
            <a:avLst/>
          </a:prstGeom>
        </p:spPr>
      </p:pic>
      <p:cxnSp>
        <p:nvCxnSpPr>
          <p:cNvPr id="29" name="Conector recto de flecha 28"/>
          <p:cNvCxnSpPr/>
          <p:nvPr/>
        </p:nvCxnSpPr>
        <p:spPr>
          <a:xfrm flipV="1">
            <a:off x="3153103" y="4380572"/>
            <a:ext cx="1355835" cy="1713667"/>
          </a:xfrm>
          <a:prstGeom prst="straightConnector1">
            <a:avLst/>
          </a:prstGeom>
          <a:ln w="19050" cap="flat" cmpd="sng" algn="ctr">
            <a:solidFill>
              <a:schemeClr val="accent2"/>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4" name="Gráfico 3">
            <a:extLst>
              <a:ext uri="{FF2B5EF4-FFF2-40B4-BE49-F238E27FC236}">
                <a16:creationId xmlns:a16="http://schemas.microsoft.com/office/drawing/2014/main" id="{F05BE14C-13AE-4756-B20A-08489950F813}"/>
              </a:ext>
            </a:extLst>
          </p:cNvPr>
          <p:cNvGraphicFramePr>
            <a:graphicFrameLocks/>
          </p:cNvGraphicFramePr>
          <p:nvPr/>
        </p:nvGraphicFramePr>
        <p:xfrm>
          <a:off x="473698" y="719851"/>
          <a:ext cx="11451443" cy="1398037"/>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ángulo 7">
            <a:extLst>
              <a:ext uri="{FF2B5EF4-FFF2-40B4-BE49-F238E27FC236}">
                <a16:creationId xmlns:a16="http://schemas.microsoft.com/office/drawing/2014/main" id="{43013CC3-7583-4D6E-B3AE-440886B24F4B}"/>
              </a:ext>
            </a:extLst>
          </p:cNvPr>
          <p:cNvSpPr/>
          <p:nvPr/>
        </p:nvSpPr>
        <p:spPr>
          <a:xfrm>
            <a:off x="7679734" y="802037"/>
            <a:ext cx="4114719" cy="3232526"/>
          </a:xfrm>
          <a:prstGeom prst="rect">
            <a:avLst/>
          </a:prstGeom>
          <a:solidFill>
            <a:srgbClr val="64CC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aphicFrame>
        <p:nvGraphicFramePr>
          <p:cNvPr id="9" name="Gráfico 8">
            <a:extLst>
              <a:ext uri="{FF2B5EF4-FFF2-40B4-BE49-F238E27FC236}">
                <a16:creationId xmlns:a16="http://schemas.microsoft.com/office/drawing/2014/main" id="{8A9A0F7A-F9F3-C977-86CC-95835FBFCD11}"/>
              </a:ext>
            </a:extLst>
          </p:cNvPr>
          <p:cNvGraphicFramePr>
            <a:graphicFrameLocks/>
          </p:cNvGraphicFramePr>
          <p:nvPr/>
        </p:nvGraphicFramePr>
        <p:xfrm>
          <a:off x="352425" y="1940118"/>
          <a:ext cx="11487150" cy="2101149"/>
        </p:xfrm>
        <a:graphic>
          <a:graphicData uri="http://schemas.openxmlformats.org/drawingml/2006/chart">
            <c:chart xmlns:c="http://schemas.openxmlformats.org/drawingml/2006/chart" xmlns:r="http://schemas.openxmlformats.org/officeDocument/2006/relationships" r:id="rId7"/>
          </a:graphicData>
        </a:graphic>
      </p:graphicFrame>
      <p:cxnSp>
        <p:nvCxnSpPr>
          <p:cNvPr id="15" name="Conector recto 14">
            <a:extLst>
              <a:ext uri="{FF2B5EF4-FFF2-40B4-BE49-F238E27FC236}">
                <a16:creationId xmlns:a16="http://schemas.microsoft.com/office/drawing/2014/main" id="{296BB1FD-F867-4559-4A54-6FD70ECFF202}"/>
              </a:ext>
            </a:extLst>
          </p:cNvPr>
          <p:cNvCxnSpPr>
            <a:cxnSpLocks/>
          </p:cNvCxnSpPr>
          <p:nvPr/>
        </p:nvCxnSpPr>
        <p:spPr>
          <a:xfrm>
            <a:off x="7679734" y="2664823"/>
            <a:ext cx="3889603" cy="478971"/>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96EF140-482D-5461-6BBD-624621EA53F5}"/>
              </a:ext>
            </a:extLst>
          </p:cNvPr>
          <p:cNvCxnSpPr>
            <a:cxnSpLocks/>
          </p:cNvCxnSpPr>
          <p:nvPr/>
        </p:nvCxnSpPr>
        <p:spPr>
          <a:xfrm>
            <a:off x="7679734" y="1385332"/>
            <a:ext cx="4038568" cy="422658"/>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74A341-DD4A-4472-9A4C-38F1AA6481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5" name="Imagen 4">
            <a:extLst>
              <a:ext uri="{FF2B5EF4-FFF2-40B4-BE49-F238E27FC236}">
                <a16:creationId xmlns:a16="http://schemas.microsoft.com/office/drawing/2014/main" id="{C80A371B-BC47-4F33-BFA9-D8FF34D04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6" name="Imagen 5">
            <a:extLst>
              <a:ext uri="{FF2B5EF4-FFF2-40B4-BE49-F238E27FC236}">
                <a16:creationId xmlns:a16="http://schemas.microsoft.com/office/drawing/2014/main" id="{C20CDE50-9778-4FBE-B1A2-CE224EAC7E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2" name="Rectángulo 1">
            <a:extLst>
              <a:ext uri="{FF2B5EF4-FFF2-40B4-BE49-F238E27FC236}">
                <a16:creationId xmlns:a16="http://schemas.microsoft.com/office/drawing/2014/main" id="{C46BAEF5-66CC-39C2-6A93-0843A6E1566C}"/>
              </a:ext>
            </a:extLst>
          </p:cNvPr>
          <p:cNvSpPr/>
          <p:nvPr/>
        </p:nvSpPr>
        <p:spPr>
          <a:xfrm>
            <a:off x="1663547" y="2600983"/>
            <a:ext cx="8505022" cy="13542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1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BRECHAS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1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DEL SEGURO SOCIAL DE SALUD</a:t>
            </a:r>
          </a:p>
        </p:txBody>
      </p:sp>
    </p:spTree>
    <p:extLst>
      <p:ext uri="{BB962C8B-B14F-4D97-AF65-F5344CB8AC3E}">
        <p14:creationId xmlns:p14="http://schemas.microsoft.com/office/powerpoint/2010/main" val="3794807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094C3B-C42F-BA31-7910-85BE7C558885}"/>
              </a:ext>
            </a:extLst>
          </p:cNvPr>
          <p:cNvSpPr>
            <a:spLocks noGrp="1"/>
          </p:cNvSpPr>
          <p:nvPr>
            <p:ph type="title"/>
          </p:nvPr>
        </p:nvSpPr>
        <p:spPr>
          <a:xfrm>
            <a:off x="838200" y="365126"/>
            <a:ext cx="10515600" cy="885606"/>
          </a:xfrm>
        </p:spPr>
        <p:txBody>
          <a:bodyPr vert="horz" lIns="91440" tIns="45720" rIns="91440" bIns="45720" rtlCol="0" anchor="ctr">
            <a:normAutofit/>
          </a:bodyPr>
          <a:lstStyle/>
          <a:p>
            <a:pPr indent="-228600">
              <a:buFont typeface="Arial" panose="020B0604020202020204" pitchFamily="34" charset="0"/>
            </a:pPr>
            <a:r>
              <a:rPr lang="es-PE" sz="24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Estado situacional del Abastecimiento de Productos farmacéuticos  Oncológicos</a:t>
            </a:r>
          </a:p>
        </p:txBody>
      </p:sp>
      <p:graphicFrame>
        <p:nvGraphicFramePr>
          <p:cNvPr id="10" name="Tabla 9"/>
          <p:cNvGraphicFramePr>
            <a:graphicFrameLocks noGrp="1"/>
          </p:cNvGraphicFramePr>
          <p:nvPr/>
        </p:nvGraphicFramePr>
        <p:xfrm>
          <a:off x="122328" y="5090294"/>
          <a:ext cx="3825567" cy="1297308"/>
        </p:xfrm>
        <a:graphic>
          <a:graphicData uri="http://schemas.openxmlformats.org/drawingml/2006/table">
            <a:tbl>
              <a:tblPr>
                <a:tableStyleId>{5C22544A-7EE6-4342-B048-85BDC9FD1C3A}</a:tableStyleId>
              </a:tblPr>
              <a:tblGrid>
                <a:gridCol w="2788125">
                  <a:extLst>
                    <a:ext uri="{9D8B030D-6E8A-4147-A177-3AD203B41FA5}">
                      <a16:colId xmlns:a16="http://schemas.microsoft.com/office/drawing/2014/main" val="4196193045"/>
                    </a:ext>
                  </a:extLst>
                </a:gridCol>
                <a:gridCol w="1037442">
                  <a:extLst>
                    <a:ext uri="{9D8B030D-6E8A-4147-A177-3AD203B41FA5}">
                      <a16:colId xmlns:a16="http://schemas.microsoft.com/office/drawing/2014/main" val="4203770742"/>
                    </a:ext>
                  </a:extLst>
                </a:gridCol>
              </a:tblGrid>
              <a:tr h="216218">
                <a:tc>
                  <a:txBody>
                    <a:bodyPr/>
                    <a:lstStyle/>
                    <a:p>
                      <a:pPr algn="ctr" fontAlgn="b"/>
                      <a:r>
                        <a:rPr lang="es-PE" sz="900" b="1" u="none" strike="noStrike" dirty="0">
                          <a:effectLst/>
                        </a:rPr>
                        <a:t>Situación a la Fecha</a:t>
                      </a:r>
                      <a:endParaRPr lang="es-PE" sz="900" b="1"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algn="ctr" fontAlgn="b"/>
                      <a:r>
                        <a:rPr lang="es-PE" sz="900" b="1" u="none" strike="noStrike" dirty="0">
                          <a:effectLst/>
                        </a:rPr>
                        <a:t>Nº ítems</a:t>
                      </a:r>
                      <a:endParaRPr lang="es-PE" sz="900" b="1"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4268034646"/>
                  </a:ext>
                </a:extLst>
              </a:tr>
              <a:tr h="216218">
                <a:tc>
                  <a:txBody>
                    <a:bodyPr/>
                    <a:lstStyle/>
                    <a:p>
                      <a:pPr algn="l" fontAlgn="b"/>
                      <a:r>
                        <a:rPr lang="es-PE" sz="900" u="none" strike="noStrike" dirty="0">
                          <a:effectLst/>
                        </a:rPr>
                        <a:t>Ítems en proceso</a:t>
                      </a:r>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14</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9662196"/>
                  </a:ext>
                </a:extLst>
              </a:tr>
              <a:tr h="216218">
                <a:tc>
                  <a:txBody>
                    <a:bodyPr/>
                    <a:lstStyle/>
                    <a:p>
                      <a:pPr algn="l" fontAlgn="b"/>
                      <a:r>
                        <a:rPr lang="es-PE" sz="900" u="none" strike="noStrike" dirty="0">
                          <a:effectLst/>
                        </a:rPr>
                        <a:t>Ítems con contrato vigente</a:t>
                      </a:r>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38</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9203721"/>
                  </a:ext>
                </a:extLst>
              </a:tr>
              <a:tr h="216218">
                <a:tc>
                  <a:txBody>
                    <a:bodyPr/>
                    <a:lstStyle/>
                    <a:p>
                      <a:pPr algn="l" fontAlgn="b"/>
                      <a:r>
                        <a:rPr lang="es-PE" sz="900" u="none" strike="noStrike">
                          <a:effectLst/>
                        </a:rPr>
                        <a:t>Items en actos preparatorios</a:t>
                      </a:r>
                      <a:endParaRPr lang="es-PE" sz="9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16</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1040607"/>
                  </a:ext>
                </a:extLst>
              </a:tr>
              <a:tr h="216218">
                <a:tc>
                  <a:txBody>
                    <a:bodyPr/>
                    <a:lstStyle/>
                    <a:p>
                      <a:pPr algn="l" fontAlgn="b"/>
                      <a:r>
                        <a:rPr lang="es-PE" sz="900" u="none" strike="noStrike" dirty="0">
                          <a:effectLst/>
                        </a:rPr>
                        <a:t>Ítems con problemas de mercado</a:t>
                      </a:r>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1</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1989009"/>
                  </a:ext>
                </a:extLst>
              </a:tr>
              <a:tr h="216218">
                <a:tc>
                  <a:txBody>
                    <a:bodyPr/>
                    <a:lstStyle/>
                    <a:p>
                      <a:pPr algn="l" fontAlgn="b"/>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b="1" u="none" strike="noStrike" dirty="0">
                          <a:effectLst/>
                        </a:rPr>
                        <a:t>69</a:t>
                      </a:r>
                      <a:endParaRPr lang="es-PE" sz="9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1129156"/>
                  </a:ext>
                </a:extLst>
              </a:tr>
            </a:tbl>
          </a:graphicData>
        </a:graphic>
      </p:graphicFrame>
      <p:graphicFrame>
        <p:nvGraphicFramePr>
          <p:cNvPr id="14" name="Gráfico 13"/>
          <p:cNvGraphicFramePr>
            <a:graphicFrameLocks/>
          </p:cNvGraphicFramePr>
          <p:nvPr/>
        </p:nvGraphicFramePr>
        <p:xfrm>
          <a:off x="122329" y="1980882"/>
          <a:ext cx="37875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nvGraphicFramePr>
        <p:xfrm>
          <a:off x="8042514" y="1980880"/>
          <a:ext cx="4051799" cy="4406721"/>
        </p:xfrm>
        <a:graphic>
          <a:graphicData uri="http://schemas.openxmlformats.org/drawingml/2006/table">
            <a:tbl>
              <a:tblPr firstRow="1" firstCol="1" bandRow="1">
                <a:tableStyleId>{5C22544A-7EE6-4342-B048-85BDC9FD1C3A}</a:tableStyleId>
              </a:tblPr>
              <a:tblGrid>
                <a:gridCol w="396850">
                  <a:extLst>
                    <a:ext uri="{9D8B030D-6E8A-4147-A177-3AD203B41FA5}">
                      <a16:colId xmlns:a16="http://schemas.microsoft.com/office/drawing/2014/main" val="412013734"/>
                    </a:ext>
                  </a:extLst>
                </a:gridCol>
                <a:gridCol w="1297307">
                  <a:extLst>
                    <a:ext uri="{9D8B030D-6E8A-4147-A177-3AD203B41FA5}">
                      <a16:colId xmlns:a16="http://schemas.microsoft.com/office/drawing/2014/main" val="558602756"/>
                    </a:ext>
                  </a:extLst>
                </a:gridCol>
                <a:gridCol w="354563">
                  <a:extLst>
                    <a:ext uri="{9D8B030D-6E8A-4147-A177-3AD203B41FA5}">
                      <a16:colId xmlns:a16="http://schemas.microsoft.com/office/drawing/2014/main" val="2689906766"/>
                    </a:ext>
                  </a:extLst>
                </a:gridCol>
                <a:gridCol w="709128">
                  <a:extLst>
                    <a:ext uri="{9D8B030D-6E8A-4147-A177-3AD203B41FA5}">
                      <a16:colId xmlns:a16="http://schemas.microsoft.com/office/drawing/2014/main" val="2091980686"/>
                    </a:ext>
                  </a:extLst>
                </a:gridCol>
                <a:gridCol w="1293951">
                  <a:extLst>
                    <a:ext uri="{9D8B030D-6E8A-4147-A177-3AD203B41FA5}">
                      <a16:colId xmlns:a16="http://schemas.microsoft.com/office/drawing/2014/main" val="1738059550"/>
                    </a:ext>
                  </a:extLst>
                </a:gridCol>
              </a:tblGrid>
              <a:tr h="443398">
                <a:tc>
                  <a:txBody>
                    <a:bodyPr/>
                    <a:lstStyle/>
                    <a:p>
                      <a:pPr algn="ctr">
                        <a:spcAft>
                          <a:spcPts val="0"/>
                        </a:spcAft>
                      </a:pPr>
                      <a:r>
                        <a:rPr lang="es-PE" sz="700">
                          <a:effectLst/>
                          <a:latin typeface="Tahoma" panose="020B0604030504040204" pitchFamily="34" charset="0"/>
                          <a:ea typeface="Tahoma" panose="020B0604030504040204" pitchFamily="34" charset="0"/>
                          <a:cs typeface="Tahoma" panose="020B0604030504040204" pitchFamily="34" charset="0"/>
                        </a:rPr>
                        <a:t>ITEM</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700" dirty="0">
                          <a:effectLst/>
                          <a:latin typeface="Tahoma" panose="020B0604030504040204" pitchFamily="34" charset="0"/>
                          <a:ea typeface="Tahoma" panose="020B0604030504040204" pitchFamily="34" charset="0"/>
                          <a:cs typeface="Tahoma" panose="020B0604030504040204" pitchFamily="34" charset="0"/>
                        </a:rPr>
                        <a:t>DESCRIPCION </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700">
                          <a:effectLst/>
                          <a:latin typeface="Tahoma" panose="020B0604030504040204" pitchFamily="34" charset="0"/>
                          <a:ea typeface="Tahoma" panose="020B0604030504040204" pitchFamily="34" charset="0"/>
                          <a:cs typeface="Tahoma" panose="020B0604030504040204" pitchFamily="34" charset="0"/>
                        </a:rPr>
                        <a:t>UM</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700" dirty="0">
                          <a:effectLst/>
                          <a:latin typeface="Tahoma" panose="020B0604030504040204" pitchFamily="34" charset="0"/>
                          <a:ea typeface="Tahoma" panose="020B0604030504040204" pitchFamily="34" charset="0"/>
                          <a:cs typeface="Tahoma" panose="020B0604030504040204" pitchFamily="34" charset="0"/>
                        </a:rPr>
                        <a:t>COBERTURA NACIONAL (MESES)</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700" dirty="0">
                          <a:effectLst/>
                          <a:latin typeface="Tahoma" panose="020B0604030504040204" pitchFamily="34" charset="0"/>
                          <a:ea typeface="Tahoma" panose="020B0604030504040204" pitchFamily="34" charset="0"/>
                          <a:cs typeface="Tahoma" panose="020B0604030504040204" pitchFamily="34" charset="0"/>
                        </a:rPr>
                        <a:t>ESTADO</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1436325543"/>
                  </a:ext>
                </a:extLst>
              </a:tr>
              <a:tr h="892158">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TRETINOINA  10mg</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TB</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0.5</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INDAGACION DE MERCADO</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3550296925"/>
                  </a:ext>
                </a:extLst>
              </a:tr>
              <a:tr h="368056">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2</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IMATINIB (como mesilato) 400mg</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TB</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1.0</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CONTRATO VIGENTE</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2240475541"/>
                  </a:ext>
                </a:extLst>
              </a:tr>
              <a:tr h="452737">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3</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RITUXIMAB    10 mg/mL x 10 mL</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AM</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1.3</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CONVOCADO</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3668336325"/>
                  </a:ext>
                </a:extLst>
              </a:tr>
              <a:tr h="226370">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25</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DOCETAXEL 20 mg</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AM</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1.3</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CONTRATO VIGENTE</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771582556"/>
                  </a:ext>
                </a:extLst>
              </a:tr>
              <a:tr h="679105">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4</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TRASTUZUMAB 21mg/mL x 20mL después de la reconstitución (con diluyente)</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AM</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1.3</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CONVOCADO</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777388491"/>
                  </a:ext>
                </a:extLst>
              </a:tr>
              <a:tr h="665790">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5</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TEMOZOLAMIDA 100mg</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CP</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1.8</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INDAGACION DE MERCADO</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4144905681"/>
                  </a:ext>
                </a:extLst>
              </a:tr>
              <a:tr h="226370">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15</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CAPECITABINA 500 mg</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TB</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1.9</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CONTRATO VIGENTE</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758395658"/>
                  </a:ext>
                </a:extLst>
              </a:tr>
              <a:tr h="452737">
                <a:tc>
                  <a:txBody>
                    <a:bodyPr/>
                    <a:lstStyle/>
                    <a:p>
                      <a:pPr algn="ctr">
                        <a:spcAft>
                          <a:spcPts val="0"/>
                        </a:spcAft>
                      </a:pPr>
                      <a:r>
                        <a:rPr lang="es-PE" sz="800">
                          <a:effectLst/>
                          <a:latin typeface="Tahoma" panose="020B0604030504040204" pitchFamily="34" charset="0"/>
                          <a:ea typeface="Tahoma" panose="020B0604030504040204" pitchFamily="34" charset="0"/>
                          <a:cs typeface="Tahoma" panose="020B0604030504040204" pitchFamily="34" charset="0"/>
                        </a:rPr>
                        <a:t>10</a:t>
                      </a:r>
                      <a:endParaRPr lang="es-PE" sz="90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IRINOTECAN 100 mg/5 </a:t>
                      </a:r>
                      <a:r>
                        <a:rPr lang="es-PE" sz="800" dirty="0" err="1">
                          <a:effectLst/>
                          <a:latin typeface="Tahoma" panose="020B0604030504040204" pitchFamily="34" charset="0"/>
                          <a:ea typeface="Tahoma" panose="020B0604030504040204" pitchFamily="34" charset="0"/>
                          <a:cs typeface="Tahoma" panose="020B0604030504040204" pitchFamily="34" charset="0"/>
                        </a:rPr>
                        <a:t>mL</a:t>
                      </a:r>
                      <a:r>
                        <a:rPr lang="es-PE" sz="800" dirty="0">
                          <a:effectLst/>
                          <a:latin typeface="Tahoma" panose="020B0604030504040204" pitchFamily="34" charset="0"/>
                          <a:ea typeface="Tahoma" panose="020B0604030504040204" pitchFamily="34" charset="0"/>
                          <a:cs typeface="Tahoma" panose="020B0604030504040204" pitchFamily="34" charset="0"/>
                        </a:rPr>
                        <a:t> x 5mL Solución Inyectable</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AM</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ctr">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2.0</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tc>
                  <a:txBody>
                    <a:bodyPr/>
                    <a:lstStyle/>
                    <a:p>
                      <a:pPr algn="l">
                        <a:spcAft>
                          <a:spcPts val="0"/>
                        </a:spcAft>
                      </a:pPr>
                      <a:r>
                        <a:rPr lang="es-PE" sz="800" dirty="0">
                          <a:effectLst/>
                          <a:latin typeface="Tahoma" panose="020B0604030504040204" pitchFamily="34" charset="0"/>
                          <a:ea typeface="Tahoma" panose="020B0604030504040204" pitchFamily="34" charset="0"/>
                          <a:cs typeface="Tahoma" panose="020B0604030504040204" pitchFamily="34" charset="0"/>
                        </a:rPr>
                        <a:t>CONTRATO EN ADENDA</a:t>
                      </a:r>
                      <a:endParaRPr lang="es-PE" sz="900" dirty="0">
                        <a:effectLst/>
                        <a:latin typeface="Tahoma" panose="020B0604030504040204" pitchFamily="34" charset="0"/>
                        <a:ea typeface="Tahoma" panose="020B0604030504040204" pitchFamily="34" charset="0"/>
                        <a:cs typeface="Tahoma" panose="020B0604030504040204" pitchFamily="34" charset="0"/>
                      </a:endParaRPr>
                    </a:p>
                  </a:txBody>
                  <a:tcPr marL="41168" marR="41168" marT="0" marB="0" anchor="ctr"/>
                </a:tc>
                <a:extLst>
                  <a:ext uri="{0D108BD9-81ED-4DB2-BD59-A6C34878D82A}">
                    <a16:rowId xmlns:a16="http://schemas.microsoft.com/office/drawing/2014/main" val="3343780436"/>
                  </a:ext>
                </a:extLst>
              </a:tr>
            </a:tbl>
          </a:graphicData>
        </a:graphic>
      </p:graphicFrame>
      <p:sp>
        <p:nvSpPr>
          <p:cNvPr id="15" name="Rectángulo 14"/>
          <p:cNvSpPr/>
          <p:nvPr/>
        </p:nvSpPr>
        <p:spPr>
          <a:xfrm>
            <a:off x="8004467" y="1678746"/>
            <a:ext cx="2503008" cy="30213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PE" sz="14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Ítems Críticos</a:t>
            </a:r>
          </a:p>
        </p:txBody>
      </p:sp>
      <p:sp>
        <p:nvSpPr>
          <p:cNvPr id="16" name="CuadroTexto 15"/>
          <p:cNvSpPr txBox="1"/>
          <p:nvPr/>
        </p:nvSpPr>
        <p:spPr>
          <a:xfrm>
            <a:off x="122328" y="4813295"/>
            <a:ext cx="3148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Acciones y Resultados:</a:t>
            </a:r>
          </a:p>
        </p:txBody>
      </p:sp>
      <p:sp>
        <p:nvSpPr>
          <p:cNvPr id="17" name="CuadroTexto 16"/>
          <p:cNvSpPr txBox="1"/>
          <p:nvPr/>
        </p:nvSpPr>
        <p:spPr>
          <a:xfrm>
            <a:off x="122328" y="1703883"/>
            <a:ext cx="3074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Situación a la Fecha </a:t>
            </a:r>
          </a:p>
        </p:txBody>
      </p:sp>
      <p:graphicFrame>
        <p:nvGraphicFramePr>
          <p:cNvPr id="19" name="Tabla 18"/>
          <p:cNvGraphicFramePr>
            <a:graphicFrameLocks noGrp="1"/>
          </p:cNvGraphicFramePr>
          <p:nvPr/>
        </p:nvGraphicFramePr>
        <p:xfrm>
          <a:off x="4070424" y="5080161"/>
          <a:ext cx="3893200" cy="1297308"/>
        </p:xfrm>
        <a:graphic>
          <a:graphicData uri="http://schemas.openxmlformats.org/drawingml/2006/table">
            <a:tbl>
              <a:tblPr>
                <a:tableStyleId>{5C22544A-7EE6-4342-B048-85BDC9FD1C3A}</a:tableStyleId>
              </a:tblPr>
              <a:tblGrid>
                <a:gridCol w="1774452">
                  <a:extLst>
                    <a:ext uri="{9D8B030D-6E8A-4147-A177-3AD203B41FA5}">
                      <a16:colId xmlns:a16="http://schemas.microsoft.com/office/drawing/2014/main" val="1883819047"/>
                    </a:ext>
                  </a:extLst>
                </a:gridCol>
                <a:gridCol w="529687">
                  <a:extLst>
                    <a:ext uri="{9D8B030D-6E8A-4147-A177-3AD203B41FA5}">
                      <a16:colId xmlns:a16="http://schemas.microsoft.com/office/drawing/2014/main" val="4269423892"/>
                    </a:ext>
                  </a:extLst>
                </a:gridCol>
                <a:gridCol w="529687">
                  <a:extLst>
                    <a:ext uri="{9D8B030D-6E8A-4147-A177-3AD203B41FA5}">
                      <a16:colId xmlns:a16="http://schemas.microsoft.com/office/drawing/2014/main" val="1451637115"/>
                    </a:ext>
                  </a:extLst>
                </a:gridCol>
                <a:gridCol w="529687">
                  <a:extLst>
                    <a:ext uri="{9D8B030D-6E8A-4147-A177-3AD203B41FA5}">
                      <a16:colId xmlns:a16="http://schemas.microsoft.com/office/drawing/2014/main" val="3762649133"/>
                    </a:ext>
                  </a:extLst>
                </a:gridCol>
                <a:gridCol w="529687">
                  <a:extLst>
                    <a:ext uri="{9D8B030D-6E8A-4147-A177-3AD203B41FA5}">
                      <a16:colId xmlns:a16="http://schemas.microsoft.com/office/drawing/2014/main" val="794931273"/>
                    </a:ext>
                  </a:extLst>
                </a:gridCol>
              </a:tblGrid>
              <a:tr h="324327">
                <a:tc>
                  <a:txBody>
                    <a:bodyPr/>
                    <a:lstStyle/>
                    <a:p>
                      <a:pPr algn="ctr" fontAlgn="b"/>
                      <a:r>
                        <a:rPr lang="es-PE" sz="900" b="1" u="none" strike="noStrike" dirty="0">
                          <a:effectLst/>
                        </a:rPr>
                        <a:t>DISPONIBILIDAD</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s-PE" sz="900" b="1" u="none" strike="noStrike" dirty="0">
                          <a:effectLst/>
                        </a:rPr>
                        <a:t>01.06. 22</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s-PE" sz="900" b="1" u="none" strike="noStrike" dirty="0">
                          <a:effectLst/>
                        </a:rPr>
                        <a:t>06.07. 22</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s-PE" sz="900" b="1" u="none" strike="noStrike" dirty="0">
                          <a:effectLst/>
                        </a:rPr>
                        <a:t>17.08. 22</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s-PE" sz="900" b="1" u="none" strike="noStrike" dirty="0">
                          <a:effectLst/>
                        </a:rPr>
                        <a:t>06.09.22</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98719274"/>
                  </a:ext>
                </a:extLst>
              </a:tr>
              <a:tr h="324327">
                <a:tc>
                  <a:txBody>
                    <a:bodyPr/>
                    <a:lstStyle/>
                    <a:p>
                      <a:pPr algn="l" fontAlgn="b"/>
                      <a:r>
                        <a:rPr lang="es-PE" sz="900" u="none" strike="noStrike">
                          <a:effectLst/>
                        </a:rPr>
                        <a:t>DESABASTECIDO (Menor a 1 mes)</a:t>
                      </a:r>
                      <a:endParaRPr lang="es-PE"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a:effectLst/>
                        </a:rPr>
                        <a:t>5</a:t>
                      </a:r>
                      <a:endParaRPr lang="es-PE"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3</a:t>
                      </a:r>
                      <a:endParaRPr lang="es-PE"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2</a:t>
                      </a:r>
                      <a:endParaRPr lang="es-PE"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1</a:t>
                      </a:r>
                      <a:endParaRPr lang="es-PE"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0179468"/>
                  </a:ext>
                </a:extLst>
              </a:tr>
              <a:tr h="324327">
                <a:tc>
                  <a:txBody>
                    <a:bodyPr/>
                    <a:lstStyle/>
                    <a:p>
                      <a:pPr algn="l" fontAlgn="b"/>
                      <a:r>
                        <a:rPr lang="es-PE" sz="900" u="none" strike="noStrike">
                          <a:effectLst/>
                        </a:rPr>
                        <a:t>STOCK CRITICO (Entre 1 y 2 meses)</a:t>
                      </a:r>
                      <a:endParaRPr lang="es-PE"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a:effectLst/>
                        </a:rPr>
                        <a:t>14</a:t>
                      </a:r>
                      <a:endParaRPr lang="es-PE"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a:effectLst/>
                        </a:rPr>
                        <a:t>10</a:t>
                      </a:r>
                      <a:endParaRPr lang="es-PE"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16</a:t>
                      </a:r>
                      <a:endParaRPr lang="es-PE"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7</a:t>
                      </a:r>
                      <a:endParaRPr lang="es-PE"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3903800"/>
                  </a:ext>
                </a:extLst>
              </a:tr>
              <a:tr h="324327">
                <a:tc>
                  <a:txBody>
                    <a:bodyPr/>
                    <a:lstStyle/>
                    <a:p>
                      <a:pPr algn="l" fontAlgn="b"/>
                      <a:r>
                        <a:rPr lang="es-PE" sz="900" u="none" strike="noStrike" dirty="0">
                          <a:effectLst/>
                        </a:rPr>
                        <a:t>STOCK OPTIMO (Mayor a dos meses)</a:t>
                      </a:r>
                      <a:endParaRPr lang="es-PE"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a:effectLst/>
                        </a:rPr>
                        <a:t>50</a:t>
                      </a:r>
                      <a:endParaRPr lang="es-PE"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56</a:t>
                      </a:r>
                      <a:endParaRPr lang="es-PE"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51</a:t>
                      </a:r>
                      <a:endParaRPr lang="es-PE"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900" u="none" strike="noStrike" dirty="0">
                          <a:effectLst/>
                        </a:rPr>
                        <a:t>61</a:t>
                      </a:r>
                      <a:endParaRPr lang="es-PE"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64314237"/>
                  </a:ext>
                </a:extLst>
              </a:tr>
            </a:tbl>
          </a:graphicData>
        </a:graphic>
      </p:graphicFrame>
      <p:graphicFrame>
        <p:nvGraphicFramePr>
          <p:cNvPr id="20" name="Gráfico 19"/>
          <p:cNvGraphicFramePr>
            <a:graphicFrameLocks/>
          </p:cNvGraphicFramePr>
          <p:nvPr/>
        </p:nvGraphicFramePr>
        <p:xfrm>
          <a:off x="3988738" y="1980882"/>
          <a:ext cx="397488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p:cNvSpPr txBox="1"/>
          <p:nvPr/>
        </p:nvSpPr>
        <p:spPr>
          <a:xfrm>
            <a:off x="3947895" y="1703883"/>
            <a:ext cx="3074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Evolución del Abastecimiento</a:t>
            </a:r>
          </a:p>
        </p:txBody>
      </p:sp>
    </p:spTree>
    <p:extLst>
      <p:ext uri="{BB962C8B-B14F-4D97-AF65-F5344CB8AC3E}">
        <p14:creationId xmlns:p14="http://schemas.microsoft.com/office/powerpoint/2010/main" val="295233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094C3B-C42F-BA31-7910-85BE7C558885}"/>
              </a:ext>
            </a:extLst>
          </p:cNvPr>
          <p:cNvSpPr>
            <a:spLocks noGrp="1"/>
          </p:cNvSpPr>
          <p:nvPr>
            <p:ph type="title"/>
          </p:nvPr>
        </p:nvSpPr>
        <p:spPr>
          <a:xfrm>
            <a:off x="1006366" y="345730"/>
            <a:ext cx="10515600" cy="885606"/>
          </a:xfrm>
        </p:spPr>
        <p:txBody>
          <a:bodyPr vert="horz" lIns="91440" tIns="45720" rIns="91440" bIns="45720" rtlCol="0" anchor="ctr">
            <a:normAutofit/>
          </a:bodyPr>
          <a:lstStyle/>
          <a:p>
            <a:pPr indent="-228600" algn="ctr">
              <a:buFont typeface="Arial" panose="020B0604020202020204" pitchFamily="34" charset="0"/>
            </a:pPr>
            <a:r>
              <a:rPr lang="es-PE" sz="24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Estado situacional del Abastecimiento de Productos farmacéuticos  Oncológicos</a:t>
            </a:r>
          </a:p>
        </p:txBody>
      </p:sp>
      <p:graphicFrame>
        <p:nvGraphicFramePr>
          <p:cNvPr id="10" name="Tabla 9"/>
          <p:cNvGraphicFramePr>
            <a:graphicFrameLocks noGrp="1"/>
          </p:cNvGraphicFramePr>
          <p:nvPr/>
        </p:nvGraphicFramePr>
        <p:xfrm>
          <a:off x="122328" y="5090294"/>
          <a:ext cx="3787519" cy="1393113"/>
        </p:xfrm>
        <a:graphic>
          <a:graphicData uri="http://schemas.openxmlformats.org/drawingml/2006/table">
            <a:tbl>
              <a:tblPr>
                <a:tableStyleId>{5C22544A-7EE6-4342-B048-85BDC9FD1C3A}</a:tableStyleId>
              </a:tblPr>
              <a:tblGrid>
                <a:gridCol w="2760395">
                  <a:extLst>
                    <a:ext uri="{9D8B030D-6E8A-4147-A177-3AD203B41FA5}">
                      <a16:colId xmlns:a16="http://schemas.microsoft.com/office/drawing/2014/main" val="4196193045"/>
                    </a:ext>
                  </a:extLst>
                </a:gridCol>
                <a:gridCol w="1027124">
                  <a:extLst>
                    <a:ext uri="{9D8B030D-6E8A-4147-A177-3AD203B41FA5}">
                      <a16:colId xmlns:a16="http://schemas.microsoft.com/office/drawing/2014/main" val="4203770742"/>
                    </a:ext>
                  </a:extLst>
                </a:gridCol>
              </a:tblGrid>
              <a:tr h="312023">
                <a:tc>
                  <a:txBody>
                    <a:bodyPr/>
                    <a:lstStyle/>
                    <a:p>
                      <a:pPr algn="ctr" fontAlgn="b"/>
                      <a:r>
                        <a:rPr lang="es-PE" sz="900" b="1" u="none" strike="noStrike" dirty="0">
                          <a:effectLst/>
                        </a:rPr>
                        <a:t>Situación a la Fecha</a:t>
                      </a:r>
                      <a:endParaRPr lang="es-PE" sz="900" b="1"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algn="ctr" fontAlgn="b"/>
                      <a:r>
                        <a:rPr lang="es-PE" sz="900" b="1" u="none" strike="noStrike" dirty="0">
                          <a:effectLst/>
                        </a:rPr>
                        <a:t>Nº ítems</a:t>
                      </a:r>
                      <a:endParaRPr lang="es-PE" sz="900" b="1"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4268034646"/>
                  </a:ext>
                </a:extLst>
              </a:tr>
              <a:tr h="216218">
                <a:tc>
                  <a:txBody>
                    <a:bodyPr/>
                    <a:lstStyle/>
                    <a:p>
                      <a:pPr algn="l" fontAlgn="b"/>
                      <a:r>
                        <a:rPr lang="es-PE" sz="900" u="none" strike="noStrike" dirty="0">
                          <a:effectLst/>
                        </a:rPr>
                        <a:t>Ítems en proceso</a:t>
                      </a:r>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6</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9662196"/>
                  </a:ext>
                </a:extLst>
              </a:tr>
              <a:tr h="216218">
                <a:tc>
                  <a:txBody>
                    <a:bodyPr/>
                    <a:lstStyle/>
                    <a:p>
                      <a:pPr algn="l" fontAlgn="b"/>
                      <a:r>
                        <a:rPr lang="es-PE" sz="900" u="none" strike="noStrike" dirty="0">
                          <a:effectLst/>
                        </a:rPr>
                        <a:t>Ítems con contrato vigente</a:t>
                      </a:r>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40</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9203721"/>
                  </a:ext>
                </a:extLst>
              </a:tr>
              <a:tr h="216218">
                <a:tc>
                  <a:txBody>
                    <a:bodyPr/>
                    <a:lstStyle/>
                    <a:p>
                      <a:pPr algn="l" fontAlgn="b"/>
                      <a:r>
                        <a:rPr lang="es-PE" sz="900" u="none" strike="noStrike">
                          <a:effectLst/>
                        </a:rPr>
                        <a:t>Items en actos preparatorios</a:t>
                      </a:r>
                      <a:endParaRPr lang="es-PE" sz="9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22</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1040607"/>
                  </a:ext>
                </a:extLst>
              </a:tr>
              <a:tr h="216218">
                <a:tc>
                  <a:txBody>
                    <a:bodyPr/>
                    <a:lstStyle/>
                    <a:p>
                      <a:pPr algn="l" fontAlgn="b"/>
                      <a:r>
                        <a:rPr lang="es-PE" sz="900" u="none" strike="noStrike" dirty="0">
                          <a:effectLst/>
                        </a:rPr>
                        <a:t>Ítems con problemas de mercado</a:t>
                      </a:r>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u="none" strike="noStrike" dirty="0">
                          <a:effectLst/>
                        </a:rPr>
                        <a:t>1</a:t>
                      </a:r>
                      <a:endParaRPr lang="es-PE"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1989009"/>
                  </a:ext>
                </a:extLst>
              </a:tr>
              <a:tr h="216218">
                <a:tc>
                  <a:txBody>
                    <a:bodyPr/>
                    <a:lstStyle/>
                    <a:p>
                      <a:pPr algn="l" fontAlgn="b"/>
                      <a:endParaRPr lang="es-PE"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PE" sz="900" b="1" u="none" strike="noStrike" dirty="0">
                          <a:effectLst/>
                        </a:rPr>
                        <a:t>69</a:t>
                      </a:r>
                      <a:endParaRPr lang="es-PE" sz="9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1129156"/>
                  </a:ext>
                </a:extLst>
              </a:tr>
            </a:tbl>
          </a:graphicData>
        </a:graphic>
      </p:graphicFrame>
      <p:sp>
        <p:nvSpPr>
          <p:cNvPr id="15" name="Rectángulo 14"/>
          <p:cNvSpPr/>
          <p:nvPr/>
        </p:nvSpPr>
        <p:spPr>
          <a:xfrm>
            <a:off x="8004467" y="1678746"/>
            <a:ext cx="2503008" cy="27219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Ítems Críticos</a:t>
            </a:r>
          </a:p>
        </p:txBody>
      </p:sp>
      <p:sp>
        <p:nvSpPr>
          <p:cNvPr id="16" name="CuadroTexto 15"/>
          <p:cNvSpPr txBox="1"/>
          <p:nvPr/>
        </p:nvSpPr>
        <p:spPr>
          <a:xfrm>
            <a:off x="85014" y="4795999"/>
            <a:ext cx="3148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Acciones y Resultados:</a:t>
            </a:r>
          </a:p>
        </p:txBody>
      </p:sp>
      <p:sp>
        <p:nvSpPr>
          <p:cNvPr id="17" name="CuadroTexto 16"/>
          <p:cNvSpPr txBox="1"/>
          <p:nvPr/>
        </p:nvSpPr>
        <p:spPr>
          <a:xfrm>
            <a:off x="122328" y="1703883"/>
            <a:ext cx="3074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Situación a la Fecha </a:t>
            </a:r>
          </a:p>
        </p:txBody>
      </p:sp>
      <p:sp>
        <p:nvSpPr>
          <p:cNvPr id="21" name="CuadroTexto 20"/>
          <p:cNvSpPr txBox="1"/>
          <p:nvPr/>
        </p:nvSpPr>
        <p:spPr>
          <a:xfrm>
            <a:off x="3947895" y="1703883"/>
            <a:ext cx="3074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Evolución del Abastecimiento</a:t>
            </a:r>
          </a:p>
        </p:txBody>
      </p:sp>
      <p:pic>
        <p:nvPicPr>
          <p:cNvPr id="2" name="Imagen 1"/>
          <p:cNvPicPr>
            <a:picLocks noChangeAspect="1"/>
          </p:cNvPicPr>
          <p:nvPr/>
        </p:nvPicPr>
        <p:blipFill>
          <a:blip r:embed="rId4"/>
          <a:stretch>
            <a:fillRect/>
          </a:stretch>
        </p:blipFill>
        <p:spPr>
          <a:xfrm>
            <a:off x="99518" y="1980880"/>
            <a:ext cx="3810330" cy="2755631"/>
          </a:xfrm>
          <a:prstGeom prst="rect">
            <a:avLst/>
          </a:prstGeom>
        </p:spPr>
      </p:pic>
      <p:pic>
        <p:nvPicPr>
          <p:cNvPr id="3" name="Imagen 2"/>
          <p:cNvPicPr>
            <a:picLocks noChangeAspect="1"/>
          </p:cNvPicPr>
          <p:nvPr/>
        </p:nvPicPr>
        <p:blipFill>
          <a:blip r:embed="rId5"/>
          <a:stretch>
            <a:fillRect/>
          </a:stretch>
        </p:blipFill>
        <p:spPr>
          <a:xfrm>
            <a:off x="3953349" y="1980880"/>
            <a:ext cx="4010275" cy="2755631"/>
          </a:xfrm>
          <a:prstGeom prst="rect">
            <a:avLst/>
          </a:prstGeom>
        </p:spPr>
      </p:pic>
      <p:graphicFrame>
        <p:nvGraphicFramePr>
          <p:cNvPr id="4" name="Tabla 3"/>
          <p:cNvGraphicFramePr>
            <a:graphicFrameLocks noGrp="1"/>
          </p:cNvGraphicFramePr>
          <p:nvPr/>
        </p:nvGraphicFramePr>
        <p:xfrm>
          <a:off x="3976619" y="5090293"/>
          <a:ext cx="3999124" cy="1393116"/>
        </p:xfrm>
        <a:graphic>
          <a:graphicData uri="http://schemas.openxmlformats.org/drawingml/2006/table">
            <a:tbl>
              <a:tblPr>
                <a:tableStyleId>{5C22544A-7EE6-4342-B048-85BDC9FD1C3A}</a:tableStyleId>
              </a:tblPr>
              <a:tblGrid>
                <a:gridCol w="919593">
                  <a:extLst>
                    <a:ext uri="{9D8B030D-6E8A-4147-A177-3AD203B41FA5}">
                      <a16:colId xmlns:a16="http://schemas.microsoft.com/office/drawing/2014/main" val="2742369648"/>
                    </a:ext>
                  </a:extLst>
                </a:gridCol>
                <a:gridCol w="609600">
                  <a:extLst>
                    <a:ext uri="{9D8B030D-6E8A-4147-A177-3AD203B41FA5}">
                      <a16:colId xmlns:a16="http://schemas.microsoft.com/office/drawing/2014/main" val="1060253774"/>
                    </a:ext>
                  </a:extLst>
                </a:gridCol>
                <a:gridCol w="651641">
                  <a:extLst>
                    <a:ext uri="{9D8B030D-6E8A-4147-A177-3AD203B41FA5}">
                      <a16:colId xmlns:a16="http://schemas.microsoft.com/office/drawing/2014/main" val="3784339111"/>
                    </a:ext>
                  </a:extLst>
                </a:gridCol>
                <a:gridCol w="578069">
                  <a:extLst>
                    <a:ext uri="{9D8B030D-6E8A-4147-A177-3AD203B41FA5}">
                      <a16:colId xmlns:a16="http://schemas.microsoft.com/office/drawing/2014/main" val="2508463655"/>
                    </a:ext>
                  </a:extLst>
                </a:gridCol>
                <a:gridCol w="620110">
                  <a:extLst>
                    <a:ext uri="{9D8B030D-6E8A-4147-A177-3AD203B41FA5}">
                      <a16:colId xmlns:a16="http://schemas.microsoft.com/office/drawing/2014/main" val="2576548992"/>
                    </a:ext>
                  </a:extLst>
                </a:gridCol>
                <a:gridCol w="620111">
                  <a:extLst>
                    <a:ext uri="{9D8B030D-6E8A-4147-A177-3AD203B41FA5}">
                      <a16:colId xmlns:a16="http://schemas.microsoft.com/office/drawing/2014/main" val="1368617517"/>
                    </a:ext>
                  </a:extLst>
                </a:gridCol>
              </a:tblGrid>
              <a:tr h="348279">
                <a:tc>
                  <a:txBody>
                    <a:bodyPr/>
                    <a:lstStyle/>
                    <a:p>
                      <a:pPr algn="ctr" rtl="0" fontAlgn="b"/>
                      <a:r>
                        <a:rPr lang="es-PE" sz="900" b="1" u="none" strike="noStrike" dirty="0">
                          <a:effectLst/>
                        </a:rPr>
                        <a:t>DISPONIBILIDAD</a:t>
                      </a:r>
                      <a:endParaRPr lang="es-PE" sz="9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rtl="0" fontAlgn="b"/>
                      <a:r>
                        <a:rPr lang="es-PE" sz="900" b="1" u="none" strike="noStrike" dirty="0">
                          <a:effectLst/>
                        </a:rPr>
                        <a:t>01.06.22</a:t>
                      </a:r>
                      <a:endParaRPr lang="es-PE" sz="9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rtl="0" fontAlgn="b"/>
                      <a:r>
                        <a:rPr lang="es-PE" sz="900" b="1" u="none" strike="noStrike" dirty="0">
                          <a:effectLst/>
                        </a:rPr>
                        <a:t>12.09.22</a:t>
                      </a:r>
                      <a:endParaRPr lang="es-PE" sz="9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rtl="0" fontAlgn="b"/>
                      <a:r>
                        <a:rPr lang="es-PE" sz="900" b="1" u="none" strike="noStrike" dirty="0">
                          <a:effectLst/>
                        </a:rPr>
                        <a:t>17.08.22</a:t>
                      </a:r>
                      <a:endParaRPr lang="es-PE" sz="9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rtl="0" fontAlgn="b"/>
                      <a:r>
                        <a:rPr lang="es-PE" sz="900" b="1" u="none" strike="noStrike" dirty="0">
                          <a:effectLst/>
                        </a:rPr>
                        <a:t>06.09.22</a:t>
                      </a:r>
                      <a:endParaRPr lang="es-PE" sz="9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rtl="0" fontAlgn="b"/>
                      <a:r>
                        <a:rPr lang="es-PE" sz="900" b="1" u="none" strike="noStrike" dirty="0">
                          <a:effectLst/>
                        </a:rPr>
                        <a:t>21.09.22</a:t>
                      </a:r>
                      <a:endParaRPr lang="es-PE" sz="9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819023133"/>
                  </a:ext>
                </a:extLst>
              </a:tr>
              <a:tr h="348279">
                <a:tc>
                  <a:txBody>
                    <a:bodyPr/>
                    <a:lstStyle/>
                    <a:p>
                      <a:pPr algn="ctr" rtl="0" fontAlgn="ctr"/>
                      <a:r>
                        <a:rPr lang="es-PE" sz="900" u="none" strike="noStrike" dirty="0">
                          <a:effectLst/>
                        </a:rPr>
                        <a:t>Desabastecido (Menor a 1 mes)</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5</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dirty="0">
                          <a:effectLst/>
                        </a:rPr>
                        <a:t>3</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dirty="0">
                          <a:effectLst/>
                        </a:rPr>
                        <a:t>2</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1</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1</a:t>
                      </a:r>
                      <a:endParaRPr lang="es-PE"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799900"/>
                  </a:ext>
                </a:extLst>
              </a:tr>
              <a:tr h="348279">
                <a:tc>
                  <a:txBody>
                    <a:bodyPr/>
                    <a:lstStyle/>
                    <a:p>
                      <a:pPr algn="ctr" rtl="0" fontAlgn="ctr"/>
                      <a:r>
                        <a:rPr lang="es-PE" sz="900" u="none" strike="noStrike" dirty="0">
                          <a:effectLst/>
                        </a:rPr>
                        <a:t>Stock Crítico (Entre 1 y 2 meses)</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14</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10</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16</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7</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8</a:t>
                      </a:r>
                      <a:endParaRPr lang="es-PE"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31069606"/>
                  </a:ext>
                </a:extLst>
              </a:tr>
              <a:tr h="348279">
                <a:tc>
                  <a:txBody>
                    <a:bodyPr/>
                    <a:lstStyle/>
                    <a:p>
                      <a:pPr algn="ctr" rtl="0" fontAlgn="ctr"/>
                      <a:r>
                        <a:rPr lang="es-PE" sz="900" u="none" strike="noStrike" dirty="0">
                          <a:effectLst/>
                        </a:rPr>
                        <a:t>Stock Optimo (Mayor a 2 meses) </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50</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dirty="0">
                          <a:effectLst/>
                        </a:rPr>
                        <a:t>56</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a:effectLst/>
                        </a:rPr>
                        <a:t>51</a:t>
                      </a:r>
                      <a:endParaRPr lang="es-PE" sz="9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dirty="0">
                          <a:effectLst/>
                        </a:rPr>
                        <a:t>61</a:t>
                      </a:r>
                      <a:endParaRPr lang="es-PE" sz="9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PE" sz="900" u="none" strike="noStrike" dirty="0">
                          <a:effectLst/>
                        </a:rPr>
                        <a:t>60</a:t>
                      </a:r>
                      <a:endParaRPr lang="es-PE"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74026155"/>
                  </a:ext>
                </a:extLst>
              </a:tr>
            </a:tbl>
          </a:graphicData>
        </a:graphic>
      </p:graphicFrame>
      <p:graphicFrame>
        <p:nvGraphicFramePr>
          <p:cNvPr id="7" name="Tabla 6"/>
          <p:cNvGraphicFramePr>
            <a:graphicFrameLocks noGrp="1"/>
          </p:cNvGraphicFramePr>
          <p:nvPr/>
        </p:nvGraphicFramePr>
        <p:xfrm>
          <a:off x="8079094" y="1980880"/>
          <a:ext cx="3881677" cy="4502527"/>
        </p:xfrm>
        <a:graphic>
          <a:graphicData uri="http://schemas.openxmlformats.org/drawingml/2006/table">
            <a:tbl>
              <a:tblPr>
                <a:tableStyleId>{5C22544A-7EE6-4342-B048-85BDC9FD1C3A}</a:tableStyleId>
              </a:tblPr>
              <a:tblGrid>
                <a:gridCol w="528878">
                  <a:extLst>
                    <a:ext uri="{9D8B030D-6E8A-4147-A177-3AD203B41FA5}">
                      <a16:colId xmlns:a16="http://schemas.microsoft.com/office/drawing/2014/main" val="2718961205"/>
                    </a:ext>
                  </a:extLst>
                </a:gridCol>
                <a:gridCol w="2711669">
                  <a:extLst>
                    <a:ext uri="{9D8B030D-6E8A-4147-A177-3AD203B41FA5}">
                      <a16:colId xmlns:a16="http://schemas.microsoft.com/office/drawing/2014/main" val="1168655805"/>
                    </a:ext>
                  </a:extLst>
                </a:gridCol>
                <a:gridCol w="641130">
                  <a:extLst>
                    <a:ext uri="{9D8B030D-6E8A-4147-A177-3AD203B41FA5}">
                      <a16:colId xmlns:a16="http://schemas.microsoft.com/office/drawing/2014/main" val="2899734645"/>
                    </a:ext>
                  </a:extLst>
                </a:gridCol>
              </a:tblGrid>
              <a:tr h="446150">
                <a:tc>
                  <a:txBody>
                    <a:bodyPr/>
                    <a:lstStyle/>
                    <a:p>
                      <a:pPr algn="ctr" fontAlgn="ctr"/>
                      <a:r>
                        <a:rPr lang="es-PE" sz="900" b="1" u="none" strike="noStrike" dirty="0">
                          <a:effectLst/>
                        </a:rPr>
                        <a:t>ITEM</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PE" sz="900" b="1" u="none" strike="noStrike" dirty="0">
                          <a:effectLst/>
                        </a:rPr>
                        <a:t>DESCRIPCION </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PE" sz="900" b="1" u="none" strike="noStrike" dirty="0">
                          <a:effectLst/>
                        </a:rPr>
                        <a:t>COBERTURA EN</a:t>
                      </a:r>
                      <a:r>
                        <a:rPr lang="es-PE" sz="900" b="1" u="none" strike="noStrike" baseline="0" dirty="0">
                          <a:effectLst/>
                        </a:rPr>
                        <a:t> MESES</a:t>
                      </a:r>
                      <a:endParaRPr lang="es-PE" sz="9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549487507"/>
                  </a:ext>
                </a:extLst>
              </a:tr>
              <a:tr h="460091">
                <a:tc>
                  <a:txBody>
                    <a:bodyPr/>
                    <a:lstStyle/>
                    <a:p>
                      <a:pPr algn="ctr" fontAlgn="ctr"/>
                      <a:r>
                        <a:rPr lang="es-PE" sz="1000" b="1" u="none" strike="noStrike" dirty="0">
                          <a:effectLst/>
                        </a:rPr>
                        <a:t>1</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TRETINOINA  10mg</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0.35</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9520450"/>
                  </a:ext>
                </a:extLst>
              </a:tr>
              <a:tr h="376438">
                <a:tc>
                  <a:txBody>
                    <a:bodyPr/>
                    <a:lstStyle/>
                    <a:p>
                      <a:pPr algn="ctr" fontAlgn="ctr"/>
                      <a:r>
                        <a:rPr lang="es-PE" sz="1000" b="1" u="none" strike="noStrike" dirty="0">
                          <a:effectLst/>
                        </a:rPr>
                        <a:t>2</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DOCETAXEL 20 mg</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1.45</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4831931"/>
                  </a:ext>
                </a:extLst>
              </a:tr>
              <a:tr h="460091">
                <a:tc>
                  <a:txBody>
                    <a:bodyPr/>
                    <a:lstStyle/>
                    <a:p>
                      <a:pPr algn="ctr" fontAlgn="ctr"/>
                      <a:r>
                        <a:rPr lang="es-PE" sz="1000" b="1" u="none" strike="noStrike" dirty="0">
                          <a:effectLst/>
                        </a:rPr>
                        <a:t>3</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RITUXIMAB    10 mg/mL x 10 mL</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1.49</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4962309"/>
                  </a:ext>
                </a:extLst>
              </a:tr>
              <a:tr h="546294">
                <a:tc>
                  <a:txBody>
                    <a:bodyPr/>
                    <a:lstStyle/>
                    <a:p>
                      <a:pPr algn="ctr" fontAlgn="ctr"/>
                      <a:r>
                        <a:rPr lang="es-PE" sz="1000" b="1" u="none" strike="noStrike" dirty="0">
                          <a:effectLst/>
                        </a:rPr>
                        <a:t>4</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TRASTUZUMAB 21mg/mL x 20mL después de la reconstitución (con diluyente)</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dirty="0">
                          <a:effectLst/>
                        </a:rPr>
                        <a:t>1.61</a:t>
                      </a:r>
                      <a:endParaRPr lang="es-PE"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2166439"/>
                  </a:ext>
                </a:extLst>
              </a:tr>
              <a:tr h="422039">
                <a:tc>
                  <a:txBody>
                    <a:bodyPr/>
                    <a:lstStyle/>
                    <a:p>
                      <a:pPr algn="ctr" fontAlgn="ctr"/>
                      <a:r>
                        <a:rPr lang="es-PE" sz="1000" b="1" u="none" strike="noStrike" dirty="0">
                          <a:effectLst/>
                        </a:rPr>
                        <a:t>5</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IFOSFAMIDA 1 g</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1.67</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4486935"/>
                  </a:ext>
                </a:extLst>
              </a:tr>
              <a:tr h="419893">
                <a:tc>
                  <a:txBody>
                    <a:bodyPr/>
                    <a:lstStyle/>
                    <a:p>
                      <a:pPr algn="ctr" fontAlgn="ctr"/>
                      <a:r>
                        <a:rPr lang="es-PE" sz="1000" b="1" u="none" strike="noStrike" dirty="0">
                          <a:effectLst/>
                        </a:rPr>
                        <a:t>6</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CISPLATINO 50 mg</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1.72</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49105465"/>
                  </a:ext>
                </a:extLst>
              </a:tr>
              <a:tr h="423465">
                <a:tc>
                  <a:txBody>
                    <a:bodyPr/>
                    <a:lstStyle/>
                    <a:p>
                      <a:pPr algn="ctr" fontAlgn="ctr"/>
                      <a:r>
                        <a:rPr lang="es-PE" sz="1000" b="1" u="none" strike="noStrike" dirty="0">
                          <a:effectLst/>
                        </a:rPr>
                        <a:t>7</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a:effectLst/>
                        </a:rPr>
                        <a:t>ASPARAGINASA 10 000   UI</a:t>
                      </a:r>
                      <a:endParaRPr lang="es-P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1.84</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80745914"/>
                  </a:ext>
                </a:extLst>
              </a:tr>
              <a:tr h="474033">
                <a:tc>
                  <a:txBody>
                    <a:bodyPr/>
                    <a:lstStyle/>
                    <a:p>
                      <a:pPr algn="ctr" fontAlgn="ctr"/>
                      <a:r>
                        <a:rPr lang="es-PE" sz="1000" b="1" u="none" strike="noStrike" dirty="0">
                          <a:effectLst/>
                        </a:rPr>
                        <a:t>8</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dirty="0">
                          <a:effectLst/>
                        </a:rPr>
                        <a:t>CAPECITABINA 500 mg</a:t>
                      </a:r>
                      <a:endParaRPr lang="es-PE"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a:effectLst/>
                        </a:rPr>
                        <a:t>1.91</a:t>
                      </a:r>
                      <a:endParaRPr lang="es-PE"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6892886"/>
                  </a:ext>
                </a:extLst>
              </a:tr>
              <a:tr h="474033">
                <a:tc>
                  <a:txBody>
                    <a:bodyPr/>
                    <a:lstStyle/>
                    <a:p>
                      <a:pPr algn="ctr" fontAlgn="ctr"/>
                      <a:r>
                        <a:rPr lang="es-PE" sz="1000" b="1" u="none" strike="noStrike" dirty="0">
                          <a:effectLst/>
                        </a:rPr>
                        <a:t>9</a:t>
                      </a:r>
                      <a:endParaRPr lang="es-PE" sz="10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l" fontAlgn="ctr"/>
                      <a:r>
                        <a:rPr lang="es-PE" sz="1000" u="none" strike="noStrike" dirty="0">
                          <a:effectLst/>
                        </a:rPr>
                        <a:t>MERCAPTOPURINA 50 mg</a:t>
                      </a:r>
                      <a:endParaRPr lang="es-PE"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PE" sz="1000" u="none" strike="noStrike" dirty="0">
                          <a:effectLst/>
                        </a:rPr>
                        <a:t>1.93</a:t>
                      </a:r>
                      <a:endParaRPr lang="es-PE"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7484253"/>
                  </a:ext>
                </a:extLst>
              </a:tr>
            </a:tbl>
          </a:graphicData>
        </a:graphic>
      </p:graphicFrame>
    </p:spTree>
    <p:extLst>
      <p:ext uri="{BB962C8B-B14F-4D97-AF65-F5344CB8AC3E}">
        <p14:creationId xmlns:p14="http://schemas.microsoft.com/office/powerpoint/2010/main" val="273606657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7" name="Título 6">
            <a:extLst>
              <a:ext uri="{FF2B5EF4-FFF2-40B4-BE49-F238E27FC236}">
                <a16:creationId xmlns:a16="http://schemas.microsoft.com/office/drawing/2014/main" id="{B8CE18B5-F619-FC4E-0B02-BFD32BE83B8D}"/>
              </a:ext>
            </a:extLst>
          </p:cNvPr>
          <p:cNvSpPr>
            <a:spLocks noGrp="1"/>
          </p:cNvSpPr>
          <p:nvPr>
            <p:ph type="title"/>
          </p:nvPr>
        </p:nvSpPr>
        <p:spPr/>
        <p:txBody>
          <a:bodyPr>
            <a:noAutofit/>
          </a:bodyPr>
          <a:lstStyle/>
          <a:p>
            <a:r>
              <a:rPr lang="es-MX" altLang="es-PE" sz="28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Acciones para mejorar el abastecimiento de Productos  Farmacéuticos a </a:t>
            </a:r>
            <a:r>
              <a:rPr lang="es-MX" altLang="es-PE" sz="2800" b="1" u="sng"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corto plazo</a:t>
            </a:r>
            <a:endParaRPr lang="es-PE" sz="2800" b="1" u="sng"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Marcador de contenido 7">
            <a:extLst>
              <a:ext uri="{FF2B5EF4-FFF2-40B4-BE49-F238E27FC236}">
                <a16:creationId xmlns:a16="http://schemas.microsoft.com/office/drawing/2014/main" id="{C3460E44-C7C1-D525-A3D2-A580FE91BB7D}"/>
              </a:ext>
            </a:extLst>
          </p:cNvPr>
          <p:cNvSpPr>
            <a:spLocks noGrp="1"/>
          </p:cNvSpPr>
          <p:nvPr>
            <p:ph sz="half" idx="1"/>
          </p:nvPr>
        </p:nvSpPr>
        <p:spPr/>
        <p:txBody>
          <a:bodyPr>
            <a:normAutofit fontScale="92500" lnSpcReduction="20000"/>
          </a:bodyPr>
          <a:lstStyle/>
          <a:p>
            <a:pPr marL="514350" indent="-514350">
              <a:buFont typeface="+mj-lt"/>
              <a:buAutoNum type="arabicPeriod"/>
            </a:pPr>
            <a:r>
              <a:rPr lang="es-PE" b="1" dirty="0"/>
              <a:t>Contrataciones</a:t>
            </a:r>
          </a:p>
          <a:p>
            <a:pPr marL="0" indent="0">
              <a:buNone/>
            </a:pPr>
            <a:r>
              <a:rPr lang="es-PE" b="1" dirty="0"/>
              <a:t>Mercado Nacional</a:t>
            </a:r>
          </a:p>
          <a:p>
            <a:pPr lvl="1" algn="just">
              <a:defRPr/>
            </a:pPr>
            <a:r>
              <a:rPr lang="es-MX" dirty="0">
                <a:solidFill>
                  <a:srgbClr val="0070C0"/>
                </a:solidFill>
              </a:rPr>
              <a:t>Procesos Abreviados a nivel central y a nivel de las redes prestacionales </a:t>
            </a:r>
          </a:p>
          <a:p>
            <a:pPr marL="514350" indent="-514350">
              <a:buFont typeface="+mj-lt"/>
              <a:buAutoNum type="arabicPeriod"/>
            </a:pPr>
            <a:endParaRPr lang="es-PE" dirty="0"/>
          </a:p>
          <a:p>
            <a:pPr marL="0" indent="0">
              <a:buNone/>
            </a:pPr>
            <a:r>
              <a:rPr lang="es-PE" b="1" dirty="0"/>
              <a:t>Mercado Internacional</a:t>
            </a:r>
          </a:p>
          <a:p>
            <a:pPr marL="671513" lvl="1" indent="-214313" algn="just">
              <a:defRPr/>
            </a:pPr>
            <a:r>
              <a:rPr lang="es-MX" dirty="0">
                <a:solidFill>
                  <a:srgbClr val="0070C0"/>
                </a:solidFill>
              </a:rPr>
              <a:t>Solicitud a DIGEMID de autorización excepcional de registro sanitario.</a:t>
            </a:r>
          </a:p>
          <a:p>
            <a:pPr lvl="1" algn="just">
              <a:defRPr/>
            </a:pPr>
            <a:endParaRPr lang="es-MX" dirty="0">
              <a:solidFill>
                <a:srgbClr val="0070C0"/>
              </a:solidFill>
            </a:endParaRPr>
          </a:p>
          <a:p>
            <a:pPr marL="671513" lvl="1" indent="-214313" algn="just">
              <a:defRPr/>
            </a:pPr>
            <a:r>
              <a:rPr lang="es-MX" dirty="0">
                <a:solidFill>
                  <a:srgbClr val="0070C0"/>
                </a:solidFill>
              </a:rPr>
              <a:t>Solicitud de disponibilidad de productos oncológicos a través de embajadas y  laboratorios farmacéuticos no domiciliados</a:t>
            </a:r>
          </a:p>
        </p:txBody>
      </p:sp>
      <p:sp>
        <p:nvSpPr>
          <p:cNvPr id="9" name="Marcador de contenido 8">
            <a:extLst>
              <a:ext uri="{FF2B5EF4-FFF2-40B4-BE49-F238E27FC236}">
                <a16:creationId xmlns:a16="http://schemas.microsoft.com/office/drawing/2014/main" id="{99B703D9-3710-CD3C-AF51-879EDA7B7EE2}"/>
              </a:ext>
            </a:extLst>
          </p:cNvPr>
          <p:cNvSpPr>
            <a:spLocks noGrp="1"/>
          </p:cNvSpPr>
          <p:nvPr>
            <p:ph sz="half" idx="2"/>
          </p:nvPr>
        </p:nvSpPr>
        <p:spPr/>
        <p:txBody>
          <a:bodyPr>
            <a:normAutofit fontScale="92500" lnSpcReduction="20000"/>
          </a:bodyPr>
          <a:lstStyle/>
          <a:p>
            <a:pPr marL="514350" indent="-514350">
              <a:buAutoNum type="arabicPeriod" startAt="2"/>
            </a:pPr>
            <a:r>
              <a:rPr lang="es-PE" b="1" dirty="0"/>
              <a:t>Redistribuciones</a:t>
            </a:r>
          </a:p>
          <a:p>
            <a:pPr lvl="1" algn="just">
              <a:defRPr/>
            </a:pPr>
            <a:r>
              <a:rPr lang="es-ES" altLang="es-PE" dirty="0">
                <a:solidFill>
                  <a:srgbClr val="0070C0"/>
                </a:solidFill>
              </a:rPr>
              <a:t>Transferencias de productos entre redes prestacionales </a:t>
            </a:r>
            <a:endParaRPr lang="es-PE" altLang="es-PE" dirty="0">
              <a:solidFill>
                <a:srgbClr val="0070C0"/>
              </a:solidFill>
            </a:endParaRPr>
          </a:p>
          <a:p>
            <a:pPr marL="514350" indent="-514350">
              <a:buAutoNum type="arabicPeriod" startAt="2"/>
            </a:pPr>
            <a:endParaRPr lang="es-PE" dirty="0"/>
          </a:p>
          <a:p>
            <a:pPr marL="514350" indent="-514350">
              <a:buAutoNum type="arabicPeriod" startAt="2"/>
            </a:pPr>
            <a:endParaRPr lang="es-PE" dirty="0"/>
          </a:p>
          <a:p>
            <a:pPr marL="514350" indent="-514350">
              <a:buAutoNum type="arabicPeriod" startAt="2"/>
            </a:pPr>
            <a:r>
              <a:rPr lang="es-PE" b="1" dirty="0"/>
              <a:t>Préstamos y/o donaciones interinstitucionales</a:t>
            </a:r>
          </a:p>
          <a:p>
            <a:pPr lvl="1" algn="just">
              <a:defRPr/>
            </a:pPr>
            <a:r>
              <a:rPr lang="es-ES" altLang="es-PE" dirty="0">
                <a:solidFill>
                  <a:srgbClr val="0070C0"/>
                </a:solidFill>
              </a:rPr>
              <a:t>Transferencias Interinstitucionales en calidad de donación y préstamo con el MINSA </a:t>
            </a:r>
          </a:p>
          <a:p>
            <a:pPr marL="0" indent="0">
              <a:buNone/>
            </a:pPr>
            <a:endParaRPr lang="es-PE" dirty="0"/>
          </a:p>
        </p:txBody>
      </p:sp>
    </p:spTree>
    <p:extLst>
      <p:ext uri="{BB962C8B-B14F-4D97-AF65-F5344CB8AC3E}">
        <p14:creationId xmlns:p14="http://schemas.microsoft.com/office/powerpoint/2010/main" val="410172631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7" name="Título 6">
            <a:extLst>
              <a:ext uri="{FF2B5EF4-FFF2-40B4-BE49-F238E27FC236}">
                <a16:creationId xmlns:a16="http://schemas.microsoft.com/office/drawing/2014/main" id="{B8CE18B5-F619-FC4E-0B02-BFD32BE83B8D}"/>
              </a:ext>
            </a:extLst>
          </p:cNvPr>
          <p:cNvSpPr>
            <a:spLocks noGrp="1"/>
          </p:cNvSpPr>
          <p:nvPr>
            <p:ph type="title"/>
          </p:nvPr>
        </p:nvSpPr>
        <p:spPr/>
        <p:txBody>
          <a:bodyPr>
            <a:noAutofit/>
          </a:bodyPr>
          <a:lstStyle/>
          <a:p>
            <a:r>
              <a:rPr lang="es-MX" altLang="es-PE" sz="28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Acciones para mejorar el abastecimiento de productos  Farmacéuticos a </a:t>
            </a:r>
            <a:r>
              <a:rPr lang="es-MX" altLang="es-PE" sz="2800" b="1" u="sng"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corto plazo</a:t>
            </a:r>
            <a:endParaRPr lang="es-PE" sz="2800" b="1" u="sng"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Marcador de contenido 7">
            <a:extLst>
              <a:ext uri="{FF2B5EF4-FFF2-40B4-BE49-F238E27FC236}">
                <a16:creationId xmlns:a16="http://schemas.microsoft.com/office/drawing/2014/main" id="{C3460E44-C7C1-D525-A3D2-A580FE91BB7D}"/>
              </a:ext>
            </a:extLst>
          </p:cNvPr>
          <p:cNvSpPr>
            <a:spLocks noGrp="1"/>
          </p:cNvSpPr>
          <p:nvPr>
            <p:ph sz="half" idx="1"/>
          </p:nvPr>
        </p:nvSpPr>
        <p:spPr/>
        <p:txBody>
          <a:bodyPr>
            <a:normAutofit fontScale="92500" lnSpcReduction="20000"/>
          </a:bodyPr>
          <a:lstStyle/>
          <a:p>
            <a:pPr marL="0" indent="0">
              <a:buNone/>
            </a:pPr>
            <a:r>
              <a:rPr lang="es-PE" b="1" dirty="0"/>
              <a:t>4.   Gestión de Contratos</a:t>
            </a:r>
          </a:p>
          <a:p>
            <a:pPr marL="214313" indent="-214313">
              <a:buFont typeface="Arial" panose="020B0604020202020204" pitchFamily="34" charset="0"/>
              <a:buChar char="•"/>
              <a:defRPr/>
            </a:pPr>
            <a:r>
              <a:rPr lang="es-MX" sz="2400" dirty="0">
                <a:solidFill>
                  <a:srgbClr val="0070C0"/>
                </a:solidFill>
              </a:rPr>
              <a:t>Solicitud de adelantos de entrega de Ordenes de compra de contratos firmados</a:t>
            </a:r>
          </a:p>
          <a:p>
            <a:pPr marL="214313" indent="-214313">
              <a:defRPr/>
            </a:pPr>
            <a:r>
              <a:rPr lang="es-ES_tradnl" altLang="es-PE" sz="2400" dirty="0">
                <a:solidFill>
                  <a:srgbClr val="0070C0"/>
                </a:solidFill>
              </a:rPr>
              <a:t>Solicitud de atención  de Órdenes de Compra Adicionales a las entregas regulares  de productos en estado de abastecimiento crítico</a:t>
            </a:r>
            <a:endParaRPr lang="es-MX" sz="2400" dirty="0">
              <a:solidFill>
                <a:srgbClr val="0070C0"/>
              </a:solidFill>
            </a:endParaRPr>
          </a:p>
          <a:p>
            <a:pPr marL="214313" indent="-214313">
              <a:defRPr/>
            </a:pPr>
            <a:r>
              <a:rPr lang="es-ES" sz="2400" dirty="0">
                <a:solidFill>
                  <a:srgbClr val="0070C0"/>
                </a:solidFill>
              </a:rPr>
              <a:t>Adendas Contractuales p</a:t>
            </a:r>
            <a:r>
              <a:rPr lang="es-MX" sz="2400" dirty="0">
                <a:solidFill>
                  <a:srgbClr val="0070C0"/>
                </a:solidFill>
              </a:rPr>
              <a:t>ara productos cuyos consumos han aumentado por incremento de la demanda</a:t>
            </a:r>
          </a:p>
        </p:txBody>
      </p:sp>
      <p:sp>
        <p:nvSpPr>
          <p:cNvPr id="9" name="Marcador de contenido 8">
            <a:extLst>
              <a:ext uri="{FF2B5EF4-FFF2-40B4-BE49-F238E27FC236}">
                <a16:creationId xmlns:a16="http://schemas.microsoft.com/office/drawing/2014/main" id="{99B703D9-3710-CD3C-AF51-879EDA7B7EE2}"/>
              </a:ext>
            </a:extLst>
          </p:cNvPr>
          <p:cNvSpPr>
            <a:spLocks noGrp="1"/>
          </p:cNvSpPr>
          <p:nvPr>
            <p:ph sz="half" idx="2"/>
          </p:nvPr>
        </p:nvSpPr>
        <p:spPr/>
        <p:txBody>
          <a:bodyPr>
            <a:normAutofit fontScale="92500" lnSpcReduction="20000"/>
          </a:bodyPr>
          <a:lstStyle/>
          <a:p>
            <a:pPr marL="358775" indent="-358775">
              <a:buNone/>
            </a:pPr>
            <a:r>
              <a:rPr lang="es-PE" b="1" dirty="0"/>
              <a:t>5. Uso de alternativas terapéuticas</a:t>
            </a:r>
          </a:p>
          <a:p>
            <a:pPr algn="just" eaLnBrk="1" hangingPunct="1">
              <a:lnSpc>
                <a:spcPct val="100000"/>
              </a:lnSpc>
              <a:spcBef>
                <a:spcPct val="0"/>
              </a:spcBef>
            </a:pPr>
            <a:r>
              <a:rPr lang="es-ES" altLang="es-PE" sz="2400" dirty="0">
                <a:solidFill>
                  <a:srgbClr val="0070C0"/>
                </a:solidFill>
              </a:rPr>
              <a:t>Coordinaciones con el Instituto de Evaluación de Tecnologías en Salud e Investigación  para el uso de alternativas terapéuticas</a:t>
            </a:r>
            <a:endParaRPr lang="es-PE" altLang="es-PE" sz="2400" dirty="0">
              <a:solidFill>
                <a:srgbClr val="0070C0"/>
              </a:solidFill>
            </a:endParaRPr>
          </a:p>
          <a:p>
            <a:pPr marL="514350" indent="-514350">
              <a:buAutoNum type="arabicPeriod" startAt="6"/>
            </a:pPr>
            <a:r>
              <a:rPr lang="es-PE" b="1" dirty="0"/>
              <a:t>Monitoreo</a:t>
            </a:r>
          </a:p>
          <a:p>
            <a:pPr algn="just" eaLnBrk="1" hangingPunct="1">
              <a:lnSpc>
                <a:spcPct val="100000"/>
              </a:lnSpc>
              <a:spcBef>
                <a:spcPct val="0"/>
              </a:spcBef>
            </a:pPr>
            <a:r>
              <a:rPr lang="es-ES_tradnl" altLang="es-PE" sz="2400" dirty="0">
                <a:solidFill>
                  <a:srgbClr val="0070C0"/>
                </a:solidFill>
              </a:rPr>
              <a:t>Seguimiento permanente de la disponibilidad de productos farmacéuticos por cada red asistencial a nivel nacional, con la finalidad de coordinar el abastecimiento oportuno y evitar los quiebres de stock.</a:t>
            </a:r>
          </a:p>
          <a:p>
            <a:pPr algn="just" eaLnBrk="1" hangingPunct="1">
              <a:lnSpc>
                <a:spcPct val="100000"/>
              </a:lnSpc>
              <a:spcBef>
                <a:spcPct val="0"/>
              </a:spcBef>
            </a:pPr>
            <a:r>
              <a:rPr lang="es-ES_tradnl" altLang="es-PE" sz="2400" dirty="0">
                <a:solidFill>
                  <a:srgbClr val="0070C0"/>
                </a:solidFill>
              </a:rPr>
              <a:t>Corrección de la brecha demanda-requerimiento</a:t>
            </a:r>
            <a:endParaRPr lang="es-PE" altLang="es-PE" sz="2400" dirty="0">
              <a:solidFill>
                <a:srgbClr val="0070C0"/>
              </a:solidFill>
            </a:endParaRPr>
          </a:p>
        </p:txBody>
      </p:sp>
    </p:spTree>
    <p:extLst>
      <p:ext uri="{BB962C8B-B14F-4D97-AF65-F5344CB8AC3E}">
        <p14:creationId xmlns:p14="http://schemas.microsoft.com/office/powerpoint/2010/main" val="325532657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7" name="Título 6">
            <a:extLst>
              <a:ext uri="{FF2B5EF4-FFF2-40B4-BE49-F238E27FC236}">
                <a16:creationId xmlns:a16="http://schemas.microsoft.com/office/drawing/2014/main" id="{95A57439-739E-C0B3-A887-9D099659F046}"/>
              </a:ext>
            </a:extLst>
          </p:cNvPr>
          <p:cNvSpPr>
            <a:spLocks noGrp="1"/>
          </p:cNvSpPr>
          <p:nvPr>
            <p:ph type="title"/>
          </p:nvPr>
        </p:nvSpPr>
        <p:spPr>
          <a:xfrm>
            <a:off x="739775" y="302404"/>
            <a:ext cx="10515600" cy="1325563"/>
          </a:xfrm>
        </p:spPr>
        <p:txBody>
          <a:bodyPr>
            <a:noAutofit/>
          </a:bodyPr>
          <a:lstStyle/>
          <a:p>
            <a:r>
              <a:rPr lang="es-MX" altLang="es-PE" sz="2800" b="1"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Acciones para mejorar el abastecimiento de Productos Farmacéuticos a </a:t>
            </a:r>
            <a:r>
              <a:rPr lang="es-MX" altLang="es-PE" sz="2800" b="1" u="sng"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mediano plazo</a:t>
            </a:r>
            <a:endParaRPr lang="es-PE" sz="2800" b="1" u="sng" dirty="0">
              <a:solidFill>
                <a:srgbClr val="00AEB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Marcador de texto 7">
            <a:extLst>
              <a:ext uri="{FF2B5EF4-FFF2-40B4-BE49-F238E27FC236}">
                <a16:creationId xmlns:a16="http://schemas.microsoft.com/office/drawing/2014/main" id="{3B599689-9B18-CC86-99B4-8AED3302B6EC}"/>
              </a:ext>
            </a:extLst>
          </p:cNvPr>
          <p:cNvSpPr>
            <a:spLocks noGrp="1"/>
          </p:cNvSpPr>
          <p:nvPr>
            <p:ph type="body" idx="1"/>
          </p:nvPr>
        </p:nvSpPr>
        <p:spPr/>
        <p:txBody>
          <a:bodyPr/>
          <a:lstStyle/>
          <a:p>
            <a:pPr>
              <a:defRPr/>
            </a:pPr>
            <a:r>
              <a:rPr lang="es-MX" b="1" dirty="0"/>
              <a:t>Mercado nacional</a:t>
            </a:r>
            <a:endParaRPr lang="es-MX" sz="1800" b="1" dirty="0"/>
          </a:p>
        </p:txBody>
      </p:sp>
      <p:sp>
        <p:nvSpPr>
          <p:cNvPr id="9" name="Marcador de contenido 8">
            <a:extLst>
              <a:ext uri="{FF2B5EF4-FFF2-40B4-BE49-F238E27FC236}">
                <a16:creationId xmlns:a16="http://schemas.microsoft.com/office/drawing/2014/main" id="{CC835B49-D759-DD84-E889-8E75EB288F4A}"/>
              </a:ext>
            </a:extLst>
          </p:cNvPr>
          <p:cNvSpPr>
            <a:spLocks noGrp="1"/>
          </p:cNvSpPr>
          <p:nvPr>
            <p:ph sz="half" idx="2"/>
          </p:nvPr>
        </p:nvSpPr>
        <p:spPr/>
        <p:txBody>
          <a:bodyPr>
            <a:normAutofit fontScale="85000" lnSpcReduction="20000"/>
          </a:bodyPr>
          <a:lstStyle/>
          <a:p>
            <a:pPr marL="214313" indent="-214313">
              <a:buFontTx/>
              <a:buChar char="-"/>
              <a:defRPr/>
            </a:pPr>
            <a:r>
              <a:rPr lang="es-MX" sz="2800" dirty="0">
                <a:solidFill>
                  <a:srgbClr val="0070C0"/>
                </a:solidFill>
              </a:rPr>
              <a:t>Subasta Inversa Electrónica</a:t>
            </a:r>
          </a:p>
          <a:p>
            <a:pPr marL="214313" indent="-214313">
              <a:buFontTx/>
              <a:buChar char="-"/>
              <a:defRPr/>
            </a:pPr>
            <a:r>
              <a:rPr lang="es-MX" sz="2800" dirty="0">
                <a:solidFill>
                  <a:srgbClr val="0070C0"/>
                </a:solidFill>
              </a:rPr>
              <a:t>Licitaciones Públicas</a:t>
            </a:r>
          </a:p>
          <a:p>
            <a:pPr marL="214313" indent="-214313">
              <a:buFontTx/>
              <a:buChar char="-"/>
              <a:defRPr/>
            </a:pPr>
            <a:r>
              <a:rPr lang="es-MX" sz="2800" dirty="0">
                <a:solidFill>
                  <a:srgbClr val="0070C0"/>
                </a:solidFill>
              </a:rPr>
              <a:t>Adjudicaciones Simplificadas</a:t>
            </a:r>
          </a:p>
          <a:p>
            <a:pPr marL="214313" indent="-214313">
              <a:buFontTx/>
              <a:buChar char="-"/>
              <a:defRPr/>
            </a:pPr>
            <a:r>
              <a:rPr lang="es-MX" sz="2800" dirty="0">
                <a:solidFill>
                  <a:srgbClr val="0070C0"/>
                </a:solidFill>
              </a:rPr>
              <a:t>Contrataciones Directas (supuesto de proveedor único)</a:t>
            </a:r>
          </a:p>
          <a:p>
            <a:pPr marL="214313" indent="-214313">
              <a:buFontTx/>
              <a:buChar char="-"/>
              <a:defRPr/>
            </a:pPr>
            <a:r>
              <a:rPr lang="es-MX" sz="2800" dirty="0">
                <a:solidFill>
                  <a:srgbClr val="0070C0"/>
                </a:solidFill>
              </a:rPr>
              <a:t>Contrataciones Directas de productos que cuentan con ficha técnica del Listado de Bienes y Servicios Comunes con autorización de Perú Compras.</a:t>
            </a:r>
          </a:p>
          <a:p>
            <a:pPr marL="214313" indent="-214313">
              <a:buFontTx/>
              <a:buChar char="-"/>
              <a:defRPr/>
            </a:pPr>
            <a:r>
              <a:rPr lang="es-MX" sz="2800" dirty="0">
                <a:solidFill>
                  <a:srgbClr val="0070C0"/>
                </a:solidFill>
              </a:rPr>
              <a:t>Prestaciones adicionales y complementarias</a:t>
            </a:r>
            <a:endParaRPr lang="es-PE" sz="2800" dirty="0">
              <a:solidFill>
                <a:srgbClr val="0070C0"/>
              </a:solidFill>
            </a:endParaRPr>
          </a:p>
          <a:p>
            <a:pPr marL="0" indent="0">
              <a:buNone/>
            </a:pPr>
            <a:endParaRPr lang="es-PE" dirty="0"/>
          </a:p>
        </p:txBody>
      </p:sp>
      <p:sp>
        <p:nvSpPr>
          <p:cNvPr id="10" name="Marcador de texto 9">
            <a:extLst>
              <a:ext uri="{FF2B5EF4-FFF2-40B4-BE49-F238E27FC236}">
                <a16:creationId xmlns:a16="http://schemas.microsoft.com/office/drawing/2014/main" id="{A33F2243-EEB9-C0B4-3A15-6AB697EDDFC3}"/>
              </a:ext>
            </a:extLst>
          </p:cNvPr>
          <p:cNvSpPr>
            <a:spLocks noGrp="1"/>
          </p:cNvSpPr>
          <p:nvPr>
            <p:ph type="body" sz="quarter" idx="3"/>
          </p:nvPr>
        </p:nvSpPr>
        <p:spPr/>
        <p:txBody>
          <a:bodyPr/>
          <a:lstStyle/>
          <a:p>
            <a:r>
              <a:rPr lang="es-MX" b="1" dirty="0"/>
              <a:t>Mercado internacional</a:t>
            </a:r>
          </a:p>
        </p:txBody>
      </p:sp>
      <p:sp>
        <p:nvSpPr>
          <p:cNvPr id="11" name="Marcador de contenido 10">
            <a:extLst>
              <a:ext uri="{FF2B5EF4-FFF2-40B4-BE49-F238E27FC236}">
                <a16:creationId xmlns:a16="http://schemas.microsoft.com/office/drawing/2014/main" id="{E8F7A2BA-9FF4-9BE1-B203-6106CD755DD0}"/>
              </a:ext>
            </a:extLst>
          </p:cNvPr>
          <p:cNvSpPr>
            <a:spLocks noGrp="1"/>
          </p:cNvSpPr>
          <p:nvPr>
            <p:ph sz="quarter" idx="4"/>
          </p:nvPr>
        </p:nvSpPr>
        <p:spPr/>
        <p:txBody>
          <a:bodyPr>
            <a:normAutofit fontScale="85000" lnSpcReduction="20000"/>
          </a:bodyPr>
          <a:lstStyle/>
          <a:p>
            <a:pPr marL="214313" indent="-214313">
              <a:buFontTx/>
              <a:buChar char="-"/>
              <a:defRPr/>
            </a:pPr>
            <a:r>
              <a:rPr lang="es-MX" sz="2800" dirty="0">
                <a:solidFill>
                  <a:srgbClr val="0070C0"/>
                </a:solidFill>
              </a:rPr>
              <a:t>Contrataciones Internacionales</a:t>
            </a:r>
          </a:p>
          <a:p>
            <a:pPr marL="214313" indent="-214313">
              <a:buFontTx/>
              <a:buChar char="-"/>
              <a:defRPr/>
            </a:pPr>
            <a:endParaRPr lang="es-MX" sz="2800" dirty="0">
              <a:solidFill>
                <a:srgbClr val="0070C0"/>
              </a:solidFill>
            </a:endParaRPr>
          </a:p>
          <a:p>
            <a:pPr marL="0" indent="0">
              <a:buNone/>
            </a:pPr>
            <a:endParaRPr lang="es-PE" dirty="0"/>
          </a:p>
        </p:txBody>
      </p:sp>
    </p:spTree>
    <p:extLst>
      <p:ext uri="{BB962C8B-B14F-4D97-AF65-F5344CB8AC3E}">
        <p14:creationId xmlns:p14="http://schemas.microsoft.com/office/powerpoint/2010/main" val="301651811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7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74A341-DD4A-4472-9A4C-38F1AA6481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439890"/>
            <a:ext cx="1240954" cy="409250"/>
          </a:xfrm>
          <a:prstGeom prst="rect">
            <a:avLst/>
          </a:prstGeom>
        </p:spPr>
      </p:pic>
      <p:pic>
        <p:nvPicPr>
          <p:cNvPr id="5" name="Imagen 4">
            <a:extLst>
              <a:ext uri="{FF2B5EF4-FFF2-40B4-BE49-F238E27FC236}">
                <a16:creationId xmlns:a16="http://schemas.microsoft.com/office/drawing/2014/main" id="{C80A371B-BC47-4F33-BFA9-D8FF34D04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465420"/>
            <a:ext cx="1040752" cy="378455"/>
          </a:xfrm>
          <a:prstGeom prst="rect">
            <a:avLst/>
          </a:prstGeom>
        </p:spPr>
      </p:pic>
      <p:pic>
        <p:nvPicPr>
          <p:cNvPr id="6" name="Imagen 5">
            <a:extLst>
              <a:ext uri="{FF2B5EF4-FFF2-40B4-BE49-F238E27FC236}">
                <a16:creationId xmlns:a16="http://schemas.microsoft.com/office/drawing/2014/main" id="{C20CDE50-9778-4FBE-B1A2-CE224EAC7E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413836"/>
            <a:ext cx="1192304" cy="461357"/>
          </a:xfrm>
          <a:prstGeom prst="rect">
            <a:avLst/>
          </a:prstGeom>
        </p:spPr>
      </p:pic>
      <p:sp>
        <p:nvSpPr>
          <p:cNvPr id="3" name="CuadroTexto 2">
            <a:extLst>
              <a:ext uri="{FF2B5EF4-FFF2-40B4-BE49-F238E27FC236}">
                <a16:creationId xmlns:a16="http://schemas.microsoft.com/office/drawing/2014/main" id="{DDE26B3A-C500-6914-7D86-4BEAEA9E986C}"/>
              </a:ext>
            </a:extLst>
          </p:cNvPr>
          <p:cNvSpPr txBox="1"/>
          <p:nvPr/>
        </p:nvSpPr>
        <p:spPr>
          <a:xfrm>
            <a:off x="1146217" y="755986"/>
            <a:ext cx="3982629"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0000"/>
                </a:solidFill>
                <a:effectLst/>
                <a:uLnTx/>
                <a:uFillTx/>
                <a:latin typeface="Arial"/>
                <a:ea typeface="+mn-ea"/>
                <a:cs typeface="Arial"/>
              </a:rPr>
              <a:t>Población Asegurada por Tipo de Seguros</a:t>
            </a:r>
          </a:p>
        </p:txBody>
      </p:sp>
      <p:graphicFrame>
        <p:nvGraphicFramePr>
          <p:cNvPr id="7" name="Tabla 6">
            <a:extLst>
              <a:ext uri="{FF2B5EF4-FFF2-40B4-BE49-F238E27FC236}">
                <a16:creationId xmlns:a16="http://schemas.microsoft.com/office/drawing/2014/main" id="{FB8A4F22-95EA-C899-C33F-D2720AB1498E}"/>
              </a:ext>
            </a:extLst>
          </p:cNvPr>
          <p:cNvGraphicFramePr>
            <a:graphicFrameLocks noGrp="1"/>
          </p:cNvGraphicFramePr>
          <p:nvPr/>
        </p:nvGraphicFramePr>
        <p:xfrm>
          <a:off x="476639" y="1006136"/>
          <a:ext cx="5928424" cy="1918029"/>
        </p:xfrm>
        <a:graphic>
          <a:graphicData uri="http://schemas.openxmlformats.org/drawingml/2006/table">
            <a:tbl>
              <a:tblPr firstRow="1" firstCol="1" bandRow="1">
                <a:tableStyleId>{5C22544A-7EE6-4342-B048-85BDC9FD1C3A}</a:tableStyleId>
              </a:tblPr>
              <a:tblGrid>
                <a:gridCol w="2852915">
                  <a:extLst>
                    <a:ext uri="{9D8B030D-6E8A-4147-A177-3AD203B41FA5}">
                      <a16:colId xmlns:a16="http://schemas.microsoft.com/office/drawing/2014/main" val="4093934605"/>
                    </a:ext>
                  </a:extLst>
                </a:gridCol>
                <a:gridCol w="1088270">
                  <a:extLst>
                    <a:ext uri="{9D8B030D-6E8A-4147-A177-3AD203B41FA5}">
                      <a16:colId xmlns:a16="http://schemas.microsoft.com/office/drawing/2014/main" val="3423831233"/>
                    </a:ext>
                  </a:extLst>
                </a:gridCol>
                <a:gridCol w="1006427">
                  <a:extLst>
                    <a:ext uri="{9D8B030D-6E8A-4147-A177-3AD203B41FA5}">
                      <a16:colId xmlns:a16="http://schemas.microsoft.com/office/drawing/2014/main" val="508985729"/>
                    </a:ext>
                  </a:extLst>
                </a:gridCol>
                <a:gridCol w="980812">
                  <a:extLst>
                    <a:ext uri="{9D8B030D-6E8A-4147-A177-3AD203B41FA5}">
                      <a16:colId xmlns:a16="http://schemas.microsoft.com/office/drawing/2014/main" val="11930851"/>
                    </a:ext>
                  </a:extLst>
                </a:gridCol>
              </a:tblGrid>
              <a:tr h="516349">
                <a:tc>
                  <a:txBody>
                    <a:bodyPr/>
                    <a:lstStyle/>
                    <a:p>
                      <a:pPr algn="ctr">
                        <a:lnSpc>
                          <a:spcPct val="107000"/>
                        </a:lnSpc>
                        <a:spcAft>
                          <a:spcPts val="800"/>
                        </a:spcAft>
                      </a:pPr>
                      <a:r>
                        <a:rPr lang="es-MX" sz="1100" dirty="0">
                          <a:effectLst/>
                          <a:latin typeface="+mn-lt"/>
                        </a:rPr>
                        <a:t>TIPO DE SEGURO</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solidFill>
                  </a:tcPr>
                </a:tc>
                <a:tc>
                  <a:txBody>
                    <a:bodyPr/>
                    <a:lstStyle/>
                    <a:p>
                      <a:pPr marL="0" algn="ctr" defTabSz="914400" rtl="0" eaLnBrk="1" latinLnBrk="0" hangingPunct="1">
                        <a:lnSpc>
                          <a:spcPct val="107000"/>
                        </a:lnSpc>
                        <a:spcAft>
                          <a:spcPts val="800"/>
                        </a:spcAft>
                      </a:pPr>
                      <a:r>
                        <a:rPr lang="es-PE" sz="1100" b="1" kern="1200" dirty="0">
                          <a:solidFill>
                            <a:schemeClr val="lt1"/>
                          </a:solidFill>
                          <a:effectLst/>
                          <a:latin typeface="+mn-lt"/>
                          <a:ea typeface="+mn-ea"/>
                          <a:cs typeface="+mn-cs"/>
                        </a:rPr>
                        <a:t>Dic  2020</a:t>
                      </a:r>
                    </a:p>
                  </a:txBody>
                  <a:tcPr marL="44450" marR="44450" marT="0" marB="0" anchor="ctr">
                    <a:solidFill>
                      <a:schemeClr val="accent6"/>
                    </a:solidFill>
                  </a:tcPr>
                </a:tc>
                <a:tc>
                  <a:txBody>
                    <a:bodyPr/>
                    <a:lstStyle/>
                    <a:p>
                      <a:pPr algn="ctr">
                        <a:lnSpc>
                          <a:spcPct val="107000"/>
                        </a:lnSpc>
                        <a:spcAft>
                          <a:spcPts val="800"/>
                        </a:spcAft>
                      </a:pPr>
                      <a:r>
                        <a:rPr lang="es-MX" sz="1100" dirty="0">
                          <a:effectLst/>
                          <a:latin typeface="+mn-lt"/>
                        </a:rPr>
                        <a:t>Dic 2021 </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solidFill>
                  </a:tcPr>
                </a:tc>
                <a:tc>
                  <a:txBody>
                    <a:bodyPr/>
                    <a:lstStyle/>
                    <a:p>
                      <a:pPr algn="ctr">
                        <a:lnSpc>
                          <a:spcPct val="107000"/>
                        </a:lnSpc>
                        <a:spcAft>
                          <a:spcPts val="800"/>
                        </a:spcAft>
                      </a:pPr>
                      <a:r>
                        <a:rPr lang="es-MX" sz="1100" dirty="0">
                          <a:effectLst/>
                          <a:latin typeface="+mn-lt"/>
                        </a:rPr>
                        <a:t>Proyección a Dic 2022 (*)</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solidFill>
                  </a:tcPr>
                </a:tc>
                <a:extLst>
                  <a:ext uri="{0D108BD9-81ED-4DB2-BD59-A6C34878D82A}">
                    <a16:rowId xmlns:a16="http://schemas.microsoft.com/office/drawing/2014/main" val="4130488345"/>
                  </a:ext>
                </a:extLst>
              </a:tr>
              <a:tr h="280336">
                <a:tc>
                  <a:txBody>
                    <a:bodyPr/>
                    <a:lstStyle/>
                    <a:p>
                      <a:pPr>
                        <a:lnSpc>
                          <a:spcPct val="107000"/>
                        </a:lnSpc>
                        <a:spcAft>
                          <a:spcPts val="800"/>
                        </a:spcAft>
                      </a:pPr>
                      <a:r>
                        <a:rPr lang="es-MX" sz="1200" dirty="0">
                          <a:solidFill>
                            <a:schemeClr val="tx1"/>
                          </a:solidFill>
                          <a:effectLst/>
                          <a:latin typeface="+mn-lt"/>
                        </a:rPr>
                        <a:t>ASEGURADOS REGULARES</a:t>
                      </a:r>
                      <a:endParaRPr lang="es-PE" sz="16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marL="0" algn="r" defTabSz="914400" rtl="0" eaLnBrk="1" latinLnBrk="0" hangingPunct="1">
                        <a:lnSpc>
                          <a:spcPct val="107000"/>
                        </a:lnSpc>
                        <a:spcAft>
                          <a:spcPts val="800"/>
                        </a:spcAft>
                      </a:pPr>
                      <a:r>
                        <a:rPr lang="es-PE" sz="1200" kern="1200" dirty="0">
                          <a:solidFill>
                            <a:schemeClr val="dk1"/>
                          </a:solidFill>
                          <a:effectLst/>
                          <a:latin typeface="+mn-lt"/>
                          <a:ea typeface="+mn-ea"/>
                          <a:cs typeface="+mn-cs"/>
                        </a:rPr>
                        <a:t>10,707,305</a:t>
                      </a: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10,576,072</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10,947,684</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1855153797"/>
                  </a:ext>
                </a:extLst>
              </a:tr>
              <a:tr h="280336">
                <a:tc>
                  <a:txBody>
                    <a:bodyPr/>
                    <a:lstStyle/>
                    <a:p>
                      <a:pPr>
                        <a:lnSpc>
                          <a:spcPct val="107000"/>
                        </a:lnSpc>
                        <a:spcAft>
                          <a:spcPts val="800"/>
                        </a:spcAft>
                      </a:pPr>
                      <a:r>
                        <a:rPr lang="es-MX" sz="1200" dirty="0">
                          <a:solidFill>
                            <a:schemeClr val="tx1"/>
                          </a:solidFill>
                          <a:effectLst/>
                          <a:latin typeface="+mn-lt"/>
                        </a:rPr>
                        <a:t>ASEGURADOS AGRARIOS</a:t>
                      </a:r>
                      <a:endParaRPr lang="es-PE" sz="16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marL="0" algn="r" defTabSz="914400" rtl="0" eaLnBrk="1" latinLnBrk="0" hangingPunct="1">
                        <a:lnSpc>
                          <a:spcPct val="107000"/>
                        </a:lnSpc>
                        <a:spcAft>
                          <a:spcPts val="800"/>
                        </a:spcAft>
                      </a:pPr>
                      <a:r>
                        <a:rPr lang="es-PE" sz="1200" kern="1200" dirty="0">
                          <a:solidFill>
                            <a:schemeClr val="dk1"/>
                          </a:solidFill>
                          <a:effectLst/>
                          <a:latin typeface="+mn-lt"/>
                          <a:ea typeface="+mn-ea"/>
                          <a:cs typeface="+mn-cs"/>
                        </a:rPr>
                        <a:t>879,474</a:t>
                      </a: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699,144</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692,331</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1980957421"/>
                  </a:ext>
                </a:extLst>
              </a:tr>
              <a:tr h="280336">
                <a:tc>
                  <a:txBody>
                    <a:bodyPr/>
                    <a:lstStyle/>
                    <a:p>
                      <a:pPr>
                        <a:lnSpc>
                          <a:spcPct val="107000"/>
                        </a:lnSpc>
                        <a:spcAft>
                          <a:spcPts val="800"/>
                        </a:spcAft>
                      </a:pPr>
                      <a:r>
                        <a:rPr lang="es-MX" sz="1200" dirty="0">
                          <a:solidFill>
                            <a:schemeClr val="tx1"/>
                          </a:solidFill>
                          <a:effectLst/>
                          <a:latin typeface="+mn-lt"/>
                        </a:rPr>
                        <a:t>SEGUROS POTESTATIVOS</a:t>
                      </a:r>
                      <a:endParaRPr lang="es-PE" sz="16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marL="0" algn="r" defTabSz="914400" rtl="0" eaLnBrk="1" latinLnBrk="0" hangingPunct="1">
                        <a:lnSpc>
                          <a:spcPct val="107000"/>
                        </a:lnSpc>
                        <a:spcAft>
                          <a:spcPts val="800"/>
                        </a:spcAft>
                      </a:pPr>
                      <a:r>
                        <a:rPr lang="es-PE" sz="1200" kern="1200" dirty="0">
                          <a:solidFill>
                            <a:schemeClr val="dk1"/>
                          </a:solidFill>
                          <a:effectLst/>
                          <a:latin typeface="+mn-lt"/>
                          <a:ea typeface="+mn-ea"/>
                          <a:cs typeface="+mn-cs"/>
                        </a:rPr>
                        <a:t>23,934</a:t>
                      </a: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22,394 </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21,335</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607834503"/>
                  </a:ext>
                </a:extLst>
              </a:tr>
              <a:tr h="280336">
                <a:tc>
                  <a:txBody>
                    <a:bodyPr/>
                    <a:lstStyle/>
                    <a:p>
                      <a:pPr>
                        <a:lnSpc>
                          <a:spcPct val="107000"/>
                        </a:lnSpc>
                        <a:spcAft>
                          <a:spcPts val="800"/>
                        </a:spcAft>
                      </a:pPr>
                      <a:r>
                        <a:rPr lang="es-MX" sz="1200" dirty="0">
                          <a:solidFill>
                            <a:schemeClr val="tx1"/>
                          </a:solidFill>
                          <a:effectLst/>
                          <a:latin typeface="+mn-lt"/>
                        </a:rPr>
                        <a:t>OTRAS COBERTURAS</a:t>
                      </a:r>
                      <a:endParaRPr lang="es-PE" sz="16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marL="0" algn="r" defTabSz="914400" rtl="0" eaLnBrk="1" latinLnBrk="0" hangingPunct="1">
                        <a:lnSpc>
                          <a:spcPct val="107000"/>
                        </a:lnSpc>
                        <a:spcAft>
                          <a:spcPts val="800"/>
                        </a:spcAft>
                      </a:pPr>
                      <a:r>
                        <a:rPr lang="es-PE" sz="1200" kern="1200" dirty="0">
                          <a:solidFill>
                            <a:schemeClr val="dk1"/>
                          </a:solidFill>
                          <a:effectLst/>
                          <a:latin typeface="+mn-lt"/>
                          <a:ea typeface="+mn-ea"/>
                          <a:cs typeface="+mn-cs"/>
                        </a:rPr>
                        <a:t>360,450</a:t>
                      </a: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454,060 </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r">
                        <a:lnSpc>
                          <a:spcPct val="107000"/>
                        </a:lnSpc>
                        <a:spcAft>
                          <a:spcPts val="800"/>
                        </a:spcAft>
                      </a:pPr>
                      <a:r>
                        <a:rPr lang="es-MX" sz="1200" dirty="0">
                          <a:effectLst/>
                          <a:latin typeface="+mn-lt"/>
                        </a:rPr>
                        <a:t>458,992</a:t>
                      </a:r>
                      <a:endParaRPr lang="es-PE" sz="16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4278603517"/>
                  </a:ext>
                </a:extLst>
              </a:tr>
              <a:tr h="280336">
                <a:tc>
                  <a:txBody>
                    <a:bodyPr/>
                    <a:lstStyle/>
                    <a:p>
                      <a:pPr algn="l">
                        <a:lnSpc>
                          <a:spcPct val="107000"/>
                        </a:lnSpc>
                        <a:spcAft>
                          <a:spcPts val="800"/>
                        </a:spcAft>
                      </a:pPr>
                      <a:r>
                        <a:rPr lang="es-MX" sz="1200" dirty="0">
                          <a:solidFill>
                            <a:schemeClr val="tx1"/>
                          </a:solidFill>
                          <a:effectLst>
                            <a:glow rad="139700">
                              <a:schemeClr val="accent4">
                                <a:satMod val="175000"/>
                                <a:alpha val="40000"/>
                              </a:schemeClr>
                            </a:glow>
                          </a:effectLst>
                          <a:latin typeface="+mn-lt"/>
                        </a:rPr>
                        <a:t>TOTAL</a:t>
                      </a:r>
                      <a:endParaRPr lang="es-PE" sz="1600" dirty="0">
                        <a:solidFill>
                          <a:schemeClr val="tx1"/>
                        </a:solidFill>
                        <a:effectLst>
                          <a:glow rad="139700">
                            <a:schemeClr val="accent4">
                              <a:satMod val="175000"/>
                              <a:alpha val="40000"/>
                            </a:schemeClr>
                          </a:glow>
                        </a:effectLst>
                        <a:latin typeface="+mn-lt"/>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marL="0" algn="r" defTabSz="914400" rtl="0" eaLnBrk="1" latinLnBrk="0" hangingPunct="1">
                        <a:lnSpc>
                          <a:spcPct val="107000"/>
                        </a:lnSpc>
                        <a:spcAft>
                          <a:spcPts val="800"/>
                        </a:spcAft>
                      </a:pPr>
                      <a:r>
                        <a:rPr lang="es-PE" sz="1200" b="1" kern="1200" dirty="0">
                          <a:solidFill>
                            <a:schemeClr val="tx1"/>
                          </a:solidFill>
                          <a:effectLst>
                            <a:glow rad="139700">
                              <a:schemeClr val="accent4">
                                <a:satMod val="175000"/>
                                <a:alpha val="40000"/>
                              </a:schemeClr>
                            </a:glow>
                          </a:effectLst>
                          <a:latin typeface="+mn-lt"/>
                          <a:ea typeface="+mn-ea"/>
                          <a:cs typeface="+mn-cs"/>
                        </a:rPr>
                        <a:t>11,971,163</a:t>
                      </a:r>
                    </a:p>
                  </a:txBody>
                  <a:tcPr marL="44450" marR="44450" marT="0" marB="0" anchor="b">
                    <a:solidFill>
                      <a:srgbClr val="92D050"/>
                    </a:solidFill>
                  </a:tcPr>
                </a:tc>
                <a:tc>
                  <a:txBody>
                    <a:bodyPr/>
                    <a:lstStyle/>
                    <a:p>
                      <a:pPr algn="r">
                        <a:lnSpc>
                          <a:spcPct val="107000"/>
                        </a:lnSpc>
                        <a:spcAft>
                          <a:spcPts val="800"/>
                        </a:spcAft>
                      </a:pPr>
                      <a:r>
                        <a:rPr lang="es-MX" sz="1200" b="1" dirty="0">
                          <a:solidFill>
                            <a:schemeClr val="tx1"/>
                          </a:solidFill>
                          <a:effectLst>
                            <a:glow rad="139700">
                              <a:schemeClr val="accent4">
                                <a:satMod val="175000"/>
                                <a:alpha val="40000"/>
                              </a:schemeClr>
                            </a:glow>
                          </a:effectLst>
                          <a:latin typeface="+mn-lt"/>
                        </a:rPr>
                        <a:t>11,751,670</a:t>
                      </a:r>
                      <a:endParaRPr lang="es-PE" sz="1600" b="1" dirty="0">
                        <a:solidFill>
                          <a:schemeClr val="tx1"/>
                        </a:solidFill>
                        <a:effectLst>
                          <a:glow rad="139700">
                            <a:schemeClr val="accent4">
                              <a:satMod val="175000"/>
                              <a:alpha val="40000"/>
                            </a:schemeClr>
                          </a:glow>
                        </a:effectLst>
                        <a:latin typeface="+mn-lt"/>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800"/>
                        </a:spcAft>
                      </a:pPr>
                      <a:r>
                        <a:rPr lang="es-MX" sz="1200" b="1" dirty="0">
                          <a:solidFill>
                            <a:schemeClr val="tx1"/>
                          </a:solidFill>
                          <a:effectLst>
                            <a:glow rad="139700">
                              <a:schemeClr val="accent4">
                                <a:satMod val="175000"/>
                                <a:alpha val="40000"/>
                              </a:schemeClr>
                            </a:glow>
                          </a:effectLst>
                          <a:latin typeface="+mn-lt"/>
                        </a:rPr>
                        <a:t>12,120,342</a:t>
                      </a:r>
                      <a:endParaRPr lang="es-PE" sz="1600" b="1" dirty="0">
                        <a:solidFill>
                          <a:schemeClr val="tx1"/>
                        </a:solidFill>
                        <a:effectLst>
                          <a:glow rad="139700">
                            <a:schemeClr val="accent4">
                              <a:satMod val="175000"/>
                              <a:alpha val="40000"/>
                            </a:schemeClr>
                          </a:glow>
                        </a:effectLst>
                        <a:latin typeface="+mn-lt"/>
                        <a:ea typeface="Calibri" panose="020F0502020204030204" pitchFamily="34" charset="0"/>
                        <a:cs typeface="Times New Roman" panose="02020603050405020304" pitchFamily="18" charset="0"/>
                      </a:endParaRPr>
                    </a:p>
                  </a:txBody>
                  <a:tcPr marL="44450" marR="44450" marT="0" marB="0" anchor="b">
                    <a:solidFill>
                      <a:srgbClr val="92D050"/>
                    </a:solidFill>
                  </a:tcPr>
                </a:tc>
                <a:extLst>
                  <a:ext uri="{0D108BD9-81ED-4DB2-BD59-A6C34878D82A}">
                    <a16:rowId xmlns:a16="http://schemas.microsoft.com/office/drawing/2014/main" val="3720776173"/>
                  </a:ext>
                </a:extLst>
              </a:tr>
            </a:tbl>
          </a:graphicData>
        </a:graphic>
      </p:graphicFrame>
      <p:sp>
        <p:nvSpPr>
          <p:cNvPr id="8" name="CuadroTexto 7">
            <a:extLst>
              <a:ext uri="{FF2B5EF4-FFF2-40B4-BE49-F238E27FC236}">
                <a16:creationId xmlns:a16="http://schemas.microsoft.com/office/drawing/2014/main" id="{FD5B48F5-6804-0853-51B2-97124CAAB4CE}"/>
              </a:ext>
            </a:extLst>
          </p:cNvPr>
          <p:cNvSpPr txBox="1"/>
          <p:nvPr/>
        </p:nvSpPr>
        <p:spPr>
          <a:xfrm>
            <a:off x="734792" y="3364470"/>
            <a:ext cx="5204501"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0000"/>
                </a:solidFill>
                <a:effectLst/>
                <a:uLnTx/>
                <a:uFillTx/>
                <a:latin typeface="Arial"/>
                <a:ea typeface="+mn-ea"/>
                <a:cs typeface="Arial"/>
              </a:rPr>
              <a:t>Evolución de la Población Asegurada 2005-Proyectado 2022</a:t>
            </a:r>
          </a:p>
        </p:txBody>
      </p:sp>
      <p:sp>
        <p:nvSpPr>
          <p:cNvPr id="9" name="CuadroTexto 8">
            <a:extLst>
              <a:ext uri="{FF2B5EF4-FFF2-40B4-BE49-F238E27FC236}">
                <a16:creationId xmlns:a16="http://schemas.microsoft.com/office/drawing/2014/main" id="{6DC8F911-9FD5-18CD-9C1A-63246C646F20}"/>
              </a:ext>
            </a:extLst>
          </p:cNvPr>
          <p:cNvSpPr txBox="1"/>
          <p:nvPr/>
        </p:nvSpPr>
        <p:spPr>
          <a:xfrm>
            <a:off x="6688054" y="707636"/>
            <a:ext cx="5204501"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Población Asegurada por Regiones Proyectada 2022</a:t>
            </a:r>
            <a:endParaRPr kumimoji="0" lang="es-PE" sz="1050" b="1" i="0" u="none" strike="noStrike" kern="1200" cap="none" spc="0" normalizeH="0" baseline="0" noProof="0" dirty="0">
              <a:ln>
                <a:noFill/>
              </a:ln>
              <a:solidFill>
                <a:srgbClr val="000000"/>
              </a:solidFill>
              <a:effectLst/>
              <a:uLnTx/>
              <a:uFillTx/>
              <a:latin typeface="Arial"/>
              <a:ea typeface="+mn-ea"/>
              <a:cs typeface="Arial"/>
            </a:endParaRPr>
          </a:p>
        </p:txBody>
      </p:sp>
      <p:cxnSp>
        <p:nvCxnSpPr>
          <p:cNvPr id="10" name="Conector recto 9">
            <a:extLst>
              <a:ext uri="{FF2B5EF4-FFF2-40B4-BE49-F238E27FC236}">
                <a16:creationId xmlns:a16="http://schemas.microsoft.com/office/drawing/2014/main" id="{083EDE21-F48E-3199-B729-3F69C34672FC}"/>
              </a:ext>
            </a:extLst>
          </p:cNvPr>
          <p:cNvCxnSpPr/>
          <p:nvPr/>
        </p:nvCxnSpPr>
        <p:spPr>
          <a:xfrm>
            <a:off x="6930164" y="1220425"/>
            <a:ext cx="0" cy="500544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0709A738-E5B5-1BFE-0B6C-89AADEDD673E}"/>
              </a:ext>
            </a:extLst>
          </p:cNvPr>
          <p:cNvSpPr txBox="1"/>
          <p:nvPr/>
        </p:nvSpPr>
        <p:spPr>
          <a:xfrm>
            <a:off x="384277" y="2962780"/>
            <a:ext cx="590308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 Información actualizada según </a:t>
            </a:r>
            <a:r>
              <a:rPr kumimoji="0" lang="es-PE" sz="105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a de la GCSPE (Informe N° 30-OEGRS-GCSPE-ESSALUD-2022)</a:t>
            </a:r>
          </a:p>
        </p:txBody>
      </p:sp>
      <p:sp>
        <p:nvSpPr>
          <p:cNvPr id="12" name="CuadroTexto 11">
            <a:extLst>
              <a:ext uri="{FF2B5EF4-FFF2-40B4-BE49-F238E27FC236}">
                <a16:creationId xmlns:a16="http://schemas.microsoft.com/office/drawing/2014/main" id="{6F934BAE-501E-637E-B414-9D69EE4C9666}"/>
              </a:ext>
            </a:extLst>
          </p:cNvPr>
          <p:cNvSpPr txBox="1"/>
          <p:nvPr/>
        </p:nvSpPr>
        <p:spPr>
          <a:xfrm>
            <a:off x="1529187" y="125028"/>
            <a:ext cx="98490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AEB8"/>
                </a:solidFill>
                <a:effectLst/>
                <a:uLnTx/>
                <a:uFillTx/>
                <a:latin typeface="Calibri" panose="020F0502020204030204"/>
                <a:ea typeface="Tahoma" panose="020B0604030504040204" pitchFamily="34" charset="0"/>
                <a:cs typeface="Tahoma" panose="020B0604030504040204" pitchFamily="34" charset="0"/>
              </a:rPr>
              <a:t>ÁREA DE INFLUENCIA DE LA POBLACIÓN ASEGURADA </a:t>
            </a:r>
          </a:p>
        </p:txBody>
      </p:sp>
      <p:grpSp>
        <p:nvGrpSpPr>
          <p:cNvPr id="13" name="Grupo 12">
            <a:extLst>
              <a:ext uri="{FF2B5EF4-FFF2-40B4-BE49-F238E27FC236}">
                <a16:creationId xmlns:a16="http://schemas.microsoft.com/office/drawing/2014/main" id="{440810F1-14DF-6A89-F61D-9234BD87A949}"/>
              </a:ext>
            </a:extLst>
          </p:cNvPr>
          <p:cNvGrpSpPr/>
          <p:nvPr/>
        </p:nvGrpSpPr>
        <p:grpSpPr>
          <a:xfrm>
            <a:off x="6956941" y="1015413"/>
            <a:ext cx="4818658" cy="5305488"/>
            <a:chOff x="2043064" y="519874"/>
            <a:chExt cx="4665886" cy="5527040"/>
          </a:xfrm>
        </p:grpSpPr>
        <p:sp>
          <p:nvSpPr>
            <p:cNvPr id="14" name="Rectángulo 13">
              <a:extLst>
                <a:ext uri="{FF2B5EF4-FFF2-40B4-BE49-F238E27FC236}">
                  <a16:creationId xmlns:a16="http://schemas.microsoft.com/office/drawing/2014/main" id="{629CFA37-4EE8-3BFD-23D6-71AC5A0B2C48}"/>
                </a:ext>
              </a:extLst>
            </p:cNvPr>
            <p:cNvSpPr/>
            <p:nvPr/>
          </p:nvSpPr>
          <p:spPr>
            <a:xfrm>
              <a:off x="2063959" y="519874"/>
              <a:ext cx="4479656" cy="552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47">
              <a:extLst>
                <a:ext uri="{FF2B5EF4-FFF2-40B4-BE49-F238E27FC236}">
                  <a16:creationId xmlns:a16="http://schemas.microsoft.com/office/drawing/2014/main" id="{89B3146B-E63D-BEAD-9500-FFCFB77FDACA}"/>
                </a:ext>
              </a:extLst>
            </p:cNvPr>
            <p:cNvGrpSpPr>
              <a:grpSpLocks/>
            </p:cNvGrpSpPr>
            <p:nvPr/>
          </p:nvGrpSpPr>
          <p:grpSpPr bwMode="auto">
            <a:xfrm>
              <a:off x="2932316" y="928669"/>
              <a:ext cx="2925568" cy="4857784"/>
              <a:chOff x="2290" y="572"/>
              <a:chExt cx="2483" cy="3748"/>
            </a:xfrm>
            <a:solidFill>
              <a:schemeClr val="bg1">
                <a:lumMod val="65000"/>
              </a:schemeClr>
            </a:solidFill>
            <a:effectLst>
              <a:outerShdw blurRad="50800" dist="38100" dir="8100000" algn="tr" rotWithShape="0">
                <a:prstClr val="black">
                  <a:alpha val="40000"/>
                </a:prstClr>
              </a:outerShdw>
            </a:effectLst>
          </p:grpSpPr>
          <p:sp>
            <p:nvSpPr>
              <p:cNvPr id="24" name="Freeform 13">
                <a:extLst>
                  <a:ext uri="{FF2B5EF4-FFF2-40B4-BE49-F238E27FC236}">
                    <a16:creationId xmlns:a16="http://schemas.microsoft.com/office/drawing/2014/main" id="{E8E8B957-F37C-0F6C-2AA5-E9BF1789C297}"/>
                  </a:ext>
                </a:extLst>
              </p:cNvPr>
              <p:cNvSpPr>
                <a:spLocks/>
              </p:cNvSpPr>
              <p:nvPr/>
            </p:nvSpPr>
            <p:spPr bwMode="auto">
              <a:xfrm>
                <a:off x="4287" y="3223"/>
                <a:ext cx="448" cy="894"/>
              </a:xfrm>
              <a:custGeom>
                <a:avLst/>
                <a:gdLst>
                  <a:gd name="T0" fmla="*/ 1386271047 w 694"/>
                  <a:gd name="T1" fmla="*/ 2147483647 h 755"/>
                  <a:gd name="T2" fmla="*/ 1386271047 w 694"/>
                  <a:gd name="T3" fmla="*/ 2147483647 h 755"/>
                  <a:gd name="T4" fmla="*/ 1386271047 w 694"/>
                  <a:gd name="T5" fmla="*/ 2147483647 h 755"/>
                  <a:gd name="T6" fmla="*/ 1386271047 w 694"/>
                  <a:gd name="T7" fmla="*/ 2147483647 h 755"/>
                  <a:gd name="T8" fmla="*/ 1386271047 w 694"/>
                  <a:gd name="T9" fmla="*/ 2147483647 h 755"/>
                  <a:gd name="T10" fmla="*/ 1386271047 w 694"/>
                  <a:gd name="T11" fmla="*/ 2147483647 h 755"/>
                  <a:gd name="T12" fmla="*/ 1386271047 w 694"/>
                  <a:gd name="T13" fmla="*/ 2147483647 h 755"/>
                  <a:gd name="T14" fmla="*/ 1386271047 w 694"/>
                  <a:gd name="T15" fmla="*/ 2147483647 h 755"/>
                  <a:gd name="T16" fmla="*/ 1386271047 w 694"/>
                  <a:gd name="T17" fmla="*/ 2147483647 h 755"/>
                  <a:gd name="T18" fmla="*/ 1386271047 w 694"/>
                  <a:gd name="T19" fmla="*/ 2147483647 h 755"/>
                  <a:gd name="T20" fmla="*/ 1386271047 w 694"/>
                  <a:gd name="T21" fmla="*/ 2147483647 h 755"/>
                  <a:gd name="T22" fmla="*/ 1386271047 w 694"/>
                  <a:gd name="T23" fmla="*/ 2147483647 h 755"/>
                  <a:gd name="T24" fmla="*/ 1386271047 w 694"/>
                  <a:gd name="T25" fmla="*/ 2147483647 h 755"/>
                  <a:gd name="T26" fmla="*/ 1386271047 w 694"/>
                  <a:gd name="T27" fmla="*/ 2147483647 h 755"/>
                  <a:gd name="T28" fmla="*/ 1386271047 w 694"/>
                  <a:gd name="T29" fmla="*/ 2147483647 h 755"/>
                  <a:gd name="T30" fmla="*/ 1386271047 w 694"/>
                  <a:gd name="T31" fmla="*/ 2147483647 h 755"/>
                  <a:gd name="T32" fmla="*/ 1386271047 w 694"/>
                  <a:gd name="T33" fmla="*/ 2147483647 h 755"/>
                  <a:gd name="T34" fmla="*/ 1386271047 w 694"/>
                  <a:gd name="T35" fmla="*/ 2147483647 h 755"/>
                  <a:gd name="T36" fmla="*/ 1386271047 w 694"/>
                  <a:gd name="T37" fmla="*/ 2147483647 h 755"/>
                  <a:gd name="T38" fmla="*/ 1386271047 w 694"/>
                  <a:gd name="T39" fmla="*/ 2147483647 h 755"/>
                  <a:gd name="T40" fmla="*/ 1386271047 w 694"/>
                  <a:gd name="T41" fmla="*/ 2147483647 h 755"/>
                  <a:gd name="T42" fmla="*/ 1386271047 w 694"/>
                  <a:gd name="T43" fmla="*/ 2147483647 h 755"/>
                  <a:gd name="T44" fmla="*/ 1386271047 w 694"/>
                  <a:gd name="T45" fmla="*/ 2147483647 h 755"/>
                  <a:gd name="T46" fmla="*/ 1386271047 w 694"/>
                  <a:gd name="T47" fmla="*/ 2147483647 h 755"/>
                  <a:gd name="T48" fmla="*/ 1386271047 w 694"/>
                  <a:gd name="T49" fmla="*/ 2147483647 h 755"/>
                  <a:gd name="T50" fmla="*/ 1386271047 w 694"/>
                  <a:gd name="T51" fmla="*/ 2147483647 h 755"/>
                  <a:gd name="T52" fmla="*/ 1386271047 w 694"/>
                  <a:gd name="T53" fmla="*/ 2147483647 h 755"/>
                  <a:gd name="T54" fmla="*/ 1386271047 w 694"/>
                  <a:gd name="T55" fmla="*/ 2147483647 h 755"/>
                  <a:gd name="T56" fmla="*/ 1386271047 w 694"/>
                  <a:gd name="T57" fmla="*/ 2147483647 h 755"/>
                  <a:gd name="T58" fmla="*/ 1386271047 w 694"/>
                  <a:gd name="T59" fmla="*/ 2147483647 h 755"/>
                  <a:gd name="T60" fmla="*/ 1386271047 w 694"/>
                  <a:gd name="T61" fmla="*/ 2147483647 h 755"/>
                  <a:gd name="T62" fmla="*/ 1386271047 w 694"/>
                  <a:gd name="T63" fmla="*/ 2147483647 h 755"/>
                  <a:gd name="T64" fmla="*/ 1386271047 w 694"/>
                  <a:gd name="T65" fmla="*/ 2147483647 h 755"/>
                  <a:gd name="T66" fmla="*/ 1386271047 w 694"/>
                  <a:gd name="T67" fmla="*/ 2147483647 h 755"/>
                  <a:gd name="T68" fmla="*/ 1386271047 w 694"/>
                  <a:gd name="T69" fmla="*/ 2147483647 h 755"/>
                  <a:gd name="T70" fmla="*/ 1386271047 w 694"/>
                  <a:gd name="T71" fmla="*/ 2147483647 h 755"/>
                  <a:gd name="T72" fmla="*/ 1386271047 w 694"/>
                  <a:gd name="T73" fmla="*/ 2147483647 h 755"/>
                  <a:gd name="T74" fmla="*/ 1386271047 w 694"/>
                  <a:gd name="T75" fmla="*/ 2147483647 h 755"/>
                  <a:gd name="T76" fmla="*/ 1386271047 w 694"/>
                  <a:gd name="T77" fmla="*/ 2147483647 h 755"/>
                  <a:gd name="T78" fmla="*/ 1386271047 w 694"/>
                  <a:gd name="T79" fmla="*/ 2147483647 h 755"/>
                  <a:gd name="T80" fmla="*/ 1386271047 w 694"/>
                  <a:gd name="T81" fmla="*/ 2147483647 h 755"/>
                  <a:gd name="T82" fmla="*/ 1386271047 w 694"/>
                  <a:gd name="T83" fmla="*/ 2147483647 h 755"/>
                  <a:gd name="T84" fmla="*/ 1386271047 w 694"/>
                  <a:gd name="T85" fmla="*/ 2147483647 h 755"/>
                  <a:gd name="T86" fmla="*/ 1386271047 w 694"/>
                  <a:gd name="T87" fmla="*/ 2147483647 h 755"/>
                  <a:gd name="T88" fmla="*/ 1386271047 w 694"/>
                  <a:gd name="T89" fmla="*/ 2147483647 h 755"/>
                  <a:gd name="T90" fmla="*/ 1386271047 w 694"/>
                  <a:gd name="T91" fmla="*/ 2147483647 h 755"/>
                  <a:gd name="T92" fmla="*/ 1386271047 w 694"/>
                  <a:gd name="T93" fmla="*/ 2147483647 h 755"/>
                  <a:gd name="T94" fmla="*/ 1386271047 w 694"/>
                  <a:gd name="T95" fmla="*/ 2147483647 h 755"/>
                  <a:gd name="T96" fmla="*/ 1386271047 w 694"/>
                  <a:gd name="T97" fmla="*/ 2147483647 h 755"/>
                  <a:gd name="T98" fmla="*/ 1386271047 w 694"/>
                  <a:gd name="T99" fmla="*/ 2147483647 h 755"/>
                  <a:gd name="T100" fmla="*/ 1386271047 w 694"/>
                  <a:gd name="T101" fmla="*/ 2147483647 h 755"/>
                  <a:gd name="T102" fmla="*/ 1386271047 w 694"/>
                  <a:gd name="T103" fmla="*/ 2147483647 h 755"/>
                  <a:gd name="T104" fmla="*/ 1386271047 w 694"/>
                  <a:gd name="T105" fmla="*/ 2147483647 h 755"/>
                  <a:gd name="T106" fmla="*/ 1386271047 w 694"/>
                  <a:gd name="T107" fmla="*/ 2147483647 h 755"/>
                  <a:gd name="T108" fmla="*/ 1386271047 w 694"/>
                  <a:gd name="T109" fmla="*/ 2147483647 h 755"/>
                  <a:gd name="T110" fmla="*/ 1386271047 w 694"/>
                  <a:gd name="T111" fmla="*/ 2147483647 h 755"/>
                  <a:gd name="T112" fmla="*/ 1386271047 w 694"/>
                  <a:gd name="T113" fmla="*/ 2147483647 h 755"/>
                  <a:gd name="T114" fmla="*/ 1386271047 w 694"/>
                  <a:gd name="T115" fmla="*/ 2147483647 h 7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4"/>
                  <a:gd name="T175" fmla="*/ 0 h 755"/>
                  <a:gd name="T176" fmla="*/ 694 w 694"/>
                  <a:gd name="T177" fmla="*/ 755 h 7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4" h="755">
                    <a:moveTo>
                      <a:pt x="238" y="0"/>
                    </a:moveTo>
                    <a:lnTo>
                      <a:pt x="235" y="3"/>
                    </a:lnTo>
                    <a:lnTo>
                      <a:pt x="231" y="6"/>
                    </a:lnTo>
                    <a:lnTo>
                      <a:pt x="229" y="9"/>
                    </a:lnTo>
                    <a:lnTo>
                      <a:pt x="227" y="12"/>
                    </a:lnTo>
                    <a:lnTo>
                      <a:pt x="223" y="15"/>
                    </a:lnTo>
                    <a:lnTo>
                      <a:pt x="218" y="19"/>
                    </a:lnTo>
                    <a:lnTo>
                      <a:pt x="214" y="22"/>
                    </a:lnTo>
                    <a:lnTo>
                      <a:pt x="212" y="23"/>
                    </a:lnTo>
                    <a:lnTo>
                      <a:pt x="216" y="29"/>
                    </a:lnTo>
                    <a:lnTo>
                      <a:pt x="218" y="33"/>
                    </a:lnTo>
                    <a:lnTo>
                      <a:pt x="227" y="43"/>
                    </a:lnTo>
                    <a:lnTo>
                      <a:pt x="223" y="47"/>
                    </a:lnTo>
                    <a:lnTo>
                      <a:pt x="222" y="49"/>
                    </a:lnTo>
                    <a:lnTo>
                      <a:pt x="218" y="50"/>
                    </a:lnTo>
                    <a:lnTo>
                      <a:pt x="216" y="50"/>
                    </a:lnTo>
                    <a:lnTo>
                      <a:pt x="214" y="50"/>
                    </a:lnTo>
                    <a:lnTo>
                      <a:pt x="214" y="51"/>
                    </a:lnTo>
                    <a:lnTo>
                      <a:pt x="214" y="53"/>
                    </a:lnTo>
                    <a:lnTo>
                      <a:pt x="216" y="57"/>
                    </a:lnTo>
                    <a:lnTo>
                      <a:pt x="212" y="65"/>
                    </a:lnTo>
                    <a:lnTo>
                      <a:pt x="209" y="71"/>
                    </a:lnTo>
                    <a:lnTo>
                      <a:pt x="199" y="77"/>
                    </a:lnTo>
                    <a:lnTo>
                      <a:pt x="188" y="82"/>
                    </a:lnTo>
                    <a:lnTo>
                      <a:pt x="181" y="89"/>
                    </a:lnTo>
                    <a:lnTo>
                      <a:pt x="174" y="95"/>
                    </a:lnTo>
                    <a:lnTo>
                      <a:pt x="164" y="99"/>
                    </a:lnTo>
                    <a:lnTo>
                      <a:pt x="150" y="101"/>
                    </a:lnTo>
                    <a:lnTo>
                      <a:pt x="137" y="113"/>
                    </a:lnTo>
                    <a:lnTo>
                      <a:pt x="126" y="125"/>
                    </a:lnTo>
                    <a:lnTo>
                      <a:pt x="124" y="129"/>
                    </a:lnTo>
                    <a:lnTo>
                      <a:pt x="124" y="131"/>
                    </a:lnTo>
                    <a:lnTo>
                      <a:pt x="122" y="133"/>
                    </a:lnTo>
                    <a:lnTo>
                      <a:pt x="113" y="135"/>
                    </a:lnTo>
                    <a:lnTo>
                      <a:pt x="102" y="137"/>
                    </a:lnTo>
                    <a:lnTo>
                      <a:pt x="94" y="138"/>
                    </a:lnTo>
                    <a:lnTo>
                      <a:pt x="92" y="139"/>
                    </a:lnTo>
                    <a:lnTo>
                      <a:pt x="91" y="139"/>
                    </a:lnTo>
                    <a:lnTo>
                      <a:pt x="89" y="141"/>
                    </a:lnTo>
                    <a:lnTo>
                      <a:pt x="87" y="144"/>
                    </a:lnTo>
                    <a:lnTo>
                      <a:pt x="89" y="148"/>
                    </a:lnTo>
                    <a:lnTo>
                      <a:pt x="91" y="152"/>
                    </a:lnTo>
                    <a:lnTo>
                      <a:pt x="94" y="155"/>
                    </a:lnTo>
                    <a:lnTo>
                      <a:pt x="94" y="156"/>
                    </a:lnTo>
                    <a:lnTo>
                      <a:pt x="91" y="161"/>
                    </a:lnTo>
                    <a:lnTo>
                      <a:pt x="85" y="167"/>
                    </a:lnTo>
                    <a:lnTo>
                      <a:pt x="83" y="172"/>
                    </a:lnTo>
                    <a:lnTo>
                      <a:pt x="81" y="173"/>
                    </a:lnTo>
                    <a:lnTo>
                      <a:pt x="81" y="174"/>
                    </a:lnTo>
                    <a:lnTo>
                      <a:pt x="85" y="181"/>
                    </a:lnTo>
                    <a:lnTo>
                      <a:pt x="87" y="186"/>
                    </a:lnTo>
                    <a:lnTo>
                      <a:pt x="83" y="190"/>
                    </a:lnTo>
                    <a:lnTo>
                      <a:pt x="79" y="193"/>
                    </a:lnTo>
                    <a:lnTo>
                      <a:pt x="74" y="195"/>
                    </a:lnTo>
                    <a:lnTo>
                      <a:pt x="70" y="201"/>
                    </a:lnTo>
                    <a:lnTo>
                      <a:pt x="67" y="207"/>
                    </a:lnTo>
                    <a:lnTo>
                      <a:pt x="54" y="219"/>
                    </a:lnTo>
                    <a:lnTo>
                      <a:pt x="39" y="231"/>
                    </a:lnTo>
                    <a:lnTo>
                      <a:pt x="24" y="242"/>
                    </a:lnTo>
                    <a:lnTo>
                      <a:pt x="30" y="247"/>
                    </a:lnTo>
                    <a:lnTo>
                      <a:pt x="35" y="254"/>
                    </a:lnTo>
                    <a:lnTo>
                      <a:pt x="37" y="260"/>
                    </a:lnTo>
                    <a:lnTo>
                      <a:pt x="35" y="263"/>
                    </a:lnTo>
                    <a:lnTo>
                      <a:pt x="31" y="265"/>
                    </a:lnTo>
                    <a:lnTo>
                      <a:pt x="26" y="268"/>
                    </a:lnTo>
                    <a:lnTo>
                      <a:pt x="19" y="271"/>
                    </a:lnTo>
                    <a:lnTo>
                      <a:pt x="13" y="272"/>
                    </a:lnTo>
                    <a:lnTo>
                      <a:pt x="11" y="273"/>
                    </a:lnTo>
                    <a:lnTo>
                      <a:pt x="4" y="279"/>
                    </a:lnTo>
                    <a:lnTo>
                      <a:pt x="0" y="284"/>
                    </a:lnTo>
                    <a:lnTo>
                      <a:pt x="0" y="291"/>
                    </a:lnTo>
                    <a:lnTo>
                      <a:pt x="4" y="295"/>
                    </a:lnTo>
                    <a:lnTo>
                      <a:pt x="7" y="300"/>
                    </a:lnTo>
                    <a:lnTo>
                      <a:pt x="13" y="302"/>
                    </a:lnTo>
                    <a:lnTo>
                      <a:pt x="19" y="304"/>
                    </a:lnTo>
                    <a:lnTo>
                      <a:pt x="26" y="304"/>
                    </a:lnTo>
                    <a:lnTo>
                      <a:pt x="28" y="304"/>
                    </a:lnTo>
                    <a:lnTo>
                      <a:pt x="26" y="309"/>
                    </a:lnTo>
                    <a:lnTo>
                      <a:pt x="24" y="313"/>
                    </a:lnTo>
                    <a:lnTo>
                      <a:pt x="22" y="318"/>
                    </a:lnTo>
                    <a:lnTo>
                      <a:pt x="22" y="322"/>
                    </a:lnTo>
                    <a:lnTo>
                      <a:pt x="20" y="325"/>
                    </a:lnTo>
                    <a:lnTo>
                      <a:pt x="20" y="328"/>
                    </a:lnTo>
                    <a:lnTo>
                      <a:pt x="20" y="332"/>
                    </a:lnTo>
                    <a:lnTo>
                      <a:pt x="20" y="339"/>
                    </a:lnTo>
                    <a:lnTo>
                      <a:pt x="19" y="344"/>
                    </a:lnTo>
                    <a:lnTo>
                      <a:pt x="19" y="349"/>
                    </a:lnTo>
                    <a:lnTo>
                      <a:pt x="19" y="358"/>
                    </a:lnTo>
                    <a:lnTo>
                      <a:pt x="22" y="367"/>
                    </a:lnTo>
                    <a:lnTo>
                      <a:pt x="24" y="368"/>
                    </a:lnTo>
                    <a:lnTo>
                      <a:pt x="26" y="370"/>
                    </a:lnTo>
                    <a:lnTo>
                      <a:pt x="28" y="371"/>
                    </a:lnTo>
                    <a:lnTo>
                      <a:pt x="28" y="373"/>
                    </a:lnTo>
                    <a:lnTo>
                      <a:pt x="28" y="379"/>
                    </a:lnTo>
                    <a:lnTo>
                      <a:pt x="26" y="386"/>
                    </a:lnTo>
                    <a:lnTo>
                      <a:pt x="19" y="402"/>
                    </a:lnTo>
                    <a:lnTo>
                      <a:pt x="7" y="418"/>
                    </a:lnTo>
                    <a:lnTo>
                      <a:pt x="4" y="425"/>
                    </a:lnTo>
                    <a:lnTo>
                      <a:pt x="0" y="431"/>
                    </a:lnTo>
                    <a:lnTo>
                      <a:pt x="6" y="432"/>
                    </a:lnTo>
                    <a:lnTo>
                      <a:pt x="11" y="433"/>
                    </a:lnTo>
                    <a:lnTo>
                      <a:pt x="13" y="435"/>
                    </a:lnTo>
                    <a:lnTo>
                      <a:pt x="17" y="439"/>
                    </a:lnTo>
                    <a:lnTo>
                      <a:pt x="19" y="444"/>
                    </a:lnTo>
                    <a:lnTo>
                      <a:pt x="24" y="449"/>
                    </a:lnTo>
                    <a:lnTo>
                      <a:pt x="30" y="460"/>
                    </a:lnTo>
                    <a:lnTo>
                      <a:pt x="33" y="465"/>
                    </a:lnTo>
                    <a:lnTo>
                      <a:pt x="35" y="468"/>
                    </a:lnTo>
                    <a:lnTo>
                      <a:pt x="35" y="478"/>
                    </a:lnTo>
                    <a:lnTo>
                      <a:pt x="37" y="487"/>
                    </a:lnTo>
                    <a:lnTo>
                      <a:pt x="37" y="491"/>
                    </a:lnTo>
                    <a:lnTo>
                      <a:pt x="41" y="494"/>
                    </a:lnTo>
                    <a:lnTo>
                      <a:pt x="46" y="497"/>
                    </a:lnTo>
                    <a:lnTo>
                      <a:pt x="54" y="499"/>
                    </a:lnTo>
                    <a:lnTo>
                      <a:pt x="57" y="506"/>
                    </a:lnTo>
                    <a:lnTo>
                      <a:pt x="59" y="513"/>
                    </a:lnTo>
                    <a:lnTo>
                      <a:pt x="59" y="520"/>
                    </a:lnTo>
                    <a:lnTo>
                      <a:pt x="63" y="527"/>
                    </a:lnTo>
                    <a:lnTo>
                      <a:pt x="68" y="528"/>
                    </a:lnTo>
                    <a:lnTo>
                      <a:pt x="76" y="526"/>
                    </a:lnTo>
                    <a:lnTo>
                      <a:pt x="83" y="524"/>
                    </a:lnTo>
                    <a:lnTo>
                      <a:pt x="85" y="523"/>
                    </a:lnTo>
                    <a:lnTo>
                      <a:pt x="87" y="519"/>
                    </a:lnTo>
                    <a:lnTo>
                      <a:pt x="89" y="516"/>
                    </a:lnTo>
                    <a:lnTo>
                      <a:pt x="91" y="515"/>
                    </a:lnTo>
                    <a:lnTo>
                      <a:pt x="94" y="514"/>
                    </a:lnTo>
                    <a:lnTo>
                      <a:pt x="100" y="515"/>
                    </a:lnTo>
                    <a:lnTo>
                      <a:pt x="107" y="516"/>
                    </a:lnTo>
                    <a:lnTo>
                      <a:pt x="120" y="517"/>
                    </a:lnTo>
                    <a:lnTo>
                      <a:pt x="137" y="519"/>
                    </a:lnTo>
                    <a:lnTo>
                      <a:pt x="142" y="520"/>
                    </a:lnTo>
                    <a:lnTo>
                      <a:pt x="150" y="521"/>
                    </a:lnTo>
                    <a:lnTo>
                      <a:pt x="155" y="522"/>
                    </a:lnTo>
                    <a:lnTo>
                      <a:pt x="157" y="523"/>
                    </a:lnTo>
                    <a:lnTo>
                      <a:pt x="161" y="526"/>
                    </a:lnTo>
                    <a:lnTo>
                      <a:pt x="164" y="529"/>
                    </a:lnTo>
                    <a:lnTo>
                      <a:pt x="170" y="531"/>
                    </a:lnTo>
                    <a:lnTo>
                      <a:pt x="177" y="532"/>
                    </a:lnTo>
                    <a:lnTo>
                      <a:pt x="183" y="533"/>
                    </a:lnTo>
                    <a:lnTo>
                      <a:pt x="185" y="533"/>
                    </a:lnTo>
                    <a:lnTo>
                      <a:pt x="190" y="539"/>
                    </a:lnTo>
                    <a:lnTo>
                      <a:pt x="196" y="545"/>
                    </a:lnTo>
                    <a:lnTo>
                      <a:pt x="209" y="556"/>
                    </a:lnTo>
                    <a:lnTo>
                      <a:pt x="212" y="559"/>
                    </a:lnTo>
                    <a:lnTo>
                      <a:pt x="214" y="563"/>
                    </a:lnTo>
                    <a:lnTo>
                      <a:pt x="216" y="567"/>
                    </a:lnTo>
                    <a:lnTo>
                      <a:pt x="216" y="568"/>
                    </a:lnTo>
                    <a:lnTo>
                      <a:pt x="214" y="574"/>
                    </a:lnTo>
                    <a:lnTo>
                      <a:pt x="214" y="579"/>
                    </a:lnTo>
                    <a:lnTo>
                      <a:pt x="214" y="584"/>
                    </a:lnTo>
                    <a:lnTo>
                      <a:pt x="212" y="589"/>
                    </a:lnTo>
                    <a:lnTo>
                      <a:pt x="216" y="594"/>
                    </a:lnTo>
                    <a:lnTo>
                      <a:pt x="222" y="597"/>
                    </a:lnTo>
                    <a:lnTo>
                      <a:pt x="229" y="599"/>
                    </a:lnTo>
                    <a:lnTo>
                      <a:pt x="238" y="601"/>
                    </a:lnTo>
                    <a:lnTo>
                      <a:pt x="246" y="606"/>
                    </a:lnTo>
                    <a:lnTo>
                      <a:pt x="251" y="611"/>
                    </a:lnTo>
                    <a:lnTo>
                      <a:pt x="262" y="621"/>
                    </a:lnTo>
                    <a:lnTo>
                      <a:pt x="268" y="625"/>
                    </a:lnTo>
                    <a:lnTo>
                      <a:pt x="275" y="629"/>
                    </a:lnTo>
                    <a:lnTo>
                      <a:pt x="284" y="632"/>
                    </a:lnTo>
                    <a:lnTo>
                      <a:pt x="297" y="634"/>
                    </a:lnTo>
                    <a:lnTo>
                      <a:pt x="301" y="636"/>
                    </a:lnTo>
                    <a:lnTo>
                      <a:pt x="307" y="639"/>
                    </a:lnTo>
                    <a:lnTo>
                      <a:pt x="310" y="643"/>
                    </a:lnTo>
                    <a:lnTo>
                      <a:pt x="310" y="646"/>
                    </a:lnTo>
                    <a:lnTo>
                      <a:pt x="308" y="648"/>
                    </a:lnTo>
                    <a:lnTo>
                      <a:pt x="305" y="650"/>
                    </a:lnTo>
                    <a:lnTo>
                      <a:pt x="294" y="652"/>
                    </a:lnTo>
                    <a:lnTo>
                      <a:pt x="283" y="654"/>
                    </a:lnTo>
                    <a:lnTo>
                      <a:pt x="281" y="654"/>
                    </a:lnTo>
                    <a:lnTo>
                      <a:pt x="279" y="654"/>
                    </a:lnTo>
                    <a:lnTo>
                      <a:pt x="273" y="664"/>
                    </a:lnTo>
                    <a:lnTo>
                      <a:pt x="270" y="674"/>
                    </a:lnTo>
                    <a:lnTo>
                      <a:pt x="268" y="684"/>
                    </a:lnTo>
                    <a:lnTo>
                      <a:pt x="266" y="695"/>
                    </a:lnTo>
                    <a:lnTo>
                      <a:pt x="268" y="693"/>
                    </a:lnTo>
                    <a:lnTo>
                      <a:pt x="268" y="691"/>
                    </a:lnTo>
                    <a:lnTo>
                      <a:pt x="270" y="689"/>
                    </a:lnTo>
                    <a:lnTo>
                      <a:pt x="279" y="692"/>
                    </a:lnTo>
                    <a:lnTo>
                      <a:pt x="284" y="696"/>
                    </a:lnTo>
                    <a:lnTo>
                      <a:pt x="290" y="702"/>
                    </a:lnTo>
                    <a:lnTo>
                      <a:pt x="294" y="708"/>
                    </a:lnTo>
                    <a:lnTo>
                      <a:pt x="292" y="712"/>
                    </a:lnTo>
                    <a:lnTo>
                      <a:pt x="290" y="715"/>
                    </a:lnTo>
                    <a:lnTo>
                      <a:pt x="290" y="718"/>
                    </a:lnTo>
                    <a:lnTo>
                      <a:pt x="294" y="722"/>
                    </a:lnTo>
                    <a:lnTo>
                      <a:pt x="299" y="725"/>
                    </a:lnTo>
                    <a:lnTo>
                      <a:pt x="305" y="727"/>
                    </a:lnTo>
                    <a:lnTo>
                      <a:pt x="316" y="730"/>
                    </a:lnTo>
                    <a:lnTo>
                      <a:pt x="327" y="731"/>
                    </a:lnTo>
                    <a:lnTo>
                      <a:pt x="338" y="734"/>
                    </a:lnTo>
                    <a:lnTo>
                      <a:pt x="343" y="735"/>
                    </a:lnTo>
                    <a:lnTo>
                      <a:pt x="347" y="737"/>
                    </a:lnTo>
                    <a:lnTo>
                      <a:pt x="349" y="738"/>
                    </a:lnTo>
                    <a:lnTo>
                      <a:pt x="345" y="737"/>
                    </a:lnTo>
                    <a:lnTo>
                      <a:pt x="347" y="737"/>
                    </a:lnTo>
                    <a:lnTo>
                      <a:pt x="349" y="737"/>
                    </a:lnTo>
                    <a:lnTo>
                      <a:pt x="355" y="738"/>
                    </a:lnTo>
                    <a:lnTo>
                      <a:pt x="360" y="739"/>
                    </a:lnTo>
                    <a:lnTo>
                      <a:pt x="369" y="741"/>
                    </a:lnTo>
                    <a:lnTo>
                      <a:pt x="380" y="744"/>
                    </a:lnTo>
                    <a:lnTo>
                      <a:pt x="391" y="748"/>
                    </a:lnTo>
                    <a:lnTo>
                      <a:pt x="401" y="752"/>
                    </a:lnTo>
                    <a:lnTo>
                      <a:pt x="412" y="755"/>
                    </a:lnTo>
                    <a:lnTo>
                      <a:pt x="419" y="753"/>
                    </a:lnTo>
                    <a:lnTo>
                      <a:pt x="425" y="750"/>
                    </a:lnTo>
                    <a:lnTo>
                      <a:pt x="428" y="746"/>
                    </a:lnTo>
                    <a:lnTo>
                      <a:pt x="432" y="741"/>
                    </a:lnTo>
                    <a:lnTo>
                      <a:pt x="434" y="736"/>
                    </a:lnTo>
                    <a:lnTo>
                      <a:pt x="436" y="732"/>
                    </a:lnTo>
                    <a:lnTo>
                      <a:pt x="438" y="729"/>
                    </a:lnTo>
                    <a:lnTo>
                      <a:pt x="439" y="727"/>
                    </a:lnTo>
                    <a:lnTo>
                      <a:pt x="447" y="724"/>
                    </a:lnTo>
                    <a:lnTo>
                      <a:pt x="452" y="723"/>
                    </a:lnTo>
                    <a:lnTo>
                      <a:pt x="460" y="720"/>
                    </a:lnTo>
                    <a:lnTo>
                      <a:pt x="467" y="715"/>
                    </a:lnTo>
                    <a:lnTo>
                      <a:pt x="478" y="710"/>
                    </a:lnTo>
                    <a:lnTo>
                      <a:pt x="489" y="705"/>
                    </a:lnTo>
                    <a:lnTo>
                      <a:pt x="499" y="700"/>
                    </a:lnTo>
                    <a:lnTo>
                      <a:pt x="502" y="692"/>
                    </a:lnTo>
                    <a:lnTo>
                      <a:pt x="508" y="686"/>
                    </a:lnTo>
                    <a:lnTo>
                      <a:pt x="515" y="681"/>
                    </a:lnTo>
                    <a:lnTo>
                      <a:pt x="521" y="679"/>
                    </a:lnTo>
                    <a:lnTo>
                      <a:pt x="530" y="677"/>
                    </a:lnTo>
                    <a:lnTo>
                      <a:pt x="547" y="669"/>
                    </a:lnTo>
                    <a:lnTo>
                      <a:pt x="563" y="659"/>
                    </a:lnTo>
                    <a:lnTo>
                      <a:pt x="580" y="648"/>
                    </a:lnTo>
                    <a:lnTo>
                      <a:pt x="585" y="643"/>
                    </a:lnTo>
                    <a:lnTo>
                      <a:pt x="589" y="638"/>
                    </a:lnTo>
                    <a:lnTo>
                      <a:pt x="585" y="632"/>
                    </a:lnTo>
                    <a:lnTo>
                      <a:pt x="582" y="627"/>
                    </a:lnTo>
                    <a:lnTo>
                      <a:pt x="576" y="622"/>
                    </a:lnTo>
                    <a:lnTo>
                      <a:pt x="572" y="616"/>
                    </a:lnTo>
                    <a:lnTo>
                      <a:pt x="572" y="613"/>
                    </a:lnTo>
                    <a:lnTo>
                      <a:pt x="574" y="608"/>
                    </a:lnTo>
                    <a:lnTo>
                      <a:pt x="576" y="603"/>
                    </a:lnTo>
                    <a:lnTo>
                      <a:pt x="578" y="599"/>
                    </a:lnTo>
                    <a:lnTo>
                      <a:pt x="583" y="595"/>
                    </a:lnTo>
                    <a:lnTo>
                      <a:pt x="587" y="592"/>
                    </a:lnTo>
                    <a:lnTo>
                      <a:pt x="591" y="588"/>
                    </a:lnTo>
                    <a:lnTo>
                      <a:pt x="593" y="587"/>
                    </a:lnTo>
                    <a:lnTo>
                      <a:pt x="595" y="584"/>
                    </a:lnTo>
                    <a:lnTo>
                      <a:pt x="600" y="580"/>
                    </a:lnTo>
                    <a:lnTo>
                      <a:pt x="604" y="576"/>
                    </a:lnTo>
                    <a:lnTo>
                      <a:pt x="604" y="572"/>
                    </a:lnTo>
                    <a:lnTo>
                      <a:pt x="602" y="570"/>
                    </a:lnTo>
                    <a:lnTo>
                      <a:pt x="598" y="567"/>
                    </a:lnTo>
                    <a:lnTo>
                      <a:pt x="587" y="562"/>
                    </a:lnTo>
                    <a:lnTo>
                      <a:pt x="578" y="557"/>
                    </a:lnTo>
                    <a:lnTo>
                      <a:pt x="574" y="554"/>
                    </a:lnTo>
                    <a:lnTo>
                      <a:pt x="572" y="552"/>
                    </a:lnTo>
                    <a:lnTo>
                      <a:pt x="571" y="549"/>
                    </a:lnTo>
                    <a:lnTo>
                      <a:pt x="572" y="547"/>
                    </a:lnTo>
                    <a:lnTo>
                      <a:pt x="580" y="543"/>
                    </a:lnTo>
                    <a:lnTo>
                      <a:pt x="585" y="540"/>
                    </a:lnTo>
                    <a:lnTo>
                      <a:pt x="587" y="538"/>
                    </a:lnTo>
                    <a:lnTo>
                      <a:pt x="585" y="535"/>
                    </a:lnTo>
                    <a:lnTo>
                      <a:pt x="582" y="532"/>
                    </a:lnTo>
                    <a:lnTo>
                      <a:pt x="576" y="528"/>
                    </a:lnTo>
                    <a:lnTo>
                      <a:pt x="561" y="519"/>
                    </a:lnTo>
                    <a:lnTo>
                      <a:pt x="547" y="510"/>
                    </a:lnTo>
                    <a:lnTo>
                      <a:pt x="539" y="505"/>
                    </a:lnTo>
                    <a:lnTo>
                      <a:pt x="534" y="499"/>
                    </a:lnTo>
                    <a:lnTo>
                      <a:pt x="535" y="486"/>
                    </a:lnTo>
                    <a:lnTo>
                      <a:pt x="535" y="472"/>
                    </a:lnTo>
                    <a:lnTo>
                      <a:pt x="530" y="459"/>
                    </a:lnTo>
                    <a:lnTo>
                      <a:pt x="519" y="447"/>
                    </a:lnTo>
                    <a:lnTo>
                      <a:pt x="521" y="441"/>
                    </a:lnTo>
                    <a:lnTo>
                      <a:pt x="521" y="439"/>
                    </a:lnTo>
                    <a:lnTo>
                      <a:pt x="523" y="437"/>
                    </a:lnTo>
                    <a:lnTo>
                      <a:pt x="526" y="437"/>
                    </a:lnTo>
                    <a:lnTo>
                      <a:pt x="528" y="438"/>
                    </a:lnTo>
                    <a:lnTo>
                      <a:pt x="532" y="439"/>
                    </a:lnTo>
                    <a:lnTo>
                      <a:pt x="534" y="439"/>
                    </a:lnTo>
                    <a:lnTo>
                      <a:pt x="537" y="439"/>
                    </a:lnTo>
                    <a:lnTo>
                      <a:pt x="545" y="437"/>
                    </a:lnTo>
                    <a:lnTo>
                      <a:pt x="552" y="436"/>
                    </a:lnTo>
                    <a:lnTo>
                      <a:pt x="558" y="435"/>
                    </a:lnTo>
                    <a:lnTo>
                      <a:pt x="558" y="430"/>
                    </a:lnTo>
                    <a:lnTo>
                      <a:pt x="554" y="425"/>
                    </a:lnTo>
                    <a:lnTo>
                      <a:pt x="550" y="422"/>
                    </a:lnTo>
                    <a:lnTo>
                      <a:pt x="547" y="418"/>
                    </a:lnTo>
                    <a:lnTo>
                      <a:pt x="543" y="415"/>
                    </a:lnTo>
                    <a:lnTo>
                      <a:pt x="541" y="414"/>
                    </a:lnTo>
                    <a:lnTo>
                      <a:pt x="548" y="409"/>
                    </a:lnTo>
                    <a:lnTo>
                      <a:pt x="556" y="406"/>
                    </a:lnTo>
                    <a:lnTo>
                      <a:pt x="565" y="405"/>
                    </a:lnTo>
                    <a:lnTo>
                      <a:pt x="578" y="404"/>
                    </a:lnTo>
                    <a:lnTo>
                      <a:pt x="583" y="401"/>
                    </a:lnTo>
                    <a:lnTo>
                      <a:pt x="585" y="398"/>
                    </a:lnTo>
                    <a:lnTo>
                      <a:pt x="587" y="395"/>
                    </a:lnTo>
                    <a:lnTo>
                      <a:pt x="587" y="393"/>
                    </a:lnTo>
                    <a:lnTo>
                      <a:pt x="585" y="389"/>
                    </a:lnTo>
                    <a:lnTo>
                      <a:pt x="583" y="385"/>
                    </a:lnTo>
                    <a:lnTo>
                      <a:pt x="582" y="378"/>
                    </a:lnTo>
                    <a:lnTo>
                      <a:pt x="582" y="377"/>
                    </a:lnTo>
                    <a:lnTo>
                      <a:pt x="580" y="374"/>
                    </a:lnTo>
                    <a:lnTo>
                      <a:pt x="578" y="373"/>
                    </a:lnTo>
                    <a:lnTo>
                      <a:pt x="580" y="375"/>
                    </a:lnTo>
                    <a:lnTo>
                      <a:pt x="582" y="379"/>
                    </a:lnTo>
                    <a:lnTo>
                      <a:pt x="583" y="383"/>
                    </a:lnTo>
                    <a:lnTo>
                      <a:pt x="585" y="386"/>
                    </a:lnTo>
                    <a:lnTo>
                      <a:pt x="580" y="389"/>
                    </a:lnTo>
                    <a:lnTo>
                      <a:pt x="578" y="390"/>
                    </a:lnTo>
                    <a:lnTo>
                      <a:pt x="576" y="390"/>
                    </a:lnTo>
                    <a:lnTo>
                      <a:pt x="571" y="388"/>
                    </a:lnTo>
                    <a:lnTo>
                      <a:pt x="567" y="385"/>
                    </a:lnTo>
                    <a:lnTo>
                      <a:pt x="561" y="378"/>
                    </a:lnTo>
                    <a:lnTo>
                      <a:pt x="559" y="377"/>
                    </a:lnTo>
                    <a:lnTo>
                      <a:pt x="554" y="375"/>
                    </a:lnTo>
                    <a:lnTo>
                      <a:pt x="541" y="370"/>
                    </a:lnTo>
                    <a:lnTo>
                      <a:pt x="528" y="364"/>
                    </a:lnTo>
                    <a:lnTo>
                      <a:pt x="523" y="362"/>
                    </a:lnTo>
                    <a:lnTo>
                      <a:pt x="519" y="361"/>
                    </a:lnTo>
                    <a:lnTo>
                      <a:pt x="517" y="358"/>
                    </a:lnTo>
                    <a:lnTo>
                      <a:pt x="517" y="357"/>
                    </a:lnTo>
                    <a:lnTo>
                      <a:pt x="515" y="355"/>
                    </a:lnTo>
                    <a:lnTo>
                      <a:pt x="517" y="356"/>
                    </a:lnTo>
                    <a:lnTo>
                      <a:pt x="517" y="357"/>
                    </a:lnTo>
                    <a:lnTo>
                      <a:pt x="517" y="355"/>
                    </a:lnTo>
                    <a:lnTo>
                      <a:pt x="517" y="351"/>
                    </a:lnTo>
                    <a:lnTo>
                      <a:pt x="515" y="348"/>
                    </a:lnTo>
                    <a:lnTo>
                      <a:pt x="513" y="343"/>
                    </a:lnTo>
                    <a:lnTo>
                      <a:pt x="511" y="340"/>
                    </a:lnTo>
                    <a:lnTo>
                      <a:pt x="510" y="336"/>
                    </a:lnTo>
                    <a:lnTo>
                      <a:pt x="508" y="333"/>
                    </a:lnTo>
                    <a:lnTo>
                      <a:pt x="506" y="332"/>
                    </a:lnTo>
                    <a:lnTo>
                      <a:pt x="508" y="327"/>
                    </a:lnTo>
                    <a:lnTo>
                      <a:pt x="508" y="324"/>
                    </a:lnTo>
                    <a:lnTo>
                      <a:pt x="510" y="321"/>
                    </a:lnTo>
                    <a:lnTo>
                      <a:pt x="511" y="320"/>
                    </a:lnTo>
                    <a:lnTo>
                      <a:pt x="519" y="318"/>
                    </a:lnTo>
                    <a:lnTo>
                      <a:pt x="526" y="317"/>
                    </a:lnTo>
                    <a:lnTo>
                      <a:pt x="534" y="316"/>
                    </a:lnTo>
                    <a:lnTo>
                      <a:pt x="539" y="312"/>
                    </a:lnTo>
                    <a:lnTo>
                      <a:pt x="543" y="307"/>
                    </a:lnTo>
                    <a:lnTo>
                      <a:pt x="548" y="297"/>
                    </a:lnTo>
                    <a:lnTo>
                      <a:pt x="550" y="293"/>
                    </a:lnTo>
                    <a:lnTo>
                      <a:pt x="554" y="289"/>
                    </a:lnTo>
                    <a:lnTo>
                      <a:pt x="559" y="285"/>
                    </a:lnTo>
                    <a:lnTo>
                      <a:pt x="569" y="283"/>
                    </a:lnTo>
                    <a:lnTo>
                      <a:pt x="574" y="278"/>
                    </a:lnTo>
                    <a:lnTo>
                      <a:pt x="580" y="274"/>
                    </a:lnTo>
                    <a:lnTo>
                      <a:pt x="587" y="269"/>
                    </a:lnTo>
                    <a:lnTo>
                      <a:pt x="598" y="265"/>
                    </a:lnTo>
                    <a:lnTo>
                      <a:pt x="606" y="264"/>
                    </a:lnTo>
                    <a:lnTo>
                      <a:pt x="617" y="263"/>
                    </a:lnTo>
                    <a:lnTo>
                      <a:pt x="626" y="258"/>
                    </a:lnTo>
                    <a:lnTo>
                      <a:pt x="635" y="252"/>
                    </a:lnTo>
                    <a:lnTo>
                      <a:pt x="639" y="247"/>
                    </a:lnTo>
                    <a:lnTo>
                      <a:pt x="641" y="243"/>
                    </a:lnTo>
                    <a:lnTo>
                      <a:pt x="644" y="237"/>
                    </a:lnTo>
                    <a:lnTo>
                      <a:pt x="646" y="234"/>
                    </a:lnTo>
                    <a:lnTo>
                      <a:pt x="652" y="232"/>
                    </a:lnTo>
                    <a:lnTo>
                      <a:pt x="657" y="230"/>
                    </a:lnTo>
                    <a:lnTo>
                      <a:pt x="667" y="228"/>
                    </a:lnTo>
                    <a:lnTo>
                      <a:pt x="674" y="227"/>
                    </a:lnTo>
                    <a:lnTo>
                      <a:pt x="679" y="226"/>
                    </a:lnTo>
                    <a:lnTo>
                      <a:pt x="685" y="222"/>
                    </a:lnTo>
                    <a:lnTo>
                      <a:pt x="687" y="220"/>
                    </a:lnTo>
                    <a:lnTo>
                      <a:pt x="687" y="218"/>
                    </a:lnTo>
                    <a:lnTo>
                      <a:pt x="685" y="216"/>
                    </a:lnTo>
                    <a:lnTo>
                      <a:pt x="683" y="213"/>
                    </a:lnTo>
                    <a:lnTo>
                      <a:pt x="679" y="206"/>
                    </a:lnTo>
                    <a:lnTo>
                      <a:pt x="674" y="198"/>
                    </a:lnTo>
                    <a:lnTo>
                      <a:pt x="670" y="192"/>
                    </a:lnTo>
                    <a:lnTo>
                      <a:pt x="668" y="190"/>
                    </a:lnTo>
                    <a:lnTo>
                      <a:pt x="668" y="189"/>
                    </a:lnTo>
                    <a:lnTo>
                      <a:pt x="668" y="187"/>
                    </a:lnTo>
                    <a:lnTo>
                      <a:pt x="668" y="184"/>
                    </a:lnTo>
                    <a:lnTo>
                      <a:pt x="667" y="176"/>
                    </a:lnTo>
                    <a:lnTo>
                      <a:pt x="665" y="168"/>
                    </a:lnTo>
                    <a:lnTo>
                      <a:pt x="661" y="164"/>
                    </a:lnTo>
                    <a:lnTo>
                      <a:pt x="659" y="162"/>
                    </a:lnTo>
                    <a:lnTo>
                      <a:pt x="657" y="162"/>
                    </a:lnTo>
                    <a:lnTo>
                      <a:pt x="655" y="163"/>
                    </a:lnTo>
                    <a:lnTo>
                      <a:pt x="652" y="167"/>
                    </a:lnTo>
                    <a:lnTo>
                      <a:pt x="650" y="172"/>
                    </a:lnTo>
                    <a:lnTo>
                      <a:pt x="650" y="174"/>
                    </a:lnTo>
                    <a:lnTo>
                      <a:pt x="650" y="176"/>
                    </a:lnTo>
                    <a:lnTo>
                      <a:pt x="654" y="177"/>
                    </a:lnTo>
                    <a:lnTo>
                      <a:pt x="659" y="177"/>
                    </a:lnTo>
                    <a:lnTo>
                      <a:pt x="665" y="177"/>
                    </a:lnTo>
                    <a:lnTo>
                      <a:pt x="668" y="178"/>
                    </a:lnTo>
                    <a:lnTo>
                      <a:pt x="668" y="179"/>
                    </a:lnTo>
                    <a:lnTo>
                      <a:pt x="668" y="181"/>
                    </a:lnTo>
                    <a:lnTo>
                      <a:pt x="668" y="183"/>
                    </a:lnTo>
                    <a:lnTo>
                      <a:pt x="667" y="183"/>
                    </a:lnTo>
                    <a:lnTo>
                      <a:pt x="659" y="182"/>
                    </a:lnTo>
                    <a:lnTo>
                      <a:pt x="652" y="180"/>
                    </a:lnTo>
                    <a:lnTo>
                      <a:pt x="646" y="177"/>
                    </a:lnTo>
                    <a:lnTo>
                      <a:pt x="644" y="176"/>
                    </a:lnTo>
                    <a:lnTo>
                      <a:pt x="643" y="170"/>
                    </a:lnTo>
                    <a:lnTo>
                      <a:pt x="646" y="166"/>
                    </a:lnTo>
                    <a:lnTo>
                      <a:pt x="652" y="163"/>
                    </a:lnTo>
                    <a:lnTo>
                      <a:pt x="659" y="158"/>
                    </a:lnTo>
                    <a:lnTo>
                      <a:pt x="655" y="152"/>
                    </a:lnTo>
                    <a:lnTo>
                      <a:pt x="652" y="148"/>
                    </a:lnTo>
                    <a:lnTo>
                      <a:pt x="644" y="146"/>
                    </a:lnTo>
                    <a:lnTo>
                      <a:pt x="635" y="144"/>
                    </a:lnTo>
                    <a:lnTo>
                      <a:pt x="626" y="138"/>
                    </a:lnTo>
                    <a:lnTo>
                      <a:pt x="622" y="133"/>
                    </a:lnTo>
                    <a:lnTo>
                      <a:pt x="626" y="127"/>
                    </a:lnTo>
                    <a:lnTo>
                      <a:pt x="635" y="121"/>
                    </a:lnTo>
                    <a:lnTo>
                      <a:pt x="639" y="118"/>
                    </a:lnTo>
                    <a:lnTo>
                      <a:pt x="644" y="116"/>
                    </a:lnTo>
                    <a:lnTo>
                      <a:pt x="652" y="115"/>
                    </a:lnTo>
                    <a:lnTo>
                      <a:pt x="657" y="112"/>
                    </a:lnTo>
                    <a:lnTo>
                      <a:pt x="667" y="105"/>
                    </a:lnTo>
                    <a:lnTo>
                      <a:pt x="674" y="98"/>
                    </a:lnTo>
                    <a:lnTo>
                      <a:pt x="678" y="91"/>
                    </a:lnTo>
                    <a:lnTo>
                      <a:pt x="683" y="82"/>
                    </a:lnTo>
                    <a:lnTo>
                      <a:pt x="687" y="63"/>
                    </a:lnTo>
                    <a:lnTo>
                      <a:pt x="694" y="43"/>
                    </a:lnTo>
                    <a:lnTo>
                      <a:pt x="692" y="32"/>
                    </a:lnTo>
                    <a:lnTo>
                      <a:pt x="692" y="20"/>
                    </a:lnTo>
                    <a:lnTo>
                      <a:pt x="691" y="11"/>
                    </a:lnTo>
                    <a:lnTo>
                      <a:pt x="685" y="6"/>
                    </a:lnTo>
                    <a:lnTo>
                      <a:pt x="679" y="3"/>
                    </a:lnTo>
                    <a:lnTo>
                      <a:pt x="676" y="3"/>
                    </a:lnTo>
                    <a:lnTo>
                      <a:pt x="670" y="5"/>
                    </a:lnTo>
                    <a:lnTo>
                      <a:pt x="665" y="6"/>
                    </a:lnTo>
                    <a:lnTo>
                      <a:pt x="655" y="8"/>
                    </a:lnTo>
                    <a:lnTo>
                      <a:pt x="637" y="12"/>
                    </a:lnTo>
                    <a:lnTo>
                      <a:pt x="630" y="14"/>
                    </a:lnTo>
                    <a:lnTo>
                      <a:pt x="624" y="16"/>
                    </a:lnTo>
                    <a:lnTo>
                      <a:pt x="619" y="18"/>
                    </a:lnTo>
                    <a:lnTo>
                      <a:pt x="611" y="20"/>
                    </a:lnTo>
                    <a:lnTo>
                      <a:pt x="606" y="22"/>
                    </a:lnTo>
                    <a:lnTo>
                      <a:pt x="604" y="23"/>
                    </a:lnTo>
                    <a:lnTo>
                      <a:pt x="598" y="28"/>
                    </a:lnTo>
                    <a:lnTo>
                      <a:pt x="591" y="31"/>
                    </a:lnTo>
                    <a:lnTo>
                      <a:pt x="585" y="33"/>
                    </a:lnTo>
                    <a:lnTo>
                      <a:pt x="576" y="35"/>
                    </a:lnTo>
                    <a:lnTo>
                      <a:pt x="563" y="39"/>
                    </a:lnTo>
                    <a:lnTo>
                      <a:pt x="548" y="43"/>
                    </a:lnTo>
                    <a:lnTo>
                      <a:pt x="517" y="50"/>
                    </a:lnTo>
                    <a:lnTo>
                      <a:pt x="502" y="55"/>
                    </a:lnTo>
                    <a:lnTo>
                      <a:pt x="487" y="61"/>
                    </a:lnTo>
                    <a:lnTo>
                      <a:pt x="471" y="66"/>
                    </a:lnTo>
                    <a:lnTo>
                      <a:pt x="456" y="68"/>
                    </a:lnTo>
                    <a:lnTo>
                      <a:pt x="443" y="65"/>
                    </a:lnTo>
                    <a:lnTo>
                      <a:pt x="430" y="62"/>
                    </a:lnTo>
                    <a:lnTo>
                      <a:pt x="417" y="58"/>
                    </a:lnTo>
                    <a:lnTo>
                      <a:pt x="403" y="55"/>
                    </a:lnTo>
                    <a:lnTo>
                      <a:pt x="382" y="46"/>
                    </a:lnTo>
                    <a:lnTo>
                      <a:pt x="371" y="42"/>
                    </a:lnTo>
                    <a:lnTo>
                      <a:pt x="360" y="39"/>
                    </a:lnTo>
                    <a:lnTo>
                      <a:pt x="345" y="32"/>
                    </a:lnTo>
                    <a:lnTo>
                      <a:pt x="327" y="26"/>
                    </a:lnTo>
                    <a:lnTo>
                      <a:pt x="307" y="21"/>
                    </a:lnTo>
                    <a:lnTo>
                      <a:pt x="286" y="18"/>
                    </a:lnTo>
                    <a:lnTo>
                      <a:pt x="275" y="15"/>
                    </a:lnTo>
                    <a:lnTo>
                      <a:pt x="262" y="12"/>
                    </a:lnTo>
                    <a:lnTo>
                      <a:pt x="249" y="10"/>
                    </a:lnTo>
                    <a:lnTo>
                      <a:pt x="238" y="8"/>
                    </a:lnTo>
                    <a:lnTo>
                      <a:pt x="231" y="7"/>
                    </a:lnTo>
                    <a:lnTo>
                      <a:pt x="229" y="7"/>
                    </a:lnTo>
                    <a:lnTo>
                      <a:pt x="227" y="6"/>
                    </a:lnTo>
                    <a:lnTo>
                      <a:pt x="229" y="4"/>
                    </a:lnTo>
                    <a:lnTo>
                      <a:pt x="231" y="3"/>
                    </a:lnTo>
                    <a:lnTo>
                      <a:pt x="238" y="0"/>
                    </a:lnTo>
                    <a:close/>
                  </a:path>
                </a:pathLst>
              </a:custGeom>
              <a:solidFill>
                <a:srgbClr val="FFC000"/>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25" name="Freeform 25">
                <a:extLst>
                  <a:ext uri="{FF2B5EF4-FFF2-40B4-BE49-F238E27FC236}">
                    <a16:creationId xmlns:a16="http://schemas.microsoft.com/office/drawing/2014/main" id="{23AFEBD2-1B39-68DD-8723-F0C40A6E4857}"/>
                  </a:ext>
                </a:extLst>
              </p:cNvPr>
              <p:cNvSpPr>
                <a:spLocks/>
              </p:cNvSpPr>
              <p:nvPr/>
            </p:nvSpPr>
            <p:spPr bwMode="auto">
              <a:xfrm>
                <a:off x="4268" y="4003"/>
                <a:ext cx="322" cy="317"/>
              </a:xfrm>
              <a:custGeom>
                <a:avLst/>
                <a:gdLst>
                  <a:gd name="T0" fmla="*/ 1202590046 w 575"/>
                  <a:gd name="T1" fmla="*/ 1237730640 h 550"/>
                  <a:gd name="T2" fmla="*/ 1202590046 w 575"/>
                  <a:gd name="T3" fmla="*/ 1237730640 h 550"/>
                  <a:gd name="T4" fmla="*/ 1202590046 w 575"/>
                  <a:gd name="T5" fmla="*/ 1237730640 h 550"/>
                  <a:gd name="T6" fmla="*/ 1202590046 w 575"/>
                  <a:gd name="T7" fmla="*/ 1237730640 h 550"/>
                  <a:gd name="T8" fmla="*/ 1202590046 w 575"/>
                  <a:gd name="T9" fmla="*/ 1237730640 h 550"/>
                  <a:gd name="T10" fmla="*/ 1202590046 w 575"/>
                  <a:gd name="T11" fmla="*/ 1237730640 h 550"/>
                  <a:gd name="T12" fmla="*/ 1202590046 w 575"/>
                  <a:gd name="T13" fmla="*/ 1237730640 h 550"/>
                  <a:gd name="T14" fmla="*/ 1202590046 w 575"/>
                  <a:gd name="T15" fmla="*/ 1237730640 h 550"/>
                  <a:gd name="T16" fmla="*/ 1202590046 w 575"/>
                  <a:gd name="T17" fmla="*/ 1237730640 h 550"/>
                  <a:gd name="T18" fmla="*/ 1202590046 w 575"/>
                  <a:gd name="T19" fmla="*/ 1237730640 h 550"/>
                  <a:gd name="T20" fmla="*/ 1202590046 w 575"/>
                  <a:gd name="T21" fmla="*/ 1237730640 h 550"/>
                  <a:gd name="T22" fmla="*/ 1202590046 w 575"/>
                  <a:gd name="T23" fmla="*/ 1237730640 h 550"/>
                  <a:gd name="T24" fmla="*/ 1202590046 w 575"/>
                  <a:gd name="T25" fmla="*/ 1237730640 h 550"/>
                  <a:gd name="T26" fmla="*/ 1202590046 w 575"/>
                  <a:gd name="T27" fmla="*/ 1237730640 h 550"/>
                  <a:gd name="T28" fmla="*/ 1202590046 w 575"/>
                  <a:gd name="T29" fmla="*/ 1237730640 h 550"/>
                  <a:gd name="T30" fmla="*/ 1202590046 w 575"/>
                  <a:gd name="T31" fmla="*/ 1237730640 h 550"/>
                  <a:gd name="T32" fmla="*/ 1202590046 w 575"/>
                  <a:gd name="T33" fmla="*/ 1237730640 h 550"/>
                  <a:gd name="T34" fmla="*/ 1202590046 w 575"/>
                  <a:gd name="T35" fmla="*/ 1237730640 h 550"/>
                  <a:gd name="T36" fmla="*/ 1202590046 w 575"/>
                  <a:gd name="T37" fmla="*/ 1237730640 h 550"/>
                  <a:gd name="T38" fmla="*/ 1202590046 w 575"/>
                  <a:gd name="T39" fmla="*/ 1237730640 h 550"/>
                  <a:gd name="T40" fmla="*/ 1202590046 w 575"/>
                  <a:gd name="T41" fmla="*/ 1237730640 h 550"/>
                  <a:gd name="T42" fmla="*/ 1202590046 w 575"/>
                  <a:gd name="T43" fmla="*/ 1237730640 h 550"/>
                  <a:gd name="T44" fmla="*/ 1202590046 w 575"/>
                  <a:gd name="T45" fmla="*/ 1237730640 h 550"/>
                  <a:gd name="T46" fmla="*/ 1202590046 w 575"/>
                  <a:gd name="T47" fmla="*/ 1237730640 h 550"/>
                  <a:gd name="T48" fmla="*/ 1202590046 w 575"/>
                  <a:gd name="T49" fmla="*/ 1237730640 h 550"/>
                  <a:gd name="T50" fmla="*/ 1202590046 w 575"/>
                  <a:gd name="T51" fmla="*/ 1237730640 h 550"/>
                  <a:gd name="T52" fmla="*/ 1202590046 w 575"/>
                  <a:gd name="T53" fmla="*/ 1237730640 h 550"/>
                  <a:gd name="T54" fmla="*/ 1202590046 w 575"/>
                  <a:gd name="T55" fmla="*/ 1237730640 h 550"/>
                  <a:gd name="T56" fmla="*/ 1202590046 w 575"/>
                  <a:gd name="T57" fmla="*/ 1237730640 h 550"/>
                  <a:gd name="T58" fmla="*/ 1202590046 w 575"/>
                  <a:gd name="T59" fmla="*/ 1237730640 h 550"/>
                  <a:gd name="T60" fmla="*/ 1202590046 w 575"/>
                  <a:gd name="T61" fmla="*/ 1237730640 h 550"/>
                  <a:gd name="T62" fmla="*/ 1202590046 w 575"/>
                  <a:gd name="T63" fmla="*/ 1237730640 h 550"/>
                  <a:gd name="T64" fmla="*/ 1202590046 w 575"/>
                  <a:gd name="T65" fmla="*/ 1237730640 h 550"/>
                  <a:gd name="T66" fmla="*/ 1202590046 w 575"/>
                  <a:gd name="T67" fmla="*/ 1237730640 h 550"/>
                  <a:gd name="T68" fmla="*/ 1202590046 w 575"/>
                  <a:gd name="T69" fmla="*/ 1237730640 h 550"/>
                  <a:gd name="T70" fmla="*/ 1202590046 w 575"/>
                  <a:gd name="T71" fmla="*/ 1237730640 h 550"/>
                  <a:gd name="T72" fmla="*/ 1202590046 w 575"/>
                  <a:gd name="T73" fmla="*/ 1237730640 h 550"/>
                  <a:gd name="T74" fmla="*/ 1202590046 w 575"/>
                  <a:gd name="T75" fmla="*/ 1237730640 h 550"/>
                  <a:gd name="T76" fmla="*/ 1202590046 w 575"/>
                  <a:gd name="T77" fmla="*/ 0 h 550"/>
                  <a:gd name="T78" fmla="*/ 1202590046 w 575"/>
                  <a:gd name="T79" fmla="*/ 1237730640 h 550"/>
                  <a:gd name="T80" fmla="*/ 1202590046 w 575"/>
                  <a:gd name="T81" fmla="*/ 1237730640 h 550"/>
                  <a:gd name="T82" fmla="*/ 1202590046 w 575"/>
                  <a:gd name="T83" fmla="*/ 1237730640 h 550"/>
                  <a:gd name="T84" fmla="*/ 1202590046 w 575"/>
                  <a:gd name="T85" fmla="*/ 1237730640 h 550"/>
                  <a:gd name="T86" fmla="*/ 1202590046 w 575"/>
                  <a:gd name="T87" fmla="*/ 1237730640 h 550"/>
                  <a:gd name="T88" fmla="*/ 1202590046 w 575"/>
                  <a:gd name="T89" fmla="*/ 1237730640 h 550"/>
                  <a:gd name="T90" fmla="*/ 1202590046 w 575"/>
                  <a:gd name="T91" fmla="*/ 1237730640 h 550"/>
                  <a:gd name="T92" fmla="*/ 1202590046 w 575"/>
                  <a:gd name="T93" fmla="*/ 1237730640 h 550"/>
                  <a:gd name="T94" fmla="*/ 1202590046 w 575"/>
                  <a:gd name="T95" fmla="*/ 1237730640 h 550"/>
                  <a:gd name="T96" fmla="*/ 1202590046 w 575"/>
                  <a:gd name="T97" fmla="*/ 1237730640 h 550"/>
                  <a:gd name="T98" fmla="*/ 1202590046 w 575"/>
                  <a:gd name="T99" fmla="*/ 1237730640 h 550"/>
                  <a:gd name="T100" fmla="*/ 1202590046 w 575"/>
                  <a:gd name="T101" fmla="*/ 1237730640 h 550"/>
                  <a:gd name="T102" fmla="*/ 1202590046 w 575"/>
                  <a:gd name="T103" fmla="*/ 1237730640 h 550"/>
                  <a:gd name="T104" fmla="*/ 1202590046 w 575"/>
                  <a:gd name="T105" fmla="*/ 1237730640 h 550"/>
                  <a:gd name="T106" fmla="*/ 1202590046 w 575"/>
                  <a:gd name="T107" fmla="*/ 1237730640 h 5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5"/>
                  <a:gd name="T163" fmla="*/ 0 h 550"/>
                  <a:gd name="T164" fmla="*/ 575 w 575"/>
                  <a:gd name="T165" fmla="*/ 550 h 5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5" h="550">
                    <a:moveTo>
                      <a:pt x="6" y="350"/>
                    </a:moveTo>
                    <a:cubicBezTo>
                      <a:pt x="4" y="364"/>
                      <a:pt x="1" y="370"/>
                      <a:pt x="14" y="374"/>
                    </a:cubicBezTo>
                    <a:cubicBezTo>
                      <a:pt x="24" y="389"/>
                      <a:pt x="41" y="383"/>
                      <a:pt x="60" y="384"/>
                    </a:cubicBezTo>
                    <a:cubicBezTo>
                      <a:pt x="64" y="397"/>
                      <a:pt x="81" y="436"/>
                      <a:pt x="96" y="438"/>
                    </a:cubicBezTo>
                    <a:cubicBezTo>
                      <a:pt x="111" y="440"/>
                      <a:pt x="113" y="442"/>
                      <a:pt x="126" y="450"/>
                    </a:cubicBezTo>
                    <a:cubicBezTo>
                      <a:pt x="135" y="456"/>
                      <a:pt x="137" y="465"/>
                      <a:pt x="148" y="470"/>
                    </a:cubicBezTo>
                    <a:cubicBezTo>
                      <a:pt x="155" y="473"/>
                      <a:pt x="168" y="482"/>
                      <a:pt x="168" y="482"/>
                    </a:cubicBezTo>
                    <a:cubicBezTo>
                      <a:pt x="181" y="501"/>
                      <a:pt x="187" y="510"/>
                      <a:pt x="212" y="512"/>
                    </a:cubicBezTo>
                    <a:cubicBezTo>
                      <a:pt x="219" y="522"/>
                      <a:pt x="230" y="531"/>
                      <a:pt x="240" y="538"/>
                    </a:cubicBezTo>
                    <a:cubicBezTo>
                      <a:pt x="245" y="545"/>
                      <a:pt x="248" y="547"/>
                      <a:pt x="256" y="550"/>
                    </a:cubicBezTo>
                    <a:cubicBezTo>
                      <a:pt x="261" y="549"/>
                      <a:pt x="267" y="549"/>
                      <a:pt x="272" y="548"/>
                    </a:cubicBezTo>
                    <a:cubicBezTo>
                      <a:pt x="276" y="547"/>
                      <a:pt x="284" y="544"/>
                      <a:pt x="284" y="544"/>
                    </a:cubicBezTo>
                    <a:cubicBezTo>
                      <a:pt x="299" y="548"/>
                      <a:pt x="313" y="544"/>
                      <a:pt x="328" y="542"/>
                    </a:cubicBezTo>
                    <a:cubicBezTo>
                      <a:pt x="335" y="544"/>
                      <a:pt x="339" y="542"/>
                      <a:pt x="346" y="544"/>
                    </a:cubicBezTo>
                    <a:cubicBezTo>
                      <a:pt x="352" y="527"/>
                      <a:pt x="368" y="535"/>
                      <a:pt x="382" y="538"/>
                    </a:cubicBezTo>
                    <a:cubicBezTo>
                      <a:pt x="400" y="535"/>
                      <a:pt x="408" y="526"/>
                      <a:pt x="424" y="518"/>
                    </a:cubicBezTo>
                    <a:cubicBezTo>
                      <a:pt x="428" y="513"/>
                      <a:pt x="426" y="505"/>
                      <a:pt x="430" y="500"/>
                    </a:cubicBezTo>
                    <a:cubicBezTo>
                      <a:pt x="434" y="494"/>
                      <a:pt x="453" y="482"/>
                      <a:pt x="460" y="480"/>
                    </a:cubicBezTo>
                    <a:cubicBezTo>
                      <a:pt x="467" y="470"/>
                      <a:pt x="464" y="461"/>
                      <a:pt x="474" y="454"/>
                    </a:cubicBezTo>
                    <a:cubicBezTo>
                      <a:pt x="483" y="441"/>
                      <a:pt x="482" y="427"/>
                      <a:pt x="468" y="418"/>
                    </a:cubicBezTo>
                    <a:cubicBezTo>
                      <a:pt x="458" y="404"/>
                      <a:pt x="465" y="401"/>
                      <a:pt x="460" y="380"/>
                    </a:cubicBezTo>
                    <a:cubicBezTo>
                      <a:pt x="458" y="373"/>
                      <a:pt x="452" y="369"/>
                      <a:pt x="450" y="362"/>
                    </a:cubicBezTo>
                    <a:cubicBezTo>
                      <a:pt x="452" y="348"/>
                      <a:pt x="464" y="328"/>
                      <a:pt x="476" y="320"/>
                    </a:cubicBezTo>
                    <a:cubicBezTo>
                      <a:pt x="486" y="323"/>
                      <a:pt x="494" y="321"/>
                      <a:pt x="504" y="318"/>
                    </a:cubicBezTo>
                    <a:cubicBezTo>
                      <a:pt x="510" y="312"/>
                      <a:pt x="513" y="307"/>
                      <a:pt x="520" y="302"/>
                    </a:cubicBezTo>
                    <a:cubicBezTo>
                      <a:pt x="524" y="290"/>
                      <a:pt x="528" y="291"/>
                      <a:pt x="540" y="288"/>
                    </a:cubicBezTo>
                    <a:cubicBezTo>
                      <a:pt x="544" y="287"/>
                      <a:pt x="552" y="284"/>
                      <a:pt x="552" y="284"/>
                    </a:cubicBezTo>
                    <a:cubicBezTo>
                      <a:pt x="555" y="275"/>
                      <a:pt x="557" y="268"/>
                      <a:pt x="562" y="260"/>
                    </a:cubicBezTo>
                    <a:cubicBezTo>
                      <a:pt x="569" y="227"/>
                      <a:pt x="575" y="207"/>
                      <a:pt x="540" y="198"/>
                    </a:cubicBezTo>
                    <a:cubicBezTo>
                      <a:pt x="533" y="187"/>
                      <a:pt x="529" y="190"/>
                      <a:pt x="516" y="192"/>
                    </a:cubicBezTo>
                    <a:cubicBezTo>
                      <a:pt x="509" y="191"/>
                      <a:pt x="501" y="192"/>
                      <a:pt x="494" y="190"/>
                    </a:cubicBezTo>
                    <a:cubicBezTo>
                      <a:pt x="489" y="189"/>
                      <a:pt x="486" y="182"/>
                      <a:pt x="482" y="180"/>
                    </a:cubicBezTo>
                    <a:cubicBezTo>
                      <a:pt x="466" y="169"/>
                      <a:pt x="455" y="165"/>
                      <a:pt x="436" y="162"/>
                    </a:cubicBezTo>
                    <a:cubicBezTo>
                      <a:pt x="422" y="153"/>
                      <a:pt x="421" y="152"/>
                      <a:pt x="404" y="150"/>
                    </a:cubicBezTo>
                    <a:cubicBezTo>
                      <a:pt x="402" y="146"/>
                      <a:pt x="402" y="141"/>
                      <a:pt x="398" y="138"/>
                    </a:cubicBezTo>
                    <a:cubicBezTo>
                      <a:pt x="395" y="136"/>
                      <a:pt x="386" y="134"/>
                      <a:pt x="386" y="134"/>
                    </a:cubicBezTo>
                    <a:cubicBezTo>
                      <a:pt x="376" y="95"/>
                      <a:pt x="386" y="59"/>
                      <a:pt x="338" y="52"/>
                    </a:cubicBezTo>
                    <a:cubicBezTo>
                      <a:pt x="332" y="46"/>
                      <a:pt x="327" y="39"/>
                      <a:pt x="322" y="32"/>
                    </a:cubicBezTo>
                    <a:cubicBezTo>
                      <a:pt x="320" y="19"/>
                      <a:pt x="318" y="5"/>
                      <a:pt x="304" y="0"/>
                    </a:cubicBezTo>
                    <a:cubicBezTo>
                      <a:pt x="288" y="2"/>
                      <a:pt x="274" y="8"/>
                      <a:pt x="258" y="12"/>
                    </a:cubicBezTo>
                    <a:cubicBezTo>
                      <a:pt x="255" y="20"/>
                      <a:pt x="251" y="23"/>
                      <a:pt x="244" y="28"/>
                    </a:cubicBezTo>
                    <a:cubicBezTo>
                      <a:pt x="241" y="37"/>
                      <a:pt x="240" y="41"/>
                      <a:pt x="242" y="50"/>
                    </a:cubicBezTo>
                    <a:cubicBezTo>
                      <a:pt x="239" y="70"/>
                      <a:pt x="237" y="98"/>
                      <a:pt x="218" y="110"/>
                    </a:cubicBezTo>
                    <a:cubicBezTo>
                      <a:pt x="209" y="136"/>
                      <a:pt x="206" y="140"/>
                      <a:pt x="178" y="144"/>
                    </a:cubicBezTo>
                    <a:cubicBezTo>
                      <a:pt x="170" y="147"/>
                      <a:pt x="168" y="152"/>
                      <a:pt x="162" y="158"/>
                    </a:cubicBezTo>
                    <a:cubicBezTo>
                      <a:pt x="159" y="184"/>
                      <a:pt x="154" y="190"/>
                      <a:pt x="136" y="202"/>
                    </a:cubicBezTo>
                    <a:cubicBezTo>
                      <a:pt x="133" y="212"/>
                      <a:pt x="135" y="228"/>
                      <a:pt x="128" y="236"/>
                    </a:cubicBezTo>
                    <a:cubicBezTo>
                      <a:pt x="124" y="241"/>
                      <a:pt x="121" y="239"/>
                      <a:pt x="116" y="242"/>
                    </a:cubicBezTo>
                    <a:cubicBezTo>
                      <a:pt x="112" y="244"/>
                      <a:pt x="104" y="250"/>
                      <a:pt x="104" y="250"/>
                    </a:cubicBezTo>
                    <a:cubicBezTo>
                      <a:pt x="95" y="264"/>
                      <a:pt x="93" y="280"/>
                      <a:pt x="78" y="290"/>
                    </a:cubicBezTo>
                    <a:cubicBezTo>
                      <a:pt x="71" y="301"/>
                      <a:pt x="70" y="304"/>
                      <a:pt x="58" y="308"/>
                    </a:cubicBezTo>
                    <a:cubicBezTo>
                      <a:pt x="51" y="318"/>
                      <a:pt x="36" y="318"/>
                      <a:pt x="24" y="320"/>
                    </a:cubicBezTo>
                    <a:cubicBezTo>
                      <a:pt x="14" y="323"/>
                      <a:pt x="13" y="330"/>
                      <a:pt x="10" y="340"/>
                    </a:cubicBezTo>
                    <a:cubicBezTo>
                      <a:pt x="8" y="346"/>
                      <a:pt x="0" y="350"/>
                      <a:pt x="6" y="350"/>
                    </a:cubicBezTo>
                    <a:close/>
                  </a:path>
                </a:pathLst>
              </a:custGeom>
              <a:solidFill>
                <a:schemeClr val="accent2">
                  <a:lumMod val="5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6" name="Freeform 27">
                <a:extLst>
                  <a:ext uri="{FF2B5EF4-FFF2-40B4-BE49-F238E27FC236}">
                    <a16:creationId xmlns:a16="http://schemas.microsoft.com/office/drawing/2014/main" id="{2A4D4F3D-E956-32EE-E649-FA15B2595E2A}"/>
                  </a:ext>
                </a:extLst>
              </p:cNvPr>
              <p:cNvSpPr>
                <a:spLocks/>
              </p:cNvSpPr>
              <p:nvPr/>
            </p:nvSpPr>
            <p:spPr bwMode="auto">
              <a:xfrm>
                <a:off x="4198" y="3837"/>
                <a:ext cx="302" cy="366"/>
              </a:xfrm>
              <a:custGeom>
                <a:avLst/>
                <a:gdLst>
                  <a:gd name="T0" fmla="*/ 1212223572 w 535"/>
                  <a:gd name="T1" fmla="*/ 1239713762 h 634"/>
                  <a:gd name="T2" fmla="*/ 1212223572 w 535"/>
                  <a:gd name="T3" fmla="*/ 1239713762 h 634"/>
                  <a:gd name="T4" fmla="*/ 1212223572 w 535"/>
                  <a:gd name="T5" fmla="*/ 1239713762 h 634"/>
                  <a:gd name="T6" fmla="*/ 1212223572 w 535"/>
                  <a:gd name="T7" fmla="*/ 1239713762 h 634"/>
                  <a:gd name="T8" fmla="*/ 1212223572 w 535"/>
                  <a:gd name="T9" fmla="*/ 1239713762 h 634"/>
                  <a:gd name="T10" fmla="*/ 1212223572 w 535"/>
                  <a:gd name="T11" fmla="*/ 1239713762 h 634"/>
                  <a:gd name="T12" fmla="*/ 1212223572 w 535"/>
                  <a:gd name="T13" fmla="*/ 1239713762 h 634"/>
                  <a:gd name="T14" fmla="*/ 1212223572 w 535"/>
                  <a:gd name="T15" fmla="*/ 1239713762 h 634"/>
                  <a:gd name="T16" fmla="*/ 1212223572 w 535"/>
                  <a:gd name="T17" fmla="*/ 1239713762 h 634"/>
                  <a:gd name="T18" fmla="*/ 1212223572 w 535"/>
                  <a:gd name="T19" fmla="*/ 1239713762 h 634"/>
                  <a:gd name="T20" fmla="*/ 1212223572 w 535"/>
                  <a:gd name="T21" fmla="*/ 1239713762 h 634"/>
                  <a:gd name="T22" fmla="*/ 1212223572 w 535"/>
                  <a:gd name="T23" fmla="*/ 1239713762 h 634"/>
                  <a:gd name="T24" fmla="*/ 1212223572 w 535"/>
                  <a:gd name="T25" fmla="*/ 1239713762 h 634"/>
                  <a:gd name="T26" fmla="*/ 1212223572 w 535"/>
                  <a:gd name="T27" fmla="*/ 1239713762 h 634"/>
                  <a:gd name="T28" fmla="*/ 1212223572 w 535"/>
                  <a:gd name="T29" fmla="*/ 1239713762 h 634"/>
                  <a:gd name="T30" fmla="*/ 1212223572 w 535"/>
                  <a:gd name="T31" fmla="*/ 1239713762 h 634"/>
                  <a:gd name="T32" fmla="*/ 1212223572 w 535"/>
                  <a:gd name="T33" fmla="*/ 1239713762 h 634"/>
                  <a:gd name="T34" fmla="*/ 1212223572 w 535"/>
                  <a:gd name="T35" fmla="*/ 1239713762 h 634"/>
                  <a:gd name="T36" fmla="*/ 1212223572 w 535"/>
                  <a:gd name="T37" fmla="*/ 1239713762 h 634"/>
                  <a:gd name="T38" fmla="*/ 1212223572 w 535"/>
                  <a:gd name="T39" fmla="*/ 1239713762 h 634"/>
                  <a:gd name="T40" fmla="*/ 1212223572 w 535"/>
                  <a:gd name="T41" fmla="*/ 1239713762 h 634"/>
                  <a:gd name="T42" fmla="*/ 1212223572 w 535"/>
                  <a:gd name="T43" fmla="*/ 1239713762 h 634"/>
                  <a:gd name="T44" fmla="*/ 1212223572 w 535"/>
                  <a:gd name="T45" fmla="*/ 1239713762 h 634"/>
                  <a:gd name="T46" fmla="*/ 1212223572 w 535"/>
                  <a:gd name="T47" fmla="*/ 1239713762 h 634"/>
                  <a:gd name="T48" fmla="*/ 1212223572 w 535"/>
                  <a:gd name="T49" fmla="*/ 1239713762 h 634"/>
                  <a:gd name="T50" fmla="*/ 1212223572 w 535"/>
                  <a:gd name="T51" fmla="*/ 1239713762 h 634"/>
                  <a:gd name="T52" fmla="*/ 1212223572 w 535"/>
                  <a:gd name="T53" fmla="*/ 1239713762 h 634"/>
                  <a:gd name="T54" fmla="*/ 1212223572 w 535"/>
                  <a:gd name="T55" fmla="*/ 1239713762 h 634"/>
                  <a:gd name="T56" fmla="*/ 1212223572 w 535"/>
                  <a:gd name="T57" fmla="*/ 1239713762 h 634"/>
                  <a:gd name="T58" fmla="*/ 1212223572 w 535"/>
                  <a:gd name="T59" fmla="*/ 1239713762 h 634"/>
                  <a:gd name="T60" fmla="*/ 1212223572 w 535"/>
                  <a:gd name="T61" fmla="*/ 1239713762 h 634"/>
                  <a:gd name="T62" fmla="*/ 1212223572 w 535"/>
                  <a:gd name="T63" fmla="*/ 1239713762 h 634"/>
                  <a:gd name="T64" fmla="*/ 1212223572 w 535"/>
                  <a:gd name="T65" fmla="*/ 1239713762 h 634"/>
                  <a:gd name="T66" fmla="*/ 1212223572 w 535"/>
                  <a:gd name="T67" fmla="*/ 1239713762 h 634"/>
                  <a:gd name="T68" fmla="*/ 1212223572 w 535"/>
                  <a:gd name="T69" fmla="*/ 1239713762 h 634"/>
                  <a:gd name="T70" fmla="*/ 1212223572 w 535"/>
                  <a:gd name="T71" fmla="*/ 1239713762 h 6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5"/>
                  <a:gd name="T109" fmla="*/ 0 h 634"/>
                  <a:gd name="T110" fmla="*/ 535 w 535"/>
                  <a:gd name="T111" fmla="*/ 634 h 6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5" h="634">
                    <a:moveTo>
                      <a:pt x="5" y="454"/>
                    </a:moveTo>
                    <a:cubicBezTo>
                      <a:pt x="18" y="457"/>
                      <a:pt x="20" y="471"/>
                      <a:pt x="29" y="480"/>
                    </a:cubicBezTo>
                    <a:cubicBezTo>
                      <a:pt x="33" y="491"/>
                      <a:pt x="32" y="496"/>
                      <a:pt x="41" y="502"/>
                    </a:cubicBezTo>
                    <a:cubicBezTo>
                      <a:pt x="46" y="523"/>
                      <a:pt x="39" y="498"/>
                      <a:pt x="47" y="516"/>
                    </a:cubicBezTo>
                    <a:cubicBezTo>
                      <a:pt x="49" y="520"/>
                      <a:pt x="51" y="528"/>
                      <a:pt x="51" y="528"/>
                    </a:cubicBezTo>
                    <a:cubicBezTo>
                      <a:pt x="47" y="541"/>
                      <a:pt x="55" y="558"/>
                      <a:pt x="61" y="570"/>
                    </a:cubicBezTo>
                    <a:cubicBezTo>
                      <a:pt x="62" y="582"/>
                      <a:pt x="41" y="602"/>
                      <a:pt x="45" y="610"/>
                    </a:cubicBezTo>
                    <a:cubicBezTo>
                      <a:pt x="49" y="618"/>
                      <a:pt x="75" y="613"/>
                      <a:pt x="85" y="616"/>
                    </a:cubicBezTo>
                    <a:cubicBezTo>
                      <a:pt x="92" y="623"/>
                      <a:pt x="96" y="624"/>
                      <a:pt x="105" y="626"/>
                    </a:cubicBezTo>
                    <a:cubicBezTo>
                      <a:pt x="116" y="633"/>
                      <a:pt x="121" y="632"/>
                      <a:pt x="135" y="634"/>
                    </a:cubicBezTo>
                    <a:cubicBezTo>
                      <a:pt x="141" y="609"/>
                      <a:pt x="145" y="607"/>
                      <a:pt x="171" y="604"/>
                    </a:cubicBezTo>
                    <a:cubicBezTo>
                      <a:pt x="179" y="599"/>
                      <a:pt x="184" y="594"/>
                      <a:pt x="193" y="592"/>
                    </a:cubicBezTo>
                    <a:cubicBezTo>
                      <a:pt x="200" y="582"/>
                      <a:pt x="203" y="573"/>
                      <a:pt x="213" y="566"/>
                    </a:cubicBezTo>
                    <a:cubicBezTo>
                      <a:pt x="216" y="562"/>
                      <a:pt x="221" y="560"/>
                      <a:pt x="223" y="556"/>
                    </a:cubicBezTo>
                    <a:cubicBezTo>
                      <a:pt x="228" y="548"/>
                      <a:pt x="226" y="536"/>
                      <a:pt x="235" y="530"/>
                    </a:cubicBezTo>
                    <a:cubicBezTo>
                      <a:pt x="240" y="526"/>
                      <a:pt x="248" y="526"/>
                      <a:pt x="253" y="522"/>
                    </a:cubicBezTo>
                    <a:cubicBezTo>
                      <a:pt x="259" y="513"/>
                      <a:pt x="259" y="511"/>
                      <a:pt x="257" y="500"/>
                    </a:cubicBezTo>
                    <a:cubicBezTo>
                      <a:pt x="259" y="483"/>
                      <a:pt x="259" y="485"/>
                      <a:pt x="273" y="478"/>
                    </a:cubicBezTo>
                    <a:cubicBezTo>
                      <a:pt x="276" y="474"/>
                      <a:pt x="278" y="470"/>
                      <a:pt x="281" y="466"/>
                    </a:cubicBezTo>
                    <a:cubicBezTo>
                      <a:pt x="284" y="461"/>
                      <a:pt x="289" y="450"/>
                      <a:pt x="289" y="450"/>
                    </a:cubicBezTo>
                    <a:cubicBezTo>
                      <a:pt x="285" y="433"/>
                      <a:pt x="295" y="433"/>
                      <a:pt x="309" y="428"/>
                    </a:cubicBezTo>
                    <a:cubicBezTo>
                      <a:pt x="315" y="426"/>
                      <a:pt x="327" y="422"/>
                      <a:pt x="327" y="422"/>
                    </a:cubicBezTo>
                    <a:cubicBezTo>
                      <a:pt x="333" y="416"/>
                      <a:pt x="337" y="410"/>
                      <a:pt x="343" y="404"/>
                    </a:cubicBezTo>
                    <a:cubicBezTo>
                      <a:pt x="348" y="388"/>
                      <a:pt x="348" y="378"/>
                      <a:pt x="363" y="368"/>
                    </a:cubicBezTo>
                    <a:cubicBezTo>
                      <a:pt x="361" y="356"/>
                      <a:pt x="360" y="345"/>
                      <a:pt x="367" y="334"/>
                    </a:cubicBezTo>
                    <a:cubicBezTo>
                      <a:pt x="370" y="324"/>
                      <a:pt x="370" y="306"/>
                      <a:pt x="381" y="302"/>
                    </a:cubicBezTo>
                    <a:cubicBezTo>
                      <a:pt x="391" y="292"/>
                      <a:pt x="395" y="294"/>
                      <a:pt x="411" y="292"/>
                    </a:cubicBezTo>
                    <a:cubicBezTo>
                      <a:pt x="418" y="281"/>
                      <a:pt x="431" y="288"/>
                      <a:pt x="443" y="290"/>
                    </a:cubicBezTo>
                    <a:cubicBezTo>
                      <a:pt x="447" y="292"/>
                      <a:pt x="445" y="300"/>
                      <a:pt x="447" y="304"/>
                    </a:cubicBezTo>
                    <a:cubicBezTo>
                      <a:pt x="450" y="310"/>
                      <a:pt x="451" y="322"/>
                      <a:pt x="451" y="322"/>
                    </a:cubicBezTo>
                    <a:cubicBezTo>
                      <a:pt x="446" y="338"/>
                      <a:pt x="478" y="334"/>
                      <a:pt x="489" y="338"/>
                    </a:cubicBezTo>
                    <a:cubicBezTo>
                      <a:pt x="480" y="320"/>
                      <a:pt x="490" y="323"/>
                      <a:pt x="483" y="312"/>
                    </a:cubicBezTo>
                    <a:cubicBezTo>
                      <a:pt x="484" y="301"/>
                      <a:pt x="476" y="287"/>
                      <a:pt x="491" y="292"/>
                    </a:cubicBezTo>
                    <a:cubicBezTo>
                      <a:pt x="499" y="289"/>
                      <a:pt x="499" y="283"/>
                      <a:pt x="507" y="280"/>
                    </a:cubicBezTo>
                    <a:cubicBezTo>
                      <a:pt x="511" y="278"/>
                      <a:pt x="519" y="276"/>
                      <a:pt x="519" y="276"/>
                    </a:cubicBezTo>
                    <a:cubicBezTo>
                      <a:pt x="527" y="264"/>
                      <a:pt x="535" y="250"/>
                      <a:pt x="523" y="242"/>
                    </a:cubicBezTo>
                    <a:cubicBezTo>
                      <a:pt x="518" y="226"/>
                      <a:pt x="482" y="228"/>
                      <a:pt x="469" y="210"/>
                    </a:cubicBezTo>
                    <a:cubicBezTo>
                      <a:pt x="464" y="194"/>
                      <a:pt x="455" y="189"/>
                      <a:pt x="439" y="184"/>
                    </a:cubicBezTo>
                    <a:cubicBezTo>
                      <a:pt x="430" y="175"/>
                      <a:pt x="426" y="165"/>
                      <a:pt x="413" y="162"/>
                    </a:cubicBezTo>
                    <a:cubicBezTo>
                      <a:pt x="392" y="141"/>
                      <a:pt x="414" y="120"/>
                      <a:pt x="421" y="100"/>
                    </a:cubicBezTo>
                    <a:cubicBezTo>
                      <a:pt x="416" y="87"/>
                      <a:pt x="405" y="82"/>
                      <a:pt x="399" y="70"/>
                    </a:cubicBezTo>
                    <a:cubicBezTo>
                      <a:pt x="394" y="61"/>
                      <a:pt x="397" y="49"/>
                      <a:pt x="391" y="40"/>
                    </a:cubicBezTo>
                    <a:cubicBezTo>
                      <a:pt x="386" y="32"/>
                      <a:pt x="365" y="26"/>
                      <a:pt x="365" y="26"/>
                    </a:cubicBezTo>
                    <a:cubicBezTo>
                      <a:pt x="341" y="10"/>
                      <a:pt x="361" y="11"/>
                      <a:pt x="329" y="6"/>
                    </a:cubicBezTo>
                    <a:cubicBezTo>
                      <a:pt x="312" y="0"/>
                      <a:pt x="300" y="5"/>
                      <a:pt x="281" y="6"/>
                    </a:cubicBezTo>
                    <a:cubicBezTo>
                      <a:pt x="278" y="10"/>
                      <a:pt x="277" y="17"/>
                      <a:pt x="273" y="20"/>
                    </a:cubicBezTo>
                    <a:cubicBezTo>
                      <a:pt x="265" y="26"/>
                      <a:pt x="244" y="27"/>
                      <a:pt x="235" y="28"/>
                    </a:cubicBezTo>
                    <a:cubicBezTo>
                      <a:pt x="232" y="37"/>
                      <a:pt x="228" y="45"/>
                      <a:pt x="225" y="54"/>
                    </a:cubicBezTo>
                    <a:cubicBezTo>
                      <a:pt x="229" y="100"/>
                      <a:pt x="228" y="106"/>
                      <a:pt x="183" y="110"/>
                    </a:cubicBezTo>
                    <a:cubicBezTo>
                      <a:pt x="184" y="123"/>
                      <a:pt x="180" y="136"/>
                      <a:pt x="193" y="140"/>
                    </a:cubicBezTo>
                    <a:cubicBezTo>
                      <a:pt x="197" y="153"/>
                      <a:pt x="202" y="171"/>
                      <a:pt x="187" y="176"/>
                    </a:cubicBezTo>
                    <a:cubicBezTo>
                      <a:pt x="183" y="164"/>
                      <a:pt x="181" y="164"/>
                      <a:pt x="169" y="160"/>
                    </a:cubicBezTo>
                    <a:cubicBezTo>
                      <a:pt x="165" y="159"/>
                      <a:pt x="157" y="156"/>
                      <a:pt x="157" y="156"/>
                    </a:cubicBezTo>
                    <a:cubicBezTo>
                      <a:pt x="145" y="159"/>
                      <a:pt x="141" y="163"/>
                      <a:pt x="131" y="170"/>
                    </a:cubicBezTo>
                    <a:cubicBezTo>
                      <a:pt x="127" y="181"/>
                      <a:pt x="110" y="186"/>
                      <a:pt x="99" y="190"/>
                    </a:cubicBezTo>
                    <a:cubicBezTo>
                      <a:pt x="93" y="196"/>
                      <a:pt x="88" y="199"/>
                      <a:pt x="83" y="206"/>
                    </a:cubicBezTo>
                    <a:cubicBezTo>
                      <a:pt x="84" y="216"/>
                      <a:pt x="88" y="242"/>
                      <a:pt x="83" y="252"/>
                    </a:cubicBezTo>
                    <a:cubicBezTo>
                      <a:pt x="82" y="255"/>
                      <a:pt x="78" y="251"/>
                      <a:pt x="75" y="250"/>
                    </a:cubicBezTo>
                    <a:cubicBezTo>
                      <a:pt x="68" y="249"/>
                      <a:pt x="56" y="247"/>
                      <a:pt x="49" y="246"/>
                    </a:cubicBezTo>
                    <a:cubicBezTo>
                      <a:pt x="41" y="243"/>
                      <a:pt x="38" y="245"/>
                      <a:pt x="31" y="250"/>
                    </a:cubicBezTo>
                    <a:cubicBezTo>
                      <a:pt x="26" y="258"/>
                      <a:pt x="27" y="264"/>
                      <a:pt x="23" y="272"/>
                    </a:cubicBezTo>
                    <a:cubicBezTo>
                      <a:pt x="21" y="276"/>
                      <a:pt x="17" y="279"/>
                      <a:pt x="15" y="284"/>
                    </a:cubicBezTo>
                    <a:cubicBezTo>
                      <a:pt x="14" y="286"/>
                      <a:pt x="14" y="288"/>
                      <a:pt x="13" y="290"/>
                    </a:cubicBezTo>
                    <a:cubicBezTo>
                      <a:pt x="14" y="298"/>
                      <a:pt x="18" y="327"/>
                      <a:pt x="25" y="334"/>
                    </a:cubicBezTo>
                    <a:cubicBezTo>
                      <a:pt x="30" y="339"/>
                      <a:pt x="38" y="337"/>
                      <a:pt x="45" y="338"/>
                    </a:cubicBezTo>
                    <a:cubicBezTo>
                      <a:pt x="51" y="340"/>
                      <a:pt x="63" y="344"/>
                      <a:pt x="63" y="344"/>
                    </a:cubicBezTo>
                    <a:cubicBezTo>
                      <a:pt x="64" y="346"/>
                      <a:pt x="65" y="348"/>
                      <a:pt x="67" y="350"/>
                    </a:cubicBezTo>
                    <a:cubicBezTo>
                      <a:pt x="69" y="351"/>
                      <a:pt x="72" y="351"/>
                      <a:pt x="73" y="352"/>
                    </a:cubicBezTo>
                    <a:cubicBezTo>
                      <a:pt x="76" y="355"/>
                      <a:pt x="81" y="364"/>
                      <a:pt x="81" y="364"/>
                    </a:cubicBezTo>
                    <a:cubicBezTo>
                      <a:pt x="79" y="380"/>
                      <a:pt x="81" y="381"/>
                      <a:pt x="67" y="386"/>
                    </a:cubicBezTo>
                    <a:cubicBezTo>
                      <a:pt x="55" y="421"/>
                      <a:pt x="50" y="416"/>
                      <a:pt x="23" y="434"/>
                    </a:cubicBezTo>
                    <a:cubicBezTo>
                      <a:pt x="21" y="437"/>
                      <a:pt x="0" y="459"/>
                      <a:pt x="5" y="454"/>
                    </a:cubicBezTo>
                    <a:close/>
                  </a:path>
                </a:pathLst>
              </a:custGeom>
              <a:solidFill>
                <a:schemeClr val="accent2">
                  <a:lumMod val="5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7" name="Freeform 33">
                <a:extLst>
                  <a:ext uri="{FF2B5EF4-FFF2-40B4-BE49-F238E27FC236}">
                    <a16:creationId xmlns:a16="http://schemas.microsoft.com/office/drawing/2014/main" id="{F2028321-38FE-9886-F7D0-45FE2BF85784}"/>
                  </a:ext>
                </a:extLst>
              </p:cNvPr>
              <p:cNvSpPr>
                <a:spLocks/>
              </p:cNvSpPr>
              <p:nvPr/>
            </p:nvSpPr>
            <p:spPr bwMode="auto">
              <a:xfrm>
                <a:off x="2343" y="1230"/>
                <a:ext cx="187" cy="183"/>
              </a:xfrm>
              <a:custGeom>
                <a:avLst/>
                <a:gdLst>
                  <a:gd name="T0" fmla="*/ 1195176192 w 336"/>
                  <a:gd name="T1" fmla="*/ 1235815293 h 318"/>
                  <a:gd name="T2" fmla="*/ 1195176192 w 336"/>
                  <a:gd name="T3" fmla="*/ 1235815293 h 318"/>
                  <a:gd name="T4" fmla="*/ 1195176192 w 336"/>
                  <a:gd name="T5" fmla="*/ 1235815293 h 318"/>
                  <a:gd name="T6" fmla="*/ 1195176192 w 336"/>
                  <a:gd name="T7" fmla="*/ 438981944 h 318"/>
                  <a:gd name="T8" fmla="*/ 1195176192 w 336"/>
                  <a:gd name="T9" fmla="*/ 0 h 318"/>
                  <a:gd name="T10" fmla="*/ 1151708432 w 336"/>
                  <a:gd name="T11" fmla="*/ 438981944 h 318"/>
                  <a:gd name="T12" fmla="*/ 1151708432 w 336"/>
                  <a:gd name="T13" fmla="*/ 1235815293 h 318"/>
                  <a:gd name="T14" fmla="*/ 384047709 w 336"/>
                  <a:gd name="T15" fmla="*/ 1235815293 h 318"/>
                  <a:gd name="T16" fmla="*/ 384047709 w 336"/>
                  <a:gd name="T17" fmla="*/ 1235815293 h 318"/>
                  <a:gd name="T18" fmla="*/ 0 w 336"/>
                  <a:gd name="T19" fmla="*/ 1235815293 h 318"/>
                  <a:gd name="T20" fmla="*/ 767660581 w 336"/>
                  <a:gd name="T21" fmla="*/ 1235815293 h 318"/>
                  <a:gd name="T22" fmla="*/ 767660581 w 336"/>
                  <a:gd name="T23" fmla="*/ 1235815293 h 318"/>
                  <a:gd name="T24" fmla="*/ 1151708432 w 336"/>
                  <a:gd name="T25" fmla="*/ 1235815293 h 318"/>
                  <a:gd name="T26" fmla="*/ 1151708432 w 336"/>
                  <a:gd name="T27" fmla="*/ 1235815293 h 318"/>
                  <a:gd name="T28" fmla="*/ 1195176192 w 336"/>
                  <a:gd name="T29" fmla="*/ 1235815293 h 318"/>
                  <a:gd name="T30" fmla="*/ 1195176192 w 336"/>
                  <a:gd name="T31" fmla="*/ 1235815293 h 318"/>
                  <a:gd name="T32" fmla="*/ 1195176192 w 336"/>
                  <a:gd name="T33" fmla="*/ 1235815293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6"/>
                  <a:gd name="T52" fmla="*/ 0 h 318"/>
                  <a:gd name="T53" fmla="*/ 336 w 33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6" h="318">
                    <a:moveTo>
                      <a:pt x="322" y="193"/>
                    </a:moveTo>
                    <a:cubicBezTo>
                      <a:pt x="320" y="181"/>
                      <a:pt x="322" y="168"/>
                      <a:pt x="316" y="157"/>
                    </a:cubicBezTo>
                    <a:cubicBezTo>
                      <a:pt x="302" y="132"/>
                      <a:pt x="282" y="175"/>
                      <a:pt x="310" y="133"/>
                    </a:cubicBezTo>
                    <a:cubicBezTo>
                      <a:pt x="306" y="107"/>
                      <a:pt x="306" y="80"/>
                      <a:pt x="298" y="55"/>
                    </a:cubicBezTo>
                    <a:cubicBezTo>
                      <a:pt x="284" y="12"/>
                      <a:pt x="270" y="74"/>
                      <a:pt x="286" y="25"/>
                    </a:cubicBezTo>
                    <a:cubicBezTo>
                      <a:pt x="248" y="0"/>
                      <a:pt x="233" y="37"/>
                      <a:pt x="196" y="49"/>
                    </a:cubicBezTo>
                    <a:cubicBezTo>
                      <a:pt x="185" y="60"/>
                      <a:pt x="166" y="101"/>
                      <a:pt x="160" y="103"/>
                    </a:cubicBezTo>
                    <a:cubicBezTo>
                      <a:pt x="137" y="110"/>
                      <a:pt x="112" y="107"/>
                      <a:pt x="88" y="109"/>
                    </a:cubicBezTo>
                    <a:cubicBezTo>
                      <a:pt x="31" y="128"/>
                      <a:pt x="95" y="142"/>
                      <a:pt x="58" y="175"/>
                    </a:cubicBezTo>
                    <a:cubicBezTo>
                      <a:pt x="46" y="186"/>
                      <a:pt x="26" y="179"/>
                      <a:pt x="10" y="181"/>
                    </a:cubicBezTo>
                    <a:cubicBezTo>
                      <a:pt x="18" y="318"/>
                      <a:pt x="0" y="292"/>
                      <a:pt x="124" y="301"/>
                    </a:cubicBezTo>
                    <a:cubicBezTo>
                      <a:pt x="132" y="305"/>
                      <a:pt x="139" y="312"/>
                      <a:pt x="148" y="313"/>
                    </a:cubicBezTo>
                    <a:cubicBezTo>
                      <a:pt x="161" y="315"/>
                      <a:pt x="154" y="300"/>
                      <a:pt x="166" y="286"/>
                    </a:cubicBezTo>
                    <a:cubicBezTo>
                      <a:pt x="178" y="272"/>
                      <a:pt x="198" y="239"/>
                      <a:pt x="220" y="229"/>
                    </a:cubicBezTo>
                    <a:cubicBezTo>
                      <a:pt x="239" y="211"/>
                      <a:pt x="272" y="225"/>
                      <a:pt x="298" y="223"/>
                    </a:cubicBezTo>
                    <a:cubicBezTo>
                      <a:pt x="312" y="180"/>
                      <a:pt x="292" y="232"/>
                      <a:pt x="322" y="187"/>
                    </a:cubicBezTo>
                    <a:cubicBezTo>
                      <a:pt x="325" y="182"/>
                      <a:pt x="336" y="136"/>
                      <a:pt x="322" y="193"/>
                    </a:cubicBezTo>
                    <a:close/>
                  </a:path>
                </a:pathLst>
              </a:custGeom>
              <a:solidFill>
                <a:schemeClr val="accent2">
                  <a:lumMod val="5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28" name="Freeform 34">
                <a:extLst>
                  <a:ext uri="{FF2B5EF4-FFF2-40B4-BE49-F238E27FC236}">
                    <a16:creationId xmlns:a16="http://schemas.microsoft.com/office/drawing/2014/main" id="{0A013223-68B0-8DAA-A920-82F55B49B866}"/>
                  </a:ext>
                </a:extLst>
              </p:cNvPr>
              <p:cNvSpPr>
                <a:spLocks/>
              </p:cNvSpPr>
              <p:nvPr/>
            </p:nvSpPr>
            <p:spPr bwMode="auto">
              <a:xfrm>
                <a:off x="2805" y="1159"/>
                <a:ext cx="325" cy="809"/>
              </a:xfrm>
              <a:custGeom>
                <a:avLst/>
                <a:gdLst>
                  <a:gd name="T0" fmla="*/ 1199195406 w 582"/>
                  <a:gd name="T1" fmla="*/ 0 h 1403"/>
                  <a:gd name="T2" fmla="*/ 1199195406 w 582"/>
                  <a:gd name="T3" fmla="*/ 884683325 h 1403"/>
                  <a:gd name="T4" fmla="*/ 1166878939 w 582"/>
                  <a:gd name="T5" fmla="*/ 1238284570 h 1403"/>
                  <a:gd name="T6" fmla="*/ 1166878939 w 582"/>
                  <a:gd name="T7" fmla="*/ 1238284570 h 1403"/>
                  <a:gd name="T8" fmla="*/ 1166878939 w 582"/>
                  <a:gd name="T9" fmla="*/ 1238284570 h 1403"/>
                  <a:gd name="T10" fmla="*/ 1166878939 w 582"/>
                  <a:gd name="T11" fmla="*/ 1238284570 h 1403"/>
                  <a:gd name="T12" fmla="*/ 778065774 w 582"/>
                  <a:gd name="T13" fmla="*/ 1238284570 h 1403"/>
                  <a:gd name="T14" fmla="*/ 778065774 w 582"/>
                  <a:gd name="T15" fmla="*/ 1238284570 h 1403"/>
                  <a:gd name="T16" fmla="*/ 388813594 w 582"/>
                  <a:gd name="T17" fmla="*/ 1238284570 h 1403"/>
                  <a:gd name="T18" fmla="*/ 0 w 582"/>
                  <a:gd name="T19" fmla="*/ 1238284570 h 1403"/>
                  <a:gd name="T20" fmla="*/ 0 w 582"/>
                  <a:gd name="T21" fmla="*/ 1238284570 h 1403"/>
                  <a:gd name="T22" fmla="*/ 0 w 582"/>
                  <a:gd name="T23" fmla="*/ 1238284570 h 1403"/>
                  <a:gd name="T24" fmla="*/ 388813594 w 582"/>
                  <a:gd name="T25" fmla="*/ 1238284570 h 1403"/>
                  <a:gd name="T26" fmla="*/ 388813594 w 582"/>
                  <a:gd name="T27" fmla="*/ 1238284570 h 1403"/>
                  <a:gd name="T28" fmla="*/ 0 w 582"/>
                  <a:gd name="T29" fmla="*/ 1238284570 h 1403"/>
                  <a:gd name="T30" fmla="*/ 0 w 582"/>
                  <a:gd name="T31" fmla="*/ 1238284570 h 1403"/>
                  <a:gd name="T32" fmla="*/ 0 w 582"/>
                  <a:gd name="T33" fmla="*/ 1238284570 h 1403"/>
                  <a:gd name="T34" fmla="*/ 388813594 w 582"/>
                  <a:gd name="T35" fmla="*/ 1238284570 h 1403"/>
                  <a:gd name="T36" fmla="*/ 778065774 w 582"/>
                  <a:gd name="T37" fmla="*/ 1238284570 h 1403"/>
                  <a:gd name="T38" fmla="*/ 1166878939 w 582"/>
                  <a:gd name="T39" fmla="*/ 1238284570 h 1403"/>
                  <a:gd name="T40" fmla="*/ 1166878939 w 582"/>
                  <a:gd name="T41" fmla="*/ 1238284570 h 1403"/>
                  <a:gd name="T42" fmla="*/ 1199195406 w 582"/>
                  <a:gd name="T43" fmla="*/ 1238284570 h 1403"/>
                  <a:gd name="T44" fmla="*/ 1199195406 w 582"/>
                  <a:gd name="T45" fmla="*/ 1238284570 h 1403"/>
                  <a:gd name="T46" fmla="*/ 1199195406 w 582"/>
                  <a:gd name="T47" fmla="*/ 1238284570 h 1403"/>
                  <a:gd name="T48" fmla="*/ 1199195406 w 582"/>
                  <a:gd name="T49" fmla="*/ 1238284570 h 1403"/>
                  <a:gd name="T50" fmla="*/ 1199195406 w 582"/>
                  <a:gd name="T51" fmla="*/ 1238284570 h 1403"/>
                  <a:gd name="T52" fmla="*/ 1199195406 w 582"/>
                  <a:gd name="T53" fmla="*/ 1238284570 h 1403"/>
                  <a:gd name="T54" fmla="*/ 1199195406 w 582"/>
                  <a:gd name="T55" fmla="*/ 1238284570 h 1403"/>
                  <a:gd name="T56" fmla="*/ 1199195406 w 582"/>
                  <a:gd name="T57" fmla="*/ 1238284570 h 1403"/>
                  <a:gd name="T58" fmla="*/ 1199195406 w 582"/>
                  <a:gd name="T59" fmla="*/ 1238284570 h 1403"/>
                  <a:gd name="T60" fmla="*/ 1199195406 w 582"/>
                  <a:gd name="T61" fmla="*/ 1238284570 h 1403"/>
                  <a:gd name="T62" fmla="*/ 1199195406 w 582"/>
                  <a:gd name="T63" fmla="*/ 1238284570 h 1403"/>
                  <a:gd name="T64" fmla="*/ 1199195406 w 582"/>
                  <a:gd name="T65" fmla="*/ 1238284570 h 1403"/>
                  <a:gd name="T66" fmla="*/ 1199195406 w 582"/>
                  <a:gd name="T67" fmla="*/ 1238284570 h 1403"/>
                  <a:gd name="T68" fmla="*/ 1199195406 w 582"/>
                  <a:gd name="T69" fmla="*/ 1238284570 h 1403"/>
                  <a:gd name="T70" fmla="*/ 1199195406 w 582"/>
                  <a:gd name="T71" fmla="*/ 1238284570 h 1403"/>
                  <a:gd name="T72" fmla="*/ 1199195406 w 582"/>
                  <a:gd name="T73" fmla="*/ 1238284570 h 1403"/>
                  <a:gd name="T74" fmla="*/ 1199195406 w 582"/>
                  <a:gd name="T75" fmla="*/ 1238284570 h 1403"/>
                  <a:gd name="T76" fmla="*/ 1199195406 w 582"/>
                  <a:gd name="T77" fmla="*/ 1238284570 h 1403"/>
                  <a:gd name="T78" fmla="*/ 1199195406 w 582"/>
                  <a:gd name="T79" fmla="*/ 1238284570 h 1403"/>
                  <a:gd name="T80" fmla="*/ 1199195406 w 582"/>
                  <a:gd name="T81" fmla="*/ 1238284570 h 1403"/>
                  <a:gd name="T82" fmla="*/ 1199195406 w 582"/>
                  <a:gd name="T83" fmla="*/ 0 h 1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2"/>
                  <a:gd name="T127" fmla="*/ 0 h 1403"/>
                  <a:gd name="T128" fmla="*/ 582 w 582"/>
                  <a:gd name="T129" fmla="*/ 1403 h 1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2" h="1403">
                    <a:moveTo>
                      <a:pt x="338" y="23"/>
                    </a:moveTo>
                    <a:cubicBezTo>
                      <a:pt x="323" y="0"/>
                      <a:pt x="334" y="19"/>
                      <a:pt x="310" y="27"/>
                    </a:cubicBezTo>
                    <a:cubicBezTo>
                      <a:pt x="283" y="54"/>
                      <a:pt x="297" y="47"/>
                      <a:pt x="274" y="55"/>
                    </a:cubicBezTo>
                    <a:cubicBezTo>
                      <a:pt x="256" y="83"/>
                      <a:pt x="267" y="76"/>
                      <a:pt x="246" y="83"/>
                    </a:cubicBezTo>
                    <a:cubicBezTo>
                      <a:pt x="235" y="115"/>
                      <a:pt x="251" y="78"/>
                      <a:pt x="230" y="99"/>
                    </a:cubicBezTo>
                    <a:cubicBezTo>
                      <a:pt x="227" y="102"/>
                      <a:pt x="229" y="108"/>
                      <a:pt x="226" y="111"/>
                    </a:cubicBezTo>
                    <a:cubicBezTo>
                      <a:pt x="223" y="115"/>
                      <a:pt x="218" y="116"/>
                      <a:pt x="214" y="119"/>
                    </a:cubicBezTo>
                    <a:cubicBezTo>
                      <a:pt x="211" y="127"/>
                      <a:pt x="202" y="134"/>
                      <a:pt x="202" y="143"/>
                    </a:cubicBezTo>
                    <a:cubicBezTo>
                      <a:pt x="202" y="148"/>
                      <a:pt x="208" y="151"/>
                      <a:pt x="210" y="155"/>
                    </a:cubicBezTo>
                    <a:cubicBezTo>
                      <a:pt x="213" y="163"/>
                      <a:pt x="218" y="179"/>
                      <a:pt x="218" y="179"/>
                    </a:cubicBezTo>
                    <a:cubicBezTo>
                      <a:pt x="214" y="191"/>
                      <a:pt x="214" y="203"/>
                      <a:pt x="194" y="187"/>
                    </a:cubicBezTo>
                    <a:cubicBezTo>
                      <a:pt x="187" y="185"/>
                      <a:pt x="189" y="167"/>
                      <a:pt x="182" y="161"/>
                    </a:cubicBezTo>
                    <a:cubicBezTo>
                      <a:pt x="175" y="155"/>
                      <a:pt x="164" y="143"/>
                      <a:pt x="154" y="151"/>
                    </a:cubicBezTo>
                    <a:cubicBezTo>
                      <a:pt x="135" y="164"/>
                      <a:pt x="135" y="188"/>
                      <a:pt x="122" y="207"/>
                    </a:cubicBezTo>
                    <a:cubicBezTo>
                      <a:pt x="128" y="231"/>
                      <a:pt x="124" y="218"/>
                      <a:pt x="134" y="247"/>
                    </a:cubicBezTo>
                    <a:cubicBezTo>
                      <a:pt x="135" y="251"/>
                      <a:pt x="138" y="259"/>
                      <a:pt x="138" y="259"/>
                    </a:cubicBezTo>
                    <a:cubicBezTo>
                      <a:pt x="133" y="274"/>
                      <a:pt x="123" y="278"/>
                      <a:pt x="114" y="291"/>
                    </a:cubicBezTo>
                    <a:cubicBezTo>
                      <a:pt x="113" y="298"/>
                      <a:pt x="98" y="346"/>
                      <a:pt x="94" y="351"/>
                    </a:cubicBezTo>
                    <a:cubicBezTo>
                      <a:pt x="91" y="354"/>
                      <a:pt x="86" y="354"/>
                      <a:pt x="82" y="355"/>
                    </a:cubicBezTo>
                    <a:cubicBezTo>
                      <a:pt x="60" y="388"/>
                      <a:pt x="57" y="462"/>
                      <a:pt x="26" y="483"/>
                    </a:cubicBezTo>
                    <a:cubicBezTo>
                      <a:pt x="20" y="501"/>
                      <a:pt x="19" y="520"/>
                      <a:pt x="14" y="539"/>
                    </a:cubicBezTo>
                    <a:cubicBezTo>
                      <a:pt x="20" y="557"/>
                      <a:pt x="32" y="569"/>
                      <a:pt x="38" y="587"/>
                    </a:cubicBezTo>
                    <a:cubicBezTo>
                      <a:pt x="32" y="604"/>
                      <a:pt x="41" y="607"/>
                      <a:pt x="30" y="623"/>
                    </a:cubicBezTo>
                    <a:cubicBezTo>
                      <a:pt x="36" y="641"/>
                      <a:pt x="32" y="657"/>
                      <a:pt x="26" y="675"/>
                    </a:cubicBezTo>
                    <a:cubicBezTo>
                      <a:pt x="23" y="709"/>
                      <a:pt x="11" y="780"/>
                      <a:pt x="46" y="803"/>
                    </a:cubicBezTo>
                    <a:cubicBezTo>
                      <a:pt x="55" y="816"/>
                      <a:pt x="65" y="820"/>
                      <a:pt x="70" y="835"/>
                    </a:cubicBezTo>
                    <a:cubicBezTo>
                      <a:pt x="69" y="847"/>
                      <a:pt x="72" y="861"/>
                      <a:pt x="66" y="871"/>
                    </a:cubicBezTo>
                    <a:cubicBezTo>
                      <a:pt x="63" y="877"/>
                      <a:pt x="52" y="872"/>
                      <a:pt x="46" y="875"/>
                    </a:cubicBezTo>
                    <a:cubicBezTo>
                      <a:pt x="42" y="877"/>
                      <a:pt x="41" y="883"/>
                      <a:pt x="38" y="887"/>
                    </a:cubicBezTo>
                    <a:cubicBezTo>
                      <a:pt x="37" y="896"/>
                      <a:pt x="38" y="906"/>
                      <a:pt x="34" y="915"/>
                    </a:cubicBezTo>
                    <a:cubicBezTo>
                      <a:pt x="32" y="919"/>
                      <a:pt x="24" y="919"/>
                      <a:pt x="22" y="923"/>
                    </a:cubicBezTo>
                    <a:cubicBezTo>
                      <a:pt x="18" y="932"/>
                      <a:pt x="21" y="942"/>
                      <a:pt x="18" y="951"/>
                    </a:cubicBezTo>
                    <a:cubicBezTo>
                      <a:pt x="15" y="960"/>
                      <a:pt x="9" y="967"/>
                      <a:pt x="6" y="975"/>
                    </a:cubicBezTo>
                    <a:cubicBezTo>
                      <a:pt x="13" y="1002"/>
                      <a:pt x="0" y="1043"/>
                      <a:pt x="30" y="1063"/>
                    </a:cubicBezTo>
                    <a:cubicBezTo>
                      <a:pt x="49" y="1076"/>
                      <a:pt x="37" y="1069"/>
                      <a:pt x="66" y="1079"/>
                    </a:cubicBezTo>
                    <a:cubicBezTo>
                      <a:pt x="70" y="1080"/>
                      <a:pt x="78" y="1083"/>
                      <a:pt x="78" y="1083"/>
                    </a:cubicBezTo>
                    <a:cubicBezTo>
                      <a:pt x="89" y="1094"/>
                      <a:pt x="93" y="1111"/>
                      <a:pt x="106" y="1119"/>
                    </a:cubicBezTo>
                    <a:cubicBezTo>
                      <a:pt x="114" y="1124"/>
                      <a:pt x="130" y="1135"/>
                      <a:pt x="130" y="1135"/>
                    </a:cubicBezTo>
                    <a:cubicBezTo>
                      <a:pt x="141" y="1169"/>
                      <a:pt x="155" y="1191"/>
                      <a:pt x="190" y="1203"/>
                    </a:cubicBezTo>
                    <a:cubicBezTo>
                      <a:pt x="193" y="1207"/>
                      <a:pt x="194" y="1212"/>
                      <a:pt x="198" y="1215"/>
                    </a:cubicBezTo>
                    <a:cubicBezTo>
                      <a:pt x="201" y="1218"/>
                      <a:pt x="207" y="1216"/>
                      <a:pt x="210" y="1219"/>
                    </a:cubicBezTo>
                    <a:cubicBezTo>
                      <a:pt x="213" y="1222"/>
                      <a:pt x="211" y="1228"/>
                      <a:pt x="214" y="1231"/>
                    </a:cubicBezTo>
                    <a:cubicBezTo>
                      <a:pt x="217" y="1235"/>
                      <a:pt x="222" y="1236"/>
                      <a:pt x="226" y="1239"/>
                    </a:cubicBezTo>
                    <a:cubicBezTo>
                      <a:pt x="236" y="1270"/>
                      <a:pt x="250" y="1299"/>
                      <a:pt x="258" y="1331"/>
                    </a:cubicBezTo>
                    <a:cubicBezTo>
                      <a:pt x="263" y="1351"/>
                      <a:pt x="260" y="1372"/>
                      <a:pt x="266" y="1391"/>
                    </a:cubicBezTo>
                    <a:cubicBezTo>
                      <a:pt x="269" y="1400"/>
                      <a:pt x="294" y="1402"/>
                      <a:pt x="298" y="1403"/>
                    </a:cubicBezTo>
                    <a:cubicBezTo>
                      <a:pt x="318" y="1396"/>
                      <a:pt x="337" y="1394"/>
                      <a:pt x="358" y="1391"/>
                    </a:cubicBezTo>
                    <a:cubicBezTo>
                      <a:pt x="367" y="1364"/>
                      <a:pt x="366" y="1354"/>
                      <a:pt x="350" y="1331"/>
                    </a:cubicBezTo>
                    <a:cubicBezTo>
                      <a:pt x="359" y="1303"/>
                      <a:pt x="350" y="1310"/>
                      <a:pt x="370" y="1303"/>
                    </a:cubicBezTo>
                    <a:cubicBezTo>
                      <a:pt x="380" y="1289"/>
                      <a:pt x="388" y="1288"/>
                      <a:pt x="402" y="1279"/>
                    </a:cubicBezTo>
                    <a:cubicBezTo>
                      <a:pt x="426" y="1285"/>
                      <a:pt x="413" y="1281"/>
                      <a:pt x="442" y="1291"/>
                    </a:cubicBezTo>
                    <a:cubicBezTo>
                      <a:pt x="446" y="1292"/>
                      <a:pt x="454" y="1295"/>
                      <a:pt x="454" y="1295"/>
                    </a:cubicBezTo>
                    <a:cubicBezTo>
                      <a:pt x="481" y="1286"/>
                      <a:pt x="465" y="1255"/>
                      <a:pt x="490" y="1247"/>
                    </a:cubicBezTo>
                    <a:cubicBezTo>
                      <a:pt x="499" y="1233"/>
                      <a:pt x="500" y="1225"/>
                      <a:pt x="514" y="1215"/>
                    </a:cubicBezTo>
                    <a:cubicBezTo>
                      <a:pt x="527" y="1196"/>
                      <a:pt x="545" y="1198"/>
                      <a:pt x="566" y="1191"/>
                    </a:cubicBezTo>
                    <a:cubicBezTo>
                      <a:pt x="573" y="1184"/>
                      <a:pt x="582" y="1179"/>
                      <a:pt x="582" y="1167"/>
                    </a:cubicBezTo>
                    <a:cubicBezTo>
                      <a:pt x="582" y="1156"/>
                      <a:pt x="564" y="1134"/>
                      <a:pt x="562" y="1131"/>
                    </a:cubicBezTo>
                    <a:cubicBezTo>
                      <a:pt x="552" y="1115"/>
                      <a:pt x="547" y="1094"/>
                      <a:pt x="530" y="1083"/>
                    </a:cubicBezTo>
                    <a:cubicBezTo>
                      <a:pt x="519" y="1075"/>
                      <a:pt x="494" y="1063"/>
                      <a:pt x="494" y="1063"/>
                    </a:cubicBezTo>
                    <a:cubicBezTo>
                      <a:pt x="478" y="1068"/>
                      <a:pt x="470" y="1063"/>
                      <a:pt x="454" y="1059"/>
                    </a:cubicBezTo>
                    <a:cubicBezTo>
                      <a:pt x="431" y="1064"/>
                      <a:pt x="417" y="1060"/>
                      <a:pt x="398" y="1047"/>
                    </a:cubicBezTo>
                    <a:cubicBezTo>
                      <a:pt x="383" y="1024"/>
                      <a:pt x="387" y="999"/>
                      <a:pt x="362" y="983"/>
                    </a:cubicBezTo>
                    <a:cubicBezTo>
                      <a:pt x="344" y="955"/>
                      <a:pt x="345" y="984"/>
                      <a:pt x="338" y="943"/>
                    </a:cubicBezTo>
                    <a:cubicBezTo>
                      <a:pt x="342" y="925"/>
                      <a:pt x="348" y="916"/>
                      <a:pt x="354" y="899"/>
                    </a:cubicBezTo>
                    <a:cubicBezTo>
                      <a:pt x="335" y="886"/>
                      <a:pt x="325" y="853"/>
                      <a:pt x="354" y="843"/>
                    </a:cubicBezTo>
                    <a:cubicBezTo>
                      <a:pt x="372" y="817"/>
                      <a:pt x="373" y="826"/>
                      <a:pt x="366" y="799"/>
                    </a:cubicBezTo>
                    <a:cubicBezTo>
                      <a:pt x="364" y="791"/>
                      <a:pt x="358" y="775"/>
                      <a:pt x="358" y="775"/>
                    </a:cubicBezTo>
                    <a:cubicBezTo>
                      <a:pt x="368" y="744"/>
                      <a:pt x="361" y="711"/>
                      <a:pt x="342" y="683"/>
                    </a:cubicBezTo>
                    <a:cubicBezTo>
                      <a:pt x="343" y="666"/>
                      <a:pt x="342" y="648"/>
                      <a:pt x="346" y="631"/>
                    </a:cubicBezTo>
                    <a:cubicBezTo>
                      <a:pt x="347" y="626"/>
                      <a:pt x="355" y="627"/>
                      <a:pt x="358" y="623"/>
                    </a:cubicBezTo>
                    <a:cubicBezTo>
                      <a:pt x="373" y="606"/>
                      <a:pt x="373" y="590"/>
                      <a:pt x="390" y="579"/>
                    </a:cubicBezTo>
                    <a:cubicBezTo>
                      <a:pt x="401" y="547"/>
                      <a:pt x="390" y="587"/>
                      <a:pt x="390" y="555"/>
                    </a:cubicBezTo>
                    <a:cubicBezTo>
                      <a:pt x="390" y="543"/>
                      <a:pt x="402" y="530"/>
                      <a:pt x="406" y="519"/>
                    </a:cubicBezTo>
                    <a:cubicBezTo>
                      <a:pt x="407" y="486"/>
                      <a:pt x="405" y="452"/>
                      <a:pt x="410" y="419"/>
                    </a:cubicBezTo>
                    <a:cubicBezTo>
                      <a:pt x="411" y="414"/>
                      <a:pt x="422" y="416"/>
                      <a:pt x="422" y="411"/>
                    </a:cubicBezTo>
                    <a:cubicBezTo>
                      <a:pt x="429" y="342"/>
                      <a:pt x="436" y="351"/>
                      <a:pt x="406" y="331"/>
                    </a:cubicBezTo>
                    <a:cubicBezTo>
                      <a:pt x="401" y="323"/>
                      <a:pt x="395" y="315"/>
                      <a:pt x="390" y="307"/>
                    </a:cubicBezTo>
                    <a:cubicBezTo>
                      <a:pt x="387" y="303"/>
                      <a:pt x="382" y="295"/>
                      <a:pt x="382" y="295"/>
                    </a:cubicBezTo>
                    <a:cubicBezTo>
                      <a:pt x="386" y="291"/>
                      <a:pt x="391" y="288"/>
                      <a:pt x="394" y="283"/>
                    </a:cubicBezTo>
                    <a:cubicBezTo>
                      <a:pt x="398" y="276"/>
                      <a:pt x="402" y="259"/>
                      <a:pt x="402" y="259"/>
                    </a:cubicBezTo>
                    <a:cubicBezTo>
                      <a:pt x="394" y="226"/>
                      <a:pt x="377" y="196"/>
                      <a:pt x="358" y="167"/>
                    </a:cubicBezTo>
                    <a:cubicBezTo>
                      <a:pt x="351" y="156"/>
                      <a:pt x="349" y="142"/>
                      <a:pt x="342" y="131"/>
                    </a:cubicBezTo>
                    <a:cubicBezTo>
                      <a:pt x="341" y="94"/>
                      <a:pt x="343" y="56"/>
                      <a:pt x="338" y="19"/>
                    </a:cubicBezTo>
                    <a:cubicBezTo>
                      <a:pt x="337" y="14"/>
                      <a:pt x="326" y="6"/>
                      <a:pt x="326" y="11"/>
                    </a:cubicBezTo>
                    <a:cubicBezTo>
                      <a:pt x="326" y="17"/>
                      <a:pt x="334" y="19"/>
                      <a:pt x="338" y="23"/>
                    </a:cubicBezTo>
                    <a:close/>
                  </a:path>
                </a:pathLst>
              </a:custGeom>
              <a:solidFill>
                <a:schemeClr val="accent1">
                  <a:lumMod val="75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29" name="Freeform 35">
                <a:extLst>
                  <a:ext uri="{FF2B5EF4-FFF2-40B4-BE49-F238E27FC236}">
                    <a16:creationId xmlns:a16="http://schemas.microsoft.com/office/drawing/2014/main" id="{17C16BAC-503A-9E07-5C56-A41F46C82C86}"/>
                  </a:ext>
                </a:extLst>
              </p:cNvPr>
              <p:cNvSpPr>
                <a:spLocks/>
              </p:cNvSpPr>
              <p:nvPr/>
            </p:nvSpPr>
            <p:spPr bwMode="auto">
              <a:xfrm>
                <a:off x="2984" y="572"/>
                <a:ext cx="1569" cy="1751"/>
              </a:xfrm>
              <a:custGeom>
                <a:avLst/>
                <a:gdLst>
                  <a:gd name="T0" fmla="*/ 389967689 w 2808"/>
                  <a:gd name="T1" fmla="*/ 1239367752 h 3034"/>
                  <a:gd name="T2" fmla="*/ 779935378 w 2808"/>
                  <a:gd name="T3" fmla="*/ 1239367752 h 3034"/>
                  <a:gd name="T4" fmla="*/ 389967689 w 2808"/>
                  <a:gd name="T5" fmla="*/ 1239367752 h 3034"/>
                  <a:gd name="T6" fmla="*/ 389967689 w 2808"/>
                  <a:gd name="T7" fmla="*/ 1239367752 h 3034"/>
                  <a:gd name="T8" fmla="*/ 1199928728 w 2808"/>
                  <a:gd name="T9" fmla="*/ 1239367752 h 3034"/>
                  <a:gd name="T10" fmla="*/ 1199928728 w 2808"/>
                  <a:gd name="T11" fmla="*/ 1239367752 h 3034"/>
                  <a:gd name="T12" fmla="*/ 1199928728 w 2808"/>
                  <a:gd name="T13" fmla="*/ 1239367752 h 3034"/>
                  <a:gd name="T14" fmla="*/ 1199928728 w 2808"/>
                  <a:gd name="T15" fmla="*/ 1239367752 h 3034"/>
                  <a:gd name="T16" fmla="*/ 1199928728 w 2808"/>
                  <a:gd name="T17" fmla="*/ 1239367752 h 3034"/>
                  <a:gd name="T18" fmla="*/ 1199928728 w 2808"/>
                  <a:gd name="T19" fmla="*/ 1239367752 h 3034"/>
                  <a:gd name="T20" fmla="*/ 1199928728 w 2808"/>
                  <a:gd name="T21" fmla="*/ 1239367752 h 3034"/>
                  <a:gd name="T22" fmla="*/ 1199928728 w 2808"/>
                  <a:gd name="T23" fmla="*/ 1239367752 h 3034"/>
                  <a:gd name="T24" fmla="*/ 1199928728 w 2808"/>
                  <a:gd name="T25" fmla="*/ 1239367752 h 3034"/>
                  <a:gd name="T26" fmla="*/ 1199928728 w 2808"/>
                  <a:gd name="T27" fmla="*/ 1239367752 h 3034"/>
                  <a:gd name="T28" fmla="*/ 1199928728 w 2808"/>
                  <a:gd name="T29" fmla="*/ 1239367752 h 3034"/>
                  <a:gd name="T30" fmla="*/ 1199928728 w 2808"/>
                  <a:gd name="T31" fmla="*/ 1239367752 h 3034"/>
                  <a:gd name="T32" fmla="*/ 1199928728 w 2808"/>
                  <a:gd name="T33" fmla="*/ 1239367752 h 3034"/>
                  <a:gd name="T34" fmla="*/ 1199928728 w 2808"/>
                  <a:gd name="T35" fmla="*/ 1239367752 h 3034"/>
                  <a:gd name="T36" fmla="*/ 1199928728 w 2808"/>
                  <a:gd name="T37" fmla="*/ 1239367752 h 3034"/>
                  <a:gd name="T38" fmla="*/ 1199928728 w 2808"/>
                  <a:gd name="T39" fmla="*/ 1239367752 h 3034"/>
                  <a:gd name="T40" fmla="*/ 1199928728 w 2808"/>
                  <a:gd name="T41" fmla="*/ 1239367752 h 3034"/>
                  <a:gd name="T42" fmla="*/ 1199928728 w 2808"/>
                  <a:gd name="T43" fmla="*/ 1239367752 h 3034"/>
                  <a:gd name="T44" fmla="*/ 1199928728 w 2808"/>
                  <a:gd name="T45" fmla="*/ 1239367752 h 3034"/>
                  <a:gd name="T46" fmla="*/ 1199928728 w 2808"/>
                  <a:gd name="T47" fmla="*/ 1239367752 h 3034"/>
                  <a:gd name="T48" fmla="*/ 1199928728 w 2808"/>
                  <a:gd name="T49" fmla="*/ 1239367752 h 3034"/>
                  <a:gd name="T50" fmla="*/ 1199928728 w 2808"/>
                  <a:gd name="T51" fmla="*/ 1239367752 h 3034"/>
                  <a:gd name="T52" fmla="*/ 1199928728 w 2808"/>
                  <a:gd name="T53" fmla="*/ 1239367752 h 3034"/>
                  <a:gd name="T54" fmla="*/ 1199928728 w 2808"/>
                  <a:gd name="T55" fmla="*/ 1239367752 h 3034"/>
                  <a:gd name="T56" fmla="*/ 1199928728 w 2808"/>
                  <a:gd name="T57" fmla="*/ 1239367752 h 3034"/>
                  <a:gd name="T58" fmla="*/ 1199928728 w 2808"/>
                  <a:gd name="T59" fmla="*/ 1239367752 h 3034"/>
                  <a:gd name="T60" fmla="*/ 1199928728 w 2808"/>
                  <a:gd name="T61" fmla="*/ 1239367752 h 3034"/>
                  <a:gd name="T62" fmla="*/ 1199928728 w 2808"/>
                  <a:gd name="T63" fmla="*/ 1239367752 h 3034"/>
                  <a:gd name="T64" fmla="*/ 1199928728 w 2808"/>
                  <a:gd name="T65" fmla="*/ 1239367752 h 3034"/>
                  <a:gd name="T66" fmla="*/ 1199928728 w 2808"/>
                  <a:gd name="T67" fmla="*/ 1239367752 h 3034"/>
                  <a:gd name="T68" fmla="*/ 1199928728 w 2808"/>
                  <a:gd name="T69" fmla="*/ 1239367752 h 3034"/>
                  <a:gd name="T70" fmla="*/ 1199928728 w 2808"/>
                  <a:gd name="T71" fmla="*/ 1239367752 h 3034"/>
                  <a:gd name="T72" fmla="*/ 1199928728 w 2808"/>
                  <a:gd name="T73" fmla="*/ 1239367752 h 3034"/>
                  <a:gd name="T74" fmla="*/ 1199928728 w 2808"/>
                  <a:gd name="T75" fmla="*/ 1239367752 h 3034"/>
                  <a:gd name="T76" fmla="*/ 1199928728 w 2808"/>
                  <a:gd name="T77" fmla="*/ 1239367752 h 3034"/>
                  <a:gd name="T78" fmla="*/ 1199928728 w 2808"/>
                  <a:gd name="T79" fmla="*/ 1239367752 h 3034"/>
                  <a:gd name="T80" fmla="*/ 1199928728 w 2808"/>
                  <a:gd name="T81" fmla="*/ 1239367752 h 3034"/>
                  <a:gd name="T82" fmla="*/ 1199928728 w 2808"/>
                  <a:gd name="T83" fmla="*/ 1239367752 h 3034"/>
                  <a:gd name="T84" fmla="*/ 1199928728 w 2808"/>
                  <a:gd name="T85" fmla="*/ 1239367752 h 3034"/>
                  <a:gd name="T86" fmla="*/ 1199928728 w 2808"/>
                  <a:gd name="T87" fmla="*/ 1239367752 h 3034"/>
                  <a:gd name="T88" fmla="*/ 1199928728 w 2808"/>
                  <a:gd name="T89" fmla="*/ 1239367752 h 3034"/>
                  <a:gd name="T90" fmla="*/ 1199928728 w 2808"/>
                  <a:gd name="T91" fmla="*/ 1239367752 h 3034"/>
                  <a:gd name="T92" fmla="*/ 1199928728 w 2808"/>
                  <a:gd name="T93" fmla="*/ 887491929 h 3034"/>
                  <a:gd name="T94" fmla="*/ 1199928728 w 2808"/>
                  <a:gd name="T95" fmla="*/ 0 h 3034"/>
                  <a:gd name="T96" fmla="*/ 1199928728 w 2808"/>
                  <a:gd name="T97" fmla="*/ 0 h 3034"/>
                  <a:gd name="T98" fmla="*/ 1199928728 w 2808"/>
                  <a:gd name="T99" fmla="*/ 1239367752 h 3034"/>
                  <a:gd name="T100" fmla="*/ 1199928728 w 2808"/>
                  <a:gd name="T101" fmla="*/ 1239367752 h 3034"/>
                  <a:gd name="T102" fmla="*/ 1199928728 w 2808"/>
                  <a:gd name="T103" fmla="*/ 1239367752 h 3034"/>
                  <a:gd name="T104" fmla="*/ 1199928728 w 2808"/>
                  <a:gd name="T105" fmla="*/ 1239367752 h 3034"/>
                  <a:gd name="T106" fmla="*/ 1199928728 w 2808"/>
                  <a:gd name="T107" fmla="*/ 1239367752 h 3034"/>
                  <a:gd name="T108" fmla="*/ 1199928728 w 2808"/>
                  <a:gd name="T109" fmla="*/ 1239367752 h 3034"/>
                  <a:gd name="T110" fmla="*/ 1199928728 w 2808"/>
                  <a:gd name="T111" fmla="*/ 1239367752 h 3034"/>
                  <a:gd name="T112" fmla="*/ 0 w 2808"/>
                  <a:gd name="T113" fmla="*/ 1239367752 h 3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08"/>
                  <a:gd name="T172" fmla="*/ 0 h 3034"/>
                  <a:gd name="T173" fmla="*/ 2808 w 2808"/>
                  <a:gd name="T174" fmla="*/ 3034 h 30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08" h="3034">
                    <a:moveTo>
                      <a:pt x="21" y="1024"/>
                    </a:moveTo>
                    <a:cubicBezTo>
                      <a:pt x="29" y="1113"/>
                      <a:pt x="13" y="1102"/>
                      <a:pt x="42" y="1166"/>
                    </a:cubicBezTo>
                    <a:cubicBezTo>
                      <a:pt x="52" y="1189"/>
                      <a:pt x="69" y="1216"/>
                      <a:pt x="77" y="1240"/>
                    </a:cubicBezTo>
                    <a:cubicBezTo>
                      <a:pt x="80" y="1248"/>
                      <a:pt x="85" y="1264"/>
                      <a:pt x="85" y="1264"/>
                    </a:cubicBezTo>
                    <a:cubicBezTo>
                      <a:pt x="73" y="1312"/>
                      <a:pt x="74" y="1286"/>
                      <a:pt x="93" y="1344"/>
                    </a:cubicBezTo>
                    <a:cubicBezTo>
                      <a:pt x="98" y="1360"/>
                      <a:pt x="109" y="1392"/>
                      <a:pt x="109" y="1392"/>
                    </a:cubicBezTo>
                    <a:cubicBezTo>
                      <a:pt x="104" y="1408"/>
                      <a:pt x="98" y="1424"/>
                      <a:pt x="93" y="1440"/>
                    </a:cubicBezTo>
                    <a:cubicBezTo>
                      <a:pt x="90" y="1448"/>
                      <a:pt x="85" y="1464"/>
                      <a:pt x="85" y="1464"/>
                    </a:cubicBezTo>
                    <a:cubicBezTo>
                      <a:pt x="75" y="1569"/>
                      <a:pt x="86" y="1524"/>
                      <a:pt x="61" y="1600"/>
                    </a:cubicBezTo>
                    <a:cubicBezTo>
                      <a:pt x="52" y="1626"/>
                      <a:pt x="21" y="1672"/>
                      <a:pt x="21" y="1672"/>
                    </a:cubicBezTo>
                    <a:cubicBezTo>
                      <a:pt x="24" y="1688"/>
                      <a:pt x="25" y="1704"/>
                      <a:pt x="29" y="1720"/>
                    </a:cubicBezTo>
                    <a:cubicBezTo>
                      <a:pt x="33" y="1736"/>
                      <a:pt x="45" y="1768"/>
                      <a:pt x="45" y="1768"/>
                    </a:cubicBezTo>
                    <a:cubicBezTo>
                      <a:pt x="51" y="1839"/>
                      <a:pt x="32" y="1887"/>
                      <a:pt x="101" y="1864"/>
                    </a:cubicBezTo>
                    <a:cubicBezTo>
                      <a:pt x="154" y="1917"/>
                      <a:pt x="208" y="1915"/>
                      <a:pt x="277" y="1936"/>
                    </a:cubicBezTo>
                    <a:cubicBezTo>
                      <a:pt x="293" y="1941"/>
                      <a:pt x="309" y="1947"/>
                      <a:pt x="325" y="1952"/>
                    </a:cubicBezTo>
                    <a:cubicBezTo>
                      <a:pt x="333" y="1955"/>
                      <a:pt x="349" y="1960"/>
                      <a:pt x="349" y="1960"/>
                    </a:cubicBezTo>
                    <a:cubicBezTo>
                      <a:pt x="378" y="2003"/>
                      <a:pt x="361" y="2017"/>
                      <a:pt x="381" y="2056"/>
                    </a:cubicBezTo>
                    <a:cubicBezTo>
                      <a:pt x="385" y="2065"/>
                      <a:pt x="397" y="2067"/>
                      <a:pt x="405" y="2072"/>
                    </a:cubicBezTo>
                    <a:cubicBezTo>
                      <a:pt x="441" y="2048"/>
                      <a:pt x="443" y="2062"/>
                      <a:pt x="485" y="2072"/>
                    </a:cubicBezTo>
                    <a:cubicBezTo>
                      <a:pt x="542" y="2034"/>
                      <a:pt x="514" y="2035"/>
                      <a:pt x="565" y="2048"/>
                    </a:cubicBezTo>
                    <a:cubicBezTo>
                      <a:pt x="615" y="2123"/>
                      <a:pt x="651" y="2105"/>
                      <a:pt x="749" y="2112"/>
                    </a:cubicBezTo>
                    <a:cubicBezTo>
                      <a:pt x="781" y="2123"/>
                      <a:pt x="794" y="2132"/>
                      <a:pt x="813" y="2160"/>
                    </a:cubicBezTo>
                    <a:cubicBezTo>
                      <a:pt x="817" y="2198"/>
                      <a:pt x="833" y="2244"/>
                      <a:pt x="821" y="2280"/>
                    </a:cubicBezTo>
                    <a:cubicBezTo>
                      <a:pt x="815" y="2332"/>
                      <a:pt x="826" y="2372"/>
                      <a:pt x="765" y="2352"/>
                    </a:cubicBezTo>
                    <a:cubicBezTo>
                      <a:pt x="736" y="2308"/>
                      <a:pt x="739" y="2343"/>
                      <a:pt x="693" y="2328"/>
                    </a:cubicBezTo>
                    <a:cubicBezTo>
                      <a:pt x="677" y="2327"/>
                      <a:pt x="680" y="2316"/>
                      <a:pt x="669" y="2336"/>
                    </a:cubicBezTo>
                    <a:cubicBezTo>
                      <a:pt x="658" y="2356"/>
                      <a:pt x="644" y="2416"/>
                      <a:pt x="629" y="2448"/>
                    </a:cubicBezTo>
                    <a:cubicBezTo>
                      <a:pt x="618" y="2505"/>
                      <a:pt x="610" y="2485"/>
                      <a:pt x="581" y="2528"/>
                    </a:cubicBezTo>
                    <a:cubicBezTo>
                      <a:pt x="610" y="2616"/>
                      <a:pt x="564" y="2483"/>
                      <a:pt x="605" y="2576"/>
                    </a:cubicBezTo>
                    <a:cubicBezTo>
                      <a:pt x="627" y="2626"/>
                      <a:pt x="636" y="2679"/>
                      <a:pt x="661" y="2728"/>
                    </a:cubicBezTo>
                    <a:cubicBezTo>
                      <a:pt x="665" y="2737"/>
                      <a:pt x="669" y="2747"/>
                      <a:pt x="677" y="2752"/>
                    </a:cubicBezTo>
                    <a:cubicBezTo>
                      <a:pt x="691" y="2761"/>
                      <a:pt x="725" y="2768"/>
                      <a:pt x="725" y="2768"/>
                    </a:cubicBezTo>
                    <a:cubicBezTo>
                      <a:pt x="722" y="2779"/>
                      <a:pt x="724" y="2791"/>
                      <a:pt x="717" y="2800"/>
                    </a:cubicBezTo>
                    <a:cubicBezTo>
                      <a:pt x="712" y="2807"/>
                      <a:pt x="696" y="2800"/>
                      <a:pt x="693" y="2808"/>
                    </a:cubicBezTo>
                    <a:cubicBezTo>
                      <a:pt x="690" y="2818"/>
                      <a:pt x="705" y="2859"/>
                      <a:pt x="709" y="2872"/>
                    </a:cubicBezTo>
                    <a:cubicBezTo>
                      <a:pt x="706" y="2883"/>
                      <a:pt x="706" y="2894"/>
                      <a:pt x="701" y="2904"/>
                    </a:cubicBezTo>
                    <a:cubicBezTo>
                      <a:pt x="698" y="2912"/>
                      <a:pt x="686" y="2907"/>
                      <a:pt x="681" y="2915"/>
                    </a:cubicBezTo>
                    <a:cubicBezTo>
                      <a:pt x="676" y="2923"/>
                      <a:pt x="663" y="2935"/>
                      <a:pt x="669" y="2952"/>
                    </a:cubicBezTo>
                    <a:cubicBezTo>
                      <a:pt x="660" y="3025"/>
                      <a:pt x="646" y="3034"/>
                      <a:pt x="717" y="3016"/>
                    </a:cubicBezTo>
                    <a:cubicBezTo>
                      <a:pt x="754" y="2961"/>
                      <a:pt x="743" y="2986"/>
                      <a:pt x="757" y="2944"/>
                    </a:cubicBezTo>
                    <a:cubicBezTo>
                      <a:pt x="768" y="2947"/>
                      <a:pt x="778" y="2949"/>
                      <a:pt x="789" y="2952"/>
                    </a:cubicBezTo>
                    <a:cubicBezTo>
                      <a:pt x="805" y="2957"/>
                      <a:pt x="837" y="2968"/>
                      <a:pt x="837" y="2968"/>
                    </a:cubicBezTo>
                    <a:cubicBezTo>
                      <a:pt x="885" y="2952"/>
                      <a:pt x="857" y="2939"/>
                      <a:pt x="829" y="2920"/>
                    </a:cubicBezTo>
                    <a:cubicBezTo>
                      <a:pt x="874" y="2853"/>
                      <a:pt x="885" y="2843"/>
                      <a:pt x="965" y="2832"/>
                    </a:cubicBezTo>
                    <a:cubicBezTo>
                      <a:pt x="996" y="2822"/>
                      <a:pt x="998" y="2802"/>
                      <a:pt x="1029" y="2792"/>
                    </a:cubicBezTo>
                    <a:cubicBezTo>
                      <a:pt x="1079" y="2809"/>
                      <a:pt x="1146" y="2789"/>
                      <a:pt x="1197" y="2784"/>
                    </a:cubicBezTo>
                    <a:cubicBezTo>
                      <a:pt x="1208" y="2752"/>
                      <a:pt x="1217" y="2739"/>
                      <a:pt x="1245" y="2720"/>
                    </a:cubicBezTo>
                    <a:cubicBezTo>
                      <a:pt x="1248" y="2712"/>
                      <a:pt x="1249" y="2704"/>
                      <a:pt x="1253" y="2696"/>
                    </a:cubicBezTo>
                    <a:cubicBezTo>
                      <a:pt x="1257" y="2687"/>
                      <a:pt x="1266" y="2681"/>
                      <a:pt x="1269" y="2672"/>
                    </a:cubicBezTo>
                    <a:cubicBezTo>
                      <a:pt x="1289" y="2617"/>
                      <a:pt x="1270" y="2624"/>
                      <a:pt x="1333" y="2608"/>
                    </a:cubicBezTo>
                    <a:cubicBezTo>
                      <a:pt x="1356" y="2616"/>
                      <a:pt x="1380" y="2628"/>
                      <a:pt x="1405" y="2608"/>
                    </a:cubicBezTo>
                    <a:cubicBezTo>
                      <a:pt x="1412" y="2603"/>
                      <a:pt x="1400" y="2592"/>
                      <a:pt x="1397" y="2584"/>
                    </a:cubicBezTo>
                    <a:cubicBezTo>
                      <a:pt x="1413" y="2579"/>
                      <a:pt x="1429" y="2573"/>
                      <a:pt x="1445" y="2568"/>
                    </a:cubicBezTo>
                    <a:cubicBezTo>
                      <a:pt x="1453" y="2565"/>
                      <a:pt x="1469" y="2560"/>
                      <a:pt x="1469" y="2560"/>
                    </a:cubicBezTo>
                    <a:cubicBezTo>
                      <a:pt x="1462" y="2523"/>
                      <a:pt x="1457" y="2502"/>
                      <a:pt x="1437" y="2472"/>
                    </a:cubicBezTo>
                    <a:cubicBezTo>
                      <a:pt x="1445" y="2448"/>
                      <a:pt x="1454" y="2396"/>
                      <a:pt x="1477" y="2376"/>
                    </a:cubicBezTo>
                    <a:cubicBezTo>
                      <a:pt x="1539" y="2322"/>
                      <a:pt x="1626" y="2324"/>
                      <a:pt x="1693" y="2280"/>
                    </a:cubicBezTo>
                    <a:cubicBezTo>
                      <a:pt x="1707" y="2239"/>
                      <a:pt x="1703" y="2272"/>
                      <a:pt x="1685" y="2232"/>
                    </a:cubicBezTo>
                    <a:cubicBezTo>
                      <a:pt x="1664" y="2186"/>
                      <a:pt x="1676" y="2170"/>
                      <a:pt x="1637" y="2144"/>
                    </a:cubicBezTo>
                    <a:cubicBezTo>
                      <a:pt x="1624" y="2093"/>
                      <a:pt x="1633" y="2061"/>
                      <a:pt x="1677" y="2032"/>
                    </a:cubicBezTo>
                    <a:cubicBezTo>
                      <a:pt x="1696" y="2003"/>
                      <a:pt x="1713" y="2003"/>
                      <a:pt x="1741" y="1984"/>
                    </a:cubicBezTo>
                    <a:cubicBezTo>
                      <a:pt x="1733" y="1927"/>
                      <a:pt x="1728" y="1941"/>
                      <a:pt x="1741" y="1896"/>
                    </a:cubicBezTo>
                    <a:cubicBezTo>
                      <a:pt x="1746" y="1880"/>
                      <a:pt x="1752" y="1864"/>
                      <a:pt x="1757" y="1848"/>
                    </a:cubicBezTo>
                    <a:cubicBezTo>
                      <a:pt x="1760" y="1840"/>
                      <a:pt x="1765" y="1824"/>
                      <a:pt x="1765" y="1824"/>
                    </a:cubicBezTo>
                    <a:cubicBezTo>
                      <a:pt x="1768" y="1805"/>
                      <a:pt x="1765" y="1785"/>
                      <a:pt x="1773" y="1768"/>
                    </a:cubicBezTo>
                    <a:cubicBezTo>
                      <a:pt x="1777" y="1760"/>
                      <a:pt x="1790" y="1765"/>
                      <a:pt x="1797" y="1760"/>
                    </a:cubicBezTo>
                    <a:cubicBezTo>
                      <a:pt x="1835" y="1729"/>
                      <a:pt x="1788" y="1739"/>
                      <a:pt x="1837" y="1728"/>
                    </a:cubicBezTo>
                    <a:cubicBezTo>
                      <a:pt x="1853" y="1724"/>
                      <a:pt x="1869" y="1724"/>
                      <a:pt x="1885" y="1720"/>
                    </a:cubicBezTo>
                    <a:cubicBezTo>
                      <a:pt x="1901" y="1716"/>
                      <a:pt x="1933" y="1704"/>
                      <a:pt x="1933" y="1704"/>
                    </a:cubicBezTo>
                    <a:cubicBezTo>
                      <a:pt x="1943" y="1654"/>
                      <a:pt x="1934" y="1634"/>
                      <a:pt x="1989" y="1648"/>
                    </a:cubicBezTo>
                    <a:cubicBezTo>
                      <a:pt x="2005" y="1643"/>
                      <a:pt x="2026" y="1638"/>
                      <a:pt x="2037" y="1624"/>
                    </a:cubicBezTo>
                    <a:cubicBezTo>
                      <a:pt x="2042" y="1617"/>
                      <a:pt x="2039" y="1606"/>
                      <a:pt x="2045" y="1600"/>
                    </a:cubicBezTo>
                    <a:cubicBezTo>
                      <a:pt x="2058" y="1587"/>
                      <a:pt x="2118" y="1571"/>
                      <a:pt x="2133" y="1568"/>
                    </a:cubicBezTo>
                    <a:cubicBezTo>
                      <a:pt x="2172" y="1542"/>
                      <a:pt x="2216" y="1547"/>
                      <a:pt x="2261" y="1536"/>
                    </a:cubicBezTo>
                    <a:cubicBezTo>
                      <a:pt x="2296" y="1548"/>
                      <a:pt x="2305" y="1543"/>
                      <a:pt x="2325" y="1512"/>
                    </a:cubicBezTo>
                    <a:cubicBezTo>
                      <a:pt x="2363" y="1525"/>
                      <a:pt x="2406" y="1509"/>
                      <a:pt x="2445" y="1504"/>
                    </a:cubicBezTo>
                    <a:cubicBezTo>
                      <a:pt x="2480" y="1481"/>
                      <a:pt x="2485" y="1445"/>
                      <a:pt x="2525" y="1432"/>
                    </a:cubicBezTo>
                    <a:cubicBezTo>
                      <a:pt x="2566" y="1446"/>
                      <a:pt x="2559" y="1423"/>
                      <a:pt x="2597" y="1448"/>
                    </a:cubicBezTo>
                    <a:cubicBezTo>
                      <a:pt x="2605" y="1445"/>
                      <a:pt x="2613" y="1444"/>
                      <a:pt x="2621" y="1440"/>
                    </a:cubicBezTo>
                    <a:cubicBezTo>
                      <a:pt x="2630" y="1436"/>
                      <a:pt x="2635" y="1424"/>
                      <a:pt x="2645" y="1424"/>
                    </a:cubicBezTo>
                    <a:cubicBezTo>
                      <a:pt x="2655" y="1424"/>
                      <a:pt x="2660" y="1436"/>
                      <a:pt x="2669" y="1440"/>
                    </a:cubicBezTo>
                    <a:cubicBezTo>
                      <a:pt x="2677" y="1444"/>
                      <a:pt x="2685" y="1445"/>
                      <a:pt x="2693" y="1448"/>
                    </a:cubicBezTo>
                    <a:cubicBezTo>
                      <a:pt x="2698" y="1453"/>
                      <a:pt x="2697" y="1474"/>
                      <a:pt x="2706" y="1478"/>
                    </a:cubicBezTo>
                    <a:cubicBezTo>
                      <a:pt x="2715" y="1482"/>
                      <a:pt x="2735" y="1466"/>
                      <a:pt x="2749" y="1472"/>
                    </a:cubicBezTo>
                    <a:cubicBezTo>
                      <a:pt x="2754" y="1479"/>
                      <a:pt x="2774" y="1516"/>
                      <a:pt x="2789" y="1512"/>
                    </a:cubicBezTo>
                    <a:cubicBezTo>
                      <a:pt x="2797" y="1510"/>
                      <a:pt x="2805" y="1483"/>
                      <a:pt x="2808" y="1475"/>
                    </a:cubicBezTo>
                    <a:cubicBezTo>
                      <a:pt x="2804" y="1459"/>
                      <a:pt x="2789" y="1432"/>
                      <a:pt x="2778" y="1418"/>
                    </a:cubicBezTo>
                    <a:cubicBezTo>
                      <a:pt x="2767" y="1404"/>
                      <a:pt x="2758" y="1410"/>
                      <a:pt x="2741" y="1392"/>
                    </a:cubicBezTo>
                    <a:cubicBezTo>
                      <a:pt x="2728" y="1353"/>
                      <a:pt x="2716" y="1325"/>
                      <a:pt x="2677" y="1312"/>
                    </a:cubicBezTo>
                    <a:cubicBezTo>
                      <a:pt x="2664" y="1315"/>
                      <a:pt x="2650" y="1316"/>
                      <a:pt x="2637" y="1320"/>
                    </a:cubicBezTo>
                    <a:cubicBezTo>
                      <a:pt x="2621" y="1324"/>
                      <a:pt x="2589" y="1336"/>
                      <a:pt x="2589" y="1336"/>
                    </a:cubicBezTo>
                    <a:cubicBezTo>
                      <a:pt x="2562" y="1296"/>
                      <a:pt x="2555" y="1323"/>
                      <a:pt x="2541" y="1280"/>
                    </a:cubicBezTo>
                    <a:cubicBezTo>
                      <a:pt x="2561" y="1220"/>
                      <a:pt x="2532" y="1292"/>
                      <a:pt x="2573" y="1240"/>
                    </a:cubicBezTo>
                    <a:cubicBezTo>
                      <a:pt x="2578" y="1233"/>
                      <a:pt x="2577" y="1223"/>
                      <a:pt x="2581" y="1216"/>
                    </a:cubicBezTo>
                    <a:cubicBezTo>
                      <a:pt x="2590" y="1199"/>
                      <a:pt x="2602" y="1184"/>
                      <a:pt x="2613" y="1168"/>
                    </a:cubicBezTo>
                    <a:cubicBezTo>
                      <a:pt x="2618" y="1161"/>
                      <a:pt x="2615" y="1150"/>
                      <a:pt x="2621" y="1144"/>
                    </a:cubicBezTo>
                    <a:cubicBezTo>
                      <a:pt x="2627" y="1138"/>
                      <a:pt x="2637" y="1139"/>
                      <a:pt x="2645" y="1136"/>
                    </a:cubicBezTo>
                    <a:cubicBezTo>
                      <a:pt x="2649" y="1125"/>
                      <a:pt x="2671" y="1070"/>
                      <a:pt x="2677" y="1064"/>
                    </a:cubicBezTo>
                    <a:cubicBezTo>
                      <a:pt x="2683" y="1058"/>
                      <a:pt x="2693" y="1059"/>
                      <a:pt x="2701" y="1056"/>
                    </a:cubicBezTo>
                    <a:cubicBezTo>
                      <a:pt x="2738" y="1000"/>
                      <a:pt x="2717" y="1019"/>
                      <a:pt x="2757" y="992"/>
                    </a:cubicBezTo>
                    <a:cubicBezTo>
                      <a:pt x="2762" y="984"/>
                      <a:pt x="2771" y="977"/>
                      <a:pt x="2773" y="968"/>
                    </a:cubicBezTo>
                    <a:cubicBezTo>
                      <a:pt x="2774" y="960"/>
                      <a:pt x="2767" y="952"/>
                      <a:pt x="2765" y="944"/>
                    </a:cubicBezTo>
                    <a:cubicBezTo>
                      <a:pt x="2762" y="931"/>
                      <a:pt x="2766" y="914"/>
                      <a:pt x="2757" y="904"/>
                    </a:cubicBezTo>
                    <a:cubicBezTo>
                      <a:pt x="2750" y="896"/>
                      <a:pt x="2736" y="899"/>
                      <a:pt x="2725" y="896"/>
                    </a:cubicBezTo>
                    <a:cubicBezTo>
                      <a:pt x="2710" y="887"/>
                      <a:pt x="2689" y="850"/>
                      <a:pt x="2673" y="839"/>
                    </a:cubicBezTo>
                    <a:cubicBezTo>
                      <a:pt x="2657" y="828"/>
                      <a:pt x="2648" y="837"/>
                      <a:pt x="2629" y="832"/>
                    </a:cubicBezTo>
                    <a:cubicBezTo>
                      <a:pt x="2588" y="791"/>
                      <a:pt x="2606" y="824"/>
                      <a:pt x="2557" y="808"/>
                    </a:cubicBezTo>
                    <a:cubicBezTo>
                      <a:pt x="2540" y="798"/>
                      <a:pt x="2549" y="781"/>
                      <a:pt x="2541" y="773"/>
                    </a:cubicBezTo>
                    <a:cubicBezTo>
                      <a:pt x="2533" y="765"/>
                      <a:pt x="2518" y="766"/>
                      <a:pt x="2509" y="760"/>
                    </a:cubicBezTo>
                    <a:cubicBezTo>
                      <a:pt x="2498" y="754"/>
                      <a:pt x="2495" y="739"/>
                      <a:pt x="2487" y="734"/>
                    </a:cubicBezTo>
                    <a:cubicBezTo>
                      <a:pt x="2479" y="729"/>
                      <a:pt x="2473" y="726"/>
                      <a:pt x="2461" y="728"/>
                    </a:cubicBezTo>
                    <a:cubicBezTo>
                      <a:pt x="2445" y="733"/>
                      <a:pt x="2429" y="739"/>
                      <a:pt x="2413" y="744"/>
                    </a:cubicBezTo>
                    <a:cubicBezTo>
                      <a:pt x="2405" y="747"/>
                      <a:pt x="2389" y="752"/>
                      <a:pt x="2389" y="752"/>
                    </a:cubicBezTo>
                    <a:cubicBezTo>
                      <a:pt x="2378" y="786"/>
                      <a:pt x="2366" y="787"/>
                      <a:pt x="2333" y="776"/>
                    </a:cubicBezTo>
                    <a:cubicBezTo>
                      <a:pt x="2317" y="779"/>
                      <a:pt x="2301" y="784"/>
                      <a:pt x="2285" y="784"/>
                    </a:cubicBezTo>
                    <a:cubicBezTo>
                      <a:pt x="2273" y="783"/>
                      <a:pt x="2278" y="768"/>
                      <a:pt x="2271" y="761"/>
                    </a:cubicBezTo>
                    <a:cubicBezTo>
                      <a:pt x="2264" y="754"/>
                      <a:pt x="2262" y="748"/>
                      <a:pt x="2244" y="740"/>
                    </a:cubicBezTo>
                    <a:cubicBezTo>
                      <a:pt x="2222" y="722"/>
                      <a:pt x="2189" y="728"/>
                      <a:pt x="2165" y="712"/>
                    </a:cubicBezTo>
                    <a:cubicBezTo>
                      <a:pt x="2122" y="741"/>
                      <a:pt x="2148" y="721"/>
                      <a:pt x="2093" y="776"/>
                    </a:cubicBezTo>
                    <a:cubicBezTo>
                      <a:pt x="2079" y="790"/>
                      <a:pt x="2046" y="779"/>
                      <a:pt x="2037" y="792"/>
                    </a:cubicBezTo>
                    <a:cubicBezTo>
                      <a:pt x="2034" y="803"/>
                      <a:pt x="2038" y="818"/>
                      <a:pt x="2029" y="824"/>
                    </a:cubicBezTo>
                    <a:cubicBezTo>
                      <a:pt x="2025" y="826"/>
                      <a:pt x="1979" y="810"/>
                      <a:pt x="1973" y="808"/>
                    </a:cubicBezTo>
                    <a:cubicBezTo>
                      <a:pt x="1968" y="816"/>
                      <a:pt x="1966" y="828"/>
                      <a:pt x="1957" y="832"/>
                    </a:cubicBezTo>
                    <a:cubicBezTo>
                      <a:pt x="1956" y="832"/>
                      <a:pt x="1885" y="802"/>
                      <a:pt x="1877" y="800"/>
                    </a:cubicBezTo>
                    <a:cubicBezTo>
                      <a:pt x="1839" y="810"/>
                      <a:pt x="1833" y="828"/>
                      <a:pt x="1797" y="816"/>
                    </a:cubicBezTo>
                    <a:cubicBezTo>
                      <a:pt x="1739" y="835"/>
                      <a:pt x="1756" y="809"/>
                      <a:pt x="1717" y="792"/>
                    </a:cubicBezTo>
                    <a:cubicBezTo>
                      <a:pt x="1702" y="785"/>
                      <a:pt x="1685" y="787"/>
                      <a:pt x="1669" y="784"/>
                    </a:cubicBezTo>
                    <a:cubicBezTo>
                      <a:pt x="1661" y="779"/>
                      <a:pt x="1646" y="778"/>
                      <a:pt x="1645" y="768"/>
                    </a:cubicBezTo>
                    <a:cubicBezTo>
                      <a:pt x="1642" y="744"/>
                      <a:pt x="1664" y="715"/>
                      <a:pt x="1677" y="696"/>
                    </a:cubicBezTo>
                    <a:cubicBezTo>
                      <a:pt x="1676" y="693"/>
                      <a:pt x="1653" y="624"/>
                      <a:pt x="1653" y="624"/>
                    </a:cubicBezTo>
                    <a:cubicBezTo>
                      <a:pt x="1650" y="616"/>
                      <a:pt x="1653" y="603"/>
                      <a:pt x="1645" y="600"/>
                    </a:cubicBezTo>
                    <a:cubicBezTo>
                      <a:pt x="1610" y="588"/>
                      <a:pt x="1576" y="580"/>
                      <a:pt x="1541" y="568"/>
                    </a:cubicBezTo>
                    <a:cubicBezTo>
                      <a:pt x="1539" y="545"/>
                      <a:pt x="1527" y="437"/>
                      <a:pt x="1493" y="416"/>
                    </a:cubicBezTo>
                    <a:cubicBezTo>
                      <a:pt x="1479" y="407"/>
                      <a:pt x="1459" y="409"/>
                      <a:pt x="1445" y="400"/>
                    </a:cubicBezTo>
                    <a:cubicBezTo>
                      <a:pt x="1437" y="395"/>
                      <a:pt x="1429" y="389"/>
                      <a:pt x="1421" y="384"/>
                    </a:cubicBezTo>
                    <a:cubicBezTo>
                      <a:pt x="1416" y="376"/>
                      <a:pt x="1413" y="365"/>
                      <a:pt x="1405" y="360"/>
                    </a:cubicBezTo>
                    <a:cubicBezTo>
                      <a:pt x="1370" y="338"/>
                      <a:pt x="1310" y="328"/>
                      <a:pt x="1269" y="320"/>
                    </a:cubicBezTo>
                    <a:cubicBezTo>
                      <a:pt x="1205" y="224"/>
                      <a:pt x="1261" y="323"/>
                      <a:pt x="1229" y="216"/>
                    </a:cubicBezTo>
                    <a:cubicBezTo>
                      <a:pt x="1226" y="207"/>
                      <a:pt x="1217" y="201"/>
                      <a:pt x="1213" y="192"/>
                    </a:cubicBezTo>
                    <a:cubicBezTo>
                      <a:pt x="1206" y="177"/>
                      <a:pt x="1211" y="153"/>
                      <a:pt x="1197" y="144"/>
                    </a:cubicBezTo>
                    <a:cubicBezTo>
                      <a:pt x="1164" y="122"/>
                      <a:pt x="1127" y="110"/>
                      <a:pt x="1093" y="88"/>
                    </a:cubicBezTo>
                    <a:cubicBezTo>
                      <a:pt x="1065" y="46"/>
                      <a:pt x="1028" y="40"/>
                      <a:pt x="981" y="24"/>
                    </a:cubicBezTo>
                    <a:cubicBezTo>
                      <a:pt x="964" y="18"/>
                      <a:pt x="950" y="6"/>
                      <a:pt x="933" y="0"/>
                    </a:cubicBezTo>
                    <a:cubicBezTo>
                      <a:pt x="925" y="3"/>
                      <a:pt x="916" y="3"/>
                      <a:pt x="909" y="8"/>
                    </a:cubicBezTo>
                    <a:cubicBezTo>
                      <a:pt x="900" y="14"/>
                      <a:pt x="896" y="28"/>
                      <a:pt x="885" y="32"/>
                    </a:cubicBezTo>
                    <a:cubicBezTo>
                      <a:pt x="881" y="33"/>
                      <a:pt x="814" y="11"/>
                      <a:pt x="805" y="8"/>
                    </a:cubicBezTo>
                    <a:cubicBezTo>
                      <a:pt x="797" y="11"/>
                      <a:pt x="788" y="11"/>
                      <a:pt x="781" y="16"/>
                    </a:cubicBezTo>
                    <a:cubicBezTo>
                      <a:pt x="743" y="46"/>
                      <a:pt x="790" y="65"/>
                      <a:pt x="813" y="80"/>
                    </a:cubicBezTo>
                    <a:cubicBezTo>
                      <a:pt x="818" y="88"/>
                      <a:pt x="822" y="97"/>
                      <a:pt x="829" y="104"/>
                    </a:cubicBezTo>
                    <a:cubicBezTo>
                      <a:pt x="836" y="111"/>
                      <a:pt x="847" y="112"/>
                      <a:pt x="853" y="120"/>
                    </a:cubicBezTo>
                    <a:cubicBezTo>
                      <a:pt x="858" y="127"/>
                      <a:pt x="856" y="137"/>
                      <a:pt x="861" y="144"/>
                    </a:cubicBezTo>
                    <a:cubicBezTo>
                      <a:pt x="872" y="158"/>
                      <a:pt x="893" y="163"/>
                      <a:pt x="909" y="168"/>
                    </a:cubicBezTo>
                    <a:cubicBezTo>
                      <a:pt x="897" y="216"/>
                      <a:pt x="880" y="211"/>
                      <a:pt x="917" y="248"/>
                    </a:cubicBezTo>
                    <a:cubicBezTo>
                      <a:pt x="919" y="256"/>
                      <a:pt x="935" y="309"/>
                      <a:pt x="917" y="320"/>
                    </a:cubicBezTo>
                    <a:cubicBezTo>
                      <a:pt x="908" y="326"/>
                      <a:pt x="896" y="315"/>
                      <a:pt x="885" y="312"/>
                    </a:cubicBezTo>
                    <a:cubicBezTo>
                      <a:pt x="877" y="315"/>
                      <a:pt x="867" y="314"/>
                      <a:pt x="861" y="320"/>
                    </a:cubicBezTo>
                    <a:cubicBezTo>
                      <a:pt x="845" y="336"/>
                      <a:pt x="850" y="363"/>
                      <a:pt x="845" y="384"/>
                    </a:cubicBezTo>
                    <a:cubicBezTo>
                      <a:pt x="838" y="410"/>
                      <a:pt x="837" y="409"/>
                      <a:pt x="821" y="432"/>
                    </a:cubicBezTo>
                    <a:cubicBezTo>
                      <a:pt x="814" y="469"/>
                      <a:pt x="809" y="490"/>
                      <a:pt x="789" y="520"/>
                    </a:cubicBezTo>
                    <a:cubicBezTo>
                      <a:pt x="786" y="536"/>
                      <a:pt x="789" y="554"/>
                      <a:pt x="781" y="568"/>
                    </a:cubicBezTo>
                    <a:cubicBezTo>
                      <a:pt x="777" y="575"/>
                      <a:pt x="764" y="571"/>
                      <a:pt x="757" y="576"/>
                    </a:cubicBezTo>
                    <a:cubicBezTo>
                      <a:pt x="736" y="593"/>
                      <a:pt x="698" y="653"/>
                      <a:pt x="685" y="672"/>
                    </a:cubicBezTo>
                    <a:cubicBezTo>
                      <a:pt x="674" y="688"/>
                      <a:pt x="637" y="704"/>
                      <a:pt x="637" y="704"/>
                    </a:cubicBezTo>
                    <a:cubicBezTo>
                      <a:pt x="624" y="743"/>
                      <a:pt x="593" y="756"/>
                      <a:pt x="557" y="768"/>
                    </a:cubicBezTo>
                    <a:cubicBezTo>
                      <a:pt x="542" y="783"/>
                      <a:pt x="524" y="793"/>
                      <a:pt x="509" y="808"/>
                    </a:cubicBezTo>
                    <a:cubicBezTo>
                      <a:pt x="456" y="861"/>
                      <a:pt x="533" y="805"/>
                      <a:pt x="469" y="848"/>
                    </a:cubicBezTo>
                    <a:cubicBezTo>
                      <a:pt x="450" y="876"/>
                      <a:pt x="437" y="885"/>
                      <a:pt x="405" y="896"/>
                    </a:cubicBezTo>
                    <a:cubicBezTo>
                      <a:pt x="361" y="940"/>
                      <a:pt x="306" y="937"/>
                      <a:pt x="245" y="944"/>
                    </a:cubicBezTo>
                    <a:cubicBezTo>
                      <a:pt x="216" y="951"/>
                      <a:pt x="184" y="953"/>
                      <a:pt x="157" y="968"/>
                    </a:cubicBezTo>
                    <a:cubicBezTo>
                      <a:pt x="110" y="994"/>
                      <a:pt x="64" y="1023"/>
                      <a:pt x="13" y="1040"/>
                    </a:cubicBezTo>
                    <a:cubicBezTo>
                      <a:pt x="16" y="1064"/>
                      <a:pt x="21" y="1088"/>
                      <a:pt x="21" y="1112"/>
                    </a:cubicBezTo>
                    <a:cubicBezTo>
                      <a:pt x="21" y="1147"/>
                      <a:pt x="0" y="1144"/>
                      <a:pt x="21" y="1144"/>
                    </a:cubicBezTo>
                  </a:path>
                </a:pathLst>
              </a:custGeom>
              <a:solidFill>
                <a:srgbClr val="92D050"/>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0" name="Freeform 17">
                <a:extLst>
                  <a:ext uri="{FF2B5EF4-FFF2-40B4-BE49-F238E27FC236}">
                    <a16:creationId xmlns:a16="http://schemas.microsoft.com/office/drawing/2014/main" id="{946F6080-DBA9-959D-28CB-F2B8F0228FBE}"/>
                  </a:ext>
                </a:extLst>
              </p:cNvPr>
              <p:cNvSpPr>
                <a:spLocks/>
              </p:cNvSpPr>
              <p:nvPr/>
            </p:nvSpPr>
            <p:spPr bwMode="auto">
              <a:xfrm>
                <a:off x="2290" y="1380"/>
                <a:ext cx="424" cy="480"/>
              </a:xfrm>
              <a:custGeom>
                <a:avLst/>
                <a:gdLst>
                  <a:gd name="T0" fmla="*/ 1385894233 w 657"/>
                  <a:gd name="T1" fmla="*/ 2147483647 h 406"/>
                  <a:gd name="T2" fmla="*/ 1385894233 w 657"/>
                  <a:gd name="T3" fmla="*/ 2147483647 h 406"/>
                  <a:gd name="T4" fmla="*/ 1385894233 w 657"/>
                  <a:gd name="T5" fmla="*/ 2147483647 h 406"/>
                  <a:gd name="T6" fmla="*/ 1385894233 w 657"/>
                  <a:gd name="T7" fmla="*/ 2147483647 h 406"/>
                  <a:gd name="T8" fmla="*/ 1385894233 w 657"/>
                  <a:gd name="T9" fmla="*/ 2147483647 h 406"/>
                  <a:gd name="T10" fmla="*/ 1385894233 w 657"/>
                  <a:gd name="T11" fmla="*/ 2147483647 h 406"/>
                  <a:gd name="T12" fmla="*/ 1385894233 w 657"/>
                  <a:gd name="T13" fmla="*/ 2147483647 h 406"/>
                  <a:gd name="T14" fmla="*/ 1385894233 w 657"/>
                  <a:gd name="T15" fmla="*/ 2147483647 h 406"/>
                  <a:gd name="T16" fmla="*/ 1385894233 w 657"/>
                  <a:gd name="T17" fmla="*/ 2147483647 h 406"/>
                  <a:gd name="T18" fmla="*/ 1385894233 w 657"/>
                  <a:gd name="T19" fmla="*/ 2147483647 h 406"/>
                  <a:gd name="T20" fmla="*/ 1385894233 w 657"/>
                  <a:gd name="T21" fmla="*/ 2147483647 h 406"/>
                  <a:gd name="T22" fmla="*/ 1385894233 w 657"/>
                  <a:gd name="T23" fmla="*/ 2147483647 h 406"/>
                  <a:gd name="T24" fmla="*/ 1385894233 w 657"/>
                  <a:gd name="T25" fmla="*/ 2147483647 h 406"/>
                  <a:gd name="T26" fmla="*/ 1385894233 w 657"/>
                  <a:gd name="T27" fmla="*/ 2147483647 h 406"/>
                  <a:gd name="T28" fmla="*/ 1385894233 w 657"/>
                  <a:gd name="T29" fmla="*/ 2147483647 h 406"/>
                  <a:gd name="T30" fmla="*/ 1385894233 w 657"/>
                  <a:gd name="T31" fmla="*/ 2147483647 h 406"/>
                  <a:gd name="T32" fmla="*/ 1385894233 w 657"/>
                  <a:gd name="T33" fmla="*/ 2147483647 h 406"/>
                  <a:gd name="T34" fmla="*/ 1385894233 w 657"/>
                  <a:gd name="T35" fmla="*/ 2147483647 h 406"/>
                  <a:gd name="T36" fmla="*/ 1385894233 w 657"/>
                  <a:gd name="T37" fmla="*/ 2147483647 h 406"/>
                  <a:gd name="T38" fmla="*/ 1385894233 w 657"/>
                  <a:gd name="T39" fmla="*/ 2147483647 h 406"/>
                  <a:gd name="T40" fmla="*/ 1385894233 w 657"/>
                  <a:gd name="T41" fmla="*/ 2147483647 h 406"/>
                  <a:gd name="T42" fmla="*/ 1385894233 w 657"/>
                  <a:gd name="T43" fmla="*/ 2147483647 h 406"/>
                  <a:gd name="T44" fmla="*/ 1385894233 w 657"/>
                  <a:gd name="T45" fmla="*/ 2147483647 h 406"/>
                  <a:gd name="T46" fmla="*/ 1385894233 w 657"/>
                  <a:gd name="T47" fmla="*/ 2147483647 h 406"/>
                  <a:gd name="T48" fmla="*/ 1385894233 w 657"/>
                  <a:gd name="T49" fmla="*/ 2147483647 h 406"/>
                  <a:gd name="T50" fmla="*/ 1385894233 w 657"/>
                  <a:gd name="T51" fmla="*/ 2147483647 h 406"/>
                  <a:gd name="T52" fmla="*/ 1385894233 w 657"/>
                  <a:gd name="T53" fmla="*/ 2147483647 h 406"/>
                  <a:gd name="T54" fmla="*/ 1385894233 w 657"/>
                  <a:gd name="T55" fmla="*/ 2147483647 h 406"/>
                  <a:gd name="T56" fmla="*/ 1385894233 w 657"/>
                  <a:gd name="T57" fmla="*/ 2147483647 h 406"/>
                  <a:gd name="T58" fmla="*/ 1385894233 w 657"/>
                  <a:gd name="T59" fmla="*/ 2147483647 h 406"/>
                  <a:gd name="T60" fmla="*/ 1385894233 w 657"/>
                  <a:gd name="T61" fmla="*/ 2147483647 h 406"/>
                  <a:gd name="T62" fmla="*/ 1385894233 w 657"/>
                  <a:gd name="T63" fmla="*/ 2147483647 h 406"/>
                  <a:gd name="T64" fmla="*/ 1385894233 w 657"/>
                  <a:gd name="T65" fmla="*/ 2147483647 h 406"/>
                  <a:gd name="T66" fmla="*/ 1385894233 w 657"/>
                  <a:gd name="T67" fmla="*/ 2147483647 h 406"/>
                  <a:gd name="T68" fmla="*/ 1385894233 w 657"/>
                  <a:gd name="T69" fmla="*/ 2147483647 h 406"/>
                  <a:gd name="T70" fmla="*/ 1385894233 w 657"/>
                  <a:gd name="T71" fmla="*/ 2147483647 h 406"/>
                  <a:gd name="T72" fmla="*/ 1385894233 w 657"/>
                  <a:gd name="T73" fmla="*/ 2147483647 h 406"/>
                  <a:gd name="T74" fmla="*/ 1385894233 w 657"/>
                  <a:gd name="T75" fmla="*/ 2147483647 h 406"/>
                  <a:gd name="T76" fmla="*/ 1385894233 w 657"/>
                  <a:gd name="T77" fmla="*/ 2147483647 h 406"/>
                  <a:gd name="T78" fmla="*/ 1385894233 w 657"/>
                  <a:gd name="T79" fmla="*/ 2147483647 h 406"/>
                  <a:gd name="T80" fmla="*/ 1385894233 w 657"/>
                  <a:gd name="T81" fmla="*/ 2147483647 h 406"/>
                  <a:gd name="T82" fmla="*/ 1385894233 w 657"/>
                  <a:gd name="T83" fmla="*/ 2147483647 h 406"/>
                  <a:gd name="T84" fmla="*/ 1385894233 w 657"/>
                  <a:gd name="T85" fmla="*/ 2147483647 h 406"/>
                  <a:gd name="T86" fmla="*/ 1385894233 w 657"/>
                  <a:gd name="T87" fmla="*/ 2147483647 h 406"/>
                  <a:gd name="T88" fmla="*/ 1385894233 w 657"/>
                  <a:gd name="T89" fmla="*/ 2147483647 h 406"/>
                  <a:gd name="T90" fmla="*/ 1385894233 w 657"/>
                  <a:gd name="T91" fmla="*/ 2147483647 h 406"/>
                  <a:gd name="T92" fmla="*/ 1385894233 w 657"/>
                  <a:gd name="T93" fmla="*/ 2147483647 h 406"/>
                  <a:gd name="T94" fmla="*/ 1385894233 w 657"/>
                  <a:gd name="T95" fmla="*/ 2147483647 h 406"/>
                  <a:gd name="T96" fmla="*/ 1385894233 w 657"/>
                  <a:gd name="T97" fmla="*/ 2147483647 h 406"/>
                  <a:gd name="T98" fmla="*/ 1385894233 w 657"/>
                  <a:gd name="T99" fmla="*/ 2147483647 h 406"/>
                  <a:gd name="T100" fmla="*/ 1385894233 w 657"/>
                  <a:gd name="T101" fmla="*/ 2147483647 h 406"/>
                  <a:gd name="T102" fmla="*/ 1385894233 w 657"/>
                  <a:gd name="T103" fmla="*/ 2147483647 h 406"/>
                  <a:gd name="T104" fmla="*/ 1385894233 w 657"/>
                  <a:gd name="T105" fmla="*/ 2147483647 h 406"/>
                  <a:gd name="T106" fmla="*/ 1385894233 w 657"/>
                  <a:gd name="T107" fmla="*/ 2147483647 h 406"/>
                  <a:gd name="T108" fmla="*/ 1385894233 w 657"/>
                  <a:gd name="T109" fmla="*/ 2147483647 h 406"/>
                  <a:gd name="T110" fmla="*/ 1385894233 w 657"/>
                  <a:gd name="T111" fmla="*/ 2147483647 h 406"/>
                  <a:gd name="T112" fmla="*/ 1385894233 w 657"/>
                  <a:gd name="T113" fmla="*/ 2147483647 h 406"/>
                  <a:gd name="T114" fmla="*/ 1385894233 w 657"/>
                  <a:gd name="T115" fmla="*/ 2147483647 h 406"/>
                  <a:gd name="T116" fmla="*/ 1385894233 w 657"/>
                  <a:gd name="T117" fmla="*/ 2147483647 h 406"/>
                  <a:gd name="T118" fmla="*/ 1385894233 w 657"/>
                  <a:gd name="T119" fmla="*/ 2147483647 h 406"/>
                  <a:gd name="T120" fmla="*/ 1385894233 w 657"/>
                  <a:gd name="T121" fmla="*/ 2147483647 h 406"/>
                  <a:gd name="T122" fmla="*/ 1385894233 w 657"/>
                  <a:gd name="T123" fmla="*/ 2147483647 h 406"/>
                  <a:gd name="T124" fmla="*/ 1385894233 w 657"/>
                  <a:gd name="T125" fmla="*/ 2147483647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7"/>
                  <a:gd name="T190" fmla="*/ 0 h 406"/>
                  <a:gd name="T191" fmla="*/ 657 w 657"/>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7" h="406">
                    <a:moveTo>
                      <a:pt x="99" y="1"/>
                    </a:moveTo>
                    <a:lnTo>
                      <a:pt x="83" y="7"/>
                    </a:lnTo>
                    <a:lnTo>
                      <a:pt x="68" y="12"/>
                    </a:lnTo>
                    <a:lnTo>
                      <a:pt x="62" y="14"/>
                    </a:lnTo>
                    <a:lnTo>
                      <a:pt x="57" y="16"/>
                    </a:lnTo>
                    <a:lnTo>
                      <a:pt x="53" y="17"/>
                    </a:lnTo>
                    <a:lnTo>
                      <a:pt x="51" y="18"/>
                    </a:lnTo>
                    <a:lnTo>
                      <a:pt x="48" y="22"/>
                    </a:lnTo>
                    <a:lnTo>
                      <a:pt x="44" y="24"/>
                    </a:lnTo>
                    <a:lnTo>
                      <a:pt x="38" y="26"/>
                    </a:lnTo>
                    <a:lnTo>
                      <a:pt x="31" y="28"/>
                    </a:lnTo>
                    <a:lnTo>
                      <a:pt x="25" y="41"/>
                    </a:lnTo>
                    <a:lnTo>
                      <a:pt x="24" y="47"/>
                    </a:lnTo>
                    <a:lnTo>
                      <a:pt x="18" y="54"/>
                    </a:lnTo>
                    <a:lnTo>
                      <a:pt x="16" y="60"/>
                    </a:lnTo>
                    <a:lnTo>
                      <a:pt x="16" y="63"/>
                    </a:lnTo>
                    <a:lnTo>
                      <a:pt x="14" y="66"/>
                    </a:lnTo>
                    <a:lnTo>
                      <a:pt x="11" y="67"/>
                    </a:lnTo>
                    <a:lnTo>
                      <a:pt x="7" y="67"/>
                    </a:lnTo>
                    <a:lnTo>
                      <a:pt x="5" y="71"/>
                    </a:lnTo>
                    <a:lnTo>
                      <a:pt x="5" y="74"/>
                    </a:lnTo>
                    <a:lnTo>
                      <a:pt x="7" y="78"/>
                    </a:lnTo>
                    <a:lnTo>
                      <a:pt x="11" y="81"/>
                    </a:lnTo>
                    <a:lnTo>
                      <a:pt x="18" y="83"/>
                    </a:lnTo>
                    <a:lnTo>
                      <a:pt x="16" y="89"/>
                    </a:lnTo>
                    <a:lnTo>
                      <a:pt x="14" y="94"/>
                    </a:lnTo>
                    <a:lnTo>
                      <a:pt x="13" y="97"/>
                    </a:lnTo>
                    <a:lnTo>
                      <a:pt x="11" y="99"/>
                    </a:lnTo>
                    <a:lnTo>
                      <a:pt x="5" y="103"/>
                    </a:lnTo>
                    <a:lnTo>
                      <a:pt x="3" y="106"/>
                    </a:lnTo>
                    <a:lnTo>
                      <a:pt x="0" y="110"/>
                    </a:lnTo>
                    <a:lnTo>
                      <a:pt x="20" y="117"/>
                    </a:lnTo>
                    <a:lnTo>
                      <a:pt x="38" y="123"/>
                    </a:lnTo>
                    <a:lnTo>
                      <a:pt x="48" y="132"/>
                    </a:lnTo>
                    <a:lnTo>
                      <a:pt x="57" y="140"/>
                    </a:lnTo>
                    <a:lnTo>
                      <a:pt x="64" y="148"/>
                    </a:lnTo>
                    <a:lnTo>
                      <a:pt x="75" y="155"/>
                    </a:lnTo>
                    <a:lnTo>
                      <a:pt x="83" y="162"/>
                    </a:lnTo>
                    <a:lnTo>
                      <a:pt x="88" y="168"/>
                    </a:lnTo>
                    <a:lnTo>
                      <a:pt x="94" y="174"/>
                    </a:lnTo>
                    <a:lnTo>
                      <a:pt x="94" y="178"/>
                    </a:lnTo>
                    <a:lnTo>
                      <a:pt x="85" y="178"/>
                    </a:lnTo>
                    <a:lnTo>
                      <a:pt x="73" y="177"/>
                    </a:lnTo>
                    <a:lnTo>
                      <a:pt x="64" y="177"/>
                    </a:lnTo>
                    <a:lnTo>
                      <a:pt x="61" y="178"/>
                    </a:lnTo>
                    <a:lnTo>
                      <a:pt x="57" y="180"/>
                    </a:lnTo>
                    <a:lnTo>
                      <a:pt x="53" y="185"/>
                    </a:lnTo>
                    <a:lnTo>
                      <a:pt x="49" y="189"/>
                    </a:lnTo>
                    <a:lnTo>
                      <a:pt x="49" y="197"/>
                    </a:lnTo>
                    <a:lnTo>
                      <a:pt x="57" y="204"/>
                    </a:lnTo>
                    <a:lnTo>
                      <a:pt x="66" y="211"/>
                    </a:lnTo>
                    <a:lnTo>
                      <a:pt x="79" y="216"/>
                    </a:lnTo>
                    <a:lnTo>
                      <a:pt x="94" y="221"/>
                    </a:lnTo>
                    <a:lnTo>
                      <a:pt x="107" y="224"/>
                    </a:lnTo>
                    <a:lnTo>
                      <a:pt x="120" y="227"/>
                    </a:lnTo>
                    <a:lnTo>
                      <a:pt x="140" y="238"/>
                    </a:lnTo>
                    <a:lnTo>
                      <a:pt x="147" y="244"/>
                    </a:lnTo>
                    <a:lnTo>
                      <a:pt x="153" y="252"/>
                    </a:lnTo>
                    <a:lnTo>
                      <a:pt x="157" y="268"/>
                    </a:lnTo>
                    <a:lnTo>
                      <a:pt x="158" y="284"/>
                    </a:lnTo>
                    <a:lnTo>
                      <a:pt x="160" y="290"/>
                    </a:lnTo>
                    <a:lnTo>
                      <a:pt x="158" y="293"/>
                    </a:lnTo>
                    <a:lnTo>
                      <a:pt x="157" y="295"/>
                    </a:lnTo>
                    <a:lnTo>
                      <a:pt x="151" y="296"/>
                    </a:lnTo>
                    <a:lnTo>
                      <a:pt x="144" y="297"/>
                    </a:lnTo>
                    <a:lnTo>
                      <a:pt x="136" y="297"/>
                    </a:lnTo>
                    <a:lnTo>
                      <a:pt x="131" y="297"/>
                    </a:lnTo>
                    <a:lnTo>
                      <a:pt x="123" y="298"/>
                    </a:lnTo>
                    <a:lnTo>
                      <a:pt x="120" y="299"/>
                    </a:lnTo>
                    <a:lnTo>
                      <a:pt x="114" y="300"/>
                    </a:lnTo>
                    <a:lnTo>
                      <a:pt x="110" y="299"/>
                    </a:lnTo>
                    <a:lnTo>
                      <a:pt x="105" y="299"/>
                    </a:lnTo>
                    <a:lnTo>
                      <a:pt x="99" y="298"/>
                    </a:lnTo>
                    <a:lnTo>
                      <a:pt x="92" y="300"/>
                    </a:lnTo>
                    <a:lnTo>
                      <a:pt x="86" y="302"/>
                    </a:lnTo>
                    <a:lnTo>
                      <a:pt x="81" y="304"/>
                    </a:lnTo>
                    <a:lnTo>
                      <a:pt x="75" y="307"/>
                    </a:lnTo>
                    <a:lnTo>
                      <a:pt x="70" y="310"/>
                    </a:lnTo>
                    <a:lnTo>
                      <a:pt x="64" y="313"/>
                    </a:lnTo>
                    <a:lnTo>
                      <a:pt x="61" y="315"/>
                    </a:lnTo>
                    <a:lnTo>
                      <a:pt x="59" y="316"/>
                    </a:lnTo>
                    <a:lnTo>
                      <a:pt x="59" y="322"/>
                    </a:lnTo>
                    <a:lnTo>
                      <a:pt x="59" y="327"/>
                    </a:lnTo>
                    <a:lnTo>
                      <a:pt x="59" y="331"/>
                    </a:lnTo>
                    <a:lnTo>
                      <a:pt x="61" y="334"/>
                    </a:lnTo>
                    <a:lnTo>
                      <a:pt x="64" y="336"/>
                    </a:lnTo>
                    <a:lnTo>
                      <a:pt x="70" y="337"/>
                    </a:lnTo>
                    <a:lnTo>
                      <a:pt x="77" y="338"/>
                    </a:lnTo>
                    <a:lnTo>
                      <a:pt x="88" y="339"/>
                    </a:lnTo>
                    <a:lnTo>
                      <a:pt x="97" y="342"/>
                    </a:lnTo>
                    <a:lnTo>
                      <a:pt x="105" y="345"/>
                    </a:lnTo>
                    <a:lnTo>
                      <a:pt x="118" y="354"/>
                    </a:lnTo>
                    <a:lnTo>
                      <a:pt x="131" y="362"/>
                    </a:lnTo>
                    <a:lnTo>
                      <a:pt x="138" y="365"/>
                    </a:lnTo>
                    <a:lnTo>
                      <a:pt x="145" y="367"/>
                    </a:lnTo>
                    <a:lnTo>
                      <a:pt x="153" y="369"/>
                    </a:lnTo>
                    <a:lnTo>
                      <a:pt x="158" y="373"/>
                    </a:lnTo>
                    <a:lnTo>
                      <a:pt x="162" y="377"/>
                    </a:lnTo>
                    <a:lnTo>
                      <a:pt x="169" y="379"/>
                    </a:lnTo>
                    <a:lnTo>
                      <a:pt x="173" y="380"/>
                    </a:lnTo>
                    <a:lnTo>
                      <a:pt x="177" y="380"/>
                    </a:lnTo>
                    <a:lnTo>
                      <a:pt x="177" y="381"/>
                    </a:lnTo>
                    <a:lnTo>
                      <a:pt x="177" y="382"/>
                    </a:lnTo>
                    <a:lnTo>
                      <a:pt x="179" y="384"/>
                    </a:lnTo>
                    <a:lnTo>
                      <a:pt x="182" y="386"/>
                    </a:lnTo>
                    <a:lnTo>
                      <a:pt x="190" y="390"/>
                    </a:lnTo>
                    <a:lnTo>
                      <a:pt x="199" y="392"/>
                    </a:lnTo>
                    <a:lnTo>
                      <a:pt x="219" y="395"/>
                    </a:lnTo>
                    <a:lnTo>
                      <a:pt x="223" y="401"/>
                    </a:lnTo>
                    <a:lnTo>
                      <a:pt x="227" y="404"/>
                    </a:lnTo>
                    <a:lnTo>
                      <a:pt x="232" y="406"/>
                    </a:lnTo>
                    <a:lnTo>
                      <a:pt x="236" y="405"/>
                    </a:lnTo>
                    <a:lnTo>
                      <a:pt x="241" y="404"/>
                    </a:lnTo>
                    <a:lnTo>
                      <a:pt x="245" y="398"/>
                    </a:lnTo>
                    <a:lnTo>
                      <a:pt x="249" y="391"/>
                    </a:lnTo>
                    <a:lnTo>
                      <a:pt x="253" y="385"/>
                    </a:lnTo>
                    <a:lnTo>
                      <a:pt x="258" y="380"/>
                    </a:lnTo>
                    <a:lnTo>
                      <a:pt x="262" y="379"/>
                    </a:lnTo>
                    <a:lnTo>
                      <a:pt x="267" y="378"/>
                    </a:lnTo>
                    <a:lnTo>
                      <a:pt x="271" y="377"/>
                    </a:lnTo>
                    <a:lnTo>
                      <a:pt x="273" y="377"/>
                    </a:lnTo>
                    <a:lnTo>
                      <a:pt x="280" y="372"/>
                    </a:lnTo>
                    <a:lnTo>
                      <a:pt x="284" y="366"/>
                    </a:lnTo>
                    <a:lnTo>
                      <a:pt x="288" y="360"/>
                    </a:lnTo>
                    <a:lnTo>
                      <a:pt x="291" y="354"/>
                    </a:lnTo>
                    <a:lnTo>
                      <a:pt x="297" y="350"/>
                    </a:lnTo>
                    <a:lnTo>
                      <a:pt x="304" y="346"/>
                    </a:lnTo>
                    <a:lnTo>
                      <a:pt x="312" y="343"/>
                    </a:lnTo>
                    <a:lnTo>
                      <a:pt x="313" y="342"/>
                    </a:lnTo>
                    <a:lnTo>
                      <a:pt x="317" y="335"/>
                    </a:lnTo>
                    <a:lnTo>
                      <a:pt x="321" y="330"/>
                    </a:lnTo>
                    <a:lnTo>
                      <a:pt x="325" y="326"/>
                    </a:lnTo>
                    <a:lnTo>
                      <a:pt x="330" y="323"/>
                    </a:lnTo>
                    <a:lnTo>
                      <a:pt x="336" y="321"/>
                    </a:lnTo>
                    <a:lnTo>
                      <a:pt x="345" y="319"/>
                    </a:lnTo>
                    <a:lnTo>
                      <a:pt x="356" y="318"/>
                    </a:lnTo>
                    <a:lnTo>
                      <a:pt x="371" y="317"/>
                    </a:lnTo>
                    <a:lnTo>
                      <a:pt x="385" y="309"/>
                    </a:lnTo>
                    <a:lnTo>
                      <a:pt x="402" y="302"/>
                    </a:lnTo>
                    <a:lnTo>
                      <a:pt x="417" y="294"/>
                    </a:lnTo>
                    <a:lnTo>
                      <a:pt x="430" y="285"/>
                    </a:lnTo>
                    <a:lnTo>
                      <a:pt x="435" y="273"/>
                    </a:lnTo>
                    <a:lnTo>
                      <a:pt x="437" y="260"/>
                    </a:lnTo>
                    <a:lnTo>
                      <a:pt x="441" y="254"/>
                    </a:lnTo>
                    <a:lnTo>
                      <a:pt x="445" y="249"/>
                    </a:lnTo>
                    <a:lnTo>
                      <a:pt x="450" y="244"/>
                    </a:lnTo>
                    <a:lnTo>
                      <a:pt x="459" y="240"/>
                    </a:lnTo>
                    <a:lnTo>
                      <a:pt x="467" y="242"/>
                    </a:lnTo>
                    <a:lnTo>
                      <a:pt x="470" y="244"/>
                    </a:lnTo>
                    <a:lnTo>
                      <a:pt x="472" y="246"/>
                    </a:lnTo>
                    <a:lnTo>
                      <a:pt x="474" y="250"/>
                    </a:lnTo>
                    <a:lnTo>
                      <a:pt x="476" y="257"/>
                    </a:lnTo>
                    <a:lnTo>
                      <a:pt x="478" y="261"/>
                    </a:lnTo>
                    <a:lnTo>
                      <a:pt x="480" y="265"/>
                    </a:lnTo>
                    <a:lnTo>
                      <a:pt x="483" y="268"/>
                    </a:lnTo>
                    <a:lnTo>
                      <a:pt x="489" y="272"/>
                    </a:lnTo>
                    <a:lnTo>
                      <a:pt x="498" y="278"/>
                    </a:lnTo>
                    <a:lnTo>
                      <a:pt x="500" y="283"/>
                    </a:lnTo>
                    <a:lnTo>
                      <a:pt x="500" y="287"/>
                    </a:lnTo>
                    <a:lnTo>
                      <a:pt x="502" y="292"/>
                    </a:lnTo>
                    <a:lnTo>
                      <a:pt x="507" y="297"/>
                    </a:lnTo>
                    <a:lnTo>
                      <a:pt x="517" y="303"/>
                    </a:lnTo>
                    <a:lnTo>
                      <a:pt x="522" y="302"/>
                    </a:lnTo>
                    <a:lnTo>
                      <a:pt x="526" y="301"/>
                    </a:lnTo>
                    <a:lnTo>
                      <a:pt x="531" y="299"/>
                    </a:lnTo>
                    <a:lnTo>
                      <a:pt x="539" y="300"/>
                    </a:lnTo>
                    <a:lnTo>
                      <a:pt x="542" y="300"/>
                    </a:lnTo>
                    <a:lnTo>
                      <a:pt x="550" y="301"/>
                    </a:lnTo>
                    <a:lnTo>
                      <a:pt x="553" y="306"/>
                    </a:lnTo>
                    <a:lnTo>
                      <a:pt x="555" y="311"/>
                    </a:lnTo>
                    <a:lnTo>
                      <a:pt x="555" y="316"/>
                    </a:lnTo>
                    <a:lnTo>
                      <a:pt x="557" y="322"/>
                    </a:lnTo>
                    <a:lnTo>
                      <a:pt x="563" y="321"/>
                    </a:lnTo>
                    <a:lnTo>
                      <a:pt x="566" y="319"/>
                    </a:lnTo>
                    <a:lnTo>
                      <a:pt x="570" y="317"/>
                    </a:lnTo>
                    <a:lnTo>
                      <a:pt x="574" y="316"/>
                    </a:lnTo>
                    <a:lnTo>
                      <a:pt x="581" y="316"/>
                    </a:lnTo>
                    <a:lnTo>
                      <a:pt x="590" y="317"/>
                    </a:lnTo>
                    <a:lnTo>
                      <a:pt x="598" y="319"/>
                    </a:lnTo>
                    <a:lnTo>
                      <a:pt x="605" y="320"/>
                    </a:lnTo>
                    <a:lnTo>
                      <a:pt x="609" y="320"/>
                    </a:lnTo>
                    <a:lnTo>
                      <a:pt x="613" y="319"/>
                    </a:lnTo>
                    <a:lnTo>
                      <a:pt x="614" y="316"/>
                    </a:lnTo>
                    <a:lnTo>
                      <a:pt x="616" y="313"/>
                    </a:lnTo>
                    <a:lnTo>
                      <a:pt x="618" y="311"/>
                    </a:lnTo>
                    <a:lnTo>
                      <a:pt x="618" y="310"/>
                    </a:lnTo>
                    <a:lnTo>
                      <a:pt x="616" y="307"/>
                    </a:lnTo>
                    <a:lnTo>
                      <a:pt x="616" y="304"/>
                    </a:lnTo>
                    <a:lnTo>
                      <a:pt x="614" y="301"/>
                    </a:lnTo>
                    <a:lnTo>
                      <a:pt x="613" y="298"/>
                    </a:lnTo>
                    <a:lnTo>
                      <a:pt x="609" y="290"/>
                    </a:lnTo>
                    <a:lnTo>
                      <a:pt x="607" y="281"/>
                    </a:lnTo>
                    <a:lnTo>
                      <a:pt x="611" y="278"/>
                    </a:lnTo>
                    <a:lnTo>
                      <a:pt x="613" y="276"/>
                    </a:lnTo>
                    <a:lnTo>
                      <a:pt x="611" y="275"/>
                    </a:lnTo>
                    <a:lnTo>
                      <a:pt x="611" y="274"/>
                    </a:lnTo>
                    <a:lnTo>
                      <a:pt x="609" y="270"/>
                    </a:lnTo>
                    <a:lnTo>
                      <a:pt x="609" y="267"/>
                    </a:lnTo>
                    <a:lnTo>
                      <a:pt x="611" y="264"/>
                    </a:lnTo>
                    <a:lnTo>
                      <a:pt x="613" y="259"/>
                    </a:lnTo>
                    <a:lnTo>
                      <a:pt x="614" y="253"/>
                    </a:lnTo>
                    <a:lnTo>
                      <a:pt x="616" y="253"/>
                    </a:lnTo>
                    <a:lnTo>
                      <a:pt x="620" y="252"/>
                    </a:lnTo>
                    <a:lnTo>
                      <a:pt x="627" y="251"/>
                    </a:lnTo>
                    <a:lnTo>
                      <a:pt x="637" y="250"/>
                    </a:lnTo>
                    <a:lnTo>
                      <a:pt x="642" y="249"/>
                    </a:lnTo>
                    <a:lnTo>
                      <a:pt x="642" y="247"/>
                    </a:lnTo>
                    <a:lnTo>
                      <a:pt x="644" y="244"/>
                    </a:lnTo>
                    <a:lnTo>
                      <a:pt x="646" y="240"/>
                    </a:lnTo>
                    <a:lnTo>
                      <a:pt x="646" y="238"/>
                    </a:lnTo>
                    <a:lnTo>
                      <a:pt x="646" y="234"/>
                    </a:lnTo>
                    <a:lnTo>
                      <a:pt x="646" y="232"/>
                    </a:lnTo>
                    <a:lnTo>
                      <a:pt x="642" y="230"/>
                    </a:lnTo>
                    <a:lnTo>
                      <a:pt x="640" y="230"/>
                    </a:lnTo>
                    <a:lnTo>
                      <a:pt x="638" y="228"/>
                    </a:lnTo>
                    <a:lnTo>
                      <a:pt x="637" y="226"/>
                    </a:lnTo>
                    <a:lnTo>
                      <a:pt x="633" y="222"/>
                    </a:lnTo>
                    <a:lnTo>
                      <a:pt x="629" y="215"/>
                    </a:lnTo>
                    <a:lnTo>
                      <a:pt x="625" y="208"/>
                    </a:lnTo>
                    <a:lnTo>
                      <a:pt x="622" y="202"/>
                    </a:lnTo>
                    <a:lnTo>
                      <a:pt x="613" y="196"/>
                    </a:lnTo>
                    <a:lnTo>
                      <a:pt x="611" y="190"/>
                    </a:lnTo>
                    <a:lnTo>
                      <a:pt x="614" y="186"/>
                    </a:lnTo>
                    <a:lnTo>
                      <a:pt x="622" y="183"/>
                    </a:lnTo>
                    <a:lnTo>
                      <a:pt x="631" y="181"/>
                    </a:lnTo>
                    <a:lnTo>
                      <a:pt x="635" y="177"/>
                    </a:lnTo>
                    <a:lnTo>
                      <a:pt x="640" y="173"/>
                    </a:lnTo>
                    <a:lnTo>
                      <a:pt x="642" y="169"/>
                    </a:lnTo>
                    <a:lnTo>
                      <a:pt x="644" y="167"/>
                    </a:lnTo>
                    <a:lnTo>
                      <a:pt x="646" y="160"/>
                    </a:lnTo>
                    <a:lnTo>
                      <a:pt x="648" y="157"/>
                    </a:lnTo>
                    <a:lnTo>
                      <a:pt x="648" y="155"/>
                    </a:lnTo>
                    <a:lnTo>
                      <a:pt x="649" y="155"/>
                    </a:lnTo>
                    <a:lnTo>
                      <a:pt x="651" y="154"/>
                    </a:lnTo>
                    <a:lnTo>
                      <a:pt x="653" y="154"/>
                    </a:lnTo>
                    <a:lnTo>
                      <a:pt x="655" y="152"/>
                    </a:lnTo>
                    <a:lnTo>
                      <a:pt x="657" y="148"/>
                    </a:lnTo>
                    <a:lnTo>
                      <a:pt x="648" y="143"/>
                    </a:lnTo>
                    <a:lnTo>
                      <a:pt x="637" y="139"/>
                    </a:lnTo>
                    <a:lnTo>
                      <a:pt x="625" y="137"/>
                    </a:lnTo>
                    <a:lnTo>
                      <a:pt x="613" y="136"/>
                    </a:lnTo>
                    <a:lnTo>
                      <a:pt x="609" y="133"/>
                    </a:lnTo>
                    <a:lnTo>
                      <a:pt x="607" y="129"/>
                    </a:lnTo>
                    <a:lnTo>
                      <a:pt x="609" y="125"/>
                    </a:lnTo>
                    <a:lnTo>
                      <a:pt x="607" y="121"/>
                    </a:lnTo>
                    <a:lnTo>
                      <a:pt x="605" y="119"/>
                    </a:lnTo>
                    <a:lnTo>
                      <a:pt x="601" y="118"/>
                    </a:lnTo>
                    <a:lnTo>
                      <a:pt x="594" y="114"/>
                    </a:lnTo>
                    <a:lnTo>
                      <a:pt x="592" y="110"/>
                    </a:lnTo>
                    <a:lnTo>
                      <a:pt x="590" y="106"/>
                    </a:lnTo>
                    <a:lnTo>
                      <a:pt x="589" y="103"/>
                    </a:lnTo>
                    <a:lnTo>
                      <a:pt x="587" y="101"/>
                    </a:lnTo>
                    <a:lnTo>
                      <a:pt x="587" y="96"/>
                    </a:lnTo>
                    <a:lnTo>
                      <a:pt x="589" y="90"/>
                    </a:lnTo>
                    <a:lnTo>
                      <a:pt x="587" y="85"/>
                    </a:lnTo>
                    <a:lnTo>
                      <a:pt x="583" y="80"/>
                    </a:lnTo>
                    <a:lnTo>
                      <a:pt x="577" y="78"/>
                    </a:lnTo>
                    <a:lnTo>
                      <a:pt x="570" y="78"/>
                    </a:lnTo>
                    <a:lnTo>
                      <a:pt x="563" y="79"/>
                    </a:lnTo>
                    <a:lnTo>
                      <a:pt x="555" y="79"/>
                    </a:lnTo>
                    <a:lnTo>
                      <a:pt x="552" y="77"/>
                    </a:lnTo>
                    <a:lnTo>
                      <a:pt x="550" y="75"/>
                    </a:lnTo>
                    <a:lnTo>
                      <a:pt x="548" y="69"/>
                    </a:lnTo>
                    <a:lnTo>
                      <a:pt x="544" y="66"/>
                    </a:lnTo>
                    <a:lnTo>
                      <a:pt x="539" y="64"/>
                    </a:lnTo>
                    <a:lnTo>
                      <a:pt x="535" y="63"/>
                    </a:lnTo>
                    <a:lnTo>
                      <a:pt x="529" y="62"/>
                    </a:lnTo>
                    <a:lnTo>
                      <a:pt x="526" y="61"/>
                    </a:lnTo>
                    <a:lnTo>
                      <a:pt x="524" y="61"/>
                    </a:lnTo>
                    <a:lnTo>
                      <a:pt x="511" y="62"/>
                    </a:lnTo>
                    <a:lnTo>
                      <a:pt x="504" y="64"/>
                    </a:lnTo>
                    <a:lnTo>
                      <a:pt x="498" y="67"/>
                    </a:lnTo>
                    <a:lnTo>
                      <a:pt x="496" y="69"/>
                    </a:lnTo>
                    <a:lnTo>
                      <a:pt x="494" y="73"/>
                    </a:lnTo>
                    <a:lnTo>
                      <a:pt x="485" y="73"/>
                    </a:lnTo>
                    <a:lnTo>
                      <a:pt x="480" y="73"/>
                    </a:lnTo>
                    <a:lnTo>
                      <a:pt x="474" y="72"/>
                    </a:lnTo>
                    <a:lnTo>
                      <a:pt x="472" y="71"/>
                    </a:lnTo>
                    <a:lnTo>
                      <a:pt x="472" y="69"/>
                    </a:lnTo>
                    <a:lnTo>
                      <a:pt x="470" y="67"/>
                    </a:lnTo>
                    <a:lnTo>
                      <a:pt x="469" y="66"/>
                    </a:lnTo>
                    <a:lnTo>
                      <a:pt x="465" y="64"/>
                    </a:lnTo>
                    <a:lnTo>
                      <a:pt x="461" y="63"/>
                    </a:lnTo>
                    <a:lnTo>
                      <a:pt x="452" y="61"/>
                    </a:lnTo>
                    <a:lnTo>
                      <a:pt x="448" y="60"/>
                    </a:lnTo>
                    <a:lnTo>
                      <a:pt x="446" y="60"/>
                    </a:lnTo>
                    <a:lnTo>
                      <a:pt x="445" y="57"/>
                    </a:lnTo>
                    <a:lnTo>
                      <a:pt x="445" y="56"/>
                    </a:lnTo>
                    <a:lnTo>
                      <a:pt x="441" y="55"/>
                    </a:lnTo>
                    <a:lnTo>
                      <a:pt x="435" y="54"/>
                    </a:lnTo>
                    <a:lnTo>
                      <a:pt x="430" y="53"/>
                    </a:lnTo>
                    <a:lnTo>
                      <a:pt x="422" y="52"/>
                    </a:lnTo>
                    <a:lnTo>
                      <a:pt x="417" y="51"/>
                    </a:lnTo>
                    <a:lnTo>
                      <a:pt x="415" y="51"/>
                    </a:lnTo>
                    <a:lnTo>
                      <a:pt x="408" y="46"/>
                    </a:lnTo>
                    <a:lnTo>
                      <a:pt x="400" y="43"/>
                    </a:lnTo>
                    <a:lnTo>
                      <a:pt x="380" y="38"/>
                    </a:lnTo>
                    <a:lnTo>
                      <a:pt x="373" y="39"/>
                    </a:lnTo>
                    <a:lnTo>
                      <a:pt x="369" y="39"/>
                    </a:lnTo>
                    <a:lnTo>
                      <a:pt x="367" y="40"/>
                    </a:lnTo>
                    <a:lnTo>
                      <a:pt x="367" y="41"/>
                    </a:lnTo>
                    <a:lnTo>
                      <a:pt x="365" y="45"/>
                    </a:lnTo>
                    <a:lnTo>
                      <a:pt x="363" y="47"/>
                    </a:lnTo>
                    <a:lnTo>
                      <a:pt x="360" y="50"/>
                    </a:lnTo>
                    <a:lnTo>
                      <a:pt x="352" y="53"/>
                    </a:lnTo>
                    <a:lnTo>
                      <a:pt x="343" y="55"/>
                    </a:lnTo>
                    <a:lnTo>
                      <a:pt x="334" y="55"/>
                    </a:lnTo>
                    <a:lnTo>
                      <a:pt x="326" y="56"/>
                    </a:lnTo>
                    <a:lnTo>
                      <a:pt x="325" y="59"/>
                    </a:lnTo>
                    <a:lnTo>
                      <a:pt x="325" y="60"/>
                    </a:lnTo>
                    <a:lnTo>
                      <a:pt x="323" y="61"/>
                    </a:lnTo>
                    <a:lnTo>
                      <a:pt x="319" y="62"/>
                    </a:lnTo>
                    <a:lnTo>
                      <a:pt x="313" y="63"/>
                    </a:lnTo>
                    <a:lnTo>
                      <a:pt x="310" y="64"/>
                    </a:lnTo>
                    <a:lnTo>
                      <a:pt x="308" y="64"/>
                    </a:lnTo>
                    <a:lnTo>
                      <a:pt x="302" y="67"/>
                    </a:lnTo>
                    <a:lnTo>
                      <a:pt x="299" y="68"/>
                    </a:lnTo>
                    <a:lnTo>
                      <a:pt x="295" y="67"/>
                    </a:lnTo>
                    <a:lnTo>
                      <a:pt x="291" y="63"/>
                    </a:lnTo>
                    <a:lnTo>
                      <a:pt x="291" y="59"/>
                    </a:lnTo>
                    <a:lnTo>
                      <a:pt x="289" y="56"/>
                    </a:lnTo>
                    <a:lnTo>
                      <a:pt x="288" y="53"/>
                    </a:lnTo>
                    <a:lnTo>
                      <a:pt x="289" y="50"/>
                    </a:lnTo>
                    <a:lnTo>
                      <a:pt x="291" y="49"/>
                    </a:lnTo>
                    <a:lnTo>
                      <a:pt x="295" y="49"/>
                    </a:lnTo>
                    <a:lnTo>
                      <a:pt x="299" y="49"/>
                    </a:lnTo>
                    <a:lnTo>
                      <a:pt x="302" y="48"/>
                    </a:lnTo>
                    <a:lnTo>
                      <a:pt x="306" y="46"/>
                    </a:lnTo>
                    <a:lnTo>
                      <a:pt x="308" y="44"/>
                    </a:lnTo>
                    <a:lnTo>
                      <a:pt x="312" y="41"/>
                    </a:lnTo>
                    <a:lnTo>
                      <a:pt x="315" y="40"/>
                    </a:lnTo>
                    <a:lnTo>
                      <a:pt x="321" y="39"/>
                    </a:lnTo>
                    <a:lnTo>
                      <a:pt x="323" y="34"/>
                    </a:lnTo>
                    <a:lnTo>
                      <a:pt x="323" y="30"/>
                    </a:lnTo>
                    <a:lnTo>
                      <a:pt x="321" y="26"/>
                    </a:lnTo>
                    <a:lnTo>
                      <a:pt x="317" y="24"/>
                    </a:lnTo>
                    <a:lnTo>
                      <a:pt x="306" y="21"/>
                    </a:lnTo>
                    <a:lnTo>
                      <a:pt x="291" y="19"/>
                    </a:lnTo>
                    <a:lnTo>
                      <a:pt x="288" y="14"/>
                    </a:lnTo>
                    <a:lnTo>
                      <a:pt x="284" y="8"/>
                    </a:lnTo>
                    <a:lnTo>
                      <a:pt x="282" y="3"/>
                    </a:lnTo>
                    <a:lnTo>
                      <a:pt x="278" y="0"/>
                    </a:lnTo>
                    <a:lnTo>
                      <a:pt x="273" y="0"/>
                    </a:lnTo>
                    <a:lnTo>
                      <a:pt x="267" y="2"/>
                    </a:lnTo>
                    <a:lnTo>
                      <a:pt x="260" y="4"/>
                    </a:lnTo>
                    <a:lnTo>
                      <a:pt x="254" y="7"/>
                    </a:lnTo>
                    <a:lnTo>
                      <a:pt x="254" y="14"/>
                    </a:lnTo>
                    <a:lnTo>
                      <a:pt x="251" y="17"/>
                    </a:lnTo>
                    <a:lnTo>
                      <a:pt x="247" y="19"/>
                    </a:lnTo>
                    <a:lnTo>
                      <a:pt x="243" y="21"/>
                    </a:lnTo>
                    <a:lnTo>
                      <a:pt x="238" y="23"/>
                    </a:lnTo>
                    <a:lnTo>
                      <a:pt x="234" y="24"/>
                    </a:lnTo>
                    <a:lnTo>
                      <a:pt x="232" y="25"/>
                    </a:lnTo>
                    <a:lnTo>
                      <a:pt x="230" y="30"/>
                    </a:lnTo>
                    <a:lnTo>
                      <a:pt x="229" y="34"/>
                    </a:lnTo>
                    <a:lnTo>
                      <a:pt x="229" y="40"/>
                    </a:lnTo>
                    <a:lnTo>
                      <a:pt x="227" y="42"/>
                    </a:lnTo>
                    <a:lnTo>
                      <a:pt x="225" y="42"/>
                    </a:lnTo>
                    <a:lnTo>
                      <a:pt x="225" y="40"/>
                    </a:lnTo>
                    <a:lnTo>
                      <a:pt x="223" y="36"/>
                    </a:lnTo>
                    <a:lnTo>
                      <a:pt x="216" y="29"/>
                    </a:lnTo>
                    <a:lnTo>
                      <a:pt x="210" y="27"/>
                    </a:lnTo>
                    <a:lnTo>
                      <a:pt x="203" y="26"/>
                    </a:lnTo>
                    <a:lnTo>
                      <a:pt x="195" y="26"/>
                    </a:lnTo>
                    <a:lnTo>
                      <a:pt x="188" y="26"/>
                    </a:lnTo>
                    <a:lnTo>
                      <a:pt x="175" y="23"/>
                    </a:lnTo>
                    <a:lnTo>
                      <a:pt x="164" y="22"/>
                    </a:lnTo>
                    <a:lnTo>
                      <a:pt x="151" y="21"/>
                    </a:lnTo>
                    <a:lnTo>
                      <a:pt x="144" y="20"/>
                    </a:lnTo>
                    <a:lnTo>
                      <a:pt x="134" y="20"/>
                    </a:lnTo>
                    <a:lnTo>
                      <a:pt x="134" y="17"/>
                    </a:lnTo>
                    <a:lnTo>
                      <a:pt x="133" y="13"/>
                    </a:lnTo>
                    <a:lnTo>
                      <a:pt x="129" y="9"/>
                    </a:lnTo>
                    <a:lnTo>
                      <a:pt x="121" y="7"/>
                    </a:lnTo>
                    <a:lnTo>
                      <a:pt x="112" y="6"/>
                    </a:lnTo>
                    <a:lnTo>
                      <a:pt x="107" y="6"/>
                    </a:lnTo>
                    <a:lnTo>
                      <a:pt x="103" y="6"/>
                    </a:lnTo>
                    <a:lnTo>
                      <a:pt x="101" y="7"/>
                    </a:lnTo>
                    <a:lnTo>
                      <a:pt x="99" y="6"/>
                    </a:lnTo>
                    <a:lnTo>
                      <a:pt x="99" y="4"/>
                    </a:lnTo>
                    <a:lnTo>
                      <a:pt x="99" y="1"/>
                    </a:lnTo>
                    <a:close/>
                  </a:path>
                </a:pathLst>
              </a:custGeom>
              <a:solidFill>
                <a:schemeClr val="accent2">
                  <a:lumMod val="50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1" name="Freeform 9">
                <a:extLst>
                  <a:ext uri="{FF2B5EF4-FFF2-40B4-BE49-F238E27FC236}">
                    <a16:creationId xmlns:a16="http://schemas.microsoft.com/office/drawing/2014/main" id="{917004F7-3D5E-970D-8D42-7AF6FEFCDE6B}"/>
                  </a:ext>
                </a:extLst>
              </p:cNvPr>
              <p:cNvSpPr>
                <a:spLocks/>
              </p:cNvSpPr>
              <p:nvPr/>
            </p:nvSpPr>
            <p:spPr bwMode="auto">
              <a:xfrm>
                <a:off x="3749" y="2833"/>
                <a:ext cx="699" cy="890"/>
              </a:xfrm>
              <a:custGeom>
                <a:avLst/>
                <a:gdLst>
                  <a:gd name="T0" fmla="*/ 1379678344 w 1088"/>
                  <a:gd name="T1" fmla="*/ 2147483647 h 742"/>
                  <a:gd name="T2" fmla="*/ 1379678344 w 1088"/>
                  <a:gd name="T3" fmla="*/ 2147483647 h 742"/>
                  <a:gd name="T4" fmla="*/ 1379678344 w 1088"/>
                  <a:gd name="T5" fmla="*/ 2147483647 h 742"/>
                  <a:gd name="T6" fmla="*/ 1379678344 w 1088"/>
                  <a:gd name="T7" fmla="*/ 2147483647 h 742"/>
                  <a:gd name="T8" fmla="*/ 1379678344 w 1088"/>
                  <a:gd name="T9" fmla="*/ 2147483647 h 742"/>
                  <a:gd name="T10" fmla="*/ 1379678344 w 1088"/>
                  <a:gd name="T11" fmla="*/ 2147483647 h 742"/>
                  <a:gd name="T12" fmla="*/ 1379678344 w 1088"/>
                  <a:gd name="T13" fmla="*/ 2147483647 h 742"/>
                  <a:gd name="T14" fmla="*/ 1379678344 w 1088"/>
                  <a:gd name="T15" fmla="*/ 2147483647 h 742"/>
                  <a:gd name="T16" fmla="*/ 1379678344 w 1088"/>
                  <a:gd name="T17" fmla="*/ 2147483647 h 742"/>
                  <a:gd name="T18" fmla="*/ 1379678344 w 1088"/>
                  <a:gd name="T19" fmla="*/ 2147483647 h 742"/>
                  <a:gd name="T20" fmla="*/ 1379678344 w 1088"/>
                  <a:gd name="T21" fmla="*/ 2147483647 h 742"/>
                  <a:gd name="T22" fmla="*/ 1379678344 w 1088"/>
                  <a:gd name="T23" fmla="*/ 2147483647 h 742"/>
                  <a:gd name="T24" fmla="*/ 1379678344 w 1088"/>
                  <a:gd name="T25" fmla="*/ 2147483647 h 742"/>
                  <a:gd name="T26" fmla="*/ 1379678344 w 1088"/>
                  <a:gd name="T27" fmla="*/ 2147483647 h 742"/>
                  <a:gd name="T28" fmla="*/ 1379678344 w 1088"/>
                  <a:gd name="T29" fmla="*/ 2147483647 h 742"/>
                  <a:gd name="T30" fmla="*/ 1379678344 w 1088"/>
                  <a:gd name="T31" fmla="*/ 2147483647 h 742"/>
                  <a:gd name="T32" fmla="*/ 1379678344 w 1088"/>
                  <a:gd name="T33" fmla="*/ 2147483647 h 742"/>
                  <a:gd name="T34" fmla="*/ 1379678344 w 1088"/>
                  <a:gd name="T35" fmla="*/ 2147483647 h 742"/>
                  <a:gd name="T36" fmla="*/ 1379678344 w 1088"/>
                  <a:gd name="T37" fmla="*/ 2147483647 h 742"/>
                  <a:gd name="T38" fmla="*/ 1379678344 w 1088"/>
                  <a:gd name="T39" fmla="*/ 2147483647 h 742"/>
                  <a:gd name="T40" fmla="*/ 1379678344 w 1088"/>
                  <a:gd name="T41" fmla="*/ 2147483647 h 742"/>
                  <a:gd name="T42" fmla="*/ 1379678344 w 1088"/>
                  <a:gd name="T43" fmla="*/ 2147483647 h 742"/>
                  <a:gd name="T44" fmla="*/ 1379678344 w 1088"/>
                  <a:gd name="T45" fmla="*/ 2147483647 h 742"/>
                  <a:gd name="T46" fmla="*/ 1379678344 w 1088"/>
                  <a:gd name="T47" fmla="*/ 2147483647 h 742"/>
                  <a:gd name="T48" fmla="*/ 1379678344 w 1088"/>
                  <a:gd name="T49" fmla="*/ 2147483647 h 742"/>
                  <a:gd name="T50" fmla="*/ 1379678344 w 1088"/>
                  <a:gd name="T51" fmla="*/ 2147483647 h 742"/>
                  <a:gd name="T52" fmla="*/ 1379678344 w 1088"/>
                  <a:gd name="T53" fmla="*/ 2147483647 h 742"/>
                  <a:gd name="T54" fmla="*/ 1379678344 w 1088"/>
                  <a:gd name="T55" fmla="*/ 2147483647 h 742"/>
                  <a:gd name="T56" fmla="*/ 1379678344 w 1088"/>
                  <a:gd name="T57" fmla="*/ 2147483647 h 742"/>
                  <a:gd name="T58" fmla="*/ 1379678344 w 1088"/>
                  <a:gd name="T59" fmla="*/ 2147483647 h 742"/>
                  <a:gd name="T60" fmla="*/ 1379678344 w 1088"/>
                  <a:gd name="T61" fmla="*/ 2147483647 h 742"/>
                  <a:gd name="T62" fmla="*/ 1379678344 w 1088"/>
                  <a:gd name="T63" fmla="*/ 2147483647 h 742"/>
                  <a:gd name="T64" fmla="*/ 1379678344 w 1088"/>
                  <a:gd name="T65" fmla="*/ 2147483647 h 742"/>
                  <a:gd name="T66" fmla="*/ 1379678344 w 1088"/>
                  <a:gd name="T67" fmla="*/ 2147483647 h 742"/>
                  <a:gd name="T68" fmla="*/ 1379678344 w 1088"/>
                  <a:gd name="T69" fmla="*/ 2147483647 h 742"/>
                  <a:gd name="T70" fmla="*/ 1379678344 w 1088"/>
                  <a:gd name="T71" fmla="*/ 2147483647 h 742"/>
                  <a:gd name="T72" fmla="*/ 1379678344 w 1088"/>
                  <a:gd name="T73" fmla="*/ 2147483647 h 742"/>
                  <a:gd name="T74" fmla="*/ 1379678344 w 1088"/>
                  <a:gd name="T75" fmla="*/ 2147483647 h 742"/>
                  <a:gd name="T76" fmla="*/ 1379678344 w 1088"/>
                  <a:gd name="T77" fmla="*/ 2147483647 h 742"/>
                  <a:gd name="T78" fmla="*/ 1379678344 w 1088"/>
                  <a:gd name="T79" fmla="*/ 2147483647 h 742"/>
                  <a:gd name="T80" fmla="*/ 1379678344 w 1088"/>
                  <a:gd name="T81" fmla="*/ 2147483647 h 742"/>
                  <a:gd name="T82" fmla="*/ 1379678344 w 1088"/>
                  <a:gd name="T83" fmla="*/ 2147483647 h 742"/>
                  <a:gd name="T84" fmla="*/ 1379678344 w 1088"/>
                  <a:gd name="T85" fmla="*/ 2147483647 h 742"/>
                  <a:gd name="T86" fmla="*/ 1379678344 w 1088"/>
                  <a:gd name="T87" fmla="*/ 2147483647 h 742"/>
                  <a:gd name="T88" fmla="*/ 1379678344 w 1088"/>
                  <a:gd name="T89" fmla="*/ 2147483647 h 742"/>
                  <a:gd name="T90" fmla="*/ 1379678344 w 1088"/>
                  <a:gd name="T91" fmla="*/ 2147483647 h 742"/>
                  <a:gd name="T92" fmla="*/ 1379678344 w 1088"/>
                  <a:gd name="T93" fmla="*/ 2147483647 h 742"/>
                  <a:gd name="T94" fmla="*/ 1379678344 w 1088"/>
                  <a:gd name="T95" fmla="*/ 2147483647 h 742"/>
                  <a:gd name="T96" fmla="*/ 1379678344 w 1088"/>
                  <a:gd name="T97" fmla="*/ 2147483647 h 742"/>
                  <a:gd name="T98" fmla="*/ 1379678344 w 1088"/>
                  <a:gd name="T99" fmla="*/ 2147483647 h 742"/>
                  <a:gd name="T100" fmla="*/ 1379678344 w 1088"/>
                  <a:gd name="T101" fmla="*/ 2147483647 h 742"/>
                  <a:gd name="T102" fmla="*/ 1379678344 w 1088"/>
                  <a:gd name="T103" fmla="*/ 2147483647 h 742"/>
                  <a:gd name="T104" fmla="*/ 1379678344 w 1088"/>
                  <a:gd name="T105" fmla="*/ 2147483647 h 742"/>
                  <a:gd name="T106" fmla="*/ 1379678344 w 1088"/>
                  <a:gd name="T107" fmla="*/ 2147483647 h 742"/>
                  <a:gd name="T108" fmla="*/ 1379678344 w 1088"/>
                  <a:gd name="T109" fmla="*/ 2147483647 h 742"/>
                  <a:gd name="T110" fmla="*/ 1379678344 w 1088"/>
                  <a:gd name="T111" fmla="*/ 2147483647 h 742"/>
                  <a:gd name="T112" fmla="*/ 1379678344 w 1088"/>
                  <a:gd name="T113" fmla="*/ 2147483647 h 7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8"/>
                  <a:gd name="T172" fmla="*/ 0 h 742"/>
                  <a:gd name="T173" fmla="*/ 1088 w 1088"/>
                  <a:gd name="T174" fmla="*/ 742 h 7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8" h="742">
                    <a:moveTo>
                      <a:pt x="517" y="14"/>
                    </a:moveTo>
                    <a:lnTo>
                      <a:pt x="504" y="18"/>
                    </a:lnTo>
                    <a:lnTo>
                      <a:pt x="493" y="19"/>
                    </a:lnTo>
                    <a:lnTo>
                      <a:pt x="480" y="20"/>
                    </a:lnTo>
                    <a:lnTo>
                      <a:pt x="465" y="21"/>
                    </a:lnTo>
                    <a:lnTo>
                      <a:pt x="458" y="22"/>
                    </a:lnTo>
                    <a:lnTo>
                      <a:pt x="452" y="21"/>
                    </a:lnTo>
                    <a:lnTo>
                      <a:pt x="445" y="21"/>
                    </a:lnTo>
                    <a:lnTo>
                      <a:pt x="440" y="21"/>
                    </a:lnTo>
                    <a:lnTo>
                      <a:pt x="432" y="21"/>
                    </a:lnTo>
                    <a:lnTo>
                      <a:pt x="425" y="22"/>
                    </a:lnTo>
                    <a:lnTo>
                      <a:pt x="414" y="23"/>
                    </a:lnTo>
                    <a:lnTo>
                      <a:pt x="388" y="25"/>
                    </a:lnTo>
                    <a:lnTo>
                      <a:pt x="362" y="28"/>
                    </a:lnTo>
                    <a:lnTo>
                      <a:pt x="353" y="29"/>
                    </a:lnTo>
                    <a:lnTo>
                      <a:pt x="344" y="29"/>
                    </a:lnTo>
                    <a:lnTo>
                      <a:pt x="334" y="29"/>
                    </a:lnTo>
                    <a:lnTo>
                      <a:pt x="329" y="29"/>
                    </a:lnTo>
                    <a:lnTo>
                      <a:pt x="323" y="27"/>
                    </a:lnTo>
                    <a:lnTo>
                      <a:pt x="312" y="21"/>
                    </a:lnTo>
                    <a:lnTo>
                      <a:pt x="305" y="14"/>
                    </a:lnTo>
                    <a:lnTo>
                      <a:pt x="296" y="6"/>
                    </a:lnTo>
                    <a:lnTo>
                      <a:pt x="284" y="0"/>
                    </a:lnTo>
                    <a:lnTo>
                      <a:pt x="277" y="4"/>
                    </a:lnTo>
                    <a:lnTo>
                      <a:pt x="272" y="6"/>
                    </a:lnTo>
                    <a:lnTo>
                      <a:pt x="260" y="8"/>
                    </a:lnTo>
                    <a:lnTo>
                      <a:pt x="248" y="7"/>
                    </a:lnTo>
                    <a:lnTo>
                      <a:pt x="240" y="7"/>
                    </a:lnTo>
                    <a:lnTo>
                      <a:pt x="229" y="6"/>
                    </a:lnTo>
                    <a:lnTo>
                      <a:pt x="216" y="8"/>
                    </a:lnTo>
                    <a:lnTo>
                      <a:pt x="205" y="9"/>
                    </a:lnTo>
                    <a:lnTo>
                      <a:pt x="194" y="10"/>
                    </a:lnTo>
                    <a:lnTo>
                      <a:pt x="185" y="13"/>
                    </a:lnTo>
                    <a:lnTo>
                      <a:pt x="174" y="17"/>
                    </a:lnTo>
                    <a:lnTo>
                      <a:pt x="164" y="22"/>
                    </a:lnTo>
                    <a:lnTo>
                      <a:pt x="155" y="28"/>
                    </a:lnTo>
                    <a:lnTo>
                      <a:pt x="148" y="33"/>
                    </a:lnTo>
                    <a:lnTo>
                      <a:pt x="144" y="38"/>
                    </a:lnTo>
                    <a:lnTo>
                      <a:pt x="144" y="43"/>
                    </a:lnTo>
                    <a:lnTo>
                      <a:pt x="144" y="48"/>
                    </a:lnTo>
                    <a:lnTo>
                      <a:pt x="142" y="51"/>
                    </a:lnTo>
                    <a:lnTo>
                      <a:pt x="137" y="52"/>
                    </a:lnTo>
                    <a:lnTo>
                      <a:pt x="129" y="53"/>
                    </a:lnTo>
                    <a:lnTo>
                      <a:pt x="120" y="58"/>
                    </a:lnTo>
                    <a:lnTo>
                      <a:pt x="111" y="62"/>
                    </a:lnTo>
                    <a:lnTo>
                      <a:pt x="109" y="66"/>
                    </a:lnTo>
                    <a:lnTo>
                      <a:pt x="105" y="70"/>
                    </a:lnTo>
                    <a:lnTo>
                      <a:pt x="104" y="73"/>
                    </a:lnTo>
                    <a:lnTo>
                      <a:pt x="104" y="74"/>
                    </a:lnTo>
                    <a:lnTo>
                      <a:pt x="126" y="86"/>
                    </a:lnTo>
                    <a:lnTo>
                      <a:pt x="128" y="89"/>
                    </a:lnTo>
                    <a:lnTo>
                      <a:pt x="129" y="92"/>
                    </a:lnTo>
                    <a:lnTo>
                      <a:pt x="129" y="95"/>
                    </a:lnTo>
                    <a:lnTo>
                      <a:pt x="129" y="98"/>
                    </a:lnTo>
                    <a:lnTo>
                      <a:pt x="135" y="105"/>
                    </a:lnTo>
                    <a:lnTo>
                      <a:pt x="142" y="113"/>
                    </a:lnTo>
                    <a:lnTo>
                      <a:pt x="152" y="120"/>
                    </a:lnTo>
                    <a:lnTo>
                      <a:pt x="161" y="125"/>
                    </a:lnTo>
                    <a:lnTo>
                      <a:pt x="166" y="132"/>
                    </a:lnTo>
                    <a:lnTo>
                      <a:pt x="170" y="138"/>
                    </a:lnTo>
                    <a:lnTo>
                      <a:pt x="174" y="152"/>
                    </a:lnTo>
                    <a:lnTo>
                      <a:pt x="168" y="161"/>
                    </a:lnTo>
                    <a:lnTo>
                      <a:pt x="161" y="168"/>
                    </a:lnTo>
                    <a:lnTo>
                      <a:pt x="150" y="175"/>
                    </a:lnTo>
                    <a:lnTo>
                      <a:pt x="137" y="181"/>
                    </a:lnTo>
                    <a:lnTo>
                      <a:pt x="107" y="189"/>
                    </a:lnTo>
                    <a:lnTo>
                      <a:pt x="76" y="195"/>
                    </a:lnTo>
                    <a:lnTo>
                      <a:pt x="68" y="197"/>
                    </a:lnTo>
                    <a:lnTo>
                      <a:pt x="65" y="198"/>
                    </a:lnTo>
                    <a:lnTo>
                      <a:pt x="59" y="197"/>
                    </a:lnTo>
                    <a:lnTo>
                      <a:pt x="56" y="196"/>
                    </a:lnTo>
                    <a:lnTo>
                      <a:pt x="48" y="191"/>
                    </a:lnTo>
                    <a:lnTo>
                      <a:pt x="39" y="185"/>
                    </a:lnTo>
                    <a:lnTo>
                      <a:pt x="35" y="180"/>
                    </a:lnTo>
                    <a:lnTo>
                      <a:pt x="32" y="176"/>
                    </a:lnTo>
                    <a:lnTo>
                      <a:pt x="24" y="173"/>
                    </a:lnTo>
                    <a:lnTo>
                      <a:pt x="17" y="170"/>
                    </a:lnTo>
                    <a:lnTo>
                      <a:pt x="13" y="172"/>
                    </a:lnTo>
                    <a:lnTo>
                      <a:pt x="8" y="174"/>
                    </a:lnTo>
                    <a:lnTo>
                      <a:pt x="6" y="177"/>
                    </a:lnTo>
                    <a:lnTo>
                      <a:pt x="2" y="181"/>
                    </a:lnTo>
                    <a:lnTo>
                      <a:pt x="0" y="184"/>
                    </a:lnTo>
                    <a:lnTo>
                      <a:pt x="0" y="185"/>
                    </a:lnTo>
                    <a:lnTo>
                      <a:pt x="4" y="190"/>
                    </a:lnTo>
                    <a:lnTo>
                      <a:pt x="8" y="194"/>
                    </a:lnTo>
                    <a:lnTo>
                      <a:pt x="13" y="197"/>
                    </a:lnTo>
                    <a:lnTo>
                      <a:pt x="20" y="199"/>
                    </a:lnTo>
                    <a:lnTo>
                      <a:pt x="22" y="202"/>
                    </a:lnTo>
                    <a:lnTo>
                      <a:pt x="26" y="206"/>
                    </a:lnTo>
                    <a:lnTo>
                      <a:pt x="35" y="217"/>
                    </a:lnTo>
                    <a:lnTo>
                      <a:pt x="46" y="227"/>
                    </a:lnTo>
                    <a:lnTo>
                      <a:pt x="52" y="231"/>
                    </a:lnTo>
                    <a:lnTo>
                      <a:pt x="56" y="234"/>
                    </a:lnTo>
                    <a:lnTo>
                      <a:pt x="68" y="241"/>
                    </a:lnTo>
                    <a:lnTo>
                      <a:pt x="80" y="247"/>
                    </a:lnTo>
                    <a:lnTo>
                      <a:pt x="89" y="254"/>
                    </a:lnTo>
                    <a:lnTo>
                      <a:pt x="98" y="262"/>
                    </a:lnTo>
                    <a:lnTo>
                      <a:pt x="104" y="266"/>
                    </a:lnTo>
                    <a:lnTo>
                      <a:pt x="109" y="270"/>
                    </a:lnTo>
                    <a:lnTo>
                      <a:pt x="115" y="274"/>
                    </a:lnTo>
                    <a:lnTo>
                      <a:pt x="118" y="279"/>
                    </a:lnTo>
                    <a:lnTo>
                      <a:pt x="124" y="288"/>
                    </a:lnTo>
                    <a:lnTo>
                      <a:pt x="128" y="298"/>
                    </a:lnTo>
                    <a:lnTo>
                      <a:pt x="135" y="306"/>
                    </a:lnTo>
                    <a:lnTo>
                      <a:pt x="146" y="312"/>
                    </a:lnTo>
                    <a:lnTo>
                      <a:pt x="152" y="317"/>
                    </a:lnTo>
                    <a:lnTo>
                      <a:pt x="159" y="320"/>
                    </a:lnTo>
                    <a:lnTo>
                      <a:pt x="164" y="324"/>
                    </a:lnTo>
                    <a:lnTo>
                      <a:pt x="170" y="328"/>
                    </a:lnTo>
                    <a:lnTo>
                      <a:pt x="174" y="332"/>
                    </a:lnTo>
                    <a:lnTo>
                      <a:pt x="176" y="337"/>
                    </a:lnTo>
                    <a:lnTo>
                      <a:pt x="177" y="346"/>
                    </a:lnTo>
                    <a:lnTo>
                      <a:pt x="183" y="355"/>
                    </a:lnTo>
                    <a:lnTo>
                      <a:pt x="190" y="364"/>
                    </a:lnTo>
                    <a:lnTo>
                      <a:pt x="209" y="381"/>
                    </a:lnTo>
                    <a:lnTo>
                      <a:pt x="214" y="383"/>
                    </a:lnTo>
                    <a:lnTo>
                      <a:pt x="222" y="384"/>
                    </a:lnTo>
                    <a:lnTo>
                      <a:pt x="231" y="383"/>
                    </a:lnTo>
                    <a:lnTo>
                      <a:pt x="240" y="383"/>
                    </a:lnTo>
                    <a:lnTo>
                      <a:pt x="248" y="381"/>
                    </a:lnTo>
                    <a:lnTo>
                      <a:pt x="251" y="379"/>
                    </a:lnTo>
                    <a:lnTo>
                      <a:pt x="253" y="378"/>
                    </a:lnTo>
                    <a:lnTo>
                      <a:pt x="255" y="377"/>
                    </a:lnTo>
                    <a:lnTo>
                      <a:pt x="257" y="376"/>
                    </a:lnTo>
                    <a:lnTo>
                      <a:pt x="260" y="376"/>
                    </a:lnTo>
                    <a:lnTo>
                      <a:pt x="266" y="376"/>
                    </a:lnTo>
                    <a:lnTo>
                      <a:pt x="275" y="377"/>
                    </a:lnTo>
                    <a:lnTo>
                      <a:pt x="281" y="379"/>
                    </a:lnTo>
                    <a:lnTo>
                      <a:pt x="284" y="380"/>
                    </a:lnTo>
                    <a:lnTo>
                      <a:pt x="290" y="379"/>
                    </a:lnTo>
                    <a:lnTo>
                      <a:pt x="297" y="377"/>
                    </a:lnTo>
                    <a:lnTo>
                      <a:pt x="307" y="375"/>
                    </a:lnTo>
                    <a:lnTo>
                      <a:pt x="332" y="379"/>
                    </a:lnTo>
                    <a:lnTo>
                      <a:pt x="358" y="383"/>
                    </a:lnTo>
                    <a:lnTo>
                      <a:pt x="364" y="384"/>
                    </a:lnTo>
                    <a:lnTo>
                      <a:pt x="371" y="385"/>
                    </a:lnTo>
                    <a:lnTo>
                      <a:pt x="377" y="387"/>
                    </a:lnTo>
                    <a:lnTo>
                      <a:pt x="379" y="387"/>
                    </a:lnTo>
                    <a:lnTo>
                      <a:pt x="386" y="393"/>
                    </a:lnTo>
                    <a:lnTo>
                      <a:pt x="397" y="398"/>
                    </a:lnTo>
                    <a:lnTo>
                      <a:pt x="408" y="402"/>
                    </a:lnTo>
                    <a:lnTo>
                      <a:pt x="421" y="406"/>
                    </a:lnTo>
                    <a:lnTo>
                      <a:pt x="425" y="410"/>
                    </a:lnTo>
                    <a:lnTo>
                      <a:pt x="427" y="412"/>
                    </a:lnTo>
                    <a:lnTo>
                      <a:pt x="432" y="414"/>
                    </a:lnTo>
                    <a:lnTo>
                      <a:pt x="438" y="416"/>
                    </a:lnTo>
                    <a:lnTo>
                      <a:pt x="443" y="417"/>
                    </a:lnTo>
                    <a:lnTo>
                      <a:pt x="451" y="418"/>
                    </a:lnTo>
                    <a:lnTo>
                      <a:pt x="456" y="420"/>
                    </a:lnTo>
                    <a:lnTo>
                      <a:pt x="458" y="420"/>
                    </a:lnTo>
                    <a:lnTo>
                      <a:pt x="465" y="425"/>
                    </a:lnTo>
                    <a:lnTo>
                      <a:pt x="475" y="429"/>
                    </a:lnTo>
                    <a:lnTo>
                      <a:pt x="482" y="432"/>
                    </a:lnTo>
                    <a:lnTo>
                      <a:pt x="486" y="433"/>
                    </a:lnTo>
                    <a:lnTo>
                      <a:pt x="497" y="431"/>
                    </a:lnTo>
                    <a:lnTo>
                      <a:pt x="504" y="432"/>
                    </a:lnTo>
                    <a:lnTo>
                      <a:pt x="512" y="435"/>
                    </a:lnTo>
                    <a:lnTo>
                      <a:pt x="519" y="439"/>
                    </a:lnTo>
                    <a:lnTo>
                      <a:pt x="532" y="450"/>
                    </a:lnTo>
                    <a:lnTo>
                      <a:pt x="537" y="455"/>
                    </a:lnTo>
                    <a:lnTo>
                      <a:pt x="545" y="459"/>
                    </a:lnTo>
                    <a:lnTo>
                      <a:pt x="550" y="469"/>
                    </a:lnTo>
                    <a:lnTo>
                      <a:pt x="554" y="478"/>
                    </a:lnTo>
                    <a:lnTo>
                      <a:pt x="558" y="487"/>
                    </a:lnTo>
                    <a:lnTo>
                      <a:pt x="567" y="496"/>
                    </a:lnTo>
                    <a:lnTo>
                      <a:pt x="565" y="499"/>
                    </a:lnTo>
                    <a:lnTo>
                      <a:pt x="561" y="503"/>
                    </a:lnTo>
                    <a:lnTo>
                      <a:pt x="560" y="509"/>
                    </a:lnTo>
                    <a:lnTo>
                      <a:pt x="556" y="515"/>
                    </a:lnTo>
                    <a:lnTo>
                      <a:pt x="550" y="521"/>
                    </a:lnTo>
                    <a:lnTo>
                      <a:pt x="548" y="526"/>
                    </a:lnTo>
                    <a:lnTo>
                      <a:pt x="545" y="530"/>
                    </a:lnTo>
                    <a:lnTo>
                      <a:pt x="543" y="533"/>
                    </a:lnTo>
                    <a:lnTo>
                      <a:pt x="536" y="538"/>
                    </a:lnTo>
                    <a:lnTo>
                      <a:pt x="524" y="545"/>
                    </a:lnTo>
                    <a:lnTo>
                      <a:pt x="513" y="551"/>
                    </a:lnTo>
                    <a:lnTo>
                      <a:pt x="504" y="556"/>
                    </a:lnTo>
                    <a:lnTo>
                      <a:pt x="491" y="561"/>
                    </a:lnTo>
                    <a:lnTo>
                      <a:pt x="478" y="565"/>
                    </a:lnTo>
                    <a:lnTo>
                      <a:pt x="452" y="572"/>
                    </a:lnTo>
                    <a:lnTo>
                      <a:pt x="443" y="575"/>
                    </a:lnTo>
                    <a:lnTo>
                      <a:pt x="432" y="577"/>
                    </a:lnTo>
                    <a:lnTo>
                      <a:pt x="425" y="579"/>
                    </a:lnTo>
                    <a:lnTo>
                      <a:pt x="423" y="580"/>
                    </a:lnTo>
                    <a:lnTo>
                      <a:pt x="421" y="580"/>
                    </a:lnTo>
                    <a:lnTo>
                      <a:pt x="416" y="583"/>
                    </a:lnTo>
                    <a:lnTo>
                      <a:pt x="414" y="585"/>
                    </a:lnTo>
                    <a:lnTo>
                      <a:pt x="414" y="586"/>
                    </a:lnTo>
                    <a:lnTo>
                      <a:pt x="419" y="589"/>
                    </a:lnTo>
                    <a:lnTo>
                      <a:pt x="425" y="592"/>
                    </a:lnTo>
                    <a:lnTo>
                      <a:pt x="432" y="593"/>
                    </a:lnTo>
                    <a:lnTo>
                      <a:pt x="434" y="594"/>
                    </a:lnTo>
                    <a:lnTo>
                      <a:pt x="432" y="600"/>
                    </a:lnTo>
                    <a:lnTo>
                      <a:pt x="430" y="608"/>
                    </a:lnTo>
                    <a:lnTo>
                      <a:pt x="432" y="616"/>
                    </a:lnTo>
                    <a:lnTo>
                      <a:pt x="438" y="623"/>
                    </a:lnTo>
                    <a:lnTo>
                      <a:pt x="443" y="625"/>
                    </a:lnTo>
                    <a:lnTo>
                      <a:pt x="449" y="627"/>
                    </a:lnTo>
                    <a:lnTo>
                      <a:pt x="462" y="629"/>
                    </a:lnTo>
                    <a:lnTo>
                      <a:pt x="469" y="630"/>
                    </a:lnTo>
                    <a:lnTo>
                      <a:pt x="476" y="631"/>
                    </a:lnTo>
                    <a:lnTo>
                      <a:pt x="482" y="633"/>
                    </a:lnTo>
                    <a:lnTo>
                      <a:pt x="484" y="633"/>
                    </a:lnTo>
                    <a:lnTo>
                      <a:pt x="489" y="632"/>
                    </a:lnTo>
                    <a:lnTo>
                      <a:pt x="495" y="632"/>
                    </a:lnTo>
                    <a:lnTo>
                      <a:pt x="499" y="631"/>
                    </a:lnTo>
                    <a:lnTo>
                      <a:pt x="504" y="630"/>
                    </a:lnTo>
                    <a:lnTo>
                      <a:pt x="510" y="629"/>
                    </a:lnTo>
                    <a:lnTo>
                      <a:pt x="517" y="627"/>
                    </a:lnTo>
                    <a:lnTo>
                      <a:pt x="524" y="626"/>
                    </a:lnTo>
                    <a:lnTo>
                      <a:pt x="526" y="625"/>
                    </a:lnTo>
                    <a:lnTo>
                      <a:pt x="528" y="625"/>
                    </a:lnTo>
                    <a:lnTo>
                      <a:pt x="530" y="629"/>
                    </a:lnTo>
                    <a:lnTo>
                      <a:pt x="532" y="633"/>
                    </a:lnTo>
                    <a:lnTo>
                      <a:pt x="532" y="635"/>
                    </a:lnTo>
                    <a:lnTo>
                      <a:pt x="534" y="636"/>
                    </a:lnTo>
                    <a:lnTo>
                      <a:pt x="536" y="637"/>
                    </a:lnTo>
                    <a:lnTo>
                      <a:pt x="539" y="638"/>
                    </a:lnTo>
                    <a:lnTo>
                      <a:pt x="545" y="639"/>
                    </a:lnTo>
                    <a:lnTo>
                      <a:pt x="556" y="637"/>
                    </a:lnTo>
                    <a:lnTo>
                      <a:pt x="563" y="635"/>
                    </a:lnTo>
                    <a:lnTo>
                      <a:pt x="567" y="632"/>
                    </a:lnTo>
                    <a:lnTo>
                      <a:pt x="569" y="629"/>
                    </a:lnTo>
                    <a:lnTo>
                      <a:pt x="569" y="625"/>
                    </a:lnTo>
                    <a:lnTo>
                      <a:pt x="569" y="621"/>
                    </a:lnTo>
                    <a:lnTo>
                      <a:pt x="563" y="611"/>
                    </a:lnTo>
                    <a:lnTo>
                      <a:pt x="563" y="608"/>
                    </a:lnTo>
                    <a:lnTo>
                      <a:pt x="567" y="605"/>
                    </a:lnTo>
                    <a:lnTo>
                      <a:pt x="571" y="604"/>
                    </a:lnTo>
                    <a:lnTo>
                      <a:pt x="574" y="605"/>
                    </a:lnTo>
                    <a:lnTo>
                      <a:pt x="576" y="607"/>
                    </a:lnTo>
                    <a:lnTo>
                      <a:pt x="578" y="611"/>
                    </a:lnTo>
                    <a:lnTo>
                      <a:pt x="580" y="613"/>
                    </a:lnTo>
                    <a:lnTo>
                      <a:pt x="589" y="617"/>
                    </a:lnTo>
                    <a:lnTo>
                      <a:pt x="600" y="619"/>
                    </a:lnTo>
                    <a:lnTo>
                      <a:pt x="613" y="620"/>
                    </a:lnTo>
                    <a:lnTo>
                      <a:pt x="622" y="621"/>
                    </a:lnTo>
                    <a:lnTo>
                      <a:pt x="624" y="626"/>
                    </a:lnTo>
                    <a:lnTo>
                      <a:pt x="624" y="631"/>
                    </a:lnTo>
                    <a:lnTo>
                      <a:pt x="620" y="635"/>
                    </a:lnTo>
                    <a:lnTo>
                      <a:pt x="619" y="640"/>
                    </a:lnTo>
                    <a:lnTo>
                      <a:pt x="624" y="645"/>
                    </a:lnTo>
                    <a:lnTo>
                      <a:pt x="632" y="648"/>
                    </a:lnTo>
                    <a:lnTo>
                      <a:pt x="639" y="652"/>
                    </a:lnTo>
                    <a:lnTo>
                      <a:pt x="646" y="656"/>
                    </a:lnTo>
                    <a:lnTo>
                      <a:pt x="643" y="661"/>
                    </a:lnTo>
                    <a:lnTo>
                      <a:pt x="639" y="665"/>
                    </a:lnTo>
                    <a:lnTo>
                      <a:pt x="633" y="669"/>
                    </a:lnTo>
                    <a:lnTo>
                      <a:pt x="630" y="674"/>
                    </a:lnTo>
                    <a:lnTo>
                      <a:pt x="643" y="680"/>
                    </a:lnTo>
                    <a:lnTo>
                      <a:pt x="657" y="683"/>
                    </a:lnTo>
                    <a:lnTo>
                      <a:pt x="672" y="685"/>
                    </a:lnTo>
                    <a:lnTo>
                      <a:pt x="689" y="687"/>
                    </a:lnTo>
                    <a:lnTo>
                      <a:pt x="694" y="686"/>
                    </a:lnTo>
                    <a:lnTo>
                      <a:pt x="700" y="686"/>
                    </a:lnTo>
                    <a:lnTo>
                      <a:pt x="704" y="685"/>
                    </a:lnTo>
                    <a:lnTo>
                      <a:pt x="709" y="683"/>
                    </a:lnTo>
                    <a:lnTo>
                      <a:pt x="715" y="681"/>
                    </a:lnTo>
                    <a:lnTo>
                      <a:pt x="722" y="678"/>
                    </a:lnTo>
                    <a:lnTo>
                      <a:pt x="729" y="675"/>
                    </a:lnTo>
                    <a:lnTo>
                      <a:pt x="731" y="674"/>
                    </a:lnTo>
                    <a:lnTo>
                      <a:pt x="733" y="674"/>
                    </a:lnTo>
                    <a:lnTo>
                      <a:pt x="737" y="670"/>
                    </a:lnTo>
                    <a:lnTo>
                      <a:pt x="740" y="669"/>
                    </a:lnTo>
                    <a:lnTo>
                      <a:pt x="742" y="669"/>
                    </a:lnTo>
                    <a:lnTo>
                      <a:pt x="744" y="670"/>
                    </a:lnTo>
                    <a:lnTo>
                      <a:pt x="750" y="674"/>
                    </a:lnTo>
                    <a:lnTo>
                      <a:pt x="753" y="676"/>
                    </a:lnTo>
                    <a:lnTo>
                      <a:pt x="761" y="678"/>
                    </a:lnTo>
                    <a:lnTo>
                      <a:pt x="785" y="679"/>
                    </a:lnTo>
                    <a:lnTo>
                      <a:pt x="807" y="680"/>
                    </a:lnTo>
                    <a:lnTo>
                      <a:pt x="812" y="685"/>
                    </a:lnTo>
                    <a:lnTo>
                      <a:pt x="816" y="690"/>
                    </a:lnTo>
                    <a:lnTo>
                      <a:pt x="820" y="699"/>
                    </a:lnTo>
                    <a:lnTo>
                      <a:pt x="824" y="709"/>
                    </a:lnTo>
                    <a:lnTo>
                      <a:pt x="827" y="721"/>
                    </a:lnTo>
                    <a:lnTo>
                      <a:pt x="825" y="726"/>
                    </a:lnTo>
                    <a:lnTo>
                      <a:pt x="824" y="730"/>
                    </a:lnTo>
                    <a:lnTo>
                      <a:pt x="824" y="732"/>
                    </a:lnTo>
                    <a:lnTo>
                      <a:pt x="822" y="733"/>
                    </a:lnTo>
                    <a:lnTo>
                      <a:pt x="820" y="735"/>
                    </a:lnTo>
                    <a:lnTo>
                      <a:pt x="820" y="736"/>
                    </a:lnTo>
                    <a:lnTo>
                      <a:pt x="825" y="738"/>
                    </a:lnTo>
                    <a:lnTo>
                      <a:pt x="831" y="739"/>
                    </a:lnTo>
                    <a:lnTo>
                      <a:pt x="840" y="740"/>
                    </a:lnTo>
                    <a:lnTo>
                      <a:pt x="848" y="741"/>
                    </a:lnTo>
                    <a:lnTo>
                      <a:pt x="849" y="742"/>
                    </a:lnTo>
                    <a:lnTo>
                      <a:pt x="851" y="742"/>
                    </a:lnTo>
                    <a:lnTo>
                      <a:pt x="864" y="731"/>
                    </a:lnTo>
                    <a:lnTo>
                      <a:pt x="875" y="719"/>
                    </a:lnTo>
                    <a:lnTo>
                      <a:pt x="879" y="715"/>
                    </a:lnTo>
                    <a:lnTo>
                      <a:pt x="881" y="712"/>
                    </a:lnTo>
                    <a:lnTo>
                      <a:pt x="883" y="708"/>
                    </a:lnTo>
                    <a:lnTo>
                      <a:pt x="883" y="707"/>
                    </a:lnTo>
                    <a:lnTo>
                      <a:pt x="877" y="689"/>
                    </a:lnTo>
                    <a:lnTo>
                      <a:pt x="872" y="672"/>
                    </a:lnTo>
                    <a:lnTo>
                      <a:pt x="873" y="662"/>
                    </a:lnTo>
                    <a:lnTo>
                      <a:pt x="875" y="652"/>
                    </a:lnTo>
                    <a:lnTo>
                      <a:pt x="877" y="648"/>
                    </a:lnTo>
                    <a:lnTo>
                      <a:pt x="879" y="645"/>
                    </a:lnTo>
                    <a:lnTo>
                      <a:pt x="883" y="641"/>
                    </a:lnTo>
                    <a:lnTo>
                      <a:pt x="883" y="640"/>
                    </a:lnTo>
                    <a:lnTo>
                      <a:pt x="883" y="635"/>
                    </a:lnTo>
                    <a:lnTo>
                      <a:pt x="879" y="631"/>
                    </a:lnTo>
                    <a:lnTo>
                      <a:pt x="873" y="628"/>
                    </a:lnTo>
                    <a:lnTo>
                      <a:pt x="866" y="626"/>
                    </a:lnTo>
                    <a:lnTo>
                      <a:pt x="860" y="624"/>
                    </a:lnTo>
                    <a:lnTo>
                      <a:pt x="859" y="623"/>
                    </a:lnTo>
                    <a:lnTo>
                      <a:pt x="855" y="619"/>
                    </a:lnTo>
                    <a:lnTo>
                      <a:pt x="851" y="615"/>
                    </a:lnTo>
                    <a:lnTo>
                      <a:pt x="851" y="611"/>
                    </a:lnTo>
                    <a:lnTo>
                      <a:pt x="853" y="608"/>
                    </a:lnTo>
                    <a:lnTo>
                      <a:pt x="860" y="603"/>
                    </a:lnTo>
                    <a:lnTo>
                      <a:pt x="875" y="599"/>
                    </a:lnTo>
                    <a:lnTo>
                      <a:pt x="881" y="594"/>
                    </a:lnTo>
                    <a:lnTo>
                      <a:pt x="886" y="589"/>
                    </a:lnTo>
                    <a:lnTo>
                      <a:pt x="888" y="584"/>
                    </a:lnTo>
                    <a:lnTo>
                      <a:pt x="890" y="583"/>
                    </a:lnTo>
                    <a:lnTo>
                      <a:pt x="890" y="582"/>
                    </a:lnTo>
                    <a:lnTo>
                      <a:pt x="886" y="576"/>
                    </a:lnTo>
                    <a:lnTo>
                      <a:pt x="883" y="569"/>
                    </a:lnTo>
                    <a:lnTo>
                      <a:pt x="881" y="564"/>
                    </a:lnTo>
                    <a:lnTo>
                      <a:pt x="879" y="563"/>
                    </a:lnTo>
                    <a:lnTo>
                      <a:pt x="879" y="562"/>
                    </a:lnTo>
                    <a:lnTo>
                      <a:pt x="886" y="559"/>
                    </a:lnTo>
                    <a:lnTo>
                      <a:pt x="894" y="556"/>
                    </a:lnTo>
                    <a:lnTo>
                      <a:pt x="899" y="552"/>
                    </a:lnTo>
                    <a:lnTo>
                      <a:pt x="907" y="549"/>
                    </a:lnTo>
                    <a:lnTo>
                      <a:pt x="908" y="546"/>
                    </a:lnTo>
                    <a:lnTo>
                      <a:pt x="910" y="543"/>
                    </a:lnTo>
                    <a:lnTo>
                      <a:pt x="914" y="540"/>
                    </a:lnTo>
                    <a:lnTo>
                      <a:pt x="918" y="537"/>
                    </a:lnTo>
                    <a:lnTo>
                      <a:pt x="921" y="533"/>
                    </a:lnTo>
                    <a:lnTo>
                      <a:pt x="923" y="530"/>
                    </a:lnTo>
                    <a:lnTo>
                      <a:pt x="923" y="528"/>
                    </a:lnTo>
                    <a:lnTo>
                      <a:pt x="923" y="526"/>
                    </a:lnTo>
                    <a:lnTo>
                      <a:pt x="925" y="525"/>
                    </a:lnTo>
                    <a:lnTo>
                      <a:pt x="929" y="524"/>
                    </a:lnTo>
                    <a:lnTo>
                      <a:pt x="934" y="523"/>
                    </a:lnTo>
                    <a:lnTo>
                      <a:pt x="936" y="519"/>
                    </a:lnTo>
                    <a:lnTo>
                      <a:pt x="938" y="517"/>
                    </a:lnTo>
                    <a:lnTo>
                      <a:pt x="938" y="518"/>
                    </a:lnTo>
                    <a:lnTo>
                      <a:pt x="936" y="518"/>
                    </a:lnTo>
                    <a:lnTo>
                      <a:pt x="934" y="518"/>
                    </a:lnTo>
                    <a:lnTo>
                      <a:pt x="934" y="516"/>
                    </a:lnTo>
                    <a:lnTo>
                      <a:pt x="934" y="514"/>
                    </a:lnTo>
                    <a:lnTo>
                      <a:pt x="934" y="511"/>
                    </a:lnTo>
                    <a:lnTo>
                      <a:pt x="934" y="507"/>
                    </a:lnTo>
                    <a:lnTo>
                      <a:pt x="934" y="502"/>
                    </a:lnTo>
                    <a:lnTo>
                      <a:pt x="938" y="496"/>
                    </a:lnTo>
                    <a:lnTo>
                      <a:pt x="942" y="490"/>
                    </a:lnTo>
                    <a:lnTo>
                      <a:pt x="944" y="486"/>
                    </a:lnTo>
                    <a:lnTo>
                      <a:pt x="945" y="485"/>
                    </a:lnTo>
                    <a:lnTo>
                      <a:pt x="945" y="484"/>
                    </a:lnTo>
                    <a:lnTo>
                      <a:pt x="942" y="479"/>
                    </a:lnTo>
                    <a:lnTo>
                      <a:pt x="940" y="476"/>
                    </a:lnTo>
                    <a:lnTo>
                      <a:pt x="938" y="472"/>
                    </a:lnTo>
                    <a:lnTo>
                      <a:pt x="940" y="471"/>
                    </a:lnTo>
                    <a:lnTo>
                      <a:pt x="944" y="470"/>
                    </a:lnTo>
                    <a:lnTo>
                      <a:pt x="949" y="469"/>
                    </a:lnTo>
                    <a:lnTo>
                      <a:pt x="958" y="467"/>
                    </a:lnTo>
                    <a:lnTo>
                      <a:pt x="966" y="461"/>
                    </a:lnTo>
                    <a:lnTo>
                      <a:pt x="973" y="455"/>
                    </a:lnTo>
                    <a:lnTo>
                      <a:pt x="977" y="451"/>
                    </a:lnTo>
                    <a:lnTo>
                      <a:pt x="980" y="450"/>
                    </a:lnTo>
                    <a:lnTo>
                      <a:pt x="980" y="449"/>
                    </a:lnTo>
                    <a:lnTo>
                      <a:pt x="984" y="444"/>
                    </a:lnTo>
                    <a:lnTo>
                      <a:pt x="988" y="441"/>
                    </a:lnTo>
                    <a:lnTo>
                      <a:pt x="999" y="436"/>
                    </a:lnTo>
                    <a:lnTo>
                      <a:pt x="1012" y="432"/>
                    </a:lnTo>
                    <a:lnTo>
                      <a:pt x="1019" y="430"/>
                    </a:lnTo>
                    <a:lnTo>
                      <a:pt x="1025" y="426"/>
                    </a:lnTo>
                    <a:lnTo>
                      <a:pt x="1032" y="419"/>
                    </a:lnTo>
                    <a:lnTo>
                      <a:pt x="1041" y="411"/>
                    </a:lnTo>
                    <a:lnTo>
                      <a:pt x="1051" y="404"/>
                    </a:lnTo>
                    <a:lnTo>
                      <a:pt x="1060" y="398"/>
                    </a:lnTo>
                    <a:lnTo>
                      <a:pt x="1069" y="384"/>
                    </a:lnTo>
                    <a:lnTo>
                      <a:pt x="1080" y="371"/>
                    </a:lnTo>
                    <a:lnTo>
                      <a:pt x="1078" y="367"/>
                    </a:lnTo>
                    <a:lnTo>
                      <a:pt x="1076" y="363"/>
                    </a:lnTo>
                    <a:lnTo>
                      <a:pt x="1073" y="359"/>
                    </a:lnTo>
                    <a:lnTo>
                      <a:pt x="1075" y="354"/>
                    </a:lnTo>
                    <a:lnTo>
                      <a:pt x="1075" y="351"/>
                    </a:lnTo>
                    <a:lnTo>
                      <a:pt x="1076" y="346"/>
                    </a:lnTo>
                    <a:lnTo>
                      <a:pt x="1080" y="340"/>
                    </a:lnTo>
                    <a:lnTo>
                      <a:pt x="1084" y="334"/>
                    </a:lnTo>
                    <a:lnTo>
                      <a:pt x="1086" y="330"/>
                    </a:lnTo>
                    <a:lnTo>
                      <a:pt x="1088" y="329"/>
                    </a:lnTo>
                    <a:lnTo>
                      <a:pt x="1088" y="328"/>
                    </a:lnTo>
                    <a:lnTo>
                      <a:pt x="1082" y="326"/>
                    </a:lnTo>
                    <a:lnTo>
                      <a:pt x="1080" y="325"/>
                    </a:lnTo>
                    <a:lnTo>
                      <a:pt x="1075" y="324"/>
                    </a:lnTo>
                    <a:lnTo>
                      <a:pt x="1073" y="323"/>
                    </a:lnTo>
                    <a:lnTo>
                      <a:pt x="1069" y="323"/>
                    </a:lnTo>
                    <a:lnTo>
                      <a:pt x="1064" y="322"/>
                    </a:lnTo>
                    <a:lnTo>
                      <a:pt x="1056" y="320"/>
                    </a:lnTo>
                    <a:lnTo>
                      <a:pt x="1049" y="319"/>
                    </a:lnTo>
                    <a:lnTo>
                      <a:pt x="1047" y="318"/>
                    </a:lnTo>
                    <a:lnTo>
                      <a:pt x="1045" y="318"/>
                    </a:lnTo>
                    <a:lnTo>
                      <a:pt x="1038" y="322"/>
                    </a:lnTo>
                    <a:lnTo>
                      <a:pt x="1028" y="326"/>
                    </a:lnTo>
                    <a:lnTo>
                      <a:pt x="1019" y="329"/>
                    </a:lnTo>
                    <a:lnTo>
                      <a:pt x="1014" y="334"/>
                    </a:lnTo>
                    <a:lnTo>
                      <a:pt x="988" y="331"/>
                    </a:lnTo>
                    <a:lnTo>
                      <a:pt x="966" y="328"/>
                    </a:lnTo>
                    <a:lnTo>
                      <a:pt x="942" y="325"/>
                    </a:lnTo>
                    <a:lnTo>
                      <a:pt x="918" y="320"/>
                    </a:lnTo>
                    <a:lnTo>
                      <a:pt x="907" y="322"/>
                    </a:lnTo>
                    <a:lnTo>
                      <a:pt x="899" y="324"/>
                    </a:lnTo>
                    <a:lnTo>
                      <a:pt x="892" y="326"/>
                    </a:lnTo>
                    <a:lnTo>
                      <a:pt x="883" y="330"/>
                    </a:lnTo>
                    <a:lnTo>
                      <a:pt x="873" y="327"/>
                    </a:lnTo>
                    <a:lnTo>
                      <a:pt x="864" y="323"/>
                    </a:lnTo>
                    <a:lnTo>
                      <a:pt x="855" y="318"/>
                    </a:lnTo>
                    <a:lnTo>
                      <a:pt x="844" y="314"/>
                    </a:lnTo>
                    <a:lnTo>
                      <a:pt x="835" y="312"/>
                    </a:lnTo>
                    <a:lnTo>
                      <a:pt x="824" y="310"/>
                    </a:lnTo>
                    <a:lnTo>
                      <a:pt x="812" y="310"/>
                    </a:lnTo>
                    <a:lnTo>
                      <a:pt x="803" y="309"/>
                    </a:lnTo>
                    <a:lnTo>
                      <a:pt x="798" y="306"/>
                    </a:lnTo>
                    <a:lnTo>
                      <a:pt x="792" y="304"/>
                    </a:lnTo>
                    <a:lnTo>
                      <a:pt x="787" y="301"/>
                    </a:lnTo>
                    <a:lnTo>
                      <a:pt x="783" y="300"/>
                    </a:lnTo>
                    <a:lnTo>
                      <a:pt x="779" y="298"/>
                    </a:lnTo>
                    <a:lnTo>
                      <a:pt x="774" y="297"/>
                    </a:lnTo>
                    <a:lnTo>
                      <a:pt x="764" y="295"/>
                    </a:lnTo>
                    <a:lnTo>
                      <a:pt x="759" y="294"/>
                    </a:lnTo>
                    <a:lnTo>
                      <a:pt x="752" y="292"/>
                    </a:lnTo>
                    <a:lnTo>
                      <a:pt x="746" y="291"/>
                    </a:lnTo>
                    <a:lnTo>
                      <a:pt x="744" y="291"/>
                    </a:lnTo>
                    <a:lnTo>
                      <a:pt x="739" y="286"/>
                    </a:lnTo>
                    <a:lnTo>
                      <a:pt x="735" y="281"/>
                    </a:lnTo>
                    <a:lnTo>
                      <a:pt x="729" y="273"/>
                    </a:lnTo>
                    <a:lnTo>
                      <a:pt x="726" y="269"/>
                    </a:lnTo>
                    <a:lnTo>
                      <a:pt x="722" y="267"/>
                    </a:lnTo>
                    <a:lnTo>
                      <a:pt x="715" y="264"/>
                    </a:lnTo>
                    <a:lnTo>
                      <a:pt x="705" y="262"/>
                    </a:lnTo>
                    <a:lnTo>
                      <a:pt x="698" y="263"/>
                    </a:lnTo>
                    <a:lnTo>
                      <a:pt x="689" y="266"/>
                    </a:lnTo>
                    <a:lnTo>
                      <a:pt x="678" y="268"/>
                    </a:lnTo>
                    <a:lnTo>
                      <a:pt x="670" y="269"/>
                    </a:lnTo>
                    <a:lnTo>
                      <a:pt x="665" y="270"/>
                    </a:lnTo>
                    <a:lnTo>
                      <a:pt x="663" y="271"/>
                    </a:lnTo>
                    <a:lnTo>
                      <a:pt x="661" y="271"/>
                    </a:lnTo>
                    <a:lnTo>
                      <a:pt x="657" y="271"/>
                    </a:lnTo>
                    <a:lnTo>
                      <a:pt x="654" y="271"/>
                    </a:lnTo>
                    <a:lnTo>
                      <a:pt x="641" y="271"/>
                    </a:lnTo>
                    <a:lnTo>
                      <a:pt x="626" y="270"/>
                    </a:lnTo>
                    <a:lnTo>
                      <a:pt x="615" y="268"/>
                    </a:lnTo>
                    <a:lnTo>
                      <a:pt x="606" y="263"/>
                    </a:lnTo>
                    <a:lnTo>
                      <a:pt x="600" y="261"/>
                    </a:lnTo>
                    <a:lnTo>
                      <a:pt x="595" y="260"/>
                    </a:lnTo>
                    <a:lnTo>
                      <a:pt x="587" y="259"/>
                    </a:lnTo>
                    <a:lnTo>
                      <a:pt x="582" y="257"/>
                    </a:lnTo>
                    <a:lnTo>
                      <a:pt x="574" y="256"/>
                    </a:lnTo>
                    <a:lnTo>
                      <a:pt x="572" y="256"/>
                    </a:lnTo>
                    <a:lnTo>
                      <a:pt x="571" y="251"/>
                    </a:lnTo>
                    <a:lnTo>
                      <a:pt x="567" y="247"/>
                    </a:lnTo>
                    <a:lnTo>
                      <a:pt x="563" y="243"/>
                    </a:lnTo>
                    <a:lnTo>
                      <a:pt x="560" y="238"/>
                    </a:lnTo>
                    <a:lnTo>
                      <a:pt x="565" y="236"/>
                    </a:lnTo>
                    <a:lnTo>
                      <a:pt x="569" y="235"/>
                    </a:lnTo>
                    <a:lnTo>
                      <a:pt x="571" y="234"/>
                    </a:lnTo>
                    <a:lnTo>
                      <a:pt x="571" y="232"/>
                    </a:lnTo>
                    <a:lnTo>
                      <a:pt x="569" y="230"/>
                    </a:lnTo>
                    <a:lnTo>
                      <a:pt x="571" y="227"/>
                    </a:lnTo>
                    <a:lnTo>
                      <a:pt x="572" y="221"/>
                    </a:lnTo>
                    <a:lnTo>
                      <a:pt x="578" y="215"/>
                    </a:lnTo>
                    <a:lnTo>
                      <a:pt x="584" y="209"/>
                    </a:lnTo>
                    <a:lnTo>
                      <a:pt x="582" y="201"/>
                    </a:lnTo>
                    <a:lnTo>
                      <a:pt x="580" y="197"/>
                    </a:lnTo>
                    <a:lnTo>
                      <a:pt x="576" y="193"/>
                    </a:lnTo>
                    <a:lnTo>
                      <a:pt x="571" y="191"/>
                    </a:lnTo>
                    <a:lnTo>
                      <a:pt x="563" y="188"/>
                    </a:lnTo>
                    <a:lnTo>
                      <a:pt x="558" y="186"/>
                    </a:lnTo>
                    <a:lnTo>
                      <a:pt x="556" y="185"/>
                    </a:lnTo>
                    <a:lnTo>
                      <a:pt x="554" y="182"/>
                    </a:lnTo>
                    <a:lnTo>
                      <a:pt x="552" y="178"/>
                    </a:lnTo>
                    <a:lnTo>
                      <a:pt x="548" y="169"/>
                    </a:lnTo>
                    <a:lnTo>
                      <a:pt x="545" y="159"/>
                    </a:lnTo>
                    <a:lnTo>
                      <a:pt x="541" y="155"/>
                    </a:lnTo>
                    <a:lnTo>
                      <a:pt x="539" y="152"/>
                    </a:lnTo>
                    <a:lnTo>
                      <a:pt x="528" y="149"/>
                    </a:lnTo>
                    <a:lnTo>
                      <a:pt x="517" y="146"/>
                    </a:lnTo>
                    <a:lnTo>
                      <a:pt x="512" y="142"/>
                    </a:lnTo>
                    <a:lnTo>
                      <a:pt x="506" y="138"/>
                    </a:lnTo>
                    <a:lnTo>
                      <a:pt x="499" y="135"/>
                    </a:lnTo>
                    <a:lnTo>
                      <a:pt x="489" y="133"/>
                    </a:lnTo>
                    <a:lnTo>
                      <a:pt x="484" y="124"/>
                    </a:lnTo>
                    <a:lnTo>
                      <a:pt x="480" y="116"/>
                    </a:lnTo>
                    <a:lnTo>
                      <a:pt x="471" y="110"/>
                    </a:lnTo>
                    <a:lnTo>
                      <a:pt x="465" y="106"/>
                    </a:lnTo>
                    <a:lnTo>
                      <a:pt x="458" y="103"/>
                    </a:lnTo>
                    <a:lnTo>
                      <a:pt x="464" y="93"/>
                    </a:lnTo>
                    <a:lnTo>
                      <a:pt x="469" y="82"/>
                    </a:lnTo>
                    <a:lnTo>
                      <a:pt x="486" y="62"/>
                    </a:lnTo>
                    <a:lnTo>
                      <a:pt x="491" y="57"/>
                    </a:lnTo>
                    <a:lnTo>
                      <a:pt x="497" y="52"/>
                    </a:lnTo>
                    <a:lnTo>
                      <a:pt x="502" y="47"/>
                    </a:lnTo>
                    <a:lnTo>
                      <a:pt x="504" y="46"/>
                    </a:lnTo>
                    <a:lnTo>
                      <a:pt x="504" y="45"/>
                    </a:lnTo>
                    <a:lnTo>
                      <a:pt x="508" y="38"/>
                    </a:lnTo>
                    <a:lnTo>
                      <a:pt x="512" y="31"/>
                    </a:lnTo>
                    <a:lnTo>
                      <a:pt x="515" y="25"/>
                    </a:lnTo>
                    <a:lnTo>
                      <a:pt x="517" y="18"/>
                    </a:lnTo>
                    <a:lnTo>
                      <a:pt x="512" y="17"/>
                    </a:lnTo>
                    <a:lnTo>
                      <a:pt x="504" y="17"/>
                    </a:lnTo>
                    <a:lnTo>
                      <a:pt x="486" y="17"/>
                    </a:lnTo>
                    <a:lnTo>
                      <a:pt x="464" y="18"/>
                    </a:lnTo>
                    <a:lnTo>
                      <a:pt x="438" y="20"/>
                    </a:lnTo>
                    <a:lnTo>
                      <a:pt x="414" y="21"/>
                    </a:lnTo>
                    <a:lnTo>
                      <a:pt x="392" y="23"/>
                    </a:lnTo>
                    <a:lnTo>
                      <a:pt x="371" y="24"/>
                    </a:lnTo>
                    <a:lnTo>
                      <a:pt x="364" y="25"/>
                    </a:lnTo>
                    <a:lnTo>
                      <a:pt x="358" y="25"/>
                    </a:lnTo>
                    <a:lnTo>
                      <a:pt x="517" y="14"/>
                    </a:lnTo>
                    <a:close/>
                  </a:path>
                </a:pathLst>
              </a:custGeom>
              <a:solidFill>
                <a:schemeClr val="accent4"/>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2" name="Freeform 11">
                <a:extLst>
                  <a:ext uri="{FF2B5EF4-FFF2-40B4-BE49-F238E27FC236}">
                    <a16:creationId xmlns:a16="http://schemas.microsoft.com/office/drawing/2014/main" id="{6E84A087-70C7-9416-A13C-3795CD66BC5F}"/>
                  </a:ext>
                </a:extLst>
              </p:cNvPr>
              <p:cNvSpPr>
                <a:spLocks/>
              </p:cNvSpPr>
              <p:nvPr/>
            </p:nvSpPr>
            <p:spPr bwMode="auto">
              <a:xfrm>
                <a:off x="2831" y="2183"/>
                <a:ext cx="374" cy="559"/>
              </a:xfrm>
              <a:custGeom>
                <a:avLst/>
                <a:gdLst>
                  <a:gd name="T0" fmla="*/ 0 w 583"/>
                  <a:gd name="T1" fmla="*/ 2147483647 h 472"/>
                  <a:gd name="T2" fmla="*/ 1377630114 w 583"/>
                  <a:gd name="T3" fmla="*/ 2147483647 h 472"/>
                  <a:gd name="T4" fmla="*/ 1377630114 w 583"/>
                  <a:gd name="T5" fmla="*/ 2147483647 h 472"/>
                  <a:gd name="T6" fmla="*/ 1377630114 w 583"/>
                  <a:gd name="T7" fmla="*/ 2147483647 h 472"/>
                  <a:gd name="T8" fmla="*/ 1377630114 w 583"/>
                  <a:gd name="T9" fmla="*/ 2147483647 h 472"/>
                  <a:gd name="T10" fmla="*/ 1377630114 w 583"/>
                  <a:gd name="T11" fmla="*/ 2147483647 h 472"/>
                  <a:gd name="T12" fmla="*/ 1377630114 w 583"/>
                  <a:gd name="T13" fmla="*/ 2147483647 h 472"/>
                  <a:gd name="T14" fmla="*/ 1377630114 w 583"/>
                  <a:gd name="T15" fmla="*/ 2147483647 h 472"/>
                  <a:gd name="T16" fmla="*/ 1377630114 w 583"/>
                  <a:gd name="T17" fmla="*/ 2147483647 h 472"/>
                  <a:gd name="T18" fmla="*/ 1377630114 w 583"/>
                  <a:gd name="T19" fmla="*/ 2147483647 h 472"/>
                  <a:gd name="T20" fmla="*/ 1377630114 w 583"/>
                  <a:gd name="T21" fmla="*/ 2147483647 h 472"/>
                  <a:gd name="T22" fmla="*/ 1377630114 w 583"/>
                  <a:gd name="T23" fmla="*/ 2147483647 h 472"/>
                  <a:gd name="T24" fmla="*/ 1377630114 w 583"/>
                  <a:gd name="T25" fmla="*/ 2147483647 h 472"/>
                  <a:gd name="T26" fmla="*/ 1377630114 w 583"/>
                  <a:gd name="T27" fmla="*/ 2147483647 h 472"/>
                  <a:gd name="T28" fmla="*/ 1377630114 w 583"/>
                  <a:gd name="T29" fmla="*/ 2147483647 h 472"/>
                  <a:gd name="T30" fmla="*/ 1377630114 w 583"/>
                  <a:gd name="T31" fmla="*/ 2147483647 h 472"/>
                  <a:gd name="T32" fmla="*/ 1377630114 w 583"/>
                  <a:gd name="T33" fmla="*/ 2147483647 h 472"/>
                  <a:gd name="T34" fmla="*/ 1377630114 w 583"/>
                  <a:gd name="T35" fmla="*/ 2147483647 h 472"/>
                  <a:gd name="T36" fmla="*/ 1377630114 w 583"/>
                  <a:gd name="T37" fmla="*/ 2147483647 h 472"/>
                  <a:gd name="T38" fmla="*/ 1377630114 w 583"/>
                  <a:gd name="T39" fmla="*/ 2147483647 h 472"/>
                  <a:gd name="T40" fmla="*/ 1377630114 w 583"/>
                  <a:gd name="T41" fmla="*/ 2147483647 h 472"/>
                  <a:gd name="T42" fmla="*/ 1377630114 w 583"/>
                  <a:gd name="T43" fmla="*/ 2147483647 h 472"/>
                  <a:gd name="T44" fmla="*/ 1377630114 w 583"/>
                  <a:gd name="T45" fmla="*/ 2147483647 h 472"/>
                  <a:gd name="T46" fmla="*/ 1377630114 w 583"/>
                  <a:gd name="T47" fmla="*/ 2147483647 h 472"/>
                  <a:gd name="T48" fmla="*/ 1377630114 w 583"/>
                  <a:gd name="T49" fmla="*/ 2147483647 h 472"/>
                  <a:gd name="T50" fmla="*/ 1377630114 w 583"/>
                  <a:gd name="T51" fmla="*/ 2147483647 h 472"/>
                  <a:gd name="T52" fmla="*/ 1377630114 w 583"/>
                  <a:gd name="T53" fmla="*/ 2147483647 h 472"/>
                  <a:gd name="T54" fmla="*/ 1377630114 w 583"/>
                  <a:gd name="T55" fmla="*/ 2147483647 h 472"/>
                  <a:gd name="T56" fmla="*/ 1377630114 w 583"/>
                  <a:gd name="T57" fmla="*/ 2147483647 h 472"/>
                  <a:gd name="T58" fmla="*/ 1377630114 w 583"/>
                  <a:gd name="T59" fmla="*/ 2147483647 h 472"/>
                  <a:gd name="T60" fmla="*/ 1377630114 w 583"/>
                  <a:gd name="T61" fmla="*/ 2147483647 h 472"/>
                  <a:gd name="T62" fmla="*/ 1377630114 w 583"/>
                  <a:gd name="T63" fmla="*/ 2147483647 h 472"/>
                  <a:gd name="T64" fmla="*/ 1377630114 w 583"/>
                  <a:gd name="T65" fmla="*/ 2147483647 h 472"/>
                  <a:gd name="T66" fmla="*/ 1377630114 w 583"/>
                  <a:gd name="T67" fmla="*/ 2147483647 h 472"/>
                  <a:gd name="T68" fmla="*/ 1377630114 w 583"/>
                  <a:gd name="T69" fmla="*/ 2147483647 h 472"/>
                  <a:gd name="T70" fmla="*/ 1377630114 w 583"/>
                  <a:gd name="T71" fmla="*/ 2147483647 h 472"/>
                  <a:gd name="T72" fmla="*/ 1377630114 w 583"/>
                  <a:gd name="T73" fmla="*/ 2147483647 h 472"/>
                  <a:gd name="T74" fmla="*/ 1377630114 w 583"/>
                  <a:gd name="T75" fmla="*/ 2147483647 h 472"/>
                  <a:gd name="T76" fmla="*/ 1377630114 w 583"/>
                  <a:gd name="T77" fmla="*/ 2147483647 h 472"/>
                  <a:gd name="T78" fmla="*/ 1377630114 w 583"/>
                  <a:gd name="T79" fmla="*/ 2147483647 h 472"/>
                  <a:gd name="T80" fmla="*/ 1377630114 w 583"/>
                  <a:gd name="T81" fmla="*/ 2147483647 h 472"/>
                  <a:gd name="T82" fmla="*/ 1377630114 w 583"/>
                  <a:gd name="T83" fmla="*/ 2147483647 h 472"/>
                  <a:gd name="T84" fmla="*/ 1377630114 w 583"/>
                  <a:gd name="T85" fmla="*/ 2147483647 h 472"/>
                  <a:gd name="T86" fmla="*/ 1377630114 w 583"/>
                  <a:gd name="T87" fmla="*/ 2147483647 h 472"/>
                  <a:gd name="T88" fmla="*/ 1377630114 w 583"/>
                  <a:gd name="T89" fmla="*/ 2147483647 h 472"/>
                  <a:gd name="T90" fmla="*/ 1377630114 w 583"/>
                  <a:gd name="T91" fmla="*/ 2147483647 h 472"/>
                  <a:gd name="T92" fmla="*/ 1377630114 w 583"/>
                  <a:gd name="T93" fmla="*/ 2147483647 h 472"/>
                  <a:gd name="T94" fmla="*/ 1377630114 w 583"/>
                  <a:gd name="T95" fmla="*/ 2147483647 h 472"/>
                  <a:gd name="T96" fmla="*/ 1377630114 w 583"/>
                  <a:gd name="T97" fmla="*/ 2147483647 h 472"/>
                  <a:gd name="T98" fmla="*/ 1377630114 w 583"/>
                  <a:gd name="T99" fmla="*/ 2147483647 h 472"/>
                  <a:gd name="T100" fmla="*/ 1377630114 w 583"/>
                  <a:gd name="T101" fmla="*/ 2147483647 h 472"/>
                  <a:gd name="T102" fmla="*/ 1377630114 w 583"/>
                  <a:gd name="T103" fmla="*/ 2147483647 h 472"/>
                  <a:gd name="T104" fmla="*/ 1377630114 w 583"/>
                  <a:gd name="T105" fmla="*/ 2147483647 h 472"/>
                  <a:gd name="T106" fmla="*/ 1377630114 w 583"/>
                  <a:gd name="T107" fmla="*/ 2147483647 h 472"/>
                  <a:gd name="T108" fmla="*/ 1377630114 w 583"/>
                  <a:gd name="T109" fmla="*/ 2147483647 h 472"/>
                  <a:gd name="T110" fmla="*/ 1377630114 w 583"/>
                  <a:gd name="T111" fmla="*/ 2147483647 h 472"/>
                  <a:gd name="T112" fmla="*/ 1377630114 w 583"/>
                  <a:gd name="T113" fmla="*/ 2147483647 h 472"/>
                  <a:gd name="T114" fmla="*/ 1377630114 w 583"/>
                  <a:gd name="T115" fmla="*/ 2147483647 h 472"/>
                  <a:gd name="T116" fmla="*/ 1377630114 w 583"/>
                  <a:gd name="T117" fmla="*/ 2147483647 h 472"/>
                  <a:gd name="T118" fmla="*/ 1377630114 w 583"/>
                  <a:gd name="T119" fmla="*/ 2147483647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3"/>
                  <a:gd name="T181" fmla="*/ 0 h 472"/>
                  <a:gd name="T182" fmla="*/ 583 w 583"/>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3" h="472">
                    <a:moveTo>
                      <a:pt x="6" y="158"/>
                    </a:moveTo>
                    <a:lnTo>
                      <a:pt x="4" y="165"/>
                    </a:lnTo>
                    <a:lnTo>
                      <a:pt x="2" y="169"/>
                    </a:lnTo>
                    <a:lnTo>
                      <a:pt x="0" y="173"/>
                    </a:lnTo>
                    <a:lnTo>
                      <a:pt x="0" y="175"/>
                    </a:lnTo>
                    <a:lnTo>
                      <a:pt x="0" y="177"/>
                    </a:lnTo>
                    <a:lnTo>
                      <a:pt x="4" y="179"/>
                    </a:lnTo>
                    <a:lnTo>
                      <a:pt x="9" y="181"/>
                    </a:lnTo>
                    <a:lnTo>
                      <a:pt x="19" y="184"/>
                    </a:lnTo>
                    <a:lnTo>
                      <a:pt x="20" y="191"/>
                    </a:lnTo>
                    <a:lnTo>
                      <a:pt x="22" y="199"/>
                    </a:lnTo>
                    <a:lnTo>
                      <a:pt x="28" y="205"/>
                    </a:lnTo>
                    <a:lnTo>
                      <a:pt x="37" y="209"/>
                    </a:lnTo>
                    <a:lnTo>
                      <a:pt x="41" y="217"/>
                    </a:lnTo>
                    <a:lnTo>
                      <a:pt x="46" y="224"/>
                    </a:lnTo>
                    <a:lnTo>
                      <a:pt x="55" y="230"/>
                    </a:lnTo>
                    <a:lnTo>
                      <a:pt x="68" y="234"/>
                    </a:lnTo>
                    <a:lnTo>
                      <a:pt x="72" y="248"/>
                    </a:lnTo>
                    <a:lnTo>
                      <a:pt x="81" y="262"/>
                    </a:lnTo>
                    <a:lnTo>
                      <a:pt x="92" y="274"/>
                    </a:lnTo>
                    <a:lnTo>
                      <a:pt x="100" y="280"/>
                    </a:lnTo>
                    <a:lnTo>
                      <a:pt x="109" y="284"/>
                    </a:lnTo>
                    <a:lnTo>
                      <a:pt x="113" y="287"/>
                    </a:lnTo>
                    <a:lnTo>
                      <a:pt x="120" y="291"/>
                    </a:lnTo>
                    <a:lnTo>
                      <a:pt x="126" y="293"/>
                    </a:lnTo>
                    <a:lnTo>
                      <a:pt x="127" y="294"/>
                    </a:lnTo>
                    <a:lnTo>
                      <a:pt x="129" y="299"/>
                    </a:lnTo>
                    <a:lnTo>
                      <a:pt x="129" y="304"/>
                    </a:lnTo>
                    <a:lnTo>
                      <a:pt x="127" y="315"/>
                    </a:lnTo>
                    <a:lnTo>
                      <a:pt x="127" y="320"/>
                    </a:lnTo>
                    <a:lnTo>
                      <a:pt x="129" y="324"/>
                    </a:lnTo>
                    <a:lnTo>
                      <a:pt x="135" y="327"/>
                    </a:lnTo>
                    <a:lnTo>
                      <a:pt x="144" y="329"/>
                    </a:lnTo>
                    <a:lnTo>
                      <a:pt x="146" y="335"/>
                    </a:lnTo>
                    <a:lnTo>
                      <a:pt x="144" y="342"/>
                    </a:lnTo>
                    <a:lnTo>
                      <a:pt x="142" y="349"/>
                    </a:lnTo>
                    <a:lnTo>
                      <a:pt x="140" y="355"/>
                    </a:lnTo>
                    <a:lnTo>
                      <a:pt x="142" y="360"/>
                    </a:lnTo>
                    <a:lnTo>
                      <a:pt x="146" y="363"/>
                    </a:lnTo>
                    <a:lnTo>
                      <a:pt x="150" y="366"/>
                    </a:lnTo>
                    <a:lnTo>
                      <a:pt x="157" y="369"/>
                    </a:lnTo>
                    <a:lnTo>
                      <a:pt x="164" y="378"/>
                    </a:lnTo>
                    <a:lnTo>
                      <a:pt x="172" y="388"/>
                    </a:lnTo>
                    <a:lnTo>
                      <a:pt x="175" y="394"/>
                    </a:lnTo>
                    <a:lnTo>
                      <a:pt x="179" y="399"/>
                    </a:lnTo>
                    <a:lnTo>
                      <a:pt x="185" y="404"/>
                    </a:lnTo>
                    <a:lnTo>
                      <a:pt x="194" y="408"/>
                    </a:lnTo>
                    <a:lnTo>
                      <a:pt x="198" y="412"/>
                    </a:lnTo>
                    <a:lnTo>
                      <a:pt x="203" y="414"/>
                    </a:lnTo>
                    <a:lnTo>
                      <a:pt x="209" y="415"/>
                    </a:lnTo>
                    <a:lnTo>
                      <a:pt x="214" y="417"/>
                    </a:lnTo>
                    <a:lnTo>
                      <a:pt x="222" y="426"/>
                    </a:lnTo>
                    <a:lnTo>
                      <a:pt x="227" y="430"/>
                    </a:lnTo>
                    <a:lnTo>
                      <a:pt x="235" y="432"/>
                    </a:lnTo>
                    <a:lnTo>
                      <a:pt x="236" y="435"/>
                    </a:lnTo>
                    <a:lnTo>
                      <a:pt x="240" y="436"/>
                    </a:lnTo>
                    <a:lnTo>
                      <a:pt x="247" y="437"/>
                    </a:lnTo>
                    <a:lnTo>
                      <a:pt x="257" y="437"/>
                    </a:lnTo>
                    <a:lnTo>
                      <a:pt x="266" y="436"/>
                    </a:lnTo>
                    <a:lnTo>
                      <a:pt x="266" y="433"/>
                    </a:lnTo>
                    <a:lnTo>
                      <a:pt x="266" y="431"/>
                    </a:lnTo>
                    <a:lnTo>
                      <a:pt x="262" y="428"/>
                    </a:lnTo>
                    <a:lnTo>
                      <a:pt x="260" y="426"/>
                    </a:lnTo>
                    <a:lnTo>
                      <a:pt x="262" y="425"/>
                    </a:lnTo>
                    <a:lnTo>
                      <a:pt x="264" y="423"/>
                    </a:lnTo>
                    <a:lnTo>
                      <a:pt x="271" y="420"/>
                    </a:lnTo>
                    <a:lnTo>
                      <a:pt x="275" y="415"/>
                    </a:lnTo>
                    <a:lnTo>
                      <a:pt x="275" y="411"/>
                    </a:lnTo>
                    <a:lnTo>
                      <a:pt x="270" y="407"/>
                    </a:lnTo>
                    <a:lnTo>
                      <a:pt x="266" y="402"/>
                    </a:lnTo>
                    <a:lnTo>
                      <a:pt x="279" y="399"/>
                    </a:lnTo>
                    <a:lnTo>
                      <a:pt x="292" y="398"/>
                    </a:lnTo>
                    <a:lnTo>
                      <a:pt x="305" y="398"/>
                    </a:lnTo>
                    <a:lnTo>
                      <a:pt x="318" y="399"/>
                    </a:lnTo>
                    <a:lnTo>
                      <a:pt x="319" y="403"/>
                    </a:lnTo>
                    <a:lnTo>
                      <a:pt x="319" y="405"/>
                    </a:lnTo>
                    <a:lnTo>
                      <a:pt x="314" y="409"/>
                    </a:lnTo>
                    <a:lnTo>
                      <a:pt x="305" y="411"/>
                    </a:lnTo>
                    <a:lnTo>
                      <a:pt x="295" y="414"/>
                    </a:lnTo>
                    <a:lnTo>
                      <a:pt x="297" y="420"/>
                    </a:lnTo>
                    <a:lnTo>
                      <a:pt x="299" y="426"/>
                    </a:lnTo>
                    <a:lnTo>
                      <a:pt x="303" y="430"/>
                    </a:lnTo>
                    <a:lnTo>
                      <a:pt x="310" y="434"/>
                    </a:lnTo>
                    <a:lnTo>
                      <a:pt x="318" y="438"/>
                    </a:lnTo>
                    <a:lnTo>
                      <a:pt x="323" y="442"/>
                    </a:lnTo>
                    <a:lnTo>
                      <a:pt x="325" y="444"/>
                    </a:lnTo>
                    <a:lnTo>
                      <a:pt x="327" y="447"/>
                    </a:lnTo>
                    <a:lnTo>
                      <a:pt x="329" y="450"/>
                    </a:lnTo>
                    <a:lnTo>
                      <a:pt x="329" y="451"/>
                    </a:lnTo>
                    <a:lnTo>
                      <a:pt x="327" y="455"/>
                    </a:lnTo>
                    <a:lnTo>
                      <a:pt x="325" y="458"/>
                    </a:lnTo>
                    <a:lnTo>
                      <a:pt x="321" y="462"/>
                    </a:lnTo>
                    <a:lnTo>
                      <a:pt x="316" y="465"/>
                    </a:lnTo>
                    <a:lnTo>
                      <a:pt x="314" y="470"/>
                    </a:lnTo>
                    <a:lnTo>
                      <a:pt x="318" y="472"/>
                    </a:lnTo>
                    <a:lnTo>
                      <a:pt x="325" y="472"/>
                    </a:lnTo>
                    <a:lnTo>
                      <a:pt x="334" y="471"/>
                    </a:lnTo>
                    <a:lnTo>
                      <a:pt x="342" y="468"/>
                    </a:lnTo>
                    <a:lnTo>
                      <a:pt x="349" y="467"/>
                    </a:lnTo>
                    <a:lnTo>
                      <a:pt x="358" y="468"/>
                    </a:lnTo>
                    <a:lnTo>
                      <a:pt x="367" y="470"/>
                    </a:lnTo>
                    <a:lnTo>
                      <a:pt x="379" y="464"/>
                    </a:lnTo>
                    <a:lnTo>
                      <a:pt x="390" y="458"/>
                    </a:lnTo>
                    <a:lnTo>
                      <a:pt x="393" y="455"/>
                    </a:lnTo>
                    <a:lnTo>
                      <a:pt x="395" y="452"/>
                    </a:lnTo>
                    <a:lnTo>
                      <a:pt x="399" y="450"/>
                    </a:lnTo>
                    <a:lnTo>
                      <a:pt x="399" y="449"/>
                    </a:lnTo>
                    <a:lnTo>
                      <a:pt x="401" y="446"/>
                    </a:lnTo>
                    <a:lnTo>
                      <a:pt x="401" y="444"/>
                    </a:lnTo>
                    <a:lnTo>
                      <a:pt x="403" y="443"/>
                    </a:lnTo>
                    <a:lnTo>
                      <a:pt x="410" y="442"/>
                    </a:lnTo>
                    <a:lnTo>
                      <a:pt x="417" y="440"/>
                    </a:lnTo>
                    <a:lnTo>
                      <a:pt x="425" y="439"/>
                    </a:lnTo>
                    <a:lnTo>
                      <a:pt x="427" y="439"/>
                    </a:lnTo>
                    <a:lnTo>
                      <a:pt x="428" y="434"/>
                    </a:lnTo>
                    <a:lnTo>
                      <a:pt x="430" y="431"/>
                    </a:lnTo>
                    <a:lnTo>
                      <a:pt x="436" y="431"/>
                    </a:lnTo>
                    <a:lnTo>
                      <a:pt x="443" y="433"/>
                    </a:lnTo>
                    <a:lnTo>
                      <a:pt x="452" y="431"/>
                    </a:lnTo>
                    <a:lnTo>
                      <a:pt x="456" y="429"/>
                    </a:lnTo>
                    <a:lnTo>
                      <a:pt x="456" y="424"/>
                    </a:lnTo>
                    <a:lnTo>
                      <a:pt x="454" y="418"/>
                    </a:lnTo>
                    <a:lnTo>
                      <a:pt x="458" y="415"/>
                    </a:lnTo>
                    <a:lnTo>
                      <a:pt x="465" y="412"/>
                    </a:lnTo>
                    <a:lnTo>
                      <a:pt x="471" y="409"/>
                    </a:lnTo>
                    <a:lnTo>
                      <a:pt x="473" y="408"/>
                    </a:lnTo>
                    <a:lnTo>
                      <a:pt x="480" y="402"/>
                    </a:lnTo>
                    <a:lnTo>
                      <a:pt x="487" y="397"/>
                    </a:lnTo>
                    <a:lnTo>
                      <a:pt x="497" y="394"/>
                    </a:lnTo>
                    <a:lnTo>
                      <a:pt x="510" y="391"/>
                    </a:lnTo>
                    <a:lnTo>
                      <a:pt x="515" y="392"/>
                    </a:lnTo>
                    <a:lnTo>
                      <a:pt x="519" y="393"/>
                    </a:lnTo>
                    <a:lnTo>
                      <a:pt x="523" y="394"/>
                    </a:lnTo>
                    <a:lnTo>
                      <a:pt x="526" y="393"/>
                    </a:lnTo>
                    <a:lnTo>
                      <a:pt x="530" y="389"/>
                    </a:lnTo>
                    <a:lnTo>
                      <a:pt x="530" y="384"/>
                    </a:lnTo>
                    <a:lnTo>
                      <a:pt x="532" y="379"/>
                    </a:lnTo>
                    <a:lnTo>
                      <a:pt x="532" y="372"/>
                    </a:lnTo>
                    <a:lnTo>
                      <a:pt x="532" y="368"/>
                    </a:lnTo>
                    <a:lnTo>
                      <a:pt x="532" y="365"/>
                    </a:lnTo>
                    <a:lnTo>
                      <a:pt x="534" y="364"/>
                    </a:lnTo>
                    <a:lnTo>
                      <a:pt x="535" y="362"/>
                    </a:lnTo>
                    <a:lnTo>
                      <a:pt x="541" y="359"/>
                    </a:lnTo>
                    <a:lnTo>
                      <a:pt x="548" y="355"/>
                    </a:lnTo>
                    <a:lnTo>
                      <a:pt x="548" y="351"/>
                    </a:lnTo>
                    <a:lnTo>
                      <a:pt x="547" y="347"/>
                    </a:lnTo>
                    <a:lnTo>
                      <a:pt x="547" y="344"/>
                    </a:lnTo>
                    <a:lnTo>
                      <a:pt x="547" y="339"/>
                    </a:lnTo>
                    <a:lnTo>
                      <a:pt x="548" y="335"/>
                    </a:lnTo>
                    <a:lnTo>
                      <a:pt x="548" y="334"/>
                    </a:lnTo>
                    <a:lnTo>
                      <a:pt x="548" y="333"/>
                    </a:lnTo>
                    <a:lnTo>
                      <a:pt x="550" y="325"/>
                    </a:lnTo>
                    <a:lnTo>
                      <a:pt x="548" y="318"/>
                    </a:lnTo>
                    <a:lnTo>
                      <a:pt x="543" y="312"/>
                    </a:lnTo>
                    <a:lnTo>
                      <a:pt x="537" y="304"/>
                    </a:lnTo>
                    <a:lnTo>
                      <a:pt x="537" y="302"/>
                    </a:lnTo>
                    <a:lnTo>
                      <a:pt x="534" y="300"/>
                    </a:lnTo>
                    <a:lnTo>
                      <a:pt x="528" y="296"/>
                    </a:lnTo>
                    <a:lnTo>
                      <a:pt x="524" y="294"/>
                    </a:lnTo>
                    <a:lnTo>
                      <a:pt x="519" y="293"/>
                    </a:lnTo>
                    <a:lnTo>
                      <a:pt x="513" y="293"/>
                    </a:lnTo>
                    <a:lnTo>
                      <a:pt x="511" y="293"/>
                    </a:lnTo>
                    <a:lnTo>
                      <a:pt x="510" y="290"/>
                    </a:lnTo>
                    <a:lnTo>
                      <a:pt x="510" y="289"/>
                    </a:lnTo>
                    <a:lnTo>
                      <a:pt x="510" y="288"/>
                    </a:lnTo>
                    <a:lnTo>
                      <a:pt x="510" y="289"/>
                    </a:lnTo>
                    <a:lnTo>
                      <a:pt x="508" y="289"/>
                    </a:lnTo>
                    <a:lnTo>
                      <a:pt x="506" y="288"/>
                    </a:lnTo>
                    <a:lnTo>
                      <a:pt x="502" y="285"/>
                    </a:lnTo>
                    <a:lnTo>
                      <a:pt x="499" y="283"/>
                    </a:lnTo>
                    <a:lnTo>
                      <a:pt x="495" y="280"/>
                    </a:lnTo>
                    <a:lnTo>
                      <a:pt x="493" y="277"/>
                    </a:lnTo>
                    <a:lnTo>
                      <a:pt x="491" y="276"/>
                    </a:lnTo>
                    <a:lnTo>
                      <a:pt x="493" y="273"/>
                    </a:lnTo>
                    <a:lnTo>
                      <a:pt x="493" y="272"/>
                    </a:lnTo>
                    <a:lnTo>
                      <a:pt x="493" y="271"/>
                    </a:lnTo>
                    <a:lnTo>
                      <a:pt x="495" y="271"/>
                    </a:lnTo>
                    <a:lnTo>
                      <a:pt x="499" y="270"/>
                    </a:lnTo>
                    <a:lnTo>
                      <a:pt x="502" y="268"/>
                    </a:lnTo>
                    <a:lnTo>
                      <a:pt x="506" y="265"/>
                    </a:lnTo>
                    <a:lnTo>
                      <a:pt x="511" y="262"/>
                    </a:lnTo>
                    <a:lnTo>
                      <a:pt x="515" y="260"/>
                    </a:lnTo>
                    <a:lnTo>
                      <a:pt x="517" y="259"/>
                    </a:lnTo>
                    <a:lnTo>
                      <a:pt x="515" y="246"/>
                    </a:lnTo>
                    <a:lnTo>
                      <a:pt x="521" y="234"/>
                    </a:lnTo>
                    <a:lnTo>
                      <a:pt x="532" y="223"/>
                    </a:lnTo>
                    <a:lnTo>
                      <a:pt x="548" y="215"/>
                    </a:lnTo>
                    <a:lnTo>
                      <a:pt x="554" y="218"/>
                    </a:lnTo>
                    <a:lnTo>
                      <a:pt x="558" y="220"/>
                    </a:lnTo>
                    <a:lnTo>
                      <a:pt x="561" y="223"/>
                    </a:lnTo>
                    <a:lnTo>
                      <a:pt x="569" y="225"/>
                    </a:lnTo>
                    <a:lnTo>
                      <a:pt x="574" y="223"/>
                    </a:lnTo>
                    <a:lnTo>
                      <a:pt x="578" y="221"/>
                    </a:lnTo>
                    <a:lnTo>
                      <a:pt x="582" y="219"/>
                    </a:lnTo>
                    <a:lnTo>
                      <a:pt x="583" y="218"/>
                    </a:lnTo>
                    <a:lnTo>
                      <a:pt x="583" y="216"/>
                    </a:lnTo>
                    <a:lnTo>
                      <a:pt x="583" y="212"/>
                    </a:lnTo>
                    <a:lnTo>
                      <a:pt x="583" y="206"/>
                    </a:lnTo>
                    <a:lnTo>
                      <a:pt x="582" y="200"/>
                    </a:lnTo>
                    <a:lnTo>
                      <a:pt x="580" y="196"/>
                    </a:lnTo>
                    <a:lnTo>
                      <a:pt x="576" y="194"/>
                    </a:lnTo>
                    <a:lnTo>
                      <a:pt x="572" y="192"/>
                    </a:lnTo>
                    <a:lnTo>
                      <a:pt x="561" y="189"/>
                    </a:lnTo>
                    <a:lnTo>
                      <a:pt x="550" y="184"/>
                    </a:lnTo>
                    <a:lnTo>
                      <a:pt x="537" y="180"/>
                    </a:lnTo>
                    <a:lnTo>
                      <a:pt x="534" y="178"/>
                    </a:lnTo>
                    <a:lnTo>
                      <a:pt x="532" y="177"/>
                    </a:lnTo>
                    <a:lnTo>
                      <a:pt x="530" y="177"/>
                    </a:lnTo>
                    <a:lnTo>
                      <a:pt x="521" y="171"/>
                    </a:lnTo>
                    <a:lnTo>
                      <a:pt x="508" y="166"/>
                    </a:lnTo>
                    <a:lnTo>
                      <a:pt x="493" y="161"/>
                    </a:lnTo>
                    <a:lnTo>
                      <a:pt x="478" y="158"/>
                    </a:lnTo>
                    <a:lnTo>
                      <a:pt x="465" y="147"/>
                    </a:lnTo>
                    <a:lnTo>
                      <a:pt x="452" y="136"/>
                    </a:lnTo>
                    <a:lnTo>
                      <a:pt x="449" y="131"/>
                    </a:lnTo>
                    <a:lnTo>
                      <a:pt x="445" y="125"/>
                    </a:lnTo>
                    <a:lnTo>
                      <a:pt x="441" y="119"/>
                    </a:lnTo>
                    <a:lnTo>
                      <a:pt x="436" y="114"/>
                    </a:lnTo>
                    <a:lnTo>
                      <a:pt x="428" y="108"/>
                    </a:lnTo>
                    <a:lnTo>
                      <a:pt x="419" y="103"/>
                    </a:lnTo>
                    <a:lnTo>
                      <a:pt x="410" y="98"/>
                    </a:lnTo>
                    <a:lnTo>
                      <a:pt x="403" y="92"/>
                    </a:lnTo>
                    <a:lnTo>
                      <a:pt x="404" y="90"/>
                    </a:lnTo>
                    <a:lnTo>
                      <a:pt x="404" y="89"/>
                    </a:lnTo>
                    <a:lnTo>
                      <a:pt x="404" y="88"/>
                    </a:lnTo>
                    <a:lnTo>
                      <a:pt x="401" y="87"/>
                    </a:lnTo>
                    <a:lnTo>
                      <a:pt x="395" y="86"/>
                    </a:lnTo>
                    <a:lnTo>
                      <a:pt x="391" y="85"/>
                    </a:lnTo>
                    <a:lnTo>
                      <a:pt x="390" y="85"/>
                    </a:lnTo>
                    <a:lnTo>
                      <a:pt x="384" y="80"/>
                    </a:lnTo>
                    <a:lnTo>
                      <a:pt x="380" y="75"/>
                    </a:lnTo>
                    <a:lnTo>
                      <a:pt x="377" y="69"/>
                    </a:lnTo>
                    <a:lnTo>
                      <a:pt x="371" y="64"/>
                    </a:lnTo>
                    <a:lnTo>
                      <a:pt x="366" y="57"/>
                    </a:lnTo>
                    <a:lnTo>
                      <a:pt x="360" y="52"/>
                    </a:lnTo>
                    <a:lnTo>
                      <a:pt x="351" y="47"/>
                    </a:lnTo>
                    <a:lnTo>
                      <a:pt x="342" y="42"/>
                    </a:lnTo>
                    <a:lnTo>
                      <a:pt x="340" y="39"/>
                    </a:lnTo>
                    <a:lnTo>
                      <a:pt x="336" y="36"/>
                    </a:lnTo>
                    <a:lnTo>
                      <a:pt x="329" y="27"/>
                    </a:lnTo>
                    <a:lnTo>
                      <a:pt x="319" y="18"/>
                    </a:lnTo>
                    <a:lnTo>
                      <a:pt x="314" y="15"/>
                    </a:lnTo>
                    <a:lnTo>
                      <a:pt x="310" y="12"/>
                    </a:lnTo>
                    <a:lnTo>
                      <a:pt x="307" y="7"/>
                    </a:lnTo>
                    <a:lnTo>
                      <a:pt x="301" y="4"/>
                    </a:lnTo>
                    <a:lnTo>
                      <a:pt x="292" y="2"/>
                    </a:lnTo>
                    <a:lnTo>
                      <a:pt x="284" y="0"/>
                    </a:lnTo>
                    <a:lnTo>
                      <a:pt x="281" y="3"/>
                    </a:lnTo>
                    <a:lnTo>
                      <a:pt x="279" y="6"/>
                    </a:lnTo>
                    <a:lnTo>
                      <a:pt x="275" y="8"/>
                    </a:lnTo>
                    <a:lnTo>
                      <a:pt x="270" y="10"/>
                    </a:lnTo>
                    <a:lnTo>
                      <a:pt x="259" y="9"/>
                    </a:lnTo>
                    <a:lnTo>
                      <a:pt x="251" y="8"/>
                    </a:lnTo>
                    <a:lnTo>
                      <a:pt x="242" y="8"/>
                    </a:lnTo>
                    <a:lnTo>
                      <a:pt x="233" y="9"/>
                    </a:lnTo>
                    <a:lnTo>
                      <a:pt x="229" y="15"/>
                    </a:lnTo>
                    <a:lnTo>
                      <a:pt x="225" y="19"/>
                    </a:lnTo>
                    <a:lnTo>
                      <a:pt x="216" y="29"/>
                    </a:lnTo>
                    <a:lnTo>
                      <a:pt x="209" y="29"/>
                    </a:lnTo>
                    <a:lnTo>
                      <a:pt x="205" y="29"/>
                    </a:lnTo>
                    <a:lnTo>
                      <a:pt x="198" y="33"/>
                    </a:lnTo>
                    <a:lnTo>
                      <a:pt x="192" y="38"/>
                    </a:lnTo>
                    <a:lnTo>
                      <a:pt x="187" y="40"/>
                    </a:lnTo>
                    <a:lnTo>
                      <a:pt x="179" y="42"/>
                    </a:lnTo>
                    <a:lnTo>
                      <a:pt x="174" y="42"/>
                    </a:lnTo>
                    <a:lnTo>
                      <a:pt x="168" y="42"/>
                    </a:lnTo>
                    <a:lnTo>
                      <a:pt x="159" y="47"/>
                    </a:lnTo>
                    <a:lnTo>
                      <a:pt x="153" y="53"/>
                    </a:lnTo>
                    <a:lnTo>
                      <a:pt x="148" y="60"/>
                    </a:lnTo>
                    <a:lnTo>
                      <a:pt x="153" y="69"/>
                    </a:lnTo>
                    <a:lnTo>
                      <a:pt x="155" y="71"/>
                    </a:lnTo>
                    <a:lnTo>
                      <a:pt x="157" y="73"/>
                    </a:lnTo>
                    <a:lnTo>
                      <a:pt x="146" y="82"/>
                    </a:lnTo>
                    <a:lnTo>
                      <a:pt x="142" y="83"/>
                    </a:lnTo>
                    <a:lnTo>
                      <a:pt x="137" y="84"/>
                    </a:lnTo>
                    <a:lnTo>
                      <a:pt x="133" y="85"/>
                    </a:lnTo>
                    <a:lnTo>
                      <a:pt x="131" y="85"/>
                    </a:lnTo>
                    <a:lnTo>
                      <a:pt x="127" y="89"/>
                    </a:lnTo>
                    <a:lnTo>
                      <a:pt x="126" y="93"/>
                    </a:lnTo>
                    <a:lnTo>
                      <a:pt x="127" y="96"/>
                    </a:lnTo>
                    <a:lnTo>
                      <a:pt x="131" y="101"/>
                    </a:lnTo>
                    <a:lnTo>
                      <a:pt x="124" y="106"/>
                    </a:lnTo>
                    <a:lnTo>
                      <a:pt x="118" y="110"/>
                    </a:lnTo>
                    <a:lnTo>
                      <a:pt x="105" y="115"/>
                    </a:lnTo>
                    <a:lnTo>
                      <a:pt x="91" y="117"/>
                    </a:lnTo>
                    <a:lnTo>
                      <a:pt x="81" y="118"/>
                    </a:lnTo>
                    <a:lnTo>
                      <a:pt x="70" y="118"/>
                    </a:lnTo>
                    <a:lnTo>
                      <a:pt x="61" y="118"/>
                    </a:lnTo>
                    <a:lnTo>
                      <a:pt x="54" y="118"/>
                    </a:lnTo>
                    <a:lnTo>
                      <a:pt x="50" y="120"/>
                    </a:lnTo>
                    <a:lnTo>
                      <a:pt x="46" y="123"/>
                    </a:lnTo>
                    <a:lnTo>
                      <a:pt x="41" y="129"/>
                    </a:lnTo>
                    <a:lnTo>
                      <a:pt x="37" y="132"/>
                    </a:lnTo>
                    <a:lnTo>
                      <a:pt x="31" y="135"/>
                    </a:lnTo>
                    <a:lnTo>
                      <a:pt x="26" y="138"/>
                    </a:lnTo>
                    <a:lnTo>
                      <a:pt x="20" y="143"/>
                    </a:lnTo>
                    <a:lnTo>
                      <a:pt x="13" y="148"/>
                    </a:lnTo>
                    <a:lnTo>
                      <a:pt x="9" y="152"/>
                    </a:lnTo>
                    <a:lnTo>
                      <a:pt x="6" y="160"/>
                    </a:lnTo>
                    <a:lnTo>
                      <a:pt x="0" y="167"/>
                    </a:lnTo>
                    <a:lnTo>
                      <a:pt x="6" y="158"/>
                    </a:lnTo>
                    <a:close/>
                  </a:path>
                </a:pathLst>
              </a:custGeom>
              <a:solidFill>
                <a:schemeClr val="accent2">
                  <a:lumMod val="50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3" name="Freeform 12">
                <a:extLst>
                  <a:ext uri="{FF2B5EF4-FFF2-40B4-BE49-F238E27FC236}">
                    <a16:creationId xmlns:a16="http://schemas.microsoft.com/office/drawing/2014/main" id="{C0B15DF8-4337-3D50-B3FB-7292236F12C9}"/>
                  </a:ext>
                </a:extLst>
              </p:cNvPr>
              <p:cNvSpPr>
                <a:spLocks/>
              </p:cNvSpPr>
              <p:nvPr/>
            </p:nvSpPr>
            <p:spPr bwMode="auto">
              <a:xfrm>
                <a:off x="3508" y="3040"/>
                <a:ext cx="449" cy="691"/>
              </a:xfrm>
              <a:custGeom>
                <a:avLst/>
                <a:gdLst>
                  <a:gd name="T0" fmla="*/ 1373532183 w 702"/>
                  <a:gd name="T1" fmla="*/ 2147483647 h 584"/>
                  <a:gd name="T2" fmla="*/ 1373532183 w 702"/>
                  <a:gd name="T3" fmla="*/ 2147483647 h 584"/>
                  <a:gd name="T4" fmla="*/ 1373532183 w 702"/>
                  <a:gd name="T5" fmla="*/ 2147483647 h 584"/>
                  <a:gd name="T6" fmla="*/ 1373532183 w 702"/>
                  <a:gd name="T7" fmla="*/ 2147483647 h 584"/>
                  <a:gd name="T8" fmla="*/ 1373532183 w 702"/>
                  <a:gd name="T9" fmla="*/ 2147483647 h 584"/>
                  <a:gd name="T10" fmla="*/ 1373532183 w 702"/>
                  <a:gd name="T11" fmla="*/ 2147483647 h 584"/>
                  <a:gd name="T12" fmla="*/ 1373532183 w 702"/>
                  <a:gd name="T13" fmla="*/ 2147483647 h 584"/>
                  <a:gd name="T14" fmla="*/ 1373532183 w 702"/>
                  <a:gd name="T15" fmla="*/ 2147483647 h 584"/>
                  <a:gd name="T16" fmla="*/ 1373532183 w 702"/>
                  <a:gd name="T17" fmla="*/ 2147483647 h 584"/>
                  <a:gd name="T18" fmla="*/ 1373532183 w 702"/>
                  <a:gd name="T19" fmla="*/ 2147483647 h 584"/>
                  <a:gd name="T20" fmla="*/ 1373532183 w 702"/>
                  <a:gd name="T21" fmla="*/ 2147483647 h 584"/>
                  <a:gd name="T22" fmla="*/ 1373532183 w 702"/>
                  <a:gd name="T23" fmla="*/ 2147483647 h 584"/>
                  <a:gd name="T24" fmla="*/ 1373532183 w 702"/>
                  <a:gd name="T25" fmla="*/ 2147483647 h 584"/>
                  <a:gd name="T26" fmla="*/ 1373532183 w 702"/>
                  <a:gd name="T27" fmla="*/ 2147483647 h 584"/>
                  <a:gd name="T28" fmla="*/ 1373532183 w 702"/>
                  <a:gd name="T29" fmla="*/ 2147483647 h 584"/>
                  <a:gd name="T30" fmla="*/ 1373532183 w 702"/>
                  <a:gd name="T31" fmla="*/ 2147483647 h 584"/>
                  <a:gd name="T32" fmla="*/ 1373532183 w 702"/>
                  <a:gd name="T33" fmla="*/ 2147483647 h 584"/>
                  <a:gd name="T34" fmla="*/ 1373532183 w 702"/>
                  <a:gd name="T35" fmla="*/ 2147483647 h 584"/>
                  <a:gd name="T36" fmla="*/ 1373532183 w 702"/>
                  <a:gd name="T37" fmla="*/ 2147483647 h 584"/>
                  <a:gd name="T38" fmla="*/ 1373532183 w 702"/>
                  <a:gd name="T39" fmla="*/ 2147483647 h 584"/>
                  <a:gd name="T40" fmla="*/ 1373532183 w 702"/>
                  <a:gd name="T41" fmla="*/ 2147483647 h 584"/>
                  <a:gd name="T42" fmla="*/ 1373532183 w 702"/>
                  <a:gd name="T43" fmla="*/ 2147483647 h 584"/>
                  <a:gd name="T44" fmla="*/ 1373532183 w 702"/>
                  <a:gd name="T45" fmla="*/ 2147483647 h 584"/>
                  <a:gd name="T46" fmla="*/ 1373532183 w 702"/>
                  <a:gd name="T47" fmla="*/ 2147483647 h 584"/>
                  <a:gd name="T48" fmla="*/ 1373532183 w 702"/>
                  <a:gd name="T49" fmla="*/ 2147483647 h 584"/>
                  <a:gd name="T50" fmla="*/ 0 w 702"/>
                  <a:gd name="T51" fmla="*/ 2147483647 h 584"/>
                  <a:gd name="T52" fmla="*/ 1373532183 w 702"/>
                  <a:gd name="T53" fmla="*/ 2147483647 h 584"/>
                  <a:gd name="T54" fmla="*/ 1373532183 w 702"/>
                  <a:gd name="T55" fmla="*/ 2147483647 h 584"/>
                  <a:gd name="T56" fmla="*/ 1373532183 w 702"/>
                  <a:gd name="T57" fmla="*/ 2147483647 h 584"/>
                  <a:gd name="T58" fmla="*/ 1373532183 w 702"/>
                  <a:gd name="T59" fmla="*/ 2147483647 h 584"/>
                  <a:gd name="T60" fmla="*/ 1373532183 w 702"/>
                  <a:gd name="T61" fmla="*/ 2147483647 h 584"/>
                  <a:gd name="T62" fmla="*/ 1373532183 w 702"/>
                  <a:gd name="T63" fmla="*/ 2147483647 h 584"/>
                  <a:gd name="T64" fmla="*/ 1373532183 w 702"/>
                  <a:gd name="T65" fmla="*/ 2147483647 h 584"/>
                  <a:gd name="T66" fmla="*/ 1373532183 w 702"/>
                  <a:gd name="T67" fmla="*/ 2147483647 h 584"/>
                  <a:gd name="T68" fmla="*/ 1373532183 w 702"/>
                  <a:gd name="T69" fmla="*/ 2147483647 h 584"/>
                  <a:gd name="T70" fmla="*/ 1373532183 w 702"/>
                  <a:gd name="T71" fmla="*/ 2147483647 h 584"/>
                  <a:gd name="T72" fmla="*/ 1373532183 w 702"/>
                  <a:gd name="T73" fmla="*/ 2147483647 h 584"/>
                  <a:gd name="T74" fmla="*/ 1373532183 w 702"/>
                  <a:gd name="T75" fmla="*/ 2147483647 h 584"/>
                  <a:gd name="T76" fmla="*/ 1373532183 w 702"/>
                  <a:gd name="T77" fmla="*/ 2147483647 h 584"/>
                  <a:gd name="T78" fmla="*/ 1373532183 w 702"/>
                  <a:gd name="T79" fmla="*/ 2147483647 h 584"/>
                  <a:gd name="T80" fmla="*/ 1373532183 w 702"/>
                  <a:gd name="T81" fmla="*/ 2147483647 h 584"/>
                  <a:gd name="T82" fmla="*/ 1373532183 w 702"/>
                  <a:gd name="T83" fmla="*/ 2147483647 h 584"/>
                  <a:gd name="T84" fmla="*/ 1373532183 w 702"/>
                  <a:gd name="T85" fmla="*/ 2147483647 h 584"/>
                  <a:gd name="T86" fmla="*/ 1373532183 w 702"/>
                  <a:gd name="T87" fmla="*/ 2147483647 h 584"/>
                  <a:gd name="T88" fmla="*/ 1373532183 w 702"/>
                  <a:gd name="T89" fmla="*/ 2147483647 h 584"/>
                  <a:gd name="T90" fmla="*/ 1373532183 w 702"/>
                  <a:gd name="T91" fmla="*/ 2147483647 h 584"/>
                  <a:gd name="T92" fmla="*/ 1373532183 w 702"/>
                  <a:gd name="T93" fmla="*/ 2147483647 h 584"/>
                  <a:gd name="T94" fmla="*/ 1373532183 w 702"/>
                  <a:gd name="T95" fmla="*/ 2147483647 h 584"/>
                  <a:gd name="T96" fmla="*/ 1373532183 w 702"/>
                  <a:gd name="T97" fmla="*/ 2147483647 h 584"/>
                  <a:gd name="T98" fmla="*/ 1373532183 w 702"/>
                  <a:gd name="T99" fmla="*/ 2147483647 h 584"/>
                  <a:gd name="T100" fmla="*/ 1373532183 w 702"/>
                  <a:gd name="T101" fmla="*/ 2147483647 h 584"/>
                  <a:gd name="T102" fmla="*/ 1373532183 w 702"/>
                  <a:gd name="T103" fmla="*/ 2147483647 h 584"/>
                  <a:gd name="T104" fmla="*/ 1373532183 w 702"/>
                  <a:gd name="T105" fmla="*/ 2147483647 h 584"/>
                  <a:gd name="T106" fmla="*/ 1373532183 w 702"/>
                  <a:gd name="T107" fmla="*/ 2147483647 h 584"/>
                  <a:gd name="T108" fmla="*/ 1373532183 w 702"/>
                  <a:gd name="T109" fmla="*/ 2147483647 h 584"/>
                  <a:gd name="T110" fmla="*/ 1373532183 w 702"/>
                  <a:gd name="T111" fmla="*/ 2147483647 h 584"/>
                  <a:gd name="T112" fmla="*/ 1373532183 w 702"/>
                  <a:gd name="T113" fmla="*/ 2147483647 h 584"/>
                  <a:gd name="T114" fmla="*/ 1373532183 w 702"/>
                  <a:gd name="T115" fmla="*/ 2147483647 h 584"/>
                  <a:gd name="T116" fmla="*/ 1373532183 w 702"/>
                  <a:gd name="T117" fmla="*/ 2147483647 h 584"/>
                  <a:gd name="T118" fmla="*/ 1373532183 w 702"/>
                  <a:gd name="T119" fmla="*/ 2147483647 h 584"/>
                  <a:gd name="T120" fmla="*/ 1373532183 w 702"/>
                  <a:gd name="T121" fmla="*/ 2147483647 h 584"/>
                  <a:gd name="T122" fmla="*/ 1373532183 w 702"/>
                  <a:gd name="T123" fmla="*/ 2147483647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2"/>
                  <a:gd name="T187" fmla="*/ 0 h 584"/>
                  <a:gd name="T188" fmla="*/ 702 w 702"/>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2" h="584">
                    <a:moveTo>
                      <a:pt x="587" y="217"/>
                    </a:moveTo>
                    <a:lnTo>
                      <a:pt x="580" y="211"/>
                    </a:lnTo>
                    <a:lnTo>
                      <a:pt x="575" y="205"/>
                    </a:lnTo>
                    <a:lnTo>
                      <a:pt x="569" y="200"/>
                    </a:lnTo>
                    <a:lnTo>
                      <a:pt x="560" y="195"/>
                    </a:lnTo>
                    <a:lnTo>
                      <a:pt x="554" y="189"/>
                    </a:lnTo>
                    <a:lnTo>
                      <a:pt x="551" y="183"/>
                    </a:lnTo>
                    <a:lnTo>
                      <a:pt x="543" y="169"/>
                    </a:lnTo>
                    <a:lnTo>
                      <a:pt x="536" y="156"/>
                    </a:lnTo>
                    <a:lnTo>
                      <a:pt x="530" y="151"/>
                    </a:lnTo>
                    <a:lnTo>
                      <a:pt x="521" y="146"/>
                    </a:lnTo>
                    <a:lnTo>
                      <a:pt x="519" y="144"/>
                    </a:lnTo>
                    <a:lnTo>
                      <a:pt x="517" y="141"/>
                    </a:lnTo>
                    <a:lnTo>
                      <a:pt x="515" y="140"/>
                    </a:lnTo>
                    <a:lnTo>
                      <a:pt x="512" y="139"/>
                    </a:lnTo>
                    <a:lnTo>
                      <a:pt x="508" y="138"/>
                    </a:lnTo>
                    <a:lnTo>
                      <a:pt x="506" y="137"/>
                    </a:lnTo>
                    <a:lnTo>
                      <a:pt x="504" y="133"/>
                    </a:lnTo>
                    <a:lnTo>
                      <a:pt x="503" y="130"/>
                    </a:lnTo>
                    <a:lnTo>
                      <a:pt x="503" y="125"/>
                    </a:lnTo>
                    <a:lnTo>
                      <a:pt x="499" y="120"/>
                    </a:lnTo>
                    <a:lnTo>
                      <a:pt x="495" y="118"/>
                    </a:lnTo>
                    <a:lnTo>
                      <a:pt x="490" y="115"/>
                    </a:lnTo>
                    <a:lnTo>
                      <a:pt x="482" y="108"/>
                    </a:lnTo>
                    <a:lnTo>
                      <a:pt x="477" y="101"/>
                    </a:lnTo>
                    <a:lnTo>
                      <a:pt x="469" y="93"/>
                    </a:lnTo>
                    <a:lnTo>
                      <a:pt x="462" y="86"/>
                    </a:lnTo>
                    <a:lnTo>
                      <a:pt x="453" y="81"/>
                    </a:lnTo>
                    <a:lnTo>
                      <a:pt x="443" y="76"/>
                    </a:lnTo>
                    <a:lnTo>
                      <a:pt x="432" y="71"/>
                    </a:lnTo>
                    <a:lnTo>
                      <a:pt x="423" y="64"/>
                    </a:lnTo>
                    <a:lnTo>
                      <a:pt x="418" y="55"/>
                    </a:lnTo>
                    <a:lnTo>
                      <a:pt x="412" y="46"/>
                    </a:lnTo>
                    <a:lnTo>
                      <a:pt x="405" y="38"/>
                    </a:lnTo>
                    <a:lnTo>
                      <a:pt x="392" y="31"/>
                    </a:lnTo>
                    <a:lnTo>
                      <a:pt x="384" y="32"/>
                    </a:lnTo>
                    <a:lnTo>
                      <a:pt x="381" y="31"/>
                    </a:lnTo>
                    <a:lnTo>
                      <a:pt x="379" y="28"/>
                    </a:lnTo>
                    <a:lnTo>
                      <a:pt x="377" y="24"/>
                    </a:lnTo>
                    <a:lnTo>
                      <a:pt x="377" y="20"/>
                    </a:lnTo>
                    <a:lnTo>
                      <a:pt x="373" y="16"/>
                    </a:lnTo>
                    <a:lnTo>
                      <a:pt x="370" y="13"/>
                    </a:lnTo>
                    <a:lnTo>
                      <a:pt x="360" y="10"/>
                    </a:lnTo>
                    <a:lnTo>
                      <a:pt x="353" y="12"/>
                    </a:lnTo>
                    <a:lnTo>
                      <a:pt x="347" y="13"/>
                    </a:lnTo>
                    <a:lnTo>
                      <a:pt x="342" y="17"/>
                    </a:lnTo>
                    <a:lnTo>
                      <a:pt x="336" y="20"/>
                    </a:lnTo>
                    <a:lnTo>
                      <a:pt x="333" y="22"/>
                    </a:lnTo>
                    <a:lnTo>
                      <a:pt x="327" y="23"/>
                    </a:lnTo>
                    <a:lnTo>
                      <a:pt x="320" y="20"/>
                    </a:lnTo>
                    <a:lnTo>
                      <a:pt x="316" y="18"/>
                    </a:lnTo>
                    <a:lnTo>
                      <a:pt x="314" y="16"/>
                    </a:lnTo>
                    <a:lnTo>
                      <a:pt x="312" y="15"/>
                    </a:lnTo>
                    <a:lnTo>
                      <a:pt x="311" y="14"/>
                    </a:lnTo>
                    <a:lnTo>
                      <a:pt x="307" y="14"/>
                    </a:lnTo>
                    <a:lnTo>
                      <a:pt x="301" y="13"/>
                    </a:lnTo>
                    <a:lnTo>
                      <a:pt x="288" y="12"/>
                    </a:lnTo>
                    <a:lnTo>
                      <a:pt x="277" y="8"/>
                    </a:lnTo>
                    <a:lnTo>
                      <a:pt x="268" y="4"/>
                    </a:lnTo>
                    <a:lnTo>
                      <a:pt x="261" y="1"/>
                    </a:lnTo>
                    <a:lnTo>
                      <a:pt x="259" y="0"/>
                    </a:lnTo>
                    <a:lnTo>
                      <a:pt x="257" y="0"/>
                    </a:lnTo>
                    <a:lnTo>
                      <a:pt x="251" y="4"/>
                    </a:lnTo>
                    <a:lnTo>
                      <a:pt x="250" y="6"/>
                    </a:lnTo>
                    <a:lnTo>
                      <a:pt x="248" y="8"/>
                    </a:lnTo>
                    <a:lnTo>
                      <a:pt x="250" y="9"/>
                    </a:lnTo>
                    <a:lnTo>
                      <a:pt x="250" y="10"/>
                    </a:lnTo>
                    <a:lnTo>
                      <a:pt x="250" y="11"/>
                    </a:lnTo>
                    <a:lnTo>
                      <a:pt x="246" y="13"/>
                    </a:lnTo>
                    <a:lnTo>
                      <a:pt x="240" y="16"/>
                    </a:lnTo>
                    <a:lnTo>
                      <a:pt x="233" y="12"/>
                    </a:lnTo>
                    <a:lnTo>
                      <a:pt x="229" y="10"/>
                    </a:lnTo>
                    <a:lnTo>
                      <a:pt x="227" y="9"/>
                    </a:lnTo>
                    <a:lnTo>
                      <a:pt x="229" y="12"/>
                    </a:lnTo>
                    <a:lnTo>
                      <a:pt x="229" y="14"/>
                    </a:lnTo>
                    <a:lnTo>
                      <a:pt x="226" y="16"/>
                    </a:lnTo>
                    <a:lnTo>
                      <a:pt x="220" y="17"/>
                    </a:lnTo>
                    <a:lnTo>
                      <a:pt x="215" y="17"/>
                    </a:lnTo>
                    <a:lnTo>
                      <a:pt x="202" y="18"/>
                    </a:lnTo>
                    <a:lnTo>
                      <a:pt x="196" y="20"/>
                    </a:lnTo>
                    <a:lnTo>
                      <a:pt x="191" y="23"/>
                    </a:lnTo>
                    <a:lnTo>
                      <a:pt x="189" y="24"/>
                    </a:lnTo>
                    <a:lnTo>
                      <a:pt x="189" y="26"/>
                    </a:lnTo>
                    <a:lnTo>
                      <a:pt x="191" y="28"/>
                    </a:lnTo>
                    <a:lnTo>
                      <a:pt x="194" y="31"/>
                    </a:lnTo>
                    <a:lnTo>
                      <a:pt x="200" y="33"/>
                    </a:lnTo>
                    <a:lnTo>
                      <a:pt x="205" y="33"/>
                    </a:lnTo>
                    <a:lnTo>
                      <a:pt x="209" y="34"/>
                    </a:lnTo>
                    <a:lnTo>
                      <a:pt x="215" y="35"/>
                    </a:lnTo>
                    <a:lnTo>
                      <a:pt x="222" y="38"/>
                    </a:lnTo>
                    <a:lnTo>
                      <a:pt x="229" y="40"/>
                    </a:lnTo>
                    <a:lnTo>
                      <a:pt x="235" y="42"/>
                    </a:lnTo>
                    <a:lnTo>
                      <a:pt x="237" y="43"/>
                    </a:lnTo>
                    <a:lnTo>
                      <a:pt x="239" y="47"/>
                    </a:lnTo>
                    <a:lnTo>
                      <a:pt x="240" y="50"/>
                    </a:lnTo>
                    <a:lnTo>
                      <a:pt x="242" y="53"/>
                    </a:lnTo>
                    <a:lnTo>
                      <a:pt x="242" y="54"/>
                    </a:lnTo>
                    <a:lnTo>
                      <a:pt x="246" y="56"/>
                    </a:lnTo>
                    <a:lnTo>
                      <a:pt x="250" y="58"/>
                    </a:lnTo>
                    <a:lnTo>
                      <a:pt x="253" y="61"/>
                    </a:lnTo>
                    <a:lnTo>
                      <a:pt x="255" y="65"/>
                    </a:lnTo>
                    <a:lnTo>
                      <a:pt x="257" y="67"/>
                    </a:lnTo>
                    <a:lnTo>
                      <a:pt x="257" y="66"/>
                    </a:lnTo>
                    <a:lnTo>
                      <a:pt x="255" y="66"/>
                    </a:lnTo>
                    <a:lnTo>
                      <a:pt x="255" y="65"/>
                    </a:lnTo>
                    <a:lnTo>
                      <a:pt x="255" y="67"/>
                    </a:lnTo>
                    <a:lnTo>
                      <a:pt x="255" y="69"/>
                    </a:lnTo>
                    <a:lnTo>
                      <a:pt x="257" y="72"/>
                    </a:lnTo>
                    <a:lnTo>
                      <a:pt x="259" y="75"/>
                    </a:lnTo>
                    <a:lnTo>
                      <a:pt x="261" y="80"/>
                    </a:lnTo>
                    <a:lnTo>
                      <a:pt x="263" y="84"/>
                    </a:lnTo>
                    <a:lnTo>
                      <a:pt x="264" y="88"/>
                    </a:lnTo>
                    <a:lnTo>
                      <a:pt x="268" y="91"/>
                    </a:lnTo>
                    <a:lnTo>
                      <a:pt x="268" y="92"/>
                    </a:lnTo>
                    <a:lnTo>
                      <a:pt x="266" y="97"/>
                    </a:lnTo>
                    <a:lnTo>
                      <a:pt x="264" y="102"/>
                    </a:lnTo>
                    <a:lnTo>
                      <a:pt x="263" y="105"/>
                    </a:lnTo>
                    <a:lnTo>
                      <a:pt x="261" y="109"/>
                    </a:lnTo>
                    <a:lnTo>
                      <a:pt x="259" y="112"/>
                    </a:lnTo>
                    <a:lnTo>
                      <a:pt x="257" y="113"/>
                    </a:lnTo>
                    <a:lnTo>
                      <a:pt x="261" y="118"/>
                    </a:lnTo>
                    <a:lnTo>
                      <a:pt x="264" y="122"/>
                    </a:lnTo>
                    <a:lnTo>
                      <a:pt x="266" y="126"/>
                    </a:lnTo>
                    <a:lnTo>
                      <a:pt x="264" y="131"/>
                    </a:lnTo>
                    <a:lnTo>
                      <a:pt x="270" y="135"/>
                    </a:lnTo>
                    <a:lnTo>
                      <a:pt x="274" y="138"/>
                    </a:lnTo>
                    <a:lnTo>
                      <a:pt x="277" y="140"/>
                    </a:lnTo>
                    <a:lnTo>
                      <a:pt x="279" y="142"/>
                    </a:lnTo>
                    <a:lnTo>
                      <a:pt x="277" y="143"/>
                    </a:lnTo>
                    <a:lnTo>
                      <a:pt x="274" y="144"/>
                    </a:lnTo>
                    <a:lnTo>
                      <a:pt x="268" y="146"/>
                    </a:lnTo>
                    <a:lnTo>
                      <a:pt x="259" y="145"/>
                    </a:lnTo>
                    <a:lnTo>
                      <a:pt x="253" y="145"/>
                    </a:lnTo>
                    <a:lnTo>
                      <a:pt x="251" y="146"/>
                    </a:lnTo>
                    <a:lnTo>
                      <a:pt x="250" y="147"/>
                    </a:lnTo>
                    <a:lnTo>
                      <a:pt x="248" y="152"/>
                    </a:lnTo>
                    <a:lnTo>
                      <a:pt x="246" y="154"/>
                    </a:lnTo>
                    <a:lnTo>
                      <a:pt x="244" y="156"/>
                    </a:lnTo>
                    <a:lnTo>
                      <a:pt x="239" y="158"/>
                    </a:lnTo>
                    <a:lnTo>
                      <a:pt x="231" y="159"/>
                    </a:lnTo>
                    <a:lnTo>
                      <a:pt x="218" y="160"/>
                    </a:lnTo>
                    <a:lnTo>
                      <a:pt x="216" y="164"/>
                    </a:lnTo>
                    <a:lnTo>
                      <a:pt x="213" y="167"/>
                    </a:lnTo>
                    <a:lnTo>
                      <a:pt x="203" y="170"/>
                    </a:lnTo>
                    <a:lnTo>
                      <a:pt x="192" y="171"/>
                    </a:lnTo>
                    <a:lnTo>
                      <a:pt x="178" y="172"/>
                    </a:lnTo>
                    <a:lnTo>
                      <a:pt x="170" y="174"/>
                    </a:lnTo>
                    <a:lnTo>
                      <a:pt x="165" y="176"/>
                    </a:lnTo>
                    <a:lnTo>
                      <a:pt x="159" y="182"/>
                    </a:lnTo>
                    <a:lnTo>
                      <a:pt x="155" y="189"/>
                    </a:lnTo>
                    <a:lnTo>
                      <a:pt x="152" y="192"/>
                    </a:lnTo>
                    <a:lnTo>
                      <a:pt x="146" y="195"/>
                    </a:lnTo>
                    <a:lnTo>
                      <a:pt x="148" y="200"/>
                    </a:lnTo>
                    <a:lnTo>
                      <a:pt x="148" y="203"/>
                    </a:lnTo>
                    <a:lnTo>
                      <a:pt x="144" y="204"/>
                    </a:lnTo>
                    <a:lnTo>
                      <a:pt x="139" y="204"/>
                    </a:lnTo>
                    <a:lnTo>
                      <a:pt x="128" y="201"/>
                    </a:lnTo>
                    <a:lnTo>
                      <a:pt x="119" y="197"/>
                    </a:lnTo>
                    <a:lnTo>
                      <a:pt x="107" y="199"/>
                    </a:lnTo>
                    <a:lnTo>
                      <a:pt x="100" y="200"/>
                    </a:lnTo>
                    <a:lnTo>
                      <a:pt x="95" y="203"/>
                    </a:lnTo>
                    <a:lnTo>
                      <a:pt x="87" y="207"/>
                    </a:lnTo>
                    <a:lnTo>
                      <a:pt x="93" y="216"/>
                    </a:lnTo>
                    <a:lnTo>
                      <a:pt x="102" y="224"/>
                    </a:lnTo>
                    <a:lnTo>
                      <a:pt x="113" y="231"/>
                    </a:lnTo>
                    <a:lnTo>
                      <a:pt x="126" y="238"/>
                    </a:lnTo>
                    <a:lnTo>
                      <a:pt x="128" y="244"/>
                    </a:lnTo>
                    <a:lnTo>
                      <a:pt x="128" y="248"/>
                    </a:lnTo>
                    <a:lnTo>
                      <a:pt x="124" y="252"/>
                    </a:lnTo>
                    <a:lnTo>
                      <a:pt x="119" y="256"/>
                    </a:lnTo>
                    <a:lnTo>
                      <a:pt x="117" y="266"/>
                    </a:lnTo>
                    <a:lnTo>
                      <a:pt x="113" y="276"/>
                    </a:lnTo>
                    <a:lnTo>
                      <a:pt x="111" y="285"/>
                    </a:lnTo>
                    <a:lnTo>
                      <a:pt x="111" y="295"/>
                    </a:lnTo>
                    <a:lnTo>
                      <a:pt x="113" y="299"/>
                    </a:lnTo>
                    <a:lnTo>
                      <a:pt x="115" y="303"/>
                    </a:lnTo>
                    <a:lnTo>
                      <a:pt x="119" y="306"/>
                    </a:lnTo>
                    <a:lnTo>
                      <a:pt x="119" y="307"/>
                    </a:lnTo>
                    <a:lnTo>
                      <a:pt x="117" y="308"/>
                    </a:lnTo>
                    <a:lnTo>
                      <a:pt x="117" y="310"/>
                    </a:lnTo>
                    <a:lnTo>
                      <a:pt x="111" y="316"/>
                    </a:lnTo>
                    <a:lnTo>
                      <a:pt x="107" y="322"/>
                    </a:lnTo>
                    <a:lnTo>
                      <a:pt x="106" y="323"/>
                    </a:lnTo>
                    <a:lnTo>
                      <a:pt x="104" y="324"/>
                    </a:lnTo>
                    <a:lnTo>
                      <a:pt x="98" y="326"/>
                    </a:lnTo>
                    <a:lnTo>
                      <a:pt x="91" y="327"/>
                    </a:lnTo>
                    <a:lnTo>
                      <a:pt x="85" y="328"/>
                    </a:lnTo>
                    <a:lnTo>
                      <a:pt x="83" y="328"/>
                    </a:lnTo>
                    <a:lnTo>
                      <a:pt x="74" y="327"/>
                    </a:lnTo>
                    <a:lnTo>
                      <a:pt x="63" y="326"/>
                    </a:lnTo>
                    <a:lnTo>
                      <a:pt x="58" y="325"/>
                    </a:lnTo>
                    <a:lnTo>
                      <a:pt x="52" y="324"/>
                    </a:lnTo>
                    <a:lnTo>
                      <a:pt x="47" y="326"/>
                    </a:lnTo>
                    <a:lnTo>
                      <a:pt x="39" y="329"/>
                    </a:lnTo>
                    <a:lnTo>
                      <a:pt x="34" y="331"/>
                    </a:lnTo>
                    <a:lnTo>
                      <a:pt x="32" y="332"/>
                    </a:lnTo>
                    <a:lnTo>
                      <a:pt x="30" y="341"/>
                    </a:lnTo>
                    <a:lnTo>
                      <a:pt x="28" y="350"/>
                    </a:lnTo>
                    <a:lnTo>
                      <a:pt x="30" y="353"/>
                    </a:lnTo>
                    <a:lnTo>
                      <a:pt x="32" y="356"/>
                    </a:lnTo>
                    <a:lnTo>
                      <a:pt x="32" y="358"/>
                    </a:lnTo>
                    <a:lnTo>
                      <a:pt x="28" y="361"/>
                    </a:lnTo>
                    <a:lnTo>
                      <a:pt x="19" y="364"/>
                    </a:lnTo>
                    <a:lnTo>
                      <a:pt x="8" y="367"/>
                    </a:lnTo>
                    <a:lnTo>
                      <a:pt x="2" y="370"/>
                    </a:lnTo>
                    <a:lnTo>
                      <a:pt x="0" y="372"/>
                    </a:lnTo>
                    <a:lnTo>
                      <a:pt x="0" y="373"/>
                    </a:lnTo>
                    <a:lnTo>
                      <a:pt x="6" y="376"/>
                    </a:lnTo>
                    <a:lnTo>
                      <a:pt x="11" y="379"/>
                    </a:lnTo>
                    <a:lnTo>
                      <a:pt x="19" y="380"/>
                    </a:lnTo>
                    <a:lnTo>
                      <a:pt x="21" y="381"/>
                    </a:lnTo>
                    <a:lnTo>
                      <a:pt x="23" y="386"/>
                    </a:lnTo>
                    <a:lnTo>
                      <a:pt x="23" y="392"/>
                    </a:lnTo>
                    <a:lnTo>
                      <a:pt x="24" y="403"/>
                    </a:lnTo>
                    <a:lnTo>
                      <a:pt x="24" y="408"/>
                    </a:lnTo>
                    <a:lnTo>
                      <a:pt x="28" y="413"/>
                    </a:lnTo>
                    <a:lnTo>
                      <a:pt x="34" y="418"/>
                    </a:lnTo>
                    <a:lnTo>
                      <a:pt x="41" y="422"/>
                    </a:lnTo>
                    <a:lnTo>
                      <a:pt x="52" y="418"/>
                    </a:lnTo>
                    <a:lnTo>
                      <a:pt x="59" y="416"/>
                    </a:lnTo>
                    <a:lnTo>
                      <a:pt x="69" y="415"/>
                    </a:lnTo>
                    <a:lnTo>
                      <a:pt x="74" y="415"/>
                    </a:lnTo>
                    <a:lnTo>
                      <a:pt x="89" y="417"/>
                    </a:lnTo>
                    <a:lnTo>
                      <a:pt x="100" y="420"/>
                    </a:lnTo>
                    <a:lnTo>
                      <a:pt x="111" y="422"/>
                    </a:lnTo>
                    <a:lnTo>
                      <a:pt x="113" y="432"/>
                    </a:lnTo>
                    <a:lnTo>
                      <a:pt x="115" y="441"/>
                    </a:lnTo>
                    <a:lnTo>
                      <a:pt x="122" y="448"/>
                    </a:lnTo>
                    <a:lnTo>
                      <a:pt x="128" y="452"/>
                    </a:lnTo>
                    <a:lnTo>
                      <a:pt x="135" y="455"/>
                    </a:lnTo>
                    <a:lnTo>
                      <a:pt x="143" y="464"/>
                    </a:lnTo>
                    <a:lnTo>
                      <a:pt x="148" y="473"/>
                    </a:lnTo>
                    <a:lnTo>
                      <a:pt x="152" y="481"/>
                    </a:lnTo>
                    <a:lnTo>
                      <a:pt x="159" y="490"/>
                    </a:lnTo>
                    <a:lnTo>
                      <a:pt x="150" y="492"/>
                    </a:lnTo>
                    <a:lnTo>
                      <a:pt x="139" y="494"/>
                    </a:lnTo>
                    <a:lnTo>
                      <a:pt x="131" y="495"/>
                    </a:lnTo>
                    <a:lnTo>
                      <a:pt x="130" y="496"/>
                    </a:lnTo>
                    <a:lnTo>
                      <a:pt x="128" y="496"/>
                    </a:lnTo>
                    <a:lnTo>
                      <a:pt x="126" y="501"/>
                    </a:lnTo>
                    <a:lnTo>
                      <a:pt x="126" y="504"/>
                    </a:lnTo>
                    <a:lnTo>
                      <a:pt x="128" y="507"/>
                    </a:lnTo>
                    <a:lnTo>
                      <a:pt x="131" y="508"/>
                    </a:lnTo>
                    <a:lnTo>
                      <a:pt x="143" y="509"/>
                    </a:lnTo>
                    <a:lnTo>
                      <a:pt x="159" y="510"/>
                    </a:lnTo>
                    <a:lnTo>
                      <a:pt x="172" y="512"/>
                    </a:lnTo>
                    <a:lnTo>
                      <a:pt x="183" y="514"/>
                    </a:lnTo>
                    <a:lnTo>
                      <a:pt x="192" y="517"/>
                    </a:lnTo>
                    <a:lnTo>
                      <a:pt x="205" y="521"/>
                    </a:lnTo>
                    <a:lnTo>
                      <a:pt x="211" y="524"/>
                    </a:lnTo>
                    <a:lnTo>
                      <a:pt x="218" y="526"/>
                    </a:lnTo>
                    <a:lnTo>
                      <a:pt x="224" y="528"/>
                    </a:lnTo>
                    <a:lnTo>
                      <a:pt x="226" y="529"/>
                    </a:lnTo>
                    <a:lnTo>
                      <a:pt x="227" y="533"/>
                    </a:lnTo>
                    <a:lnTo>
                      <a:pt x="229" y="537"/>
                    </a:lnTo>
                    <a:lnTo>
                      <a:pt x="237" y="543"/>
                    </a:lnTo>
                    <a:lnTo>
                      <a:pt x="244" y="548"/>
                    </a:lnTo>
                    <a:lnTo>
                      <a:pt x="253" y="555"/>
                    </a:lnTo>
                    <a:lnTo>
                      <a:pt x="259" y="559"/>
                    </a:lnTo>
                    <a:lnTo>
                      <a:pt x="261" y="560"/>
                    </a:lnTo>
                    <a:lnTo>
                      <a:pt x="261" y="561"/>
                    </a:lnTo>
                    <a:lnTo>
                      <a:pt x="264" y="568"/>
                    </a:lnTo>
                    <a:lnTo>
                      <a:pt x="266" y="571"/>
                    </a:lnTo>
                    <a:lnTo>
                      <a:pt x="268" y="574"/>
                    </a:lnTo>
                    <a:lnTo>
                      <a:pt x="270" y="575"/>
                    </a:lnTo>
                    <a:lnTo>
                      <a:pt x="274" y="575"/>
                    </a:lnTo>
                    <a:lnTo>
                      <a:pt x="279" y="572"/>
                    </a:lnTo>
                    <a:lnTo>
                      <a:pt x="285" y="568"/>
                    </a:lnTo>
                    <a:lnTo>
                      <a:pt x="298" y="569"/>
                    </a:lnTo>
                    <a:lnTo>
                      <a:pt x="305" y="568"/>
                    </a:lnTo>
                    <a:lnTo>
                      <a:pt x="307" y="565"/>
                    </a:lnTo>
                    <a:lnTo>
                      <a:pt x="307" y="563"/>
                    </a:lnTo>
                    <a:lnTo>
                      <a:pt x="305" y="559"/>
                    </a:lnTo>
                    <a:lnTo>
                      <a:pt x="312" y="557"/>
                    </a:lnTo>
                    <a:lnTo>
                      <a:pt x="316" y="556"/>
                    </a:lnTo>
                    <a:lnTo>
                      <a:pt x="320" y="557"/>
                    </a:lnTo>
                    <a:lnTo>
                      <a:pt x="322" y="559"/>
                    </a:lnTo>
                    <a:lnTo>
                      <a:pt x="325" y="562"/>
                    </a:lnTo>
                    <a:lnTo>
                      <a:pt x="327" y="570"/>
                    </a:lnTo>
                    <a:lnTo>
                      <a:pt x="331" y="578"/>
                    </a:lnTo>
                    <a:lnTo>
                      <a:pt x="331" y="582"/>
                    </a:lnTo>
                    <a:lnTo>
                      <a:pt x="333" y="584"/>
                    </a:lnTo>
                    <a:lnTo>
                      <a:pt x="342" y="583"/>
                    </a:lnTo>
                    <a:lnTo>
                      <a:pt x="351" y="582"/>
                    </a:lnTo>
                    <a:lnTo>
                      <a:pt x="357" y="581"/>
                    </a:lnTo>
                    <a:lnTo>
                      <a:pt x="364" y="580"/>
                    </a:lnTo>
                    <a:lnTo>
                      <a:pt x="370" y="579"/>
                    </a:lnTo>
                    <a:lnTo>
                      <a:pt x="371" y="578"/>
                    </a:lnTo>
                    <a:lnTo>
                      <a:pt x="373" y="568"/>
                    </a:lnTo>
                    <a:lnTo>
                      <a:pt x="377" y="559"/>
                    </a:lnTo>
                    <a:lnTo>
                      <a:pt x="386" y="552"/>
                    </a:lnTo>
                    <a:lnTo>
                      <a:pt x="394" y="549"/>
                    </a:lnTo>
                    <a:lnTo>
                      <a:pt x="403" y="547"/>
                    </a:lnTo>
                    <a:lnTo>
                      <a:pt x="414" y="547"/>
                    </a:lnTo>
                    <a:lnTo>
                      <a:pt x="419" y="547"/>
                    </a:lnTo>
                    <a:lnTo>
                      <a:pt x="423" y="549"/>
                    </a:lnTo>
                    <a:lnTo>
                      <a:pt x="425" y="551"/>
                    </a:lnTo>
                    <a:lnTo>
                      <a:pt x="425" y="554"/>
                    </a:lnTo>
                    <a:lnTo>
                      <a:pt x="425" y="557"/>
                    </a:lnTo>
                    <a:lnTo>
                      <a:pt x="427" y="559"/>
                    </a:lnTo>
                    <a:lnTo>
                      <a:pt x="429" y="559"/>
                    </a:lnTo>
                    <a:lnTo>
                      <a:pt x="432" y="558"/>
                    </a:lnTo>
                    <a:lnTo>
                      <a:pt x="434" y="556"/>
                    </a:lnTo>
                    <a:lnTo>
                      <a:pt x="438" y="555"/>
                    </a:lnTo>
                    <a:lnTo>
                      <a:pt x="447" y="554"/>
                    </a:lnTo>
                    <a:lnTo>
                      <a:pt x="455" y="553"/>
                    </a:lnTo>
                    <a:lnTo>
                      <a:pt x="458" y="549"/>
                    </a:lnTo>
                    <a:lnTo>
                      <a:pt x="460" y="548"/>
                    </a:lnTo>
                    <a:lnTo>
                      <a:pt x="462" y="547"/>
                    </a:lnTo>
                    <a:lnTo>
                      <a:pt x="469" y="547"/>
                    </a:lnTo>
                    <a:lnTo>
                      <a:pt x="477" y="548"/>
                    </a:lnTo>
                    <a:lnTo>
                      <a:pt x="499" y="551"/>
                    </a:lnTo>
                    <a:lnTo>
                      <a:pt x="521" y="556"/>
                    </a:lnTo>
                    <a:lnTo>
                      <a:pt x="530" y="558"/>
                    </a:lnTo>
                    <a:lnTo>
                      <a:pt x="538" y="559"/>
                    </a:lnTo>
                    <a:lnTo>
                      <a:pt x="545" y="557"/>
                    </a:lnTo>
                    <a:lnTo>
                      <a:pt x="549" y="555"/>
                    </a:lnTo>
                    <a:lnTo>
                      <a:pt x="554" y="548"/>
                    </a:lnTo>
                    <a:lnTo>
                      <a:pt x="556" y="542"/>
                    </a:lnTo>
                    <a:lnTo>
                      <a:pt x="558" y="540"/>
                    </a:lnTo>
                    <a:lnTo>
                      <a:pt x="562" y="539"/>
                    </a:lnTo>
                    <a:lnTo>
                      <a:pt x="575" y="538"/>
                    </a:lnTo>
                    <a:lnTo>
                      <a:pt x="587" y="538"/>
                    </a:lnTo>
                    <a:lnTo>
                      <a:pt x="611" y="537"/>
                    </a:lnTo>
                    <a:lnTo>
                      <a:pt x="615" y="534"/>
                    </a:lnTo>
                    <a:lnTo>
                      <a:pt x="621" y="531"/>
                    </a:lnTo>
                    <a:lnTo>
                      <a:pt x="628" y="529"/>
                    </a:lnTo>
                    <a:lnTo>
                      <a:pt x="632" y="527"/>
                    </a:lnTo>
                    <a:lnTo>
                      <a:pt x="635" y="525"/>
                    </a:lnTo>
                    <a:lnTo>
                      <a:pt x="639" y="522"/>
                    </a:lnTo>
                    <a:lnTo>
                      <a:pt x="643" y="518"/>
                    </a:lnTo>
                    <a:lnTo>
                      <a:pt x="645" y="515"/>
                    </a:lnTo>
                    <a:lnTo>
                      <a:pt x="645" y="512"/>
                    </a:lnTo>
                    <a:lnTo>
                      <a:pt x="647" y="510"/>
                    </a:lnTo>
                    <a:lnTo>
                      <a:pt x="645" y="510"/>
                    </a:lnTo>
                    <a:lnTo>
                      <a:pt x="645" y="511"/>
                    </a:lnTo>
                    <a:lnTo>
                      <a:pt x="645" y="510"/>
                    </a:lnTo>
                    <a:lnTo>
                      <a:pt x="647" y="508"/>
                    </a:lnTo>
                    <a:lnTo>
                      <a:pt x="647" y="506"/>
                    </a:lnTo>
                    <a:lnTo>
                      <a:pt x="650" y="503"/>
                    </a:lnTo>
                    <a:lnTo>
                      <a:pt x="652" y="498"/>
                    </a:lnTo>
                    <a:lnTo>
                      <a:pt x="654" y="494"/>
                    </a:lnTo>
                    <a:lnTo>
                      <a:pt x="656" y="493"/>
                    </a:lnTo>
                    <a:lnTo>
                      <a:pt x="656" y="492"/>
                    </a:lnTo>
                    <a:lnTo>
                      <a:pt x="650" y="489"/>
                    </a:lnTo>
                    <a:lnTo>
                      <a:pt x="647" y="486"/>
                    </a:lnTo>
                    <a:lnTo>
                      <a:pt x="643" y="478"/>
                    </a:lnTo>
                    <a:lnTo>
                      <a:pt x="647" y="470"/>
                    </a:lnTo>
                    <a:lnTo>
                      <a:pt x="656" y="463"/>
                    </a:lnTo>
                    <a:lnTo>
                      <a:pt x="665" y="460"/>
                    </a:lnTo>
                    <a:lnTo>
                      <a:pt x="676" y="458"/>
                    </a:lnTo>
                    <a:lnTo>
                      <a:pt x="698" y="455"/>
                    </a:lnTo>
                    <a:lnTo>
                      <a:pt x="700" y="452"/>
                    </a:lnTo>
                    <a:lnTo>
                      <a:pt x="702" y="450"/>
                    </a:lnTo>
                    <a:lnTo>
                      <a:pt x="702" y="448"/>
                    </a:lnTo>
                    <a:lnTo>
                      <a:pt x="698" y="445"/>
                    </a:lnTo>
                    <a:lnTo>
                      <a:pt x="696" y="442"/>
                    </a:lnTo>
                    <a:lnTo>
                      <a:pt x="695" y="438"/>
                    </a:lnTo>
                    <a:lnTo>
                      <a:pt x="689" y="436"/>
                    </a:lnTo>
                    <a:lnTo>
                      <a:pt x="683" y="435"/>
                    </a:lnTo>
                    <a:lnTo>
                      <a:pt x="676" y="434"/>
                    </a:lnTo>
                    <a:lnTo>
                      <a:pt x="674" y="434"/>
                    </a:lnTo>
                    <a:lnTo>
                      <a:pt x="667" y="435"/>
                    </a:lnTo>
                    <a:lnTo>
                      <a:pt x="663" y="435"/>
                    </a:lnTo>
                    <a:lnTo>
                      <a:pt x="661" y="434"/>
                    </a:lnTo>
                    <a:lnTo>
                      <a:pt x="661" y="433"/>
                    </a:lnTo>
                    <a:lnTo>
                      <a:pt x="661" y="431"/>
                    </a:lnTo>
                    <a:lnTo>
                      <a:pt x="659" y="430"/>
                    </a:lnTo>
                    <a:lnTo>
                      <a:pt x="656" y="428"/>
                    </a:lnTo>
                    <a:lnTo>
                      <a:pt x="648" y="426"/>
                    </a:lnTo>
                    <a:lnTo>
                      <a:pt x="645" y="427"/>
                    </a:lnTo>
                    <a:lnTo>
                      <a:pt x="641" y="428"/>
                    </a:lnTo>
                    <a:lnTo>
                      <a:pt x="637" y="431"/>
                    </a:lnTo>
                    <a:lnTo>
                      <a:pt x="634" y="434"/>
                    </a:lnTo>
                    <a:lnTo>
                      <a:pt x="630" y="435"/>
                    </a:lnTo>
                    <a:lnTo>
                      <a:pt x="624" y="436"/>
                    </a:lnTo>
                    <a:lnTo>
                      <a:pt x="615" y="434"/>
                    </a:lnTo>
                    <a:lnTo>
                      <a:pt x="608" y="432"/>
                    </a:lnTo>
                    <a:lnTo>
                      <a:pt x="600" y="431"/>
                    </a:lnTo>
                    <a:lnTo>
                      <a:pt x="589" y="432"/>
                    </a:lnTo>
                    <a:lnTo>
                      <a:pt x="584" y="436"/>
                    </a:lnTo>
                    <a:lnTo>
                      <a:pt x="578" y="438"/>
                    </a:lnTo>
                    <a:lnTo>
                      <a:pt x="573" y="439"/>
                    </a:lnTo>
                    <a:lnTo>
                      <a:pt x="562" y="438"/>
                    </a:lnTo>
                    <a:lnTo>
                      <a:pt x="558" y="440"/>
                    </a:lnTo>
                    <a:lnTo>
                      <a:pt x="556" y="441"/>
                    </a:lnTo>
                    <a:lnTo>
                      <a:pt x="552" y="441"/>
                    </a:lnTo>
                    <a:lnTo>
                      <a:pt x="549" y="440"/>
                    </a:lnTo>
                    <a:lnTo>
                      <a:pt x="547" y="438"/>
                    </a:lnTo>
                    <a:lnTo>
                      <a:pt x="543" y="436"/>
                    </a:lnTo>
                    <a:lnTo>
                      <a:pt x="541" y="436"/>
                    </a:lnTo>
                    <a:lnTo>
                      <a:pt x="536" y="438"/>
                    </a:lnTo>
                    <a:lnTo>
                      <a:pt x="530" y="441"/>
                    </a:lnTo>
                    <a:lnTo>
                      <a:pt x="525" y="449"/>
                    </a:lnTo>
                    <a:lnTo>
                      <a:pt x="517" y="456"/>
                    </a:lnTo>
                    <a:lnTo>
                      <a:pt x="514" y="459"/>
                    </a:lnTo>
                    <a:lnTo>
                      <a:pt x="506" y="461"/>
                    </a:lnTo>
                    <a:lnTo>
                      <a:pt x="495" y="460"/>
                    </a:lnTo>
                    <a:lnTo>
                      <a:pt x="486" y="458"/>
                    </a:lnTo>
                    <a:lnTo>
                      <a:pt x="479" y="456"/>
                    </a:lnTo>
                    <a:lnTo>
                      <a:pt x="469" y="451"/>
                    </a:lnTo>
                    <a:lnTo>
                      <a:pt x="466" y="448"/>
                    </a:lnTo>
                    <a:lnTo>
                      <a:pt x="466" y="447"/>
                    </a:lnTo>
                    <a:lnTo>
                      <a:pt x="466" y="445"/>
                    </a:lnTo>
                    <a:lnTo>
                      <a:pt x="471" y="442"/>
                    </a:lnTo>
                    <a:lnTo>
                      <a:pt x="479" y="440"/>
                    </a:lnTo>
                    <a:lnTo>
                      <a:pt x="484" y="439"/>
                    </a:lnTo>
                    <a:lnTo>
                      <a:pt x="486" y="438"/>
                    </a:lnTo>
                    <a:lnTo>
                      <a:pt x="491" y="432"/>
                    </a:lnTo>
                    <a:lnTo>
                      <a:pt x="493" y="427"/>
                    </a:lnTo>
                    <a:lnTo>
                      <a:pt x="488" y="422"/>
                    </a:lnTo>
                    <a:lnTo>
                      <a:pt x="479" y="418"/>
                    </a:lnTo>
                    <a:lnTo>
                      <a:pt x="484" y="415"/>
                    </a:lnTo>
                    <a:lnTo>
                      <a:pt x="488" y="412"/>
                    </a:lnTo>
                    <a:lnTo>
                      <a:pt x="490" y="411"/>
                    </a:lnTo>
                    <a:lnTo>
                      <a:pt x="488" y="410"/>
                    </a:lnTo>
                    <a:lnTo>
                      <a:pt x="482" y="407"/>
                    </a:lnTo>
                    <a:lnTo>
                      <a:pt x="479" y="404"/>
                    </a:lnTo>
                    <a:lnTo>
                      <a:pt x="475" y="400"/>
                    </a:lnTo>
                    <a:lnTo>
                      <a:pt x="477" y="396"/>
                    </a:lnTo>
                    <a:lnTo>
                      <a:pt x="477" y="393"/>
                    </a:lnTo>
                    <a:lnTo>
                      <a:pt x="475" y="392"/>
                    </a:lnTo>
                    <a:lnTo>
                      <a:pt x="473" y="392"/>
                    </a:lnTo>
                    <a:lnTo>
                      <a:pt x="471" y="391"/>
                    </a:lnTo>
                    <a:lnTo>
                      <a:pt x="469" y="390"/>
                    </a:lnTo>
                    <a:lnTo>
                      <a:pt x="469" y="389"/>
                    </a:lnTo>
                    <a:lnTo>
                      <a:pt x="473" y="385"/>
                    </a:lnTo>
                    <a:lnTo>
                      <a:pt x="480" y="379"/>
                    </a:lnTo>
                    <a:lnTo>
                      <a:pt x="486" y="373"/>
                    </a:lnTo>
                    <a:lnTo>
                      <a:pt x="490" y="370"/>
                    </a:lnTo>
                    <a:lnTo>
                      <a:pt x="491" y="366"/>
                    </a:lnTo>
                    <a:lnTo>
                      <a:pt x="493" y="362"/>
                    </a:lnTo>
                    <a:lnTo>
                      <a:pt x="493" y="361"/>
                    </a:lnTo>
                    <a:lnTo>
                      <a:pt x="486" y="349"/>
                    </a:lnTo>
                    <a:lnTo>
                      <a:pt x="477" y="337"/>
                    </a:lnTo>
                    <a:lnTo>
                      <a:pt x="455" y="313"/>
                    </a:lnTo>
                    <a:lnTo>
                      <a:pt x="438" y="295"/>
                    </a:lnTo>
                    <a:lnTo>
                      <a:pt x="434" y="291"/>
                    </a:lnTo>
                    <a:lnTo>
                      <a:pt x="429" y="288"/>
                    </a:lnTo>
                    <a:lnTo>
                      <a:pt x="425" y="284"/>
                    </a:lnTo>
                    <a:lnTo>
                      <a:pt x="423" y="283"/>
                    </a:lnTo>
                    <a:lnTo>
                      <a:pt x="425" y="279"/>
                    </a:lnTo>
                    <a:lnTo>
                      <a:pt x="427" y="275"/>
                    </a:lnTo>
                    <a:lnTo>
                      <a:pt x="432" y="274"/>
                    </a:lnTo>
                    <a:lnTo>
                      <a:pt x="436" y="274"/>
                    </a:lnTo>
                    <a:lnTo>
                      <a:pt x="438" y="273"/>
                    </a:lnTo>
                    <a:lnTo>
                      <a:pt x="436" y="270"/>
                    </a:lnTo>
                    <a:lnTo>
                      <a:pt x="431" y="265"/>
                    </a:lnTo>
                    <a:lnTo>
                      <a:pt x="425" y="260"/>
                    </a:lnTo>
                    <a:lnTo>
                      <a:pt x="419" y="256"/>
                    </a:lnTo>
                    <a:lnTo>
                      <a:pt x="412" y="249"/>
                    </a:lnTo>
                    <a:lnTo>
                      <a:pt x="407" y="242"/>
                    </a:lnTo>
                    <a:lnTo>
                      <a:pt x="401" y="234"/>
                    </a:lnTo>
                    <a:lnTo>
                      <a:pt x="395" y="227"/>
                    </a:lnTo>
                    <a:lnTo>
                      <a:pt x="397" y="220"/>
                    </a:lnTo>
                    <a:lnTo>
                      <a:pt x="395" y="215"/>
                    </a:lnTo>
                    <a:lnTo>
                      <a:pt x="397" y="212"/>
                    </a:lnTo>
                    <a:lnTo>
                      <a:pt x="401" y="210"/>
                    </a:lnTo>
                    <a:lnTo>
                      <a:pt x="407" y="209"/>
                    </a:lnTo>
                    <a:lnTo>
                      <a:pt x="408" y="203"/>
                    </a:lnTo>
                    <a:lnTo>
                      <a:pt x="412" y="197"/>
                    </a:lnTo>
                    <a:lnTo>
                      <a:pt x="412" y="192"/>
                    </a:lnTo>
                    <a:lnTo>
                      <a:pt x="410" y="186"/>
                    </a:lnTo>
                    <a:lnTo>
                      <a:pt x="416" y="183"/>
                    </a:lnTo>
                    <a:lnTo>
                      <a:pt x="419" y="180"/>
                    </a:lnTo>
                    <a:lnTo>
                      <a:pt x="423" y="176"/>
                    </a:lnTo>
                    <a:lnTo>
                      <a:pt x="423" y="175"/>
                    </a:lnTo>
                    <a:lnTo>
                      <a:pt x="425" y="175"/>
                    </a:lnTo>
                    <a:lnTo>
                      <a:pt x="429" y="176"/>
                    </a:lnTo>
                    <a:lnTo>
                      <a:pt x="434" y="178"/>
                    </a:lnTo>
                    <a:lnTo>
                      <a:pt x="449" y="188"/>
                    </a:lnTo>
                    <a:lnTo>
                      <a:pt x="466" y="196"/>
                    </a:lnTo>
                    <a:lnTo>
                      <a:pt x="484" y="202"/>
                    </a:lnTo>
                    <a:lnTo>
                      <a:pt x="506" y="205"/>
                    </a:lnTo>
                    <a:lnTo>
                      <a:pt x="514" y="210"/>
                    </a:lnTo>
                    <a:lnTo>
                      <a:pt x="517" y="214"/>
                    </a:lnTo>
                    <a:lnTo>
                      <a:pt x="523" y="216"/>
                    </a:lnTo>
                    <a:lnTo>
                      <a:pt x="527" y="218"/>
                    </a:lnTo>
                    <a:lnTo>
                      <a:pt x="532" y="219"/>
                    </a:lnTo>
                    <a:lnTo>
                      <a:pt x="539" y="220"/>
                    </a:lnTo>
                    <a:lnTo>
                      <a:pt x="547" y="220"/>
                    </a:lnTo>
                    <a:lnTo>
                      <a:pt x="560" y="221"/>
                    </a:lnTo>
                    <a:lnTo>
                      <a:pt x="563" y="225"/>
                    </a:lnTo>
                    <a:lnTo>
                      <a:pt x="569" y="228"/>
                    </a:lnTo>
                    <a:lnTo>
                      <a:pt x="573" y="229"/>
                    </a:lnTo>
                    <a:lnTo>
                      <a:pt x="576" y="229"/>
                    </a:lnTo>
                    <a:lnTo>
                      <a:pt x="582" y="228"/>
                    </a:lnTo>
                    <a:lnTo>
                      <a:pt x="587" y="225"/>
                    </a:lnTo>
                    <a:lnTo>
                      <a:pt x="589" y="223"/>
                    </a:lnTo>
                    <a:lnTo>
                      <a:pt x="586" y="219"/>
                    </a:lnTo>
                    <a:lnTo>
                      <a:pt x="580" y="213"/>
                    </a:lnTo>
                    <a:lnTo>
                      <a:pt x="576" y="211"/>
                    </a:lnTo>
                    <a:lnTo>
                      <a:pt x="580" y="213"/>
                    </a:lnTo>
                    <a:lnTo>
                      <a:pt x="587" y="217"/>
                    </a:lnTo>
                    <a:close/>
                  </a:path>
                </a:pathLst>
              </a:custGeom>
              <a:solidFill>
                <a:srgbClr val="FFC000"/>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4" name="Freeform 14">
                <a:extLst>
                  <a:ext uri="{FF2B5EF4-FFF2-40B4-BE49-F238E27FC236}">
                    <a16:creationId xmlns:a16="http://schemas.microsoft.com/office/drawing/2014/main" id="{7DA8D3B4-B39E-833F-65E5-10F5F0761282}"/>
                  </a:ext>
                </a:extLst>
              </p:cNvPr>
              <p:cNvSpPr>
                <a:spLocks/>
              </p:cNvSpPr>
              <p:nvPr/>
            </p:nvSpPr>
            <p:spPr bwMode="auto">
              <a:xfrm>
                <a:off x="3383" y="2994"/>
                <a:ext cx="300" cy="439"/>
              </a:xfrm>
              <a:custGeom>
                <a:avLst/>
                <a:gdLst>
                  <a:gd name="T0" fmla="*/ 1373656233 w 469"/>
                  <a:gd name="T1" fmla="*/ 2147483647 h 371"/>
                  <a:gd name="T2" fmla="*/ 1373656233 w 469"/>
                  <a:gd name="T3" fmla="*/ 2147483647 h 371"/>
                  <a:gd name="T4" fmla="*/ 1373656233 w 469"/>
                  <a:gd name="T5" fmla="*/ 2147483647 h 371"/>
                  <a:gd name="T6" fmla="*/ 1373656233 w 469"/>
                  <a:gd name="T7" fmla="*/ 2147483647 h 371"/>
                  <a:gd name="T8" fmla="*/ 1373656233 w 469"/>
                  <a:gd name="T9" fmla="*/ 2147483647 h 371"/>
                  <a:gd name="T10" fmla="*/ 1373656233 w 469"/>
                  <a:gd name="T11" fmla="*/ 2147483647 h 371"/>
                  <a:gd name="T12" fmla="*/ 1373656233 w 469"/>
                  <a:gd name="T13" fmla="*/ 2147483647 h 371"/>
                  <a:gd name="T14" fmla="*/ 1373656233 w 469"/>
                  <a:gd name="T15" fmla="*/ 2147483647 h 371"/>
                  <a:gd name="T16" fmla="*/ 1373656233 w 469"/>
                  <a:gd name="T17" fmla="*/ 2147483647 h 371"/>
                  <a:gd name="T18" fmla="*/ 1373656233 w 469"/>
                  <a:gd name="T19" fmla="*/ 2147483647 h 371"/>
                  <a:gd name="T20" fmla="*/ 1373656233 w 469"/>
                  <a:gd name="T21" fmla="*/ 2147483647 h 371"/>
                  <a:gd name="T22" fmla="*/ 1373656233 w 469"/>
                  <a:gd name="T23" fmla="*/ 2147483647 h 371"/>
                  <a:gd name="T24" fmla="*/ 1373656233 w 469"/>
                  <a:gd name="T25" fmla="*/ 2147483647 h 371"/>
                  <a:gd name="T26" fmla="*/ 1373656233 w 469"/>
                  <a:gd name="T27" fmla="*/ 2147483647 h 371"/>
                  <a:gd name="T28" fmla="*/ 1373656233 w 469"/>
                  <a:gd name="T29" fmla="*/ 2147483647 h 371"/>
                  <a:gd name="T30" fmla="*/ 1373656233 w 469"/>
                  <a:gd name="T31" fmla="*/ 2147483647 h 371"/>
                  <a:gd name="T32" fmla="*/ 1373656233 w 469"/>
                  <a:gd name="T33" fmla="*/ 2147483647 h 371"/>
                  <a:gd name="T34" fmla="*/ 1373656233 w 469"/>
                  <a:gd name="T35" fmla="*/ 2147483647 h 371"/>
                  <a:gd name="T36" fmla="*/ 1373656233 w 469"/>
                  <a:gd name="T37" fmla="*/ 2147483647 h 371"/>
                  <a:gd name="T38" fmla="*/ 1373656233 w 469"/>
                  <a:gd name="T39" fmla="*/ 2147483647 h 371"/>
                  <a:gd name="T40" fmla="*/ 1373656233 w 469"/>
                  <a:gd name="T41" fmla="*/ 2147483647 h 371"/>
                  <a:gd name="T42" fmla="*/ 1373656233 w 469"/>
                  <a:gd name="T43" fmla="*/ 2147483647 h 371"/>
                  <a:gd name="T44" fmla="*/ 1373656233 w 469"/>
                  <a:gd name="T45" fmla="*/ 2147483647 h 371"/>
                  <a:gd name="T46" fmla="*/ 1373656233 w 469"/>
                  <a:gd name="T47" fmla="*/ 2147483647 h 371"/>
                  <a:gd name="T48" fmla="*/ 1373656233 w 469"/>
                  <a:gd name="T49" fmla="*/ 2147483647 h 371"/>
                  <a:gd name="T50" fmla="*/ 1373656233 w 469"/>
                  <a:gd name="T51" fmla="*/ 2147483647 h 371"/>
                  <a:gd name="T52" fmla="*/ 1373656233 w 469"/>
                  <a:gd name="T53" fmla="*/ 2147483647 h 371"/>
                  <a:gd name="T54" fmla="*/ 1373656233 w 469"/>
                  <a:gd name="T55" fmla="*/ 2147483647 h 371"/>
                  <a:gd name="T56" fmla="*/ 1373656233 w 469"/>
                  <a:gd name="T57" fmla="*/ 2147483647 h 371"/>
                  <a:gd name="T58" fmla="*/ 1373656233 w 469"/>
                  <a:gd name="T59" fmla="*/ 2147483647 h 371"/>
                  <a:gd name="T60" fmla="*/ 1373656233 w 469"/>
                  <a:gd name="T61" fmla="*/ 2147483647 h 371"/>
                  <a:gd name="T62" fmla="*/ 1373656233 w 469"/>
                  <a:gd name="T63" fmla="*/ 2147483647 h 371"/>
                  <a:gd name="T64" fmla="*/ 1373656233 w 469"/>
                  <a:gd name="T65" fmla="*/ 2147483647 h 371"/>
                  <a:gd name="T66" fmla="*/ 1373656233 w 469"/>
                  <a:gd name="T67" fmla="*/ 2147483647 h 371"/>
                  <a:gd name="T68" fmla="*/ 1373656233 w 469"/>
                  <a:gd name="T69" fmla="*/ 2147483647 h 371"/>
                  <a:gd name="T70" fmla="*/ 1373656233 w 469"/>
                  <a:gd name="T71" fmla="*/ 2147483647 h 371"/>
                  <a:gd name="T72" fmla="*/ 1373656233 w 469"/>
                  <a:gd name="T73" fmla="*/ 2147483647 h 371"/>
                  <a:gd name="T74" fmla="*/ 1373656233 w 469"/>
                  <a:gd name="T75" fmla="*/ 2147483647 h 371"/>
                  <a:gd name="T76" fmla="*/ 1373656233 w 469"/>
                  <a:gd name="T77" fmla="*/ 2147483647 h 371"/>
                  <a:gd name="T78" fmla="*/ 1373656233 w 469"/>
                  <a:gd name="T79" fmla="*/ 2147483647 h 371"/>
                  <a:gd name="T80" fmla="*/ 1373656233 w 469"/>
                  <a:gd name="T81" fmla="*/ 2147483647 h 371"/>
                  <a:gd name="T82" fmla="*/ 1373656233 w 469"/>
                  <a:gd name="T83" fmla="*/ 2147483647 h 371"/>
                  <a:gd name="T84" fmla="*/ 1373656233 w 469"/>
                  <a:gd name="T85" fmla="*/ 2147483647 h 371"/>
                  <a:gd name="T86" fmla="*/ 1373656233 w 469"/>
                  <a:gd name="T87" fmla="*/ 2147483647 h 371"/>
                  <a:gd name="T88" fmla="*/ 1373656233 w 469"/>
                  <a:gd name="T89" fmla="*/ 2147483647 h 371"/>
                  <a:gd name="T90" fmla="*/ 1373656233 w 469"/>
                  <a:gd name="T91" fmla="*/ 2147483647 h 371"/>
                  <a:gd name="T92" fmla="*/ 1373656233 w 469"/>
                  <a:gd name="T93" fmla="*/ 2147483647 h 371"/>
                  <a:gd name="T94" fmla="*/ 1373656233 w 469"/>
                  <a:gd name="T95" fmla="*/ 2147483647 h 371"/>
                  <a:gd name="T96" fmla="*/ 1373656233 w 469"/>
                  <a:gd name="T97" fmla="*/ 0 h 371"/>
                  <a:gd name="T98" fmla="*/ 1373656233 w 469"/>
                  <a:gd name="T99" fmla="*/ 2147483647 h 371"/>
                  <a:gd name="T100" fmla="*/ 1373656233 w 469"/>
                  <a:gd name="T101" fmla="*/ 2147483647 h 371"/>
                  <a:gd name="T102" fmla="*/ 1373656233 w 469"/>
                  <a:gd name="T103" fmla="*/ 2147483647 h 371"/>
                  <a:gd name="T104" fmla="*/ 1373656233 w 469"/>
                  <a:gd name="T105" fmla="*/ 2147483647 h 371"/>
                  <a:gd name="T106" fmla="*/ 1373656233 w 469"/>
                  <a:gd name="T107" fmla="*/ 2147483647 h 371"/>
                  <a:gd name="T108" fmla="*/ 1373656233 w 469"/>
                  <a:gd name="T109" fmla="*/ 2147483647 h 371"/>
                  <a:gd name="T110" fmla="*/ 1373656233 w 469"/>
                  <a:gd name="T111" fmla="*/ 2147483647 h 371"/>
                  <a:gd name="T112" fmla="*/ 1373656233 w 469"/>
                  <a:gd name="T113" fmla="*/ 2147483647 h 371"/>
                  <a:gd name="T114" fmla="*/ 1373656233 w 469"/>
                  <a:gd name="T115" fmla="*/ 2147483647 h 371"/>
                  <a:gd name="T116" fmla="*/ 1373656233 w 469"/>
                  <a:gd name="T117" fmla="*/ 2147483647 h 371"/>
                  <a:gd name="T118" fmla="*/ 1373656233 w 469"/>
                  <a:gd name="T119" fmla="*/ 2147483647 h 371"/>
                  <a:gd name="T120" fmla="*/ 1373656233 w 469"/>
                  <a:gd name="T121" fmla="*/ 2147483647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9"/>
                  <a:gd name="T184" fmla="*/ 0 h 371"/>
                  <a:gd name="T185" fmla="*/ 469 w 469"/>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9" h="371">
                    <a:moveTo>
                      <a:pt x="82" y="113"/>
                    </a:moveTo>
                    <a:lnTo>
                      <a:pt x="76" y="114"/>
                    </a:lnTo>
                    <a:lnTo>
                      <a:pt x="71" y="117"/>
                    </a:lnTo>
                    <a:lnTo>
                      <a:pt x="61" y="122"/>
                    </a:lnTo>
                    <a:lnTo>
                      <a:pt x="63" y="126"/>
                    </a:lnTo>
                    <a:lnTo>
                      <a:pt x="67" y="129"/>
                    </a:lnTo>
                    <a:lnTo>
                      <a:pt x="74" y="131"/>
                    </a:lnTo>
                    <a:lnTo>
                      <a:pt x="82" y="132"/>
                    </a:lnTo>
                    <a:lnTo>
                      <a:pt x="85" y="135"/>
                    </a:lnTo>
                    <a:lnTo>
                      <a:pt x="87" y="138"/>
                    </a:lnTo>
                    <a:lnTo>
                      <a:pt x="91" y="140"/>
                    </a:lnTo>
                    <a:lnTo>
                      <a:pt x="91" y="141"/>
                    </a:lnTo>
                    <a:lnTo>
                      <a:pt x="85" y="145"/>
                    </a:lnTo>
                    <a:lnTo>
                      <a:pt x="76" y="147"/>
                    </a:lnTo>
                    <a:lnTo>
                      <a:pt x="65" y="149"/>
                    </a:lnTo>
                    <a:lnTo>
                      <a:pt x="56" y="151"/>
                    </a:lnTo>
                    <a:lnTo>
                      <a:pt x="52" y="155"/>
                    </a:lnTo>
                    <a:lnTo>
                      <a:pt x="50" y="161"/>
                    </a:lnTo>
                    <a:lnTo>
                      <a:pt x="50" y="173"/>
                    </a:lnTo>
                    <a:lnTo>
                      <a:pt x="48" y="179"/>
                    </a:lnTo>
                    <a:lnTo>
                      <a:pt x="47" y="185"/>
                    </a:lnTo>
                    <a:lnTo>
                      <a:pt x="41" y="189"/>
                    </a:lnTo>
                    <a:lnTo>
                      <a:pt x="32" y="192"/>
                    </a:lnTo>
                    <a:lnTo>
                      <a:pt x="28" y="196"/>
                    </a:lnTo>
                    <a:lnTo>
                      <a:pt x="26" y="201"/>
                    </a:lnTo>
                    <a:lnTo>
                      <a:pt x="26" y="205"/>
                    </a:lnTo>
                    <a:lnTo>
                      <a:pt x="24" y="210"/>
                    </a:lnTo>
                    <a:lnTo>
                      <a:pt x="21" y="213"/>
                    </a:lnTo>
                    <a:lnTo>
                      <a:pt x="17" y="216"/>
                    </a:lnTo>
                    <a:lnTo>
                      <a:pt x="10" y="217"/>
                    </a:lnTo>
                    <a:lnTo>
                      <a:pt x="8" y="218"/>
                    </a:lnTo>
                    <a:lnTo>
                      <a:pt x="6" y="218"/>
                    </a:lnTo>
                    <a:lnTo>
                      <a:pt x="6" y="220"/>
                    </a:lnTo>
                    <a:lnTo>
                      <a:pt x="4" y="221"/>
                    </a:lnTo>
                    <a:lnTo>
                      <a:pt x="2" y="223"/>
                    </a:lnTo>
                    <a:lnTo>
                      <a:pt x="0" y="224"/>
                    </a:lnTo>
                    <a:lnTo>
                      <a:pt x="2" y="229"/>
                    </a:lnTo>
                    <a:lnTo>
                      <a:pt x="4" y="234"/>
                    </a:lnTo>
                    <a:lnTo>
                      <a:pt x="10" y="239"/>
                    </a:lnTo>
                    <a:lnTo>
                      <a:pt x="15" y="243"/>
                    </a:lnTo>
                    <a:lnTo>
                      <a:pt x="19" y="245"/>
                    </a:lnTo>
                    <a:lnTo>
                      <a:pt x="23" y="246"/>
                    </a:lnTo>
                    <a:lnTo>
                      <a:pt x="34" y="247"/>
                    </a:lnTo>
                    <a:lnTo>
                      <a:pt x="45" y="245"/>
                    </a:lnTo>
                    <a:lnTo>
                      <a:pt x="56" y="244"/>
                    </a:lnTo>
                    <a:lnTo>
                      <a:pt x="71" y="244"/>
                    </a:lnTo>
                    <a:lnTo>
                      <a:pt x="78" y="244"/>
                    </a:lnTo>
                    <a:lnTo>
                      <a:pt x="83" y="244"/>
                    </a:lnTo>
                    <a:lnTo>
                      <a:pt x="85" y="245"/>
                    </a:lnTo>
                    <a:lnTo>
                      <a:pt x="85" y="247"/>
                    </a:lnTo>
                    <a:lnTo>
                      <a:pt x="87" y="250"/>
                    </a:lnTo>
                    <a:lnTo>
                      <a:pt x="93" y="253"/>
                    </a:lnTo>
                    <a:lnTo>
                      <a:pt x="95" y="256"/>
                    </a:lnTo>
                    <a:lnTo>
                      <a:pt x="95" y="259"/>
                    </a:lnTo>
                    <a:lnTo>
                      <a:pt x="89" y="265"/>
                    </a:lnTo>
                    <a:lnTo>
                      <a:pt x="87" y="268"/>
                    </a:lnTo>
                    <a:lnTo>
                      <a:pt x="85" y="271"/>
                    </a:lnTo>
                    <a:lnTo>
                      <a:pt x="83" y="274"/>
                    </a:lnTo>
                    <a:lnTo>
                      <a:pt x="83" y="275"/>
                    </a:lnTo>
                    <a:lnTo>
                      <a:pt x="85" y="278"/>
                    </a:lnTo>
                    <a:lnTo>
                      <a:pt x="87" y="282"/>
                    </a:lnTo>
                    <a:lnTo>
                      <a:pt x="89" y="285"/>
                    </a:lnTo>
                    <a:lnTo>
                      <a:pt x="89" y="286"/>
                    </a:lnTo>
                    <a:lnTo>
                      <a:pt x="87" y="291"/>
                    </a:lnTo>
                    <a:lnTo>
                      <a:pt x="85" y="296"/>
                    </a:lnTo>
                    <a:lnTo>
                      <a:pt x="85" y="301"/>
                    </a:lnTo>
                    <a:lnTo>
                      <a:pt x="87" y="307"/>
                    </a:lnTo>
                    <a:lnTo>
                      <a:pt x="87" y="310"/>
                    </a:lnTo>
                    <a:lnTo>
                      <a:pt x="89" y="313"/>
                    </a:lnTo>
                    <a:lnTo>
                      <a:pt x="91" y="315"/>
                    </a:lnTo>
                    <a:lnTo>
                      <a:pt x="91" y="316"/>
                    </a:lnTo>
                    <a:lnTo>
                      <a:pt x="85" y="318"/>
                    </a:lnTo>
                    <a:lnTo>
                      <a:pt x="80" y="319"/>
                    </a:lnTo>
                    <a:lnTo>
                      <a:pt x="74" y="319"/>
                    </a:lnTo>
                    <a:lnTo>
                      <a:pt x="65" y="318"/>
                    </a:lnTo>
                    <a:lnTo>
                      <a:pt x="61" y="319"/>
                    </a:lnTo>
                    <a:lnTo>
                      <a:pt x="58" y="320"/>
                    </a:lnTo>
                    <a:lnTo>
                      <a:pt x="58" y="322"/>
                    </a:lnTo>
                    <a:lnTo>
                      <a:pt x="59" y="325"/>
                    </a:lnTo>
                    <a:lnTo>
                      <a:pt x="65" y="328"/>
                    </a:lnTo>
                    <a:lnTo>
                      <a:pt x="69" y="330"/>
                    </a:lnTo>
                    <a:lnTo>
                      <a:pt x="76" y="331"/>
                    </a:lnTo>
                    <a:lnTo>
                      <a:pt x="78" y="331"/>
                    </a:lnTo>
                    <a:lnTo>
                      <a:pt x="80" y="331"/>
                    </a:lnTo>
                    <a:lnTo>
                      <a:pt x="83" y="333"/>
                    </a:lnTo>
                    <a:lnTo>
                      <a:pt x="87" y="335"/>
                    </a:lnTo>
                    <a:lnTo>
                      <a:pt x="91" y="336"/>
                    </a:lnTo>
                    <a:lnTo>
                      <a:pt x="93" y="336"/>
                    </a:lnTo>
                    <a:lnTo>
                      <a:pt x="96" y="335"/>
                    </a:lnTo>
                    <a:lnTo>
                      <a:pt x="100" y="335"/>
                    </a:lnTo>
                    <a:lnTo>
                      <a:pt x="104" y="337"/>
                    </a:lnTo>
                    <a:lnTo>
                      <a:pt x="107" y="340"/>
                    </a:lnTo>
                    <a:lnTo>
                      <a:pt x="113" y="343"/>
                    </a:lnTo>
                    <a:lnTo>
                      <a:pt x="120" y="346"/>
                    </a:lnTo>
                    <a:lnTo>
                      <a:pt x="131" y="348"/>
                    </a:lnTo>
                    <a:lnTo>
                      <a:pt x="141" y="350"/>
                    </a:lnTo>
                    <a:lnTo>
                      <a:pt x="150" y="352"/>
                    </a:lnTo>
                    <a:lnTo>
                      <a:pt x="152" y="353"/>
                    </a:lnTo>
                    <a:lnTo>
                      <a:pt x="155" y="354"/>
                    </a:lnTo>
                    <a:lnTo>
                      <a:pt x="161" y="356"/>
                    </a:lnTo>
                    <a:lnTo>
                      <a:pt x="165" y="357"/>
                    </a:lnTo>
                    <a:lnTo>
                      <a:pt x="174" y="356"/>
                    </a:lnTo>
                    <a:lnTo>
                      <a:pt x="181" y="356"/>
                    </a:lnTo>
                    <a:lnTo>
                      <a:pt x="189" y="356"/>
                    </a:lnTo>
                    <a:lnTo>
                      <a:pt x="198" y="356"/>
                    </a:lnTo>
                    <a:lnTo>
                      <a:pt x="202" y="359"/>
                    </a:lnTo>
                    <a:lnTo>
                      <a:pt x="205" y="361"/>
                    </a:lnTo>
                    <a:lnTo>
                      <a:pt x="209" y="364"/>
                    </a:lnTo>
                    <a:lnTo>
                      <a:pt x="215" y="366"/>
                    </a:lnTo>
                    <a:lnTo>
                      <a:pt x="220" y="367"/>
                    </a:lnTo>
                    <a:lnTo>
                      <a:pt x="227" y="368"/>
                    </a:lnTo>
                    <a:lnTo>
                      <a:pt x="226" y="370"/>
                    </a:lnTo>
                    <a:lnTo>
                      <a:pt x="226" y="371"/>
                    </a:lnTo>
                    <a:lnTo>
                      <a:pt x="233" y="371"/>
                    </a:lnTo>
                    <a:lnTo>
                      <a:pt x="240" y="370"/>
                    </a:lnTo>
                    <a:lnTo>
                      <a:pt x="248" y="369"/>
                    </a:lnTo>
                    <a:lnTo>
                      <a:pt x="250" y="368"/>
                    </a:lnTo>
                    <a:lnTo>
                      <a:pt x="255" y="369"/>
                    </a:lnTo>
                    <a:lnTo>
                      <a:pt x="261" y="370"/>
                    </a:lnTo>
                    <a:lnTo>
                      <a:pt x="264" y="371"/>
                    </a:lnTo>
                    <a:lnTo>
                      <a:pt x="266" y="371"/>
                    </a:lnTo>
                    <a:lnTo>
                      <a:pt x="281" y="370"/>
                    </a:lnTo>
                    <a:lnTo>
                      <a:pt x="294" y="369"/>
                    </a:lnTo>
                    <a:lnTo>
                      <a:pt x="303" y="365"/>
                    </a:lnTo>
                    <a:lnTo>
                      <a:pt x="307" y="362"/>
                    </a:lnTo>
                    <a:lnTo>
                      <a:pt x="309" y="358"/>
                    </a:lnTo>
                    <a:lnTo>
                      <a:pt x="307" y="352"/>
                    </a:lnTo>
                    <a:lnTo>
                      <a:pt x="305" y="346"/>
                    </a:lnTo>
                    <a:lnTo>
                      <a:pt x="305" y="342"/>
                    </a:lnTo>
                    <a:lnTo>
                      <a:pt x="303" y="341"/>
                    </a:lnTo>
                    <a:lnTo>
                      <a:pt x="303" y="340"/>
                    </a:lnTo>
                    <a:lnTo>
                      <a:pt x="303" y="337"/>
                    </a:lnTo>
                    <a:lnTo>
                      <a:pt x="303" y="333"/>
                    </a:lnTo>
                    <a:lnTo>
                      <a:pt x="305" y="322"/>
                    </a:lnTo>
                    <a:lnTo>
                      <a:pt x="307" y="312"/>
                    </a:lnTo>
                    <a:lnTo>
                      <a:pt x="309" y="308"/>
                    </a:lnTo>
                    <a:lnTo>
                      <a:pt x="312" y="304"/>
                    </a:lnTo>
                    <a:lnTo>
                      <a:pt x="316" y="301"/>
                    </a:lnTo>
                    <a:lnTo>
                      <a:pt x="320" y="297"/>
                    </a:lnTo>
                    <a:lnTo>
                      <a:pt x="323" y="293"/>
                    </a:lnTo>
                    <a:lnTo>
                      <a:pt x="323" y="292"/>
                    </a:lnTo>
                    <a:lnTo>
                      <a:pt x="320" y="283"/>
                    </a:lnTo>
                    <a:lnTo>
                      <a:pt x="318" y="279"/>
                    </a:lnTo>
                    <a:lnTo>
                      <a:pt x="311" y="275"/>
                    </a:lnTo>
                    <a:lnTo>
                      <a:pt x="303" y="270"/>
                    </a:lnTo>
                    <a:lnTo>
                      <a:pt x="294" y="266"/>
                    </a:lnTo>
                    <a:lnTo>
                      <a:pt x="285" y="262"/>
                    </a:lnTo>
                    <a:lnTo>
                      <a:pt x="277" y="257"/>
                    </a:lnTo>
                    <a:lnTo>
                      <a:pt x="275" y="253"/>
                    </a:lnTo>
                    <a:lnTo>
                      <a:pt x="275" y="250"/>
                    </a:lnTo>
                    <a:lnTo>
                      <a:pt x="279" y="246"/>
                    </a:lnTo>
                    <a:lnTo>
                      <a:pt x="288" y="244"/>
                    </a:lnTo>
                    <a:lnTo>
                      <a:pt x="301" y="242"/>
                    </a:lnTo>
                    <a:lnTo>
                      <a:pt x="305" y="243"/>
                    </a:lnTo>
                    <a:lnTo>
                      <a:pt x="307" y="243"/>
                    </a:lnTo>
                    <a:lnTo>
                      <a:pt x="305" y="243"/>
                    </a:lnTo>
                    <a:lnTo>
                      <a:pt x="303" y="242"/>
                    </a:lnTo>
                    <a:lnTo>
                      <a:pt x="307" y="243"/>
                    </a:lnTo>
                    <a:lnTo>
                      <a:pt x="312" y="244"/>
                    </a:lnTo>
                    <a:lnTo>
                      <a:pt x="320" y="245"/>
                    </a:lnTo>
                    <a:lnTo>
                      <a:pt x="322" y="246"/>
                    </a:lnTo>
                    <a:lnTo>
                      <a:pt x="323" y="246"/>
                    </a:lnTo>
                    <a:lnTo>
                      <a:pt x="329" y="245"/>
                    </a:lnTo>
                    <a:lnTo>
                      <a:pt x="333" y="244"/>
                    </a:lnTo>
                    <a:lnTo>
                      <a:pt x="336" y="242"/>
                    </a:lnTo>
                    <a:lnTo>
                      <a:pt x="338" y="239"/>
                    </a:lnTo>
                    <a:lnTo>
                      <a:pt x="342" y="235"/>
                    </a:lnTo>
                    <a:lnTo>
                      <a:pt x="344" y="230"/>
                    </a:lnTo>
                    <a:lnTo>
                      <a:pt x="347" y="226"/>
                    </a:lnTo>
                    <a:lnTo>
                      <a:pt x="351" y="223"/>
                    </a:lnTo>
                    <a:lnTo>
                      <a:pt x="357" y="220"/>
                    </a:lnTo>
                    <a:lnTo>
                      <a:pt x="359" y="218"/>
                    </a:lnTo>
                    <a:lnTo>
                      <a:pt x="360" y="216"/>
                    </a:lnTo>
                    <a:lnTo>
                      <a:pt x="368" y="214"/>
                    </a:lnTo>
                    <a:lnTo>
                      <a:pt x="384" y="215"/>
                    </a:lnTo>
                    <a:lnTo>
                      <a:pt x="399" y="213"/>
                    </a:lnTo>
                    <a:lnTo>
                      <a:pt x="407" y="208"/>
                    </a:lnTo>
                    <a:lnTo>
                      <a:pt x="412" y="204"/>
                    </a:lnTo>
                    <a:lnTo>
                      <a:pt x="419" y="202"/>
                    </a:lnTo>
                    <a:lnTo>
                      <a:pt x="425" y="201"/>
                    </a:lnTo>
                    <a:lnTo>
                      <a:pt x="432" y="201"/>
                    </a:lnTo>
                    <a:lnTo>
                      <a:pt x="436" y="198"/>
                    </a:lnTo>
                    <a:lnTo>
                      <a:pt x="440" y="194"/>
                    </a:lnTo>
                    <a:lnTo>
                      <a:pt x="443" y="191"/>
                    </a:lnTo>
                    <a:lnTo>
                      <a:pt x="449" y="188"/>
                    </a:lnTo>
                    <a:lnTo>
                      <a:pt x="455" y="189"/>
                    </a:lnTo>
                    <a:lnTo>
                      <a:pt x="460" y="189"/>
                    </a:lnTo>
                    <a:lnTo>
                      <a:pt x="466" y="188"/>
                    </a:lnTo>
                    <a:lnTo>
                      <a:pt x="469" y="185"/>
                    </a:lnTo>
                    <a:lnTo>
                      <a:pt x="467" y="180"/>
                    </a:lnTo>
                    <a:lnTo>
                      <a:pt x="466" y="177"/>
                    </a:lnTo>
                    <a:lnTo>
                      <a:pt x="464" y="175"/>
                    </a:lnTo>
                    <a:lnTo>
                      <a:pt x="456" y="172"/>
                    </a:lnTo>
                    <a:lnTo>
                      <a:pt x="455" y="170"/>
                    </a:lnTo>
                    <a:lnTo>
                      <a:pt x="453" y="169"/>
                    </a:lnTo>
                    <a:lnTo>
                      <a:pt x="451" y="167"/>
                    </a:lnTo>
                    <a:lnTo>
                      <a:pt x="451" y="166"/>
                    </a:lnTo>
                    <a:lnTo>
                      <a:pt x="449" y="164"/>
                    </a:lnTo>
                    <a:lnTo>
                      <a:pt x="449" y="158"/>
                    </a:lnTo>
                    <a:lnTo>
                      <a:pt x="451" y="154"/>
                    </a:lnTo>
                    <a:lnTo>
                      <a:pt x="451" y="152"/>
                    </a:lnTo>
                    <a:lnTo>
                      <a:pt x="451" y="150"/>
                    </a:lnTo>
                    <a:lnTo>
                      <a:pt x="451" y="147"/>
                    </a:lnTo>
                    <a:lnTo>
                      <a:pt x="453" y="145"/>
                    </a:lnTo>
                    <a:lnTo>
                      <a:pt x="455" y="142"/>
                    </a:lnTo>
                    <a:lnTo>
                      <a:pt x="453" y="129"/>
                    </a:lnTo>
                    <a:lnTo>
                      <a:pt x="449" y="116"/>
                    </a:lnTo>
                    <a:lnTo>
                      <a:pt x="442" y="104"/>
                    </a:lnTo>
                    <a:lnTo>
                      <a:pt x="431" y="93"/>
                    </a:lnTo>
                    <a:lnTo>
                      <a:pt x="418" y="84"/>
                    </a:lnTo>
                    <a:lnTo>
                      <a:pt x="408" y="80"/>
                    </a:lnTo>
                    <a:lnTo>
                      <a:pt x="399" y="77"/>
                    </a:lnTo>
                    <a:lnTo>
                      <a:pt x="394" y="75"/>
                    </a:lnTo>
                    <a:lnTo>
                      <a:pt x="386" y="73"/>
                    </a:lnTo>
                    <a:lnTo>
                      <a:pt x="381" y="72"/>
                    </a:lnTo>
                    <a:lnTo>
                      <a:pt x="379" y="71"/>
                    </a:lnTo>
                    <a:lnTo>
                      <a:pt x="379" y="67"/>
                    </a:lnTo>
                    <a:lnTo>
                      <a:pt x="383" y="64"/>
                    </a:lnTo>
                    <a:lnTo>
                      <a:pt x="390" y="63"/>
                    </a:lnTo>
                    <a:lnTo>
                      <a:pt x="397" y="61"/>
                    </a:lnTo>
                    <a:lnTo>
                      <a:pt x="405" y="57"/>
                    </a:lnTo>
                    <a:lnTo>
                      <a:pt x="414" y="56"/>
                    </a:lnTo>
                    <a:lnTo>
                      <a:pt x="423" y="56"/>
                    </a:lnTo>
                    <a:lnTo>
                      <a:pt x="434" y="56"/>
                    </a:lnTo>
                    <a:lnTo>
                      <a:pt x="440" y="50"/>
                    </a:lnTo>
                    <a:lnTo>
                      <a:pt x="443" y="44"/>
                    </a:lnTo>
                    <a:lnTo>
                      <a:pt x="443" y="39"/>
                    </a:lnTo>
                    <a:lnTo>
                      <a:pt x="445" y="34"/>
                    </a:lnTo>
                    <a:lnTo>
                      <a:pt x="447" y="33"/>
                    </a:lnTo>
                    <a:lnTo>
                      <a:pt x="449" y="31"/>
                    </a:lnTo>
                    <a:lnTo>
                      <a:pt x="447" y="25"/>
                    </a:lnTo>
                    <a:lnTo>
                      <a:pt x="442" y="19"/>
                    </a:lnTo>
                    <a:lnTo>
                      <a:pt x="434" y="14"/>
                    </a:lnTo>
                    <a:lnTo>
                      <a:pt x="425" y="11"/>
                    </a:lnTo>
                    <a:lnTo>
                      <a:pt x="419" y="12"/>
                    </a:lnTo>
                    <a:lnTo>
                      <a:pt x="412" y="12"/>
                    </a:lnTo>
                    <a:lnTo>
                      <a:pt x="403" y="9"/>
                    </a:lnTo>
                    <a:lnTo>
                      <a:pt x="394" y="5"/>
                    </a:lnTo>
                    <a:lnTo>
                      <a:pt x="381" y="2"/>
                    </a:lnTo>
                    <a:lnTo>
                      <a:pt x="375" y="0"/>
                    </a:lnTo>
                    <a:lnTo>
                      <a:pt x="371" y="0"/>
                    </a:lnTo>
                    <a:lnTo>
                      <a:pt x="366" y="0"/>
                    </a:lnTo>
                    <a:lnTo>
                      <a:pt x="360" y="0"/>
                    </a:lnTo>
                    <a:lnTo>
                      <a:pt x="353" y="4"/>
                    </a:lnTo>
                    <a:lnTo>
                      <a:pt x="349" y="6"/>
                    </a:lnTo>
                    <a:lnTo>
                      <a:pt x="340" y="9"/>
                    </a:lnTo>
                    <a:lnTo>
                      <a:pt x="335" y="10"/>
                    </a:lnTo>
                    <a:lnTo>
                      <a:pt x="327" y="10"/>
                    </a:lnTo>
                    <a:lnTo>
                      <a:pt x="320" y="11"/>
                    </a:lnTo>
                    <a:lnTo>
                      <a:pt x="309" y="11"/>
                    </a:lnTo>
                    <a:lnTo>
                      <a:pt x="305" y="14"/>
                    </a:lnTo>
                    <a:lnTo>
                      <a:pt x="299" y="15"/>
                    </a:lnTo>
                    <a:lnTo>
                      <a:pt x="294" y="14"/>
                    </a:lnTo>
                    <a:lnTo>
                      <a:pt x="288" y="13"/>
                    </a:lnTo>
                    <a:lnTo>
                      <a:pt x="285" y="11"/>
                    </a:lnTo>
                    <a:lnTo>
                      <a:pt x="283" y="10"/>
                    </a:lnTo>
                    <a:lnTo>
                      <a:pt x="279" y="7"/>
                    </a:lnTo>
                    <a:lnTo>
                      <a:pt x="274" y="5"/>
                    </a:lnTo>
                    <a:lnTo>
                      <a:pt x="263" y="2"/>
                    </a:lnTo>
                    <a:lnTo>
                      <a:pt x="251" y="4"/>
                    </a:lnTo>
                    <a:lnTo>
                      <a:pt x="244" y="6"/>
                    </a:lnTo>
                    <a:lnTo>
                      <a:pt x="239" y="10"/>
                    </a:lnTo>
                    <a:lnTo>
                      <a:pt x="233" y="16"/>
                    </a:lnTo>
                    <a:lnTo>
                      <a:pt x="235" y="23"/>
                    </a:lnTo>
                    <a:lnTo>
                      <a:pt x="231" y="31"/>
                    </a:lnTo>
                    <a:lnTo>
                      <a:pt x="231" y="35"/>
                    </a:lnTo>
                    <a:lnTo>
                      <a:pt x="229" y="40"/>
                    </a:lnTo>
                    <a:lnTo>
                      <a:pt x="226" y="44"/>
                    </a:lnTo>
                    <a:lnTo>
                      <a:pt x="220" y="47"/>
                    </a:lnTo>
                    <a:lnTo>
                      <a:pt x="218" y="50"/>
                    </a:lnTo>
                    <a:lnTo>
                      <a:pt x="218" y="53"/>
                    </a:lnTo>
                    <a:lnTo>
                      <a:pt x="218" y="56"/>
                    </a:lnTo>
                    <a:lnTo>
                      <a:pt x="220" y="59"/>
                    </a:lnTo>
                    <a:lnTo>
                      <a:pt x="218" y="63"/>
                    </a:lnTo>
                    <a:lnTo>
                      <a:pt x="218" y="65"/>
                    </a:lnTo>
                    <a:lnTo>
                      <a:pt x="215" y="67"/>
                    </a:lnTo>
                    <a:lnTo>
                      <a:pt x="209" y="68"/>
                    </a:lnTo>
                    <a:lnTo>
                      <a:pt x="202" y="67"/>
                    </a:lnTo>
                    <a:lnTo>
                      <a:pt x="196" y="67"/>
                    </a:lnTo>
                    <a:lnTo>
                      <a:pt x="192" y="68"/>
                    </a:lnTo>
                    <a:lnTo>
                      <a:pt x="189" y="71"/>
                    </a:lnTo>
                    <a:lnTo>
                      <a:pt x="189" y="76"/>
                    </a:lnTo>
                    <a:lnTo>
                      <a:pt x="189" y="79"/>
                    </a:lnTo>
                    <a:lnTo>
                      <a:pt x="187" y="81"/>
                    </a:lnTo>
                    <a:lnTo>
                      <a:pt x="187" y="82"/>
                    </a:lnTo>
                    <a:lnTo>
                      <a:pt x="181" y="84"/>
                    </a:lnTo>
                    <a:lnTo>
                      <a:pt x="178" y="84"/>
                    </a:lnTo>
                    <a:lnTo>
                      <a:pt x="170" y="84"/>
                    </a:lnTo>
                    <a:lnTo>
                      <a:pt x="167" y="86"/>
                    </a:lnTo>
                    <a:lnTo>
                      <a:pt x="163" y="88"/>
                    </a:lnTo>
                    <a:lnTo>
                      <a:pt x="161" y="91"/>
                    </a:lnTo>
                    <a:lnTo>
                      <a:pt x="155" y="94"/>
                    </a:lnTo>
                    <a:lnTo>
                      <a:pt x="152" y="96"/>
                    </a:lnTo>
                    <a:lnTo>
                      <a:pt x="146" y="97"/>
                    </a:lnTo>
                    <a:lnTo>
                      <a:pt x="137" y="97"/>
                    </a:lnTo>
                    <a:lnTo>
                      <a:pt x="128" y="98"/>
                    </a:lnTo>
                    <a:lnTo>
                      <a:pt x="124" y="104"/>
                    </a:lnTo>
                    <a:lnTo>
                      <a:pt x="120" y="109"/>
                    </a:lnTo>
                    <a:lnTo>
                      <a:pt x="115" y="113"/>
                    </a:lnTo>
                    <a:lnTo>
                      <a:pt x="106" y="116"/>
                    </a:lnTo>
                    <a:lnTo>
                      <a:pt x="100" y="115"/>
                    </a:lnTo>
                    <a:lnTo>
                      <a:pt x="91" y="115"/>
                    </a:lnTo>
                    <a:lnTo>
                      <a:pt x="83" y="114"/>
                    </a:lnTo>
                    <a:lnTo>
                      <a:pt x="82" y="113"/>
                    </a:lnTo>
                    <a:close/>
                  </a:path>
                </a:pathLst>
              </a:custGeom>
              <a:solidFill>
                <a:srgbClr val="FFC000"/>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5" name="Freeform 15">
                <a:extLst>
                  <a:ext uri="{FF2B5EF4-FFF2-40B4-BE49-F238E27FC236}">
                    <a16:creationId xmlns:a16="http://schemas.microsoft.com/office/drawing/2014/main" id="{35DFF18D-FBE8-54AF-CF4E-0C2455A63373}"/>
                  </a:ext>
                </a:extLst>
              </p:cNvPr>
              <p:cNvSpPr>
                <a:spLocks/>
              </p:cNvSpPr>
              <p:nvPr/>
            </p:nvSpPr>
            <p:spPr bwMode="auto">
              <a:xfrm>
                <a:off x="3248" y="2715"/>
                <a:ext cx="605" cy="404"/>
              </a:xfrm>
              <a:custGeom>
                <a:avLst/>
                <a:gdLst>
                  <a:gd name="T0" fmla="*/ 1380687524 w 941"/>
                  <a:gd name="T1" fmla="*/ 2147483647 h 342"/>
                  <a:gd name="T2" fmla="*/ 1380687524 w 941"/>
                  <a:gd name="T3" fmla="*/ 2147483647 h 342"/>
                  <a:gd name="T4" fmla="*/ 1380687524 w 941"/>
                  <a:gd name="T5" fmla="*/ 2147483647 h 342"/>
                  <a:gd name="T6" fmla="*/ 1380687524 w 941"/>
                  <a:gd name="T7" fmla="*/ 2147483647 h 342"/>
                  <a:gd name="T8" fmla="*/ 1380687524 w 941"/>
                  <a:gd name="T9" fmla="*/ 2147483647 h 342"/>
                  <a:gd name="T10" fmla="*/ 1380687524 w 941"/>
                  <a:gd name="T11" fmla="*/ 2147483647 h 342"/>
                  <a:gd name="T12" fmla="*/ 1380687524 w 941"/>
                  <a:gd name="T13" fmla="*/ 2147483647 h 342"/>
                  <a:gd name="T14" fmla="*/ 1380687524 w 941"/>
                  <a:gd name="T15" fmla="*/ 2147483647 h 342"/>
                  <a:gd name="T16" fmla="*/ 1380687524 w 941"/>
                  <a:gd name="T17" fmla="*/ 2147483647 h 342"/>
                  <a:gd name="T18" fmla="*/ 1380687524 w 941"/>
                  <a:gd name="T19" fmla="*/ 2147483647 h 342"/>
                  <a:gd name="T20" fmla="*/ 1380687524 w 941"/>
                  <a:gd name="T21" fmla="*/ 2147483647 h 342"/>
                  <a:gd name="T22" fmla="*/ 1380687524 w 941"/>
                  <a:gd name="T23" fmla="*/ 2147483647 h 342"/>
                  <a:gd name="T24" fmla="*/ 1380687524 w 941"/>
                  <a:gd name="T25" fmla="*/ 2147483647 h 342"/>
                  <a:gd name="T26" fmla="*/ 1380687524 w 941"/>
                  <a:gd name="T27" fmla="*/ 2147483647 h 342"/>
                  <a:gd name="T28" fmla="*/ 1380687524 w 941"/>
                  <a:gd name="T29" fmla="*/ 2147483647 h 342"/>
                  <a:gd name="T30" fmla="*/ 1380687524 w 941"/>
                  <a:gd name="T31" fmla="*/ 2147483647 h 342"/>
                  <a:gd name="T32" fmla="*/ 1380687524 w 941"/>
                  <a:gd name="T33" fmla="*/ 2147483647 h 342"/>
                  <a:gd name="T34" fmla="*/ 1380687524 w 941"/>
                  <a:gd name="T35" fmla="*/ 2147483647 h 342"/>
                  <a:gd name="T36" fmla="*/ 1380687524 w 941"/>
                  <a:gd name="T37" fmla="*/ 2147483647 h 342"/>
                  <a:gd name="T38" fmla="*/ 1380687524 w 941"/>
                  <a:gd name="T39" fmla="*/ 2147483647 h 342"/>
                  <a:gd name="T40" fmla="*/ 1380687524 w 941"/>
                  <a:gd name="T41" fmla="*/ 2147483647 h 342"/>
                  <a:gd name="T42" fmla="*/ 1380687524 w 941"/>
                  <a:gd name="T43" fmla="*/ 2147483647 h 342"/>
                  <a:gd name="T44" fmla="*/ 1380687524 w 941"/>
                  <a:gd name="T45" fmla="*/ 2147483647 h 342"/>
                  <a:gd name="T46" fmla="*/ 1380687524 w 941"/>
                  <a:gd name="T47" fmla="*/ 2147483647 h 342"/>
                  <a:gd name="T48" fmla="*/ 1380687524 w 941"/>
                  <a:gd name="T49" fmla="*/ 2147483647 h 342"/>
                  <a:gd name="T50" fmla="*/ 1380687524 w 941"/>
                  <a:gd name="T51" fmla="*/ 2147483647 h 342"/>
                  <a:gd name="T52" fmla="*/ 1380687524 w 941"/>
                  <a:gd name="T53" fmla="*/ 2147483647 h 342"/>
                  <a:gd name="T54" fmla="*/ 1380687524 w 941"/>
                  <a:gd name="T55" fmla="*/ 2147483647 h 342"/>
                  <a:gd name="T56" fmla="*/ 1380687524 w 941"/>
                  <a:gd name="T57" fmla="*/ 2147483647 h 342"/>
                  <a:gd name="T58" fmla="*/ 1380687524 w 941"/>
                  <a:gd name="T59" fmla="*/ 2147483647 h 342"/>
                  <a:gd name="T60" fmla="*/ 1380687524 w 941"/>
                  <a:gd name="T61" fmla="*/ 2147483647 h 342"/>
                  <a:gd name="T62" fmla="*/ 1380687524 w 941"/>
                  <a:gd name="T63" fmla="*/ 2147483647 h 342"/>
                  <a:gd name="T64" fmla="*/ 1380687524 w 941"/>
                  <a:gd name="T65" fmla="*/ 2147483647 h 342"/>
                  <a:gd name="T66" fmla="*/ 1380687524 w 941"/>
                  <a:gd name="T67" fmla="*/ 2147483647 h 342"/>
                  <a:gd name="T68" fmla="*/ 1380687524 w 941"/>
                  <a:gd name="T69" fmla="*/ 2147483647 h 342"/>
                  <a:gd name="T70" fmla="*/ 1380687524 w 941"/>
                  <a:gd name="T71" fmla="*/ 2147483647 h 342"/>
                  <a:gd name="T72" fmla="*/ 1380687524 w 941"/>
                  <a:gd name="T73" fmla="*/ 2147483647 h 342"/>
                  <a:gd name="T74" fmla="*/ 1380687524 w 941"/>
                  <a:gd name="T75" fmla="*/ 2147483647 h 342"/>
                  <a:gd name="T76" fmla="*/ 1380687524 w 941"/>
                  <a:gd name="T77" fmla="*/ 2147483647 h 342"/>
                  <a:gd name="T78" fmla="*/ 1380687524 w 941"/>
                  <a:gd name="T79" fmla="*/ 2147483647 h 342"/>
                  <a:gd name="T80" fmla="*/ 1380687524 w 941"/>
                  <a:gd name="T81" fmla="*/ 2147483647 h 342"/>
                  <a:gd name="T82" fmla="*/ 1380687524 w 941"/>
                  <a:gd name="T83" fmla="*/ 2147483647 h 342"/>
                  <a:gd name="T84" fmla="*/ 1380687524 w 941"/>
                  <a:gd name="T85" fmla="*/ 2147483647 h 342"/>
                  <a:gd name="T86" fmla="*/ 1380687524 w 941"/>
                  <a:gd name="T87" fmla="*/ 2147483647 h 342"/>
                  <a:gd name="T88" fmla="*/ 1380687524 w 941"/>
                  <a:gd name="T89" fmla="*/ 2147483647 h 342"/>
                  <a:gd name="T90" fmla="*/ 1380687524 w 941"/>
                  <a:gd name="T91" fmla="*/ 2147483647 h 342"/>
                  <a:gd name="T92" fmla="*/ 1380687524 w 941"/>
                  <a:gd name="T93" fmla="*/ 2147483647 h 342"/>
                  <a:gd name="T94" fmla="*/ 1380687524 w 941"/>
                  <a:gd name="T95" fmla="*/ 0 h 342"/>
                  <a:gd name="T96" fmla="*/ 1380687524 w 941"/>
                  <a:gd name="T97" fmla="*/ 2147483647 h 342"/>
                  <a:gd name="T98" fmla="*/ 1380687524 w 941"/>
                  <a:gd name="T99" fmla="*/ 2147483647 h 342"/>
                  <a:gd name="T100" fmla="*/ 1380687524 w 941"/>
                  <a:gd name="T101" fmla="*/ 2147483647 h 342"/>
                  <a:gd name="T102" fmla="*/ 1380687524 w 941"/>
                  <a:gd name="T103" fmla="*/ 2147483647 h 342"/>
                  <a:gd name="T104" fmla="*/ 1380687524 w 941"/>
                  <a:gd name="T105" fmla="*/ 2147483647 h 342"/>
                  <a:gd name="T106" fmla="*/ 1380687524 w 941"/>
                  <a:gd name="T107" fmla="*/ 2147483647 h 342"/>
                  <a:gd name="T108" fmla="*/ 1380687524 w 941"/>
                  <a:gd name="T109" fmla="*/ 2147483647 h 342"/>
                  <a:gd name="T110" fmla="*/ 1380687524 w 941"/>
                  <a:gd name="T111" fmla="*/ 2147483647 h 342"/>
                  <a:gd name="T112" fmla="*/ 1380687524 w 941"/>
                  <a:gd name="T113" fmla="*/ 2147483647 h 342"/>
                  <a:gd name="T114" fmla="*/ 1380687524 w 941"/>
                  <a:gd name="T115" fmla="*/ 2147483647 h 342"/>
                  <a:gd name="T116" fmla="*/ 1380687524 w 941"/>
                  <a:gd name="T117" fmla="*/ 2147483647 h 342"/>
                  <a:gd name="T118" fmla="*/ 1380687524 w 941"/>
                  <a:gd name="T119" fmla="*/ 2147483647 h 342"/>
                  <a:gd name="T120" fmla="*/ 1380687524 w 941"/>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342"/>
                  <a:gd name="T185" fmla="*/ 941 w 941"/>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342">
                    <a:moveTo>
                      <a:pt x="5" y="75"/>
                    </a:moveTo>
                    <a:lnTo>
                      <a:pt x="5" y="80"/>
                    </a:lnTo>
                    <a:lnTo>
                      <a:pt x="3" y="85"/>
                    </a:lnTo>
                    <a:lnTo>
                      <a:pt x="1" y="87"/>
                    </a:lnTo>
                    <a:lnTo>
                      <a:pt x="0" y="88"/>
                    </a:lnTo>
                    <a:lnTo>
                      <a:pt x="1" y="93"/>
                    </a:lnTo>
                    <a:lnTo>
                      <a:pt x="3" y="97"/>
                    </a:lnTo>
                    <a:lnTo>
                      <a:pt x="11" y="105"/>
                    </a:lnTo>
                    <a:lnTo>
                      <a:pt x="16" y="111"/>
                    </a:lnTo>
                    <a:lnTo>
                      <a:pt x="20" y="118"/>
                    </a:lnTo>
                    <a:lnTo>
                      <a:pt x="31" y="132"/>
                    </a:lnTo>
                    <a:lnTo>
                      <a:pt x="37" y="139"/>
                    </a:lnTo>
                    <a:lnTo>
                      <a:pt x="42" y="145"/>
                    </a:lnTo>
                    <a:lnTo>
                      <a:pt x="51" y="149"/>
                    </a:lnTo>
                    <a:lnTo>
                      <a:pt x="61" y="152"/>
                    </a:lnTo>
                    <a:lnTo>
                      <a:pt x="72" y="150"/>
                    </a:lnTo>
                    <a:lnTo>
                      <a:pt x="79" y="149"/>
                    </a:lnTo>
                    <a:lnTo>
                      <a:pt x="86" y="147"/>
                    </a:lnTo>
                    <a:lnTo>
                      <a:pt x="96" y="146"/>
                    </a:lnTo>
                    <a:lnTo>
                      <a:pt x="103" y="149"/>
                    </a:lnTo>
                    <a:lnTo>
                      <a:pt x="105" y="153"/>
                    </a:lnTo>
                    <a:lnTo>
                      <a:pt x="109" y="162"/>
                    </a:lnTo>
                    <a:lnTo>
                      <a:pt x="107" y="166"/>
                    </a:lnTo>
                    <a:lnTo>
                      <a:pt x="107" y="170"/>
                    </a:lnTo>
                    <a:lnTo>
                      <a:pt x="105" y="171"/>
                    </a:lnTo>
                    <a:lnTo>
                      <a:pt x="105" y="173"/>
                    </a:lnTo>
                    <a:lnTo>
                      <a:pt x="103" y="174"/>
                    </a:lnTo>
                    <a:lnTo>
                      <a:pt x="103" y="175"/>
                    </a:lnTo>
                    <a:lnTo>
                      <a:pt x="107" y="183"/>
                    </a:lnTo>
                    <a:lnTo>
                      <a:pt x="110" y="192"/>
                    </a:lnTo>
                    <a:lnTo>
                      <a:pt x="118" y="199"/>
                    </a:lnTo>
                    <a:lnTo>
                      <a:pt x="131" y="203"/>
                    </a:lnTo>
                    <a:lnTo>
                      <a:pt x="133" y="207"/>
                    </a:lnTo>
                    <a:lnTo>
                      <a:pt x="138" y="211"/>
                    </a:lnTo>
                    <a:lnTo>
                      <a:pt x="144" y="214"/>
                    </a:lnTo>
                    <a:lnTo>
                      <a:pt x="149" y="217"/>
                    </a:lnTo>
                    <a:lnTo>
                      <a:pt x="157" y="220"/>
                    </a:lnTo>
                    <a:lnTo>
                      <a:pt x="158" y="221"/>
                    </a:lnTo>
                    <a:lnTo>
                      <a:pt x="160" y="221"/>
                    </a:lnTo>
                    <a:lnTo>
                      <a:pt x="162" y="224"/>
                    </a:lnTo>
                    <a:lnTo>
                      <a:pt x="166" y="227"/>
                    </a:lnTo>
                    <a:lnTo>
                      <a:pt x="177" y="230"/>
                    </a:lnTo>
                    <a:lnTo>
                      <a:pt x="182" y="230"/>
                    </a:lnTo>
                    <a:lnTo>
                      <a:pt x="186" y="230"/>
                    </a:lnTo>
                    <a:lnTo>
                      <a:pt x="192" y="232"/>
                    </a:lnTo>
                    <a:lnTo>
                      <a:pt x="197" y="234"/>
                    </a:lnTo>
                    <a:lnTo>
                      <a:pt x="201" y="236"/>
                    </a:lnTo>
                    <a:lnTo>
                      <a:pt x="206" y="237"/>
                    </a:lnTo>
                    <a:lnTo>
                      <a:pt x="232" y="242"/>
                    </a:lnTo>
                    <a:lnTo>
                      <a:pt x="258" y="247"/>
                    </a:lnTo>
                    <a:lnTo>
                      <a:pt x="269" y="268"/>
                    </a:lnTo>
                    <a:lnTo>
                      <a:pt x="267" y="268"/>
                    </a:lnTo>
                    <a:lnTo>
                      <a:pt x="265" y="269"/>
                    </a:lnTo>
                    <a:lnTo>
                      <a:pt x="264" y="270"/>
                    </a:lnTo>
                    <a:lnTo>
                      <a:pt x="264" y="272"/>
                    </a:lnTo>
                    <a:lnTo>
                      <a:pt x="262" y="274"/>
                    </a:lnTo>
                    <a:lnTo>
                      <a:pt x="262" y="275"/>
                    </a:lnTo>
                    <a:lnTo>
                      <a:pt x="264" y="281"/>
                    </a:lnTo>
                    <a:lnTo>
                      <a:pt x="267" y="287"/>
                    </a:lnTo>
                    <a:lnTo>
                      <a:pt x="277" y="298"/>
                    </a:lnTo>
                    <a:lnTo>
                      <a:pt x="278" y="302"/>
                    </a:lnTo>
                    <a:lnTo>
                      <a:pt x="278" y="305"/>
                    </a:lnTo>
                    <a:lnTo>
                      <a:pt x="280" y="307"/>
                    </a:lnTo>
                    <a:lnTo>
                      <a:pt x="286" y="309"/>
                    </a:lnTo>
                    <a:lnTo>
                      <a:pt x="286" y="313"/>
                    </a:lnTo>
                    <a:lnTo>
                      <a:pt x="282" y="317"/>
                    </a:lnTo>
                    <a:lnTo>
                      <a:pt x="280" y="320"/>
                    </a:lnTo>
                    <a:lnTo>
                      <a:pt x="278" y="321"/>
                    </a:lnTo>
                    <a:lnTo>
                      <a:pt x="280" y="322"/>
                    </a:lnTo>
                    <a:lnTo>
                      <a:pt x="280" y="324"/>
                    </a:lnTo>
                    <a:lnTo>
                      <a:pt x="284" y="330"/>
                    </a:lnTo>
                    <a:lnTo>
                      <a:pt x="288" y="335"/>
                    </a:lnTo>
                    <a:lnTo>
                      <a:pt x="289" y="337"/>
                    </a:lnTo>
                    <a:lnTo>
                      <a:pt x="289" y="338"/>
                    </a:lnTo>
                    <a:lnTo>
                      <a:pt x="293" y="340"/>
                    </a:lnTo>
                    <a:lnTo>
                      <a:pt x="299" y="341"/>
                    </a:lnTo>
                    <a:lnTo>
                      <a:pt x="302" y="342"/>
                    </a:lnTo>
                    <a:lnTo>
                      <a:pt x="304" y="342"/>
                    </a:lnTo>
                    <a:lnTo>
                      <a:pt x="312" y="341"/>
                    </a:lnTo>
                    <a:lnTo>
                      <a:pt x="317" y="341"/>
                    </a:lnTo>
                    <a:lnTo>
                      <a:pt x="319" y="340"/>
                    </a:lnTo>
                    <a:lnTo>
                      <a:pt x="321" y="339"/>
                    </a:lnTo>
                    <a:lnTo>
                      <a:pt x="323" y="337"/>
                    </a:lnTo>
                    <a:lnTo>
                      <a:pt x="325" y="335"/>
                    </a:lnTo>
                    <a:lnTo>
                      <a:pt x="328" y="333"/>
                    </a:lnTo>
                    <a:lnTo>
                      <a:pt x="341" y="328"/>
                    </a:lnTo>
                    <a:lnTo>
                      <a:pt x="358" y="324"/>
                    </a:lnTo>
                    <a:lnTo>
                      <a:pt x="363" y="321"/>
                    </a:lnTo>
                    <a:lnTo>
                      <a:pt x="371" y="317"/>
                    </a:lnTo>
                    <a:lnTo>
                      <a:pt x="380" y="313"/>
                    </a:lnTo>
                    <a:lnTo>
                      <a:pt x="387" y="311"/>
                    </a:lnTo>
                    <a:lnTo>
                      <a:pt x="389" y="307"/>
                    </a:lnTo>
                    <a:lnTo>
                      <a:pt x="391" y="303"/>
                    </a:lnTo>
                    <a:lnTo>
                      <a:pt x="393" y="299"/>
                    </a:lnTo>
                    <a:lnTo>
                      <a:pt x="397" y="295"/>
                    </a:lnTo>
                    <a:lnTo>
                      <a:pt x="402" y="296"/>
                    </a:lnTo>
                    <a:lnTo>
                      <a:pt x="408" y="297"/>
                    </a:lnTo>
                    <a:lnTo>
                      <a:pt x="413" y="297"/>
                    </a:lnTo>
                    <a:lnTo>
                      <a:pt x="419" y="296"/>
                    </a:lnTo>
                    <a:lnTo>
                      <a:pt x="424" y="293"/>
                    </a:lnTo>
                    <a:lnTo>
                      <a:pt x="426" y="289"/>
                    </a:lnTo>
                    <a:lnTo>
                      <a:pt x="424" y="285"/>
                    </a:lnTo>
                    <a:lnTo>
                      <a:pt x="422" y="279"/>
                    </a:lnTo>
                    <a:lnTo>
                      <a:pt x="424" y="277"/>
                    </a:lnTo>
                    <a:lnTo>
                      <a:pt x="424" y="276"/>
                    </a:lnTo>
                    <a:lnTo>
                      <a:pt x="432" y="275"/>
                    </a:lnTo>
                    <a:lnTo>
                      <a:pt x="433" y="274"/>
                    </a:lnTo>
                    <a:lnTo>
                      <a:pt x="435" y="274"/>
                    </a:lnTo>
                    <a:lnTo>
                      <a:pt x="439" y="269"/>
                    </a:lnTo>
                    <a:lnTo>
                      <a:pt x="441" y="264"/>
                    </a:lnTo>
                    <a:lnTo>
                      <a:pt x="443" y="252"/>
                    </a:lnTo>
                    <a:lnTo>
                      <a:pt x="445" y="240"/>
                    </a:lnTo>
                    <a:lnTo>
                      <a:pt x="448" y="235"/>
                    </a:lnTo>
                    <a:lnTo>
                      <a:pt x="454" y="230"/>
                    </a:lnTo>
                    <a:lnTo>
                      <a:pt x="470" y="233"/>
                    </a:lnTo>
                    <a:lnTo>
                      <a:pt x="485" y="235"/>
                    </a:lnTo>
                    <a:lnTo>
                      <a:pt x="489" y="239"/>
                    </a:lnTo>
                    <a:lnTo>
                      <a:pt x="491" y="240"/>
                    </a:lnTo>
                    <a:lnTo>
                      <a:pt x="493" y="241"/>
                    </a:lnTo>
                    <a:lnTo>
                      <a:pt x="498" y="242"/>
                    </a:lnTo>
                    <a:lnTo>
                      <a:pt x="507" y="241"/>
                    </a:lnTo>
                    <a:lnTo>
                      <a:pt x="517" y="241"/>
                    </a:lnTo>
                    <a:lnTo>
                      <a:pt x="524" y="241"/>
                    </a:lnTo>
                    <a:lnTo>
                      <a:pt x="533" y="241"/>
                    </a:lnTo>
                    <a:lnTo>
                      <a:pt x="546" y="239"/>
                    </a:lnTo>
                    <a:lnTo>
                      <a:pt x="555" y="235"/>
                    </a:lnTo>
                    <a:lnTo>
                      <a:pt x="563" y="231"/>
                    </a:lnTo>
                    <a:lnTo>
                      <a:pt x="574" y="228"/>
                    </a:lnTo>
                    <a:lnTo>
                      <a:pt x="581" y="230"/>
                    </a:lnTo>
                    <a:lnTo>
                      <a:pt x="589" y="232"/>
                    </a:lnTo>
                    <a:lnTo>
                      <a:pt x="603" y="233"/>
                    </a:lnTo>
                    <a:lnTo>
                      <a:pt x="609" y="234"/>
                    </a:lnTo>
                    <a:lnTo>
                      <a:pt x="611" y="234"/>
                    </a:lnTo>
                    <a:lnTo>
                      <a:pt x="609" y="234"/>
                    </a:lnTo>
                    <a:lnTo>
                      <a:pt x="607" y="234"/>
                    </a:lnTo>
                    <a:lnTo>
                      <a:pt x="609" y="235"/>
                    </a:lnTo>
                    <a:lnTo>
                      <a:pt x="614" y="237"/>
                    </a:lnTo>
                    <a:lnTo>
                      <a:pt x="627" y="240"/>
                    </a:lnTo>
                    <a:lnTo>
                      <a:pt x="640" y="243"/>
                    </a:lnTo>
                    <a:lnTo>
                      <a:pt x="644" y="245"/>
                    </a:lnTo>
                    <a:lnTo>
                      <a:pt x="646" y="247"/>
                    </a:lnTo>
                    <a:lnTo>
                      <a:pt x="648" y="248"/>
                    </a:lnTo>
                    <a:lnTo>
                      <a:pt x="649" y="250"/>
                    </a:lnTo>
                    <a:lnTo>
                      <a:pt x="649" y="252"/>
                    </a:lnTo>
                    <a:lnTo>
                      <a:pt x="651" y="254"/>
                    </a:lnTo>
                    <a:lnTo>
                      <a:pt x="653" y="256"/>
                    </a:lnTo>
                    <a:lnTo>
                      <a:pt x="653" y="257"/>
                    </a:lnTo>
                    <a:lnTo>
                      <a:pt x="653" y="264"/>
                    </a:lnTo>
                    <a:lnTo>
                      <a:pt x="655" y="271"/>
                    </a:lnTo>
                    <a:lnTo>
                      <a:pt x="657" y="273"/>
                    </a:lnTo>
                    <a:lnTo>
                      <a:pt x="662" y="273"/>
                    </a:lnTo>
                    <a:lnTo>
                      <a:pt x="666" y="274"/>
                    </a:lnTo>
                    <a:lnTo>
                      <a:pt x="670" y="275"/>
                    </a:lnTo>
                    <a:lnTo>
                      <a:pt x="679" y="278"/>
                    </a:lnTo>
                    <a:lnTo>
                      <a:pt x="686" y="280"/>
                    </a:lnTo>
                    <a:lnTo>
                      <a:pt x="694" y="282"/>
                    </a:lnTo>
                    <a:lnTo>
                      <a:pt x="703" y="284"/>
                    </a:lnTo>
                    <a:lnTo>
                      <a:pt x="710" y="287"/>
                    </a:lnTo>
                    <a:lnTo>
                      <a:pt x="718" y="289"/>
                    </a:lnTo>
                    <a:lnTo>
                      <a:pt x="721" y="291"/>
                    </a:lnTo>
                    <a:lnTo>
                      <a:pt x="725" y="292"/>
                    </a:lnTo>
                    <a:lnTo>
                      <a:pt x="729" y="290"/>
                    </a:lnTo>
                    <a:lnTo>
                      <a:pt x="731" y="287"/>
                    </a:lnTo>
                    <a:lnTo>
                      <a:pt x="736" y="285"/>
                    </a:lnTo>
                    <a:lnTo>
                      <a:pt x="745" y="283"/>
                    </a:lnTo>
                    <a:lnTo>
                      <a:pt x="749" y="282"/>
                    </a:lnTo>
                    <a:lnTo>
                      <a:pt x="751" y="282"/>
                    </a:lnTo>
                    <a:lnTo>
                      <a:pt x="758" y="282"/>
                    </a:lnTo>
                    <a:lnTo>
                      <a:pt x="766" y="283"/>
                    </a:lnTo>
                    <a:lnTo>
                      <a:pt x="773" y="284"/>
                    </a:lnTo>
                    <a:lnTo>
                      <a:pt x="775" y="285"/>
                    </a:lnTo>
                    <a:lnTo>
                      <a:pt x="777" y="285"/>
                    </a:lnTo>
                    <a:lnTo>
                      <a:pt x="779" y="281"/>
                    </a:lnTo>
                    <a:lnTo>
                      <a:pt x="779" y="280"/>
                    </a:lnTo>
                    <a:lnTo>
                      <a:pt x="781" y="279"/>
                    </a:lnTo>
                    <a:lnTo>
                      <a:pt x="784" y="277"/>
                    </a:lnTo>
                    <a:lnTo>
                      <a:pt x="793" y="279"/>
                    </a:lnTo>
                    <a:lnTo>
                      <a:pt x="805" y="283"/>
                    </a:lnTo>
                    <a:lnTo>
                      <a:pt x="814" y="287"/>
                    </a:lnTo>
                    <a:lnTo>
                      <a:pt x="821" y="291"/>
                    </a:lnTo>
                    <a:lnTo>
                      <a:pt x="825" y="296"/>
                    </a:lnTo>
                    <a:lnTo>
                      <a:pt x="829" y="298"/>
                    </a:lnTo>
                    <a:lnTo>
                      <a:pt x="832" y="299"/>
                    </a:lnTo>
                    <a:lnTo>
                      <a:pt x="838" y="300"/>
                    </a:lnTo>
                    <a:lnTo>
                      <a:pt x="841" y="301"/>
                    </a:lnTo>
                    <a:lnTo>
                      <a:pt x="862" y="298"/>
                    </a:lnTo>
                    <a:lnTo>
                      <a:pt x="882" y="295"/>
                    </a:lnTo>
                    <a:lnTo>
                      <a:pt x="901" y="292"/>
                    </a:lnTo>
                    <a:lnTo>
                      <a:pt x="917" y="286"/>
                    </a:lnTo>
                    <a:lnTo>
                      <a:pt x="926" y="280"/>
                    </a:lnTo>
                    <a:lnTo>
                      <a:pt x="934" y="273"/>
                    </a:lnTo>
                    <a:lnTo>
                      <a:pt x="939" y="265"/>
                    </a:lnTo>
                    <a:lnTo>
                      <a:pt x="941" y="257"/>
                    </a:lnTo>
                    <a:lnTo>
                      <a:pt x="941" y="250"/>
                    </a:lnTo>
                    <a:lnTo>
                      <a:pt x="941" y="242"/>
                    </a:lnTo>
                    <a:lnTo>
                      <a:pt x="937" y="235"/>
                    </a:lnTo>
                    <a:lnTo>
                      <a:pt x="928" y="229"/>
                    </a:lnTo>
                    <a:lnTo>
                      <a:pt x="926" y="227"/>
                    </a:lnTo>
                    <a:lnTo>
                      <a:pt x="926" y="226"/>
                    </a:lnTo>
                    <a:lnTo>
                      <a:pt x="925" y="226"/>
                    </a:lnTo>
                    <a:lnTo>
                      <a:pt x="923" y="226"/>
                    </a:lnTo>
                    <a:lnTo>
                      <a:pt x="921" y="224"/>
                    </a:lnTo>
                    <a:lnTo>
                      <a:pt x="915" y="220"/>
                    </a:lnTo>
                    <a:lnTo>
                      <a:pt x="910" y="214"/>
                    </a:lnTo>
                    <a:lnTo>
                      <a:pt x="904" y="209"/>
                    </a:lnTo>
                    <a:lnTo>
                      <a:pt x="901" y="204"/>
                    </a:lnTo>
                    <a:lnTo>
                      <a:pt x="899" y="198"/>
                    </a:lnTo>
                    <a:lnTo>
                      <a:pt x="897" y="193"/>
                    </a:lnTo>
                    <a:lnTo>
                      <a:pt x="893" y="189"/>
                    </a:lnTo>
                    <a:lnTo>
                      <a:pt x="884" y="186"/>
                    </a:lnTo>
                    <a:lnTo>
                      <a:pt x="878" y="182"/>
                    </a:lnTo>
                    <a:lnTo>
                      <a:pt x="877" y="177"/>
                    </a:lnTo>
                    <a:lnTo>
                      <a:pt x="880" y="172"/>
                    </a:lnTo>
                    <a:lnTo>
                      <a:pt x="888" y="168"/>
                    </a:lnTo>
                    <a:lnTo>
                      <a:pt x="893" y="167"/>
                    </a:lnTo>
                    <a:lnTo>
                      <a:pt x="899" y="166"/>
                    </a:lnTo>
                    <a:lnTo>
                      <a:pt x="902" y="164"/>
                    </a:lnTo>
                    <a:lnTo>
                      <a:pt x="908" y="162"/>
                    </a:lnTo>
                    <a:lnTo>
                      <a:pt x="912" y="161"/>
                    </a:lnTo>
                    <a:lnTo>
                      <a:pt x="913" y="160"/>
                    </a:lnTo>
                    <a:lnTo>
                      <a:pt x="913" y="157"/>
                    </a:lnTo>
                    <a:lnTo>
                      <a:pt x="913" y="153"/>
                    </a:lnTo>
                    <a:lnTo>
                      <a:pt x="915" y="144"/>
                    </a:lnTo>
                    <a:lnTo>
                      <a:pt x="919" y="135"/>
                    </a:lnTo>
                    <a:lnTo>
                      <a:pt x="923" y="133"/>
                    </a:lnTo>
                    <a:lnTo>
                      <a:pt x="928" y="131"/>
                    </a:lnTo>
                    <a:lnTo>
                      <a:pt x="930" y="128"/>
                    </a:lnTo>
                    <a:lnTo>
                      <a:pt x="932" y="126"/>
                    </a:lnTo>
                    <a:lnTo>
                      <a:pt x="930" y="121"/>
                    </a:lnTo>
                    <a:lnTo>
                      <a:pt x="925" y="116"/>
                    </a:lnTo>
                    <a:lnTo>
                      <a:pt x="917" y="112"/>
                    </a:lnTo>
                    <a:lnTo>
                      <a:pt x="915" y="107"/>
                    </a:lnTo>
                    <a:lnTo>
                      <a:pt x="915" y="102"/>
                    </a:lnTo>
                    <a:lnTo>
                      <a:pt x="921" y="92"/>
                    </a:lnTo>
                    <a:lnTo>
                      <a:pt x="913" y="76"/>
                    </a:lnTo>
                    <a:lnTo>
                      <a:pt x="904" y="59"/>
                    </a:lnTo>
                    <a:lnTo>
                      <a:pt x="901" y="55"/>
                    </a:lnTo>
                    <a:lnTo>
                      <a:pt x="895" y="51"/>
                    </a:lnTo>
                    <a:lnTo>
                      <a:pt x="889" y="46"/>
                    </a:lnTo>
                    <a:lnTo>
                      <a:pt x="884" y="42"/>
                    </a:lnTo>
                    <a:lnTo>
                      <a:pt x="877" y="37"/>
                    </a:lnTo>
                    <a:lnTo>
                      <a:pt x="869" y="33"/>
                    </a:lnTo>
                    <a:lnTo>
                      <a:pt x="867" y="32"/>
                    </a:lnTo>
                    <a:lnTo>
                      <a:pt x="864" y="31"/>
                    </a:lnTo>
                    <a:lnTo>
                      <a:pt x="862" y="30"/>
                    </a:lnTo>
                    <a:lnTo>
                      <a:pt x="860" y="29"/>
                    </a:lnTo>
                    <a:lnTo>
                      <a:pt x="854" y="22"/>
                    </a:lnTo>
                    <a:lnTo>
                      <a:pt x="849" y="19"/>
                    </a:lnTo>
                    <a:lnTo>
                      <a:pt x="843" y="17"/>
                    </a:lnTo>
                    <a:lnTo>
                      <a:pt x="840" y="18"/>
                    </a:lnTo>
                    <a:lnTo>
                      <a:pt x="838" y="18"/>
                    </a:lnTo>
                    <a:lnTo>
                      <a:pt x="834" y="20"/>
                    </a:lnTo>
                    <a:lnTo>
                      <a:pt x="827" y="23"/>
                    </a:lnTo>
                    <a:lnTo>
                      <a:pt x="825" y="24"/>
                    </a:lnTo>
                    <a:lnTo>
                      <a:pt x="823" y="24"/>
                    </a:lnTo>
                    <a:lnTo>
                      <a:pt x="821" y="27"/>
                    </a:lnTo>
                    <a:lnTo>
                      <a:pt x="819" y="30"/>
                    </a:lnTo>
                    <a:lnTo>
                      <a:pt x="821" y="37"/>
                    </a:lnTo>
                    <a:lnTo>
                      <a:pt x="821" y="44"/>
                    </a:lnTo>
                    <a:lnTo>
                      <a:pt x="819" y="47"/>
                    </a:lnTo>
                    <a:lnTo>
                      <a:pt x="814" y="49"/>
                    </a:lnTo>
                    <a:lnTo>
                      <a:pt x="812" y="53"/>
                    </a:lnTo>
                    <a:lnTo>
                      <a:pt x="810" y="57"/>
                    </a:lnTo>
                    <a:lnTo>
                      <a:pt x="812" y="67"/>
                    </a:lnTo>
                    <a:lnTo>
                      <a:pt x="814" y="72"/>
                    </a:lnTo>
                    <a:lnTo>
                      <a:pt x="812" y="77"/>
                    </a:lnTo>
                    <a:lnTo>
                      <a:pt x="808" y="81"/>
                    </a:lnTo>
                    <a:lnTo>
                      <a:pt x="803" y="85"/>
                    </a:lnTo>
                    <a:lnTo>
                      <a:pt x="799" y="89"/>
                    </a:lnTo>
                    <a:lnTo>
                      <a:pt x="795" y="90"/>
                    </a:lnTo>
                    <a:lnTo>
                      <a:pt x="790" y="90"/>
                    </a:lnTo>
                    <a:lnTo>
                      <a:pt x="781" y="89"/>
                    </a:lnTo>
                    <a:lnTo>
                      <a:pt x="771" y="87"/>
                    </a:lnTo>
                    <a:lnTo>
                      <a:pt x="766" y="84"/>
                    </a:lnTo>
                    <a:lnTo>
                      <a:pt x="762" y="82"/>
                    </a:lnTo>
                    <a:lnTo>
                      <a:pt x="762" y="79"/>
                    </a:lnTo>
                    <a:lnTo>
                      <a:pt x="760" y="73"/>
                    </a:lnTo>
                    <a:lnTo>
                      <a:pt x="758" y="70"/>
                    </a:lnTo>
                    <a:lnTo>
                      <a:pt x="755" y="67"/>
                    </a:lnTo>
                    <a:lnTo>
                      <a:pt x="751" y="66"/>
                    </a:lnTo>
                    <a:lnTo>
                      <a:pt x="747" y="65"/>
                    </a:lnTo>
                    <a:lnTo>
                      <a:pt x="742" y="63"/>
                    </a:lnTo>
                    <a:lnTo>
                      <a:pt x="738" y="62"/>
                    </a:lnTo>
                    <a:lnTo>
                      <a:pt x="734" y="59"/>
                    </a:lnTo>
                    <a:lnTo>
                      <a:pt x="733" y="57"/>
                    </a:lnTo>
                    <a:lnTo>
                      <a:pt x="729" y="56"/>
                    </a:lnTo>
                    <a:lnTo>
                      <a:pt x="723" y="57"/>
                    </a:lnTo>
                    <a:lnTo>
                      <a:pt x="718" y="57"/>
                    </a:lnTo>
                    <a:lnTo>
                      <a:pt x="710" y="57"/>
                    </a:lnTo>
                    <a:lnTo>
                      <a:pt x="707" y="59"/>
                    </a:lnTo>
                    <a:lnTo>
                      <a:pt x="703" y="61"/>
                    </a:lnTo>
                    <a:lnTo>
                      <a:pt x="701" y="62"/>
                    </a:lnTo>
                    <a:lnTo>
                      <a:pt x="696" y="63"/>
                    </a:lnTo>
                    <a:lnTo>
                      <a:pt x="685" y="62"/>
                    </a:lnTo>
                    <a:lnTo>
                      <a:pt x="679" y="63"/>
                    </a:lnTo>
                    <a:lnTo>
                      <a:pt x="673" y="65"/>
                    </a:lnTo>
                    <a:lnTo>
                      <a:pt x="666" y="67"/>
                    </a:lnTo>
                    <a:lnTo>
                      <a:pt x="659" y="66"/>
                    </a:lnTo>
                    <a:lnTo>
                      <a:pt x="653" y="64"/>
                    </a:lnTo>
                    <a:lnTo>
                      <a:pt x="648" y="62"/>
                    </a:lnTo>
                    <a:lnTo>
                      <a:pt x="640" y="60"/>
                    </a:lnTo>
                    <a:lnTo>
                      <a:pt x="631" y="57"/>
                    </a:lnTo>
                    <a:lnTo>
                      <a:pt x="620" y="53"/>
                    </a:lnTo>
                    <a:lnTo>
                      <a:pt x="614" y="47"/>
                    </a:lnTo>
                    <a:lnTo>
                      <a:pt x="607" y="44"/>
                    </a:lnTo>
                    <a:lnTo>
                      <a:pt x="596" y="43"/>
                    </a:lnTo>
                    <a:lnTo>
                      <a:pt x="585" y="42"/>
                    </a:lnTo>
                    <a:lnTo>
                      <a:pt x="581" y="41"/>
                    </a:lnTo>
                    <a:lnTo>
                      <a:pt x="577" y="39"/>
                    </a:lnTo>
                    <a:lnTo>
                      <a:pt x="574" y="38"/>
                    </a:lnTo>
                    <a:lnTo>
                      <a:pt x="568" y="36"/>
                    </a:lnTo>
                    <a:lnTo>
                      <a:pt x="565" y="35"/>
                    </a:lnTo>
                    <a:lnTo>
                      <a:pt x="561" y="35"/>
                    </a:lnTo>
                    <a:lnTo>
                      <a:pt x="557" y="34"/>
                    </a:lnTo>
                    <a:lnTo>
                      <a:pt x="555" y="34"/>
                    </a:lnTo>
                    <a:lnTo>
                      <a:pt x="546" y="30"/>
                    </a:lnTo>
                    <a:lnTo>
                      <a:pt x="537" y="24"/>
                    </a:lnTo>
                    <a:lnTo>
                      <a:pt x="533" y="24"/>
                    </a:lnTo>
                    <a:lnTo>
                      <a:pt x="528" y="25"/>
                    </a:lnTo>
                    <a:lnTo>
                      <a:pt x="520" y="25"/>
                    </a:lnTo>
                    <a:lnTo>
                      <a:pt x="515" y="24"/>
                    </a:lnTo>
                    <a:lnTo>
                      <a:pt x="511" y="21"/>
                    </a:lnTo>
                    <a:lnTo>
                      <a:pt x="511" y="18"/>
                    </a:lnTo>
                    <a:lnTo>
                      <a:pt x="509" y="16"/>
                    </a:lnTo>
                    <a:lnTo>
                      <a:pt x="505" y="14"/>
                    </a:lnTo>
                    <a:lnTo>
                      <a:pt x="485" y="14"/>
                    </a:lnTo>
                    <a:lnTo>
                      <a:pt x="467" y="13"/>
                    </a:lnTo>
                    <a:lnTo>
                      <a:pt x="461" y="10"/>
                    </a:lnTo>
                    <a:lnTo>
                      <a:pt x="459" y="7"/>
                    </a:lnTo>
                    <a:lnTo>
                      <a:pt x="457" y="3"/>
                    </a:lnTo>
                    <a:lnTo>
                      <a:pt x="452" y="0"/>
                    </a:lnTo>
                    <a:lnTo>
                      <a:pt x="446" y="2"/>
                    </a:lnTo>
                    <a:lnTo>
                      <a:pt x="443" y="4"/>
                    </a:lnTo>
                    <a:lnTo>
                      <a:pt x="437" y="7"/>
                    </a:lnTo>
                    <a:lnTo>
                      <a:pt x="430" y="10"/>
                    </a:lnTo>
                    <a:lnTo>
                      <a:pt x="422" y="9"/>
                    </a:lnTo>
                    <a:lnTo>
                      <a:pt x="413" y="9"/>
                    </a:lnTo>
                    <a:lnTo>
                      <a:pt x="402" y="10"/>
                    </a:lnTo>
                    <a:lnTo>
                      <a:pt x="397" y="11"/>
                    </a:lnTo>
                    <a:lnTo>
                      <a:pt x="395" y="11"/>
                    </a:lnTo>
                    <a:lnTo>
                      <a:pt x="395" y="16"/>
                    </a:lnTo>
                    <a:lnTo>
                      <a:pt x="393" y="18"/>
                    </a:lnTo>
                    <a:lnTo>
                      <a:pt x="389" y="20"/>
                    </a:lnTo>
                    <a:lnTo>
                      <a:pt x="384" y="21"/>
                    </a:lnTo>
                    <a:lnTo>
                      <a:pt x="382" y="24"/>
                    </a:lnTo>
                    <a:lnTo>
                      <a:pt x="378" y="26"/>
                    </a:lnTo>
                    <a:lnTo>
                      <a:pt x="371" y="27"/>
                    </a:lnTo>
                    <a:lnTo>
                      <a:pt x="361" y="27"/>
                    </a:lnTo>
                    <a:lnTo>
                      <a:pt x="349" y="27"/>
                    </a:lnTo>
                    <a:lnTo>
                      <a:pt x="341" y="30"/>
                    </a:lnTo>
                    <a:lnTo>
                      <a:pt x="339" y="32"/>
                    </a:lnTo>
                    <a:lnTo>
                      <a:pt x="334" y="33"/>
                    </a:lnTo>
                    <a:lnTo>
                      <a:pt x="326" y="33"/>
                    </a:lnTo>
                    <a:lnTo>
                      <a:pt x="319" y="31"/>
                    </a:lnTo>
                    <a:lnTo>
                      <a:pt x="317" y="29"/>
                    </a:lnTo>
                    <a:lnTo>
                      <a:pt x="315" y="26"/>
                    </a:lnTo>
                    <a:lnTo>
                      <a:pt x="313" y="23"/>
                    </a:lnTo>
                    <a:lnTo>
                      <a:pt x="313" y="22"/>
                    </a:lnTo>
                    <a:lnTo>
                      <a:pt x="312" y="17"/>
                    </a:lnTo>
                    <a:lnTo>
                      <a:pt x="308" y="14"/>
                    </a:lnTo>
                    <a:lnTo>
                      <a:pt x="304" y="12"/>
                    </a:lnTo>
                    <a:lnTo>
                      <a:pt x="297" y="10"/>
                    </a:lnTo>
                    <a:lnTo>
                      <a:pt x="291" y="11"/>
                    </a:lnTo>
                    <a:lnTo>
                      <a:pt x="288" y="12"/>
                    </a:lnTo>
                    <a:lnTo>
                      <a:pt x="286" y="14"/>
                    </a:lnTo>
                    <a:lnTo>
                      <a:pt x="284" y="16"/>
                    </a:lnTo>
                    <a:lnTo>
                      <a:pt x="284" y="17"/>
                    </a:lnTo>
                    <a:lnTo>
                      <a:pt x="278" y="18"/>
                    </a:lnTo>
                    <a:lnTo>
                      <a:pt x="273" y="19"/>
                    </a:lnTo>
                    <a:lnTo>
                      <a:pt x="269" y="22"/>
                    </a:lnTo>
                    <a:lnTo>
                      <a:pt x="265" y="23"/>
                    </a:lnTo>
                    <a:lnTo>
                      <a:pt x="260" y="24"/>
                    </a:lnTo>
                    <a:lnTo>
                      <a:pt x="253" y="24"/>
                    </a:lnTo>
                    <a:lnTo>
                      <a:pt x="247" y="28"/>
                    </a:lnTo>
                    <a:lnTo>
                      <a:pt x="243" y="30"/>
                    </a:lnTo>
                    <a:lnTo>
                      <a:pt x="232" y="32"/>
                    </a:lnTo>
                    <a:lnTo>
                      <a:pt x="219" y="32"/>
                    </a:lnTo>
                    <a:lnTo>
                      <a:pt x="203" y="32"/>
                    </a:lnTo>
                    <a:lnTo>
                      <a:pt x="203" y="34"/>
                    </a:lnTo>
                    <a:lnTo>
                      <a:pt x="203" y="35"/>
                    </a:lnTo>
                    <a:lnTo>
                      <a:pt x="199" y="34"/>
                    </a:lnTo>
                    <a:lnTo>
                      <a:pt x="195" y="33"/>
                    </a:lnTo>
                    <a:lnTo>
                      <a:pt x="186" y="29"/>
                    </a:lnTo>
                    <a:lnTo>
                      <a:pt x="182" y="28"/>
                    </a:lnTo>
                    <a:lnTo>
                      <a:pt x="181" y="27"/>
                    </a:lnTo>
                    <a:lnTo>
                      <a:pt x="179" y="26"/>
                    </a:lnTo>
                    <a:lnTo>
                      <a:pt x="177" y="25"/>
                    </a:lnTo>
                    <a:lnTo>
                      <a:pt x="169" y="26"/>
                    </a:lnTo>
                    <a:lnTo>
                      <a:pt x="164" y="28"/>
                    </a:lnTo>
                    <a:lnTo>
                      <a:pt x="160" y="30"/>
                    </a:lnTo>
                    <a:lnTo>
                      <a:pt x="155" y="32"/>
                    </a:lnTo>
                    <a:lnTo>
                      <a:pt x="153" y="36"/>
                    </a:lnTo>
                    <a:lnTo>
                      <a:pt x="149" y="37"/>
                    </a:lnTo>
                    <a:lnTo>
                      <a:pt x="144" y="38"/>
                    </a:lnTo>
                    <a:lnTo>
                      <a:pt x="136" y="39"/>
                    </a:lnTo>
                    <a:lnTo>
                      <a:pt x="131" y="42"/>
                    </a:lnTo>
                    <a:lnTo>
                      <a:pt x="125" y="44"/>
                    </a:lnTo>
                    <a:lnTo>
                      <a:pt x="112" y="46"/>
                    </a:lnTo>
                    <a:lnTo>
                      <a:pt x="97" y="48"/>
                    </a:lnTo>
                    <a:lnTo>
                      <a:pt x="85" y="50"/>
                    </a:lnTo>
                    <a:lnTo>
                      <a:pt x="83" y="53"/>
                    </a:lnTo>
                    <a:lnTo>
                      <a:pt x="85" y="56"/>
                    </a:lnTo>
                    <a:lnTo>
                      <a:pt x="88" y="61"/>
                    </a:lnTo>
                    <a:lnTo>
                      <a:pt x="86" y="65"/>
                    </a:lnTo>
                    <a:lnTo>
                      <a:pt x="85" y="67"/>
                    </a:lnTo>
                    <a:lnTo>
                      <a:pt x="83" y="69"/>
                    </a:lnTo>
                    <a:lnTo>
                      <a:pt x="77" y="71"/>
                    </a:lnTo>
                    <a:lnTo>
                      <a:pt x="77" y="73"/>
                    </a:lnTo>
                    <a:lnTo>
                      <a:pt x="77" y="76"/>
                    </a:lnTo>
                    <a:lnTo>
                      <a:pt x="79" y="78"/>
                    </a:lnTo>
                    <a:lnTo>
                      <a:pt x="77" y="80"/>
                    </a:lnTo>
                    <a:lnTo>
                      <a:pt x="70" y="81"/>
                    </a:lnTo>
                    <a:lnTo>
                      <a:pt x="68" y="82"/>
                    </a:lnTo>
                    <a:lnTo>
                      <a:pt x="66" y="82"/>
                    </a:lnTo>
                    <a:lnTo>
                      <a:pt x="53" y="78"/>
                    </a:lnTo>
                    <a:lnTo>
                      <a:pt x="40" y="74"/>
                    </a:lnTo>
                    <a:lnTo>
                      <a:pt x="37" y="70"/>
                    </a:lnTo>
                    <a:lnTo>
                      <a:pt x="33" y="69"/>
                    </a:lnTo>
                    <a:lnTo>
                      <a:pt x="27" y="69"/>
                    </a:lnTo>
                    <a:lnTo>
                      <a:pt x="24" y="72"/>
                    </a:lnTo>
                    <a:lnTo>
                      <a:pt x="22" y="74"/>
                    </a:lnTo>
                    <a:lnTo>
                      <a:pt x="20" y="74"/>
                    </a:lnTo>
                    <a:lnTo>
                      <a:pt x="14" y="75"/>
                    </a:lnTo>
                    <a:lnTo>
                      <a:pt x="7" y="75"/>
                    </a:lnTo>
                    <a:lnTo>
                      <a:pt x="3" y="75"/>
                    </a:lnTo>
                    <a:lnTo>
                      <a:pt x="5" y="75"/>
                    </a:lnTo>
                    <a:close/>
                  </a:path>
                </a:pathLst>
              </a:custGeom>
              <a:solidFill>
                <a:schemeClr val="accent1">
                  <a:lumMod val="60000"/>
                  <a:lumOff val="40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6" name="Freeform 16">
                <a:extLst>
                  <a:ext uri="{FF2B5EF4-FFF2-40B4-BE49-F238E27FC236}">
                    <a16:creationId xmlns:a16="http://schemas.microsoft.com/office/drawing/2014/main" id="{F0FEE9DB-3FB4-9D49-449E-CD8D440F8BD3}"/>
                  </a:ext>
                </a:extLst>
              </p:cNvPr>
              <p:cNvSpPr>
                <a:spLocks/>
              </p:cNvSpPr>
              <p:nvPr/>
            </p:nvSpPr>
            <p:spPr bwMode="auto">
              <a:xfrm>
                <a:off x="2983" y="2642"/>
                <a:ext cx="457" cy="612"/>
              </a:xfrm>
              <a:custGeom>
                <a:avLst/>
                <a:gdLst>
                  <a:gd name="T0" fmla="*/ 1378370023 w 712"/>
                  <a:gd name="T1" fmla="*/ 2147483647 h 517"/>
                  <a:gd name="T2" fmla="*/ 1378370023 w 712"/>
                  <a:gd name="T3" fmla="*/ 2147483647 h 517"/>
                  <a:gd name="T4" fmla="*/ 1378370023 w 712"/>
                  <a:gd name="T5" fmla="*/ 2147483647 h 517"/>
                  <a:gd name="T6" fmla="*/ 1378370023 w 712"/>
                  <a:gd name="T7" fmla="*/ 2147483647 h 517"/>
                  <a:gd name="T8" fmla="*/ 1378370023 w 712"/>
                  <a:gd name="T9" fmla="*/ 2147483647 h 517"/>
                  <a:gd name="T10" fmla="*/ 1378370023 w 712"/>
                  <a:gd name="T11" fmla="*/ 2147483647 h 517"/>
                  <a:gd name="T12" fmla="*/ 1378370023 w 712"/>
                  <a:gd name="T13" fmla="*/ 2147483647 h 517"/>
                  <a:gd name="T14" fmla="*/ 1378370023 w 712"/>
                  <a:gd name="T15" fmla="*/ 2147483647 h 517"/>
                  <a:gd name="T16" fmla="*/ 1378370023 w 712"/>
                  <a:gd name="T17" fmla="*/ 2147483647 h 517"/>
                  <a:gd name="T18" fmla="*/ 1378370023 w 712"/>
                  <a:gd name="T19" fmla="*/ 2147483647 h 517"/>
                  <a:gd name="T20" fmla="*/ 1378370023 w 712"/>
                  <a:gd name="T21" fmla="*/ 2147483647 h 517"/>
                  <a:gd name="T22" fmla="*/ 1378370023 w 712"/>
                  <a:gd name="T23" fmla="*/ 2147483647 h 517"/>
                  <a:gd name="T24" fmla="*/ 1378370023 w 712"/>
                  <a:gd name="T25" fmla="*/ 2147483647 h 517"/>
                  <a:gd name="T26" fmla="*/ 1378370023 w 712"/>
                  <a:gd name="T27" fmla="*/ 2147483647 h 517"/>
                  <a:gd name="T28" fmla="*/ 1378370023 w 712"/>
                  <a:gd name="T29" fmla="*/ 2147483647 h 517"/>
                  <a:gd name="T30" fmla="*/ 1378370023 w 712"/>
                  <a:gd name="T31" fmla="*/ 2147483647 h 517"/>
                  <a:gd name="T32" fmla="*/ 1378370023 w 712"/>
                  <a:gd name="T33" fmla="*/ 2147483647 h 517"/>
                  <a:gd name="T34" fmla="*/ 1378370023 w 712"/>
                  <a:gd name="T35" fmla="*/ 2147483647 h 517"/>
                  <a:gd name="T36" fmla="*/ 1378370023 w 712"/>
                  <a:gd name="T37" fmla="*/ 2147483647 h 517"/>
                  <a:gd name="T38" fmla="*/ 1378370023 w 712"/>
                  <a:gd name="T39" fmla="*/ 2147483647 h 517"/>
                  <a:gd name="T40" fmla="*/ 1378370023 w 712"/>
                  <a:gd name="T41" fmla="*/ 2147483647 h 517"/>
                  <a:gd name="T42" fmla="*/ 1378370023 w 712"/>
                  <a:gd name="T43" fmla="*/ 2147483647 h 517"/>
                  <a:gd name="T44" fmla="*/ 1378370023 w 712"/>
                  <a:gd name="T45" fmla="*/ 2147483647 h 517"/>
                  <a:gd name="T46" fmla="*/ 1378370023 w 712"/>
                  <a:gd name="T47" fmla="*/ 2147483647 h 517"/>
                  <a:gd name="T48" fmla="*/ 1378370023 w 712"/>
                  <a:gd name="T49" fmla="*/ 2147483647 h 517"/>
                  <a:gd name="T50" fmla="*/ 1378370023 w 712"/>
                  <a:gd name="T51" fmla="*/ 2147483647 h 517"/>
                  <a:gd name="T52" fmla="*/ 1378370023 w 712"/>
                  <a:gd name="T53" fmla="*/ 2147483647 h 517"/>
                  <a:gd name="T54" fmla="*/ 1378370023 w 712"/>
                  <a:gd name="T55" fmla="*/ 2147483647 h 517"/>
                  <a:gd name="T56" fmla="*/ 1378370023 w 712"/>
                  <a:gd name="T57" fmla="*/ 2147483647 h 517"/>
                  <a:gd name="T58" fmla="*/ 1378370023 w 712"/>
                  <a:gd name="T59" fmla="*/ 2147483647 h 517"/>
                  <a:gd name="T60" fmla="*/ 1378370023 w 712"/>
                  <a:gd name="T61" fmla="*/ 2147483647 h 517"/>
                  <a:gd name="T62" fmla="*/ 1378370023 w 712"/>
                  <a:gd name="T63" fmla="*/ 2147483647 h 517"/>
                  <a:gd name="T64" fmla="*/ 1378370023 w 712"/>
                  <a:gd name="T65" fmla="*/ 2147483647 h 517"/>
                  <a:gd name="T66" fmla="*/ 1378370023 w 712"/>
                  <a:gd name="T67" fmla="*/ 2147483647 h 517"/>
                  <a:gd name="T68" fmla="*/ 1378370023 w 712"/>
                  <a:gd name="T69" fmla="*/ 2147483647 h 517"/>
                  <a:gd name="T70" fmla="*/ 1378370023 w 712"/>
                  <a:gd name="T71" fmla="*/ 2147483647 h 517"/>
                  <a:gd name="T72" fmla="*/ 1378370023 w 712"/>
                  <a:gd name="T73" fmla="*/ 2147483647 h 517"/>
                  <a:gd name="T74" fmla="*/ 1378370023 w 712"/>
                  <a:gd name="T75" fmla="*/ 2147483647 h 517"/>
                  <a:gd name="T76" fmla="*/ 1378370023 w 712"/>
                  <a:gd name="T77" fmla="*/ 2147483647 h 517"/>
                  <a:gd name="T78" fmla="*/ 1378370023 w 712"/>
                  <a:gd name="T79" fmla="*/ 2147483647 h 517"/>
                  <a:gd name="T80" fmla="*/ 1378370023 w 712"/>
                  <a:gd name="T81" fmla="*/ 2147483647 h 517"/>
                  <a:gd name="T82" fmla="*/ 1378370023 w 712"/>
                  <a:gd name="T83" fmla="*/ 2147483647 h 517"/>
                  <a:gd name="T84" fmla="*/ 1378370023 w 712"/>
                  <a:gd name="T85" fmla="*/ 2147483647 h 517"/>
                  <a:gd name="T86" fmla="*/ 1378370023 w 712"/>
                  <a:gd name="T87" fmla="*/ 2147483647 h 517"/>
                  <a:gd name="T88" fmla="*/ 1378370023 w 712"/>
                  <a:gd name="T89" fmla="*/ 2147483647 h 517"/>
                  <a:gd name="T90" fmla="*/ 1378370023 w 712"/>
                  <a:gd name="T91" fmla="*/ 2147483647 h 517"/>
                  <a:gd name="T92" fmla="*/ 1378370023 w 712"/>
                  <a:gd name="T93" fmla="*/ 2147483647 h 517"/>
                  <a:gd name="T94" fmla="*/ 1378370023 w 712"/>
                  <a:gd name="T95" fmla="*/ 2147483647 h 517"/>
                  <a:gd name="T96" fmla="*/ 1378370023 w 712"/>
                  <a:gd name="T97" fmla="*/ 2147483647 h 517"/>
                  <a:gd name="T98" fmla="*/ 1378370023 w 712"/>
                  <a:gd name="T99" fmla="*/ 2147483647 h 517"/>
                  <a:gd name="T100" fmla="*/ 1378370023 w 712"/>
                  <a:gd name="T101" fmla="*/ 2147483647 h 517"/>
                  <a:gd name="T102" fmla="*/ 1378370023 w 712"/>
                  <a:gd name="T103" fmla="*/ 2147483647 h 517"/>
                  <a:gd name="T104" fmla="*/ 1378370023 w 712"/>
                  <a:gd name="T105" fmla="*/ 2147483647 h 517"/>
                  <a:gd name="T106" fmla="*/ 1378370023 w 712"/>
                  <a:gd name="T107" fmla="*/ 2147483647 h 517"/>
                  <a:gd name="T108" fmla="*/ 1378370023 w 712"/>
                  <a:gd name="T109" fmla="*/ 2147483647 h 517"/>
                  <a:gd name="T110" fmla="*/ 1378370023 w 712"/>
                  <a:gd name="T111" fmla="*/ 2147483647 h 5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2"/>
                  <a:gd name="T169" fmla="*/ 0 h 517"/>
                  <a:gd name="T170" fmla="*/ 712 w 712"/>
                  <a:gd name="T171" fmla="*/ 517 h 5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2" h="517">
                    <a:moveTo>
                      <a:pt x="0" y="42"/>
                    </a:moveTo>
                    <a:lnTo>
                      <a:pt x="0" y="49"/>
                    </a:lnTo>
                    <a:lnTo>
                      <a:pt x="1" y="55"/>
                    </a:lnTo>
                    <a:lnTo>
                      <a:pt x="5" y="60"/>
                    </a:lnTo>
                    <a:lnTo>
                      <a:pt x="12" y="63"/>
                    </a:lnTo>
                    <a:lnTo>
                      <a:pt x="22" y="71"/>
                    </a:lnTo>
                    <a:lnTo>
                      <a:pt x="27" y="80"/>
                    </a:lnTo>
                    <a:lnTo>
                      <a:pt x="35" y="88"/>
                    </a:lnTo>
                    <a:lnTo>
                      <a:pt x="44" y="95"/>
                    </a:lnTo>
                    <a:lnTo>
                      <a:pt x="53" y="107"/>
                    </a:lnTo>
                    <a:lnTo>
                      <a:pt x="59" y="112"/>
                    </a:lnTo>
                    <a:lnTo>
                      <a:pt x="66" y="117"/>
                    </a:lnTo>
                    <a:lnTo>
                      <a:pt x="68" y="123"/>
                    </a:lnTo>
                    <a:lnTo>
                      <a:pt x="72" y="130"/>
                    </a:lnTo>
                    <a:lnTo>
                      <a:pt x="77" y="136"/>
                    </a:lnTo>
                    <a:lnTo>
                      <a:pt x="81" y="138"/>
                    </a:lnTo>
                    <a:lnTo>
                      <a:pt x="84" y="139"/>
                    </a:lnTo>
                    <a:lnTo>
                      <a:pt x="86" y="140"/>
                    </a:lnTo>
                    <a:lnTo>
                      <a:pt x="92" y="142"/>
                    </a:lnTo>
                    <a:lnTo>
                      <a:pt x="96" y="143"/>
                    </a:lnTo>
                    <a:lnTo>
                      <a:pt x="97" y="145"/>
                    </a:lnTo>
                    <a:lnTo>
                      <a:pt x="92" y="149"/>
                    </a:lnTo>
                    <a:lnTo>
                      <a:pt x="84" y="152"/>
                    </a:lnTo>
                    <a:lnTo>
                      <a:pt x="77" y="154"/>
                    </a:lnTo>
                    <a:lnTo>
                      <a:pt x="75" y="155"/>
                    </a:lnTo>
                    <a:lnTo>
                      <a:pt x="73" y="155"/>
                    </a:lnTo>
                    <a:lnTo>
                      <a:pt x="70" y="158"/>
                    </a:lnTo>
                    <a:lnTo>
                      <a:pt x="66" y="162"/>
                    </a:lnTo>
                    <a:lnTo>
                      <a:pt x="64" y="165"/>
                    </a:lnTo>
                    <a:lnTo>
                      <a:pt x="66" y="167"/>
                    </a:lnTo>
                    <a:lnTo>
                      <a:pt x="68" y="168"/>
                    </a:lnTo>
                    <a:lnTo>
                      <a:pt x="72" y="171"/>
                    </a:lnTo>
                    <a:lnTo>
                      <a:pt x="77" y="172"/>
                    </a:lnTo>
                    <a:lnTo>
                      <a:pt x="84" y="174"/>
                    </a:lnTo>
                    <a:lnTo>
                      <a:pt x="90" y="175"/>
                    </a:lnTo>
                    <a:lnTo>
                      <a:pt x="96" y="175"/>
                    </a:lnTo>
                    <a:lnTo>
                      <a:pt x="101" y="174"/>
                    </a:lnTo>
                    <a:lnTo>
                      <a:pt x="108" y="175"/>
                    </a:lnTo>
                    <a:lnTo>
                      <a:pt x="112" y="176"/>
                    </a:lnTo>
                    <a:lnTo>
                      <a:pt x="118" y="179"/>
                    </a:lnTo>
                    <a:lnTo>
                      <a:pt x="127" y="194"/>
                    </a:lnTo>
                    <a:lnTo>
                      <a:pt x="136" y="208"/>
                    </a:lnTo>
                    <a:lnTo>
                      <a:pt x="142" y="213"/>
                    </a:lnTo>
                    <a:lnTo>
                      <a:pt x="151" y="218"/>
                    </a:lnTo>
                    <a:lnTo>
                      <a:pt x="162" y="222"/>
                    </a:lnTo>
                    <a:lnTo>
                      <a:pt x="177" y="224"/>
                    </a:lnTo>
                    <a:lnTo>
                      <a:pt x="184" y="228"/>
                    </a:lnTo>
                    <a:lnTo>
                      <a:pt x="190" y="231"/>
                    </a:lnTo>
                    <a:lnTo>
                      <a:pt x="195" y="235"/>
                    </a:lnTo>
                    <a:lnTo>
                      <a:pt x="195" y="237"/>
                    </a:lnTo>
                    <a:lnTo>
                      <a:pt x="195" y="238"/>
                    </a:lnTo>
                    <a:lnTo>
                      <a:pt x="193" y="237"/>
                    </a:lnTo>
                    <a:lnTo>
                      <a:pt x="192" y="237"/>
                    </a:lnTo>
                    <a:lnTo>
                      <a:pt x="193" y="238"/>
                    </a:lnTo>
                    <a:lnTo>
                      <a:pt x="199" y="242"/>
                    </a:lnTo>
                    <a:lnTo>
                      <a:pt x="204" y="245"/>
                    </a:lnTo>
                    <a:lnTo>
                      <a:pt x="210" y="248"/>
                    </a:lnTo>
                    <a:lnTo>
                      <a:pt x="216" y="251"/>
                    </a:lnTo>
                    <a:lnTo>
                      <a:pt x="219" y="255"/>
                    </a:lnTo>
                    <a:lnTo>
                      <a:pt x="223" y="259"/>
                    </a:lnTo>
                    <a:lnTo>
                      <a:pt x="225" y="263"/>
                    </a:lnTo>
                    <a:lnTo>
                      <a:pt x="227" y="267"/>
                    </a:lnTo>
                    <a:lnTo>
                      <a:pt x="230" y="271"/>
                    </a:lnTo>
                    <a:lnTo>
                      <a:pt x="230" y="277"/>
                    </a:lnTo>
                    <a:lnTo>
                      <a:pt x="232" y="283"/>
                    </a:lnTo>
                    <a:lnTo>
                      <a:pt x="234" y="286"/>
                    </a:lnTo>
                    <a:lnTo>
                      <a:pt x="238" y="289"/>
                    </a:lnTo>
                    <a:lnTo>
                      <a:pt x="240" y="297"/>
                    </a:lnTo>
                    <a:lnTo>
                      <a:pt x="240" y="303"/>
                    </a:lnTo>
                    <a:lnTo>
                      <a:pt x="241" y="308"/>
                    </a:lnTo>
                    <a:lnTo>
                      <a:pt x="245" y="311"/>
                    </a:lnTo>
                    <a:lnTo>
                      <a:pt x="251" y="313"/>
                    </a:lnTo>
                    <a:lnTo>
                      <a:pt x="258" y="324"/>
                    </a:lnTo>
                    <a:lnTo>
                      <a:pt x="264" y="328"/>
                    </a:lnTo>
                    <a:lnTo>
                      <a:pt x="271" y="332"/>
                    </a:lnTo>
                    <a:lnTo>
                      <a:pt x="276" y="335"/>
                    </a:lnTo>
                    <a:lnTo>
                      <a:pt x="286" y="337"/>
                    </a:lnTo>
                    <a:lnTo>
                      <a:pt x="291" y="338"/>
                    </a:lnTo>
                    <a:lnTo>
                      <a:pt x="295" y="338"/>
                    </a:lnTo>
                    <a:lnTo>
                      <a:pt x="306" y="344"/>
                    </a:lnTo>
                    <a:lnTo>
                      <a:pt x="317" y="349"/>
                    </a:lnTo>
                    <a:lnTo>
                      <a:pt x="328" y="354"/>
                    </a:lnTo>
                    <a:lnTo>
                      <a:pt x="341" y="360"/>
                    </a:lnTo>
                    <a:lnTo>
                      <a:pt x="339" y="365"/>
                    </a:lnTo>
                    <a:lnTo>
                      <a:pt x="339" y="367"/>
                    </a:lnTo>
                    <a:lnTo>
                      <a:pt x="341" y="368"/>
                    </a:lnTo>
                    <a:lnTo>
                      <a:pt x="343" y="367"/>
                    </a:lnTo>
                    <a:lnTo>
                      <a:pt x="343" y="366"/>
                    </a:lnTo>
                    <a:lnTo>
                      <a:pt x="345" y="365"/>
                    </a:lnTo>
                    <a:lnTo>
                      <a:pt x="343" y="366"/>
                    </a:lnTo>
                    <a:lnTo>
                      <a:pt x="341" y="369"/>
                    </a:lnTo>
                    <a:lnTo>
                      <a:pt x="339" y="372"/>
                    </a:lnTo>
                    <a:lnTo>
                      <a:pt x="337" y="375"/>
                    </a:lnTo>
                    <a:lnTo>
                      <a:pt x="336" y="377"/>
                    </a:lnTo>
                    <a:lnTo>
                      <a:pt x="336" y="378"/>
                    </a:lnTo>
                    <a:lnTo>
                      <a:pt x="341" y="382"/>
                    </a:lnTo>
                    <a:lnTo>
                      <a:pt x="348" y="388"/>
                    </a:lnTo>
                    <a:lnTo>
                      <a:pt x="354" y="393"/>
                    </a:lnTo>
                    <a:lnTo>
                      <a:pt x="360" y="397"/>
                    </a:lnTo>
                    <a:lnTo>
                      <a:pt x="361" y="399"/>
                    </a:lnTo>
                    <a:lnTo>
                      <a:pt x="361" y="401"/>
                    </a:lnTo>
                    <a:lnTo>
                      <a:pt x="363" y="402"/>
                    </a:lnTo>
                    <a:lnTo>
                      <a:pt x="365" y="404"/>
                    </a:lnTo>
                    <a:lnTo>
                      <a:pt x="365" y="416"/>
                    </a:lnTo>
                    <a:lnTo>
                      <a:pt x="371" y="426"/>
                    </a:lnTo>
                    <a:lnTo>
                      <a:pt x="376" y="429"/>
                    </a:lnTo>
                    <a:lnTo>
                      <a:pt x="385" y="433"/>
                    </a:lnTo>
                    <a:lnTo>
                      <a:pt x="395" y="436"/>
                    </a:lnTo>
                    <a:lnTo>
                      <a:pt x="406" y="438"/>
                    </a:lnTo>
                    <a:lnTo>
                      <a:pt x="411" y="447"/>
                    </a:lnTo>
                    <a:lnTo>
                      <a:pt x="413" y="449"/>
                    </a:lnTo>
                    <a:lnTo>
                      <a:pt x="415" y="451"/>
                    </a:lnTo>
                    <a:lnTo>
                      <a:pt x="415" y="452"/>
                    </a:lnTo>
                    <a:lnTo>
                      <a:pt x="415" y="454"/>
                    </a:lnTo>
                    <a:lnTo>
                      <a:pt x="417" y="461"/>
                    </a:lnTo>
                    <a:lnTo>
                      <a:pt x="420" y="467"/>
                    </a:lnTo>
                    <a:lnTo>
                      <a:pt x="420" y="469"/>
                    </a:lnTo>
                    <a:lnTo>
                      <a:pt x="422" y="470"/>
                    </a:lnTo>
                    <a:lnTo>
                      <a:pt x="435" y="474"/>
                    </a:lnTo>
                    <a:lnTo>
                      <a:pt x="446" y="479"/>
                    </a:lnTo>
                    <a:lnTo>
                      <a:pt x="450" y="482"/>
                    </a:lnTo>
                    <a:lnTo>
                      <a:pt x="450" y="486"/>
                    </a:lnTo>
                    <a:lnTo>
                      <a:pt x="452" y="490"/>
                    </a:lnTo>
                    <a:lnTo>
                      <a:pt x="454" y="494"/>
                    </a:lnTo>
                    <a:lnTo>
                      <a:pt x="465" y="500"/>
                    </a:lnTo>
                    <a:lnTo>
                      <a:pt x="476" y="505"/>
                    </a:lnTo>
                    <a:lnTo>
                      <a:pt x="487" y="512"/>
                    </a:lnTo>
                    <a:lnTo>
                      <a:pt x="498" y="517"/>
                    </a:lnTo>
                    <a:lnTo>
                      <a:pt x="505" y="515"/>
                    </a:lnTo>
                    <a:lnTo>
                      <a:pt x="509" y="513"/>
                    </a:lnTo>
                    <a:lnTo>
                      <a:pt x="511" y="510"/>
                    </a:lnTo>
                    <a:lnTo>
                      <a:pt x="511" y="508"/>
                    </a:lnTo>
                    <a:lnTo>
                      <a:pt x="511" y="503"/>
                    </a:lnTo>
                    <a:lnTo>
                      <a:pt x="513" y="501"/>
                    </a:lnTo>
                    <a:lnTo>
                      <a:pt x="516" y="498"/>
                    </a:lnTo>
                    <a:lnTo>
                      <a:pt x="522" y="495"/>
                    </a:lnTo>
                    <a:lnTo>
                      <a:pt x="531" y="493"/>
                    </a:lnTo>
                    <a:lnTo>
                      <a:pt x="542" y="490"/>
                    </a:lnTo>
                    <a:lnTo>
                      <a:pt x="550" y="488"/>
                    </a:lnTo>
                    <a:lnTo>
                      <a:pt x="552" y="484"/>
                    </a:lnTo>
                    <a:lnTo>
                      <a:pt x="553" y="482"/>
                    </a:lnTo>
                    <a:lnTo>
                      <a:pt x="555" y="479"/>
                    </a:lnTo>
                    <a:lnTo>
                      <a:pt x="557" y="478"/>
                    </a:lnTo>
                    <a:lnTo>
                      <a:pt x="561" y="478"/>
                    </a:lnTo>
                    <a:lnTo>
                      <a:pt x="566" y="478"/>
                    </a:lnTo>
                    <a:lnTo>
                      <a:pt x="574" y="477"/>
                    </a:lnTo>
                    <a:lnTo>
                      <a:pt x="576" y="473"/>
                    </a:lnTo>
                    <a:lnTo>
                      <a:pt x="577" y="469"/>
                    </a:lnTo>
                    <a:lnTo>
                      <a:pt x="581" y="467"/>
                    </a:lnTo>
                    <a:lnTo>
                      <a:pt x="587" y="466"/>
                    </a:lnTo>
                    <a:lnTo>
                      <a:pt x="592" y="466"/>
                    </a:lnTo>
                    <a:lnTo>
                      <a:pt x="594" y="466"/>
                    </a:lnTo>
                    <a:lnTo>
                      <a:pt x="601" y="466"/>
                    </a:lnTo>
                    <a:lnTo>
                      <a:pt x="609" y="467"/>
                    </a:lnTo>
                    <a:lnTo>
                      <a:pt x="620" y="471"/>
                    </a:lnTo>
                    <a:lnTo>
                      <a:pt x="624" y="472"/>
                    </a:lnTo>
                    <a:lnTo>
                      <a:pt x="625" y="473"/>
                    </a:lnTo>
                    <a:lnTo>
                      <a:pt x="627" y="475"/>
                    </a:lnTo>
                    <a:lnTo>
                      <a:pt x="627" y="477"/>
                    </a:lnTo>
                    <a:lnTo>
                      <a:pt x="629" y="476"/>
                    </a:lnTo>
                    <a:lnTo>
                      <a:pt x="631" y="474"/>
                    </a:lnTo>
                    <a:lnTo>
                      <a:pt x="635" y="472"/>
                    </a:lnTo>
                    <a:lnTo>
                      <a:pt x="640" y="470"/>
                    </a:lnTo>
                    <a:lnTo>
                      <a:pt x="648" y="470"/>
                    </a:lnTo>
                    <a:lnTo>
                      <a:pt x="657" y="472"/>
                    </a:lnTo>
                    <a:lnTo>
                      <a:pt x="668" y="473"/>
                    </a:lnTo>
                    <a:lnTo>
                      <a:pt x="673" y="473"/>
                    </a:lnTo>
                    <a:lnTo>
                      <a:pt x="677" y="471"/>
                    </a:lnTo>
                    <a:lnTo>
                      <a:pt x="677" y="468"/>
                    </a:lnTo>
                    <a:lnTo>
                      <a:pt x="677" y="463"/>
                    </a:lnTo>
                    <a:lnTo>
                      <a:pt x="681" y="460"/>
                    </a:lnTo>
                    <a:lnTo>
                      <a:pt x="683" y="458"/>
                    </a:lnTo>
                    <a:lnTo>
                      <a:pt x="681" y="457"/>
                    </a:lnTo>
                    <a:lnTo>
                      <a:pt x="679" y="453"/>
                    </a:lnTo>
                    <a:lnTo>
                      <a:pt x="679" y="450"/>
                    </a:lnTo>
                    <a:lnTo>
                      <a:pt x="677" y="447"/>
                    </a:lnTo>
                    <a:lnTo>
                      <a:pt x="675" y="445"/>
                    </a:lnTo>
                    <a:lnTo>
                      <a:pt x="675" y="444"/>
                    </a:lnTo>
                    <a:lnTo>
                      <a:pt x="677" y="441"/>
                    </a:lnTo>
                    <a:lnTo>
                      <a:pt x="681" y="439"/>
                    </a:lnTo>
                    <a:lnTo>
                      <a:pt x="688" y="438"/>
                    </a:lnTo>
                    <a:lnTo>
                      <a:pt x="697" y="437"/>
                    </a:lnTo>
                    <a:lnTo>
                      <a:pt x="708" y="436"/>
                    </a:lnTo>
                    <a:lnTo>
                      <a:pt x="712" y="432"/>
                    </a:lnTo>
                    <a:lnTo>
                      <a:pt x="712" y="428"/>
                    </a:lnTo>
                    <a:lnTo>
                      <a:pt x="710" y="426"/>
                    </a:lnTo>
                    <a:lnTo>
                      <a:pt x="707" y="423"/>
                    </a:lnTo>
                    <a:lnTo>
                      <a:pt x="696" y="420"/>
                    </a:lnTo>
                    <a:lnTo>
                      <a:pt x="683" y="417"/>
                    </a:lnTo>
                    <a:lnTo>
                      <a:pt x="686" y="411"/>
                    </a:lnTo>
                    <a:lnTo>
                      <a:pt x="694" y="407"/>
                    </a:lnTo>
                    <a:lnTo>
                      <a:pt x="701" y="404"/>
                    </a:lnTo>
                    <a:lnTo>
                      <a:pt x="708" y="400"/>
                    </a:lnTo>
                    <a:lnTo>
                      <a:pt x="707" y="395"/>
                    </a:lnTo>
                    <a:lnTo>
                      <a:pt x="705" y="390"/>
                    </a:lnTo>
                    <a:lnTo>
                      <a:pt x="703" y="385"/>
                    </a:lnTo>
                    <a:lnTo>
                      <a:pt x="697" y="381"/>
                    </a:lnTo>
                    <a:lnTo>
                      <a:pt x="701" y="375"/>
                    </a:lnTo>
                    <a:lnTo>
                      <a:pt x="703" y="371"/>
                    </a:lnTo>
                    <a:lnTo>
                      <a:pt x="699" y="367"/>
                    </a:lnTo>
                    <a:lnTo>
                      <a:pt x="696" y="364"/>
                    </a:lnTo>
                    <a:lnTo>
                      <a:pt x="690" y="362"/>
                    </a:lnTo>
                    <a:lnTo>
                      <a:pt x="688" y="356"/>
                    </a:lnTo>
                    <a:lnTo>
                      <a:pt x="688" y="353"/>
                    </a:lnTo>
                    <a:lnTo>
                      <a:pt x="684" y="350"/>
                    </a:lnTo>
                    <a:lnTo>
                      <a:pt x="683" y="347"/>
                    </a:lnTo>
                    <a:lnTo>
                      <a:pt x="679" y="344"/>
                    </a:lnTo>
                    <a:lnTo>
                      <a:pt x="677" y="342"/>
                    </a:lnTo>
                    <a:lnTo>
                      <a:pt x="677" y="341"/>
                    </a:lnTo>
                    <a:lnTo>
                      <a:pt x="677" y="338"/>
                    </a:lnTo>
                    <a:lnTo>
                      <a:pt x="679" y="336"/>
                    </a:lnTo>
                    <a:lnTo>
                      <a:pt x="679" y="333"/>
                    </a:lnTo>
                    <a:lnTo>
                      <a:pt x="681" y="331"/>
                    </a:lnTo>
                    <a:lnTo>
                      <a:pt x="684" y="327"/>
                    </a:lnTo>
                    <a:lnTo>
                      <a:pt x="684" y="323"/>
                    </a:lnTo>
                    <a:lnTo>
                      <a:pt x="684" y="318"/>
                    </a:lnTo>
                    <a:lnTo>
                      <a:pt x="683" y="313"/>
                    </a:lnTo>
                    <a:lnTo>
                      <a:pt x="679" y="309"/>
                    </a:lnTo>
                    <a:lnTo>
                      <a:pt x="673" y="306"/>
                    </a:lnTo>
                    <a:lnTo>
                      <a:pt x="666" y="304"/>
                    </a:lnTo>
                    <a:lnTo>
                      <a:pt x="659" y="303"/>
                    </a:lnTo>
                    <a:lnTo>
                      <a:pt x="651" y="302"/>
                    </a:lnTo>
                    <a:lnTo>
                      <a:pt x="640" y="301"/>
                    </a:lnTo>
                    <a:lnTo>
                      <a:pt x="631" y="300"/>
                    </a:lnTo>
                    <a:lnTo>
                      <a:pt x="627" y="301"/>
                    </a:lnTo>
                    <a:lnTo>
                      <a:pt x="624" y="300"/>
                    </a:lnTo>
                    <a:lnTo>
                      <a:pt x="620" y="298"/>
                    </a:lnTo>
                    <a:lnTo>
                      <a:pt x="614" y="294"/>
                    </a:lnTo>
                    <a:lnTo>
                      <a:pt x="607" y="290"/>
                    </a:lnTo>
                    <a:lnTo>
                      <a:pt x="603" y="291"/>
                    </a:lnTo>
                    <a:lnTo>
                      <a:pt x="598" y="293"/>
                    </a:lnTo>
                    <a:lnTo>
                      <a:pt x="594" y="294"/>
                    </a:lnTo>
                    <a:lnTo>
                      <a:pt x="592" y="293"/>
                    </a:lnTo>
                    <a:lnTo>
                      <a:pt x="587" y="290"/>
                    </a:lnTo>
                    <a:lnTo>
                      <a:pt x="579" y="287"/>
                    </a:lnTo>
                    <a:lnTo>
                      <a:pt x="572" y="284"/>
                    </a:lnTo>
                    <a:lnTo>
                      <a:pt x="570" y="283"/>
                    </a:lnTo>
                    <a:lnTo>
                      <a:pt x="563" y="276"/>
                    </a:lnTo>
                    <a:lnTo>
                      <a:pt x="555" y="269"/>
                    </a:lnTo>
                    <a:lnTo>
                      <a:pt x="550" y="267"/>
                    </a:lnTo>
                    <a:lnTo>
                      <a:pt x="544" y="264"/>
                    </a:lnTo>
                    <a:lnTo>
                      <a:pt x="540" y="262"/>
                    </a:lnTo>
                    <a:lnTo>
                      <a:pt x="539" y="261"/>
                    </a:lnTo>
                    <a:lnTo>
                      <a:pt x="531" y="252"/>
                    </a:lnTo>
                    <a:lnTo>
                      <a:pt x="520" y="243"/>
                    </a:lnTo>
                    <a:lnTo>
                      <a:pt x="520" y="231"/>
                    </a:lnTo>
                    <a:lnTo>
                      <a:pt x="522" y="221"/>
                    </a:lnTo>
                    <a:lnTo>
                      <a:pt x="522" y="214"/>
                    </a:lnTo>
                    <a:lnTo>
                      <a:pt x="522" y="209"/>
                    </a:lnTo>
                    <a:lnTo>
                      <a:pt x="522" y="207"/>
                    </a:lnTo>
                    <a:lnTo>
                      <a:pt x="518" y="207"/>
                    </a:lnTo>
                    <a:lnTo>
                      <a:pt x="511" y="208"/>
                    </a:lnTo>
                    <a:lnTo>
                      <a:pt x="500" y="212"/>
                    </a:lnTo>
                    <a:lnTo>
                      <a:pt x="485" y="211"/>
                    </a:lnTo>
                    <a:lnTo>
                      <a:pt x="468" y="209"/>
                    </a:lnTo>
                    <a:lnTo>
                      <a:pt x="465" y="207"/>
                    </a:lnTo>
                    <a:lnTo>
                      <a:pt x="461" y="204"/>
                    </a:lnTo>
                    <a:lnTo>
                      <a:pt x="459" y="201"/>
                    </a:lnTo>
                    <a:lnTo>
                      <a:pt x="454" y="199"/>
                    </a:lnTo>
                    <a:lnTo>
                      <a:pt x="448" y="192"/>
                    </a:lnTo>
                    <a:lnTo>
                      <a:pt x="443" y="185"/>
                    </a:lnTo>
                    <a:lnTo>
                      <a:pt x="430" y="171"/>
                    </a:lnTo>
                    <a:lnTo>
                      <a:pt x="424" y="160"/>
                    </a:lnTo>
                    <a:lnTo>
                      <a:pt x="419" y="148"/>
                    </a:lnTo>
                    <a:lnTo>
                      <a:pt x="424" y="143"/>
                    </a:lnTo>
                    <a:lnTo>
                      <a:pt x="426" y="139"/>
                    </a:lnTo>
                    <a:lnTo>
                      <a:pt x="426" y="138"/>
                    </a:lnTo>
                    <a:lnTo>
                      <a:pt x="424" y="136"/>
                    </a:lnTo>
                    <a:lnTo>
                      <a:pt x="419" y="135"/>
                    </a:lnTo>
                    <a:lnTo>
                      <a:pt x="411" y="133"/>
                    </a:lnTo>
                    <a:lnTo>
                      <a:pt x="404" y="125"/>
                    </a:lnTo>
                    <a:lnTo>
                      <a:pt x="398" y="116"/>
                    </a:lnTo>
                    <a:lnTo>
                      <a:pt x="391" y="98"/>
                    </a:lnTo>
                    <a:lnTo>
                      <a:pt x="384" y="80"/>
                    </a:lnTo>
                    <a:lnTo>
                      <a:pt x="378" y="71"/>
                    </a:lnTo>
                    <a:lnTo>
                      <a:pt x="371" y="63"/>
                    </a:lnTo>
                    <a:lnTo>
                      <a:pt x="363" y="48"/>
                    </a:lnTo>
                    <a:lnTo>
                      <a:pt x="354" y="32"/>
                    </a:lnTo>
                    <a:lnTo>
                      <a:pt x="350" y="27"/>
                    </a:lnTo>
                    <a:lnTo>
                      <a:pt x="348" y="24"/>
                    </a:lnTo>
                    <a:lnTo>
                      <a:pt x="345" y="23"/>
                    </a:lnTo>
                    <a:lnTo>
                      <a:pt x="341" y="22"/>
                    </a:lnTo>
                    <a:lnTo>
                      <a:pt x="337" y="22"/>
                    </a:lnTo>
                    <a:lnTo>
                      <a:pt x="334" y="22"/>
                    </a:lnTo>
                    <a:lnTo>
                      <a:pt x="328" y="21"/>
                    </a:lnTo>
                    <a:lnTo>
                      <a:pt x="324" y="21"/>
                    </a:lnTo>
                    <a:lnTo>
                      <a:pt x="317" y="20"/>
                    </a:lnTo>
                    <a:lnTo>
                      <a:pt x="315" y="17"/>
                    </a:lnTo>
                    <a:lnTo>
                      <a:pt x="313" y="12"/>
                    </a:lnTo>
                    <a:lnTo>
                      <a:pt x="313" y="6"/>
                    </a:lnTo>
                    <a:lnTo>
                      <a:pt x="310" y="2"/>
                    </a:lnTo>
                    <a:lnTo>
                      <a:pt x="304" y="0"/>
                    </a:lnTo>
                    <a:lnTo>
                      <a:pt x="299" y="0"/>
                    </a:lnTo>
                    <a:lnTo>
                      <a:pt x="284" y="0"/>
                    </a:lnTo>
                    <a:lnTo>
                      <a:pt x="269" y="0"/>
                    </a:lnTo>
                    <a:lnTo>
                      <a:pt x="262" y="0"/>
                    </a:lnTo>
                    <a:lnTo>
                      <a:pt x="256" y="1"/>
                    </a:lnTo>
                    <a:lnTo>
                      <a:pt x="252" y="3"/>
                    </a:lnTo>
                    <a:lnTo>
                      <a:pt x="249" y="5"/>
                    </a:lnTo>
                    <a:lnTo>
                      <a:pt x="245" y="10"/>
                    </a:lnTo>
                    <a:lnTo>
                      <a:pt x="245" y="13"/>
                    </a:lnTo>
                    <a:lnTo>
                      <a:pt x="243" y="15"/>
                    </a:lnTo>
                    <a:lnTo>
                      <a:pt x="238" y="16"/>
                    </a:lnTo>
                    <a:lnTo>
                      <a:pt x="232" y="17"/>
                    </a:lnTo>
                    <a:lnTo>
                      <a:pt x="228" y="18"/>
                    </a:lnTo>
                    <a:lnTo>
                      <a:pt x="227" y="18"/>
                    </a:lnTo>
                    <a:lnTo>
                      <a:pt x="225" y="20"/>
                    </a:lnTo>
                    <a:lnTo>
                      <a:pt x="223" y="24"/>
                    </a:lnTo>
                    <a:lnTo>
                      <a:pt x="219" y="31"/>
                    </a:lnTo>
                    <a:lnTo>
                      <a:pt x="217" y="38"/>
                    </a:lnTo>
                    <a:lnTo>
                      <a:pt x="216" y="40"/>
                    </a:lnTo>
                    <a:lnTo>
                      <a:pt x="214" y="41"/>
                    </a:lnTo>
                    <a:lnTo>
                      <a:pt x="212" y="42"/>
                    </a:lnTo>
                    <a:lnTo>
                      <a:pt x="210" y="41"/>
                    </a:lnTo>
                    <a:lnTo>
                      <a:pt x="206" y="39"/>
                    </a:lnTo>
                    <a:lnTo>
                      <a:pt x="203" y="38"/>
                    </a:lnTo>
                    <a:lnTo>
                      <a:pt x="195" y="38"/>
                    </a:lnTo>
                    <a:lnTo>
                      <a:pt x="188" y="39"/>
                    </a:lnTo>
                    <a:lnTo>
                      <a:pt x="179" y="41"/>
                    </a:lnTo>
                    <a:lnTo>
                      <a:pt x="171" y="42"/>
                    </a:lnTo>
                    <a:lnTo>
                      <a:pt x="164" y="46"/>
                    </a:lnTo>
                    <a:lnTo>
                      <a:pt x="158" y="53"/>
                    </a:lnTo>
                    <a:lnTo>
                      <a:pt x="158" y="54"/>
                    </a:lnTo>
                    <a:lnTo>
                      <a:pt x="158" y="56"/>
                    </a:lnTo>
                    <a:lnTo>
                      <a:pt x="155" y="61"/>
                    </a:lnTo>
                    <a:lnTo>
                      <a:pt x="153" y="67"/>
                    </a:lnTo>
                    <a:lnTo>
                      <a:pt x="151" y="69"/>
                    </a:lnTo>
                    <a:lnTo>
                      <a:pt x="149" y="70"/>
                    </a:lnTo>
                    <a:lnTo>
                      <a:pt x="144" y="72"/>
                    </a:lnTo>
                    <a:lnTo>
                      <a:pt x="138" y="74"/>
                    </a:lnTo>
                    <a:lnTo>
                      <a:pt x="134" y="75"/>
                    </a:lnTo>
                    <a:lnTo>
                      <a:pt x="132" y="76"/>
                    </a:lnTo>
                    <a:lnTo>
                      <a:pt x="123" y="75"/>
                    </a:lnTo>
                    <a:lnTo>
                      <a:pt x="116" y="74"/>
                    </a:lnTo>
                    <a:lnTo>
                      <a:pt x="108" y="74"/>
                    </a:lnTo>
                    <a:lnTo>
                      <a:pt x="99" y="76"/>
                    </a:lnTo>
                    <a:lnTo>
                      <a:pt x="90" y="78"/>
                    </a:lnTo>
                    <a:lnTo>
                      <a:pt x="86" y="79"/>
                    </a:lnTo>
                    <a:lnTo>
                      <a:pt x="84" y="79"/>
                    </a:lnTo>
                    <a:lnTo>
                      <a:pt x="81" y="75"/>
                    </a:lnTo>
                    <a:lnTo>
                      <a:pt x="81" y="73"/>
                    </a:lnTo>
                    <a:lnTo>
                      <a:pt x="83" y="70"/>
                    </a:lnTo>
                    <a:lnTo>
                      <a:pt x="86" y="66"/>
                    </a:lnTo>
                    <a:lnTo>
                      <a:pt x="88" y="63"/>
                    </a:lnTo>
                    <a:lnTo>
                      <a:pt x="90" y="60"/>
                    </a:lnTo>
                    <a:lnTo>
                      <a:pt x="92" y="58"/>
                    </a:lnTo>
                    <a:lnTo>
                      <a:pt x="92" y="57"/>
                    </a:lnTo>
                    <a:lnTo>
                      <a:pt x="90" y="52"/>
                    </a:lnTo>
                    <a:lnTo>
                      <a:pt x="90" y="49"/>
                    </a:lnTo>
                    <a:lnTo>
                      <a:pt x="86" y="47"/>
                    </a:lnTo>
                    <a:lnTo>
                      <a:pt x="83" y="46"/>
                    </a:lnTo>
                    <a:lnTo>
                      <a:pt x="77" y="45"/>
                    </a:lnTo>
                    <a:lnTo>
                      <a:pt x="72" y="44"/>
                    </a:lnTo>
                    <a:lnTo>
                      <a:pt x="70" y="44"/>
                    </a:lnTo>
                    <a:lnTo>
                      <a:pt x="66" y="35"/>
                    </a:lnTo>
                    <a:lnTo>
                      <a:pt x="62" y="26"/>
                    </a:lnTo>
                    <a:lnTo>
                      <a:pt x="66" y="21"/>
                    </a:lnTo>
                    <a:lnTo>
                      <a:pt x="72" y="18"/>
                    </a:lnTo>
                    <a:lnTo>
                      <a:pt x="79" y="16"/>
                    </a:lnTo>
                    <a:lnTo>
                      <a:pt x="88" y="15"/>
                    </a:lnTo>
                    <a:lnTo>
                      <a:pt x="86" y="11"/>
                    </a:lnTo>
                    <a:lnTo>
                      <a:pt x="83" y="8"/>
                    </a:lnTo>
                    <a:lnTo>
                      <a:pt x="77" y="7"/>
                    </a:lnTo>
                    <a:lnTo>
                      <a:pt x="70" y="4"/>
                    </a:lnTo>
                    <a:lnTo>
                      <a:pt x="68" y="4"/>
                    </a:lnTo>
                    <a:lnTo>
                      <a:pt x="64" y="3"/>
                    </a:lnTo>
                    <a:lnTo>
                      <a:pt x="53" y="2"/>
                    </a:lnTo>
                    <a:lnTo>
                      <a:pt x="42" y="2"/>
                    </a:lnTo>
                    <a:lnTo>
                      <a:pt x="38" y="2"/>
                    </a:lnTo>
                    <a:lnTo>
                      <a:pt x="35" y="3"/>
                    </a:lnTo>
                    <a:lnTo>
                      <a:pt x="33" y="6"/>
                    </a:lnTo>
                    <a:lnTo>
                      <a:pt x="36" y="11"/>
                    </a:lnTo>
                    <a:lnTo>
                      <a:pt x="40" y="16"/>
                    </a:lnTo>
                    <a:lnTo>
                      <a:pt x="40" y="20"/>
                    </a:lnTo>
                    <a:lnTo>
                      <a:pt x="36" y="23"/>
                    </a:lnTo>
                    <a:lnTo>
                      <a:pt x="31" y="24"/>
                    </a:lnTo>
                    <a:lnTo>
                      <a:pt x="25" y="26"/>
                    </a:lnTo>
                    <a:lnTo>
                      <a:pt x="22" y="27"/>
                    </a:lnTo>
                    <a:lnTo>
                      <a:pt x="22" y="29"/>
                    </a:lnTo>
                    <a:lnTo>
                      <a:pt x="24" y="30"/>
                    </a:lnTo>
                    <a:lnTo>
                      <a:pt x="27" y="34"/>
                    </a:lnTo>
                    <a:lnTo>
                      <a:pt x="33" y="35"/>
                    </a:lnTo>
                    <a:lnTo>
                      <a:pt x="38" y="37"/>
                    </a:lnTo>
                    <a:lnTo>
                      <a:pt x="38" y="39"/>
                    </a:lnTo>
                    <a:lnTo>
                      <a:pt x="35" y="40"/>
                    </a:lnTo>
                    <a:lnTo>
                      <a:pt x="31" y="41"/>
                    </a:lnTo>
                    <a:lnTo>
                      <a:pt x="18" y="39"/>
                    </a:lnTo>
                    <a:lnTo>
                      <a:pt x="12" y="39"/>
                    </a:lnTo>
                    <a:lnTo>
                      <a:pt x="5" y="40"/>
                    </a:lnTo>
                    <a:lnTo>
                      <a:pt x="5" y="42"/>
                    </a:lnTo>
                    <a:lnTo>
                      <a:pt x="3" y="44"/>
                    </a:lnTo>
                    <a:lnTo>
                      <a:pt x="0" y="42"/>
                    </a:lnTo>
                    <a:close/>
                  </a:path>
                </a:pathLst>
              </a:custGeom>
              <a:solidFill>
                <a:srgbClr val="00B0F0"/>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srgbClr val="44546A">
                      <a:lumMod val="75000"/>
                    </a:srgbClr>
                  </a:solidFill>
                  <a:effectLst/>
                  <a:uLnTx/>
                  <a:uFillTx/>
                  <a:latin typeface="Arial Narrow" pitchFamily="34" charset="0"/>
                  <a:ea typeface="+mn-ea"/>
                  <a:cs typeface="Arial" pitchFamily="34" charset="0"/>
                </a:endParaRPr>
              </a:p>
            </p:txBody>
          </p:sp>
          <p:sp>
            <p:nvSpPr>
              <p:cNvPr id="37" name="Freeform 18">
                <a:extLst>
                  <a:ext uri="{FF2B5EF4-FFF2-40B4-BE49-F238E27FC236}">
                    <a16:creationId xmlns:a16="http://schemas.microsoft.com/office/drawing/2014/main" id="{611317B8-B5E9-0E1A-8971-0CD84E3FCECF}"/>
                  </a:ext>
                </a:extLst>
              </p:cNvPr>
              <p:cNvSpPr>
                <a:spLocks/>
              </p:cNvSpPr>
              <p:nvPr/>
            </p:nvSpPr>
            <p:spPr bwMode="auto">
              <a:xfrm>
                <a:off x="2664" y="1465"/>
                <a:ext cx="343" cy="643"/>
              </a:xfrm>
              <a:custGeom>
                <a:avLst/>
                <a:gdLst>
                  <a:gd name="T0" fmla="*/ 1374228321 w 536"/>
                  <a:gd name="T1" fmla="*/ 2147483647 h 543"/>
                  <a:gd name="T2" fmla="*/ 1374228321 w 536"/>
                  <a:gd name="T3" fmla="*/ 2147483647 h 543"/>
                  <a:gd name="T4" fmla="*/ 1374228321 w 536"/>
                  <a:gd name="T5" fmla="*/ 2147483647 h 543"/>
                  <a:gd name="T6" fmla="*/ 1374228321 w 536"/>
                  <a:gd name="T7" fmla="*/ 2147483647 h 543"/>
                  <a:gd name="T8" fmla="*/ 1374228321 w 536"/>
                  <a:gd name="T9" fmla="*/ 2147483647 h 543"/>
                  <a:gd name="T10" fmla="*/ 1374228321 w 536"/>
                  <a:gd name="T11" fmla="*/ 2147483647 h 543"/>
                  <a:gd name="T12" fmla="*/ 1374228321 w 536"/>
                  <a:gd name="T13" fmla="*/ 2147483647 h 543"/>
                  <a:gd name="T14" fmla="*/ 1374228321 w 536"/>
                  <a:gd name="T15" fmla="*/ 2147483647 h 543"/>
                  <a:gd name="T16" fmla="*/ 1374228321 w 536"/>
                  <a:gd name="T17" fmla="*/ 2147483647 h 543"/>
                  <a:gd name="T18" fmla="*/ 1374228321 w 536"/>
                  <a:gd name="T19" fmla="*/ 2147483647 h 543"/>
                  <a:gd name="T20" fmla="*/ 1374228321 w 536"/>
                  <a:gd name="T21" fmla="*/ 2147483647 h 543"/>
                  <a:gd name="T22" fmla="*/ 1374228321 w 536"/>
                  <a:gd name="T23" fmla="*/ 2147483647 h 543"/>
                  <a:gd name="T24" fmla="*/ 1374228321 w 536"/>
                  <a:gd name="T25" fmla="*/ 2147483647 h 543"/>
                  <a:gd name="T26" fmla="*/ 1374228321 w 536"/>
                  <a:gd name="T27" fmla="*/ 2147483647 h 543"/>
                  <a:gd name="T28" fmla="*/ 1374228321 w 536"/>
                  <a:gd name="T29" fmla="*/ 2147483647 h 543"/>
                  <a:gd name="T30" fmla="*/ 1374228321 w 536"/>
                  <a:gd name="T31" fmla="*/ 2147483647 h 543"/>
                  <a:gd name="T32" fmla="*/ 1374228321 w 536"/>
                  <a:gd name="T33" fmla="*/ 2147483647 h 543"/>
                  <a:gd name="T34" fmla="*/ 1374228321 w 536"/>
                  <a:gd name="T35" fmla="*/ 2147483647 h 543"/>
                  <a:gd name="T36" fmla="*/ 1374228321 w 536"/>
                  <a:gd name="T37" fmla="*/ 2147483647 h 543"/>
                  <a:gd name="T38" fmla="*/ 1374228321 w 536"/>
                  <a:gd name="T39" fmla="*/ 2147483647 h 543"/>
                  <a:gd name="T40" fmla="*/ 1374228321 w 536"/>
                  <a:gd name="T41" fmla="*/ 2147483647 h 543"/>
                  <a:gd name="T42" fmla="*/ 1374228321 w 536"/>
                  <a:gd name="T43" fmla="*/ 2147483647 h 543"/>
                  <a:gd name="T44" fmla="*/ 1374228321 w 536"/>
                  <a:gd name="T45" fmla="*/ 2147483647 h 543"/>
                  <a:gd name="T46" fmla="*/ 1374228321 w 536"/>
                  <a:gd name="T47" fmla="*/ 2147483647 h 543"/>
                  <a:gd name="T48" fmla="*/ 1374228321 w 536"/>
                  <a:gd name="T49" fmla="*/ 2147483647 h 543"/>
                  <a:gd name="T50" fmla="*/ 1374228321 w 536"/>
                  <a:gd name="T51" fmla="*/ 2147483647 h 543"/>
                  <a:gd name="T52" fmla="*/ 1374228321 w 536"/>
                  <a:gd name="T53" fmla="*/ 2147483647 h 543"/>
                  <a:gd name="T54" fmla="*/ 1374228321 w 536"/>
                  <a:gd name="T55" fmla="*/ 2147483647 h 543"/>
                  <a:gd name="T56" fmla="*/ 1374228321 w 536"/>
                  <a:gd name="T57" fmla="*/ 2147483647 h 543"/>
                  <a:gd name="T58" fmla="*/ 1374228321 w 536"/>
                  <a:gd name="T59" fmla="*/ 2147483647 h 543"/>
                  <a:gd name="T60" fmla="*/ 1374228321 w 536"/>
                  <a:gd name="T61" fmla="*/ 2147483647 h 543"/>
                  <a:gd name="T62" fmla="*/ 1374228321 w 536"/>
                  <a:gd name="T63" fmla="*/ 2147483647 h 543"/>
                  <a:gd name="T64" fmla="*/ 1374228321 w 536"/>
                  <a:gd name="T65" fmla="*/ 2147483647 h 543"/>
                  <a:gd name="T66" fmla="*/ 1374228321 w 536"/>
                  <a:gd name="T67" fmla="*/ 2147483647 h 543"/>
                  <a:gd name="T68" fmla="*/ 1374228321 w 536"/>
                  <a:gd name="T69" fmla="*/ 2147483647 h 543"/>
                  <a:gd name="T70" fmla="*/ 1374228321 w 536"/>
                  <a:gd name="T71" fmla="*/ 2147483647 h 543"/>
                  <a:gd name="T72" fmla="*/ 1374228321 w 536"/>
                  <a:gd name="T73" fmla="*/ 2147483647 h 543"/>
                  <a:gd name="T74" fmla="*/ 1374228321 w 536"/>
                  <a:gd name="T75" fmla="*/ 2147483647 h 543"/>
                  <a:gd name="T76" fmla="*/ 1374228321 w 536"/>
                  <a:gd name="T77" fmla="*/ 2147483647 h 543"/>
                  <a:gd name="T78" fmla="*/ 1374228321 w 536"/>
                  <a:gd name="T79" fmla="*/ 2147483647 h 543"/>
                  <a:gd name="T80" fmla="*/ 1374228321 w 536"/>
                  <a:gd name="T81" fmla="*/ 2147483647 h 543"/>
                  <a:gd name="T82" fmla="*/ 1374228321 w 536"/>
                  <a:gd name="T83" fmla="*/ 2147483647 h 543"/>
                  <a:gd name="T84" fmla="*/ 1374228321 w 536"/>
                  <a:gd name="T85" fmla="*/ 2147483647 h 543"/>
                  <a:gd name="T86" fmla="*/ 1374228321 w 536"/>
                  <a:gd name="T87" fmla="*/ 2147483647 h 543"/>
                  <a:gd name="T88" fmla="*/ 1374228321 w 536"/>
                  <a:gd name="T89" fmla="*/ 2147483647 h 543"/>
                  <a:gd name="T90" fmla="*/ 1374228321 w 536"/>
                  <a:gd name="T91" fmla="*/ 2147483647 h 543"/>
                  <a:gd name="T92" fmla="*/ 1374228321 w 536"/>
                  <a:gd name="T93" fmla="*/ 2147483647 h 543"/>
                  <a:gd name="T94" fmla="*/ 1374228321 w 536"/>
                  <a:gd name="T95" fmla="*/ 2147483647 h 543"/>
                  <a:gd name="T96" fmla="*/ 1374228321 w 536"/>
                  <a:gd name="T97" fmla="*/ 2147483647 h 543"/>
                  <a:gd name="T98" fmla="*/ 1374228321 w 536"/>
                  <a:gd name="T99" fmla="*/ 2147483647 h 543"/>
                  <a:gd name="T100" fmla="*/ 1374228321 w 536"/>
                  <a:gd name="T101" fmla="*/ 2147483647 h 543"/>
                  <a:gd name="T102" fmla="*/ 1374228321 w 536"/>
                  <a:gd name="T103" fmla="*/ 2147483647 h 543"/>
                  <a:gd name="T104" fmla="*/ 1374228321 w 536"/>
                  <a:gd name="T105" fmla="*/ 2147483647 h 543"/>
                  <a:gd name="T106" fmla="*/ 1374228321 w 536"/>
                  <a:gd name="T107" fmla="*/ 2147483647 h 543"/>
                  <a:gd name="T108" fmla="*/ 1374228321 w 536"/>
                  <a:gd name="T109" fmla="*/ 2147483647 h 543"/>
                  <a:gd name="T110" fmla="*/ 1374228321 w 536"/>
                  <a:gd name="T111" fmla="*/ 2147483647 h 543"/>
                  <a:gd name="T112" fmla="*/ 1374228321 w 536"/>
                  <a:gd name="T113" fmla="*/ 2147483647 h 543"/>
                  <a:gd name="T114" fmla="*/ 1374228321 w 536"/>
                  <a:gd name="T115" fmla="*/ 2147483647 h 5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6"/>
                  <a:gd name="T175" fmla="*/ 0 h 543"/>
                  <a:gd name="T176" fmla="*/ 536 w 536"/>
                  <a:gd name="T177" fmla="*/ 543 h 5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6" h="543">
                    <a:moveTo>
                      <a:pt x="71" y="65"/>
                    </a:moveTo>
                    <a:lnTo>
                      <a:pt x="67" y="68"/>
                    </a:lnTo>
                    <a:lnTo>
                      <a:pt x="63" y="71"/>
                    </a:lnTo>
                    <a:lnTo>
                      <a:pt x="59" y="73"/>
                    </a:lnTo>
                    <a:lnTo>
                      <a:pt x="56" y="76"/>
                    </a:lnTo>
                    <a:lnTo>
                      <a:pt x="54" y="82"/>
                    </a:lnTo>
                    <a:lnTo>
                      <a:pt x="54" y="85"/>
                    </a:lnTo>
                    <a:lnTo>
                      <a:pt x="52" y="88"/>
                    </a:lnTo>
                    <a:lnTo>
                      <a:pt x="52" y="89"/>
                    </a:lnTo>
                    <a:lnTo>
                      <a:pt x="48" y="91"/>
                    </a:lnTo>
                    <a:lnTo>
                      <a:pt x="45" y="93"/>
                    </a:lnTo>
                    <a:lnTo>
                      <a:pt x="43" y="96"/>
                    </a:lnTo>
                    <a:lnTo>
                      <a:pt x="41" y="99"/>
                    </a:lnTo>
                    <a:lnTo>
                      <a:pt x="39" y="101"/>
                    </a:lnTo>
                    <a:lnTo>
                      <a:pt x="35" y="102"/>
                    </a:lnTo>
                    <a:lnTo>
                      <a:pt x="30" y="103"/>
                    </a:lnTo>
                    <a:lnTo>
                      <a:pt x="24" y="104"/>
                    </a:lnTo>
                    <a:lnTo>
                      <a:pt x="24" y="109"/>
                    </a:lnTo>
                    <a:lnTo>
                      <a:pt x="26" y="113"/>
                    </a:lnTo>
                    <a:lnTo>
                      <a:pt x="30" y="114"/>
                    </a:lnTo>
                    <a:lnTo>
                      <a:pt x="34" y="116"/>
                    </a:lnTo>
                    <a:lnTo>
                      <a:pt x="39" y="124"/>
                    </a:lnTo>
                    <a:lnTo>
                      <a:pt x="41" y="131"/>
                    </a:lnTo>
                    <a:lnTo>
                      <a:pt x="45" y="138"/>
                    </a:lnTo>
                    <a:lnTo>
                      <a:pt x="48" y="142"/>
                    </a:lnTo>
                    <a:lnTo>
                      <a:pt x="52" y="145"/>
                    </a:lnTo>
                    <a:lnTo>
                      <a:pt x="54" y="150"/>
                    </a:lnTo>
                    <a:lnTo>
                      <a:pt x="56" y="154"/>
                    </a:lnTo>
                    <a:lnTo>
                      <a:pt x="52" y="160"/>
                    </a:lnTo>
                    <a:lnTo>
                      <a:pt x="43" y="165"/>
                    </a:lnTo>
                    <a:lnTo>
                      <a:pt x="32" y="169"/>
                    </a:lnTo>
                    <a:lnTo>
                      <a:pt x="28" y="174"/>
                    </a:lnTo>
                    <a:lnTo>
                      <a:pt x="26" y="178"/>
                    </a:lnTo>
                    <a:lnTo>
                      <a:pt x="23" y="182"/>
                    </a:lnTo>
                    <a:lnTo>
                      <a:pt x="15" y="185"/>
                    </a:lnTo>
                    <a:lnTo>
                      <a:pt x="17" y="190"/>
                    </a:lnTo>
                    <a:lnTo>
                      <a:pt x="17" y="196"/>
                    </a:lnTo>
                    <a:lnTo>
                      <a:pt x="19" y="207"/>
                    </a:lnTo>
                    <a:lnTo>
                      <a:pt x="19" y="213"/>
                    </a:lnTo>
                    <a:lnTo>
                      <a:pt x="21" y="218"/>
                    </a:lnTo>
                    <a:lnTo>
                      <a:pt x="23" y="221"/>
                    </a:lnTo>
                    <a:lnTo>
                      <a:pt x="24" y="224"/>
                    </a:lnTo>
                    <a:lnTo>
                      <a:pt x="26" y="226"/>
                    </a:lnTo>
                    <a:lnTo>
                      <a:pt x="26" y="227"/>
                    </a:lnTo>
                    <a:lnTo>
                      <a:pt x="13" y="231"/>
                    </a:lnTo>
                    <a:lnTo>
                      <a:pt x="0" y="234"/>
                    </a:lnTo>
                    <a:lnTo>
                      <a:pt x="15" y="238"/>
                    </a:lnTo>
                    <a:lnTo>
                      <a:pt x="26" y="242"/>
                    </a:lnTo>
                    <a:lnTo>
                      <a:pt x="39" y="247"/>
                    </a:lnTo>
                    <a:lnTo>
                      <a:pt x="52" y="250"/>
                    </a:lnTo>
                    <a:lnTo>
                      <a:pt x="59" y="252"/>
                    </a:lnTo>
                    <a:lnTo>
                      <a:pt x="67" y="253"/>
                    </a:lnTo>
                    <a:lnTo>
                      <a:pt x="74" y="255"/>
                    </a:lnTo>
                    <a:lnTo>
                      <a:pt x="76" y="255"/>
                    </a:lnTo>
                    <a:lnTo>
                      <a:pt x="78" y="257"/>
                    </a:lnTo>
                    <a:lnTo>
                      <a:pt x="78" y="258"/>
                    </a:lnTo>
                    <a:lnTo>
                      <a:pt x="78" y="259"/>
                    </a:lnTo>
                    <a:lnTo>
                      <a:pt x="78" y="260"/>
                    </a:lnTo>
                    <a:lnTo>
                      <a:pt x="74" y="260"/>
                    </a:lnTo>
                    <a:lnTo>
                      <a:pt x="72" y="260"/>
                    </a:lnTo>
                    <a:lnTo>
                      <a:pt x="71" y="261"/>
                    </a:lnTo>
                    <a:lnTo>
                      <a:pt x="67" y="264"/>
                    </a:lnTo>
                    <a:lnTo>
                      <a:pt x="67" y="268"/>
                    </a:lnTo>
                    <a:lnTo>
                      <a:pt x="65" y="277"/>
                    </a:lnTo>
                    <a:lnTo>
                      <a:pt x="67" y="281"/>
                    </a:lnTo>
                    <a:lnTo>
                      <a:pt x="67" y="285"/>
                    </a:lnTo>
                    <a:lnTo>
                      <a:pt x="65" y="288"/>
                    </a:lnTo>
                    <a:lnTo>
                      <a:pt x="58" y="290"/>
                    </a:lnTo>
                    <a:lnTo>
                      <a:pt x="50" y="295"/>
                    </a:lnTo>
                    <a:lnTo>
                      <a:pt x="41" y="298"/>
                    </a:lnTo>
                    <a:lnTo>
                      <a:pt x="30" y="298"/>
                    </a:lnTo>
                    <a:lnTo>
                      <a:pt x="19" y="299"/>
                    </a:lnTo>
                    <a:lnTo>
                      <a:pt x="15" y="303"/>
                    </a:lnTo>
                    <a:lnTo>
                      <a:pt x="11" y="307"/>
                    </a:lnTo>
                    <a:lnTo>
                      <a:pt x="10" y="311"/>
                    </a:lnTo>
                    <a:lnTo>
                      <a:pt x="8" y="312"/>
                    </a:lnTo>
                    <a:lnTo>
                      <a:pt x="10" y="314"/>
                    </a:lnTo>
                    <a:lnTo>
                      <a:pt x="13" y="316"/>
                    </a:lnTo>
                    <a:lnTo>
                      <a:pt x="15" y="319"/>
                    </a:lnTo>
                    <a:lnTo>
                      <a:pt x="15" y="321"/>
                    </a:lnTo>
                    <a:lnTo>
                      <a:pt x="13" y="326"/>
                    </a:lnTo>
                    <a:lnTo>
                      <a:pt x="11" y="328"/>
                    </a:lnTo>
                    <a:lnTo>
                      <a:pt x="11" y="329"/>
                    </a:lnTo>
                    <a:lnTo>
                      <a:pt x="19" y="330"/>
                    </a:lnTo>
                    <a:lnTo>
                      <a:pt x="21" y="330"/>
                    </a:lnTo>
                    <a:lnTo>
                      <a:pt x="24" y="331"/>
                    </a:lnTo>
                    <a:lnTo>
                      <a:pt x="26" y="333"/>
                    </a:lnTo>
                    <a:lnTo>
                      <a:pt x="28" y="336"/>
                    </a:lnTo>
                    <a:lnTo>
                      <a:pt x="28" y="338"/>
                    </a:lnTo>
                    <a:lnTo>
                      <a:pt x="30" y="340"/>
                    </a:lnTo>
                    <a:lnTo>
                      <a:pt x="35" y="343"/>
                    </a:lnTo>
                    <a:lnTo>
                      <a:pt x="37" y="344"/>
                    </a:lnTo>
                    <a:lnTo>
                      <a:pt x="39" y="345"/>
                    </a:lnTo>
                    <a:lnTo>
                      <a:pt x="43" y="348"/>
                    </a:lnTo>
                    <a:lnTo>
                      <a:pt x="41" y="349"/>
                    </a:lnTo>
                    <a:lnTo>
                      <a:pt x="37" y="352"/>
                    </a:lnTo>
                    <a:lnTo>
                      <a:pt x="34" y="355"/>
                    </a:lnTo>
                    <a:lnTo>
                      <a:pt x="34" y="357"/>
                    </a:lnTo>
                    <a:lnTo>
                      <a:pt x="43" y="360"/>
                    </a:lnTo>
                    <a:lnTo>
                      <a:pt x="54" y="362"/>
                    </a:lnTo>
                    <a:lnTo>
                      <a:pt x="67" y="363"/>
                    </a:lnTo>
                    <a:lnTo>
                      <a:pt x="76" y="363"/>
                    </a:lnTo>
                    <a:lnTo>
                      <a:pt x="85" y="364"/>
                    </a:lnTo>
                    <a:lnTo>
                      <a:pt x="95" y="365"/>
                    </a:lnTo>
                    <a:lnTo>
                      <a:pt x="100" y="366"/>
                    </a:lnTo>
                    <a:lnTo>
                      <a:pt x="106" y="370"/>
                    </a:lnTo>
                    <a:lnTo>
                      <a:pt x="104" y="378"/>
                    </a:lnTo>
                    <a:lnTo>
                      <a:pt x="104" y="382"/>
                    </a:lnTo>
                    <a:lnTo>
                      <a:pt x="102" y="385"/>
                    </a:lnTo>
                    <a:lnTo>
                      <a:pt x="102" y="386"/>
                    </a:lnTo>
                    <a:lnTo>
                      <a:pt x="98" y="386"/>
                    </a:lnTo>
                    <a:lnTo>
                      <a:pt x="95" y="387"/>
                    </a:lnTo>
                    <a:lnTo>
                      <a:pt x="89" y="390"/>
                    </a:lnTo>
                    <a:lnTo>
                      <a:pt x="83" y="392"/>
                    </a:lnTo>
                    <a:lnTo>
                      <a:pt x="80" y="394"/>
                    </a:lnTo>
                    <a:lnTo>
                      <a:pt x="71" y="395"/>
                    </a:lnTo>
                    <a:lnTo>
                      <a:pt x="63" y="398"/>
                    </a:lnTo>
                    <a:lnTo>
                      <a:pt x="58" y="401"/>
                    </a:lnTo>
                    <a:lnTo>
                      <a:pt x="54" y="403"/>
                    </a:lnTo>
                    <a:lnTo>
                      <a:pt x="54" y="405"/>
                    </a:lnTo>
                    <a:lnTo>
                      <a:pt x="54" y="407"/>
                    </a:lnTo>
                    <a:lnTo>
                      <a:pt x="54" y="410"/>
                    </a:lnTo>
                    <a:lnTo>
                      <a:pt x="58" y="414"/>
                    </a:lnTo>
                    <a:lnTo>
                      <a:pt x="59" y="420"/>
                    </a:lnTo>
                    <a:lnTo>
                      <a:pt x="59" y="421"/>
                    </a:lnTo>
                    <a:lnTo>
                      <a:pt x="58" y="423"/>
                    </a:lnTo>
                    <a:lnTo>
                      <a:pt x="56" y="424"/>
                    </a:lnTo>
                    <a:lnTo>
                      <a:pt x="56" y="425"/>
                    </a:lnTo>
                    <a:lnTo>
                      <a:pt x="58" y="426"/>
                    </a:lnTo>
                    <a:lnTo>
                      <a:pt x="59" y="426"/>
                    </a:lnTo>
                    <a:lnTo>
                      <a:pt x="63" y="427"/>
                    </a:lnTo>
                    <a:lnTo>
                      <a:pt x="63" y="430"/>
                    </a:lnTo>
                    <a:lnTo>
                      <a:pt x="61" y="432"/>
                    </a:lnTo>
                    <a:lnTo>
                      <a:pt x="56" y="433"/>
                    </a:lnTo>
                    <a:lnTo>
                      <a:pt x="52" y="433"/>
                    </a:lnTo>
                    <a:lnTo>
                      <a:pt x="56" y="437"/>
                    </a:lnTo>
                    <a:lnTo>
                      <a:pt x="59" y="441"/>
                    </a:lnTo>
                    <a:lnTo>
                      <a:pt x="63" y="445"/>
                    </a:lnTo>
                    <a:lnTo>
                      <a:pt x="65" y="446"/>
                    </a:lnTo>
                    <a:lnTo>
                      <a:pt x="63" y="450"/>
                    </a:lnTo>
                    <a:lnTo>
                      <a:pt x="63" y="452"/>
                    </a:lnTo>
                    <a:lnTo>
                      <a:pt x="63" y="454"/>
                    </a:lnTo>
                    <a:lnTo>
                      <a:pt x="67" y="455"/>
                    </a:lnTo>
                    <a:lnTo>
                      <a:pt x="71" y="456"/>
                    </a:lnTo>
                    <a:lnTo>
                      <a:pt x="74" y="458"/>
                    </a:lnTo>
                    <a:lnTo>
                      <a:pt x="74" y="459"/>
                    </a:lnTo>
                    <a:lnTo>
                      <a:pt x="69" y="461"/>
                    </a:lnTo>
                    <a:lnTo>
                      <a:pt x="63" y="464"/>
                    </a:lnTo>
                    <a:lnTo>
                      <a:pt x="58" y="467"/>
                    </a:lnTo>
                    <a:lnTo>
                      <a:pt x="45" y="472"/>
                    </a:lnTo>
                    <a:lnTo>
                      <a:pt x="39" y="474"/>
                    </a:lnTo>
                    <a:lnTo>
                      <a:pt x="37" y="474"/>
                    </a:lnTo>
                    <a:lnTo>
                      <a:pt x="41" y="474"/>
                    </a:lnTo>
                    <a:lnTo>
                      <a:pt x="50" y="475"/>
                    </a:lnTo>
                    <a:lnTo>
                      <a:pt x="59" y="476"/>
                    </a:lnTo>
                    <a:lnTo>
                      <a:pt x="63" y="477"/>
                    </a:lnTo>
                    <a:lnTo>
                      <a:pt x="65" y="478"/>
                    </a:lnTo>
                    <a:lnTo>
                      <a:pt x="71" y="479"/>
                    </a:lnTo>
                    <a:lnTo>
                      <a:pt x="78" y="481"/>
                    </a:lnTo>
                    <a:lnTo>
                      <a:pt x="82" y="483"/>
                    </a:lnTo>
                    <a:lnTo>
                      <a:pt x="85" y="483"/>
                    </a:lnTo>
                    <a:lnTo>
                      <a:pt x="91" y="482"/>
                    </a:lnTo>
                    <a:lnTo>
                      <a:pt x="98" y="480"/>
                    </a:lnTo>
                    <a:lnTo>
                      <a:pt x="102" y="480"/>
                    </a:lnTo>
                    <a:lnTo>
                      <a:pt x="107" y="479"/>
                    </a:lnTo>
                    <a:lnTo>
                      <a:pt x="109" y="479"/>
                    </a:lnTo>
                    <a:lnTo>
                      <a:pt x="109" y="480"/>
                    </a:lnTo>
                    <a:lnTo>
                      <a:pt x="104" y="482"/>
                    </a:lnTo>
                    <a:lnTo>
                      <a:pt x="100" y="486"/>
                    </a:lnTo>
                    <a:lnTo>
                      <a:pt x="109" y="489"/>
                    </a:lnTo>
                    <a:lnTo>
                      <a:pt x="117" y="491"/>
                    </a:lnTo>
                    <a:lnTo>
                      <a:pt x="126" y="491"/>
                    </a:lnTo>
                    <a:lnTo>
                      <a:pt x="135" y="492"/>
                    </a:lnTo>
                    <a:lnTo>
                      <a:pt x="133" y="496"/>
                    </a:lnTo>
                    <a:lnTo>
                      <a:pt x="133" y="498"/>
                    </a:lnTo>
                    <a:lnTo>
                      <a:pt x="131" y="500"/>
                    </a:lnTo>
                    <a:lnTo>
                      <a:pt x="130" y="502"/>
                    </a:lnTo>
                    <a:lnTo>
                      <a:pt x="122" y="505"/>
                    </a:lnTo>
                    <a:lnTo>
                      <a:pt x="126" y="511"/>
                    </a:lnTo>
                    <a:lnTo>
                      <a:pt x="131" y="517"/>
                    </a:lnTo>
                    <a:lnTo>
                      <a:pt x="139" y="524"/>
                    </a:lnTo>
                    <a:lnTo>
                      <a:pt x="144" y="528"/>
                    </a:lnTo>
                    <a:lnTo>
                      <a:pt x="148" y="530"/>
                    </a:lnTo>
                    <a:lnTo>
                      <a:pt x="154" y="532"/>
                    </a:lnTo>
                    <a:lnTo>
                      <a:pt x="157" y="534"/>
                    </a:lnTo>
                    <a:lnTo>
                      <a:pt x="159" y="534"/>
                    </a:lnTo>
                    <a:lnTo>
                      <a:pt x="165" y="531"/>
                    </a:lnTo>
                    <a:lnTo>
                      <a:pt x="168" y="527"/>
                    </a:lnTo>
                    <a:lnTo>
                      <a:pt x="172" y="524"/>
                    </a:lnTo>
                    <a:lnTo>
                      <a:pt x="176" y="520"/>
                    </a:lnTo>
                    <a:lnTo>
                      <a:pt x="178" y="514"/>
                    </a:lnTo>
                    <a:lnTo>
                      <a:pt x="181" y="511"/>
                    </a:lnTo>
                    <a:lnTo>
                      <a:pt x="185" y="508"/>
                    </a:lnTo>
                    <a:lnTo>
                      <a:pt x="194" y="505"/>
                    </a:lnTo>
                    <a:lnTo>
                      <a:pt x="200" y="500"/>
                    </a:lnTo>
                    <a:lnTo>
                      <a:pt x="203" y="497"/>
                    </a:lnTo>
                    <a:lnTo>
                      <a:pt x="205" y="495"/>
                    </a:lnTo>
                    <a:lnTo>
                      <a:pt x="209" y="494"/>
                    </a:lnTo>
                    <a:lnTo>
                      <a:pt x="215" y="493"/>
                    </a:lnTo>
                    <a:lnTo>
                      <a:pt x="220" y="493"/>
                    </a:lnTo>
                    <a:lnTo>
                      <a:pt x="231" y="493"/>
                    </a:lnTo>
                    <a:lnTo>
                      <a:pt x="246" y="492"/>
                    </a:lnTo>
                    <a:lnTo>
                      <a:pt x="251" y="491"/>
                    </a:lnTo>
                    <a:lnTo>
                      <a:pt x="257" y="491"/>
                    </a:lnTo>
                    <a:lnTo>
                      <a:pt x="261" y="493"/>
                    </a:lnTo>
                    <a:lnTo>
                      <a:pt x="263" y="497"/>
                    </a:lnTo>
                    <a:lnTo>
                      <a:pt x="266" y="502"/>
                    </a:lnTo>
                    <a:lnTo>
                      <a:pt x="270" y="505"/>
                    </a:lnTo>
                    <a:lnTo>
                      <a:pt x="275" y="508"/>
                    </a:lnTo>
                    <a:lnTo>
                      <a:pt x="287" y="511"/>
                    </a:lnTo>
                    <a:lnTo>
                      <a:pt x="298" y="510"/>
                    </a:lnTo>
                    <a:lnTo>
                      <a:pt x="303" y="510"/>
                    </a:lnTo>
                    <a:lnTo>
                      <a:pt x="309" y="509"/>
                    </a:lnTo>
                    <a:lnTo>
                      <a:pt x="311" y="507"/>
                    </a:lnTo>
                    <a:lnTo>
                      <a:pt x="311" y="505"/>
                    </a:lnTo>
                    <a:lnTo>
                      <a:pt x="314" y="504"/>
                    </a:lnTo>
                    <a:lnTo>
                      <a:pt x="320" y="503"/>
                    </a:lnTo>
                    <a:lnTo>
                      <a:pt x="325" y="502"/>
                    </a:lnTo>
                    <a:lnTo>
                      <a:pt x="327" y="502"/>
                    </a:lnTo>
                    <a:lnTo>
                      <a:pt x="335" y="503"/>
                    </a:lnTo>
                    <a:lnTo>
                      <a:pt x="342" y="504"/>
                    </a:lnTo>
                    <a:lnTo>
                      <a:pt x="347" y="506"/>
                    </a:lnTo>
                    <a:lnTo>
                      <a:pt x="349" y="511"/>
                    </a:lnTo>
                    <a:lnTo>
                      <a:pt x="347" y="515"/>
                    </a:lnTo>
                    <a:lnTo>
                      <a:pt x="346" y="520"/>
                    </a:lnTo>
                    <a:lnTo>
                      <a:pt x="344" y="526"/>
                    </a:lnTo>
                    <a:lnTo>
                      <a:pt x="342" y="532"/>
                    </a:lnTo>
                    <a:lnTo>
                      <a:pt x="344" y="536"/>
                    </a:lnTo>
                    <a:lnTo>
                      <a:pt x="347" y="538"/>
                    </a:lnTo>
                    <a:lnTo>
                      <a:pt x="353" y="539"/>
                    </a:lnTo>
                    <a:lnTo>
                      <a:pt x="364" y="538"/>
                    </a:lnTo>
                    <a:lnTo>
                      <a:pt x="373" y="538"/>
                    </a:lnTo>
                    <a:lnTo>
                      <a:pt x="384" y="540"/>
                    </a:lnTo>
                    <a:lnTo>
                      <a:pt x="394" y="543"/>
                    </a:lnTo>
                    <a:lnTo>
                      <a:pt x="395" y="541"/>
                    </a:lnTo>
                    <a:lnTo>
                      <a:pt x="397" y="540"/>
                    </a:lnTo>
                    <a:lnTo>
                      <a:pt x="403" y="539"/>
                    </a:lnTo>
                    <a:lnTo>
                      <a:pt x="408" y="540"/>
                    </a:lnTo>
                    <a:lnTo>
                      <a:pt x="416" y="539"/>
                    </a:lnTo>
                    <a:lnTo>
                      <a:pt x="418" y="535"/>
                    </a:lnTo>
                    <a:lnTo>
                      <a:pt x="419" y="533"/>
                    </a:lnTo>
                    <a:lnTo>
                      <a:pt x="421" y="533"/>
                    </a:lnTo>
                    <a:lnTo>
                      <a:pt x="423" y="533"/>
                    </a:lnTo>
                    <a:lnTo>
                      <a:pt x="427" y="535"/>
                    </a:lnTo>
                    <a:lnTo>
                      <a:pt x="434" y="536"/>
                    </a:lnTo>
                    <a:lnTo>
                      <a:pt x="445" y="536"/>
                    </a:lnTo>
                    <a:lnTo>
                      <a:pt x="462" y="536"/>
                    </a:lnTo>
                    <a:lnTo>
                      <a:pt x="466" y="534"/>
                    </a:lnTo>
                    <a:lnTo>
                      <a:pt x="467" y="532"/>
                    </a:lnTo>
                    <a:lnTo>
                      <a:pt x="469" y="529"/>
                    </a:lnTo>
                    <a:lnTo>
                      <a:pt x="473" y="527"/>
                    </a:lnTo>
                    <a:lnTo>
                      <a:pt x="477" y="526"/>
                    </a:lnTo>
                    <a:lnTo>
                      <a:pt x="482" y="526"/>
                    </a:lnTo>
                    <a:lnTo>
                      <a:pt x="491" y="525"/>
                    </a:lnTo>
                    <a:lnTo>
                      <a:pt x="491" y="522"/>
                    </a:lnTo>
                    <a:lnTo>
                      <a:pt x="491" y="520"/>
                    </a:lnTo>
                    <a:lnTo>
                      <a:pt x="491" y="518"/>
                    </a:lnTo>
                    <a:lnTo>
                      <a:pt x="491" y="517"/>
                    </a:lnTo>
                    <a:lnTo>
                      <a:pt x="495" y="517"/>
                    </a:lnTo>
                    <a:lnTo>
                      <a:pt x="499" y="516"/>
                    </a:lnTo>
                    <a:lnTo>
                      <a:pt x="506" y="515"/>
                    </a:lnTo>
                    <a:lnTo>
                      <a:pt x="506" y="513"/>
                    </a:lnTo>
                    <a:lnTo>
                      <a:pt x="504" y="511"/>
                    </a:lnTo>
                    <a:lnTo>
                      <a:pt x="503" y="511"/>
                    </a:lnTo>
                    <a:lnTo>
                      <a:pt x="499" y="510"/>
                    </a:lnTo>
                    <a:lnTo>
                      <a:pt x="497" y="510"/>
                    </a:lnTo>
                    <a:lnTo>
                      <a:pt x="495" y="509"/>
                    </a:lnTo>
                    <a:lnTo>
                      <a:pt x="497" y="507"/>
                    </a:lnTo>
                    <a:lnTo>
                      <a:pt x="499" y="506"/>
                    </a:lnTo>
                    <a:lnTo>
                      <a:pt x="508" y="505"/>
                    </a:lnTo>
                    <a:lnTo>
                      <a:pt x="515" y="504"/>
                    </a:lnTo>
                    <a:lnTo>
                      <a:pt x="517" y="504"/>
                    </a:lnTo>
                    <a:lnTo>
                      <a:pt x="519" y="504"/>
                    </a:lnTo>
                    <a:lnTo>
                      <a:pt x="523" y="501"/>
                    </a:lnTo>
                    <a:lnTo>
                      <a:pt x="525" y="499"/>
                    </a:lnTo>
                    <a:lnTo>
                      <a:pt x="527" y="499"/>
                    </a:lnTo>
                    <a:lnTo>
                      <a:pt x="530" y="499"/>
                    </a:lnTo>
                    <a:lnTo>
                      <a:pt x="534" y="498"/>
                    </a:lnTo>
                    <a:lnTo>
                      <a:pt x="536" y="498"/>
                    </a:lnTo>
                    <a:lnTo>
                      <a:pt x="536" y="497"/>
                    </a:lnTo>
                    <a:lnTo>
                      <a:pt x="534" y="495"/>
                    </a:lnTo>
                    <a:lnTo>
                      <a:pt x="528" y="493"/>
                    </a:lnTo>
                    <a:lnTo>
                      <a:pt x="521" y="491"/>
                    </a:lnTo>
                    <a:lnTo>
                      <a:pt x="519" y="490"/>
                    </a:lnTo>
                    <a:lnTo>
                      <a:pt x="517" y="490"/>
                    </a:lnTo>
                    <a:lnTo>
                      <a:pt x="515" y="485"/>
                    </a:lnTo>
                    <a:lnTo>
                      <a:pt x="515" y="480"/>
                    </a:lnTo>
                    <a:lnTo>
                      <a:pt x="514" y="475"/>
                    </a:lnTo>
                    <a:lnTo>
                      <a:pt x="512" y="473"/>
                    </a:lnTo>
                    <a:lnTo>
                      <a:pt x="506" y="471"/>
                    </a:lnTo>
                    <a:lnTo>
                      <a:pt x="503" y="468"/>
                    </a:lnTo>
                    <a:lnTo>
                      <a:pt x="501" y="467"/>
                    </a:lnTo>
                    <a:lnTo>
                      <a:pt x="503" y="467"/>
                    </a:lnTo>
                    <a:lnTo>
                      <a:pt x="504" y="466"/>
                    </a:lnTo>
                    <a:lnTo>
                      <a:pt x="504" y="463"/>
                    </a:lnTo>
                    <a:lnTo>
                      <a:pt x="504" y="460"/>
                    </a:lnTo>
                    <a:lnTo>
                      <a:pt x="503" y="456"/>
                    </a:lnTo>
                    <a:lnTo>
                      <a:pt x="501" y="452"/>
                    </a:lnTo>
                    <a:lnTo>
                      <a:pt x="499" y="446"/>
                    </a:lnTo>
                    <a:lnTo>
                      <a:pt x="495" y="444"/>
                    </a:lnTo>
                    <a:lnTo>
                      <a:pt x="490" y="440"/>
                    </a:lnTo>
                    <a:lnTo>
                      <a:pt x="480" y="437"/>
                    </a:lnTo>
                    <a:lnTo>
                      <a:pt x="475" y="435"/>
                    </a:lnTo>
                    <a:lnTo>
                      <a:pt x="467" y="430"/>
                    </a:lnTo>
                    <a:lnTo>
                      <a:pt x="462" y="426"/>
                    </a:lnTo>
                    <a:lnTo>
                      <a:pt x="458" y="422"/>
                    </a:lnTo>
                    <a:lnTo>
                      <a:pt x="460" y="416"/>
                    </a:lnTo>
                    <a:lnTo>
                      <a:pt x="458" y="407"/>
                    </a:lnTo>
                    <a:lnTo>
                      <a:pt x="456" y="397"/>
                    </a:lnTo>
                    <a:lnTo>
                      <a:pt x="455" y="388"/>
                    </a:lnTo>
                    <a:lnTo>
                      <a:pt x="453" y="384"/>
                    </a:lnTo>
                    <a:lnTo>
                      <a:pt x="447" y="381"/>
                    </a:lnTo>
                    <a:lnTo>
                      <a:pt x="443" y="371"/>
                    </a:lnTo>
                    <a:lnTo>
                      <a:pt x="442" y="362"/>
                    </a:lnTo>
                    <a:lnTo>
                      <a:pt x="438" y="358"/>
                    </a:lnTo>
                    <a:lnTo>
                      <a:pt x="432" y="354"/>
                    </a:lnTo>
                    <a:lnTo>
                      <a:pt x="427" y="351"/>
                    </a:lnTo>
                    <a:lnTo>
                      <a:pt x="418" y="347"/>
                    </a:lnTo>
                    <a:lnTo>
                      <a:pt x="416" y="342"/>
                    </a:lnTo>
                    <a:lnTo>
                      <a:pt x="416" y="336"/>
                    </a:lnTo>
                    <a:lnTo>
                      <a:pt x="414" y="330"/>
                    </a:lnTo>
                    <a:lnTo>
                      <a:pt x="410" y="325"/>
                    </a:lnTo>
                    <a:lnTo>
                      <a:pt x="405" y="323"/>
                    </a:lnTo>
                    <a:lnTo>
                      <a:pt x="397" y="322"/>
                    </a:lnTo>
                    <a:lnTo>
                      <a:pt x="390" y="322"/>
                    </a:lnTo>
                    <a:lnTo>
                      <a:pt x="384" y="321"/>
                    </a:lnTo>
                    <a:lnTo>
                      <a:pt x="379" y="318"/>
                    </a:lnTo>
                    <a:lnTo>
                      <a:pt x="375" y="316"/>
                    </a:lnTo>
                    <a:lnTo>
                      <a:pt x="371" y="313"/>
                    </a:lnTo>
                    <a:lnTo>
                      <a:pt x="368" y="312"/>
                    </a:lnTo>
                    <a:lnTo>
                      <a:pt x="364" y="311"/>
                    </a:lnTo>
                    <a:lnTo>
                      <a:pt x="360" y="310"/>
                    </a:lnTo>
                    <a:lnTo>
                      <a:pt x="357" y="306"/>
                    </a:lnTo>
                    <a:lnTo>
                      <a:pt x="355" y="301"/>
                    </a:lnTo>
                    <a:lnTo>
                      <a:pt x="351" y="295"/>
                    </a:lnTo>
                    <a:lnTo>
                      <a:pt x="347" y="291"/>
                    </a:lnTo>
                    <a:lnTo>
                      <a:pt x="340" y="289"/>
                    </a:lnTo>
                    <a:lnTo>
                      <a:pt x="331" y="286"/>
                    </a:lnTo>
                    <a:lnTo>
                      <a:pt x="327" y="284"/>
                    </a:lnTo>
                    <a:lnTo>
                      <a:pt x="325" y="283"/>
                    </a:lnTo>
                    <a:lnTo>
                      <a:pt x="323" y="283"/>
                    </a:lnTo>
                    <a:lnTo>
                      <a:pt x="318" y="278"/>
                    </a:lnTo>
                    <a:lnTo>
                      <a:pt x="312" y="273"/>
                    </a:lnTo>
                    <a:lnTo>
                      <a:pt x="301" y="267"/>
                    </a:lnTo>
                    <a:lnTo>
                      <a:pt x="294" y="264"/>
                    </a:lnTo>
                    <a:lnTo>
                      <a:pt x="287" y="262"/>
                    </a:lnTo>
                    <a:lnTo>
                      <a:pt x="277" y="261"/>
                    </a:lnTo>
                    <a:lnTo>
                      <a:pt x="264" y="259"/>
                    </a:lnTo>
                    <a:lnTo>
                      <a:pt x="259" y="256"/>
                    </a:lnTo>
                    <a:lnTo>
                      <a:pt x="253" y="253"/>
                    </a:lnTo>
                    <a:lnTo>
                      <a:pt x="248" y="245"/>
                    </a:lnTo>
                    <a:lnTo>
                      <a:pt x="246" y="236"/>
                    </a:lnTo>
                    <a:lnTo>
                      <a:pt x="242" y="227"/>
                    </a:lnTo>
                    <a:lnTo>
                      <a:pt x="240" y="223"/>
                    </a:lnTo>
                    <a:lnTo>
                      <a:pt x="235" y="219"/>
                    </a:lnTo>
                    <a:lnTo>
                      <a:pt x="231" y="215"/>
                    </a:lnTo>
                    <a:lnTo>
                      <a:pt x="229" y="214"/>
                    </a:lnTo>
                    <a:lnTo>
                      <a:pt x="233" y="210"/>
                    </a:lnTo>
                    <a:lnTo>
                      <a:pt x="237" y="208"/>
                    </a:lnTo>
                    <a:lnTo>
                      <a:pt x="240" y="206"/>
                    </a:lnTo>
                    <a:lnTo>
                      <a:pt x="242" y="202"/>
                    </a:lnTo>
                    <a:lnTo>
                      <a:pt x="242" y="198"/>
                    </a:lnTo>
                    <a:lnTo>
                      <a:pt x="240" y="195"/>
                    </a:lnTo>
                    <a:lnTo>
                      <a:pt x="242" y="191"/>
                    </a:lnTo>
                    <a:lnTo>
                      <a:pt x="248" y="188"/>
                    </a:lnTo>
                    <a:lnTo>
                      <a:pt x="251" y="186"/>
                    </a:lnTo>
                    <a:lnTo>
                      <a:pt x="259" y="185"/>
                    </a:lnTo>
                    <a:lnTo>
                      <a:pt x="261" y="183"/>
                    </a:lnTo>
                    <a:lnTo>
                      <a:pt x="263" y="180"/>
                    </a:lnTo>
                    <a:lnTo>
                      <a:pt x="264" y="176"/>
                    </a:lnTo>
                    <a:lnTo>
                      <a:pt x="264" y="174"/>
                    </a:lnTo>
                    <a:lnTo>
                      <a:pt x="263" y="172"/>
                    </a:lnTo>
                    <a:lnTo>
                      <a:pt x="261" y="169"/>
                    </a:lnTo>
                    <a:lnTo>
                      <a:pt x="259" y="167"/>
                    </a:lnTo>
                    <a:lnTo>
                      <a:pt x="259" y="166"/>
                    </a:lnTo>
                    <a:lnTo>
                      <a:pt x="264" y="163"/>
                    </a:lnTo>
                    <a:lnTo>
                      <a:pt x="274" y="161"/>
                    </a:lnTo>
                    <a:lnTo>
                      <a:pt x="279" y="159"/>
                    </a:lnTo>
                    <a:lnTo>
                      <a:pt x="283" y="158"/>
                    </a:lnTo>
                    <a:lnTo>
                      <a:pt x="287" y="150"/>
                    </a:lnTo>
                    <a:lnTo>
                      <a:pt x="292" y="142"/>
                    </a:lnTo>
                    <a:lnTo>
                      <a:pt x="287" y="138"/>
                    </a:lnTo>
                    <a:lnTo>
                      <a:pt x="283" y="133"/>
                    </a:lnTo>
                    <a:lnTo>
                      <a:pt x="277" y="128"/>
                    </a:lnTo>
                    <a:lnTo>
                      <a:pt x="272" y="125"/>
                    </a:lnTo>
                    <a:lnTo>
                      <a:pt x="266" y="123"/>
                    </a:lnTo>
                    <a:lnTo>
                      <a:pt x="261" y="121"/>
                    </a:lnTo>
                    <a:lnTo>
                      <a:pt x="257" y="120"/>
                    </a:lnTo>
                    <a:lnTo>
                      <a:pt x="255" y="119"/>
                    </a:lnTo>
                    <a:lnTo>
                      <a:pt x="253" y="115"/>
                    </a:lnTo>
                    <a:lnTo>
                      <a:pt x="251" y="110"/>
                    </a:lnTo>
                    <a:lnTo>
                      <a:pt x="250" y="108"/>
                    </a:lnTo>
                    <a:lnTo>
                      <a:pt x="248" y="107"/>
                    </a:lnTo>
                    <a:lnTo>
                      <a:pt x="248" y="106"/>
                    </a:lnTo>
                    <a:lnTo>
                      <a:pt x="248" y="100"/>
                    </a:lnTo>
                    <a:lnTo>
                      <a:pt x="248" y="95"/>
                    </a:lnTo>
                    <a:lnTo>
                      <a:pt x="248" y="90"/>
                    </a:lnTo>
                    <a:lnTo>
                      <a:pt x="251" y="84"/>
                    </a:lnTo>
                    <a:lnTo>
                      <a:pt x="250" y="76"/>
                    </a:lnTo>
                    <a:lnTo>
                      <a:pt x="246" y="67"/>
                    </a:lnTo>
                    <a:lnTo>
                      <a:pt x="248" y="58"/>
                    </a:lnTo>
                    <a:lnTo>
                      <a:pt x="250" y="55"/>
                    </a:lnTo>
                    <a:lnTo>
                      <a:pt x="255" y="52"/>
                    </a:lnTo>
                    <a:lnTo>
                      <a:pt x="261" y="47"/>
                    </a:lnTo>
                    <a:lnTo>
                      <a:pt x="261" y="44"/>
                    </a:lnTo>
                    <a:lnTo>
                      <a:pt x="257" y="41"/>
                    </a:lnTo>
                    <a:lnTo>
                      <a:pt x="251" y="37"/>
                    </a:lnTo>
                    <a:lnTo>
                      <a:pt x="259" y="32"/>
                    </a:lnTo>
                    <a:lnTo>
                      <a:pt x="261" y="28"/>
                    </a:lnTo>
                    <a:lnTo>
                      <a:pt x="259" y="24"/>
                    </a:lnTo>
                    <a:lnTo>
                      <a:pt x="253" y="18"/>
                    </a:lnTo>
                    <a:lnTo>
                      <a:pt x="253" y="14"/>
                    </a:lnTo>
                    <a:lnTo>
                      <a:pt x="255" y="9"/>
                    </a:lnTo>
                    <a:lnTo>
                      <a:pt x="255" y="6"/>
                    </a:lnTo>
                    <a:lnTo>
                      <a:pt x="255" y="3"/>
                    </a:lnTo>
                    <a:lnTo>
                      <a:pt x="253" y="2"/>
                    </a:lnTo>
                    <a:lnTo>
                      <a:pt x="250" y="2"/>
                    </a:lnTo>
                    <a:lnTo>
                      <a:pt x="246" y="3"/>
                    </a:lnTo>
                    <a:lnTo>
                      <a:pt x="240" y="3"/>
                    </a:lnTo>
                    <a:lnTo>
                      <a:pt x="237" y="1"/>
                    </a:lnTo>
                    <a:lnTo>
                      <a:pt x="233" y="0"/>
                    </a:lnTo>
                    <a:lnTo>
                      <a:pt x="224" y="0"/>
                    </a:lnTo>
                    <a:lnTo>
                      <a:pt x="216" y="3"/>
                    </a:lnTo>
                    <a:lnTo>
                      <a:pt x="207" y="6"/>
                    </a:lnTo>
                    <a:lnTo>
                      <a:pt x="200" y="14"/>
                    </a:lnTo>
                    <a:lnTo>
                      <a:pt x="192" y="23"/>
                    </a:lnTo>
                    <a:lnTo>
                      <a:pt x="183" y="31"/>
                    </a:lnTo>
                    <a:lnTo>
                      <a:pt x="178" y="34"/>
                    </a:lnTo>
                    <a:lnTo>
                      <a:pt x="172" y="35"/>
                    </a:lnTo>
                    <a:lnTo>
                      <a:pt x="168" y="38"/>
                    </a:lnTo>
                    <a:lnTo>
                      <a:pt x="168" y="40"/>
                    </a:lnTo>
                    <a:lnTo>
                      <a:pt x="168" y="41"/>
                    </a:lnTo>
                    <a:lnTo>
                      <a:pt x="168" y="42"/>
                    </a:lnTo>
                    <a:lnTo>
                      <a:pt x="168" y="44"/>
                    </a:lnTo>
                    <a:lnTo>
                      <a:pt x="167" y="48"/>
                    </a:lnTo>
                    <a:lnTo>
                      <a:pt x="165" y="55"/>
                    </a:lnTo>
                    <a:lnTo>
                      <a:pt x="161" y="59"/>
                    </a:lnTo>
                    <a:lnTo>
                      <a:pt x="152" y="61"/>
                    </a:lnTo>
                    <a:lnTo>
                      <a:pt x="143" y="62"/>
                    </a:lnTo>
                    <a:lnTo>
                      <a:pt x="133" y="63"/>
                    </a:lnTo>
                    <a:lnTo>
                      <a:pt x="131" y="65"/>
                    </a:lnTo>
                    <a:lnTo>
                      <a:pt x="126" y="67"/>
                    </a:lnTo>
                    <a:lnTo>
                      <a:pt x="122" y="70"/>
                    </a:lnTo>
                    <a:lnTo>
                      <a:pt x="119" y="71"/>
                    </a:lnTo>
                    <a:lnTo>
                      <a:pt x="117" y="71"/>
                    </a:lnTo>
                    <a:lnTo>
                      <a:pt x="115" y="70"/>
                    </a:lnTo>
                    <a:lnTo>
                      <a:pt x="111" y="69"/>
                    </a:lnTo>
                    <a:lnTo>
                      <a:pt x="109" y="68"/>
                    </a:lnTo>
                    <a:lnTo>
                      <a:pt x="106" y="67"/>
                    </a:lnTo>
                    <a:lnTo>
                      <a:pt x="100" y="66"/>
                    </a:lnTo>
                    <a:lnTo>
                      <a:pt x="96" y="65"/>
                    </a:lnTo>
                    <a:lnTo>
                      <a:pt x="95" y="65"/>
                    </a:lnTo>
                    <a:lnTo>
                      <a:pt x="87" y="66"/>
                    </a:lnTo>
                    <a:lnTo>
                      <a:pt x="78" y="67"/>
                    </a:lnTo>
                    <a:lnTo>
                      <a:pt x="71" y="68"/>
                    </a:lnTo>
                    <a:lnTo>
                      <a:pt x="71" y="67"/>
                    </a:lnTo>
                    <a:lnTo>
                      <a:pt x="71" y="65"/>
                    </a:lnTo>
                    <a:close/>
                  </a:path>
                </a:pathLst>
              </a:custGeom>
              <a:solidFill>
                <a:schemeClr val="accent1">
                  <a:lumMod val="75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8" name="Freeform 19">
                <a:extLst>
                  <a:ext uri="{FF2B5EF4-FFF2-40B4-BE49-F238E27FC236}">
                    <a16:creationId xmlns:a16="http://schemas.microsoft.com/office/drawing/2014/main" id="{053BD2EF-E48A-067F-D615-BF5DE5CFE49E}"/>
                  </a:ext>
                </a:extLst>
              </p:cNvPr>
              <p:cNvSpPr>
                <a:spLocks/>
              </p:cNvSpPr>
              <p:nvPr/>
            </p:nvSpPr>
            <p:spPr bwMode="auto">
              <a:xfrm>
                <a:off x="2437" y="1662"/>
                <a:ext cx="293" cy="344"/>
              </a:xfrm>
              <a:custGeom>
                <a:avLst/>
                <a:gdLst>
                  <a:gd name="T0" fmla="*/ 1379851733 w 456"/>
                  <a:gd name="T1" fmla="*/ 2147483647 h 291"/>
                  <a:gd name="T2" fmla="*/ 1379851733 w 456"/>
                  <a:gd name="T3" fmla="*/ 2147483647 h 291"/>
                  <a:gd name="T4" fmla="*/ 1379851733 w 456"/>
                  <a:gd name="T5" fmla="*/ 2147483647 h 291"/>
                  <a:gd name="T6" fmla="*/ 1379851733 w 456"/>
                  <a:gd name="T7" fmla="*/ 2147483647 h 291"/>
                  <a:gd name="T8" fmla="*/ 1379851733 w 456"/>
                  <a:gd name="T9" fmla="*/ 2147483647 h 291"/>
                  <a:gd name="T10" fmla="*/ 1379851733 w 456"/>
                  <a:gd name="T11" fmla="*/ 2147483647 h 291"/>
                  <a:gd name="T12" fmla="*/ 1379851733 w 456"/>
                  <a:gd name="T13" fmla="*/ 2147483647 h 291"/>
                  <a:gd name="T14" fmla="*/ 1379851733 w 456"/>
                  <a:gd name="T15" fmla="*/ 2147483647 h 291"/>
                  <a:gd name="T16" fmla="*/ 1379851733 w 456"/>
                  <a:gd name="T17" fmla="*/ 2147483647 h 291"/>
                  <a:gd name="T18" fmla="*/ 1379851733 w 456"/>
                  <a:gd name="T19" fmla="*/ 2147483647 h 291"/>
                  <a:gd name="T20" fmla="*/ 1379851733 w 456"/>
                  <a:gd name="T21" fmla="*/ 2147483647 h 291"/>
                  <a:gd name="T22" fmla="*/ 1379851733 w 456"/>
                  <a:gd name="T23" fmla="*/ 2147483647 h 291"/>
                  <a:gd name="T24" fmla="*/ 1379851733 w 456"/>
                  <a:gd name="T25" fmla="*/ 2147483647 h 291"/>
                  <a:gd name="T26" fmla="*/ 1379851733 w 456"/>
                  <a:gd name="T27" fmla="*/ 2147483647 h 291"/>
                  <a:gd name="T28" fmla="*/ 1379851733 w 456"/>
                  <a:gd name="T29" fmla="*/ 2147483647 h 291"/>
                  <a:gd name="T30" fmla="*/ 1379851733 w 456"/>
                  <a:gd name="T31" fmla="*/ 2147483647 h 291"/>
                  <a:gd name="T32" fmla="*/ 1379851733 w 456"/>
                  <a:gd name="T33" fmla="*/ 2147483647 h 291"/>
                  <a:gd name="T34" fmla="*/ 1379851733 w 456"/>
                  <a:gd name="T35" fmla="*/ 2147483647 h 291"/>
                  <a:gd name="T36" fmla="*/ 1379851733 w 456"/>
                  <a:gd name="T37" fmla="*/ 2147483647 h 291"/>
                  <a:gd name="T38" fmla="*/ 1379851733 w 456"/>
                  <a:gd name="T39" fmla="*/ 2147483647 h 291"/>
                  <a:gd name="T40" fmla="*/ 1379851733 w 456"/>
                  <a:gd name="T41" fmla="*/ 2147483647 h 291"/>
                  <a:gd name="T42" fmla="*/ 1379851733 w 456"/>
                  <a:gd name="T43" fmla="*/ 2147483647 h 291"/>
                  <a:gd name="T44" fmla="*/ 1379851733 w 456"/>
                  <a:gd name="T45" fmla="*/ 2147483647 h 291"/>
                  <a:gd name="T46" fmla="*/ 1379851733 w 456"/>
                  <a:gd name="T47" fmla="*/ 2147483647 h 291"/>
                  <a:gd name="T48" fmla="*/ 1379851733 w 456"/>
                  <a:gd name="T49" fmla="*/ 2147483647 h 291"/>
                  <a:gd name="T50" fmla="*/ 1379851733 w 456"/>
                  <a:gd name="T51" fmla="*/ 2147483647 h 291"/>
                  <a:gd name="T52" fmla="*/ 1379851733 w 456"/>
                  <a:gd name="T53" fmla="*/ 2147483647 h 291"/>
                  <a:gd name="T54" fmla="*/ 1379851733 w 456"/>
                  <a:gd name="T55" fmla="*/ 2147483647 h 291"/>
                  <a:gd name="T56" fmla="*/ 1379851733 w 456"/>
                  <a:gd name="T57" fmla="*/ 2147483647 h 291"/>
                  <a:gd name="T58" fmla="*/ 1379851733 w 456"/>
                  <a:gd name="T59" fmla="*/ 2147483647 h 291"/>
                  <a:gd name="T60" fmla="*/ 1379851733 w 456"/>
                  <a:gd name="T61" fmla="*/ 2147483647 h 291"/>
                  <a:gd name="T62" fmla="*/ 1379851733 w 456"/>
                  <a:gd name="T63" fmla="*/ 2147483647 h 291"/>
                  <a:gd name="T64" fmla="*/ 1379851733 w 456"/>
                  <a:gd name="T65" fmla="*/ 2147483647 h 291"/>
                  <a:gd name="T66" fmla="*/ 1379851733 w 456"/>
                  <a:gd name="T67" fmla="*/ 2147483647 h 291"/>
                  <a:gd name="T68" fmla="*/ 1379851733 w 456"/>
                  <a:gd name="T69" fmla="*/ 2147483647 h 291"/>
                  <a:gd name="T70" fmla="*/ 1379851733 w 456"/>
                  <a:gd name="T71" fmla="*/ 2147483647 h 291"/>
                  <a:gd name="T72" fmla="*/ 1379851733 w 456"/>
                  <a:gd name="T73" fmla="*/ 2147483647 h 291"/>
                  <a:gd name="T74" fmla="*/ 1379851733 w 456"/>
                  <a:gd name="T75" fmla="*/ 2147483647 h 291"/>
                  <a:gd name="T76" fmla="*/ 1379851733 w 456"/>
                  <a:gd name="T77" fmla="*/ 2147483647 h 291"/>
                  <a:gd name="T78" fmla="*/ 1379851733 w 456"/>
                  <a:gd name="T79" fmla="*/ 2147483647 h 291"/>
                  <a:gd name="T80" fmla="*/ 1379851733 w 456"/>
                  <a:gd name="T81" fmla="*/ 2147483647 h 291"/>
                  <a:gd name="T82" fmla="*/ 1379851733 w 456"/>
                  <a:gd name="T83" fmla="*/ 2147483647 h 291"/>
                  <a:gd name="T84" fmla="*/ 1379851733 w 456"/>
                  <a:gd name="T85" fmla="*/ 2147483647 h 291"/>
                  <a:gd name="T86" fmla="*/ 1379851733 w 456"/>
                  <a:gd name="T87" fmla="*/ 2147483647 h 291"/>
                  <a:gd name="T88" fmla="*/ 1379851733 w 456"/>
                  <a:gd name="T89" fmla="*/ 2147483647 h 291"/>
                  <a:gd name="T90" fmla="*/ 1379851733 w 456"/>
                  <a:gd name="T91" fmla="*/ 2147483647 h 291"/>
                  <a:gd name="T92" fmla="*/ 1379851733 w 456"/>
                  <a:gd name="T93" fmla="*/ 2147483647 h 291"/>
                  <a:gd name="T94" fmla="*/ 1379851733 w 456"/>
                  <a:gd name="T95" fmla="*/ 2147483647 h 291"/>
                  <a:gd name="T96" fmla="*/ 1379851733 w 456"/>
                  <a:gd name="T97" fmla="*/ 2147483647 h 291"/>
                  <a:gd name="T98" fmla="*/ 1379851733 w 456"/>
                  <a:gd name="T99" fmla="*/ 2147483647 h 291"/>
                  <a:gd name="T100" fmla="*/ 1379851733 w 456"/>
                  <a:gd name="T101" fmla="*/ 2147483647 h 291"/>
                  <a:gd name="T102" fmla="*/ 1379851733 w 456"/>
                  <a:gd name="T103" fmla="*/ 2147483647 h 291"/>
                  <a:gd name="T104" fmla="*/ 1379851733 w 456"/>
                  <a:gd name="T105" fmla="*/ 2147483647 h 291"/>
                  <a:gd name="T106" fmla="*/ 1379851733 w 456"/>
                  <a:gd name="T107" fmla="*/ 2147483647 h 291"/>
                  <a:gd name="T108" fmla="*/ 1379851733 w 456"/>
                  <a:gd name="T109" fmla="*/ 2147483647 h 2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6"/>
                  <a:gd name="T166" fmla="*/ 0 h 291"/>
                  <a:gd name="T167" fmla="*/ 456 w 456"/>
                  <a:gd name="T168" fmla="*/ 291 h 2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6" h="291">
                    <a:moveTo>
                      <a:pt x="283" y="287"/>
                    </a:moveTo>
                    <a:lnTo>
                      <a:pt x="294" y="286"/>
                    </a:lnTo>
                    <a:lnTo>
                      <a:pt x="299" y="286"/>
                    </a:lnTo>
                    <a:lnTo>
                      <a:pt x="305" y="284"/>
                    </a:lnTo>
                    <a:lnTo>
                      <a:pt x="308" y="281"/>
                    </a:lnTo>
                    <a:lnTo>
                      <a:pt x="310" y="278"/>
                    </a:lnTo>
                    <a:lnTo>
                      <a:pt x="314" y="276"/>
                    </a:lnTo>
                    <a:lnTo>
                      <a:pt x="314" y="275"/>
                    </a:lnTo>
                    <a:lnTo>
                      <a:pt x="316" y="267"/>
                    </a:lnTo>
                    <a:lnTo>
                      <a:pt x="318" y="262"/>
                    </a:lnTo>
                    <a:lnTo>
                      <a:pt x="320" y="258"/>
                    </a:lnTo>
                    <a:lnTo>
                      <a:pt x="321" y="255"/>
                    </a:lnTo>
                    <a:lnTo>
                      <a:pt x="325" y="253"/>
                    </a:lnTo>
                    <a:lnTo>
                      <a:pt x="331" y="252"/>
                    </a:lnTo>
                    <a:lnTo>
                      <a:pt x="340" y="251"/>
                    </a:lnTo>
                    <a:lnTo>
                      <a:pt x="351" y="250"/>
                    </a:lnTo>
                    <a:lnTo>
                      <a:pt x="362" y="252"/>
                    </a:lnTo>
                    <a:lnTo>
                      <a:pt x="369" y="253"/>
                    </a:lnTo>
                    <a:lnTo>
                      <a:pt x="375" y="255"/>
                    </a:lnTo>
                    <a:lnTo>
                      <a:pt x="384" y="257"/>
                    </a:lnTo>
                    <a:lnTo>
                      <a:pt x="386" y="259"/>
                    </a:lnTo>
                    <a:lnTo>
                      <a:pt x="386" y="262"/>
                    </a:lnTo>
                    <a:lnTo>
                      <a:pt x="392" y="269"/>
                    </a:lnTo>
                    <a:lnTo>
                      <a:pt x="393" y="271"/>
                    </a:lnTo>
                    <a:lnTo>
                      <a:pt x="397" y="272"/>
                    </a:lnTo>
                    <a:lnTo>
                      <a:pt x="399" y="271"/>
                    </a:lnTo>
                    <a:lnTo>
                      <a:pt x="403" y="268"/>
                    </a:lnTo>
                    <a:lnTo>
                      <a:pt x="403" y="261"/>
                    </a:lnTo>
                    <a:lnTo>
                      <a:pt x="403" y="255"/>
                    </a:lnTo>
                    <a:lnTo>
                      <a:pt x="403" y="247"/>
                    </a:lnTo>
                    <a:lnTo>
                      <a:pt x="404" y="241"/>
                    </a:lnTo>
                    <a:lnTo>
                      <a:pt x="404" y="237"/>
                    </a:lnTo>
                    <a:lnTo>
                      <a:pt x="408" y="235"/>
                    </a:lnTo>
                    <a:lnTo>
                      <a:pt x="416" y="234"/>
                    </a:lnTo>
                    <a:lnTo>
                      <a:pt x="425" y="233"/>
                    </a:lnTo>
                    <a:lnTo>
                      <a:pt x="440" y="231"/>
                    </a:lnTo>
                    <a:lnTo>
                      <a:pt x="449" y="226"/>
                    </a:lnTo>
                    <a:lnTo>
                      <a:pt x="454" y="220"/>
                    </a:lnTo>
                    <a:lnTo>
                      <a:pt x="456" y="217"/>
                    </a:lnTo>
                    <a:lnTo>
                      <a:pt x="454" y="213"/>
                    </a:lnTo>
                    <a:lnTo>
                      <a:pt x="452" y="209"/>
                    </a:lnTo>
                    <a:lnTo>
                      <a:pt x="447" y="205"/>
                    </a:lnTo>
                    <a:lnTo>
                      <a:pt x="441" y="203"/>
                    </a:lnTo>
                    <a:lnTo>
                      <a:pt x="436" y="203"/>
                    </a:lnTo>
                    <a:lnTo>
                      <a:pt x="430" y="203"/>
                    </a:lnTo>
                    <a:lnTo>
                      <a:pt x="423" y="203"/>
                    </a:lnTo>
                    <a:lnTo>
                      <a:pt x="406" y="203"/>
                    </a:lnTo>
                    <a:lnTo>
                      <a:pt x="388" y="202"/>
                    </a:lnTo>
                    <a:lnTo>
                      <a:pt x="386" y="197"/>
                    </a:lnTo>
                    <a:lnTo>
                      <a:pt x="386" y="193"/>
                    </a:lnTo>
                    <a:lnTo>
                      <a:pt x="384" y="190"/>
                    </a:lnTo>
                    <a:lnTo>
                      <a:pt x="382" y="188"/>
                    </a:lnTo>
                    <a:lnTo>
                      <a:pt x="379" y="184"/>
                    </a:lnTo>
                    <a:lnTo>
                      <a:pt x="375" y="182"/>
                    </a:lnTo>
                    <a:lnTo>
                      <a:pt x="371" y="178"/>
                    </a:lnTo>
                    <a:lnTo>
                      <a:pt x="371" y="175"/>
                    </a:lnTo>
                    <a:lnTo>
                      <a:pt x="371" y="173"/>
                    </a:lnTo>
                    <a:lnTo>
                      <a:pt x="369" y="171"/>
                    </a:lnTo>
                    <a:lnTo>
                      <a:pt x="366" y="170"/>
                    </a:lnTo>
                    <a:lnTo>
                      <a:pt x="360" y="169"/>
                    </a:lnTo>
                    <a:lnTo>
                      <a:pt x="355" y="168"/>
                    </a:lnTo>
                    <a:lnTo>
                      <a:pt x="353" y="168"/>
                    </a:lnTo>
                    <a:lnTo>
                      <a:pt x="353" y="161"/>
                    </a:lnTo>
                    <a:lnTo>
                      <a:pt x="353" y="154"/>
                    </a:lnTo>
                    <a:lnTo>
                      <a:pt x="353" y="148"/>
                    </a:lnTo>
                    <a:lnTo>
                      <a:pt x="356" y="142"/>
                    </a:lnTo>
                    <a:lnTo>
                      <a:pt x="364" y="140"/>
                    </a:lnTo>
                    <a:lnTo>
                      <a:pt x="371" y="140"/>
                    </a:lnTo>
                    <a:lnTo>
                      <a:pt x="380" y="140"/>
                    </a:lnTo>
                    <a:lnTo>
                      <a:pt x="390" y="140"/>
                    </a:lnTo>
                    <a:lnTo>
                      <a:pt x="392" y="140"/>
                    </a:lnTo>
                    <a:lnTo>
                      <a:pt x="393" y="138"/>
                    </a:lnTo>
                    <a:lnTo>
                      <a:pt x="395" y="136"/>
                    </a:lnTo>
                    <a:lnTo>
                      <a:pt x="399" y="131"/>
                    </a:lnTo>
                    <a:lnTo>
                      <a:pt x="403" y="128"/>
                    </a:lnTo>
                    <a:lnTo>
                      <a:pt x="406" y="125"/>
                    </a:lnTo>
                    <a:lnTo>
                      <a:pt x="410" y="120"/>
                    </a:lnTo>
                    <a:lnTo>
                      <a:pt x="412" y="116"/>
                    </a:lnTo>
                    <a:lnTo>
                      <a:pt x="412" y="113"/>
                    </a:lnTo>
                    <a:lnTo>
                      <a:pt x="416" y="110"/>
                    </a:lnTo>
                    <a:lnTo>
                      <a:pt x="417" y="109"/>
                    </a:lnTo>
                    <a:lnTo>
                      <a:pt x="419" y="109"/>
                    </a:lnTo>
                    <a:lnTo>
                      <a:pt x="423" y="109"/>
                    </a:lnTo>
                    <a:lnTo>
                      <a:pt x="425" y="108"/>
                    </a:lnTo>
                    <a:lnTo>
                      <a:pt x="427" y="104"/>
                    </a:lnTo>
                    <a:lnTo>
                      <a:pt x="427" y="101"/>
                    </a:lnTo>
                    <a:lnTo>
                      <a:pt x="428" y="97"/>
                    </a:lnTo>
                    <a:lnTo>
                      <a:pt x="412" y="93"/>
                    </a:lnTo>
                    <a:lnTo>
                      <a:pt x="393" y="91"/>
                    </a:lnTo>
                    <a:lnTo>
                      <a:pt x="382" y="87"/>
                    </a:lnTo>
                    <a:lnTo>
                      <a:pt x="371" y="84"/>
                    </a:lnTo>
                    <a:lnTo>
                      <a:pt x="360" y="82"/>
                    </a:lnTo>
                    <a:lnTo>
                      <a:pt x="349" y="80"/>
                    </a:lnTo>
                    <a:lnTo>
                      <a:pt x="338" y="76"/>
                    </a:lnTo>
                    <a:lnTo>
                      <a:pt x="327" y="73"/>
                    </a:lnTo>
                    <a:lnTo>
                      <a:pt x="301" y="70"/>
                    </a:lnTo>
                    <a:lnTo>
                      <a:pt x="296" y="66"/>
                    </a:lnTo>
                    <a:lnTo>
                      <a:pt x="294" y="63"/>
                    </a:lnTo>
                    <a:lnTo>
                      <a:pt x="292" y="59"/>
                    </a:lnTo>
                    <a:lnTo>
                      <a:pt x="290" y="58"/>
                    </a:lnTo>
                    <a:lnTo>
                      <a:pt x="286" y="57"/>
                    </a:lnTo>
                    <a:lnTo>
                      <a:pt x="279" y="57"/>
                    </a:lnTo>
                    <a:lnTo>
                      <a:pt x="268" y="56"/>
                    </a:lnTo>
                    <a:lnTo>
                      <a:pt x="262" y="51"/>
                    </a:lnTo>
                    <a:lnTo>
                      <a:pt x="260" y="46"/>
                    </a:lnTo>
                    <a:lnTo>
                      <a:pt x="259" y="39"/>
                    </a:lnTo>
                    <a:lnTo>
                      <a:pt x="255" y="36"/>
                    </a:lnTo>
                    <a:lnTo>
                      <a:pt x="251" y="34"/>
                    </a:lnTo>
                    <a:lnTo>
                      <a:pt x="244" y="31"/>
                    </a:lnTo>
                    <a:lnTo>
                      <a:pt x="231" y="29"/>
                    </a:lnTo>
                    <a:lnTo>
                      <a:pt x="227" y="25"/>
                    </a:lnTo>
                    <a:lnTo>
                      <a:pt x="225" y="21"/>
                    </a:lnTo>
                    <a:lnTo>
                      <a:pt x="225" y="12"/>
                    </a:lnTo>
                    <a:lnTo>
                      <a:pt x="224" y="9"/>
                    </a:lnTo>
                    <a:lnTo>
                      <a:pt x="222" y="5"/>
                    </a:lnTo>
                    <a:lnTo>
                      <a:pt x="216" y="2"/>
                    </a:lnTo>
                    <a:lnTo>
                      <a:pt x="209" y="0"/>
                    </a:lnTo>
                    <a:lnTo>
                      <a:pt x="200" y="2"/>
                    </a:lnTo>
                    <a:lnTo>
                      <a:pt x="196" y="6"/>
                    </a:lnTo>
                    <a:lnTo>
                      <a:pt x="192" y="11"/>
                    </a:lnTo>
                    <a:lnTo>
                      <a:pt x="190" y="16"/>
                    </a:lnTo>
                    <a:lnTo>
                      <a:pt x="188" y="27"/>
                    </a:lnTo>
                    <a:lnTo>
                      <a:pt x="187" y="38"/>
                    </a:lnTo>
                    <a:lnTo>
                      <a:pt x="185" y="40"/>
                    </a:lnTo>
                    <a:lnTo>
                      <a:pt x="181" y="43"/>
                    </a:lnTo>
                    <a:lnTo>
                      <a:pt x="177" y="45"/>
                    </a:lnTo>
                    <a:lnTo>
                      <a:pt x="174" y="47"/>
                    </a:lnTo>
                    <a:lnTo>
                      <a:pt x="168" y="51"/>
                    </a:lnTo>
                    <a:lnTo>
                      <a:pt x="166" y="52"/>
                    </a:lnTo>
                    <a:lnTo>
                      <a:pt x="168" y="51"/>
                    </a:lnTo>
                    <a:lnTo>
                      <a:pt x="170" y="50"/>
                    </a:lnTo>
                    <a:lnTo>
                      <a:pt x="170" y="51"/>
                    </a:lnTo>
                    <a:lnTo>
                      <a:pt x="170" y="52"/>
                    </a:lnTo>
                    <a:lnTo>
                      <a:pt x="166" y="56"/>
                    </a:lnTo>
                    <a:lnTo>
                      <a:pt x="161" y="59"/>
                    </a:lnTo>
                    <a:lnTo>
                      <a:pt x="157" y="60"/>
                    </a:lnTo>
                    <a:lnTo>
                      <a:pt x="153" y="61"/>
                    </a:lnTo>
                    <a:lnTo>
                      <a:pt x="146" y="63"/>
                    </a:lnTo>
                    <a:lnTo>
                      <a:pt x="133" y="68"/>
                    </a:lnTo>
                    <a:lnTo>
                      <a:pt x="122" y="72"/>
                    </a:lnTo>
                    <a:lnTo>
                      <a:pt x="111" y="76"/>
                    </a:lnTo>
                    <a:lnTo>
                      <a:pt x="96" y="78"/>
                    </a:lnTo>
                    <a:lnTo>
                      <a:pt x="87" y="80"/>
                    </a:lnTo>
                    <a:lnTo>
                      <a:pt x="81" y="83"/>
                    </a:lnTo>
                    <a:lnTo>
                      <a:pt x="80" y="86"/>
                    </a:lnTo>
                    <a:lnTo>
                      <a:pt x="78" y="90"/>
                    </a:lnTo>
                    <a:lnTo>
                      <a:pt x="78" y="97"/>
                    </a:lnTo>
                    <a:lnTo>
                      <a:pt x="76" y="101"/>
                    </a:lnTo>
                    <a:lnTo>
                      <a:pt x="70" y="104"/>
                    </a:lnTo>
                    <a:lnTo>
                      <a:pt x="63" y="106"/>
                    </a:lnTo>
                    <a:lnTo>
                      <a:pt x="56" y="108"/>
                    </a:lnTo>
                    <a:lnTo>
                      <a:pt x="46" y="108"/>
                    </a:lnTo>
                    <a:lnTo>
                      <a:pt x="39" y="108"/>
                    </a:lnTo>
                    <a:lnTo>
                      <a:pt x="35" y="111"/>
                    </a:lnTo>
                    <a:lnTo>
                      <a:pt x="32" y="113"/>
                    </a:lnTo>
                    <a:lnTo>
                      <a:pt x="30" y="116"/>
                    </a:lnTo>
                    <a:lnTo>
                      <a:pt x="28" y="117"/>
                    </a:lnTo>
                    <a:lnTo>
                      <a:pt x="28" y="119"/>
                    </a:lnTo>
                    <a:lnTo>
                      <a:pt x="26" y="121"/>
                    </a:lnTo>
                    <a:lnTo>
                      <a:pt x="26" y="127"/>
                    </a:lnTo>
                    <a:lnTo>
                      <a:pt x="24" y="133"/>
                    </a:lnTo>
                    <a:lnTo>
                      <a:pt x="17" y="137"/>
                    </a:lnTo>
                    <a:lnTo>
                      <a:pt x="13" y="138"/>
                    </a:lnTo>
                    <a:lnTo>
                      <a:pt x="11" y="140"/>
                    </a:lnTo>
                    <a:lnTo>
                      <a:pt x="8" y="144"/>
                    </a:lnTo>
                    <a:lnTo>
                      <a:pt x="6" y="148"/>
                    </a:lnTo>
                    <a:lnTo>
                      <a:pt x="4" y="151"/>
                    </a:lnTo>
                    <a:lnTo>
                      <a:pt x="0" y="155"/>
                    </a:lnTo>
                    <a:lnTo>
                      <a:pt x="2" y="159"/>
                    </a:lnTo>
                    <a:lnTo>
                      <a:pt x="2" y="162"/>
                    </a:lnTo>
                    <a:lnTo>
                      <a:pt x="4" y="162"/>
                    </a:lnTo>
                    <a:lnTo>
                      <a:pt x="6" y="163"/>
                    </a:lnTo>
                    <a:lnTo>
                      <a:pt x="8" y="162"/>
                    </a:lnTo>
                    <a:lnTo>
                      <a:pt x="13" y="162"/>
                    </a:lnTo>
                    <a:lnTo>
                      <a:pt x="20" y="162"/>
                    </a:lnTo>
                    <a:lnTo>
                      <a:pt x="32" y="164"/>
                    </a:lnTo>
                    <a:lnTo>
                      <a:pt x="37" y="165"/>
                    </a:lnTo>
                    <a:lnTo>
                      <a:pt x="39" y="167"/>
                    </a:lnTo>
                    <a:lnTo>
                      <a:pt x="46" y="171"/>
                    </a:lnTo>
                    <a:lnTo>
                      <a:pt x="50" y="176"/>
                    </a:lnTo>
                    <a:lnTo>
                      <a:pt x="54" y="179"/>
                    </a:lnTo>
                    <a:lnTo>
                      <a:pt x="63" y="184"/>
                    </a:lnTo>
                    <a:lnTo>
                      <a:pt x="74" y="186"/>
                    </a:lnTo>
                    <a:lnTo>
                      <a:pt x="89" y="187"/>
                    </a:lnTo>
                    <a:lnTo>
                      <a:pt x="96" y="190"/>
                    </a:lnTo>
                    <a:lnTo>
                      <a:pt x="105" y="192"/>
                    </a:lnTo>
                    <a:lnTo>
                      <a:pt x="115" y="194"/>
                    </a:lnTo>
                    <a:lnTo>
                      <a:pt x="124" y="196"/>
                    </a:lnTo>
                    <a:lnTo>
                      <a:pt x="128" y="199"/>
                    </a:lnTo>
                    <a:lnTo>
                      <a:pt x="131" y="202"/>
                    </a:lnTo>
                    <a:lnTo>
                      <a:pt x="142" y="204"/>
                    </a:lnTo>
                    <a:lnTo>
                      <a:pt x="153" y="206"/>
                    </a:lnTo>
                    <a:lnTo>
                      <a:pt x="164" y="209"/>
                    </a:lnTo>
                    <a:lnTo>
                      <a:pt x="170" y="212"/>
                    </a:lnTo>
                    <a:lnTo>
                      <a:pt x="172" y="214"/>
                    </a:lnTo>
                    <a:lnTo>
                      <a:pt x="176" y="216"/>
                    </a:lnTo>
                    <a:lnTo>
                      <a:pt x="181" y="218"/>
                    </a:lnTo>
                    <a:lnTo>
                      <a:pt x="188" y="219"/>
                    </a:lnTo>
                    <a:lnTo>
                      <a:pt x="194" y="219"/>
                    </a:lnTo>
                    <a:lnTo>
                      <a:pt x="196" y="225"/>
                    </a:lnTo>
                    <a:lnTo>
                      <a:pt x="196" y="228"/>
                    </a:lnTo>
                    <a:lnTo>
                      <a:pt x="198" y="230"/>
                    </a:lnTo>
                    <a:lnTo>
                      <a:pt x="201" y="232"/>
                    </a:lnTo>
                    <a:lnTo>
                      <a:pt x="207" y="234"/>
                    </a:lnTo>
                    <a:lnTo>
                      <a:pt x="211" y="235"/>
                    </a:lnTo>
                    <a:lnTo>
                      <a:pt x="212" y="235"/>
                    </a:lnTo>
                    <a:lnTo>
                      <a:pt x="218" y="240"/>
                    </a:lnTo>
                    <a:lnTo>
                      <a:pt x="222" y="244"/>
                    </a:lnTo>
                    <a:lnTo>
                      <a:pt x="242" y="257"/>
                    </a:lnTo>
                    <a:lnTo>
                      <a:pt x="253" y="263"/>
                    </a:lnTo>
                    <a:lnTo>
                      <a:pt x="262" y="269"/>
                    </a:lnTo>
                    <a:lnTo>
                      <a:pt x="268" y="276"/>
                    </a:lnTo>
                    <a:lnTo>
                      <a:pt x="275" y="282"/>
                    </a:lnTo>
                    <a:lnTo>
                      <a:pt x="283" y="288"/>
                    </a:lnTo>
                    <a:lnTo>
                      <a:pt x="294" y="291"/>
                    </a:lnTo>
                    <a:lnTo>
                      <a:pt x="299" y="289"/>
                    </a:lnTo>
                    <a:lnTo>
                      <a:pt x="301" y="288"/>
                    </a:lnTo>
                    <a:lnTo>
                      <a:pt x="301" y="287"/>
                    </a:lnTo>
                    <a:lnTo>
                      <a:pt x="301" y="284"/>
                    </a:lnTo>
                    <a:lnTo>
                      <a:pt x="283" y="287"/>
                    </a:lnTo>
                    <a:close/>
                  </a:path>
                </a:pathLst>
              </a:custGeom>
              <a:solidFill>
                <a:schemeClr val="accent2">
                  <a:lumMod val="50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39" name="Freeform 20">
                <a:extLst>
                  <a:ext uri="{FF2B5EF4-FFF2-40B4-BE49-F238E27FC236}">
                    <a16:creationId xmlns:a16="http://schemas.microsoft.com/office/drawing/2014/main" id="{E9A7A386-D760-ABC7-7C36-6EE9DC578524}"/>
                  </a:ext>
                </a:extLst>
              </p:cNvPr>
              <p:cNvSpPr>
                <a:spLocks/>
              </p:cNvSpPr>
              <p:nvPr/>
            </p:nvSpPr>
            <p:spPr bwMode="auto">
              <a:xfrm>
                <a:off x="3754" y="3248"/>
                <a:ext cx="349" cy="343"/>
              </a:xfrm>
              <a:custGeom>
                <a:avLst/>
                <a:gdLst>
                  <a:gd name="T0" fmla="*/ 1201075835 w 624"/>
                  <a:gd name="T1" fmla="*/ 1240044466 h 594"/>
                  <a:gd name="T2" fmla="*/ 1201075835 w 624"/>
                  <a:gd name="T3" fmla="*/ 1240044466 h 594"/>
                  <a:gd name="T4" fmla="*/ 1201075835 w 624"/>
                  <a:gd name="T5" fmla="*/ 1240044466 h 594"/>
                  <a:gd name="T6" fmla="*/ 1201075835 w 624"/>
                  <a:gd name="T7" fmla="*/ 1240044466 h 594"/>
                  <a:gd name="T8" fmla="*/ 1201075835 w 624"/>
                  <a:gd name="T9" fmla="*/ 1240044466 h 594"/>
                  <a:gd name="T10" fmla="*/ 1201075835 w 624"/>
                  <a:gd name="T11" fmla="*/ 1240044466 h 594"/>
                  <a:gd name="T12" fmla="*/ 1201075835 w 624"/>
                  <a:gd name="T13" fmla="*/ 1240044466 h 594"/>
                  <a:gd name="T14" fmla="*/ 1201075835 w 624"/>
                  <a:gd name="T15" fmla="*/ 1240044466 h 594"/>
                  <a:gd name="T16" fmla="*/ 1201075835 w 624"/>
                  <a:gd name="T17" fmla="*/ 1240044466 h 594"/>
                  <a:gd name="T18" fmla="*/ 1201075835 w 624"/>
                  <a:gd name="T19" fmla="*/ 1240044466 h 594"/>
                  <a:gd name="T20" fmla="*/ 1201075835 w 624"/>
                  <a:gd name="T21" fmla="*/ 1240044466 h 594"/>
                  <a:gd name="T22" fmla="*/ 1201075835 w 624"/>
                  <a:gd name="T23" fmla="*/ 1240044466 h 594"/>
                  <a:gd name="T24" fmla="*/ 1201075835 w 624"/>
                  <a:gd name="T25" fmla="*/ 1240044466 h 594"/>
                  <a:gd name="T26" fmla="*/ 1201075835 w 624"/>
                  <a:gd name="T27" fmla="*/ 1240044466 h 594"/>
                  <a:gd name="T28" fmla="*/ 1201075835 w 624"/>
                  <a:gd name="T29" fmla="*/ 1240044466 h 594"/>
                  <a:gd name="T30" fmla="*/ 1201075835 w 624"/>
                  <a:gd name="T31" fmla="*/ 1240044466 h 594"/>
                  <a:gd name="T32" fmla="*/ 1201075835 w 624"/>
                  <a:gd name="T33" fmla="*/ 1240044466 h 594"/>
                  <a:gd name="T34" fmla="*/ 1201075835 w 624"/>
                  <a:gd name="T35" fmla="*/ 0 h 594"/>
                  <a:gd name="T36" fmla="*/ 1201075835 w 624"/>
                  <a:gd name="T37" fmla="*/ 1240044466 h 594"/>
                  <a:gd name="T38" fmla="*/ 1201075835 w 624"/>
                  <a:gd name="T39" fmla="*/ 1240044466 h 594"/>
                  <a:gd name="T40" fmla="*/ 1201075835 w 624"/>
                  <a:gd name="T41" fmla="*/ 1240044466 h 594"/>
                  <a:gd name="T42" fmla="*/ 1201075835 w 624"/>
                  <a:gd name="T43" fmla="*/ 1240044466 h 594"/>
                  <a:gd name="T44" fmla="*/ 1201075835 w 624"/>
                  <a:gd name="T45" fmla="*/ 1240044466 h 594"/>
                  <a:gd name="T46" fmla="*/ 1201075835 w 624"/>
                  <a:gd name="T47" fmla="*/ 1240044466 h 594"/>
                  <a:gd name="T48" fmla="*/ 1201075835 w 624"/>
                  <a:gd name="T49" fmla="*/ 1240044466 h 594"/>
                  <a:gd name="T50" fmla="*/ 1201075835 w 624"/>
                  <a:gd name="T51" fmla="*/ 1240044466 h 594"/>
                  <a:gd name="T52" fmla="*/ 1201075835 w 624"/>
                  <a:gd name="T53" fmla="*/ 1240044466 h 594"/>
                  <a:gd name="T54" fmla="*/ 1201075835 w 624"/>
                  <a:gd name="T55" fmla="*/ 1240044466 h 594"/>
                  <a:gd name="T56" fmla="*/ 1201075835 w 624"/>
                  <a:gd name="T57" fmla="*/ 1240044466 h 594"/>
                  <a:gd name="T58" fmla="*/ 1201075835 w 624"/>
                  <a:gd name="T59" fmla="*/ 1240044466 h 594"/>
                  <a:gd name="T60" fmla="*/ 1201075835 w 624"/>
                  <a:gd name="T61" fmla="*/ 1240044466 h 594"/>
                  <a:gd name="T62" fmla="*/ 1201075835 w 624"/>
                  <a:gd name="T63" fmla="*/ 1240044466 h 594"/>
                  <a:gd name="T64" fmla="*/ 1201075835 w 624"/>
                  <a:gd name="T65" fmla="*/ 1240044466 h 594"/>
                  <a:gd name="T66" fmla="*/ 1201075835 w 624"/>
                  <a:gd name="T67" fmla="*/ 1240044466 h 594"/>
                  <a:gd name="T68" fmla="*/ 1201075835 w 624"/>
                  <a:gd name="T69" fmla="*/ 1240044466 h 594"/>
                  <a:gd name="T70" fmla="*/ 1201075835 w 624"/>
                  <a:gd name="T71" fmla="*/ 1240044466 h 594"/>
                  <a:gd name="T72" fmla="*/ 1201075835 w 624"/>
                  <a:gd name="T73" fmla="*/ 1240044466 h 594"/>
                  <a:gd name="T74" fmla="*/ 1201075835 w 624"/>
                  <a:gd name="T75" fmla="*/ 1240044466 h 594"/>
                  <a:gd name="T76" fmla="*/ 1201075835 w 624"/>
                  <a:gd name="T77" fmla="*/ 1240044466 h 594"/>
                  <a:gd name="T78" fmla="*/ 1201075835 w 624"/>
                  <a:gd name="T79" fmla="*/ 1240044466 h 594"/>
                  <a:gd name="T80" fmla="*/ 1201075835 w 624"/>
                  <a:gd name="T81" fmla="*/ 1240044466 h 5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94"/>
                  <a:gd name="T125" fmla="*/ 624 w 624"/>
                  <a:gd name="T126" fmla="*/ 594 h 5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94">
                    <a:moveTo>
                      <a:pt x="470" y="537"/>
                    </a:moveTo>
                    <a:cubicBezTo>
                      <a:pt x="488" y="534"/>
                      <a:pt x="508" y="532"/>
                      <a:pt x="479" y="522"/>
                    </a:cubicBezTo>
                    <a:cubicBezTo>
                      <a:pt x="472" y="511"/>
                      <a:pt x="465" y="513"/>
                      <a:pt x="461" y="501"/>
                    </a:cubicBezTo>
                    <a:cubicBezTo>
                      <a:pt x="470" y="498"/>
                      <a:pt x="480" y="494"/>
                      <a:pt x="488" y="489"/>
                    </a:cubicBezTo>
                    <a:cubicBezTo>
                      <a:pt x="494" y="485"/>
                      <a:pt x="506" y="477"/>
                      <a:pt x="506" y="477"/>
                    </a:cubicBezTo>
                    <a:cubicBezTo>
                      <a:pt x="513" y="467"/>
                      <a:pt x="518" y="463"/>
                      <a:pt x="530" y="459"/>
                    </a:cubicBezTo>
                    <a:cubicBezTo>
                      <a:pt x="535" y="443"/>
                      <a:pt x="554" y="444"/>
                      <a:pt x="569" y="441"/>
                    </a:cubicBezTo>
                    <a:cubicBezTo>
                      <a:pt x="582" y="428"/>
                      <a:pt x="577" y="412"/>
                      <a:pt x="593" y="402"/>
                    </a:cubicBezTo>
                    <a:cubicBezTo>
                      <a:pt x="600" y="381"/>
                      <a:pt x="593" y="386"/>
                      <a:pt x="608" y="381"/>
                    </a:cubicBezTo>
                    <a:cubicBezTo>
                      <a:pt x="611" y="371"/>
                      <a:pt x="617" y="364"/>
                      <a:pt x="620" y="354"/>
                    </a:cubicBezTo>
                    <a:cubicBezTo>
                      <a:pt x="617" y="278"/>
                      <a:pt x="624" y="294"/>
                      <a:pt x="596" y="252"/>
                    </a:cubicBezTo>
                    <a:cubicBezTo>
                      <a:pt x="603" y="231"/>
                      <a:pt x="591" y="220"/>
                      <a:pt x="575" y="210"/>
                    </a:cubicBezTo>
                    <a:cubicBezTo>
                      <a:pt x="568" y="199"/>
                      <a:pt x="568" y="193"/>
                      <a:pt x="557" y="186"/>
                    </a:cubicBezTo>
                    <a:cubicBezTo>
                      <a:pt x="554" y="187"/>
                      <a:pt x="550" y="187"/>
                      <a:pt x="548" y="189"/>
                    </a:cubicBezTo>
                    <a:cubicBezTo>
                      <a:pt x="546" y="191"/>
                      <a:pt x="548" y="197"/>
                      <a:pt x="545" y="198"/>
                    </a:cubicBezTo>
                    <a:cubicBezTo>
                      <a:pt x="543" y="199"/>
                      <a:pt x="513" y="182"/>
                      <a:pt x="509" y="180"/>
                    </a:cubicBezTo>
                    <a:cubicBezTo>
                      <a:pt x="499" y="164"/>
                      <a:pt x="499" y="158"/>
                      <a:pt x="479" y="153"/>
                    </a:cubicBezTo>
                    <a:cubicBezTo>
                      <a:pt x="470" y="144"/>
                      <a:pt x="464" y="139"/>
                      <a:pt x="452" y="135"/>
                    </a:cubicBezTo>
                    <a:cubicBezTo>
                      <a:pt x="443" y="126"/>
                      <a:pt x="437" y="121"/>
                      <a:pt x="425" y="117"/>
                    </a:cubicBezTo>
                    <a:cubicBezTo>
                      <a:pt x="424" y="114"/>
                      <a:pt x="425" y="110"/>
                      <a:pt x="422" y="108"/>
                    </a:cubicBezTo>
                    <a:cubicBezTo>
                      <a:pt x="417" y="104"/>
                      <a:pt x="404" y="102"/>
                      <a:pt x="404" y="102"/>
                    </a:cubicBezTo>
                    <a:cubicBezTo>
                      <a:pt x="398" y="96"/>
                      <a:pt x="396" y="88"/>
                      <a:pt x="389" y="84"/>
                    </a:cubicBezTo>
                    <a:cubicBezTo>
                      <a:pt x="384" y="81"/>
                      <a:pt x="371" y="78"/>
                      <a:pt x="371" y="78"/>
                    </a:cubicBezTo>
                    <a:cubicBezTo>
                      <a:pt x="357" y="64"/>
                      <a:pt x="351" y="66"/>
                      <a:pt x="332" y="69"/>
                    </a:cubicBezTo>
                    <a:cubicBezTo>
                      <a:pt x="331" y="72"/>
                      <a:pt x="332" y="76"/>
                      <a:pt x="329" y="78"/>
                    </a:cubicBezTo>
                    <a:cubicBezTo>
                      <a:pt x="324" y="82"/>
                      <a:pt x="311" y="84"/>
                      <a:pt x="311" y="84"/>
                    </a:cubicBezTo>
                    <a:cubicBezTo>
                      <a:pt x="301" y="81"/>
                      <a:pt x="281" y="75"/>
                      <a:pt x="281" y="75"/>
                    </a:cubicBezTo>
                    <a:cubicBezTo>
                      <a:pt x="279" y="81"/>
                      <a:pt x="278" y="90"/>
                      <a:pt x="269" y="90"/>
                    </a:cubicBezTo>
                    <a:cubicBezTo>
                      <a:pt x="258" y="90"/>
                      <a:pt x="239" y="78"/>
                      <a:pt x="239" y="78"/>
                    </a:cubicBezTo>
                    <a:cubicBezTo>
                      <a:pt x="220" y="84"/>
                      <a:pt x="219" y="99"/>
                      <a:pt x="200" y="105"/>
                    </a:cubicBezTo>
                    <a:cubicBezTo>
                      <a:pt x="194" y="87"/>
                      <a:pt x="183" y="89"/>
                      <a:pt x="164" y="87"/>
                    </a:cubicBezTo>
                    <a:cubicBezTo>
                      <a:pt x="147" y="93"/>
                      <a:pt x="150" y="82"/>
                      <a:pt x="137" y="75"/>
                    </a:cubicBezTo>
                    <a:cubicBezTo>
                      <a:pt x="131" y="72"/>
                      <a:pt x="125" y="71"/>
                      <a:pt x="119" y="69"/>
                    </a:cubicBezTo>
                    <a:cubicBezTo>
                      <a:pt x="116" y="68"/>
                      <a:pt x="110" y="66"/>
                      <a:pt x="110" y="66"/>
                    </a:cubicBezTo>
                    <a:cubicBezTo>
                      <a:pt x="96" y="46"/>
                      <a:pt x="77" y="32"/>
                      <a:pt x="53" y="24"/>
                    </a:cubicBezTo>
                    <a:cubicBezTo>
                      <a:pt x="49" y="12"/>
                      <a:pt x="45" y="7"/>
                      <a:pt x="35" y="0"/>
                    </a:cubicBezTo>
                    <a:cubicBezTo>
                      <a:pt x="18" y="11"/>
                      <a:pt x="0" y="17"/>
                      <a:pt x="29" y="36"/>
                    </a:cubicBezTo>
                    <a:cubicBezTo>
                      <a:pt x="25" y="48"/>
                      <a:pt x="18" y="48"/>
                      <a:pt x="14" y="60"/>
                    </a:cubicBezTo>
                    <a:cubicBezTo>
                      <a:pt x="18" y="73"/>
                      <a:pt x="15" y="77"/>
                      <a:pt x="2" y="81"/>
                    </a:cubicBezTo>
                    <a:cubicBezTo>
                      <a:pt x="4" y="87"/>
                      <a:pt x="10" y="92"/>
                      <a:pt x="11" y="99"/>
                    </a:cubicBezTo>
                    <a:cubicBezTo>
                      <a:pt x="16" y="122"/>
                      <a:pt x="11" y="142"/>
                      <a:pt x="32" y="156"/>
                    </a:cubicBezTo>
                    <a:cubicBezTo>
                      <a:pt x="34" y="159"/>
                      <a:pt x="36" y="162"/>
                      <a:pt x="38" y="165"/>
                    </a:cubicBezTo>
                    <a:cubicBezTo>
                      <a:pt x="39" y="168"/>
                      <a:pt x="39" y="171"/>
                      <a:pt x="41" y="174"/>
                    </a:cubicBezTo>
                    <a:cubicBezTo>
                      <a:pt x="45" y="180"/>
                      <a:pt x="53" y="192"/>
                      <a:pt x="53" y="192"/>
                    </a:cubicBezTo>
                    <a:cubicBezTo>
                      <a:pt x="50" y="194"/>
                      <a:pt x="48" y="198"/>
                      <a:pt x="44" y="198"/>
                    </a:cubicBezTo>
                    <a:cubicBezTo>
                      <a:pt x="40" y="198"/>
                      <a:pt x="37" y="189"/>
                      <a:pt x="35" y="192"/>
                    </a:cubicBezTo>
                    <a:cubicBezTo>
                      <a:pt x="32" y="197"/>
                      <a:pt x="49" y="230"/>
                      <a:pt x="50" y="234"/>
                    </a:cubicBezTo>
                    <a:cubicBezTo>
                      <a:pt x="55" y="248"/>
                      <a:pt x="54" y="263"/>
                      <a:pt x="59" y="276"/>
                    </a:cubicBezTo>
                    <a:cubicBezTo>
                      <a:pt x="64" y="288"/>
                      <a:pt x="76" y="300"/>
                      <a:pt x="80" y="312"/>
                    </a:cubicBezTo>
                    <a:cubicBezTo>
                      <a:pt x="84" y="324"/>
                      <a:pt x="85" y="334"/>
                      <a:pt x="92" y="345"/>
                    </a:cubicBezTo>
                    <a:cubicBezTo>
                      <a:pt x="95" y="359"/>
                      <a:pt x="105" y="372"/>
                      <a:pt x="113" y="384"/>
                    </a:cubicBezTo>
                    <a:cubicBezTo>
                      <a:pt x="109" y="399"/>
                      <a:pt x="108" y="417"/>
                      <a:pt x="95" y="426"/>
                    </a:cubicBezTo>
                    <a:cubicBezTo>
                      <a:pt x="91" y="438"/>
                      <a:pt x="94" y="442"/>
                      <a:pt x="101" y="453"/>
                    </a:cubicBezTo>
                    <a:cubicBezTo>
                      <a:pt x="102" y="460"/>
                      <a:pt x="101" y="468"/>
                      <a:pt x="104" y="474"/>
                    </a:cubicBezTo>
                    <a:cubicBezTo>
                      <a:pt x="105" y="477"/>
                      <a:pt x="112" y="476"/>
                      <a:pt x="113" y="480"/>
                    </a:cubicBezTo>
                    <a:cubicBezTo>
                      <a:pt x="114" y="487"/>
                      <a:pt x="106" y="492"/>
                      <a:pt x="104" y="498"/>
                    </a:cubicBezTo>
                    <a:cubicBezTo>
                      <a:pt x="118" y="519"/>
                      <a:pt x="114" y="509"/>
                      <a:pt x="119" y="525"/>
                    </a:cubicBezTo>
                    <a:cubicBezTo>
                      <a:pt x="114" y="540"/>
                      <a:pt x="103" y="535"/>
                      <a:pt x="89" y="540"/>
                    </a:cubicBezTo>
                    <a:cubicBezTo>
                      <a:pt x="91" y="548"/>
                      <a:pt x="89" y="558"/>
                      <a:pt x="95" y="564"/>
                    </a:cubicBezTo>
                    <a:cubicBezTo>
                      <a:pt x="100" y="569"/>
                      <a:pt x="113" y="576"/>
                      <a:pt x="113" y="576"/>
                    </a:cubicBezTo>
                    <a:cubicBezTo>
                      <a:pt x="115" y="581"/>
                      <a:pt x="118" y="594"/>
                      <a:pt x="125" y="594"/>
                    </a:cubicBezTo>
                    <a:cubicBezTo>
                      <a:pt x="128" y="594"/>
                      <a:pt x="126" y="587"/>
                      <a:pt x="128" y="585"/>
                    </a:cubicBezTo>
                    <a:cubicBezTo>
                      <a:pt x="130" y="583"/>
                      <a:pt x="134" y="583"/>
                      <a:pt x="137" y="582"/>
                    </a:cubicBezTo>
                    <a:cubicBezTo>
                      <a:pt x="140" y="583"/>
                      <a:pt x="144" y="587"/>
                      <a:pt x="146" y="585"/>
                    </a:cubicBezTo>
                    <a:cubicBezTo>
                      <a:pt x="150" y="581"/>
                      <a:pt x="147" y="575"/>
                      <a:pt x="149" y="570"/>
                    </a:cubicBezTo>
                    <a:cubicBezTo>
                      <a:pt x="154" y="557"/>
                      <a:pt x="158" y="545"/>
                      <a:pt x="170" y="537"/>
                    </a:cubicBezTo>
                    <a:cubicBezTo>
                      <a:pt x="187" y="541"/>
                      <a:pt x="179" y="547"/>
                      <a:pt x="194" y="552"/>
                    </a:cubicBezTo>
                    <a:cubicBezTo>
                      <a:pt x="205" y="537"/>
                      <a:pt x="209" y="535"/>
                      <a:pt x="227" y="531"/>
                    </a:cubicBezTo>
                    <a:cubicBezTo>
                      <a:pt x="240" y="535"/>
                      <a:pt x="235" y="542"/>
                      <a:pt x="248" y="546"/>
                    </a:cubicBezTo>
                    <a:cubicBezTo>
                      <a:pt x="251" y="544"/>
                      <a:pt x="255" y="543"/>
                      <a:pt x="257" y="540"/>
                    </a:cubicBezTo>
                    <a:cubicBezTo>
                      <a:pt x="259" y="538"/>
                      <a:pt x="257" y="533"/>
                      <a:pt x="260" y="531"/>
                    </a:cubicBezTo>
                    <a:cubicBezTo>
                      <a:pt x="268" y="525"/>
                      <a:pt x="279" y="524"/>
                      <a:pt x="287" y="519"/>
                    </a:cubicBezTo>
                    <a:cubicBezTo>
                      <a:pt x="288" y="516"/>
                      <a:pt x="287" y="510"/>
                      <a:pt x="290" y="510"/>
                    </a:cubicBezTo>
                    <a:cubicBezTo>
                      <a:pt x="296" y="509"/>
                      <a:pt x="308" y="516"/>
                      <a:pt x="308" y="516"/>
                    </a:cubicBezTo>
                    <a:cubicBezTo>
                      <a:pt x="321" y="535"/>
                      <a:pt x="318" y="536"/>
                      <a:pt x="344" y="540"/>
                    </a:cubicBezTo>
                    <a:cubicBezTo>
                      <a:pt x="344" y="541"/>
                      <a:pt x="344" y="564"/>
                      <a:pt x="356" y="558"/>
                    </a:cubicBezTo>
                    <a:cubicBezTo>
                      <a:pt x="362" y="555"/>
                      <a:pt x="359" y="544"/>
                      <a:pt x="365" y="540"/>
                    </a:cubicBezTo>
                    <a:cubicBezTo>
                      <a:pt x="370" y="537"/>
                      <a:pt x="383" y="534"/>
                      <a:pt x="383" y="534"/>
                    </a:cubicBezTo>
                    <a:cubicBezTo>
                      <a:pt x="389" y="536"/>
                      <a:pt x="395" y="538"/>
                      <a:pt x="401" y="540"/>
                    </a:cubicBezTo>
                    <a:cubicBezTo>
                      <a:pt x="407" y="542"/>
                      <a:pt x="419" y="534"/>
                      <a:pt x="419" y="534"/>
                    </a:cubicBezTo>
                    <a:cubicBezTo>
                      <a:pt x="435" y="545"/>
                      <a:pt x="454" y="541"/>
                      <a:pt x="473" y="546"/>
                    </a:cubicBezTo>
                    <a:cubicBezTo>
                      <a:pt x="491" y="542"/>
                      <a:pt x="496" y="529"/>
                      <a:pt x="476" y="522"/>
                    </a:cubicBezTo>
                    <a:cubicBezTo>
                      <a:pt x="472" y="516"/>
                      <a:pt x="459" y="509"/>
                      <a:pt x="464" y="504"/>
                    </a:cubicBezTo>
                  </a:path>
                </a:pathLst>
              </a:custGeom>
              <a:solidFill>
                <a:srgbClr val="FFC000"/>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0" name="Freeform 21">
                <a:extLst>
                  <a:ext uri="{FF2B5EF4-FFF2-40B4-BE49-F238E27FC236}">
                    <a16:creationId xmlns:a16="http://schemas.microsoft.com/office/drawing/2014/main" id="{6326FB9C-F05B-0DEE-A916-0D992A952396}"/>
                  </a:ext>
                </a:extLst>
              </p:cNvPr>
              <p:cNvSpPr>
                <a:spLocks/>
              </p:cNvSpPr>
              <p:nvPr/>
            </p:nvSpPr>
            <p:spPr bwMode="auto">
              <a:xfrm>
                <a:off x="3087" y="2235"/>
                <a:ext cx="575" cy="448"/>
              </a:xfrm>
              <a:custGeom>
                <a:avLst/>
                <a:gdLst>
                  <a:gd name="T0" fmla="*/ 1202339061 w 1027"/>
                  <a:gd name="T1" fmla="*/ 1242987263 h 774"/>
                  <a:gd name="T2" fmla="*/ 1202339061 w 1027"/>
                  <a:gd name="T3" fmla="*/ 1242987263 h 774"/>
                  <a:gd name="T4" fmla="*/ 1202339061 w 1027"/>
                  <a:gd name="T5" fmla="*/ 1242987263 h 774"/>
                  <a:gd name="T6" fmla="*/ 1202339061 w 1027"/>
                  <a:gd name="T7" fmla="*/ 1242987263 h 774"/>
                  <a:gd name="T8" fmla="*/ 1202339061 w 1027"/>
                  <a:gd name="T9" fmla="*/ 1242987263 h 774"/>
                  <a:gd name="T10" fmla="*/ 1202339061 w 1027"/>
                  <a:gd name="T11" fmla="*/ 1242987263 h 774"/>
                  <a:gd name="T12" fmla="*/ 1202339061 w 1027"/>
                  <a:gd name="T13" fmla="*/ 1242987263 h 774"/>
                  <a:gd name="T14" fmla="*/ 1202339061 w 1027"/>
                  <a:gd name="T15" fmla="*/ 1242987263 h 774"/>
                  <a:gd name="T16" fmla="*/ 1202339061 w 1027"/>
                  <a:gd name="T17" fmla="*/ 1242987263 h 774"/>
                  <a:gd name="T18" fmla="*/ 1202339061 w 1027"/>
                  <a:gd name="T19" fmla="*/ 1242987263 h 774"/>
                  <a:gd name="T20" fmla="*/ 1202339061 w 1027"/>
                  <a:gd name="T21" fmla="*/ 1242987263 h 774"/>
                  <a:gd name="T22" fmla="*/ 1202339061 w 1027"/>
                  <a:gd name="T23" fmla="*/ 1242987263 h 774"/>
                  <a:gd name="T24" fmla="*/ 1202339061 w 1027"/>
                  <a:gd name="T25" fmla="*/ 1242987263 h 774"/>
                  <a:gd name="T26" fmla="*/ 1202339061 w 1027"/>
                  <a:gd name="T27" fmla="*/ 1242987263 h 774"/>
                  <a:gd name="T28" fmla="*/ 1202339061 w 1027"/>
                  <a:gd name="T29" fmla="*/ 1242987263 h 774"/>
                  <a:gd name="T30" fmla="*/ 1202339061 w 1027"/>
                  <a:gd name="T31" fmla="*/ 1242987263 h 774"/>
                  <a:gd name="T32" fmla="*/ 1202339061 w 1027"/>
                  <a:gd name="T33" fmla="*/ 1242987263 h 774"/>
                  <a:gd name="T34" fmla="*/ 1202339061 w 1027"/>
                  <a:gd name="T35" fmla="*/ 1242987263 h 774"/>
                  <a:gd name="T36" fmla="*/ 1202339061 w 1027"/>
                  <a:gd name="T37" fmla="*/ 1242987263 h 774"/>
                  <a:gd name="T38" fmla="*/ 1202339061 w 1027"/>
                  <a:gd name="T39" fmla="*/ 1242987263 h 774"/>
                  <a:gd name="T40" fmla="*/ 1202339061 w 1027"/>
                  <a:gd name="T41" fmla="*/ 1242987263 h 774"/>
                  <a:gd name="T42" fmla="*/ 1202339061 w 1027"/>
                  <a:gd name="T43" fmla="*/ 1242987263 h 774"/>
                  <a:gd name="T44" fmla="*/ 1202339061 w 1027"/>
                  <a:gd name="T45" fmla="*/ 1242987263 h 774"/>
                  <a:gd name="T46" fmla="*/ 1202339061 w 1027"/>
                  <a:gd name="T47" fmla="*/ 1242987263 h 774"/>
                  <a:gd name="T48" fmla="*/ 1202339061 w 1027"/>
                  <a:gd name="T49" fmla="*/ 1242987263 h 774"/>
                  <a:gd name="T50" fmla="*/ 1202339061 w 1027"/>
                  <a:gd name="T51" fmla="*/ 1242987263 h 774"/>
                  <a:gd name="T52" fmla="*/ 1202339061 w 1027"/>
                  <a:gd name="T53" fmla="*/ 1242987263 h 774"/>
                  <a:gd name="T54" fmla="*/ 1202339061 w 1027"/>
                  <a:gd name="T55" fmla="*/ 1242987263 h 774"/>
                  <a:gd name="T56" fmla="*/ 1202339061 w 1027"/>
                  <a:gd name="T57" fmla="*/ 1242987263 h 774"/>
                  <a:gd name="T58" fmla="*/ 1202339061 w 1027"/>
                  <a:gd name="T59" fmla="*/ 1242987263 h 774"/>
                  <a:gd name="T60" fmla="*/ 1202339061 w 1027"/>
                  <a:gd name="T61" fmla="*/ 1242987263 h 774"/>
                  <a:gd name="T62" fmla="*/ 1202339061 w 1027"/>
                  <a:gd name="T63" fmla="*/ 1242987263 h 774"/>
                  <a:gd name="T64" fmla="*/ 1202339061 w 1027"/>
                  <a:gd name="T65" fmla="*/ 1242987263 h 774"/>
                  <a:gd name="T66" fmla="*/ 1202339061 w 1027"/>
                  <a:gd name="T67" fmla="*/ 1242987263 h 774"/>
                  <a:gd name="T68" fmla="*/ 1202339061 w 1027"/>
                  <a:gd name="T69" fmla="*/ 1242987263 h 774"/>
                  <a:gd name="T70" fmla="*/ 1202339061 w 1027"/>
                  <a:gd name="T71" fmla="*/ 1242987263 h 774"/>
                  <a:gd name="T72" fmla="*/ 1202339061 w 1027"/>
                  <a:gd name="T73" fmla="*/ 1242987263 h 774"/>
                  <a:gd name="T74" fmla="*/ 1202339061 w 1027"/>
                  <a:gd name="T75" fmla="*/ 1242987263 h 774"/>
                  <a:gd name="T76" fmla="*/ 1202339061 w 1027"/>
                  <a:gd name="T77" fmla="*/ 1242987263 h 774"/>
                  <a:gd name="T78" fmla="*/ 1202339061 w 1027"/>
                  <a:gd name="T79" fmla="*/ 1242987263 h 774"/>
                  <a:gd name="T80" fmla="*/ 1202339061 w 1027"/>
                  <a:gd name="T81" fmla="*/ 1242987263 h 774"/>
                  <a:gd name="T82" fmla="*/ 1202339061 w 1027"/>
                  <a:gd name="T83" fmla="*/ 1242987263 h 774"/>
                  <a:gd name="T84" fmla="*/ 1202339061 w 1027"/>
                  <a:gd name="T85" fmla="*/ 0 h 774"/>
                  <a:gd name="T86" fmla="*/ 1202339061 w 1027"/>
                  <a:gd name="T87" fmla="*/ 1242987263 h 774"/>
                  <a:gd name="T88" fmla="*/ 1202339061 w 1027"/>
                  <a:gd name="T89" fmla="*/ 1242987263 h 774"/>
                  <a:gd name="T90" fmla="*/ 1202339061 w 1027"/>
                  <a:gd name="T91" fmla="*/ 1242987263 h 774"/>
                  <a:gd name="T92" fmla="*/ 1202339061 w 1027"/>
                  <a:gd name="T93" fmla="*/ 1242987263 h 774"/>
                  <a:gd name="T94" fmla="*/ 1202339061 w 1027"/>
                  <a:gd name="T95" fmla="*/ 1242987263 h 774"/>
                  <a:gd name="T96" fmla="*/ 1202339061 w 1027"/>
                  <a:gd name="T97" fmla="*/ 1242987263 h 7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7"/>
                  <a:gd name="T148" fmla="*/ 0 h 774"/>
                  <a:gd name="T149" fmla="*/ 1027 w 1027"/>
                  <a:gd name="T150" fmla="*/ 774 h 7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7" h="774">
                    <a:moveTo>
                      <a:pt x="72" y="46"/>
                    </a:moveTo>
                    <a:cubicBezTo>
                      <a:pt x="42" y="53"/>
                      <a:pt x="54" y="58"/>
                      <a:pt x="12" y="60"/>
                    </a:cubicBezTo>
                    <a:cubicBezTo>
                      <a:pt x="6" y="69"/>
                      <a:pt x="11" y="69"/>
                      <a:pt x="14" y="78"/>
                    </a:cubicBezTo>
                    <a:cubicBezTo>
                      <a:pt x="11" y="91"/>
                      <a:pt x="4" y="82"/>
                      <a:pt x="0" y="94"/>
                    </a:cubicBezTo>
                    <a:cubicBezTo>
                      <a:pt x="18" y="112"/>
                      <a:pt x="30" y="133"/>
                      <a:pt x="44" y="154"/>
                    </a:cubicBezTo>
                    <a:cubicBezTo>
                      <a:pt x="48" y="159"/>
                      <a:pt x="48" y="167"/>
                      <a:pt x="52" y="172"/>
                    </a:cubicBezTo>
                    <a:cubicBezTo>
                      <a:pt x="58" y="197"/>
                      <a:pt x="76" y="220"/>
                      <a:pt x="94" y="238"/>
                    </a:cubicBezTo>
                    <a:cubicBezTo>
                      <a:pt x="103" y="247"/>
                      <a:pt x="120" y="244"/>
                      <a:pt x="130" y="254"/>
                    </a:cubicBezTo>
                    <a:cubicBezTo>
                      <a:pt x="136" y="260"/>
                      <a:pt x="141" y="269"/>
                      <a:pt x="148" y="274"/>
                    </a:cubicBezTo>
                    <a:cubicBezTo>
                      <a:pt x="152" y="277"/>
                      <a:pt x="158" y="276"/>
                      <a:pt x="162" y="278"/>
                    </a:cubicBezTo>
                    <a:cubicBezTo>
                      <a:pt x="177" y="285"/>
                      <a:pt x="182" y="293"/>
                      <a:pt x="200" y="296"/>
                    </a:cubicBezTo>
                    <a:cubicBezTo>
                      <a:pt x="217" y="322"/>
                      <a:pt x="213" y="349"/>
                      <a:pt x="190" y="364"/>
                    </a:cubicBezTo>
                    <a:cubicBezTo>
                      <a:pt x="181" y="361"/>
                      <a:pt x="178" y="353"/>
                      <a:pt x="168" y="350"/>
                    </a:cubicBezTo>
                    <a:cubicBezTo>
                      <a:pt x="159" y="356"/>
                      <a:pt x="152" y="364"/>
                      <a:pt x="144" y="370"/>
                    </a:cubicBezTo>
                    <a:cubicBezTo>
                      <a:pt x="140" y="373"/>
                      <a:pt x="132" y="378"/>
                      <a:pt x="132" y="378"/>
                    </a:cubicBezTo>
                    <a:cubicBezTo>
                      <a:pt x="130" y="394"/>
                      <a:pt x="132" y="436"/>
                      <a:pt x="124" y="446"/>
                    </a:cubicBezTo>
                    <a:cubicBezTo>
                      <a:pt x="120" y="451"/>
                      <a:pt x="106" y="456"/>
                      <a:pt x="106" y="456"/>
                    </a:cubicBezTo>
                    <a:cubicBezTo>
                      <a:pt x="102" y="468"/>
                      <a:pt x="105" y="483"/>
                      <a:pt x="116" y="490"/>
                    </a:cubicBezTo>
                    <a:cubicBezTo>
                      <a:pt x="122" y="499"/>
                      <a:pt x="128" y="503"/>
                      <a:pt x="138" y="510"/>
                    </a:cubicBezTo>
                    <a:cubicBezTo>
                      <a:pt x="142" y="513"/>
                      <a:pt x="150" y="518"/>
                      <a:pt x="150" y="518"/>
                    </a:cubicBezTo>
                    <a:cubicBezTo>
                      <a:pt x="155" y="525"/>
                      <a:pt x="158" y="534"/>
                      <a:pt x="162" y="542"/>
                    </a:cubicBezTo>
                    <a:cubicBezTo>
                      <a:pt x="164" y="546"/>
                      <a:pt x="166" y="554"/>
                      <a:pt x="166" y="554"/>
                    </a:cubicBezTo>
                    <a:cubicBezTo>
                      <a:pt x="168" y="571"/>
                      <a:pt x="169" y="572"/>
                      <a:pt x="166" y="588"/>
                    </a:cubicBezTo>
                    <a:cubicBezTo>
                      <a:pt x="165" y="592"/>
                      <a:pt x="162" y="600"/>
                      <a:pt x="162" y="600"/>
                    </a:cubicBezTo>
                    <a:cubicBezTo>
                      <a:pt x="163" y="612"/>
                      <a:pt x="167" y="632"/>
                      <a:pt x="162" y="644"/>
                    </a:cubicBezTo>
                    <a:cubicBezTo>
                      <a:pt x="160" y="648"/>
                      <a:pt x="150" y="652"/>
                      <a:pt x="150" y="652"/>
                    </a:cubicBezTo>
                    <a:cubicBezTo>
                      <a:pt x="146" y="659"/>
                      <a:pt x="144" y="665"/>
                      <a:pt x="142" y="672"/>
                    </a:cubicBezTo>
                    <a:cubicBezTo>
                      <a:pt x="144" y="682"/>
                      <a:pt x="147" y="700"/>
                      <a:pt x="152" y="710"/>
                    </a:cubicBezTo>
                    <a:cubicBezTo>
                      <a:pt x="160" y="725"/>
                      <a:pt x="168" y="735"/>
                      <a:pt x="174" y="752"/>
                    </a:cubicBezTo>
                    <a:cubicBezTo>
                      <a:pt x="176" y="757"/>
                      <a:pt x="183" y="755"/>
                      <a:pt x="188" y="756"/>
                    </a:cubicBezTo>
                    <a:cubicBezTo>
                      <a:pt x="198" y="762"/>
                      <a:pt x="207" y="762"/>
                      <a:pt x="218" y="766"/>
                    </a:cubicBezTo>
                    <a:cubicBezTo>
                      <a:pt x="227" y="764"/>
                      <a:pt x="232" y="760"/>
                      <a:pt x="236" y="752"/>
                    </a:cubicBezTo>
                    <a:cubicBezTo>
                      <a:pt x="237" y="750"/>
                      <a:pt x="236" y="746"/>
                      <a:pt x="238" y="746"/>
                    </a:cubicBezTo>
                    <a:cubicBezTo>
                      <a:pt x="248" y="744"/>
                      <a:pt x="259" y="745"/>
                      <a:pt x="270" y="744"/>
                    </a:cubicBezTo>
                    <a:cubicBezTo>
                      <a:pt x="279" y="741"/>
                      <a:pt x="288" y="739"/>
                      <a:pt x="296" y="734"/>
                    </a:cubicBezTo>
                    <a:cubicBezTo>
                      <a:pt x="301" y="727"/>
                      <a:pt x="307" y="725"/>
                      <a:pt x="304" y="716"/>
                    </a:cubicBezTo>
                    <a:cubicBezTo>
                      <a:pt x="308" y="691"/>
                      <a:pt x="322" y="701"/>
                      <a:pt x="352" y="700"/>
                    </a:cubicBezTo>
                    <a:cubicBezTo>
                      <a:pt x="359" y="689"/>
                      <a:pt x="361" y="701"/>
                      <a:pt x="368" y="708"/>
                    </a:cubicBezTo>
                    <a:cubicBezTo>
                      <a:pt x="373" y="724"/>
                      <a:pt x="385" y="722"/>
                      <a:pt x="400" y="724"/>
                    </a:cubicBezTo>
                    <a:cubicBezTo>
                      <a:pt x="418" y="730"/>
                      <a:pt x="423" y="752"/>
                      <a:pt x="440" y="760"/>
                    </a:cubicBezTo>
                    <a:cubicBezTo>
                      <a:pt x="446" y="763"/>
                      <a:pt x="451" y="768"/>
                      <a:pt x="458" y="770"/>
                    </a:cubicBezTo>
                    <a:cubicBezTo>
                      <a:pt x="462" y="771"/>
                      <a:pt x="470" y="774"/>
                      <a:pt x="470" y="774"/>
                    </a:cubicBezTo>
                    <a:cubicBezTo>
                      <a:pt x="489" y="769"/>
                      <a:pt x="479" y="754"/>
                      <a:pt x="488" y="748"/>
                    </a:cubicBezTo>
                    <a:cubicBezTo>
                      <a:pt x="492" y="745"/>
                      <a:pt x="500" y="740"/>
                      <a:pt x="500" y="740"/>
                    </a:cubicBezTo>
                    <a:cubicBezTo>
                      <a:pt x="505" y="724"/>
                      <a:pt x="501" y="718"/>
                      <a:pt x="518" y="712"/>
                    </a:cubicBezTo>
                    <a:cubicBezTo>
                      <a:pt x="535" y="695"/>
                      <a:pt x="535" y="689"/>
                      <a:pt x="562" y="686"/>
                    </a:cubicBezTo>
                    <a:cubicBezTo>
                      <a:pt x="570" y="674"/>
                      <a:pt x="569" y="666"/>
                      <a:pt x="572" y="650"/>
                    </a:cubicBezTo>
                    <a:cubicBezTo>
                      <a:pt x="573" y="644"/>
                      <a:pt x="579" y="638"/>
                      <a:pt x="580" y="632"/>
                    </a:cubicBezTo>
                    <a:cubicBezTo>
                      <a:pt x="581" y="629"/>
                      <a:pt x="580" y="625"/>
                      <a:pt x="582" y="622"/>
                    </a:cubicBezTo>
                    <a:cubicBezTo>
                      <a:pt x="585" y="619"/>
                      <a:pt x="606" y="616"/>
                      <a:pt x="608" y="616"/>
                    </a:cubicBezTo>
                    <a:cubicBezTo>
                      <a:pt x="612" y="605"/>
                      <a:pt x="617" y="600"/>
                      <a:pt x="628" y="596"/>
                    </a:cubicBezTo>
                    <a:cubicBezTo>
                      <a:pt x="637" y="597"/>
                      <a:pt x="654" y="602"/>
                      <a:pt x="654" y="602"/>
                    </a:cubicBezTo>
                    <a:cubicBezTo>
                      <a:pt x="666" y="598"/>
                      <a:pt x="666" y="590"/>
                      <a:pt x="672" y="580"/>
                    </a:cubicBezTo>
                    <a:cubicBezTo>
                      <a:pt x="675" y="568"/>
                      <a:pt x="672" y="555"/>
                      <a:pt x="686" y="550"/>
                    </a:cubicBezTo>
                    <a:cubicBezTo>
                      <a:pt x="697" y="554"/>
                      <a:pt x="704" y="554"/>
                      <a:pt x="716" y="552"/>
                    </a:cubicBezTo>
                    <a:cubicBezTo>
                      <a:pt x="724" y="528"/>
                      <a:pt x="703" y="522"/>
                      <a:pt x="740" y="518"/>
                    </a:cubicBezTo>
                    <a:cubicBezTo>
                      <a:pt x="747" y="520"/>
                      <a:pt x="758" y="528"/>
                      <a:pt x="758" y="528"/>
                    </a:cubicBezTo>
                    <a:cubicBezTo>
                      <a:pt x="763" y="535"/>
                      <a:pt x="767" y="535"/>
                      <a:pt x="774" y="540"/>
                    </a:cubicBezTo>
                    <a:cubicBezTo>
                      <a:pt x="783" y="537"/>
                      <a:pt x="779" y="533"/>
                      <a:pt x="788" y="530"/>
                    </a:cubicBezTo>
                    <a:cubicBezTo>
                      <a:pt x="799" y="534"/>
                      <a:pt x="809" y="538"/>
                      <a:pt x="820" y="542"/>
                    </a:cubicBezTo>
                    <a:cubicBezTo>
                      <a:pt x="836" y="531"/>
                      <a:pt x="837" y="519"/>
                      <a:pt x="858" y="512"/>
                    </a:cubicBezTo>
                    <a:cubicBezTo>
                      <a:pt x="868" y="509"/>
                      <a:pt x="861" y="507"/>
                      <a:pt x="876" y="502"/>
                    </a:cubicBezTo>
                    <a:cubicBezTo>
                      <a:pt x="880" y="501"/>
                      <a:pt x="888" y="498"/>
                      <a:pt x="888" y="498"/>
                    </a:cubicBezTo>
                    <a:cubicBezTo>
                      <a:pt x="890" y="482"/>
                      <a:pt x="888" y="481"/>
                      <a:pt x="902" y="476"/>
                    </a:cubicBezTo>
                    <a:cubicBezTo>
                      <a:pt x="903" y="472"/>
                      <a:pt x="907" y="468"/>
                      <a:pt x="908" y="464"/>
                    </a:cubicBezTo>
                    <a:cubicBezTo>
                      <a:pt x="910" y="456"/>
                      <a:pt x="912" y="434"/>
                      <a:pt x="912" y="430"/>
                    </a:cubicBezTo>
                    <a:cubicBezTo>
                      <a:pt x="914" y="434"/>
                      <a:pt x="908" y="442"/>
                      <a:pt x="908" y="442"/>
                    </a:cubicBezTo>
                    <a:cubicBezTo>
                      <a:pt x="904" y="468"/>
                      <a:pt x="905" y="452"/>
                      <a:pt x="902" y="442"/>
                    </a:cubicBezTo>
                    <a:cubicBezTo>
                      <a:pt x="908" y="417"/>
                      <a:pt x="898" y="448"/>
                      <a:pt x="910" y="430"/>
                    </a:cubicBezTo>
                    <a:cubicBezTo>
                      <a:pt x="912" y="426"/>
                      <a:pt x="910" y="419"/>
                      <a:pt x="914" y="418"/>
                    </a:cubicBezTo>
                    <a:cubicBezTo>
                      <a:pt x="927" y="414"/>
                      <a:pt x="939" y="410"/>
                      <a:pt x="952" y="406"/>
                    </a:cubicBezTo>
                    <a:cubicBezTo>
                      <a:pt x="955" y="397"/>
                      <a:pt x="950" y="395"/>
                      <a:pt x="942" y="392"/>
                    </a:cubicBezTo>
                    <a:cubicBezTo>
                      <a:pt x="944" y="383"/>
                      <a:pt x="946" y="379"/>
                      <a:pt x="954" y="374"/>
                    </a:cubicBezTo>
                    <a:cubicBezTo>
                      <a:pt x="957" y="364"/>
                      <a:pt x="964" y="359"/>
                      <a:pt x="974" y="356"/>
                    </a:cubicBezTo>
                    <a:cubicBezTo>
                      <a:pt x="972" y="347"/>
                      <a:pt x="970" y="328"/>
                      <a:pt x="964" y="320"/>
                    </a:cubicBezTo>
                    <a:cubicBezTo>
                      <a:pt x="961" y="315"/>
                      <a:pt x="955" y="313"/>
                      <a:pt x="952" y="308"/>
                    </a:cubicBezTo>
                    <a:cubicBezTo>
                      <a:pt x="946" y="298"/>
                      <a:pt x="949" y="304"/>
                      <a:pt x="944" y="290"/>
                    </a:cubicBezTo>
                    <a:cubicBezTo>
                      <a:pt x="943" y="288"/>
                      <a:pt x="942" y="284"/>
                      <a:pt x="942" y="284"/>
                    </a:cubicBezTo>
                    <a:cubicBezTo>
                      <a:pt x="943" y="282"/>
                      <a:pt x="946" y="278"/>
                      <a:pt x="944" y="278"/>
                    </a:cubicBezTo>
                    <a:cubicBezTo>
                      <a:pt x="936" y="277"/>
                      <a:pt x="920" y="282"/>
                      <a:pt x="920" y="282"/>
                    </a:cubicBezTo>
                    <a:cubicBezTo>
                      <a:pt x="923" y="291"/>
                      <a:pt x="926" y="291"/>
                      <a:pt x="934" y="288"/>
                    </a:cubicBezTo>
                    <a:cubicBezTo>
                      <a:pt x="940" y="282"/>
                      <a:pt x="945" y="275"/>
                      <a:pt x="950" y="268"/>
                    </a:cubicBezTo>
                    <a:cubicBezTo>
                      <a:pt x="953" y="264"/>
                      <a:pt x="958" y="256"/>
                      <a:pt x="958" y="256"/>
                    </a:cubicBezTo>
                    <a:cubicBezTo>
                      <a:pt x="961" y="206"/>
                      <a:pt x="960" y="240"/>
                      <a:pt x="968" y="216"/>
                    </a:cubicBezTo>
                    <a:cubicBezTo>
                      <a:pt x="969" y="205"/>
                      <a:pt x="961" y="189"/>
                      <a:pt x="970" y="182"/>
                    </a:cubicBezTo>
                    <a:cubicBezTo>
                      <a:pt x="983" y="173"/>
                      <a:pt x="1003" y="186"/>
                      <a:pt x="1018" y="180"/>
                    </a:cubicBezTo>
                    <a:cubicBezTo>
                      <a:pt x="1027" y="176"/>
                      <a:pt x="1012" y="153"/>
                      <a:pt x="1008" y="150"/>
                    </a:cubicBezTo>
                    <a:cubicBezTo>
                      <a:pt x="997" y="133"/>
                      <a:pt x="979" y="117"/>
                      <a:pt x="958" y="114"/>
                    </a:cubicBezTo>
                    <a:cubicBezTo>
                      <a:pt x="918" y="116"/>
                      <a:pt x="919" y="116"/>
                      <a:pt x="892" y="134"/>
                    </a:cubicBezTo>
                    <a:cubicBezTo>
                      <a:pt x="886" y="144"/>
                      <a:pt x="882" y="149"/>
                      <a:pt x="878" y="160"/>
                    </a:cubicBezTo>
                    <a:cubicBezTo>
                      <a:pt x="877" y="172"/>
                      <a:pt x="878" y="195"/>
                      <a:pt x="864" y="200"/>
                    </a:cubicBezTo>
                    <a:cubicBezTo>
                      <a:pt x="847" y="198"/>
                      <a:pt x="829" y="192"/>
                      <a:pt x="814" y="202"/>
                    </a:cubicBezTo>
                    <a:cubicBezTo>
                      <a:pt x="804" y="217"/>
                      <a:pt x="800" y="221"/>
                      <a:pt x="780" y="224"/>
                    </a:cubicBezTo>
                    <a:cubicBezTo>
                      <a:pt x="779" y="226"/>
                      <a:pt x="777" y="228"/>
                      <a:pt x="776" y="230"/>
                    </a:cubicBezTo>
                    <a:cubicBezTo>
                      <a:pt x="774" y="237"/>
                      <a:pt x="777" y="244"/>
                      <a:pt x="774" y="250"/>
                    </a:cubicBezTo>
                    <a:cubicBezTo>
                      <a:pt x="772" y="254"/>
                      <a:pt x="762" y="258"/>
                      <a:pt x="762" y="258"/>
                    </a:cubicBezTo>
                    <a:cubicBezTo>
                      <a:pt x="761" y="270"/>
                      <a:pt x="763" y="278"/>
                      <a:pt x="752" y="282"/>
                    </a:cubicBezTo>
                    <a:cubicBezTo>
                      <a:pt x="751" y="324"/>
                      <a:pt x="766" y="337"/>
                      <a:pt x="738" y="346"/>
                    </a:cubicBezTo>
                    <a:cubicBezTo>
                      <a:pt x="723" y="341"/>
                      <a:pt x="718" y="352"/>
                      <a:pt x="704" y="354"/>
                    </a:cubicBezTo>
                    <a:cubicBezTo>
                      <a:pt x="695" y="359"/>
                      <a:pt x="697" y="363"/>
                      <a:pt x="688" y="366"/>
                    </a:cubicBezTo>
                    <a:cubicBezTo>
                      <a:pt x="672" y="364"/>
                      <a:pt x="670" y="362"/>
                      <a:pt x="658" y="370"/>
                    </a:cubicBezTo>
                    <a:cubicBezTo>
                      <a:pt x="649" y="384"/>
                      <a:pt x="643" y="380"/>
                      <a:pt x="624" y="382"/>
                    </a:cubicBezTo>
                    <a:cubicBezTo>
                      <a:pt x="622" y="383"/>
                      <a:pt x="619" y="382"/>
                      <a:pt x="618" y="384"/>
                    </a:cubicBezTo>
                    <a:cubicBezTo>
                      <a:pt x="616" y="386"/>
                      <a:pt x="618" y="390"/>
                      <a:pt x="616" y="392"/>
                    </a:cubicBezTo>
                    <a:cubicBezTo>
                      <a:pt x="616" y="392"/>
                      <a:pt x="601" y="397"/>
                      <a:pt x="598" y="398"/>
                    </a:cubicBezTo>
                    <a:cubicBezTo>
                      <a:pt x="596" y="399"/>
                      <a:pt x="592" y="400"/>
                      <a:pt x="592" y="400"/>
                    </a:cubicBezTo>
                    <a:cubicBezTo>
                      <a:pt x="581" y="398"/>
                      <a:pt x="578" y="397"/>
                      <a:pt x="574" y="386"/>
                    </a:cubicBezTo>
                    <a:cubicBezTo>
                      <a:pt x="578" y="381"/>
                      <a:pt x="582" y="368"/>
                      <a:pt x="582" y="368"/>
                    </a:cubicBezTo>
                    <a:cubicBezTo>
                      <a:pt x="567" y="363"/>
                      <a:pt x="574" y="366"/>
                      <a:pt x="562" y="360"/>
                    </a:cubicBezTo>
                    <a:cubicBezTo>
                      <a:pt x="558" y="348"/>
                      <a:pt x="556" y="331"/>
                      <a:pt x="548" y="322"/>
                    </a:cubicBezTo>
                    <a:cubicBezTo>
                      <a:pt x="546" y="319"/>
                      <a:pt x="542" y="318"/>
                      <a:pt x="540" y="316"/>
                    </a:cubicBezTo>
                    <a:cubicBezTo>
                      <a:pt x="538" y="314"/>
                      <a:pt x="537" y="312"/>
                      <a:pt x="536" y="310"/>
                    </a:cubicBezTo>
                    <a:cubicBezTo>
                      <a:pt x="532" y="293"/>
                      <a:pt x="537" y="266"/>
                      <a:pt x="522" y="256"/>
                    </a:cubicBezTo>
                    <a:cubicBezTo>
                      <a:pt x="515" y="236"/>
                      <a:pt x="504" y="225"/>
                      <a:pt x="492" y="208"/>
                    </a:cubicBezTo>
                    <a:cubicBezTo>
                      <a:pt x="498" y="198"/>
                      <a:pt x="495" y="204"/>
                      <a:pt x="500" y="190"/>
                    </a:cubicBezTo>
                    <a:cubicBezTo>
                      <a:pt x="501" y="186"/>
                      <a:pt x="504" y="178"/>
                      <a:pt x="504" y="178"/>
                    </a:cubicBezTo>
                    <a:cubicBezTo>
                      <a:pt x="503" y="176"/>
                      <a:pt x="503" y="174"/>
                      <a:pt x="502" y="172"/>
                    </a:cubicBezTo>
                    <a:cubicBezTo>
                      <a:pt x="501" y="170"/>
                      <a:pt x="499" y="168"/>
                      <a:pt x="498" y="166"/>
                    </a:cubicBezTo>
                    <a:cubicBezTo>
                      <a:pt x="496" y="162"/>
                      <a:pt x="494" y="154"/>
                      <a:pt x="494" y="154"/>
                    </a:cubicBezTo>
                    <a:cubicBezTo>
                      <a:pt x="498" y="135"/>
                      <a:pt x="498" y="133"/>
                      <a:pt x="518" y="130"/>
                    </a:cubicBezTo>
                    <a:cubicBezTo>
                      <a:pt x="525" y="128"/>
                      <a:pt x="539" y="114"/>
                      <a:pt x="522" y="118"/>
                    </a:cubicBezTo>
                    <a:cubicBezTo>
                      <a:pt x="511" y="126"/>
                      <a:pt x="503" y="137"/>
                      <a:pt x="492" y="144"/>
                    </a:cubicBezTo>
                    <a:cubicBezTo>
                      <a:pt x="487" y="141"/>
                      <a:pt x="482" y="128"/>
                      <a:pt x="482" y="128"/>
                    </a:cubicBezTo>
                    <a:cubicBezTo>
                      <a:pt x="483" y="119"/>
                      <a:pt x="488" y="102"/>
                      <a:pt x="488" y="102"/>
                    </a:cubicBezTo>
                    <a:cubicBezTo>
                      <a:pt x="478" y="86"/>
                      <a:pt x="482" y="95"/>
                      <a:pt x="476" y="78"/>
                    </a:cubicBezTo>
                    <a:cubicBezTo>
                      <a:pt x="475" y="76"/>
                      <a:pt x="474" y="72"/>
                      <a:pt x="474" y="72"/>
                    </a:cubicBezTo>
                    <a:cubicBezTo>
                      <a:pt x="476" y="65"/>
                      <a:pt x="484" y="54"/>
                      <a:pt x="484" y="54"/>
                    </a:cubicBezTo>
                    <a:cubicBezTo>
                      <a:pt x="487" y="38"/>
                      <a:pt x="486" y="29"/>
                      <a:pt x="482" y="14"/>
                    </a:cubicBezTo>
                    <a:cubicBezTo>
                      <a:pt x="480" y="8"/>
                      <a:pt x="468" y="0"/>
                      <a:pt x="468" y="0"/>
                    </a:cubicBezTo>
                    <a:cubicBezTo>
                      <a:pt x="455" y="4"/>
                      <a:pt x="455" y="18"/>
                      <a:pt x="442" y="22"/>
                    </a:cubicBezTo>
                    <a:cubicBezTo>
                      <a:pt x="433" y="31"/>
                      <a:pt x="432" y="40"/>
                      <a:pt x="430" y="52"/>
                    </a:cubicBezTo>
                    <a:cubicBezTo>
                      <a:pt x="432" y="76"/>
                      <a:pt x="437" y="97"/>
                      <a:pt x="442" y="120"/>
                    </a:cubicBezTo>
                    <a:cubicBezTo>
                      <a:pt x="440" y="140"/>
                      <a:pt x="437" y="143"/>
                      <a:pt x="424" y="156"/>
                    </a:cubicBezTo>
                    <a:cubicBezTo>
                      <a:pt x="413" y="154"/>
                      <a:pt x="406" y="155"/>
                      <a:pt x="396" y="158"/>
                    </a:cubicBezTo>
                    <a:cubicBezTo>
                      <a:pt x="394" y="165"/>
                      <a:pt x="396" y="178"/>
                      <a:pt x="388" y="166"/>
                    </a:cubicBezTo>
                    <a:cubicBezTo>
                      <a:pt x="386" y="156"/>
                      <a:pt x="387" y="152"/>
                      <a:pt x="378" y="146"/>
                    </a:cubicBezTo>
                    <a:cubicBezTo>
                      <a:pt x="370" y="134"/>
                      <a:pt x="366" y="117"/>
                      <a:pt x="362" y="104"/>
                    </a:cubicBezTo>
                    <a:cubicBezTo>
                      <a:pt x="360" y="75"/>
                      <a:pt x="363" y="85"/>
                      <a:pt x="348" y="70"/>
                    </a:cubicBezTo>
                    <a:cubicBezTo>
                      <a:pt x="344" y="59"/>
                      <a:pt x="347" y="66"/>
                      <a:pt x="338" y="52"/>
                    </a:cubicBezTo>
                    <a:cubicBezTo>
                      <a:pt x="337" y="50"/>
                      <a:pt x="334" y="46"/>
                      <a:pt x="334" y="46"/>
                    </a:cubicBezTo>
                    <a:cubicBezTo>
                      <a:pt x="309" y="52"/>
                      <a:pt x="323" y="89"/>
                      <a:pt x="306" y="100"/>
                    </a:cubicBezTo>
                    <a:cubicBezTo>
                      <a:pt x="277" y="81"/>
                      <a:pt x="298" y="70"/>
                      <a:pt x="258" y="68"/>
                    </a:cubicBezTo>
                    <a:cubicBezTo>
                      <a:pt x="242" y="67"/>
                      <a:pt x="226" y="67"/>
                      <a:pt x="210" y="66"/>
                    </a:cubicBezTo>
                    <a:cubicBezTo>
                      <a:pt x="204" y="57"/>
                      <a:pt x="201" y="57"/>
                      <a:pt x="190" y="60"/>
                    </a:cubicBezTo>
                    <a:cubicBezTo>
                      <a:pt x="186" y="61"/>
                      <a:pt x="178" y="64"/>
                      <a:pt x="178" y="64"/>
                    </a:cubicBezTo>
                    <a:cubicBezTo>
                      <a:pt x="175" y="73"/>
                      <a:pt x="173" y="80"/>
                      <a:pt x="168" y="88"/>
                    </a:cubicBezTo>
                    <a:cubicBezTo>
                      <a:pt x="146" y="85"/>
                      <a:pt x="106" y="101"/>
                      <a:pt x="98" y="78"/>
                    </a:cubicBezTo>
                    <a:cubicBezTo>
                      <a:pt x="95" y="59"/>
                      <a:pt x="95" y="61"/>
                      <a:pt x="76" y="58"/>
                    </a:cubicBezTo>
                    <a:cubicBezTo>
                      <a:pt x="74" y="51"/>
                      <a:pt x="65" y="50"/>
                      <a:pt x="72" y="46"/>
                    </a:cubicBezTo>
                    <a:close/>
                  </a:path>
                </a:pathLst>
              </a:custGeom>
              <a:solidFill>
                <a:schemeClr val="accent1">
                  <a:lumMod val="60000"/>
                  <a:lumOff val="4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1" name="Freeform 22">
                <a:extLst>
                  <a:ext uri="{FF2B5EF4-FFF2-40B4-BE49-F238E27FC236}">
                    <a16:creationId xmlns:a16="http://schemas.microsoft.com/office/drawing/2014/main" id="{1C84A1E1-38A1-498C-1462-0B5F634ED8E0}"/>
                  </a:ext>
                </a:extLst>
              </p:cNvPr>
              <p:cNvSpPr>
                <a:spLocks/>
              </p:cNvSpPr>
              <p:nvPr/>
            </p:nvSpPr>
            <p:spPr bwMode="auto">
              <a:xfrm>
                <a:off x="2622" y="1950"/>
                <a:ext cx="561" cy="429"/>
              </a:xfrm>
              <a:custGeom>
                <a:avLst/>
                <a:gdLst>
                  <a:gd name="T0" fmla="*/ 1199937994 w 1004"/>
                  <a:gd name="T1" fmla="*/ 1243279301 h 741"/>
                  <a:gd name="T2" fmla="*/ 1199937994 w 1004"/>
                  <a:gd name="T3" fmla="*/ 1243279301 h 741"/>
                  <a:gd name="T4" fmla="*/ 1199937994 w 1004"/>
                  <a:gd name="T5" fmla="*/ 1243279301 h 741"/>
                  <a:gd name="T6" fmla="*/ 1199937994 w 1004"/>
                  <a:gd name="T7" fmla="*/ 1243279301 h 741"/>
                  <a:gd name="T8" fmla="*/ 1199937994 w 1004"/>
                  <a:gd name="T9" fmla="*/ 1243279301 h 741"/>
                  <a:gd name="T10" fmla="*/ 1199937994 w 1004"/>
                  <a:gd name="T11" fmla="*/ 1243279301 h 741"/>
                  <a:gd name="T12" fmla="*/ 1199937994 w 1004"/>
                  <a:gd name="T13" fmla="*/ 1243279301 h 741"/>
                  <a:gd name="T14" fmla="*/ 1199937994 w 1004"/>
                  <a:gd name="T15" fmla="*/ 1243279301 h 741"/>
                  <a:gd name="T16" fmla="*/ 1199937994 w 1004"/>
                  <a:gd name="T17" fmla="*/ 1243279301 h 741"/>
                  <a:gd name="T18" fmla="*/ 1199937994 w 1004"/>
                  <a:gd name="T19" fmla="*/ 1243279301 h 741"/>
                  <a:gd name="T20" fmla="*/ 1199937994 w 1004"/>
                  <a:gd name="T21" fmla="*/ 1243279301 h 741"/>
                  <a:gd name="T22" fmla="*/ 1199937994 w 1004"/>
                  <a:gd name="T23" fmla="*/ 1243279301 h 741"/>
                  <a:gd name="T24" fmla="*/ 1199937994 w 1004"/>
                  <a:gd name="T25" fmla="*/ 1243279301 h 741"/>
                  <a:gd name="T26" fmla="*/ 1199937994 w 1004"/>
                  <a:gd name="T27" fmla="*/ 1243279301 h 741"/>
                  <a:gd name="T28" fmla="*/ 1199937994 w 1004"/>
                  <a:gd name="T29" fmla="*/ 1243279301 h 741"/>
                  <a:gd name="T30" fmla="*/ 1199937994 w 1004"/>
                  <a:gd name="T31" fmla="*/ 1243279301 h 741"/>
                  <a:gd name="T32" fmla="*/ 1199937994 w 1004"/>
                  <a:gd name="T33" fmla="*/ 1243279301 h 741"/>
                  <a:gd name="T34" fmla="*/ 1199937994 w 1004"/>
                  <a:gd name="T35" fmla="*/ 1243279301 h 741"/>
                  <a:gd name="T36" fmla="*/ 1199937994 w 1004"/>
                  <a:gd name="T37" fmla="*/ 1243279301 h 741"/>
                  <a:gd name="T38" fmla="*/ 1199937994 w 1004"/>
                  <a:gd name="T39" fmla="*/ 1243279301 h 741"/>
                  <a:gd name="T40" fmla="*/ 1199937994 w 1004"/>
                  <a:gd name="T41" fmla="*/ 1243279301 h 741"/>
                  <a:gd name="T42" fmla="*/ 1199937994 w 1004"/>
                  <a:gd name="T43" fmla="*/ 1243279301 h 741"/>
                  <a:gd name="T44" fmla="*/ 1199937994 w 1004"/>
                  <a:gd name="T45" fmla="*/ 1243279301 h 741"/>
                  <a:gd name="T46" fmla="*/ 1199937994 w 1004"/>
                  <a:gd name="T47" fmla="*/ 1243279301 h 741"/>
                  <a:gd name="T48" fmla="*/ 1199937994 w 1004"/>
                  <a:gd name="T49" fmla="*/ 1243279301 h 741"/>
                  <a:gd name="T50" fmla="*/ 1199937994 w 1004"/>
                  <a:gd name="T51" fmla="*/ 1243279301 h 741"/>
                  <a:gd name="T52" fmla="*/ 1199937994 w 1004"/>
                  <a:gd name="T53" fmla="*/ 1243279301 h 741"/>
                  <a:gd name="T54" fmla="*/ 1199937994 w 1004"/>
                  <a:gd name="T55" fmla="*/ 1243279301 h 741"/>
                  <a:gd name="T56" fmla="*/ 1199937994 w 1004"/>
                  <a:gd name="T57" fmla="*/ 1243279301 h 741"/>
                  <a:gd name="T58" fmla="*/ 1199937994 w 1004"/>
                  <a:gd name="T59" fmla="*/ 1243279301 h 741"/>
                  <a:gd name="T60" fmla="*/ 1199937994 w 1004"/>
                  <a:gd name="T61" fmla="*/ 1243279301 h 741"/>
                  <a:gd name="T62" fmla="*/ 1199937994 w 1004"/>
                  <a:gd name="T63" fmla="*/ 1243279301 h 741"/>
                  <a:gd name="T64" fmla="*/ 1199937994 w 1004"/>
                  <a:gd name="T65" fmla="*/ 1243279301 h 741"/>
                  <a:gd name="T66" fmla="*/ 1199937994 w 1004"/>
                  <a:gd name="T67" fmla="*/ 1243279301 h 741"/>
                  <a:gd name="T68" fmla="*/ 1199937994 w 1004"/>
                  <a:gd name="T69" fmla="*/ 1243279301 h 741"/>
                  <a:gd name="T70" fmla="*/ 1199937994 w 1004"/>
                  <a:gd name="T71" fmla="*/ 1243279301 h 741"/>
                  <a:gd name="T72" fmla="*/ 1199937994 w 1004"/>
                  <a:gd name="T73" fmla="*/ 1243279301 h 741"/>
                  <a:gd name="T74" fmla="*/ 1199937994 w 1004"/>
                  <a:gd name="T75" fmla="*/ 1243279301 h 741"/>
                  <a:gd name="T76" fmla="*/ 1199937994 w 1004"/>
                  <a:gd name="T77" fmla="*/ 1243279301 h 741"/>
                  <a:gd name="T78" fmla="*/ 1199937994 w 1004"/>
                  <a:gd name="T79" fmla="*/ 1243279301 h 741"/>
                  <a:gd name="T80" fmla="*/ 1199937994 w 1004"/>
                  <a:gd name="T81" fmla="*/ 1243279301 h 741"/>
                  <a:gd name="T82" fmla="*/ 1199937994 w 1004"/>
                  <a:gd name="T83" fmla="*/ 1243279301 h 741"/>
                  <a:gd name="T84" fmla="*/ 1199937994 w 1004"/>
                  <a:gd name="T85" fmla="*/ 1243279301 h 741"/>
                  <a:gd name="T86" fmla="*/ 1199937994 w 1004"/>
                  <a:gd name="T87" fmla="*/ 1243279301 h 741"/>
                  <a:gd name="T88" fmla="*/ 1199937994 w 1004"/>
                  <a:gd name="T89" fmla="*/ 1243279301 h 741"/>
                  <a:gd name="T90" fmla="*/ 1199937994 w 1004"/>
                  <a:gd name="T91" fmla="*/ 1243279301 h 741"/>
                  <a:gd name="T92" fmla="*/ 1199937994 w 1004"/>
                  <a:gd name="T93" fmla="*/ 1243279301 h 741"/>
                  <a:gd name="T94" fmla="*/ 1199937994 w 1004"/>
                  <a:gd name="T95" fmla="*/ 1243279301 h 741"/>
                  <a:gd name="T96" fmla="*/ 1199937994 w 1004"/>
                  <a:gd name="T97" fmla="*/ 1243279301 h 741"/>
                  <a:gd name="T98" fmla="*/ 1199937994 w 1004"/>
                  <a:gd name="T99" fmla="*/ 1243279301 h 741"/>
                  <a:gd name="T100" fmla="*/ 1199937994 w 1004"/>
                  <a:gd name="T101" fmla="*/ 1243279301 h 741"/>
                  <a:gd name="T102" fmla="*/ 1199937994 w 1004"/>
                  <a:gd name="T103" fmla="*/ 1243279301 h 741"/>
                  <a:gd name="T104" fmla="*/ 1199937994 w 1004"/>
                  <a:gd name="T105" fmla="*/ 1243279301 h 741"/>
                  <a:gd name="T106" fmla="*/ 1199937994 w 1004"/>
                  <a:gd name="T107" fmla="*/ 1243279301 h 741"/>
                  <a:gd name="T108" fmla="*/ 1199937994 w 1004"/>
                  <a:gd name="T109" fmla="*/ 1243279301 h 741"/>
                  <a:gd name="T110" fmla="*/ 1199937994 w 1004"/>
                  <a:gd name="T111" fmla="*/ 1243279301 h 741"/>
                  <a:gd name="T112" fmla="*/ 1199937994 w 1004"/>
                  <a:gd name="T113" fmla="*/ 1243279301 h 741"/>
                  <a:gd name="T114" fmla="*/ 1199937994 w 1004"/>
                  <a:gd name="T115" fmla="*/ 1243279301 h 741"/>
                  <a:gd name="T116" fmla="*/ 1199937994 w 1004"/>
                  <a:gd name="T117" fmla="*/ 1243279301 h 741"/>
                  <a:gd name="T118" fmla="*/ 1199937994 w 1004"/>
                  <a:gd name="T119" fmla="*/ 1243279301 h 7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4"/>
                  <a:gd name="T181" fmla="*/ 0 h 741"/>
                  <a:gd name="T182" fmla="*/ 1004 w 1004"/>
                  <a:gd name="T183" fmla="*/ 741 h 7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4" h="741">
                    <a:moveTo>
                      <a:pt x="123" y="61"/>
                    </a:moveTo>
                    <a:cubicBezTo>
                      <a:pt x="96" y="70"/>
                      <a:pt x="110" y="46"/>
                      <a:pt x="93" y="34"/>
                    </a:cubicBezTo>
                    <a:cubicBezTo>
                      <a:pt x="82" y="0"/>
                      <a:pt x="93" y="16"/>
                      <a:pt x="36" y="19"/>
                    </a:cubicBezTo>
                    <a:cubicBezTo>
                      <a:pt x="35" y="25"/>
                      <a:pt x="36" y="32"/>
                      <a:pt x="33" y="37"/>
                    </a:cubicBezTo>
                    <a:cubicBezTo>
                      <a:pt x="31" y="40"/>
                      <a:pt x="25" y="40"/>
                      <a:pt x="24" y="43"/>
                    </a:cubicBezTo>
                    <a:cubicBezTo>
                      <a:pt x="10" y="77"/>
                      <a:pt x="32" y="59"/>
                      <a:pt x="12" y="73"/>
                    </a:cubicBezTo>
                    <a:cubicBezTo>
                      <a:pt x="7" y="81"/>
                      <a:pt x="0" y="100"/>
                      <a:pt x="0" y="100"/>
                    </a:cubicBezTo>
                    <a:cubicBezTo>
                      <a:pt x="20" y="107"/>
                      <a:pt x="1" y="97"/>
                      <a:pt x="6" y="115"/>
                    </a:cubicBezTo>
                    <a:cubicBezTo>
                      <a:pt x="8" y="122"/>
                      <a:pt x="18" y="133"/>
                      <a:pt x="18" y="133"/>
                    </a:cubicBezTo>
                    <a:cubicBezTo>
                      <a:pt x="20" y="150"/>
                      <a:pt x="20" y="191"/>
                      <a:pt x="36" y="196"/>
                    </a:cubicBezTo>
                    <a:cubicBezTo>
                      <a:pt x="40" y="221"/>
                      <a:pt x="43" y="221"/>
                      <a:pt x="60" y="238"/>
                    </a:cubicBezTo>
                    <a:cubicBezTo>
                      <a:pt x="67" y="258"/>
                      <a:pt x="57" y="236"/>
                      <a:pt x="72" y="253"/>
                    </a:cubicBezTo>
                    <a:cubicBezTo>
                      <a:pt x="77" y="258"/>
                      <a:pt x="84" y="271"/>
                      <a:pt x="84" y="271"/>
                    </a:cubicBezTo>
                    <a:cubicBezTo>
                      <a:pt x="80" y="283"/>
                      <a:pt x="73" y="281"/>
                      <a:pt x="66" y="292"/>
                    </a:cubicBezTo>
                    <a:cubicBezTo>
                      <a:pt x="71" y="306"/>
                      <a:pt x="76" y="307"/>
                      <a:pt x="90" y="310"/>
                    </a:cubicBezTo>
                    <a:cubicBezTo>
                      <a:pt x="105" y="333"/>
                      <a:pt x="124" y="352"/>
                      <a:pt x="147" y="367"/>
                    </a:cubicBezTo>
                    <a:cubicBezTo>
                      <a:pt x="160" y="386"/>
                      <a:pt x="174" y="385"/>
                      <a:pt x="192" y="397"/>
                    </a:cubicBezTo>
                    <a:cubicBezTo>
                      <a:pt x="198" y="414"/>
                      <a:pt x="224" y="449"/>
                      <a:pt x="240" y="460"/>
                    </a:cubicBezTo>
                    <a:cubicBezTo>
                      <a:pt x="250" y="474"/>
                      <a:pt x="256" y="492"/>
                      <a:pt x="270" y="502"/>
                    </a:cubicBezTo>
                    <a:cubicBezTo>
                      <a:pt x="274" y="508"/>
                      <a:pt x="284" y="513"/>
                      <a:pt x="282" y="520"/>
                    </a:cubicBezTo>
                    <a:cubicBezTo>
                      <a:pt x="280" y="526"/>
                      <a:pt x="276" y="538"/>
                      <a:pt x="276" y="538"/>
                    </a:cubicBezTo>
                    <a:cubicBezTo>
                      <a:pt x="277" y="542"/>
                      <a:pt x="276" y="547"/>
                      <a:pt x="279" y="550"/>
                    </a:cubicBezTo>
                    <a:cubicBezTo>
                      <a:pt x="284" y="555"/>
                      <a:pt x="297" y="562"/>
                      <a:pt x="297" y="562"/>
                    </a:cubicBezTo>
                    <a:cubicBezTo>
                      <a:pt x="305" y="574"/>
                      <a:pt x="314" y="588"/>
                      <a:pt x="324" y="598"/>
                    </a:cubicBezTo>
                    <a:cubicBezTo>
                      <a:pt x="327" y="608"/>
                      <a:pt x="333" y="615"/>
                      <a:pt x="336" y="625"/>
                    </a:cubicBezTo>
                    <a:cubicBezTo>
                      <a:pt x="336" y="628"/>
                      <a:pt x="350" y="702"/>
                      <a:pt x="354" y="706"/>
                    </a:cubicBezTo>
                    <a:cubicBezTo>
                      <a:pt x="359" y="711"/>
                      <a:pt x="372" y="718"/>
                      <a:pt x="372" y="718"/>
                    </a:cubicBezTo>
                    <a:cubicBezTo>
                      <a:pt x="388" y="741"/>
                      <a:pt x="390" y="692"/>
                      <a:pt x="405" y="682"/>
                    </a:cubicBezTo>
                    <a:cubicBezTo>
                      <a:pt x="409" y="676"/>
                      <a:pt x="416" y="673"/>
                      <a:pt x="420" y="667"/>
                    </a:cubicBezTo>
                    <a:cubicBezTo>
                      <a:pt x="439" y="637"/>
                      <a:pt x="417" y="642"/>
                      <a:pt x="471" y="637"/>
                    </a:cubicBezTo>
                    <a:cubicBezTo>
                      <a:pt x="480" y="634"/>
                      <a:pt x="492" y="633"/>
                      <a:pt x="501" y="628"/>
                    </a:cubicBezTo>
                    <a:cubicBezTo>
                      <a:pt x="507" y="624"/>
                      <a:pt x="519" y="616"/>
                      <a:pt x="519" y="616"/>
                    </a:cubicBezTo>
                    <a:cubicBezTo>
                      <a:pt x="529" y="601"/>
                      <a:pt x="518" y="595"/>
                      <a:pt x="513" y="580"/>
                    </a:cubicBezTo>
                    <a:cubicBezTo>
                      <a:pt x="529" y="568"/>
                      <a:pt x="542" y="562"/>
                      <a:pt x="549" y="541"/>
                    </a:cubicBezTo>
                    <a:cubicBezTo>
                      <a:pt x="544" y="517"/>
                      <a:pt x="551" y="507"/>
                      <a:pt x="564" y="487"/>
                    </a:cubicBezTo>
                    <a:cubicBezTo>
                      <a:pt x="564" y="486"/>
                      <a:pt x="597" y="476"/>
                      <a:pt x="603" y="472"/>
                    </a:cubicBezTo>
                    <a:cubicBezTo>
                      <a:pt x="610" y="461"/>
                      <a:pt x="610" y="455"/>
                      <a:pt x="621" y="448"/>
                    </a:cubicBezTo>
                    <a:cubicBezTo>
                      <a:pt x="625" y="442"/>
                      <a:pt x="632" y="437"/>
                      <a:pt x="633" y="430"/>
                    </a:cubicBezTo>
                    <a:cubicBezTo>
                      <a:pt x="634" y="424"/>
                      <a:pt x="633" y="417"/>
                      <a:pt x="636" y="412"/>
                    </a:cubicBezTo>
                    <a:cubicBezTo>
                      <a:pt x="638" y="409"/>
                      <a:pt x="642" y="410"/>
                      <a:pt x="645" y="409"/>
                    </a:cubicBezTo>
                    <a:cubicBezTo>
                      <a:pt x="657" y="413"/>
                      <a:pt x="669" y="415"/>
                      <a:pt x="681" y="418"/>
                    </a:cubicBezTo>
                    <a:cubicBezTo>
                      <a:pt x="692" y="411"/>
                      <a:pt x="694" y="401"/>
                      <a:pt x="705" y="394"/>
                    </a:cubicBezTo>
                    <a:cubicBezTo>
                      <a:pt x="744" y="404"/>
                      <a:pt x="735" y="449"/>
                      <a:pt x="765" y="469"/>
                    </a:cubicBezTo>
                    <a:cubicBezTo>
                      <a:pt x="769" y="481"/>
                      <a:pt x="779" y="495"/>
                      <a:pt x="789" y="502"/>
                    </a:cubicBezTo>
                    <a:cubicBezTo>
                      <a:pt x="800" y="518"/>
                      <a:pt x="803" y="537"/>
                      <a:pt x="816" y="550"/>
                    </a:cubicBezTo>
                    <a:cubicBezTo>
                      <a:pt x="822" y="569"/>
                      <a:pt x="821" y="571"/>
                      <a:pt x="840" y="577"/>
                    </a:cubicBezTo>
                    <a:cubicBezTo>
                      <a:pt x="867" y="568"/>
                      <a:pt x="826" y="563"/>
                      <a:pt x="849" y="553"/>
                    </a:cubicBezTo>
                    <a:cubicBezTo>
                      <a:pt x="858" y="549"/>
                      <a:pt x="869" y="551"/>
                      <a:pt x="879" y="550"/>
                    </a:cubicBezTo>
                    <a:cubicBezTo>
                      <a:pt x="907" y="531"/>
                      <a:pt x="890" y="537"/>
                      <a:pt x="933" y="544"/>
                    </a:cubicBezTo>
                    <a:cubicBezTo>
                      <a:pt x="938" y="529"/>
                      <a:pt x="932" y="521"/>
                      <a:pt x="951" y="526"/>
                    </a:cubicBezTo>
                    <a:cubicBezTo>
                      <a:pt x="967" y="521"/>
                      <a:pt x="957" y="525"/>
                      <a:pt x="978" y="511"/>
                    </a:cubicBezTo>
                    <a:cubicBezTo>
                      <a:pt x="981" y="509"/>
                      <a:pt x="987" y="505"/>
                      <a:pt x="987" y="505"/>
                    </a:cubicBezTo>
                    <a:cubicBezTo>
                      <a:pt x="989" y="499"/>
                      <a:pt x="1004" y="481"/>
                      <a:pt x="1004" y="473"/>
                    </a:cubicBezTo>
                    <a:cubicBezTo>
                      <a:pt x="1004" y="465"/>
                      <a:pt x="992" y="465"/>
                      <a:pt x="990" y="457"/>
                    </a:cubicBezTo>
                    <a:cubicBezTo>
                      <a:pt x="986" y="441"/>
                      <a:pt x="1000" y="437"/>
                      <a:pt x="990" y="425"/>
                    </a:cubicBezTo>
                    <a:cubicBezTo>
                      <a:pt x="966" y="413"/>
                      <a:pt x="978" y="439"/>
                      <a:pt x="960" y="412"/>
                    </a:cubicBezTo>
                    <a:cubicBezTo>
                      <a:pt x="954" y="403"/>
                      <a:pt x="933" y="397"/>
                      <a:pt x="933" y="397"/>
                    </a:cubicBezTo>
                    <a:cubicBezTo>
                      <a:pt x="928" y="398"/>
                      <a:pt x="923" y="401"/>
                      <a:pt x="918" y="400"/>
                    </a:cubicBezTo>
                    <a:cubicBezTo>
                      <a:pt x="911" y="398"/>
                      <a:pt x="900" y="388"/>
                      <a:pt x="900" y="388"/>
                    </a:cubicBezTo>
                    <a:cubicBezTo>
                      <a:pt x="887" y="391"/>
                      <a:pt x="879" y="396"/>
                      <a:pt x="867" y="400"/>
                    </a:cubicBezTo>
                    <a:cubicBezTo>
                      <a:pt x="853" y="421"/>
                      <a:pt x="861" y="414"/>
                      <a:pt x="846" y="424"/>
                    </a:cubicBezTo>
                    <a:cubicBezTo>
                      <a:pt x="834" y="421"/>
                      <a:pt x="816" y="403"/>
                      <a:pt x="816" y="403"/>
                    </a:cubicBezTo>
                    <a:cubicBezTo>
                      <a:pt x="812" y="391"/>
                      <a:pt x="817" y="393"/>
                      <a:pt x="826" y="379"/>
                    </a:cubicBezTo>
                    <a:cubicBezTo>
                      <a:pt x="830" y="373"/>
                      <a:pt x="831" y="358"/>
                      <a:pt x="831" y="358"/>
                    </a:cubicBezTo>
                    <a:cubicBezTo>
                      <a:pt x="829" y="355"/>
                      <a:pt x="828" y="351"/>
                      <a:pt x="825" y="349"/>
                    </a:cubicBezTo>
                    <a:cubicBezTo>
                      <a:pt x="820" y="346"/>
                      <a:pt x="808" y="335"/>
                      <a:pt x="808" y="335"/>
                    </a:cubicBezTo>
                    <a:cubicBezTo>
                      <a:pt x="797" y="324"/>
                      <a:pt x="794" y="319"/>
                      <a:pt x="780" y="310"/>
                    </a:cubicBezTo>
                    <a:cubicBezTo>
                      <a:pt x="772" y="297"/>
                      <a:pt x="774" y="294"/>
                      <a:pt x="786" y="286"/>
                    </a:cubicBezTo>
                    <a:cubicBezTo>
                      <a:pt x="787" y="283"/>
                      <a:pt x="791" y="279"/>
                      <a:pt x="789" y="277"/>
                    </a:cubicBezTo>
                    <a:cubicBezTo>
                      <a:pt x="785" y="273"/>
                      <a:pt x="777" y="273"/>
                      <a:pt x="771" y="271"/>
                    </a:cubicBezTo>
                    <a:cubicBezTo>
                      <a:pt x="768" y="270"/>
                      <a:pt x="762" y="268"/>
                      <a:pt x="762" y="268"/>
                    </a:cubicBezTo>
                    <a:cubicBezTo>
                      <a:pt x="751" y="252"/>
                      <a:pt x="763" y="242"/>
                      <a:pt x="756" y="220"/>
                    </a:cubicBezTo>
                    <a:cubicBezTo>
                      <a:pt x="754" y="213"/>
                      <a:pt x="748" y="208"/>
                      <a:pt x="744" y="202"/>
                    </a:cubicBezTo>
                    <a:cubicBezTo>
                      <a:pt x="740" y="196"/>
                      <a:pt x="726" y="190"/>
                      <a:pt x="726" y="190"/>
                    </a:cubicBezTo>
                    <a:cubicBezTo>
                      <a:pt x="722" y="180"/>
                      <a:pt x="723" y="159"/>
                      <a:pt x="724" y="145"/>
                    </a:cubicBezTo>
                    <a:cubicBezTo>
                      <a:pt x="725" y="131"/>
                      <a:pt x="733" y="118"/>
                      <a:pt x="732" y="106"/>
                    </a:cubicBezTo>
                    <a:cubicBezTo>
                      <a:pt x="728" y="94"/>
                      <a:pt x="728" y="79"/>
                      <a:pt x="716" y="75"/>
                    </a:cubicBezTo>
                    <a:cubicBezTo>
                      <a:pt x="711" y="55"/>
                      <a:pt x="709" y="62"/>
                      <a:pt x="688" y="59"/>
                    </a:cubicBezTo>
                    <a:cubicBezTo>
                      <a:pt x="688" y="47"/>
                      <a:pt x="671" y="54"/>
                      <a:pt x="678" y="43"/>
                    </a:cubicBezTo>
                    <a:cubicBezTo>
                      <a:pt x="675" y="39"/>
                      <a:pt x="680" y="28"/>
                      <a:pt x="676" y="25"/>
                    </a:cubicBezTo>
                    <a:cubicBezTo>
                      <a:pt x="672" y="22"/>
                      <a:pt x="664" y="22"/>
                      <a:pt x="654" y="22"/>
                    </a:cubicBezTo>
                    <a:cubicBezTo>
                      <a:pt x="637" y="28"/>
                      <a:pt x="639" y="22"/>
                      <a:pt x="618" y="25"/>
                    </a:cubicBezTo>
                    <a:cubicBezTo>
                      <a:pt x="613" y="24"/>
                      <a:pt x="602" y="32"/>
                      <a:pt x="597" y="31"/>
                    </a:cubicBezTo>
                    <a:cubicBezTo>
                      <a:pt x="594" y="30"/>
                      <a:pt x="587" y="25"/>
                      <a:pt x="588" y="28"/>
                    </a:cubicBezTo>
                    <a:cubicBezTo>
                      <a:pt x="591" y="41"/>
                      <a:pt x="614" y="63"/>
                      <a:pt x="624" y="70"/>
                    </a:cubicBezTo>
                    <a:cubicBezTo>
                      <a:pt x="638" y="92"/>
                      <a:pt x="631" y="83"/>
                      <a:pt x="645" y="97"/>
                    </a:cubicBezTo>
                    <a:cubicBezTo>
                      <a:pt x="649" y="109"/>
                      <a:pt x="656" y="168"/>
                      <a:pt x="663" y="178"/>
                    </a:cubicBezTo>
                    <a:cubicBezTo>
                      <a:pt x="667" y="184"/>
                      <a:pt x="681" y="190"/>
                      <a:pt x="681" y="190"/>
                    </a:cubicBezTo>
                    <a:cubicBezTo>
                      <a:pt x="668" y="199"/>
                      <a:pt x="660" y="209"/>
                      <a:pt x="645" y="214"/>
                    </a:cubicBezTo>
                    <a:cubicBezTo>
                      <a:pt x="640" y="235"/>
                      <a:pt x="659" y="238"/>
                      <a:pt x="636" y="232"/>
                    </a:cubicBezTo>
                    <a:cubicBezTo>
                      <a:pt x="632" y="238"/>
                      <a:pt x="631" y="245"/>
                      <a:pt x="627" y="250"/>
                    </a:cubicBezTo>
                    <a:cubicBezTo>
                      <a:pt x="621" y="258"/>
                      <a:pt x="600" y="265"/>
                      <a:pt x="591" y="268"/>
                    </a:cubicBezTo>
                    <a:cubicBezTo>
                      <a:pt x="576" y="264"/>
                      <a:pt x="565" y="267"/>
                      <a:pt x="549" y="265"/>
                    </a:cubicBezTo>
                    <a:cubicBezTo>
                      <a:pt x="525" y="273"/>
                      <a:pt x="553" y="261"/>
                      <a:pt x="537" y="277"/>
                    </a:cubicBezTo>
                    <a:cubicBezTo>
                      <a:pt x="531" y="283"/>
                      <a:pt x="515" y="283"/>
                      <a:pt x="507" y="286"/>
                    </a:cubicBezTo>
                    <a:cubicBezTo>
                      <a:pt x="491" y="282"/>
                      <a:pt x="479" y="274"/>
                      <a:pt x="462" y="271"/>
                    </a:cubicBezTo>
                    <a:cubicBezTo>
                      <a:pt x="451" y="255"/>
                      <a:pt x="450" y="238"/>
                      <a:pt x="468" y="226"/>
                    </a:cubicBezTo>
                    <a:cubicBezTo>
                      <a:pt x="464" y="220"/>
                      <a:pt x="459" y="211"/>
                      <a:pt x="453" y="208"/>
                    </a:cubicBezTo>
                    <a:cubicBezTo>
                      <a:pt x="447" y="205"/>
                      <a:pt x="435" y="202"/>
                      <a:pt x="435" y="202"/>
                    </a:cubicBezTo>
                    <a:cubicBezTo>
                      <a:pt x="426" y="205"/>
                      <a:pt x="414" y="223"/>
                      <a:pt x="414" y="223"/>
                    </a:cubicBezTo>
                    <a:cubicBezTo>
                      <a:pt x="401" y="220"/>
                      <a:pt x="388" y="218"/>
                      <a:pt x="375" y="214"/>
                    </a:cubicBezTo>
                    <a:cubicBezTo>
                      <a:pt x="373" y="208"/>
                      <a:pt x="374" y="200"/>
                      <a:pt x="369" y="196"/>
                    </a:cubicBezTo>
                    <a:cubicBezTo>
                      <a:pt x="363" y="192"/>
                      <a:pt x="351" y="184"/>
                      <a:pt x="351" y="184"/>
                    </a:cubicBezTo>
                    <a:cubicBezTo>
                      <a:pt x="336" y="185"/>
                      <a:pt x="321" y="184"/>
                      <a:pt x="306" y="187"/>
                    </a:cubicBezTo>
                    <a:cubicBezTo>
                      <a:pt x="297" y="189"/>
                      <a:pt x="282" y="214"/>
                      <a:pt x="273" y="220"/>
                    </a:cubicBezTo>
                    <a:cubicBezTo>
                      <a:pt x="262" y="236"/>
                      <a:pt x="263" y="251"/>
                      <a:pt x="246" y="262"/>
                    </a:cubicBezTo>
                    <a:cubicBezTo>
                      <a:pt x="230" y="258"/>
                      <a:pt x="229" y="260"/>
                      <a:pt x="216" y="241"/>
                    </a:cubicBezTo>
                    <a:cubicBezTo>
                      <a:pt x="212" y="235"/>
                      <a:pt x="204" y="223"/>
                      <a:pt x="204" y="223"/>
                    </a:cubicBezTo>
                    <a:cubicBezTo>
                      <a:pt x="209" y="194"/>
                      <a:pt x="226" y="183"/>
                      <a:pt x="186" y="175"/>
                    </a:cubicBezTo>
                    <a:cubicBezTo>
                      <a:pt x="176" y="160"/>
                      <a:pt x="174" y="159"/>
                      <a:pt x="156" y="163"/>
                    </a:cubicBezTo>
                    <a:cubicBezTo>
                      <a:pt x="128" y="160"/>
                      <a:pt x="129" y="158"/>
                      <a:pt x="108" y="151"/>
                    </a:cubicBezTo>
                    <a:cubicBezTo>
                      <a:pt x="113" y="136"/>
                      <a:pt x="118" y="126"/>
                      <a:pt x="132" y="121"/>
                    </a:cubicBezTo>
                    <a:cubicBezTo>
                      <a:pt x="135" y="118"/>
                      <a:pt x="141" y="116"/>
                      <a:pt x="141" y="112"/>
                    </a:cubicBezTo>
                    <a:cubicBezTo>
                      <a:pt x="142" y="101"/>
                      <a:pt x="131" y="81"/>
                      <a:pt x="123" y="76"/>
                    </a:cubicBezTo>
                    <a:cubicBezTo>
                      <a:pt x="115" y="44"/>
                      <a:pt x="127" y="83"/>
                      <a:pt x="111" y="55"/>
                    </a:cubicBezTo>
                    <a:cubicBezTo>
                      <a:pt x="104" y="42"/>
                      <a:pt x="112" y="36"/>
                      <a:pt x="96" y="31"/>
                    </a:cubicBezTo>
                    <a:cubicBezTo>
                      <a:pt x="84" y="19"/>
                      <a:pt x="75" y="17"/>
                      <a:pt x="60" y="10"/>
                    </a:cubicBezTo>
                    <a:lnTo>
                      <a:pt x="41" y="12"/>
                    </a:lnTo>
                    <a:lnTo>
                      <a:pt x="83" y="12"/>
                    </a:lnTo>
                    <a:lnTo>
                      <a:pt x="50" y="9"/>
                    </a:lnTo>
                  </a:path>
                </a:pathLst>
              </a:custGeom>
              <a:solidFill>
                <a:schemeClr val="accent2">
                  <a:lumMod val="5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2" name="Freeform 23">
                <a:extLst>
                  <a:ext uri="{FF2B5EF4-FFF2-40B4-BE49-F238E27FC236}">
                    <a16:creationId xmlns:a16="http://schemas.microsoft.com/office/drawing/2014/main" id="{A7D9C599-F3EA-7C64-5E03-136DCA3A1F42}"/>
                  </a:ext>
                </a:extLst>
              </p:cNvPr>
              <p:cNvSpPr>
                <a:spLocks/>
              </p:cNvSpPr>
              <p:nvPr/>
            </p:nvSpPr>
            <p:spPr bwMode="auto">
              <a:xfrm>
                <a:off x="3263" y="3196"/>
                <a:ext cx="343" cy="503"/>
              </a:xfrm>
              <a:custGeom>
                <a:avLst/>
                <a:gdLst>
                  <a:gd name="T0" fmla="*/ 1197701501 w 615"/>
                  <a:gd name="T1" fmla="*/ 1240165000 h 871"/>
                  <a:gd name="T2" fmla="*/ 1197701501 w 615"/>
                  <a:gd name="T3" fmla="*/ 1240165000 h 871"/>
                  <a:gd name="T4" fmla="*/ 1197701501 w 615"/>
                  <a:gd name="T5" fmla="*/ 1240165000 h 871"/>
                  <a:gd name="T6" fmla="*/ 1197701501 w 615"/>
                  <a:gd name="T7" fmla="*/ 1240165000 h 871"/>
                  <a:gd name="T8" fmla="*/ 1197701501 w 615"/>
                  <a:gd name="T9" fmla="*/ 1240165000 h 871"/>
                  <a:gd name="T10" fmla="*/ 1197701501 w 615"/>
                  <a:gd name="T11" fmla="*/ 1240165000 h 871"/>
                  <a:gd name="T12" fmla="*/ 1197701501 w 615"/>
                  <a:gd name="T13" fmla="*/ 1240165000 h 871"/>
                  <a:gd name="T14" fmla="*/ 1197701501 w 615"/>
                  <a:gd name="T15" fmla="*/ 1240165000 h 871"/>
                  <a:gd name="T16" fmla="*/ 1197701501 w 615"/>
                  <a:gd name="T17" fmla="*/ 1240165000 h 871"/>
                  <a:gd name="T18" fmla="*/ 1197701501 w 615"/>
                  <a:gd name="T19" fmla="*/ 1240165000 h 871"/>
                  <a:gd name="T20" fmla="*/ 1197701501 w 615"/>
                  <a:gd name="T21" fmla="*/ 1240165000 h 871"/>
                  <a:gd name="T22" fmla="*/ 1197701501 w 615"/>
                  <a:gd name="T23" fmla="*/ 1240165000 h 871"/>
                  <a:gd name="T24" fmla="*/ 1197701501 w 615"/>
                  <a:gd name="T25" fmla="*/ 1240165000 h 871"/>
                  <a:gd name="T26" fmla="*/ 1197701501 w 615"/>
                  <a:gd name="T27" fmla="*/ 1240165000 h 871"/>
                  <a:gd name="T28" fmla="*/ 1197701501 w 615"/>
                  <a:gd name="T29" fmla="*/ 1240165000 h 871"/>
                  <a:gd name="T30" fmla="*/ 1197701501 w 615"/>
                  <a:gd name="T31" fmla="*/ 1240165000 h 871"/>
                  <a:gd name="T32" fmla="*/ 1197701501 w 615"/>
                  <a:gd name="T33" fmla="*/ 1240165000 h 871"/>
                  <a:gd name="T34" fmla="*/ 1197701501 w 615"/>
                  <a:gd name="T35" fmla="*/ 1240165000 h 871"/>
                  <a:gd name="T36" fmla="*/ 1197701501 w 615"/>
                  <a:gd name="T37" fmla="*/ 1240165000 h 871"/>
                  <a:gd name="T38" fmla="*/ 1197701501 w 615"/>
                  <a:gd name="T39" fmla="*/ 1240165000 h 871"/>
                  <a:gd name="T40" fmla="*/ 1197701501 w 615"/>
                  <a:gd name="T41" fmla="*/ 1240165000 h 871"/>
                  <a:gd name="T42" fmla="*/ 1197701501 w 615"/>
                  <a:gd name="T43" fmla="*/ 1240165000 h 871"/>
                  <a:gd name="T44" fmla="*/ 1197701501 w 615"/>
                  <a:gd name="T45" fmla="*/ 1240165000 h 871"/>
                  <a:gd name="T46" fmla="*/ 1197701501 w 615"/>
                  <a:gd name="T47" fmla="*/ 1240165000 h 871"/>
                  <a:gd name="T48" fmla="*/ 1197701501 w 615"/>
                  <a:gd name="T49" fmla="*/ 1240165000 h 871"/>
                  <a:gd name="T50" fmla="*/ 1197701501 w 615"/>
                  <a:gd name="T51" fmla="*/ 1240165000 h 871"/>
                  <a:gd name="T52" fmla="*/ 1197701501 w 615"/>
                  <a:gd name="T53" fmla="*/ 1240165000 h 871"/>
                  <a:gd name="T54" fmla="*/ 1197701501 w 615"/>
                  <a:gd name="T55" fmla="*/ 1240165000 h 871"/>
                  <a:gd name="T56" fmla="*/ 1197701501 w 615"/>
                  <a:gd name="T57" fmla="*/ 1240165000 h 871"/>
                  <a:gd name="T58" fmla="*/ 1197701501 w 615"/>
                  <a:gd name="T59" fmla="*/ 1240165000 h 871"/>
                  <a:gd name="T60" fmla="*/ 1197701501 w 615"/>
                  <a:gd name="T61" fmla="*/ 1240165000 h 871"/>
                  <a:gd name="T62" fmla="*/ 1197701501 w 615"/>
                  <a:gd name="T63" fmla="*/ 1240165000 h 871"/>
                  <a:gd name="T64" fmla="*/ 1197701501 w 615"/>
                  <a:gd name="T65" fmla="*/ 1240165000 h 871"/>
                  <a:gd name="T66" fmla="*/ 1197701501 w 615"/>
                  <a:gd name="T67" fmla="*/ 1240165000 h 871"/>
                  <a:gd name="T68" fmla="*/ 1197701501 w 615"/>
                  <a:gd name="T69" fmla="*/ 1240165000 h 871"/>
                  <a:gd name="T70" fmla="*/ 1197701501 w 615"/>
                  <a:gd name="T71" fmla="*/ 1240165000 h 871"/>
                  <a:gd name="T72" fmla="*/ 1197701501 w 615"/>
                  <a:gd name="T73" fmla="*/ 1240165000 h 871"/>
                  <a:gd name="T74" fmla="*/ 1197701501 w 615"/>
                  <a:gd name="T75" fmla="*/ 1240165000 h 871"/>
                  <a:gd name="T76" fmla="*/ 1197701501 w 615"/>
                  <a:gd name="T77" fmla="*/ 1240165000 h 871"/>
                  <a:gd name="T78" fmla="*/ 1197701501 w 615"/>
                  <a:gd name="T79" fmla="*/ 1240165000 h 871"/>
                  <a:gd name="T80" fmla="*/ 1197701501 w 615"/>
                  <a:gd name="T81" fmla="*/ 1240165000 h 871"/>
                  <a:gd name="T82" fmla="*/ 1197701501 w 615"/>
                  <a:gd name="T83" fmla="*/ 1240165000 h 871"/>
                  <a:gd name="T84" fmla="*/ 1197701501 w 615"/>
                  <a:gd name="T85" fmla="*/ 1240165000 h 871"/>
                  <a:gd name="T86" fmla="*/ 1197701501 w 615"/>
                  <a:gd name="T87" fmla="*/ 0 h 871"/>
                  <a:gd name="T88" fmla="*/ 1197701501 w 615"/>
                  <a:gd name="T89" fmla="*/ 1240165000 h 871"/>
                  <a:gd name="T90" fmla="*/ 1197701501 w 615"/>
                  <a:gd name="T91" fmla="*/ 1240165000 h 871"/>
                  <a:gd name="T92" fmla="*/ 1197701501 w 615"/>
                  <a:gd name="T93" fmla="*/ 1240165000 h 8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5"/>
                  <a:gd name="T142" fmla="*/ 0 h 871"/>
                  <a:gd name="T143" fmla="*/ 615 w 615"/>
                  <a:gd name="T144" fmla="*/ 871 h 8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5" h="871">
                    <a:moveTo>
                      <a:pt x="69" y="105"/>
                    </a:moveTo>
                    <a:cubicBezTo>
                      <a:pt x="70" y="113"/>
                      <a:pt x="70" y="121"/>
                      <a:pt x="72" y="129"/>
                    </a:cubicBezTo>
                    <a:cubicBezTo>
                      <a:pt x="73" y="132"/>
                      <a:pt x="78" y="134"/>
                      <a:pt x="78" y="138"/>
                    </a:cubicBezTo>
                    <a:cubicBezTo>
                      <a:pt x="78" y="144"/>
                      <a:pt x="72" y="156"/>
                      <a:pt x="72" y="156"/>
                    </a:cubicBezTo>
                    <a:cubicBezTo>
                      <a:pt x="71" y="181"/>
                      <a:pt x="73" y="263"/>
                      <a:pt x="45" y="282"/>
                    </a:cubicBezTo>
                    <a:cubicBezTo>
                      <a:pt x="33" y="279"/>
                      <a:pt x="27" y="275"/>
                      <a:pt x="15" y="279"/>
                    </a:cubicBezTo>
                    <a:cubicBezTo>
                      <a:pt x="9" y="282"/>
                      <a:pt x="0" y="299"/>
                      <a:pt x="2" y="305"/>
                    </a:cubicBezTo>
                    <a:cubicBezTo>
                      <a:pt x="4" y="311"/>
                      <a:pt x="19" y="311"/>
                      <a:pt x="27" y="315"/>
                    </a:cubicBezTo>
                    <a:cubicBezTo>
                      <a:pt x="41" y="310"/>
                      <a:pt x="41" y="320"/>
                      <a:pt x="51" y="330"/>
                    </a:cubicBezTo>
                    <a:cubicBezTo>
                      <a:pt x="31" y="350"/>
                      <a:pt x="37" y="343"/>
                      <a:pt x="45" y="366"/>
                    </a:cubicBezTo>
                    <a:cubicBezTo>
                      <a:pt x="43" y="370"/>
                      <a:pt x="35" y="379"/>
                      <a:pt x="36" y="384"/>
                    </a:cubicBezTo>
                    <a:cubicBezTo>
                      <a:pt x="37" y="390"/>
                      <a:pt x="42" y="402"/>
                      <a:pt x="42" y="402"/>
                    </a:cubicBezTo>
                    <a:cubicBezTo>
                      <a:pt x="42" y="403"/>
                      <a:pt x="34" y="419"/>
                      <a:pt x="42" y="420"/>
                    </a:cubicBezTo>
                    <a:cubicBezTo>
                      <a:pt x="50" y="421"/>
                      <a:pt x="66" y="414"/>
                      <a:pt x="66" y="414"/>
                    </a:cubicBezTo>
                    <a:cubicBezTo>
                      <a:pt x="89" y="422"/>
                      <a:pt x="62" y="410"/>
                      <a:pt x="81" y="426"/>
                    </a:cubicBezTo>
                    <a:cubicBezTo>
                      <a:pt x="105" y="445"/>
                      <a:pt x="92" y="439"/>
                      <a:pt x="104" y="457"/>
                    </a:cubicBezTo>
                    <a:cubicBezTo>
                      <a:pt x="100" y="479"/>
                      <a:pt x="102" y="464"/>
                      <a:pt x="98" y="453"/>
                    </a:cubicBezTo>
                    <a:cubicBezTo>
                      <a:pt x="94" y="422"/>
                      <a:pt x="120" y="466"/>
                      <a:pt x="98" y="471"/>
                    </a:cubicBezTo>
                    <a:cubicBezTo>
                      <a:pt x="93" y="479"/>
                      <a:pt x="108" y="486"/>
                      <a:pt x="108" y="486"/>
                    </a:cubicBezTo>
                    <a:cubicBezTo>
                      <a:pt x="122" y="500"/>
                      <a:pt x="136" y="511"/>
                      <a:pt x="150" y="525"/>
                    </a:cubicBezTo>
                    <a:cubicBezTo>
                      <a:pt x="157" y="546"/>
                      <a:pt x="151" y="539"/>
                      <a:pt x="165" y="549"/>
                    </a:cubicBezTo>
                    <a:cubicBezTo>
                      <a:pt x="171" y="567"/>
                      <a:pt x="176" y="582"/>
                      <a:pt x="180" y="600"/>
                    </a:cubicBezTo>
                    <a:cubicBezTo>
                      <a:pt x="182" y="607"/>
                      <a:pt x="194" y="602"/>
                      <a:pt x="201" y="603"/>
                    </a:cubicBezTo>
                    <a:cubicBezTo>
                      <a:pt x="204" y="605"/>
                      <a:pt x="208" y="606"/>
                      <a:pt x="210" y="609"/>
                    </a:cubicBezTo>
                    <a:cubicBezTo>
                      <a:pt x="212" y="611"/>
                      <a:pt x="211" y="616"/>
                      <a:pt x="213" y="618"/>
                    </a:cubicBezTo>
                    <a:cubicBezTo>
                      <a:pt x="218" y="623"/>
                      <a:pt x="225" y="626"/>
                      <a:pt x="231" y="630"/>
                    </a:cubicBezTo>
                    <a:cubicBezTo>
                      <a:pt x="234" y="632"/>
                      <a:pt x="240" y="636"/>
                      <a:pt x="240" y="636"/>
                    </a:cubicBezTo>
                    <a:cubicBezTo>
                      <a:pt x="242" y="639"/>
                      <a:pt x="243" y="643"/>
                      <a:pt x="246" y="645"/>
                    </a:cubicBezTo>
                    <a:cubicBezTo>
                      <a:pt x="251" y="648"/>
                      <a:pt x="264" y="651"/>
                      <a:pt x="264" y="651"/>
                    </a:cubicBezTo>
                    <a:cubicBezTo>
                      <a:pt x="276" y="663"/>
                      <a:pt x="282" y="663"/>
                      <a:pt x="300" y="666"/>
                    </a:cubicBezTo>
                    <a:cubicBezTo>
                      <a:pt x="312" y="683"/>
                      <a:pt x="312" y="707"/>
                      <a:pt x="333" y="714"/>
                    </a:cubicBezTo>
                    <a:cubicBezTo>
                      <a:pt x="338" y="730"/>
                      <a:pt x="339" y="747"/>
                      <a:pt x="357" y="753"/>
                    </a:cubicBezTo>
                    <a:cubicBezTo>
                      <a:pt x="376" y="767"/>
                      <a:pt x="382" y="778"/>
                      <a:pt x="406" y="781"/>
                    </a:cubicBezTo>
                    <a:cubicBezTo>
                      <a:pt x="415" y="790"/>
                      <a:pt x="403" y="799"/>
                      <a:pt x="406" y="811"/>
                    </a:cubicBezTo>
                    <a:cubicBezTo>
                      <a:pt x="409" y="823"/>
                      <a:pt x="419" y="844"/>
                      <a:pt x="426" y="852"/>
                    </a:cubicBezTo>
                    <a:cubicBezTo>
                      <a:pt x="428" y="855"/>
                      <a:pt x="443" y="860"/>
                      <a:pt x="447" y="861"/>
                    </a:cubicBezTo>
                    <a:cubicBezTo>
                      <a:pt x="450" y="864"/>
                      <a:pt x="452" y="869"/>
                      <a:pt x="456" y="870"/>
                    </a:cubicBezTo>
                    <a:cubicBezTo>
                      <a:pt x="462" y="871"/>
                      <a:pt x="474" y="859"/>
                      <a:pt x="477" y="855"/>
                    </a:cubicBezTo>
                    <a:cubicBezTo>
                      <a:pt x="491" y="838"/>
                      <a:pt x="501" y="816"/>
                      <a:pt x="516" y="801"/>
                    </a:cubicBezTo>
                    <a:cubicBezTo>
                      <a:pt x="524" y="787"/>
                      <a:pt x="519" y="775"/>
                      <a:pt x="528" y="769"/>
                    </a:cubicBezTo>
                    <a:cubicBezTo>
                      <a:pt x="537" y="763"/>
                      <a:pt x="559" y="772"/>
                      <a:pt x="573" y="765"/>
                    </a:cubicBezTo>
                    <a:cubicBezTo>
                      <a:pt x="578" y="731"/>
                      <a:pt x="587" y="738"/>
                      <a:pt x="615" y="729"/>
                    </a:cubicBezTo>
                    <a:cubicBezTo>
                      <a:pt x="611" y="709"/>
                      <a:pt x="608" y="701"/>
                      <a:pt x="591" y="690"/>
                    </a:cubicBezTo>
                    <a:cubicBezTo>
                      <a:pt x="584" y="668"/>
                      <a:pt x="585" y="644"/>
                      <a:pt x="564" y="630"/>
                    </a:cubicBezTo>
                    <a:cubicBezTo>
                      <a:pt x="545" y="601"/>
                      <a:pt x="554" y="612"/>
                      <a:pt x="564" y="582"/>
                    </a:cubicBezTo>
                    <a:cubicBezTo>
                      <a:pt x="553" y="575"/>
                      <a:pt x="544" y="570"/>
                      <a:pt x="531" y="567"/>
                    </a:cubicBezTo>
                    <a:cubicBezTo>
                      <a:pt x="518" y="571"/>
                      <a:pt x="505" y="572"/>
                      <a:pt x="492" y="576"/>
                    </a:cubicBezTo>
                    <a:cubicBezTo>
                      <a:pt x="482" y="586"/>
                      <a:pt x="479" y="590"/>
                      <a:pt x="465" y="585"/>
                    </a:cubicBezTo>
                    <a:cubicBezTo>
                      <a:pt x="461" y="581"/>
                      <a:pt x="463" y="573"/>
                      <a:pt x="464" y="565"/>
                    </a:cubicBezTo>
                    <a:cubicBezTo>
                      <a:pt x="465" y="559"/>
                      <a:pt x="459" y="549"/>
                      <a:pt x="459" y="549"/>
                    </a:cubicBezTo>
                    <a:cubicBezTo>
                      <a:pt x="457" y="543"/>
                      <a:pt x="455" y="537"/>
                      <a:pt x="453" y="531"/>
                    </a:cubicBezTo>
                    <a:cubicBezTo>
                      <a:pt x="452" y="528"/>
                      <a:pt x="450" y="522"/>
                      <a:pt x="450" y="522"/>
                    </a:cubicBezTo>
                    <a:cubicBezTo>
                      <a:pt x="471" y="515"/>
                      <a:pt x="450" y="499"/>
                      <a:pt x="438" y="495"/>
                    </a:cubicBezTo>
                    <a:cubicBezTo>
                      <a:pt x="442" y="484"/>
                      <a:pt x="447" y="475"/>
                      <a:pt x="456" y="468"/>
                    </a:cubicBezTo>
                    <a:cubicBezTo>
                      <a:pt x="462" y="464"/>
                      <a:pt x="474" y="456"/>
                      <a:pt x="474" y="456"/>
                    </a:cubicBezTo>
                    <a:cubicBezTo>
                      <a:pt x="460" y="435"/>
                      <a:pt x="468" y="442"/>
                      <a:pt x="453" y="432"/>
                    </a:cubicBezTo>
                    <a:cubicBezTo>
                      <a:pt x="463" y="429"/>
                      <a:pt x="463" y="431"/>
                      <a:pt x="468" y="420"/>
                    </a:cubicBezTo>
                    <a:cubicBezTo>
                      <a:pt x="471" y="414"/>
                      <a:pt x="474" y="402"/>
                      <a:pt x="474" y="402"/>
                    </a:cubicBezTo>
                    <a:cubicBezTo>
                      <a:pt x="470" y="395"/>
                      <a:pt x="466" y="374"/>
                      <a:pt x="456" y="369"/>
                    </a:cubicBezTo>
                    <a:cubicBezTo>
                      <a:pt x="446" y="364"/>
                      <a:pt x="420" y="370"/>
                      <a:pt x="411" y="369"/>
                    </a:cubicBezTo>
                    <a:cubicBezTo>
                      <a:pt x="402" y="368"/>
                      <a:pt x="411" y="363"/>
                      <a:pt x="404" y="361"/>
                    </a:cubicBezTo>
                    <a:cubicBezTo>
                      <a:pt x="397" y="359"/>
                      <a:pt x="380" y="360"/>
                      <a:pt x="369" y="354"/>
                    </a:cubicBezTo>
                    <a:cubicBezTo>
                      <a:pt x="356" y="348"/>
                      <a:pt x="345" y="329"/>
                      <a:pt x="338" y="325"/>
                    </a:cubicBezTo>
                    <a:cubicBezTo>
                      <a:pt x="331" y="321"/>
                      <a:pt x="333" y="332"/>
                      <a:pt x="327" y="330"/>
                    </a:cubicBezTo>
                    <a:cubicBezTo>
                      <a:pt x="318" y="324"/>
                      <a:pt x="309" y="318"/>
                      <a:pt x="300" y="312"/>
                    </a:cubicBezTo>
                    <a:cubicBezTo>
                      <a:pt x="294" y="308"/>
                      <a:pt x="282" y="300"/>
                      <a:pt x="282" y="300"/>
                    </a:cubicBezTo>
                    <a:cubicBezTo>
                      <a:pt x="296" y="272"/>
                      <a:pt x="277" y="302"/>
                      <a:pt x="324" y="285"/>
                    </a:cubicBezTo>
                    <a:cubicBezTo>
                      <a:pt x="325" y="285"/>
                      <a:pt x="313" y="260"/>
                      <a:pt x="312" y="258"/>
                    </a:cubicBezTo>
                    <a:cubicBezTo>
                      <a:pt x="322" y="244"/>
                      <a:pt x="314" y="231"/>
                      <a:pt x="309" y="216"/>
                    </a:cubicBezTo>
                    <a:cubicBezTo>
                      <a:pt x="314" y="200"/>
                      <a:pt x="322" y="186"/>
                      <a:pt x="327" y="171"/>
                    </a:cubicBezTo>
                    <a:cubicBezTo>
                      <a:pt x="326" y="168"/>
                      <a:pt x="326" y="164"/>
                      <a:pt x="324" y="162"/>
                    </a:cubicBezTo>
                    <a:cubicBezTo>
                      <a:pt x="322" y="159"/>
                      <a:pt x="324" y="146"/>
                      <a:pt x="322" y="143"/>
                    </a:cubicBezTo>
                    <a:cubicBezTo>
                      <a:pt x="312" y="129"/>
                      <a:pt x="319" y="141"/>
                      <a:pt x="300" y="135"/>
                    </a:cubicBezTo>
                    <a:cubicBezTo>
                      <a:pt x="292" y="136"/>
                      <a:pt x="279" y="137"/>
                      <a:pt x="270" y="139"/>
                    </a:cubicBezTo>
                    <a:cubicBezTo>
                      <a:pt x="261" y="141"/>
                      <a:pt x="254" y="149"/>
                      <a:pt x="246" y="147"/>
                    </a:cubicBezTo>
                    <a:cubicBezTo>
                      <a:pt x="239" y="136"/>
                      <a:pt x="231" y="135"/>
                      <a:pt x="222" y="126"/>
                    </a:cubicBezTo>
                    <a:cubicBezTo>
                      <a:pt x="218" y="113"/>
                      <a:pt x="226" y="102"/>
                      <a:pt x="218" y="91"/>
                    </a:cubicBezTo>
                    <a:cubicBezTo>
                      <a:pt x="231" y="87"/>
                      <a:pt x="230" y="85"/>
                      <a:pt x="240" y="75"/>
                    </a:cubicBezTo>
                    <a:cubicBezTo>
                      <a:pt x="242" y="69"/>
                      <a:pt x="244" y="63"/>
                      <a:pt x="246" y="57"/>
                    </a:cubicBezTo>
                    <a:cubicBezTo>
                      <a:pt x="247" y="54"/>
                      <a:pt x="249" y="48"/>
                      <a:pt x="249" y="48"/>
                    </a:cubicBezTo>
                    <a:cubicBezTo>
                      <a:pt x="238" y="32"/>
                      <a:pt x="252" y="33"/>
                      <a:pt x="267" y="30"/>
                    </a:cubicBezTo>
                    <a:cubicBezTo>
                      <a:pt x="274" y="9"/>
                      <a:pt x="273" y="6"/>
                      <a:pt x="273" y="21"/>
                    </a:cubicBezTo>
                    <a:cubicBezTo>
                      <a:pt x="278" y="29"/>
                      <a:pt x="260" y="25"/>
                      <a:pt x="270" y="25"/>
                    </a:cubicBezTo>
                    <a:cubicBezTo>
                      <a:pt x="260" y="25"/>
                      <a:pt x="278" y="27"/>
                      <a:pt x="270" y="21"/>
                    </a:cubicBezTo>
                    <a:cubicBezTo>
                      <a:pt x="263" y="15"/>
                      <a:pt x="252" y="15"/>
                      <a:pt x="243" y="12"/>
                    </a:cubicBezTo>
                    <a:cubicBezTo>
                      <a:pt x="240" y="11"/>
                      <a:pt x="232" y="13"/>
                      <a:pt x="232" y="13"/>
                    </a:cubicBezTo>
                    <a:cubicBezTo>
                      <a:pt x="228" y="26"/>
                      <a:pt x="227" y="29"/>
                      <a:pt x="213" y="24"/>
                    </a:cubicBezTo>
                    <a:cubicBezTo>
                      <a:pt x="208" y="8"/>
                      <a:pt x="187" y="9"/>
                      <a:pt x="174" y="0"/>
                    </a:cubicBezTo>
                    <a:cubicBezTo>
                      <a:pt x="158" y="5"/>
                      <a:pt x="160" y="18"/>
                      <a:pt x="147" y="27"/>
                    </a:cubicBezTo>
                    <a:cubicBezTo>
                      <a:pt x="129" y="21"/>
                      <a:pt x="138" y="33"/>
                      <a:pt x="129" y="42"/>
                    </a:cubicBezTo>
                    <a:cubicBezTo>
                      <a:pt x="125" y="46"/>
                      <a:pt x="113" y="49"/>
                      <a:pt x="108" y="51"/>
                    </a:cubicBezTo>
                    <a:cubicBezTo>
                      <a:pt x="101" y="61"/>
                      <a:pt x="96" y="65"/>
                      <a:pt x="90" y="75"/>
                    </a:cubicBezTo>
                    <a:cubicBezTo>
                      <a:pt x="86" y="81"/>
                      <a:pt x="78" y="93"/>
                      <a:pt x="78" y="93"/>
                    </a:cubicBezTo>
                    <a:cubicBezTo>
                      <a:pt x="76" y="103"/>
                      <a:pt x="61" y="121"/>
                      <a:pt x="69" y="105"/>
                    </a:cubicBezTo>
                    <a:close/>
                  </a:path>
                </a:pathLst>
              </a:custGeom>
              <a:solidFill>
                <a:schemeClr val="accent2">
                  <a:lumMod val="5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3" name="Freeform 24">
                <a:extLst>
                  <a:ext uri="{FF2B5EF4-FFF2-40B4-BE49-F238E27FC236}">
                    <a16:creationId xmlns:a16="http://schemas.microsoft.com/office/drawing/2014/main" id="{54B1CC1F-EF1D-8235-0D15-0151A82D26B3}"/>
                  </a:ext>
                </a:extLst>
              </p:cNvPr>
              <p:cNvSpPr>
                <a:spLocks/>
              </p:cNvSpPr>
              <p:nvPr/>
            </p:nvSpPr>
            <p:spPr bwMode="auto">
              <a:xfrm>
                <a:off x="3522" y="3550"/>
                <a:ext cx="813" cy="551"/>
              </a:xfrm>
              <a:custGeom>
                <a:avLst/>
                <a:gdLst>
                  <a:gd name="T0" fmla="*/ 1198286345 w 1457"/>
                  <a:gd name="T1" fmla="*/ 1240317511 h 954"/>
                  <a:gd name="T2" fmla="*/ 1198286345 w 1457"/>
                  <a:gd name="T3" fmla="*/ 1240317511 h 954"/>
                  <a:gd name="T4" fmla="*/ 1198286345 w 1457"/>
                  <a:gd name="T5" fmla="*/ 1240317511 h 954"/>
                  <a:gd name="T6" fmla="*/ 1198286345 w 1457"/>
                  <a:gd name="T7" fmla="*/ 1240317511 h 954"/>
                  <a:gd name="T8" fmla="*/ 1198286345 w 1457"/>
                  <a:gd name="T9" fmla="*/ 1240317511 h 954"/>
                  <a:gd name="T10" fmla="*/ 1198286345 w 1457"/>
                  <a:gd name="T11" fmla="*/ 1240317511 h 954"/>
                  <a:gd name="T12" fmla="*/ 1198286345 w 1457"/>
                  <a:gd name="T13" fmla="*/ 1240317511 h 954"/>
                  <a:gd name="T14" fmla="*/ 1198286345 w 1457"/>
                  <a:gd name="T15" fmla="*/ 1240317511 h 954"/>
                  <a:gd name="T16" fmla="*/ 1198286345 w 1457"/>
                  <a:gd name="T17" fmla="*/ 1240317511 h 954"/>
                  <a:gd name="T18" fmla="*/ 1198286345 w 1457"/>
                  <a:gd name="T19" fmla="*/ 1240317511 h 954"/>
                  <a:gd name="T20" fmla="*/ 1198286345 w 1457"/>
                  <a:gd name="T21" fmla="*/ 1240317511 h 954"/>
                  <a:gd name="T22" fmla="*/ 1198286345 w 1457"/>
                  <a:gd name="T23" fmla="*/ 1240317511 h 954"/>
                  <a:gd name="T24" fmla="*/ 1198286345 w 1457"/>
                  <a:gd name="T25" fmla="*/ 1240317511 h 954"/>
                  <a:gd name="T26" fmla="*/ 1198286345 w 1457"/>
                  <a:gd name="T27" fmla="*/ 1240317511 h 954"/>
                  <a:gd name="T28" fmla="*/ 1198286345 w 1457"/>
                  <a:gd name="T29" fmla="*/ 1240317511 h 954"/>
                  <a:gd name="T30" fmla="*/ 1198286345 w 1457"/>
                  <a:gd name="T31" fmla="*/ 1240317511 h 954"/>
                  <a:gd name="T32" fmla="*/ 1198286345 w 1457"/>
                  <a:gd name="T33" fmla="*/ 1240317511 h 954"/>
                  <a:gd name="T34" fmla="*/ 1198286345 w 1457"/>
                  <a:gd name="T35" fmla="*/ 1240317511 h 954"/>
                  <a:gd name="T36" fmla="*/ 1198286345 w 1457"/>
                  <a:gd name="T37" fmla="*/ 1240317511 h 954"/>
                  <a:gd name="T38" fmla="*/ 1198286345 w 1457"/>
                  <a:gd name="T39" fmla="*/ 1240317511 h 954"/>
                  <a:gd name="T40" fmla="*/ 1198286345 w 1457"/>
                  <a:gd name="T41" fmla="*/ 1240317511 h 954"/>
                  <a:gd name="T42" fmla="*/ 1198286345 w 1457"/>
                  <a:gd name="T43" fmla="*/ 1240317511 h 954"/>
                  <a:gd name="T44" fmla="*/ 1198286345 w 1457"/>
                  <a:gd name="T45" fmla="*/ 1240317511 h 954"/>
                  <a:gd name="T46" fmla="*/ 1198286345 w 1457"/>
                  <a:gd name="T47" fmla="*/ 1240317511 h 954"/>
                  <a:gd name="T48" fmla="*/ 1198286345 w 1457"/>
                  <a:gd name="T49" fmla="*/ 1240317511 h 954"/>
                  <a:gd name="T50" fmla="*/ 1198286345 w 1457"/>
                  <a:gd name="T51" fmla="*/ 1240317511 h 954"/>
                  <a:gd name="T52" fmla="*/ 1198286345 w 1457"/>
                  <a:gd name="T53" fmla="*/ 1240317511 h 954"/>
                  <a:gd name="T54" fmla="*/ 1198286345 w 1457"/>
                  <a:gd name="T55" fmla="*/ 1240317511 h 954"/>
                  <a:gd name="T56" fmla="*/ 1198286345 w 1457"/>
                  <a:gd name="T57" fmla="*/ 1240317511 h 954"/>
                  <a:gd name="T58" fmla="*/ 1198286345 w 1457"/>
                  <a:gd name="T59" fmla="*/ 1240317511 h 954"/>
                  <a:gd name="T60" fmla="*/ 1198286345 w 1457"/>
                  <a:gd name="T61" fmla="*/ 1240317511 h 954"/>
                  <a:gd name="T62" fmla="*/ 1198286345 w 1457"/>
                  <a:gd name="T63" fmla="*/ 1240317511 h 954"/>
                  <a:gd name="T64" fmla="*/ 1198286345 w 1457"/>
                  <a:gd name="T65" fmla="*/ 1240317511 h 954"/>
                  <a:gd name="T66" fmla="*/ 1198286345 w 1457"/>
                  <a:gd name="T67" fmla="*/ 1240317511 h 954"/>
                  <a:gd name="T68" fmla="*/ 1198286345 w 1457"/>
                  <a:gd name="T69" fmla="*/ 1240317511 h 954"/>
                  <a:gd name="T70" fmla="*/ 1198286345 w 1457"/>
                  <a:gd name="T71" fmla="*/ 1240317511 h 954"/>
                  <a:gd name="T72" fmla="*/ 1198286345 w 1457"/>
                  <a:gd name="T73" fmla="*/ 1240317511 h 954"/>
                  <a:gd name="T74" fmla="*/ 1198286345 w 1457"/>
                  <a:gd name="T75" fmla="*/ 1240317511 h 954"/>
                  <a:gd name="T76" fmla="*/ 1198286345 w 1457"/>
                  <a:gd name="T77" fmla="*/ 1240317511 h 954"/>
                  <a:gd name="T78" fmla="*/ 1198286345 w 1457"/>
                  <a:gd name="T79" fmla="*/ 1240317511 h 954"/>
                  <a:gd name="T80" fmla="*/ 1198286345 w 1457"/>
                  <a:gd name="T81" fmla="*/ 1240317511 h 954"/>
                  <a:gd name="T82" fmla="*/ 1198286345 w 1457"/>
                  <a:gd name="T83" fmla="*/ 1240317511 h 954"/>
                  <a:gd name="T84" fmla="*/ 1198286345 w 1457"/>
                  <a:gd name="T85" fmla="*/ 1240317511 h 954"/>
                  <a:gd name="T86" fmla="*/ 1198286345 w 1457"/>
                  <a:gd name="T87" fmla="*/ 1240317511 h 954"/>
                  <a:gd name="T88" fmla="*/ 1198286345 w 1457"/>
                  <a:gd name="T89" fmla="*/ 1240317511 h 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7"/>
                  <a:gd name="T136" fmla="*/ 0 h 954"/>
                  <a:gd name="T137" fmla="*/ 1457 w 1457"/>
                  <a:gd name="T138" fmla="*/ 954 h 9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7" h="954">
                    <a:moveTo>
                      <a:pt x="117" y="150"/>
                    </a:moveTo>
                    <a:cubicBezTo>
                      <a:pt x="98" y="147"/>
                      <a:pt x="87" y="147"/>
                      <a:pt x="69" y="153"/>
                    </a:cubicBezTo>
                    <a:cubicBezTo>
                      <a:pt x="65" y="165"/>
                      <a:pt x="62" y="189"/>
                      <a:pt x="51" y="198"/>
                    </a:cubicBezTo>
                    <a:cubicBezTo>
                      <a:pt x="46" y="203"/>
                      <a:pt x="33" y="210"/>
                      <a:pt x="33" y="210"/>
                    </a:cubicBezTo>
                    <a:cubicBezTo>
                      <a:pt x="28" y="226"/>
                      <a:pt x="14" y="242"/>
                      <a:pt x="0" y="252"/>
                    </a:cubicBezTo>
                    <a:cubicBezTo>
                      <a:pt x="4" y="264"/>
                      <a:pt x="6" y="269"/>
                      <a:pt x="18" y="273"/>
                    </a:cubicBezTo>
                    <a:cubicBezTo>
                      <a:pt x="27" y="287"/>
                      <a:pt x="38" y="284"/>
                      <a:pt x="51" y="297"/>
                    </a:cubicBezTo>
                    <a:cubicBezTo>
                      <a:pt x="80" y="326"/>
                      <a:pt x="133" y="344"/>
                      <a:pt x="171" y="354"/>
                    </a:cubicBezTo>
                    <a:cubicBezTo>
                      <a:pt x="177" y="358"/>
                      <a:pt x="183" y="362"/>
                      <a:pt x="189" y="366"/>
                    </a:cubicBezTo>
                    <a:cubicBezTo>
                      <a:pt x="192" y="368"/>
                      <a:pt x="198" y="372"/>
                      <a:pt x="198" y="372"/>
                    </a:cubicBezTo>
                    <a:cubicBezTo>
                      <a:pt x="223" y="410"/>
                      <a:pt x="219" y="407"/>
                      <a:pt x="270" y="411"/>
                    </a:cubicBezTo>
                    <a:cubicBezTo>
                      <a:pt x="279" y="414"/>
                      <a:pt x="288" y="417"/>
                      <a:pt x="297" y="420"/>
                    </a:cubicBezTo>
                    <a:cubicBezTo>
                      <a:pt x="303" y="422"/>
                      <a:pt x="308" y="434"/>
                      <a:pt x="312" y="438"/>
                    </a:cubicBezTo>
                    <a:cubicBezTo>
                      <a:pt x="317" y="444"/>
                      <a:pt x="330" y="439"/>
                      <a:pt x="336" y="443"/>
                    </a:cubicBezTo>
                    <a:cubicBezTo>
                      <a:pt x="342" y="447"/>
                      <a:pt x="345" y="458"/>
                      <a:pt x="351" y="465"/>
                    </a:cubicBezTo>
                    <a:cubicBezTo>
                      <a:pt x="363" y="483"/>
                      <a:pt x="357" y="482"/>
                      <a:pt x="372" y="486"/>
                    </a:cubicBezTo>
                    <a:cubicBezTo>
                      <a:pt x="380" y="488"/>
                      <a:pt x="396" y="492"/>
                      <a:pt x="396" y="492"/>
                    </a:cubicBezTo>
                    <a:cubicBezTo>
                      <a:pt x="408" y="510"/>
                      <a:pt x="417" y="520"/>
                      <a:pt x="438" y="525"/>
                    </a:cubicBezTo>
                    <a:cubicBezTo>
                      <a:pt x="457" y="544"/>
                      <a:pt x="465" y="541"/>
                      <a:pt x="495" y="543"/>
                    </a:cubicBezTo>
                    <a:cubicBezTo>
                      <a:pt x="518" y="549"/>
                      <a:pt x="533" y="554"/>
                      <a:pt x="552" y="567"/>
                    </a:cubicBezTo>
                    <a:cubicBezTo>
                      <a:pt x="557" y="571"/>
                      <a:pt x="564" y="571"/>
                      <a:pt x="570" y="573"/>
                    </a:cubicBezTo>
                    <a:cubicBezTo>
                      <a:pt x="578" y="576"/>
                      <a:pt x="594" y="579"/>
                      <a:pt x="594" y="579"/>
                    </a:cubicBezTo>
                    <a:cubicBezTo>
                      <a:pt x="596" y="582"/>
                      <a:pt x="600" y="584"/>
                      <a:pt x="600" y="588"/>
                    </a:cubicBezTo>
                    <a:cubicBezTo>
                      <a:pt x="600" y="594"/>
                      <a:pt x="594" y="606"/>
                      <a:pt x="594" y="606"/>
                    </a:cubicBezTo>
                    <a:cubicBezTo>
                      <a:pt x="603" y="633"/>
                      <a:pt x="655" y="620"/>
                      <a:pt x="672" y="621"/>
                    </a:cubicBezTo>
                    <a:cubicBezTo>
                      <a:pt x="682" y="627"/>
                      <a:pt x="686" y="637"/>
                      <a:pt x="696" y="642"/>
                    </a:cubicBezTo>
                    <a:cubicBezTo>
                      <a:pt x="718" y="653"/>
                      <a:pt x="742" y="670"/>
                      <a:pt x="762" y="683"/>
                    </a:cubicBezTo>
                    <a:cubicBezTo>
                      <a:pt x="777" y="691"/>
                      <a:pt x="774" y="688"/>
                      <a:pt x="782" y="693"/>
                    </a:cubicBezTo>
                    <a:cubicBezTo>
                      <a:pt x="790" y="698"/>
                      <a:pt x="792" y="707"/>
                      <a:pt x="808" y="713"/>
                    </a:cubicBezTo>
                    <a:cubicBezTo>
                      <a:pt x="824" y="719"/>
                      <a:pt x="860" y="722"/>
                      <a:pt x="880" y="729"/>
                    </a:cubicBezTo>
                    <a:cubicBezTo>
                      <a:pt x="900" y="736"/>
                      <a:pt x="916" y="747"/>
                      <a:pt x="928" y="755"/>
                    </a:cubicBezTo>
                    <a:cubicBezTo>
                      <a:pt x="937" y="764"/>
                      <a:pt x="954" y="777"/>
                      <a:pt x="954" y="777"/>
                    </a:cubicBezTo>
                    <a:cubicBezTo>
                      <a:pt x="955" y="780"/>
                      <a:pt x="960" y="800"/>
                      <a:pt x="966" y="804"/>
                    </a:cubicBezTo>
                    <a:cubicBezTo>
                      <a:pt x="971" y="807"/>
                      <a:pt x="978" y="808"/>
                      <a:pt x="984" y="810"/>
                    </a:cubicBezTo>
                    <a:cubicBezTo>
                      <a:pt x="987" y="811"/>
                      <a:pt x="993" y="813"/>
                      <a:pt x="993" y="813"/>
                    </a:cubicBezTo>
                    <a:cubicBezTo>
                      <a:pt x="1011" y="840"/>
                      <a:pt x="1009" y="837"/>
                      <a:pt x="1047" y="840"/>
                    </a:cubicBezTo>
                    <a:cubicBezTo>
                      <a:pt x="1067" y="847"/>
                      <a:pt x="1080" y="870"/>
                      <a:pt x="1095" y="885"/>
                    </a:cubicBezTo>
                    <a:cubicBezTo>
                      <a:pt x="1110" y="895"/>
                      <a:pt x="1128" y="907"/>
                      <a:pt x="1138" y="911"/>
                    </a:cubicBezTo>
                    <a:cubicBezTo>
                      <a:pt x="1148" y="915"/>
                      <a:pt x="1147" y="905"/>
                      <a:pt x="1152" y="906"/>
                    </a:cubicBezTo>
                    <a:cubicBezTo>
                      <a:pt x="1182" y="916"/>
                      <a:pt x="1136" y="899"/>
                      <a:pt x="1170" y="918"/>
                    </a:cubicBezTo>
                    <a:cubicBezTo>
                      <a:pt x="1176" y="921"/>
                      <a:pt x="1188" y="924"/>
                      <a:pt x="1188" y="924"/>
                    </a:cubicBezTo>
                    <a:cubicBezTo>
                      <a:pt x="1197" y="930"/>
                      <a:pt x="1219" y="953"/>
                      <a:pt x="1227" y="954"/>
                    </a:cubicBezTo>
                    <a:cubicBezTo>
                      <a:pt x="1223" y="943"/>
                      <a:pt x="1223" y="936"/>
                      <a:pt x="1236" y="930"/>
                    </a:cubicBezTo>
                    <a:cubicBezTo>
                      <a:pt x="1242" y="927"/>
                      <a:pt x="1248" y="926"/>
                      <a:pt x="1254" y="924"/>
                    </a:cubicBezTo>
                    <a:cubicBezTo>
                      <a:pt x="1257" y="923"/>
                      <a:pt x="1263" y="921"/>
                      <a:pt x="1263" y="921"/>
                    </a:cubicBezTo>
                    <a:cubicBezTo>
                      <a:pt x="1265" y="917"/>
                      <a:pt x="1272" y="908"/>
                      <a:pt x="1272" y="903"/>
                    </a:cubicBezTo>
                    <a:cubicBezTo>
                      <a:pt x="1271" y="895"/>
                      <a:pt x="1282" y="881"/>
                      <a:pt x="1282" y="881"/>
                    </a:cubicBezTo>
                    <a:cubicBezTo>
                      <a:pt x="1282" y="875"/>
                      <a:pt x="1303" y="870"/>
                      <a:pt x="1296" y="861"/>
                    </a:cubicBezTo>
                    <a:cubicBezTo>
                      <a:pt x="1289" y="852"/>
                      <a:pt x="1254" y="840"/>
                      <a:pt x="1242" y="828"/>
                    </a:cubicBezTo>
                    <a:cubicBezTo>
                      <a:pt x="1231" y="813"/>
                      <a:pt x="1227" y="808"/>
                      <a:pt x="1224" y="789"/>
                    </a:cubicBezTo>
                    <a:cubicBezTo>
                      <a:pt x="1222" y="778"/>
                      <a:pt x="1234" y="776"/>
                      <a:pt x="1236" y="771"/>
                    </a:cubicBezTo>
                    <a:cubicBezTo>
                      <a:pt x="1238" y="766"/>
                      <a:pt x="1232" y="761"/>
                      <a:pt x="1236" y="756"/>
                    </a:cubicBezTo>
                    <a:cubicBezTo>
                      <a:pt x="1245" y="750"/>
                      <a:pt x="1263" y="741"/>
                      <a:pt x="1263" y="741"/>
                    </a:cubicBezTo>
                    <a:cubicBezTo>
                      <a:pt x="1281" y="746"/>
                      <a:pt x="1288" y="751"/>
                      <a:pt x="1305" y="747"/>
                    </a:cubicBezTo>
                    <a:cubicBezTo>
                      <a:pt x="1304" y="741"/>
                      <a:pt x="1303" y="735"/>
                      <a:pt x="1302" y="729"/>
                    </a:cubicBezTo>
                    <a:cubicBezTo>
                      <a:pt x="1300" y="723"/>
                      <a:pt x="1296" y="711"/>
                      <a:pt x="1296" y="711"/>
                    </a:cubicBezTo>
                    <a:cubicBezTo>
                      <a:pt x="1297" y="707"/>
                      <a:pt x="1296" y="702"/>
                      <a:pt x="1299" y="699"/>
                    </a:cubicBezTo>
                    <a:cubicBezTo>
                      <a:pt x="1310" y="686"/>
                      <a:pt x="1358" y="656"/>
                      <a:pt x="1374" y="651"/>
                    </a:cubicBezTo>
                    <a:cubicBezTo>
                      <a:pt x="1394" y="654"/>
                      <a:pt x="1398" y="656"/>
                      <a:pt x="1404" y="675"/>
                    </a:cubicBezTo>
                    <a:cubicBezTo>
                      <a:pt x="1411" y="649"/>
                      <a:pt x="1415" y="640"/>
                      <a:pt x="1396" y="627"/>
                    </a:cubicBezTo>
                    <a:cubicBezTo>
                      <a:pt x="1387" y="599"/>
                      <a:pt x="1411" y="604"/>
                      <a:pt x="1428" y="600"/>
                    </a:cubicBezTo>
                    <a:cubicBezTo>
                      <a:pt x="1448" y="587"/>
                      <a:pt x="1444" y="571"/>
                      <a:pt x="1437" y="549"/>
                    </a:cubicBezTo>
                    <a:cubicBezTo>
                      <a:pt x="1440" y="538"/>
                      <a:pt x="1452" y="519"/>
                      <a:pt x="1452" y="519"/>
                    </a:cubicBezTo>
                    <a:cubicBezTo>
                      <a:pt x="1453" y="507"/>
                      <a:pt x="1457" y="477"/>
                      <a:pt x="1454" y="467"/>
                    </a:cubicBezTo>
                    <a:cubicBezTo>
                      <a:pt x="1451" y="457"/>
                      <a:pt x="1436" y="463"/>
                      <a:pt x="1431" y="456"/>
                    </a:cubicBezTo>
                    <a:cubicBezTo>
                      <a:pt x="1427" y="448"/>
                      <a:pt x="1422" y="435"/>
                      <a:pt x="1422" y="425"/>
                    </a:cubicBezTo>
                    <a:cubicBezTo>
                      <a:pt x="1422" y="415"/>
                      <a:pt x="1427" y="403"/>
                      <a:pt x="1428" y="393"/>
                    </a:cubicBezTo>
                    <a:cubicBezTo>
                      <a:pt x="1429" y="384"/>
                      <a:pt x="1428" y="375"/>
                      <a:pt x="1431" y="366"/>
                    </a:cubicBezTo>
                    <a:cubicBezTo>
                      <a:pt x="1432" y="362"/>
                      <a:pt x="1430" y="371"/>
                      <a:pt x="1428" y="367"/>
                    </a:cubicBezTo>
                    <a:cubicBezTo>
                      <a:pt x="1428" y="365"/>
                      <a:pt x="1426" y="367"/>
                      <a:pt x="1420" y="363"/>
                    </a:cubicBezTo>
                    <a:cubicBezTo>
                      <a:pt x="1415" y="356"/>
                      <a:pt x="1402" y="330"/>
                      <a:pt x="1396" y="325"/>
                    </a:cubicBezTo>
                    <a:cubicBezTo>
                      <a:pt x="1400" y="315"/>
                      <a:pt x="1384" y="339"/>
                      <a:pt x="1383" y="336"/>
                    </a:cubicBezTo>
                    <a:cubicBezTo>
                      <a:pt x="1380" y="329"/>
                      <a:pt x="1397" y="303"/>
                      <a:pt x="1392" y="297"/>
                    </a:cubicBezTo>
                    <a:cubicBezTo>
                      <a:pt x="1387" y="292"/>
                      <a:pt x="1366" y="310"/>
                      <a:pt x="1359" y="309"/>
                    </a:cubicBezTo>
                    <a:cubicBezTo>
                      <a:pt x="1351" y="307"/>
                      <a:pt x="1346" y="300"/>
                      <a:pt x="1346" y="283"/>
                    </a:cubicBezTo>
                    <a:cubicBezTo>
                      <a:pt x="1346" y="266"/>
                      <a:pt x="1357" y="221"/>
                      <a:pt x="1359" y="204"/>
                    </a:cubicBezTo>
                    <a:cubicBezTo>
                      <a:pt x="1358" y="196"/>
                      <a:pt x="1361" y="186"/>
                      <a:pt x="1356" y="180"/>
                    </a:cubicBezTo>
                    <a:cubicBezTo>
                      <a:pt x="1352" y="175"/>
                      <a:pt x="1333" y="161"/>
                      <a:pt x="1324" y="161"/>
                    </a:cubicBezTo>
                    <a:cubicBezTo>
                      <a:pt x="1315" y="161"/>
                      <a:pt x="1308" y="177"/>
                      <a:pt x="1300" y="177"/>
                    </a:cubicBezTo>
                    <a:cubicBezTo>
                      <a:pt x="1292" y="177"/>
                      <a:pt x="1281" y="167"/>
                      <a:pt x="1275" y="162"/>
                    </a:cubicBezTo>
                    <a:cubicBezTo>
                      <a:pt x="1271" y="156"/>
                      <a:pt x="1267" y="150"/>
                      <a:pt x="1263" y="144"/>
                    </a:cubicBezTo>
                    <a:cubicBezTo>
                      <a:pt x="1261" y="141"/>
                      <a:pt x="1257" y="135"/>
                      <a:pt x="1257" y="135"/>
                    </a:cubicBezTo>
                    <a:cubicBezTo>
                      <a:pt x="1240" y="141"/>
                      <a:pt x="1249" y="157"/>
                      <a:pt x="1233" y="165"/>
                    </a:cubicBezTo>
                    <a:cubicBezTo>
                      <a:pt x="1226" y="169"/>
                      <a:pt x="1220" y="180"/>
                      <a:pt x="1212" y="183"/>
                    </a:cubicBezTo>
                    <a:cubicBezTo>
                      <a:pt x="1190" y="191"/>
                      <a:pt x="1188" y="171"/>
                      <a:pt x="1150" y="169"/>
                    </a:cubicBezTo>
                    <a:cubicBezTo>
                      <a:pt x="1147" y="167"/>
                      <a:pt x="1136" y="180"/>
                      <a:pt x="1134" y="177"/>
                    </a:cubicBezTo>
                    <a:cubicBezTo>
                      <a:pt x="1131" y="172"/>
                      <a:pt x="1128" y="159"/>
                      <a:pt x="1128" y="159"/>
                    </a:cubicBezTo>
                    <a:cubicBezTo>
                      <a:pt x="1132" y="147"/>
                      <a:pt x="1140" y="144"/>
                      <a:pt x="1149" y="135"/>
                    </a:cubicBezTo>
                    <a:cubicBezTo>
                      <a:pt x="1151" y="128"/>
                      <a:pt x="1150" y="119"/>
                      <a:pt x="1146" y="115"/>
                    </a:cubicBezTo>
                    <a:cubicBezTo>
                      <a:pt x="1142" y="111"/>
                      <a:pt x="1133" y="123"/>
                      <a:pt x="1125" y="111"/>
                    </a:cubicBezTo>
                    <a:cubicBezTo>
                      <a:pt x="1110" y="89"/>
                      <a:pt x="1121" y="54"/>
                      <a:pt x="1098" y="39"/>
                    </a:cubicBezTo>
                    <a:cubicBezTo>
                      <a:pt x="1086" y="22"/>
                      <a:pt x="1072" y="17"/>
                      <a:pt x="1053" y="12"/>
                    </a:cubicBezTo>
                    <a:cubicBezTo>
                      <a:pt x="1059" y="43"/>
                      <a:pt x="1058" y="49"/>
                      <a:pt x="1056" y="87"/>
                    </a:cubicBezTo>
                    <a:cubicBezTo>
                      <a:pt x="1045" y="86"/>
                      <a:pt x="1031" y="89"/>
                      <a:pt x="1023" y="81"/>
                    </a:cubicBezTo>
                    <a:cubicBezTo>
                      <a:pt x="1016" y="78"/>
                      <a:pt x="1025" y="61"/>
                      <a:pt x="1022" y="57"/>
                    </a:cubicBezTo>
                    <a:cubicBezTo>
                      <a:pt x="1019" y="53"/>
                      <a:pt x="1010" y="55"/>
                      <a:pt x="1002" y="57"/>
                    </a:cubicBezTo>
                    <a:cubicBezTo>
                      <a:pt x="992" y="60"/>
                      <a:pt x="985" y="66"/>
                      <a:pt x="975" y="69"/>
                    </a:cubicBezTo>
                    <a:cubicBezTo>
                      <a:pt x="965" y="69"/>
                      <a:pt x="942" y="69"/>
                      <a:pt x="932" y="65"/>
                    </a:cubicBezTo>
                    <a:cubicBezTo>
                      <a:pt x="922" y="61"/>
                      <a:pt x="923" y="51"/>
                      <a:pt x="912" y="42"/>
                    </a:cubicBezTo>
                    <a:cubicBezTo>
                      <a:pt x="880" y="10"/>
                      <a:pt x="924" y="6"/>
                      <a:pt x="867" y="12"/>
                    </a:cubicBezTo>
                    <a:cubicBezTo>
                      <a:pt x="855" y="9"/>
                      <a:pt x="849" y="6"/>
                      <a:pt x="844" y="7"/>
                    </a:cubicBezTo>
                    <a:cubicBezTo>
                      <a:pt x="839" y="8"/>
                      <a:pt x="840" y="22"/>
                      <a:pt x="834" y="21"/>
                    </a:cubicBezTo>
                    <a:cubicBezTo>
                      <a:pt x="826" y="9"/>
                      <a:pt x="822" y="4"/>
                      <a:pt x="807" y="0"/>
                    </a:cubicBezTo>
                    <a:cubicBezTo>
                      <a:pt x="793" y="5"/>
                      <a:pt x="799" y="6"/>
                      <a:pt x="788" y="17"/>
                    </a:cubicBezTo>
                    <a:cubicBezTo>
                      <a:pt x="785" y="36"/>
                      <a:pt x="764" y="35"/>
                      <a:pt x="759" y="51"/>
                    </a:cubicBezTo>
                    <a:cubicBezTo>
                      <a:pt x="752" y="56"/>
                      <a:pt x="749" y="31"/>
                      <a:pt x="744" y="31"/>
                    </a:cubicBezTo>
                    <a:cubicBezTo>
                      <a:pt x="739" y="31"/>
                      <a:pt x="733" y="41"/>
                      <a:pt x="729" y="48"/>
                    </a:cubicBezTo>
                    <a:cubicBezTo>
                      <a:pt x="724" y="56"/>
                      <a:pt x="717" y="75"/>
                      <a:pt x="717" y="75"/>
                    </a:cubicBezTo>
                    <a:cubicBezTo>
                      <a:pt x="720" y="92"/>
                      <a:pt x="725" y="107"/>
                      <a:pt x="729" y="123"/>
                    </a:cubicBezTo>
                    <a:cubicBezTo>
                      <a:pt x="708" y="164"/>
                      <a:pt x="726" y="200"/>
                      <a:pt x="669" y="207"/>
                    </a:cubicBezTo>
                    <a:cubicBezTo>
                      <a:pt x="655" y="202"/>
                      <a:pt x="654" y="207"/>
                      <a:pt x="642" y="213"/>
                    </a:cubicBezTo>
                    <a:cubicBezTo>
                      <a:pt x="636" y="216"/>
                      <a:pt x="624" y="219"/>
                      <a:pt x="624" y="219"/>
                    </a:cubicBezTo>
                    <a:cubicBezTo>
                      <a:pt x="615" y="233"/>
                      <a:pt x="610" y="244"/>
                      <a:pt x="594" y="249"/>
                    </a:cubicBezTo>
                    <a:cubicBezTo>
                      <a:pt x="566" y="246"/>
                      <a:pt x="563" y="239"/>
                      <a:pt x="540" y="231"/>
                    </a:cubicBezTo>
                    <a:cubicBezTo>
                      <a:pt x="531" y="232"/>
                      <a:pt x="522" y="232"/>
                      <a:pt x="513" y="234"/>
                    </a:cubicBezTo>
                    <a:cubicBezTo>
                      <a:pt x="507" y="235"/>
                      <a:pt x="495" y="240"/>
                      <a:pt x="495" y="240"/>
                    </a:cubicBezTo>
                    <a:cubicBezTo>
                      <a:pt x="485" y="250"/>
                      <a:pt x="482" y="257"/>
                      <a:pt x="468" y="252"/>
                    </a:cubicBezTo>
                    <a:cubicBezTo>
                      <a:pt x="459" y="251"/>
                      <a:pt x="453" y="224"/>
                      <a:pt x="446" y="221"/>
                    </a:cubicBezTo>
                    <a:cubicBezTo>
                      <a:pt x="439" y="218"/>
                      <a:pt x="432" y="223"/>
                      <a:pt x="426" y="231"/>
                    </a:cubicBezTo>
                    <a:cubicBezTo>
                      <a:pt x="404" y="242"/>
                      <a:pt x="419" y="253"/>
                      <a:pt x="408" y="270"/>
                    </a:cubicBezTo>
                    <a:cubicBezTo>
                      <a:pt x="403" y="279"/>
                      <a:pt x="402" y="285"/>
                      <a:pt x="398" y="289"/>
                    </a:cubicBezTo>
                    <a:cubicBezTo>
                      <a:pt x="394" y="293"/>
                      <a:pt x="389" y="290"/>
                      <a:pt x="382" y="295"/>
                    </a:cubicBezTo>
                    <a:cubicBezTo>
                      <a:pt x="375" y="300"/>
                      <a:pt x="364" y="318"/>
                      <a:pt x="358" y="317"/>
                    </a:cubicBezTo>
                    <a:cubicBezTo>
                      <a:pt x="352" y="316"/>
                      <a:pt x="350" y="288"/>
                      <a:pt x="348" y="288"/>
                    </a:cubicBezTo>
                    <a:cubicBezTo>
                      <a:pt x="343" y="291"/>
                      <a:pt x="350" y="322"/>
                      <a:pt x="348" y="315"/>
                    </a:cubicBezTo>
                    <a:cubicBezTo>
                      <a:pt x="342" y="291"/>
                      <a:pt x="360" y="255"/>
                      <a:pt x="333" y="246"/>
                    </a:cubicBezTo>
                    <a:cubicBezTo>
                      <a:pt x="321" y="249"/>
                      <a:pt x="320" y="246"/>
                      <a:pt x="315" y="258"/>
                    </a:cubicBezTo>
                    <a:cubicBezTo>
                      <a:pt x="312" y="264"/>
                      <a:pt x="309" y="276"/>
                      <a:pt x="309" y="276"/>
                    </a:cubicBezTo>
                    <a:cubicBezTo>
                      <a:pt x="304" y="276"/>
                      <a:pt x="280" y="281"/>
                      <a:pt x="272" y="273"/>
                    </a:cubicBezTo>
                    <a:cubicBezTo>
                      <a:pt x="264" y="265"/>
                      <a:pt x="266" y="238"/>
                      <a:pt x="261" y="228"/>
                    </a:cubicBezTo>
                    <a:cubicBezTo>
                      <a:pt x="260" y="227"/>
                      <a:pt x="243" y="214"/>
                      <a:pt x="240" y="213"/>
                    </a:cubicBezTo>
                    <a:cubicBezTo>
                      <a:pt x="234" y="210"/>
                      <a:pt x="222" y="207"/>
                      <a:pt x="222" y="207"/>
                    </a:cubicBezTo>
                    <a:cubicBezTo>
                      <a:pt x="227" y="184"/>
                      <a:pt x="215" y="171"/>
                      <a:pt x="192" y="165"/>
                    </a:cubicBezTo>
                    <a:cubicBezTo>
                      <a:pt x="174" y="153"/>
                      <a:pt x="142" y="153"/>
                      <a:pt x="120" y="150"/>
                    </a:cubicBezTo>
                    <a:cubicBezTo>
                      <a:pt x="106" y="152"/>
                      <a:pt x="91" y="154"/>
                      <a:pt x="105" y="168"/>
                    </a:cubicBezTo>
                  </a:path>
                </a:pathLst>
              </a:custGeom>
              <a:solidFill>
                <a:schemeClr val="accent2">
                  <a:lumMod val="50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4" name="Freeform 26">
                <a:extLst>
                  <a:ext uri="{FF2B5EF4-FFF2-40B4-BE49-F238E27FC236}">
                    <a16:creationId xmlns:a16="http://schemas.microsoft.com/office/drawing/2014/main" id="{89F44A31-FCC5-3DAA-AE1A-D73A5FDD7C42}"/>
                  </a:ext>
                </a:extLst>
              </p:cNvPr>
              <p:cNvSpPr>
                <a:spLocks/>
              </p:cNvSpPr>
              <p:nvPr/>
            </p:nvSpPr>
            <p:spPr bwMode="auto">
              <a:xfrm>
                <a:off x="2992" y="1639"/>
                <a:ext cx="462" cy="692"/>
              </a:xfrm>
              <a:custGeom>
                <a:avLst/>
                <a:gdLst>
                  <a:gd name="T0" fmla="*/ 1202590200 w 825"/>
                  <a:gd name="T1" fmla="*/ 1241485149 h 1197"/>
                  <a:gd name="T2" fmla="*/ 1202590200 w 825"/>
                  <a:gd name="T3" fmla="*/ 1241485149 h 1197"/>
                  <a:gd name="T4" fmla="*/ 1202590200 w 825"/>
                  <a:gd name="T5" fmla="*/ 1241485149 h 1197"/>
                  <a:gd name="T6" fmla="*/ 1202590200 w 825"/>
                  <a:gd name="T7" fmla="*/ 1241485149 h 1197"/>
                  <a:gd name="T8" fmla="*/ 1202590200 w 825"/>
                  <a:gd name="T9" fmla="*/ 1241485149 h 1197"/>
                  <a:gd name="T10" fmla="*/ 1202590200 w 825"/>
                  <a:gd name="T11" fmla="*/ 1241485149 h 1197"/>
                  <a:gd name="T12" fmla="*/ 1202590200 w 825"/>
                  <a:gd name="T13" fmla="*/ 1241485149 h 1197"/>
                  <a:gd name="T14" fmla="*/ 1202590200 w 825"/>
                  <a:gd name="T15" fmla="*/ 1241485149 h 1197"/>
                  <a:gd name="T16" fmla="*/ 1202590200 w 825"/>
                  <a:gd name="T17" fmla="*/ 1241485149 h 1197"/>
                  <a:gd name="T18" fmla="*/ 1202590200 w 825"/>
                  <a:gd name="T19" fmla="*/ 1241485149 h 1197"/>
                  <a:gd name="T20" fmla="*/ 1202590200 w 825"/>
                  <a:gd name="T21" fmla="*/ 1241485149 h 1197"/>
                  <a:gd name="T22" fmla="*/ 1202590200 w 825"/>
                  <a:gd name="T23" fmla="*/ 1241485149 h 1197"/>
                  <a:gd name="T24" fmla="*/ 1202590200 w 825"/>
                  <a:gd name="T25" fmla="*/ 1241485149 h 1197"/>
                  <a:gd name="T26" fmla="*/ 1202590200 w 825"/>
                  <a:gd name="T27" fmla="*/ 1241485149 h 1197"/>
                  <a:gd name="T28" fmla="*/ 1202590200 w 825"/>
                  <a:gd name="T29" fmla="*/ 1241485149 h 1197"/>
                  <a:gd name="T30" fmla="*/ 1202590200 w 825"/>
                  <a:gd name="T31" fmla="*/ 1241485149 h 1197"/>
                  <a:gd name="T32" fmla="*/ 1202590200 w 825"/>
                  <a:gd name="T33" fmla="*/ 1241485149 h 1197"/>
                  <a:gd name="T34" fmla="*/ 1202590200 w 825"/>
                  <a:gd name="T35" fmla="*/ 1241485149 h 1197"/>
                  <a:gd name="T36" fmla="*/ 1202590200 w 825"/>
                  <a:gd name="T37" fmla="*/ 1241485149 h 1197"/>
                  <a:gd name="T38" fmla="*/ 1202590200 w 825"/>
                  <a:gd name="T39" fmla="*/ 1241485149 h 1197"/>
                  <a:gd name="T40" fmla="*/ 1202590200 w 825"/>
                  <a:gd name="T41" fmla="*/ 1241485149 h 1197"/>
                  <a:gd name="T42" fmla="*/ 1202590200 w 825"/>
                  <a:gd name="T43" fmla="*/ 1241485149 h 1197"/>
                  <a:gd name="T44" fmla="*/ 1202590200 w 825"/>
                  <a:gd name="T45" fmla="*/ 1241485149 h 1197"/>
                  <a:gd name="T46" fmla="*/ 1202590200 w 825"/>
                  <a:gd name="T47" fmla="*/ 1241485149 h 1197"/>
                  <a:gd name="T48" fmla="*/ 1202590200 w 825"/>
                  <a:gd name="T49" fmla="*/ 1241485149 h 1197"/>
                  <a:gd name="T50" fmla="*/ 1202590200 w 825"/>
                  <a:gd name="T51" fmla="*/ 1241485149 h 1197"/>
                  <a:gd name="T52" fmla="*/ 1202590200 w 825"/>
                  <a:gd name="T53" fmla="*/ 1241485149 h 1197"/>
                  <a:gd name="T54" fmla="*/ 1202590200 w 825"/>
                  <a:gd name="T55" fmla="*/ 1241485149 h 1197"/>
                  <a:gd name="T56" fmla="*/ 1202590200 w 825"/>
                  <a:gd name="T57" fmla="*/ 1241485149 h 1197"/>
                  <a:gd name="T58" fmla="*/ 1202590200 w 825"/>
                  <a:gd name="T59" fmla="*/ 1241485149 h 1197"/>
                  <a:gd name="T60" fmla="*/ 1202590200 w 825"/>
                  <a:gd name="T61" fmla="*/ 1241485149 h 1197"/>
                  <a:gd name="T62" fmla="*/ 1202590200 w 825"/>
                  <a:gd name="T63" fmla="*/ 1241485149 h 1197"/>
                  <a:gd name="T64" fmla="*/ 1202590200 w 825"/>
                  <a:gd name="T65" fmla="*/ 1241485149 h 1197"/>
                  <a:gd name="T66" fmla="*/ 1202590200 w 825"/>
                  <a:gd name="T67" fmla="*/ 1241485149 h 1197"/>
                  <a:gd name="T68" fmla="*/ 1202590200 w 825"/>
                  <a:gd name="T69" fmla="*/ 1241485149 h 1197"/>
                  <a:gd name="T70" fmla="*/ 1202590200 w 825"/>
                  <a:gd name="T71" fmla="*/ 1241485149 h 1197"/>
                  <a:gd name="T72" fmla="*/ 1202590200 w 825"/>
                  <a:gd name="T73" fmla="*/ 1241485149 h 1197"/>
                  <a:gd name="T74" fmla="*/ 1202590200 w 825"/>
                  <a:gd name="T75" fmla="*/ 1241485149 h 1197"/>
                  <a:gd name="T76" fmla="*/ 1202590200 w 825"/>
                  <a:gd name="T77" fmla="*/ 1241485149 h 1197"/>
                  <a:gd name="T78" fmla="*/ 1202590200 w 825"/>
                  <a:gd name="T79" fmla="*/ 1241485149 h 1197"/>
                  <a:gd name="T80" fmla="*/ 1202590200 w 825"/>
                  <a:gd name="T81" fmla="*/ 1241485149 h 1197"/>
                  <a:gd name="T82" fmla="*/ 1202590200 w 825"/>
                  <a:gd name="T83" fmla="*/ 1241485149 h 1197"/>
                  <a:gd name="T84" fmla="*/ 1202590200 w 825"/>
                  <a:gd name="T85" fmla="*/ 1241485149 h 1197"/>
                  <a:gd name="T86" fmla="*/ 1202590200 w 825"/>
                  <a:gd name="T87" fmla="*/ 1241485149 h 1197"/>
                  <a:gd name="T88" fmla="*/ 1202590200 w 825"/>
                  <a:gd name="T89" fmla="*/ 1241485149 h 1197"/>
                  <a:gd name="T90" fmla="*/ 1202590200 w 825"/>
                  <a:gd name="T91" fmla="*/ 1241485149 h 1197"/>
                  <a:gd name="T92" fmla="*/ 1202590200 w 825"/>
                  <a:gd name="T93" fmla="*/ 1241485149 h 1197"/>
                  <a:gd name="T94" fmla="*/ 1202590200 w 825"/>
                  <a:gd name="T95" fmla="*/ 1241485149 h 1197"/>
                  <a:gd name="T96" fmla="*/ 1202590200 w 825"/>
                  <a:gd name="T97" fmla="*/ 1241485149 h 1197"/>
                  <a:gd name="T98" fmla="*/ 1202590200 w 825"/>
                  <a:gd name="T99" fmla="*/ 1241485149 h 1197"/>
                  <a:gd name="T100" fmla="*/ 1202590200 w 825"/>
                  <a:gd name="T101" fmla="*/ 1241485149 h 1197"/>
                  <a:gd name="T102" fmla="*/ 1202590200 w 825"/>
                  <a:gd name="T103" fmla="*/ 1241485149 h 1197"/>
                  <a:gd name="T104" fmla="*/ 1202590200 w 825"/>
                  <a:gd name="T105" fmla="*/ 1241485149 h 1197"/>
                  <a:gd name="T106" fmla="*/ 1202590200 w 825"/>
                  <a:gd name="T107" fmla="*/ 1241485149 h 1197"/>
                  <a:gd name="T108" fmla="*/ 1202590200 w 825"/>
                  <a:gd name="T109" fmla="*/ 1241485149 h 1197"/>
                  <a:gd name="T110" fmla="*/ 1202590200 w 825"/>
                  <a:gd name="T111" fmla="*/ 1241485149 h 1197"/>
                  <a:gd name="T112" fmla="*/ 1202590200 w 825"/>
                  <a:gd name="T113" fmla="*/ 1241485149 h 1197"/>
                  <a:gd name="T114" fmla="*/ 1202590200 w 825"/>
                  <a:gd name="T115" fmla="*/ 1241485149 h 1197"/>
                  <a:gd name="T116" fmla="*/ 1202590200 w 825"/>
                  <a:gd name="T117" fmla="*/ 1241485149 h 1197"/>
                  <a:gd name="T118" fmla="*/ 1202590200 w 825"/>
                  <a:gd name="T119" fmla="*/ 1241485149 h 1197"/>
                  <a:gd name="T120" fmla="*/ 1202590200 w 825"/>
                  <a:gd name="T121" fmla="*/ 1241485149 h 1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5"/>
                  <a:gd name="T184" fmla="*/ 0 h 1197"/>
                  <a:gd name="T185" fmla="*/ 825 w 825"/>
                  <a:gd name="T186" fmla="*/ 1197 h 11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5" h="1197">
                    <a:moveTo>
                      <a:pt x="12" y="558"/>
                    </a:moveTo>
                    <a:cubicBezTo>
                      <a:pt x="15" y="568"/>
                      <a:pt x="6" y="588"/>
                      <a:pt x="15" y="594"/>
                    </a:cubicBezTo>
                    <a:cubicBezTo>
                      <a:pt x="23" y="600"/>
                      <a:pt x="42" y="603"/>
                      <a:pt x="42" y="603"/>
                    </a:cubicBezTo>
                    <a:cubicBezTo>
                      <a:pt x="46" y="609"/>
                      <a:pt x="53" y="612"/>
                      <a:pt x="57" y="618"/>
                    </a:cubicBezTo>
                    <a:cubicBezTo>
                      <a:pt x="60" y="623"/>
                      <a:pt x="64" y="641"/>
                      <a:pt x="66" y="648"/>
                    </a:cubicBezTo>
                    <a:cubicBezTo>
                      <a:pt x="63" y="675"/>
                      <a:pt x="47" y="733"/>
                      <a:pt x="81" y="744"/>
                    </a:cubicBezTo>
                    <a:cubicBezTo>
                      <a:pt x="82" y="747"/>
                      <a:pt x="83" y="750"/>
                      <a:pt x="84" y="753"/>
                    </a:cubicBezTo>
                    <a:cubicBezTo>
                      <a:pt x="86" y="756"/>
                      <a:pt x="89" y="759"/>
                      <a:pt x="90" y="762"/>
                    </a:cubicBezTo>
                    <a:cubicBezTo>
                      <a:pt x="93" y="768"/>
                      <a:pt x="96" y="780"/>
                      <a:pt x="96" y="780"/>
                    </a:cubicBezTo>
                    <a:cubicBezTo>
                      <a:pt x="90" y="798"/>
                      <a:pt x="86" y="812"/>
                      <a:pt x="108" y="819"/>
                    </a:cubicBezTo>
                    <a:cubicBezTo>
                      <a:pt x="130" y="812"/>
                      <a:pt x="126" y="827"/>
                      <a:pt x="117" y="840"/>
                    </a:cubicBezTo>
                    <a:cubicBezTo>
                      <a:pt x="121" y="852"/>
                      <a:pt x="133" y="863"/>
                      <a:pt x="144" y="870"/>
                    </a:cubicBezTo>
                    <a:cubicBezTo>
                      <a:pt x="158" y="891"/>
                      <a:pt x="149" y="886"/>
                      <a:pt x="165" y="891"/>
                    </a:cubicBezTo>
                    <a:cubicBezTo>
                      <a:pt x="170" y="906"/>
                      <a:pt x="169" y="897"/>
                      <a:pt x="162" y="918"/>
                    </a:cubicBezTo>
                    <a:cubicBezTo>
                      <a:pt x="160" y="924"/>
                      <a:pt x="156" y="936"/>
                      <a:pt x="156" y="936"/>
                    </a:cubicBezTo>
                    <a:cubicBezTo>
                      <a:pt x="160" y="947"/>
                      <a:pt x="167" y="950"/>
                      <a:pt x="174" y="960"/>
                    </a:cubicBezTo>
                    <a:cubicBezTo>
                      <a:pt x="210" y="955"/>
                      <a:pt x="194" y="944"/>
                      <a:pt x="240" y="939"/>
                    </a:cubicBezTo>
                    <a:cubicBezTo>
                      <a:pt x="247" y="937"/>
                      <a:pt x="254" y="933"/>
                      <a:pt x="261" y="933"/>
                    </a:cubicBezTo>
                    <a:cubicBezTo>
                      <a:pt x="265" y="933"/>
                      <a:pt x="308" y="955"/>
                      <a:pt x="315" y="960"/>
                    </a:cubicBezTo>
                    <a:cubicBezTo>
                      <a:pt x="322" y="971"/>
                      <a:pt x="322" y="977"/>
                      <a:pt x="333" y="984"/>
                    </a:cubicBezTo>
                    <a:cubicBezTo>
                      <a:pt x="336" y="1005"/>
                      <a:pt x="345" y="1024"/>
                      <a:pt x="324" y="1038"/>
                    </a:cubicBezTo>
                    <a:cubicBezTo>
                      <a:pt x="320" y="1049"/>
                      <a:pt x="318" y="1056"/>
                      <a:pt x="306" y="1059"/>
                    </a:cubicBezTo>
                    <a:cubicBezTo>
                      <a:pt x="296" y="1061"/>
                      <a:pt x="276" y="1065"/>
                      <a:pt x="276" y="1065"/>
                    </a:cubicBezTo>
                    <a:cubicBezTo>
                      <a:pt x="271" y="1085"/>
                      <a:pt x="261" y="1080"/>
                      <a:pt x="240" y="1083"/>
                    </a:cubicBezTo>
                    <a:cubicBezTo>
                      <a:pt x="253" y="1103"/>
                      <a:pt x="238" y="1083"/>
                      <a:pt x="255" y="1095"/>
                    </a:cubicBezTo>
                    <a:cubicBezTo>
                      <a:pt x="270" y="1105"/>
                      <a:pt x="259" y="1102"/>
                      <a:pt x="270" y="1113"/>
                    </a:cubicBezTo>
                    <a:cubicBezTo>
                      <a:pt x="281" y="1124"/>
                      <a:pt x="301" y="1123"/>
                      <a:pt x="315" y="1125"/>
                    </a:cubicBezTo>
                    <a:cubicBezTo>
                      <a:pt x="332" y="1122"/>
                      <a:pt x="339" y="1124"/>
                      <a:pt x="348" y="1110"/>
                    </a:cubicBezTo>
                    <a:cubicBezTo>
                      <a:pt x="349" y="1105"/>
                      <a:pt x="347" y="1098"/>
                      <a:pt x="351" y="1095"/>
                    </a:cubicBezTo>
                    <a:cubicBezTo>
                      <a:pt x="356" y="1092"/>
                      <a:pt x="363" y="1097"/>
                      <a:pt x="369" y="1098"/>
                    </a:cubicBezTo>
                    <a:cubicBezTo>
                      <a:pt x="384" y="1099"/>
                      <a:pt x="399" y="1100"/>
                      <a:pt x="414" y="1101"/>
                    </a:cubicBezTo>
                    <a:cubicBezTo>
                      <a:pt x="430" y="1106"/>
                      <a:pt x="446" y="1112"/>
                      <a:pt x="462" y="1116"/>
                    </a:cubicBezTo>
                    <a:cubicBezTo>
                      <a:pt x="465" y="1118"/>
                      <a:pt x="468" y="1119"/>
                      <a:pt x="471" y="1122"/>
                    </a:cubicBezTo>
                    <a:cubicBezTo>
                      <a:pt x="474" y="1125"/>
                      <a:pt x="473" y="1131"/>
                      <a:pt x="477" y="1131"/>
                    </a:cubicBezTo>
                    <a:cubicBezTo>
                      <a:pt x="481" y="1131"/>
                      <a:pt x="482" y="1125"/>
                      <a:pt x="483" y="1122"/>
                    </a:cubicBezTo>
                    <a:cubicBezTo>
                      <a:pt x="490" y="1107"/>
                      <a:pt x="487" y="1089"/>
                      <a:pt x="504" y="1083"/>
                    </a:cubicBezTo>
                    <a:cubicBezTo>
                      <a:pt x="519" y="1088"/>
                      <a:pt x="519" y="1109"/>
                      <a:pt x="534" y="1119"/>
                    </a:cubicBezTo>
                    <a:cubicBezTo>
                      <a:pt x="543" y="1145"/>
                      <a:pt x="549" y="1171"/>
                      <a:pt x="558" y="1197"/>
                    </a:cubicBezTo>
                    <a:cubicBezTo>
                      <a:pt x="561" y="1196"/>
                      <a:pt x="565" y="1196"/>
                      <a:pt x="567" y="1194"/>
                    </a:cubicBezTo>
                    <a:cubicBezTo>
                      <a:pt x="569" y="1192"/>
                      <a:pt x="567" y="1185"/>
                      <a:pt x="570" y="1185"/>
                    </a:cubicBezTo>
                    <a:cubicBezTo>
                      <a:pt x="576" y="1184"/>
                      <a:pt x="582" y="1189"/>
                      <a:pt x="588" y="1191"/>
                    </a:cubicBezTo>
                    <a:cubicBezTo>
                      <a:pt x="595" y="1193"/>
                      <a:pt x="602" y="1193"/>
                      <a:pt x="609" y="1194"/>
                    </a:cubicBezTo>
                    <a:cubicBezTo>
                      <a:pt x="609" y="1194"/>
                      <a:pt x="626" y="1175"/>
                      <a:pt x="606" y="1179"/>
                    </a:cubicBezTo>
                    <a:cubicBezTo>
                      <a:pt x="602" y="1180"/>
                      <a:pt x="600" y="1192"/>
                      <a:pt x="600" y="1188"/>
                    </a:cubicBezTo>
                    <a:cubicBezTo>
                      <a:pt x="600" y="1182"/>
                      <a:pt x="606" y="1170"/>
                      <a:pt x="606" y="1170"/>
                    </a:cubicBezTo>
                    <a:cubicBezTo>
                      <a:pt x="606" y="1161"/>
                      <a:pt x="609" y="1148"/>
                      <a:pt x="609" y="1131"/>
                    </a:cubicBezTo>
                    <a:cubicBezTo>
                      <a:pt x="609" y="1114"/>
                      <a:pt x="603" y="1078"/>
                      <a:pt x="606" y="1065"/>
                    </a:cubicBezTo>
                    <a:cubicBezTo>
                      <a:pt x="607" y="1056"/>
                      <a:pt x="627" y="1050"/>
                      <a:pt x="627" y="1050"/>
                    </a:cubicBezTo>
                    <a:cubicBezTo>
                      <a:pt x="635" y="1026"/>
                      <a:pt x="651" y="1060"/>
                      <a:pt x="663" y="1068"/>
                    </a:cubicBezTo>
                    <a:cubicBezTo>
                      <a:pt x="668" y="1052"/>
                      <a:pt x="676" y="1053"/>
                      <a:pt x="693" y="1050"/>
                    </a:cubicBezTo>
                    <a:cubicBezTo>
                      <a:pt x="699" y="1033"/>
                      <a:pt x="704" y="1023"/>
                      <a:pt x="687" y="1011"/>
                    </a:cubicBezTo>
                    <a:cubicBezTo>
                      <a:pt x="671" y="988"/>
                      <a:pt x="675" y="952"/>
                      <a:pt x="699" y="936"/>
                    </a:cubicBezTo>
                    <a:cubicBezTo>
                      <a:pt x="729" y="890"/>
                      <a:pt x="678" y="898"/>
                      <a:pt x="648" y="888"/>
                    </a:cubicBezTo>
                    <a:cubicBezTo>
                      <a:pt x="642" y="870"/>
                      <a:pt x="641" y="860"/>
                      <a:pt x="627" y="846"/>
                    </a:cubicBezTo>
                    <a:cubicBezTo>
                      <a:pt x="620" y="825"/>
                      <a:pt x="629" y="796"/>
                      <a:pt x="609" y="783"/>
                    </a:cubicBezTo>
                    <a:cubicBezTo>
                      <a:pt x="608" y="770"/>
                      <a:pt x="610" y="757"/>
                      <a:pt x="606" y="744"/>
                    </a:cubicBezTo>
                    <a:cubicBezTo>
                      <a:pt x="605" y="741"/>
                      <a:pt x="598" y="744"/>
                      <a:pt x="597" y="741"/>
                    </a:cubicBezTo>
                    <a:cubicBezTo>
                      <a:pt x="594" y="735"/>
                      <a:pt x="598" y="726"/>
                      <a:pt x="594" y="720"/>
                    </a:cubicBezTo>
                    <a:cubicBezTo>
                      <a:pt x="588" y="712"/>
                      <a:pt x="575" y="713"/>
                      <a:pt x="567" y="708"/>
                    </a:cubicBezTo>
                    <a:cubicBezTo>
                      <a:pt x="561" y="690"/>
                      <a:pt x="551" y="666"/>
                      <a:pt x="576" y="660"/>
                    </a:cubicBezTo>
                    <a:cubicBezTo>
                      <a:pt x="584" y="649"/>
                      <a:pt x="582" y="641"/>
                      <a:pt x="594" y="633"/>
                    </a:cubicBezTo>
                    <a:cubicBezTo>
                      <a:pt x="598" y="615"/>
                      <a:pt x="607" y="612"/>
                      <a:pt x="624" y="606"/>
                    </a:cubicBezTo>
                    <a:cubicBezTo>
                      <a:pt x="632" y="582"/>
                      <a:pt x="626" y="559"/>
                      <a:pt x="645" y="540"/>
                    </a:cubicBezTo>
                    <a:cubicBezTo>
                      <a:pt x="651" y="456"/>
                      <a:pt x="636" y="479"/>
                      <a:pt x="726" y="483"/>
                    </a:cubicBezTo>
                    <a:cubicBezTo>
                      <a:pt x="727" y="486"/>
                      <a:pt x="735" y="510"/>
                      <a:pt x="735" y="510"/>
                    </a:cubicBezTo>
                    <a:cubicBezTo>
                      <a:pt x="756" y="517"/>
                      <a:pt x="748" y="512"/>
                      <a:pt x="762" y="522"/>
                    </a:cubicBezTo>
                    <a:cubicBezTo>
                      <a:pt x="782" y="515"/>
                      <a:pt x="769" y="511"/>
                      <a:pt x="795" y="507"/>
                    </a:cubicBezTo>
                    <a:cubicBezTo>
                      <a:pt x="800" y="492"/>
                      <a:pt x="800" y="471"/>
                      <a:pt x="813" y="462"/>
                    </a:cubicBezTo>
                    <a:cubicBezTo>
                      <a:pt x="806" y="440"/>
                      <a:pt x="809" y="450"/>
                      <a:pt x="804" y="432"/>
                    </a:cubicBezTo>
                    <a:cubicBezTo>
                      <a:pt x="808" y="418"/>
                      <a:pt x="809" y="412"/>
                      <a:pt x="819" y="402"/>
                    </a:cubicBezTo>
                    <a:cubicBezTo>
                      <a:pt x="825" y="378"/>
                      <a:pt x="812" y="348"/>
                      <a:pt x="798" y="327"/>
                    </a:cubicBezTo>
                    <a:cubicBezTo>
                      <a:pt x="792" y="302"/>
                      <a:pt x="785" y="282"/>
                      <a:pt x="771" y="261"/>
                    </a:cubicBezTo>
                    <a:cubicBezTo>
                      <a:pt x="768" y="256"/>
                      <a:pt x="759" y="259"/>
                      <a:pt x="753" y="258"/>
                    </a:cubicBezTo>
                    <a:cubicBezTo>
                      <a:pt x="738" y="257"/>
                      <a:pt x="723" y="256"/>
                      <a:pt x="708" y="255"/>
                    </a:cubicBezTo>
                    <a:cubicBezTo>
                      <a:pt x="701" y="248"/>
                      <a:pt x="681" y="240"/>
                      <a:pt x="681" y="240"/>
                    </a:cubicBezTo>
                    <a:cubicBezTo>
                      <a:pt x="670" y="243"/>
                      <a:pt x="659" y="246"/>
                      <a:pt x="648" y="249"/>
                    </a:cubicBezTo>
                    <a:cubicBezTo>
                      <a:pt x="636" y="246"/>
                      <a:pt x="626" y="241"/>
                      <a:pt x="615" y="237"/>
                    </a:cubicBezTo>
                    <a:cubicBezTo>
                      <a:pt x="603" y="240"/>
                      <a:pt x="597" y="244"/>
                      <a:pt x="585" y="240"/>
                    </a:cubicBezTo>
                    <a:cubicBezTo>
                      <a:pt x="574" y="225"/>
                      <a:pt x="555" y="214"/>
                      <a:pt x="549" y="195"/>
                    </a:cubicBezTo>
                    <a:cubicBezTo>
                      <a:pt x="542" y="174"/>
                      <a:pt x="547" y="182"/>
                      <a:pt x="537" y="168"/>
                    </a:cubicBezTo>
                    <a:cubicBezTo>
                      <a:pt x="512" y="172"/>
                      <a:pt x="520" y="177"/>
                      <a:pt x="501" y="186"/>
                    </a:cubicBezTo>
                    <a:cubicBezTo>
                      <a:pt x="495" y="189"/>
                      <a:pt x="483" y="192"/>
                      <a:pt x="483" y="192"/>
                    </a:cubicBezTo>
                    <a:cubicBezTo>
                      <a:pt x="474" y="201"/>
                      <a:pt x="468" y="210"/>
                      <a:pt x="459" y="219"/>
                    </a:cubicBezTo>
                    <a:cubicBezTo>
                      <a:pt x="443" y="216"/>
                      <a:pt x="440" y="209"/>
                      <a:pt x="426" y="204"/>
                    </a:cubicBezTo>
                    <a:cubicBezTo>
                      <a:pt x="408" y="209"/>
                      <a:pt x="391" y="212"/>
                      <a:pt x="375" y="222"/>
                    </a:cubicBezTo>
                    <a:cubicBezTo>
                      <a:pt x="356" y="218"/>
                      <a:pt x="355" y="216"/>
                      <a:pt x="351" y="198"/>
                    </a:cubicBezTo>
                    <a:cubicBezTo>
                      <a:pt x="355" y="162"/>
                      <a:pt x="357" y="153"/>
                      <a:pt x="345" y="117"/>
                    </a:cubicBezTo>
                    <a:cubicBezTo>
                      <a:pt x="344" y="114"/>
                      <a:pt x="343" y="111"/>
                      <a:pt x="342" y="108"/>
                    </a:cubicBezTo>
                    <a:cubicBezTo>
                      <a:pt x="340" y="102"/>
                      <a:pt x="324" y="102"/>
                      <a:pt x="324" y="102"/>
                    </a:cubicBezTo>
                    <a:cubicBezTo>
                      <a:pt x="310" y="88"/>
                      <a:pt x="294" y="84"/>
                      <a:pt x="276" y="78"/>
                    </a:cubicBezTo>
                    <a:cubicBezTo>
                      <a:pt x="262" y="79"/>
                      <a:pt x="248" y="82"/>
                      <a:pt x="234" y="81"/>
                    </a:cubicBezTo>
                    <a:cubicBezTo>
                      <a:pt x="215" y="80"/>
                      <a:pt x="196" y="65"/>
                      <a:pt x="177" y="60"/>
                    </a:cubicBezTo>
                    <a:cubicBezTo>
                      <a:pt x="151" y="67"/>
                      <a:pt x="143" y="61"/>
                      <a:pt x="117" y="57"/>
                    </a:cubicBezTo>
                    <a:cubicBezTo>
                      <a:pt x="109" y="33"/>
                      <a:pt x="121" y="61"/>
                      <a:pt x="105" y="45"/>
                    </a:cubicBezTo>
                    <a:cubicBezTo>
                      <a:pt x="93" y="33"/>
                      <a:pt x="100" y="12"/>
                      <a:pt x="81" y="6"/>
                    </a:cubicBezTo>
                    <a:cubicBezTo>
                      <a:pt x="71" y="21"/>
                      <a:pt x="52" y="11"/>
                      <a:pt x="33" y="9"/>
                    </a:cubicBezTo>
                    <a:cubicBezTo>
                      <a:pt x="21" y="5"/>
                      <a:pt x="3" y="0"/>
                      <a:pt x="9" y="18"/>
                    </a:cubicBezTo>
                    <a:cubicBezTo>
                      <a:pt x="7" y="24"/>
                      <a:pt x="5" y="30"/>
                      <a:pt x="3" y="36"/>
                    </a:cubicBezTo>
                    <a:cubicBezTo>
                      <a:pt x="2" y="39"/>
                      <a:pt x="0" y="45"/>
                      <a:pt x="0" y="45"/>
                    </a:cubicBezTo>
                    <a:cubicBezTo>
                      <a:pt x="9" y="54"/>
                      <a:pt x="17" y="54"/>
                      <a:pt x="21" y="66"/>
                    </a:cubicBezTo>
                    <a:cubicBezTo>
                      <a:pt x="14" y="102"/>
                      <a:pt x="23" y="65"/>
                      <a:pt x="12" y="90"/>
                    </a:cubicBezTo>
                    <a:cubicBezTo>
                      <a:pt x="9" y="96"/>
                      <a:pt x="6" y="108"/>
                      <a:pt x="6" y="108"/>
                    </a:cubicBezTo>
                    <a:cubicBezTo>
                      <a:pt x="17" y="140"/>
                      <a:pt x="11" y="147"/>
                      <a:pt x="48" y="153"/>
                    </a:cubicBezTo>
                    <a:cubicBezTo>
                      <a:pt x="62" y="173"/>
                      <a:pt x="56" y="194"/>
                      <a:pt x="63" y="216"/>
                    </a:cubicBezTo>
                    <a:cubicBezTo>
                      <a:pt x="66" y="225"/>
                      <a:pt x="83" y="229"/>
                      <a:pt x="90" y="234"/>
                    </a:cubicBezTo>
                    <a:cubicBezTo>
                      <a:pt x="112" y="231"/>
                      <a:pt x="120" y="228"/>
                      <a:pt x="141" y="231"/>
                    </a:cubicBezTo>
                    <a:cubicBezTo>
                      <a:pt x="150" y="240"/>
                      <a:pt x="190" y="259"/>
                      <a:pt x="204" y="264"/>
                    </a:cubicBezTo>
                    <a:cubicBezTo>
                      <a:pt x="214" y="279"/>
                      <a:pt x="218" y="287"/>
                      <a:pt x="231" y="300"/>
                    </a:cubicBezTo>
                    <a:cubicBezTo>
                      <a:pt x="238" y="307"/>
                      <a:pt x="243" y="327"/>
                      <a:pt x="243" y="327"/>
                    </a:cubicBezTo>
                    <a:cubicBezTo>
                      <a:pt x="239" y="347"/>
                      <a:pt x="236" y="347"/>
                      <a:pt x="216" y="351"/>
                    </a:cubicBezTo>
                    <a:cubicBezTo>
                      <a:pt x="208" y="363"/>
                      <a:pt x="205" y="371"/>
                      <a:pt x="195" y="357"/>
                    </a:cubicBezTo>
                    <a:cubicBezTo>
                      <a:pt x="173" y="364"/>
                      <a:pt x="181" y="392"/>
                      <a:pt x="159" y="399"/>
                    </a:cubicBezTo>
                    <a:cubicBezTo>
                      <a:pt x="153" y="409"/>
                      <a:pt x="143" y="416"/>
                      <a:pt x="138" y="426"/>
                    </a:cubicBezTo>
                    <a:cubicBezTo>
                      <a:pt x="132" y="437"/>
                      <a:pt x="133" y="450"/>
                      <a:pt x="129" y="462"/>
                    </a:cubicBezTo>
                    <a:cubicBezTo>
                      <a:pt x="115" y="453"/>
                      <a:pt x="107" y="452"/>
                      <a:pt x="90" y="450"/>
                    </a:cubicBezTo>
                    <a:cubicBezTo>
                      <a:pt x="84" y="446"/>
                      <a:pt x="79" y="436"/>
                      <a:pt x="72" y="438"/>
                    </a:cubicBezTo>
                    <a:cubicBezTo>
                      <a:pt x="62" y="441"/>
                      <a:pt x="45" y="453"/>
                      <a:pt x="45" y="453"/>
                    </a:cubicBezTo>
                    <a:cubicBezTo>
                      <a:pt x="38" y="464"/>
                      <a:pt x="32" y="464"/>
                      <a:pt x="21" y="471"/>
                    </a:cubicBezTo>
                    <a:cubicBezTo>
                      <a:pt x="13" y="483"/>
                      <a:pt x="10" y="486"/>
                      <a:pt x="18" y="498"/>
                    </a:cubicBezTo>
                    <a:cubicBezTo>
                      <a:pt x="21" y="511"/>
                      <a:pt x="29" y="516"/>
                      <a:pt x="33" y="528"/>
                    </a:cubicBezTo>
                    <a:cubicBezTo>
                      <a:pt x="32" y="536"/>
                      <a:pt x="33" y="545"/>
                      <a:pt x="30" y="552"/>
                    </a:cubicBezTo>
                    <a:cubicBezTo>
                      <a:pt x="30" y="553"/>
                      <a:pt x="12" y="567"/>
                      <a:pt x="12" y="558"/>
                    </a:cubicBezTo>
                    <a:close/>
                  </a:path>
                </a:pathLst>
              </a:custGeom>
              <a:solidFill>
                <a:schemeClr val="accent1">
                  <a:lumMod val="75000"/>
                </a:schemeClr>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5" name="Freeform 28">
                <a:extLst>
                  <a:ext uri="{FF2B5EF4-FFF2-40B4-BE49-F238E27FC236}">
                    <a16:creationId xmlns:a16="http://schemas.microsoft.com/office/drawing/2014/main" id="{572CB34D-940C-5C6A-4F17-C691036909A6}"/>
                  </a:ext>
                </a:extLst>
              </p:cNvPr>
              <p:cNvSpPr>
                <a:spLocks/>
              </p:cNvSpPr>
              <p:nvPr/>
            </p:nvSpPr>
            <p:spPr bwMode="auto">
              <a:xfrm>
                <a:off x="4029" y="2569"/>
                <a:ext cx="744" cy="741"/>
              </a:xfrm>
              <a:custGeom>
                <a:avLst/>
                <a:gdLst>
                  <a:gd name="T0" fmla="*/ 1198594800 w 1333"/>
                  <a:gd name="T1" fmla="*/ 1238353618 h 1285"/>
                  <a:gd name="T2" fmla="*/ 1198594800 w 1333"/>
                  <a:gd name="T3" fmla="*/ 1238353618 h 1285"/>
                  <a:gd name="T4" fmla="*/ 1198594800 w 1333"/>
                  <a:gd name="T5" fmla="*/ 1238353618 h 1285"/>
                  <a:gd name="T6" fmla="*/ 1198594800 w 1333"/>
                  <a:gd name="T7" fmla="*/ 1238353618 h 1285"/>
                  <a:gd name="T8" fmla="*/ 1198594800 w 1333"/>
                  <a:gd name="T9" fmla="*/ 1238353618 h 1285"/>
                  <a:gd name="T10" fmla="*/ 1198594800 w 1333"/>
                  <a:gd name="T11" fmla="*/ 1238353618 h 1285"/>
                  <a:gd name="T12" fmla="*/ 1198594800 w 1333"/>
                  <a:gd name="T13" fmla="*/ 1238353618 h 1285"/>
                  <a:gd name="T14" fmla="*/ 1198594800 w 1333"/>
                  <a:gd name="T15" fmla="*/ 1238353618 h 1285"/>
                  <a:gd name="T16" fmla="*/ 1198594800 w 1333"/>
                  <a:gd name="T17" fmla="*/ 1238353618 h 1285"/>
                  <a:gd name="T18" fmla="*/ 1198594800 w 1333"/>
                  <a:gd name="T19" fmla="*/ 1238353618 h 1285"/>
                  <a:gd name="T20" fmla="*/ 0 w 1333"/>
                  <a:gd name="T21" fmla="*/ 1238353618 h 1285"/>
                  <a:gd name="T22" fmla="*/ 1198594800 w 1333"/>
                  <a:gd name="T23" fmla="*/ 1238353618 h 1285"/>
                  <a:gd name="T24" fmla="*/ 1198594800 w 1333"/>
                  <a:gd name="T25" fmla="*/ 1238353618 h 1285"/>
                  <a:gd name="T26" fmla="*/ 1198594800 w 1333"/>
                  <a:gd name="T27" fmla="*/ 1238353618 h 1285"/>
                  <a:gd name="T28" fmla="*/ 1198594800 w 1333"/>
                  <a:gd name="T29" fmla="*/ 1238353618 h 1285"/>
                  <a:gd name="T30" fmla="*/ 1198594800 w 1333"/>
                  <a:gd name="T31" fmla="*/ 1238353618 h 1285"/>
                  <a:gd name="T32" fmla="*/ 1198594800 w 1333"/>
                  <a:gd name="T33" fmla="*/ 1238353618 h 1285"/>
                  <a:gd name="T34" fmla="*/ 1198594800 w 1333"/>
                  <a:gd name="T35" fmla="*/ 1238353618 h 1285"/>
                  <a:gd name="T36" fmla="*/ 1198594800 w 1333"/>
                  <a:gd name="T37" fmla="*/ 1238353618 h 1285"/>
                  <a:gd name="T38" fmla="*/ 1198594800 w 1333"/>
                  <a:gd name="T39" fmla="*/ 1238353618 h 1285"/>
                  <a:gd name="T40" fmla="*/ 1198594800 w 1333"/>
                  <a:gd name="T41" fmla="*/ 1238353618 h 1285"/>
                  <a:gd name="T42" fmla="*/ 1198594800 w 1333"/>
                  <a:gd name="T43" fmla="*/ 1238353618 h 1285"/>
                  <a:gd name="T44" fmla="*/ 1198594800 w 1333"/>
                  <a:gd name="T45" fmla="*/ 1238353618 h 1285"/>
                  <a:gd name="T46" fmla="*/ 1198594800 w 1333"/>
                  <a:gd name="T47" fmla="*/ 1238353618 h 1285"/>
                  <a:gd name="T48" fmla="*/ 1198594800 w 1333"/>
                  <a:gd name="T49" fmla="*/ 1238353618 h 1285"/>
                  <a:gd name="T50" fmla="*/ 1198594800 w 1333"/>
                  <a:gd name="T51" fmla="*/ 1238353618 h 1285"/>
                  <a:gd name="T52" fmla="*/ 1198594800 w 1333"/>
                  <a:gd name="T53" fmla="*/ 1238353618 h 1285"/>
                  <a:gd name="T54" fmla="*/ 1198594800 w 1333"/>
                  <a:gd name="T55" fmla="*/ 1238353618 h 1285"/>
                  <a:gd name="T56" fmla="*/ 1198594800 w 1333"/>
                  <a:gd name="T57" fmla="*/ 1238353618 h 1285"/>
                  <a:gd name="T58" fmla="*/ 1198594800 w 1333"/>
                  <a:gd name="T59" fmla="*/ 1238353618 h 1285"/>
                  <a:gd name="T60" fmla="*/ 1198594800 w 1333"/>
                  <a:gd name="T61" fmla="*/ 1238353618 h 1285"/>
                  <a:gd name="T62" fmla="*/ 1198594800 w 1333"/>
                  <a:gd name="T63" fmla="*/ 1238353618 h 1285"/>
                  <a:gd name="T64" fmla="*/ 1198594800 w 1333"/>
                  <a:gd name="T65" fmla="*/ 1238353618 h 1285"/>
                  <a:gd name="T66" fmla="*/ 1198594800 w 1333"/>
                  <a:gd name="T67" fmla="*/ 1238353618 h 1285"/>
                  <a:gd name="T68" fmla="*/ 1198594800 w 1333"/>
                  <a:gd name="T69" fmla="*/ 1238353618 h 1285"/>
                  <a:gd name="T70" fmla="*/ 1198594800 w 1333"/>
                  <a:gd name="T71" fmla="*/ 1238353618 h 1285"/>
                  <a:gd name="T72" fmla="*/ 1198594800 w 1333"/>
                  <a:gd name="T73" fmla="*/ 1238353618 h 1285"/>
                  <a:gd name="T74" fmla="*/ 1198594800 w 1333"/>
                  <a:gd name="T75" fmla="*/ 1238353618 h 1285"/>
                  <a:gd name="T76" fmla="*/ 1198594800 w 1333"/>
                  <a:gd name="T77" fmla="*/ 1238353618 h 1285"/>
                  <a:gd name="T78" fmla="*/ 1198594800 w 1333"/>
                  <a:gd name="T79" fmla="*/ 1238353618 h 1285"/>
                  <a:gd name="T80" fmla="*/ 1198594800 w 1333"/>
                  <a:gd name="T81" fmla="*/ 1238353618 h 1285"/>
                  <a:gd name="T82" fmla="*/ 1198594800 w 1333"/>
                  <a:gd name="T83" fmla="*/ 1238353618 h 1285"/>
                  <a:gd name="T84" fmla="*/ 1198594800 w 1333"/>
                  <a:gd name="T85" fmla="*/ 1238353618 h 1285"/>
                  <a:gd name="T86" fmla="*/ 1198594800 w 1333"/>
                  <a:gd name="T87" fmla="*/ 1238353618 h 1285"/>
                  <a:gd name="T88" fmla="*/ 1198594800 w 1333"/>
                  <a:gd name="T89" fmla="*/ 1238353618 h 1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33"/>
                  <a:gd name="T136" fmla="*/ 0 h 1285"/>
                  <a:gd name="T137" fmla="*/ 1333 w 1333"/>
                  <a:gd name="T138" fmla="*/ 1285 h 1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33" h="1285">
                    <a:moveTo>
                      <a:pt x="652" y="0"/>
                    </a:moveTo>
                    <a:cubicBezTo>
                      <a:pt x="642" y="29"/>
                      <a:pt x="615" y="33"/>
                      <a:pt x="592" y="48"/>
                    </a:cubicBezTo>
                    <a:cubicBezTo>
                      <a:pt x="584" y="72"/>
                      <a:pt x="582" y="93"/>
                      <a:pt x="560" y="108"/>
                    </a:cubicBezTo>
                    <a:cubicBezTo>
                      <a:pt x="545" y="131"/>
                      <a:pt x="562" y="154"/>
                      <a:pt x="536" y="180"/>
                    </a:cubicBezTo>
                    <a:cubicBezTo>
                      <a:pt x="526" y="209"/>
                      <a:pt x="496" y="218"/>
                      <a:pt x="472" y="232"/>
                    </a:cubicBezTo>
                    <a:cubicBezTo>
                      <a:pt x="440" y="250"/>
                      <a:pt x="419" y="272"/>
                      <a:pt x="384" y="284"/>
                    </a:cubicBezTo>
                    <a:cubicBezTo>
                      <a:pt x="367" y="301"/>
                      <a:pt x="355" y="306"/>
                      <a:pt x="332" y="312"/>
                    </a:cubicBezTo>
                    <a:cubicBezTo>
                      <a:pt x="315" y="323"/>
                      <a:pt x="301" y="331"/>
                      <a:pt x="284" y="340"/>
                    </a:cubicBezTo>
                    <a:cubicBezTo>
                      <a:pt x="276" y="345"/>
                      <a:pt x="268" y="351"/>
                      <a:pt x="260" y="356"/>
                    </a:cubicBezTo>
                    <a:cubicBezTo>
                      <a:pt x="256" y="359"/>
                      <a:pt x="248" y="364"/>
                      <a:pt x="248" y="364"/>
                    </a:cubicBezTo>
                    <a:cubicBezTo>
                      <a:pt x="233" y="363"/>
                      <a:pt x="218" y="363"/>
                      <a:pt x="204" y="360"/>
                    </a:cubicBezTo>
                    <a:cubicBezTo>
                      <a:pt x="189" y="357"/>
                      <a:pt x="187" y="341"/>
                      <a:pt x="172" y="336"/>
                    </a:cubicBezTo>
                    <a:cubicBezTo>
                      <a:pt x="160" y="337"/>
                      <a:pt x="145" y="331"/>
                      <a:pt x="136" y="340"/>
                    </a:cubicBezTo>
                    <a:cubicBezTo>
                      <a:pt x="130" y="346"/>
                      <a:pt x="144" y="364"/>
                      <a:pt x="144" y="364"/>
                    </a:cubicBezTo>
                    <a:cubicBezTo>
                      <a:pt x="143" y="371"/>
                      <a:pt x="144" y="378"/>
                      <a:pt x="140" y="384"/>
                    </a:cubicBezTo>
                    <a:cubicBezTo>
                      <a:pt x="134" y="394"/>
                      <a:pt x="116" y="408"/>
                      <a:pt x="116" y="408"/>
                    </a:cubicBezTo>
                    <a:cubicBezTo>
                      <a:pt x="106" y="437"/>
                      <a:pt x="115" y="427"/>
                      <a:pt x="96" y="440"/>
                    </a:cubicBezTo>
                    <a:cubicBezTo>
                      <a:pt x="86" y="469"/>
                      <a:pt x="95" y="459"/>
                      <a:pt x="76" y="472"/>
                    </a:cubicBezTo>
                    <a:cubicBezTo>
                      <a:pt x="60" y="520"/>
                      <a:pt x="81" y="448"/>
                      <a:pt x="76" y="496"/>
                    </a:cubicBezTo>
                    <a:cubicBezTo>
                      <a:pt x="73" y="521"/>
                      <a:pt x="59" y="546"/>
                      <a:pt x="48" y="568"/>
                    </a:cubicBezTo>
                    <a:cubicBezTo>
                      <a:pt x="41" y="583"/>
                      <a:pt x="47" y="582"/>
                      <a:pt x="40" y="600"/>
                    </a:cubicBezTo>
                    <a:cubicBezTo>
                      <a:pt x="29" y="628"/>
                      <a:pt x="17" y="651"/>
                      <a:pt x="0" y="676"/>
                    </a:cubicBezTo>
                    <a:cubicBezTo>
                      <a:pt x="8" y="679"/>
                      <a:pt x="16" y="681"/>
                      <a:pt x="24" y="684"/>
                    </a:cubicBezTo>
                    <a:cubicBezTo>
                      <a:pt x="32" y="687"/>
                      <a:pt x="30" y="700"/>
                      <a:pt x="32" y="708"/>
                    </a:cubicBezTo>
                    <a:cubicBezTo>
                      <a:pt x="36" y="723"/>
                      <a:pt x="36" y="739"/>
                      <a:pt x="44" y="752"/>
                    </a:cubicBezTo>
                    <a:cubicBezTo>
                      <a:pt x="54" y="767"/>
                      <a:pt x="66" y="768"/>
                      <a:pt x="80" y="776"/>
                    </a:cubicBezTo>
                    <a:cubicBezTo>
                      <a:pt x="88" y="781"/>
                      <a:pt x="104" y="792"/>
                      <a:pt x="104" y="792"/>
                    </a:cubicBezTo>
                    <a:cubicBezTo>
                      <a:pt x="118" y="847"/>
                      <a:pt x="87" y="861"/>
                      <a:pt x="144" y="872"/>
                    </a:cubicBezTo>
                    <a:cubicBezTo>
                      <a:pt x="148" y="893"/>
                      <a:pt x="158" y="900"/>
                      <a:pt x="140" y="912"/>
                    </a:cubicBezTo>
                    <a:cubicBezTo>
                      <a:pt x="139" y="924"/>
                      <a:pt x="124" y="929"/>
                      <a:pt x="124" y="944"/>
                    </a:cubicBezTo>
                    <a:cubicBezTo>
                      <a:pt x="124" y="959"/>
                      <a:pt x="131" y="991"/>
                      <a:pt x="140" y="1004"/>
                    </a:cubicBezTo>
                    <a:cubicBezTo>
                      <a:pt x="145" y="1016"/>
                      <a:pt x="165" y="1013"/>
                      <a:pt x="176" y="1020"/>
                    </a:cubicBezTo>
                    <a:cubicBezTo>
                      <a:pt x="187" y="1037"/>
                      <a:pt x="201" y="1035"/>
                      <a:pt x="220" y="1040"/>
                    </a:cubicBezTo>
                    <a:cubicBezTo>
                      <a:pt x="231" y="1033"/>
                      <a:pt x="256" y="1024"/>
                      <a:pt x="256" y="1024"/>
                    </a:cubicBezTo>
                    <a:cubicBezTo>
                      <a:pt x="273" y="1007"/>
                      <a:pt x="283" y="1013"/>
                      <a:pt x="304" y="1020"/>
                    </a:cubicBezTo>
                    <a:cubicBezTo>
                      <a:pt x="309" y="1036"/>
                      <a:pt x="314" y="1043"/>
                      <a:pt x="328" y="1052"/>
                    </a:cubicBezTo>
                    <a:cubicBezTo>
                      <a:pt x="335" y="1072"/>
                      <a:pt x="335" y="1085"/>
                      <a:pt x="356" y="1092"/>
                    </a:cubicBezTo>
                    <a:cubicBezTo>
                      <a:pt x="360" y="1089"/>
                      <a:pt x="363" y="1083"/>
                      <a:pt x="368" y="1084"/>
                    </a:cubicBezTo>
                    <a:cubicBezTo>
                      <a:pt x="377" y="1086"/>
                      <a:pt x="380" y="1100"/>
                      <a:pt x="388" y="1104"/>
                    </a:cubicBezTo>
                    <a:cubicBezTo>
                      <a:pt x="405" y="1113"/>
                      <a:pt x="421" y="1119"/>
                      <a:pt x="440" y="1124"/>
                    </a:cubicBezTo>
                    <a:cubicBezTo>
                      <a:pt x="469" y="1144"/>
                      <a:pt x="440" y="1113"/>
                      <a:pt x="472" y="1124"/>
                    </a:cubicBezTo>
                    <a:cubicBezTo>
                      <a:pt x="478" y="1141"/>
                      <a:pt x="488" y="1140"/>
                      <a:pt x="504" y="1148"/>
                    </a:cubicBezTo>
                    <a:cubicBezTo>
                      <a:pt x="521" y="1137"/>
                      <a:pt x="514" y="1137"/>
                      <a:pt x="540" y="1144"/>
                    </a:cubicBezTo>
                    <a:cubicBezTo>
                      <a:pt x="548" y="1146"/>
                      <a:pt x="564" y="1152"/>
                      <a:pt x="564" y="1152"/>
                    </a:cubicBezTo>
                    <a:cubicBezTo>
                      <a:pt x="607" y="1146"/>
                      <a:pt x="618" y="1159"/>
                      <a:pt x="656" y="1172"/>
                    </a:cubicBezTo>
                    <a:cubicBezTo>
                      <a:pt x="660" y="1171"/>
                      <a:pt x="666" y="1171"/>
                      <a:pt x="668" y="1168"/>
                    </a:cubicBezTo>
                    <a:cubicBezTo>
                      <a:pt x="673" y="1161"/>
                      <a:pt x="676" y="1144"/>
                      <a:pt x="676" y="1144"/>
                    </a:cubicBezTo>
                    <a:cubicBezTo>
                      <a:pt x="666" y="1113"/>
                      <a:pt x="700" y="1136"/>
                      <a:pt x="712" y="1144"/>
                    </a:cubicBezTo>
                    <a:cubicBezTo>
                      <a:pt x="713" y="1140"/>
                      <a:pt x="712" y="1134"/>
                      <a:pt x="716" y="1132"/>
                    </a:cubicBezTo>
                    <a:cubicBezTo>
                      <a:pt x="722" y="1129"/>
                      <a:pt x="744" y="1148"/>
                      <a:pt x="744" y="1148"/>
                    </a:cubicBezTo>
                    <a:cubicBezTo>
                      <a:pt x="763" y="1158"/>
                      <a:pt x="799" y="1173"/>
                      <a:pt x="820" y="1176"/>
                    </a:cubicBezTo>
                    <a:cubicBezTo>
                      <a:pt x="839" y="1182"/>
                      <a:pt x="835" y="1185"/>
                      <a:pt x="856" y="1192"/>
                    </a:cubicBezTo>
                    <a:cubicBezTo>
                      <a:pt x="864" y="1195"/>
                      <a:pt x="860" y="1213"/>
                      <a:pt x="868" y="1216"/>
                    </a:cubicBezTo>
                    <a:cubicBezTo>
                      <a:pt x="872" y="1217"/>
                      <a:pt x="892" y="1204"/>
                      <a:pt x="892" y="1204"/>
                    </a:cubicBezTo>
                    <a:cubicBezTo>
                      <a:pt x="903" y="1200"/>
                      <a:pt x="897" y="1228"/>
                      <a:pt x="908" y="1236"/>
                    </a:cubicBezTo>
                    <a:cubicBezTo>
                      <a:pt x="917" y="1242"/>
                      <a:pt x="944" y="1228"/>
                      <a:pt x="944" y="1228"/>
                    </a:cubicBezTo>
                    <a:cubicBezTo>
                      <a:pt x="945" y="1244"/>
                      <a:pt x="937" y="1265"/>
                      <a:pt x="948" y="1276"/>
                    </a:cubicBezTo>
                    <a:cubicBezTo>
                      <a:pt x="957" y="1285"/>
                      <a:pt x="975" y="1272"/>
                      <a:pt x="988" y="1272"/>
                    </a:cubicBezTo>
                    <a:cubicBezTo>
                      <a:pt x="996" y="1272"/>
                      <a:pt x="1006" y="1280"/>
                      <a:pt x="1012" y="1284"/>
                    </a:cubicBezTo>
                    <a:cubicBezTo>
                      <a:pt x="1042" y="1274"/>
                      <a:pt x="1054" y="1258"/>
                      <a:pt x="1076" y="1236"/>
                    </a:cubicBezTo>
                    <a:cubicBezTo>
                      <a:pt x="1086" y="1226"/>
                      <a:pt x="1100" y="1224"/>
                      <a:pt x="1112" y="1220"/>
                    </a:cubicBezTo>
                    <a:cubicBezTo>
                      <a:pt x="1116" y="1219"/>
                      <a:pt x="1139" y="1200"/>
                      <a:pt x="1140" y="1200"/>
                    </a:cubicBezTo>
                    <a:cubicBezTo>
                      <a:pt x="1155" y="1193"/>
                      <a:pt x="1186" y="1188"/>
                      <a:pt x="1200" y="1184"/>
                    </a:cubicBezTo>
                    <a:cubicBezTo>
                      <a:pt x="1208" y="1179"/>
                      <a:pt x="1216" y="1173"/>
                      <a:pt x="1224" y="1168"/>
                    </a:cubicBezTo>
                    <a:cubicBezTo>
                      <a:pt x="1231" y="1163"/>
                      <a:pt x="1248" y="1160"/>
                      <a:pt x="1248" y="1160"/>
                    </a:cubicBezTo>
                    <a:cubicBezTo>
                      <a:pt x="1259" y="1139"/>
                      <a:pt x="1257" y="1127"/>
                      <a:pt x="1264" y="1104"/>
                    </a:cubicBezTo>
                    <a:cubicBezTo>
                      <a:pt x="1270" y="1085"/>
                      <a:pt x="1295" y="1075"/>
                      <a:pt x="1304" y="1056"/>
                    </a:cubicBezTo>
                    <a:cubicBezTo>
                      <a:pt x="1312" y="1037"/>
                      <a:pt x="1316" y="1018"/>
                      <a:pt x="1324" y="1000"/>
                    </a:cubicBezTo>
                    <a:cubicBezTo>
                      <a:pt x="1327" y="992"/>
                      <a:pt x="1332" y="976"/>
                      <a:pt x="1332" y="976"/>
                    </a:cubicBezTo>
                    <a:cubicBezTo>
                      <a:pt x="1326" y="957"/>
                      <a:pt x="1333" y="934"/>
                      <a:pt x="1324" y="916"/>
                    </a:cubicBezTo>
                    <a:cubicBezTo>
                      <a:pt x="1318" y="904"/>
                      <a:pt x="1299" y="907"/>
                      <a:pt x="1288" y="900"/>
                    </a:cubicBezTo>
                    <a:cubicBezTo>
                      <a:pt x="1282" y="890"/>
                      <a:pt x="1272" y="883"/>
                      <a:pt x="1268" y="872"/>
                    </a:cubicBezTo>
                    <a:cubicBezTo>
                      <a:pt x="1265" y="864"/>
                      <a:pt x="1267" y="856"/>
                      <a:pt x="1264" y="848"/>
                    </a:cubicBezTo>
                    <a:cubicBezTo>
                      <a:pt x="1259" y="832"/>
                      <a:pt x="1250" y="814"/>
                      <a:pt x="1240" y="800"/>
                    </a:cubicBezTo>
                    <a:cubicBezTo>
                      <a:pt x="1229" y="757"/>
                      <a:pt x="1211" y="719"/>
                      <a:pt x="1180" y="688"/>
                    </a:cubicBezTo>
                    <a:cubicBezTo>
                      <a:pt x="1161" y="669"/>
                      <a:pt x="1154" y="647"/>
                      <a:pt x="1132" y="632"/>
                    </a:cubicBezTo>
                    <a:cubicBezTo>
                      <a:pt x="1123" y="614"/>
                      <a:pt x="1111" y="597"/>
                      <a:pt x="1100" y="580"/>
                    </a:cubicBezTo>
                    <a:cubicBezTo>
                      <a:pt x="1081" y="547"/>
                      <a:pt x="1045" y="447"/>
                      <a:pt x="1028" y="420"/>
                    </a:cubicBezTo>
                    <a:cubicBezTo>
                      <a:pt x="1011" y="393"/>
                      <a:pt x="1007" y="421"/>
                      <a:pt x="996" y="420"/>
                    </a:cubicBezTo>
                    <a:cubicBezTo>
                      <a:pt x="987" y="414"/>
                      <a:pt x="974" y="415"/>
                      <a:pt x="964" y="412"/>
                    </a:cubicBezTo>
                    <a:cubicBezTo>
                      <a:pt x="951" y="411"/>
                      <a:pt x="937" y="395"/>
                      <a:pt x="920" y="396"/>
                    </a:cubicBezTo>
                    <a:cubicBezTo>
                      <a:pt x="903" y="397"/>
                      <a:pt x="872" y="412"/>
                      <a:pt x="860" y="420"/>
                    </a:cubicBezTo>
                    <a:cubicBezTo>
                      <a:pt x="851" y="422"/>
                      <a:pt x="852" y="438"/>
                      <a:pt x="844" y="444"/>
                    </a:cubicBezTo>
                    <a:cubicBezTo>
                      <a:pt x="830" y="454"/>
                      <a:pt x="812" y="455"/>
                      <a:pt x="796" y="460"/>
                    </a:cubicBezTo>
                    <a:cubicBezTo>
                      <a:pt x="789" y="459"/>
                      <a:pt x="763" y="458"/>
                      <a:pt x="752" y="452"/>
                    </a:cubicBezTo>
                    <a:cubicBezTo>
                      <a:pt x="713" y="430"/>
                      <a:pt x="743" y="440"/>
                      <a:pt x="712" y="432"/>
                    </a:cubicBezTo>
                    <a:cubicBezTo>
                      <a:pt x="685" y="405"/>
                      <a:pt x="699" y="404"/>
                      <a:pt x="676" y="412"/>
                    </a:cubicBezTo>
                    <a:cubicBezTo>
                      <a:pt x="656" y="407"/>
                      <a:pt x="654" y="403"/>
                      <a:pt x="648" y="384"/>
                    </a:cubicBezTo>
                    <a:cubicBezTo>
                      <a:pt x="652" y="348"/>
                      <a:pt x="662" y="315"/>
                      <a:pt x="668" y="280"/>
                    </a:cubicBezTo>
                    <a:cubicBezTo>
                      <a:pt x="663" y="212"/>
                      <a:pt x="660" y="144"/>
                      <a:pt x="656" y="76"/>
                    </a:cubicBezTo>
                    <a:cubicBezTo>
                      <a:pt x="654" y="45"/>
                      <a:pt x="640" y="30"/>
                      <a:pt x="652" y="0"/>
                    </a:cubicBezTo>
                    <a:close/>
                  </a:path>
                </a:pathLst>
              </a:custGeom>
              <a:solidFill>
                <a:srgbClr val="92D050"/>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6" name="Freeform 29">
                <a:extLst>
                  <a:ext uri="{FF2B5EF4-FFF2-40B4-BE49-F238E27FC236}">
                    <a16:creationId xmlns:a16="http://schemas.microsoft.com/office/drawing/2014/main" id="{C2F9CA9A-CA1B-8A58-EBB2-75895073B204}"/>
                  </a:ext>
                </a:extLst>
              </p:cNvPr>
              <p:cNvSpPr>
                <a:spLocks/>
              </p:cNvSpPr>
              <p:nvPr/>
            </p:nvSpPr>
            <p:spPr bwMode="auto">
              <a:xfrm>
                <a:off x="3362" y="2069"/>
                <a:ext cx="1074" cy="806"/>
              </a:xfrm>
              <a:custGeom>
                <a:avLst/>
                <a:gdLst>
                  <a:gd name="T0" fmla="*/ 1199998076 w 1922"/>
                  <a:gd name="T1" fmla="*/ 1236336289 h 1400"/>
                  <a:gd name="T2" fmla="*/ 1199998076 w 1922"/>
                  <a:gd name="T3" fmla="*/ 1236336289 h 1400"/>
                  <a:gd name="T4" fmla="*/ 1199998076 w 1922"/>
                  <a:gd name="T5" fmla="*/ 1236336289 h 1400"/>
                  <a:gd name="T6" fmla="*/ 1199998076 w 1922"/>
                  <a:gd name="T7" fmla="*/ 1236336289 h 1400"/>
                  <a:gd name="T8" fmla="*/ 1199998076 w 1922"/>
                  <a:gd name="T9" fmla="*/ 1236336289 h 1400"/>
                  <a:gd name="T10" fmla="*/ 1199998076 w 1922"/>
                  <a:gd name="T11" fmla="*/ 1236336289 h 1400"/>
                  <a:gd name="T12" fmla="*/ 1199998076 w 1922"/>
                  <a:gd name="T13" fmla="*/ 1236336289 h 1400"/>
                  <a:gd name="T14" fmla="*/ 1199998076 w 1922"/>
                  <a:gd name="T15" fmla="*/ 1236336289 h 1400"/>
                  <a:gd name="T16" fmla="*/ 1199998076 w 1922"/>
                  <a:gd name="T17" fmla="*/ 1236336289 h 1400"/>
                  <a:gd name="T18" fmla="*/ 1199998076 w 1922"/>
                  <a:gd name="T19" fmla="*/ 1236336289 h 1400"/>
                  <a:gd name="T20" fmla="*/ 1199998076 w 1922"/>
                  <a:gd name="T21" fmla="*/ 1236336289 h 1400"/>
                  <a:gd name="T22" fmla="*/ 1199998076 w 1922"/>
                  <a:gd name="T23" fmla="*/ 1236336289 h 1400"/>
                  <a:gd name="T24" fmla="*/ 1199998076 w 1922"/>
                  <a:gd name="T25" fmla="*/ 1236336289 h 1400"/>
                  <a:gd name="T26" fmla="*/ 1199998076 w 1922"/>
                  <a:gd name="T27" fmla="*/ 1236336289 h 1400"/>
                  <a:gd name="T28" fmla="*/ 1199998076 w 1922"/>
                  <a:gd name="T29" fmla="*/ 1236336289 h 1400"/>
                  <a:gd name="T30" fmla="*/ 1199998076 w 1922"/>
                  <a:gd name="T31" fmla="*/ 1236336289 h 1400"/>
                  <a:gd name="T32" fmla="*/ 1199998076 w 1922"/>
                  <a:gd name="T33" fmla="*/ 1236336289 h 1400"/>
                  <a:gd name="T34" fmla="*/ 1199998076 w 1922"/>
                  <a:gd name="T35" fmla="*/ 1236336289 h 1400"/>
                  <a:gd name="T36" fmla="*/ 1199998076 w 1922"/>
                  <a:gd name="T37" fmla="*/ 1236336289 h 1400"/>
                  <a:gd name="T38" fmla="*/ 1199998076 w 1922"/>
                  <a:gd name="T39" fmla="*/ 1236336289 h 1400"/>
                  <a:gd name="T40" fmla="*/ 1199998076 w 1922"/>
                  <a:gd name="T41" fmla="*/ 1236336289 h 1400"/>
                  <a:gd name="T42" fmla="*/ 1199998076 w 1922"/>
                  <a:gd name="T43" fmla="*/ 1236336289 h 1400"/>
                  <a:gd name="T44" fmla="*/ 1199998076 w 1922"/>
                  <a:gd name="T45" fmla="*/ 1236336289 h 1400"/>
                  <a:gd name="T46" fmla="*/ 1199998076 w 1922"/>
                  <a:gd name="T47" fmla="*/ 1236336289 h 1400"/>
                  <a:gd name="T48" fmla="*/ 1199998076 w 1922"/>
                  <a:gd name="T49" fmla="*/ 1236336289 h 1400"/>
                  <a:gd name="T50" fmla="*/ 1199998076 w 1922"/>
                  <a:gd name="T51" fmla="*/ 1236336289 h 1400"/>
                  <a:gd name="T52" fmla="*/ 1199998076 w 1922"/>
                  <a:gd name="T53" fmla="*/ 1236336289 h 1400"/>
                  <a:gd name="T54" fmla="*/ 1199998076 w 1922"/>
                  <a:gd name="T55" fmla="*/ 1236336289 h 1400"/>
                  <a:gd name="T56" fmla="*/ 1199998076 w 1922"/>
                  <a:gd name="T57" fmla="*/ 1236336289 h 1400"/>
                  <a:gd name="T58" fmla="*/ 1199998076 w 1922"/>
                  <a:gd name="T59" fmla="*/ 1236336289 h 1400"/>
                  <a:gd name="T60" fmla="*/ 1199998076 w 1922"/>
                  <a:gd name="T61" fmla="*/ 1236336289 h 1400"/>
                  <a:gd name="T62" fmla="*/ 1199998076 w 1922"/>
                  <a:gd name="T63" fmla="*/ 1236336289 h 1400"/>
                  <a:gd name="T64" fmla="*/ 1199998076 w 1922"/>
                  <a:gd name="T65" fmla="*/ 1236336289 h 1400"/>
                  <a:gd name="T66" fmla="*/ 1199998076 w 1922"/>
                  <a:gd name="T67" fmla="*/ 1236336289 h 1400"/>
                  <a:gd name="T68" fmla="*/ 1199998076 w 1922"/>
                  <a:gd name="T69" fmla="*/ 1236336289 h 1400"/>
                  <a:gd name="T70" fmla="*/ 1199998076 w 1922"/>
                  <a:gd name="T71" fmla="*/ 1236336289 h 1400"/>
                  <a:gd name="T72" fmla="*/ 1199998076 w 1922"/>
                  <a:gd name="T73" fmla="*/ 1236336289 h 1400"/>
                  <a:gd name="T74" fmla="*/ 1199998076 w 1922"/>
                  <a:gd name="T75" fmla="*/ 1236336289 h 1400"/>
                  <a:gd name="T76" fmla="*/ 1199998076 w 1922"/>
                  <a:gd name="T77" fmla="*/ 1236336289 h 1400"/>
                  <a:gd name="T78" fmla="*/ 1199998076 w 1922"/>
                  <a:gd name="T79" fmla="*/ 1236336289 h 1400"/>
                  <a:gd name="T80" fmla="*/ 1199998076 w 1922"/>
                  <a:gd name="T81" fmla="*/ 1236336289 h 1400"/>
                  <a:gd name="T82" fmla="*/ 1199998076 w 1922"/>
                  <a:gd name="T83" fmla="*/ 1236336289 h 1400"/>
                  <a:gd name="T84" fmla="*/ 1199998076 w 1922"/>
                  <a:gd name="T85" fmla="*/ 1236336289 h 1400"/>
                  <a:gd name="T86" fmla="*/ 1199998076 w 1922"/>
                  <a:gd name="T87" fmla="*/ 1236336289 h 1400"/>
                  <a:gd name="T88" fmla="*/ 1199998076 w 1922"/>
                  <a:gd name="T89" fmla="*/ 1236336289 h 1400"/>
                  <a:gd name="T90" fmla="*/ 1199998076 w 1922"/>
                  <a:gd name="T91" fmla="*/ 1236336289 h 1400"/>
                  <a:gd name="T92" fmla="*/ 1199998076 w 1922"/>
                  <a:gd name="T93" fmla="*/ 1236336289 h 1400"/>
                  <a:gd name="T94" fmla="*/ 1199998076 w 1922"/>
                  <a:gd name="T95" fmla="*/ 1236336289 h 1400"/>
                  <a:gd name="T96" fmla="*/ 1199998076 w 1922"/>
                  <a:gd name="T97" fmla="*/ 1236336289 h 1400"/>
                  <a:gd name="T98" fmla="*/ 1199998076 w 1922"/>
                  <a:gd name="T99" fmla="*/ 1236336289 h 1400"/>
                  <a:gd name="T100" fmla="*/ 1199998076 w 1922"/>
                  <a:gd name="T101" fmla="*/ 1236336289 h 1400"/>
                  <a:gd name="T102" fmla="*/ 1199998076 w 1922"/>
                  <a:gd name="T103" fmla="*/ 1236336289 h 1400"/>
                  <a:gd name="T104" fmla="*/ 1199998076 w 1922"/>
                  <a:gd name="T105" fmla="*/ 1236336289 h 1400"/>
                  <a:gd name="T106" fmla="*/ 1199998076 w 1922"/>
                  <a:gd name="T107" fmla="*/ 1236336289 h 1400"/>
                  <a:gd name="T108" fmla="*/ 1199998076 w 1922"/>
                  <a:gd name="T109" fmla="*/ 1236336289 h 14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2"/>
                  <a:gd name="T166" fmla="*/ 0 h 1400"/>
                  <a:gd name="T167" fmla="*/ 1922 w 1922"/>
                  <a:gd name="T168" fmla="*/ 1400 h 14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2" h="1400">
                    <a:moveTo>
                      <a:pt x="0" y="424"/>
                    </a:moveTo>
                    <a:cubicBezTo>
                      <a:pt x="0" y="424"/>
                      <a:pt x="12" y="460"/>
                      <a:pt x="12" y="460"/>
                    </a:cubicBezTo>
                    <a:cubicBezTo>
                      <a:pt x="13" y="464"/>
                      <a:pt x="16" y="472"/>
                      <a:pt x="16" y="472"/>
                    </a:cubicBezTo>
                    <a:cubicBezTo>
                      <a:pt x="13" y="480"/>
                      <a:pt x="11" y="488"/>
                      <a:pt x="8" y="496"/>
                    </a:cubicBezTo>
                    <a:cubicBezTo>
                      <a:pt x="7" y="500"/>
                      <a:pt x="4" y="508"/>
                      <a:pt x="4" y="508"/>
                    </a:cubicBezTo>
                    <a:cubicBezTo>
                      <a:pt x="12" y="520"/>
                      <a:pt x="36" y="536"/>
                      <a:pt x="36" y="536"/>
                    </a:cubicBezTo>
                    <a:cubicBezTo>
                      <a:pt x="44" y="561"/>
                      <a:pt x="46" y="593"/>
                      <a:pt x="56" y="616"/>
                    </a:cubicBezTo>
                    <a:cubicBezTo>
                      <a:pt x="60" y="626"/>
                      <a:pt x="70" y="631"/>
                      <a:pt x="76" y="640"/>
                    </a:cubicBezTo>
                    <a:cubicBezTo>
                      <a:pt x="82" y="665"/>
                      <a:pt x="91" y="684"/>
                      <a:pt x="116" y="692"/>
                    </a:cubicBezTo>
                    <a:cubicBezTo>
                      <a:pt x="124" y="689"/>
                      <a:pt x="137" y="692"/>
                      <a:pt x="140" y="684"/>
                    </a:cubicBezTo>
                    <a:cubicBezTo>
                      <a:pt x="145" y="668"/>
                      <a:pt x="140" y="673"/>
                      <a:pt x="156" y="668"/>
                    </a:cubicBezTo>
                    <a:cubicBezTo>
                      <a:pt x="174" y="672"/>
                      <a:pt x="183" y="670"/>
                      <a:pt x="200" y="664"/>
                    </a:cubicBezTo>
                    <a:cubicBezTo>
                      <a:pt x="214" y="650"/>
                      <a:pt x="232" y="641"/>
                      <a:pt x="252" y="636"/>
                    </a:cubicBezTo>
                    <a:cubicBezTo>
                      <a:pt x="264" y="617"/>
                      <a:pt x="280" y="575"/>
                      <a:pt x="288" y="552"/>
                    </a:cubicBezTo>
                    <a:cubicBezTo>
                      <a:pt x="293" y="515"/>
                      <a:pt x="291" y="528"/>
                      <a:pt x="316" y="512"/>
                    </a:cubicBezTo>
                    <a:cubicBezTo>
                      <a:pt x="333" y="486"/>
                      <a:pt x="342" y="491"/>
                      <a:pt x="376" y="488"/>
                    </a:cubicBezTo>
                    <a:cubicBezTo>
                      <a:pt x="389" y="468"/>
                      <a:pt x="400" y="427"/>
                      <a:pt x="424" y="416"/>
                    </a:cubicBezTo>
                    <a:cubicBezTo>
                      <a:pt x="431" y="413"/>
                      <a:pt x="440" y="414"/>
                      <a:pt x="448" y="412"/>
                    </a:cubicBezTo>
                    <a:cubicBezTo>
                      <a:pt x="456" y="410"/>
                      <a:pt x="472" y="404"/>
                      <a:pt x="472" y="404"/>
                    </a:cubicBezTo>
                    <a:cubicBezTo>
                      <a:pt x="473" y="404"/>
                      <a:pt x="497" y="410"/>
                      <a:pt x="500" y="412"/>
                    </a:cubicBezTo>
                    <a:cubicBezTo>
                      <a:pt x="513" y="423"/>
                      <a:pt x="509" y="434"/>
                      <a:pt x="524" y="444"/>
                    </a:cubicBezTo>
                    <a:cubicBezTo>
                      <a:pt x="525" y="448"/>
                      <a:pt x="535" y="469"/>
                      <a:pt x="524" y="472"/>
                    </a:cubicBezTo>
                    <a:cubicBezTo>
                      <a:pt x="516" y="474"/>
                      <a:pt x="500" y="464"/>
                      <a:pt x="500" y="464"/>
                    </a:cubicBezTo>
                    <a:cubicBezTo>
                      <a:pt x="470" y="474"/>
                      <a:pt x="485" y="503"/>
                      <a:pt x="464" y="524"/>
                    </a:cubicBezTo>
                    <a:cubicBezTo>
                      <a:pt x="458" y="541"/>
                      <a:pt x="458" y="557"/>
                      <a:pt x="448" y="572"/>
                    </a:cubicBezTo>
                    <a:cubicBezTo>
                      <a:pt x="453" y="599"/>
                      <a:pt x="475" y="614"/>
                      <a:pt x="484" y="640"/>
                    </a:cubicBezTo>
                    <a:cubicBezTo>
                      <a:pt x="476" y="652"/>
                      <a:pt x="468" y="664"/>
                      <a:pt x="460" y="676"/>
                    </a:cubicBezTo>
                    <a:cubicBezTo>
                      <a:pt x="457" y="680"/>
                      <a:pt x="452" y="688"/>
                      <a:pt x="452" y="688"/>
                    </a:cubicBezTo>
                    <a:cubicBezTo>
                      <a:pt x="457" y="704"/>
                      <a:pt x="464" y="707"/>
                      <a:pt x="480" y="712"/>
                    </a:cubicBezTo>
                    <a:cubicBezTo>
                      <a:pt x="495" y="735"/>
                      <a:pt x="491" y="754"/>
                      <a:pt x="520" y="764"/>
                    </a:cubicBezTo>
                    <a:cubicBezTo>
                      <a:pt x="525" y="779"/>
                      <a:pt x="524" y="798"/>
                      <a:pt x="532" y="812"/>
                    </a:cubicBezTo>
                    <a:cubicBezTo>
                      <a:pt x="542" y="830"/>
                      <a:pt x="554" y="841"/>
                      <a:pt x="560" y="860"/>
                    </a:cubicBezTo>
                    <a:cubicBezTo>
                      <a:pt x="561" y="873"/>
                      <a:pt x="563" y="918"/>
                      <a:pt x="572" y="924"/>
                    </a:cubicBezTo>
                    <a:cubicBezTo>
                      <a:pt x="580" y="929"/>
                      <a:pt x="596" y="940"/>
                      <a:pt x="596" y="940"/>
                    </a:cubicBezTo>
                    <a:cubicBezTo>
                      <a:pt x="610" y="961"/>
                      <a:pt x="608" y="965"/>
                      <a:pt x="604" y="992"/>
                    </a:cubicBezTo>
                    <a:lnTo>
                      <a:pt x="572" y="1008"/>
                    </a:lnTo>
                    <a:cubicBezTo>
                      <a:pt x="572" y="1008"/>
                      <a:pt x="572" y="1008"/>
                      <a:pt x="572" y="1008"/>
                    </a:cubicBezTo>
                    <a:cubicBezTo>
                      <a:pt x="565" y="1009"/>
                      <a:pt x="559" y="1011"/>
                      <a:pt x="552" y="1012"/>
                    </a:cubicBezTo>
                    <a:cubicBezTo>
                      <a:pt x="558" y="1029"/>
                      <a:pt x="563" y="1034"/>
                      <a:pt x="580" y="1028"/>
                    </a:cubicBezTo>
                    <a:cubicBezTo>
                      <a:pt x="602" y="1035"/>
                      <a:pt x="603" y="1048"/>
                      <a:pt x="620" y="1060"/>
                    </a:cubicBezTo>
                    <a:cubicBezTo>
                      <a:pt x="625" y="1068"/>
                      <a:pt x="633" y="1075"/>
                      <a:pt x="636" y="1084"/>
                    </a:cubicBezTo>
                    <a:cubicBezTo>
                      <a:pt x="639" y="1092"/>
                      <a:pt x="644" y="1108"/>
                      <a:pt x="644" y="1108"/>
                    </a:cubicBezTo>
                    <a:cubicBezTo>
                      <a:pt x="628" y="1119"/>
                      <a:pt x="612" y="1117"/>
                      <a:pt x="596" y="1128"/>
                    </a:cubicBezTo>
                    <a:cubicBezTo>
                      <a:pt x="588" y="1140"/>
                      <a:pt x="572" y="1160"/>
                      <a:pt x="560" y="1164"/>
                    </a:cubicBezTo>
                    <a:cubicBezTo>
                      <a:pt x="553" y="1216"/>
                      <a:pt x="567" y="1176"/>
                      <a:pt x="528" y="1196"/>
                    </a:cubicBezTo>
                    <a:cubicBezTo>
                      <a:pt x="524" y="1198"/>
                      <a:pt x="514" y="1227"/>
                      <a:pt x="512" y="1232"/>
                    </a:cubicBezTo>
                    <a:cubicBezTo>
                      <a:pt x="531" y="1245"/>
                      <a:pt x="550" y="1261"/>
                      <a:pt x="572" y="1268"/>
                    </a:cubicBezTo>
                    <a:cubicBezTo>
                      <a:pt x="578" y="1250"/>
                      <a:pt x="586" y="1252"/>
                      <a:pt x="604" y="1248"/>
                    </a:cubicBezTo>
                    <a:cubicBezTo>
                      <a:pt x="620" y="1253"/>
                      <a:pt x="629" y="1249"/>
                      <a:pt x="644" y="1244"/>
                    </a:cubicBezTo>
                    <a:cubicBezTo>
                      <a:pt x="667" y="1252"/>
                      <a:pt x="660" y="1270"/>
                      <a:pt x="676" y="1284"/>
                    </a:cubicBezTo>
                    <a:cubicBezTo>
                      <a:pt x="683" y="1290"/>
                      <a:pt x="692" y="1295"/>
                      <a:pt x="700" y="1300"/>
                    </a:cubicBezTo>
                    <a:cubicBezTo>
                      <a:pt x="704" y="1303"/>
                      <a:pt x="712" y="1308"/>
                      <a:pt x="712" y="1308"/>
                    </a:cubicBezTo>
                    <a:cubicBezTo>
                      <a:pt x="728" y="1303"/>
                      <a:pt x="731" y="1296"/>
                      <a:pt x="736" y="1280"/>
                    </a:cubicBezTo>
                    <a:cubicBezTo>
                      <a:pt x="737" y="1263"/>
                      <a:pt x="735" y="1245"/>
                      <a:pt x="740" y="1228"/>
                    </a:cubicBezTo>
                    <a:cubicBezTo>
                      <a:pt x="741" y="1224"/>
                      <a:pt x="751" y="1228"/>
                      <a:pt x="752" y="1224"/>
                    </a:cubicBezTo>
                    <a:cubicBezTo>
                      <a:pt x="754" y="1216"/>
                      <a:pt x="749" y="1208"/>
                      <a:pt x="748" y="1200"/>
                    </a:cubicBezTo>
                    <a:cubicBezTo>
                      <a:pt x="752" y="1179"/>
                      <a:pt x="754" y="1169"/>
                      <a:pt x="776" y="1176"/>
                    </a:cubicBezTo>
                    <a:cubicBezTo>
                      <a:pt x="781" y="1184"/>
                      <a:pt x="787" y="1192"/>
                      <a:pt x="792" y="1200"/>
                    </a:cubicBezTo>
                    <a:cubicBezTo>
                      <a:pt x="797" y="1207"/>
                      <a:pt x="816" y="1208"/>
                      <a:pt x="816" y="1208"/>
                    </a:cubicBezTo>
                    <a:cubicBezTo>
                      <a:pt x="825" y="1217"/>
                      <a:pt x="855" y="1276"/>
                      <a:pt x="860" y="1292"/>
                    </a:cubicBezTo>
                    <a:cubicBezTo>
                      <a:pt x="854" y="1318"/>
                      <a:pt x="844" y="1349"/>
                      <a:pt x="876" y="1360"/>
                    </a:cubicBezTo>
                    <a:cubicBezTo>
                      <a:pt x="883" y="1380"/>
                      <a:pt x="890" y="1369"/>
                      <a:pt x="904" y="1360"/>
                    </a:cubicBezTo>
                    <a:cubicBezTo>
                      <a:pt x="922" y="1366"/>
                      <a:pt x="924" y="1373"/>
                      <a:pt x="944" y="1368"/>
                    </a:cubicBezTo>
                    <a:cubicBezTo>
                      <a:pt x="961" y="1357"/>
                      <a:pt x="970" y="1366"/>
                      <a:pt x="988" y="1360"/>
                    </a:cubicBezTo>
                    <a:cubicBezTo>
                      <a:pt x="1001" y="1340"/>
                      <a:pt x="1015" y="1348"/>
                      <a:pt x="1032" y="1360"/>
                    </a:cubicBezTo>
                    <a:cubicBezTo>
                      <a:pt x="1037" y="1368"/>
                      <a:pt x="1043" y="1376"/>
                      <a:pt x="1048" y="1384"/>
                    </a:cubicBezTo>
                    <a:cubicBezTo>
                      <a:pt x="1053" y="1392"/>
                      <a:pt x="1072" y="1400"/>
                      <a:pt x="1072" y="1400"/>
                    </a:cubicBezTo>
                    <a:cubicBezTo>
                      <a:pt x="1141" y="1393"/>
                      <a:pt x="1208" y="1388"/>
                      <a:pt x="1276" y="1380"/>
                    </a:cubicBezTo>
                    <a:cubicBezTo>
                      <a:pt x="1289" y="1360"/>
                      <a:pt x="1285" y="1324"/>
                      <a:pt x="1308" y="1316"/>
                    </a:cubicBezTo>
                    <a:cubicBezTo>
                      <a:pt x="1320" y="1304"/>
                      <a:pt x="1326" y="1293"/>
                      <a:pt x="1340" y="1284"/>
                    </a:cubicBezTo>
                    <a:cubicBezTo>
                      <a:pt x="1344" y="1271"/>
                      <a:pt x="1352" y="1261"/>
                      <a:pt x="1356" y="1248"/>
                    </a:cubicBezTo>
                    <a:cubicBezTo>
                      <a:pt x="1350" y="1224"/>
                      <a:pt x="1341" y="1207"/>
                      <a:pt x="1364" y="1192"/>
                    </a:cubicBezTo>
                    <a:cubicBezTo>
                      <a:pt x="1383" y="1211"/>
                      <a:pt x="1408" y="1212"/>
                      <a:pt x="1432" y="1224"/>
                    </a:cubicBezTo>
                    <a:cubicBezTo>
                      <a:pt x="1475" y="1215"/>
                      <a:pt x="1511" y="1200"/>
                      <a:pt x="1556" y="1196"/>
                    </a:cubicBezTo>
                    <a:cubicBezTo>
                      <a:pt x="1573" y="1170"/>
                      <a:pt x="1549" y="1181"/>
                      <a:pt x="1532" y="1184"/>
                    </a:cubicBezTo>
                    <a:cubicBezTo>
                      <a:pt x="1531" y="1188"/>
                      <a:pt x="1531" y="1193"/>
                      <a:pt x="1528" y="1196"/>
                    </a:cubicBezTo>
                    <a:cubicBezTo>
                      <a:pt x="1525" y="1200"/>
                      <a:pt x="1516" y="1199"/>
                      <a:pt x="1516" y="1204"/>
                    </a:cubicBezTo>
                    <a:cubicBezTo>
                      <a:pt x="1516" y="1208"/>
                      <a:pt x="1524" y="1202"/>
                      <a:pt x="1528" y="1200"/>
                    </a:cubicBezTo>
                    <a:cubicBezTo>
                      <a:pt x="1532" y="1198"/>
                      <a:pt x="1536" y="1195"/>
                      <a:pt x="1540" y="1192"/>
                    </a:cubicBezTo>
                    <a:cubicBezTo>
                      <a:pt x="1548" y="1185"/>
                      <a:pt x="1551" y="1174"/>
                      <a:pt x="1560" y="1168"/>
                    </a:cubicBezTo>
                    <a:cubicBezTo>
                      <a:pt x="1572" y="1161"/>
                      <a:pt x="1594" y="1157"/>
                      <a:pt x="1608" y="1152"/>
                    </a:cubicBezTo>
                    <a:cubicBezTo>
                      <a:pt x="1622" y="1147"/>
                      <a:pt x="1643" y="1129"/>
                      <a:pt x="1656" y="1120"/>
                    </a:cubicBezTo>
                    <a:cubicBezTo>
                      <a:pt x="1668" y="1112"/>
                      <a:pt x="1680" y="1104"/>
                      <a:pt x="1692" y="1096"/>
                    </a:cubicBezTo>
                    <a:cubicBezTo>
                      <a:pt x="1696" y="1093"/>
                      <a:pt x="1704" y="1088"/>
                      <a:pt x="1704" y="1088"/>
                    </a:cubicBezTo>
                    <a:cubicBezTo>
                      <a:pt x="1714" y="1074"/>
                      <a:pt x="1722" y="1073"/>
                      <a:pt x="1736" y="1064"/>
                    </a:cubicBezTo>
                    <a:cubicBezTo>
                      <a:pt x="1772" y="1009"/>
                      <a:pt x="1738" y="1067"/>
                      <a:pt x="1756" y="1020"/>
                    </a:cubicBezTo>
                    <a:cubicBezTo>
                      <a:pt x="1765" y="995"/>
                      <a:pt x="1784" y="972"/>
                      <a:pt x="1796" y="948"/>
                    </a:cubicBezTo>
                    <a:cubicBezTo>
                      <a:pt x="1801" y="938"/>
                      <a:pt x="1798" y="925"/>
                      <a:pt x="1804" y="916"/>
                    </a:cubicBezTo>
                    <a:cubicBezTo>
                      <a:pt x="1808" y="910"/>
                      <a:pt x="1833" y="904"/>
                      <a:pt x="1840" y="900"/>
                    </a:cubicBezTo>
                    <a:cubicBezTo>
                      <a:pt x="1848" y="895"/>
                      <a:pt x="1864" y="884"/>
                      <a:pt x="1864" y="884"/>
                    </a:cubicBezTo>
                    <a:cubicBezTo>
                      <a:pt x="1870" y="865"/>
                      <a:pt x="1867" y="837"/>
                      <a:pt x="1876" y="820"/>
                    </a:cubicBezTo>
                    <a:cubicBezTo>
                      <a:pt x="1880" y="812"/>
                      <a:pt x="1893" y="813"/>
                      <a:pt x="1900" y="808"/>
                    </a:cubicBezTo>
                    <a:cubicBezTo>
                      <a:pt x="1891" y="763"/>
                      <a:pt x="1900" y="779"/>
                      <a:pt x="1884" y="756"/>
                    </a:cubicBezTo>
                    <a:cubicBezTo>
                      <a:pt x="1885" y="751"/>
                      <a:pt x="1884" y="744"/>
                      <a:pt x="1888" y="740"/>
                    </a:cubicBezTo>
                    <a:cubicBezTo>
                      <a:pt x="1894" y="733"/>
                      <a:pt x="1912" y="724"/>
                      <a:pt x="1912" y="724"/>
                    </a:cubicBezTo>
                    <a:cubicBezTo>
                      <a:pt x="1915" y="706"/>
                      <a:pt x="1922" y="693"/>
                      <a:pt x="1916" y="676"/>
                    </a:cubicBezTo>
                    <a:cubicBezTo>
                      <a:pt x="1895" y="680"/>
                      <a:pt x="1881" y="689"/>
                      <a:pt x="1860" y="696"/>
                    </a:cubicBezTo>
                    <a:cubicBezTo>
                      <a:pt x="1852" y="699"/>
                      <a:pt x="1836" y="704"/>
                      <a:pt x="1836" y="704"/>
                    </a:cubicBezTo>
                    <a:cubicBezTo>
                      <a:pt x="1823" y="742"/>
                      <a:pt x="1800" y="751"/>
                      <a:pt x="1764" y="760"/>
                    </a:cubicBezTo>
                    <a:cubicBezTo>
                      <a:pt x="1757" y="771"/>
                      <a:pt x="1754" y="786"/>
                      <a:pt x="1744" y="796"/>
                    </a:cubicBezTo>
                    <a:cubicBezTo>
                      <a:pt x="1735" y="805"/>
                      <a:pt x="1708" y="812"/>
                      <a:pt x="1708" y="812"/>
                    </a:cubicBezTo>
                    <a:cubicBezTo>
                      <a:pt x="1694" y="853"/>
                      <a:pt x="1685" y="846"/>
                      <a:pt x="1640" y="852"/>
                    </a:cubicBezTo>
                    <a:cubicBezTo>
                      <a:pt x="1635" y="860"/>
                      <a:pt x="1629" y="868"/>
                      <a:pt x="1624" y="876"/>
                    </a:cubicBezTo>
                    <a:cubicBezTo>
                      <a:pt x="1621" y="880"/>
                      <a:pt x="1616" y="888"/>
                      <a:pt x="1616" y="888"/>
                    </a:cubicBezTo>
                    <a:cubicBezTo>
                      <a:pt x="1532" y="884"/>
                      <a:pt x="1456" y="881"/>
                      <a:pt x="1372" y="884"/>
                    </a:cubicBezTo>
                    <a:cubicBezTo>
                      <a:pt x="1355" y="883"/>
                      <a:pt x="1336" y="885"/>
                      <a:pt x="1320" y="880"/>
                    </a:cubicBezTo>
                    <a:cubicBezTo>
                      <a:pt x="1316" y="879"/>
                      <a:pt x="1324" y="872"/>
                      <a:pt x="1324" y="868"/>
                    </a:cubicBezTo>
                    <a:cubicBezTo>
                      <a:pt x="1324" y="861"/>
                      <a:pt x="1321" y="855"/>
                      <a:pt x="1320" y="848"/>
                    </a:cubicBezTo>
                    <a:cubicBezTo>
                      <a:pt x="1316" y="828"/>
                      <a:pt x="1306" y="826"/>
                      <a:pt x="1292" y="812"/>
                    </a:cubicBezTo>
                    <a:cubicBezTo>
                      <a:pt x="1284" y="787"/>
                      <a:pt x="1300" y="788"/>
                      <a:pt x="1276" y="764"/>
                    </a:cubicBezTo>
                    <a:cubicBezTo>
                      <a:pt x="1268" y="741"/>
                      <a:pt x="1268" y="732"/>
                      <a:pt x="1244" y="724"/>
                    </a:cubicBezTo>
                    <a:cubicBezTo>
                      <a:pt x="1242" y="717"/>
                      <a:pt x="1240" y="704"/>
                      <a:pt x="1228" y="704"/>
                    </a:cubicBezTo>
                    <a:cubicBezTo>
                      <a:pt x="1223" y="704"/>
                      <a:pt x="1220" y="710"/>
                      <a:pt x="1216" y="712"/>
                    </a:cubicBezTo>
                    <a:cubicBezTo>
                      <a:pt x="1208" y="715"/>
                      <a:pt x="1192" y="720"/>
                      <a:pt x="1192" y="720"/>
                    </a:cubicBezTo>
                    <a:cubicBezTo>
                      <a:pt x="1176" y="715"/>
                      <a:pt x="1171" y="702"/>
                      <a:pt x="1156" y="696"/>
                    </a:cubicBezTo>
                    <a:cubicBezTo>
                      <a:pt x="1116" y="679"/>
                      <a:pt x="1064" y="682"/>
                      <a:pt x="1024" y="680"/>
                    </a:cubicBezTo>
                    <a:cubicBezTo>
                      <a:pt x="1016" y="679"/>
                      <a:pt x="1008" y="678"/>
                      <a:pt x="1000" y="676"/>
                    </a:cubicBezTo>
                    <a:cubicBezTo>
                      <a:pt x="996" y="675"/>
                      <a:pt x="986" y="676"/>
                      <a:pt x="988" y="672"/>
                    </a:cubicBezTo>
                    <a:cubicBezTo>
                      <a:pt x="993" y="664"/>
                      <a:pt x="1012" y="656"/>
                      <a:pt x="1012" y="656"/>
                    </a:cubicBezTo>
                    <a:cubicBezTo>
                      <a:pt x="1021" y="630"/>
                      <a:pt x="1009" y="656"/>
                      <a:pt x="1028" y="640"/>
                    </a:cubicBezTo>
                    <a:cubicBezTo>
                      <a:pt x="1041" y="630"/>
                      <a:pt x="1042" y="618"/>
                      <a:pt x="1060" y="612"/>
                    </a:cubicBezTo>
                    <a:cubicBezTo>
                      <a:pt x="1070" y="596"/>
                      <a:pt x="1070" y="604"/>
                      <a:pt x="1064" y="584"/>
                    </a:cubicBezTo>
                    <a:cubicBezTo>
                      <a:pt x="1062" y="576"/>
                      <a:pt x="1056" y="560"/>
                      <a:pt x="1056" y="560"/>
                    </a:cubicBezTo>
                    <a:cubicBezTo>
                      <a:pt x="1063" y="538"/>
                      <a:pt x="1047" y="530"/>
                      <a:pt x="1028" y="524"/>
                    </a:cubicBezTo>
                    <a:cubicBezTo>
                      <a:pt x="1017" y="507"/>
                      <a:pt x="1014" y="492"/>
                      <a:pt x="996" y="480"/>
                    </a:cubicBezTo>
                    <a:cubicBezTo>
                      <a:pt x="990" y="442"/>
                      <a:pt x="973" y="434"/>
                      <a:pt x="936" y="428"/>
                    </a:cubicBezTo>
                    <a:cubicBezTo>
                      <a:pt x="933" y="411"/>
                      <a:pt x="927" y="386"/>
                      <a:pt x="916" y="372"/>
                    </a:cubicBezTo>
                    <a:cubicBezTo>
                      <a:pt x="908" y="363"/>
                      <a:pt x="890" y="359"/>
                      <a:pt x="880" y="352"/>
                    </a:cubicBezTo>
                    <a:cubicBezTo>
                      <a:pt x="875" y="344"/>
                      <a:pt x="865" y="340"/>
                      <a:pt x="860" y="332"/>
                    </a:cubicBezTo>
                    <a:cubicBezTo>
                      <a:pt x="856" y="325"/>
                      <a:pt x="855" y="316"/>
                      <a:pt x="852" y="308"/>
                    </a:cubicBezTo>
                    <a:cubicBezTo>
                      <a:pt x="849" y="299"/>
                      <a:pt x="839" y="293"/>
                      <a:pt x="836" y="284"/>
                    </a:cubicBezTo>
                    <a:cubicBezTo>
                      <a:pt x="823" y="244"/>
                      <a:pt x="831" y="220"/>
                      <a:pt x="784" y="204"/>
                    </a:cubicBezTo>
                    <a:cubicBezTo>
                      <a:pt x="785" y="200"/>
                      <a:pt x="790" y="196"/>
                      <a:pt x="788" y="192"/>
                    </a:cubicBezTo>
                    <a:cubicBezTo>
                      <a:pt x="786" y="188"/>
                      <a:pt x="779" y="188"/>
                      <a:pt x="776" y="184"/>
                    </a:cubicBezTo>
                    <a:cubicBezTo>
                      <a:pt x="756" y="152"/>
                      <a:pt x="768" y="160"/>
                      <a:pt x="788" y="164"/>
                    </a:cubicBezTo>
                    <a:cubicBezTo>
                      <a:pt x="802" y="143"/>
                      <a:pt x="812" y="136"/>
                      <a:pt x="792" y="116"/>
                    </a:cubicBezTo>
                    <a:cubicBezTo>
                      <a:pt x="782" y="106"/>
                      <a:pt x="768" y="104"/>
                      <a:pt x="756" y="100"/>
                    </a:cubicBezTo>
                    <a:cubicBezTo>
                      <a:pt x="748" y="97"/>
                      <a:pt x="732" y="92"/>
                      <a:pt x="732" y="92"/>
                    </a:cubicBezTo>
                    <a:cubicBezTo>
                      <a:pt x="729" y="88"/>
                      <a:pt x="727" y="83"/>
                      <a:pt x="724" y="80"/>
                    </a:cubicBezTo>
                    <a:cubicBezTo>
                      <a:pt x="721" y="77"/>
                      <a:pt x="715" y="76"/>
                      <a:pt x="712" y="72"/>
                    </a:cubicBezTo>
                    <a:cubicBezTo>
                      <a:pt x="679" y="35"/>
                      <a:pt x="711" y="58"/>
                      <a:pt x="684" y="40"/>
                    </a:cubicBezTo>
                    <a:cubicBezTo>
                      <a:pt x="673" y="24"/>
                      <a:pt x="657" y="19"/>
                      <a:pt x="640" y="8"/>
                    </a:cubicBezTo>
                    <a:cubicBezTo>
                      <a:pt x="633" y="3"/>
                      <a:pt x="616" y="0"/>
                      <a:pt x="616" y="0"/>
                    </a:cubicBezTo>
                    <a:cubicBezTo>
                      <a:pt x="597" y="13"/>
                      <a:pt x="597" y="37"/>
                      <a:pt x="584" y="56"/>
                    </a:cubicBezTo>
                    <a:cubicBezTo>
                      <a:pt x="571" y="106"/>
                      <a:pt x="591" y="43"/>
                      <a:pt x="568" y="80"/>
                    </a:cubicBezTo>
                    <a:cubicBezTo>
                      <a:pt x="560" y="93"/>
                      <a:pt x="559" y="113"/>
                      <a:pt x="556" y="128"/>
                    </a:cubicBezTo>
                    <a:cubicBezTo>
                      <a:pt x="552" y="145"/>
                      <a:pt x="538" y="173"/>
                      <a:pt x="532" y="192"/>
                    </a:cubicBezTo>
                    <a:cubicBezTo>
                      <a:pt x="505" y="189"/>
                      <a:pt x="489" y="183"/>
                      <a:pt x="464" y="188"/>
                    </a:cubicBezTo>
                    <a:cubicBezTo>
                      <a:pt x="444" y="218"/>
                      <a:pt x="433" y="196"/>
                      <a:pt x="408" y="188"/>
                    </a:cubicBezTo>
                    <a:cubicBezTo>
                      <a:pt x="383" y="193"/>
                      <a:pt x="357" y="190"/>
                      <a:pt x="332" y="196"/>
                    </a:cubicBezTo>
                    <a:cubicBezTo>
                      <a:pt x="327" y="197"/>
                      <a:pt x="328" y="205"/>
                      <a:pt x="324" y="208"/>
                    </a:cubicBezTo>
                    <a:cubicBezTo>
                      <a:pt x="301" y="228"/>
                      <a:pt x="276" y="232"/>
                      <a:pt x="252" y="248"/>
                    </a:cubicBezTo>
                    <a:cubicBezTo>
                      <a:pt x="231" y="238"/>
                      <a:pt x="230" y="223"/>
                      <a:pt x="216" y="244"/>
                    </a:cubicBezTo>
                    <a:cubicBezTo>
                      <a:pt x="211" y="264"/>
                      <a:pt x="201" y="264"/>
                      <a:pt x="196" y="284"/>
                    </a:cubicBezTo>
                    <a:cubicBezTo>
                      <a:pt x="179" y="278"/>
                      <a:pt x="167" y="267"/>
                      <a:pt x="160" y="288"/>
                    </a:cubicBezTo>
                    <a:cubicBezTo>
                      <a:pt x="161" y="293"/>
                      <a:pt x="166" y="299"/>
                      <a:pt x="164" y="304"/>
                    </a:cubicBezTo>
                    <a:cubicBezTo>
                      <a:pt x="162" y="308"/>
                      <a:pt x="154" y="304"/>
                      <a:pt x="152" y="308"/>
                    </a:cubicBezTo>
                    <a:cubicBezTo>
                      <a:pt x="147" y="318"/>
                      <a:pt x="164" y="326"/>
                      <a:pt x="168" y="328"/>
                    </a:cubicBezTo>
                    <a:cubicBezTo>
                      <a:pt x="177" y="341"/>
                      <a:pt x="187" y="347"/>
                      <a:pt x="196" y="360"/>
                    </a:cubicBezTo>
                    <a:cubicBezTo>
                      <a:pt x="168" y="379"/>
                      <a:pt x="150" y="353"/>
                      <a:pt x="124" y="344"/>
                    </a:cubicBezTo>
                    <a:cubicBezTo>
                      <a:pt x="105" y="349"/>
                      <a:pt x="91" y="358"/>
                      <a:pt x="72" y="364"/>
                    </a:cubicBezTo>
                    <a:cubicBezTo>
                      <a:pt x="68" y="365"/>
                      <a:pt x="60" y="368"/>
                      <a:pt x="60" y="368"/>
                    </a:cubicBezTo>
                    <a:cubicBezTo>
                      <a:pt x="57" y="377"/>
                      <a:pt x="55" y="386"/>
                      <a:pt x="48" y="392"/>
                    </a:cubicBezTo>
                    <a:cubicBezTo>
                      <a:pt x="41" y="398"/>
                      <a:pt x="24" y="408"/>
                      <a:pt x="24" y="408"/>
                    </a:cubicBezTo>
                    <a:cubicBezTo>
                      <a:pt x="13" y="440"/>
                      <a:pt x="29" y="403"/>
                      <a:pt x="8" y="424"/>
                    </a:cubicBezTo>
                    <a:lnTo>
                      <a:pt x="0" y="424"/>
                    </a:lnTo>
                    <a:close/>
                  </a:path>
                </a:pathLst>
              </a:custGeom>
              <a:solidFill>
                <a:srgbClr val="92D050"/>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
            <p:nvSpPr>
              <p:cNvPr id="47" name="Freeform 36">
                <a:extLst>
                  <a:ext uri="{FF2B5EF4-FFF2-40B4-BE49-F238E27FC236}">
                    <a16:creationId xmlns:a16="http://schemas.microsoft.com/office/drawing/2014/main" id="{C566932E-ED6F-7A0D-9F9D-78D5CEC78AC6}"/>
                  </a:ext>
                </a:extLst>
              </p:cNvPr>
              <p:cNvSpPr>
                <a:spLocks/>
              </p:cNvSpPr>
              <p:nvPr/>
            </p:nvSpPr>
            <p:spPr bwMode="auto">
              <a:xfrm>
                <a:off x="3189" y="2461"/>
                <a:ext cx="519" cy="346"/>
              </a:xfrm>
              <a:custGeom>
                <a:avLst/>
                <a:gdLst>
                  <a:gd name="T0" fmla="*/ 1387974357 w 803"/>
                  <a:gd name="T1" fmla="*/ 2147483647 h 292"/>
                  <a:gd name="T2" fmla="*/ 1387974357 w 803"/>
                  <a:gd name="T3" fmla="*/ 2147483647 h 292"/>
                  <a:gd name="T4" fmla="*/ 1387974357 w 803"/>
                  <a:gd name="T5" fmla="*/ 2147483647 h 292"/>
                  <a:gd name="T6" fmla="*/ 1387974357 w 803"/>
                  <a:gd name="T7" fmla="*/ 2147483647 h 292"/>
                  <a:gd name="T8" fmla="*/ 1387974357 w 803"/>
                  <a:gd name="T9" fmla="*/ 2147483647 h 292"/>
                  <a:gd name="T10" fmla="*/ 1387974357 w 803"/>
                  <a:gd name="T11" fmla="*/ 2147483647 h 292"/>
                  <a:gd name="T12" fmla="*/ 1387974357 w 803"/>
                  <a:gd name="T13" fmla="*/ 2147483647 h 292"/>
                  <a:gd name="T14" fmla="*/ 1387974357 w 803"/>
                  <a:gd name="T15" fmla="*/ 2147483647 h 292"/>
                  <a:gd name="T16" fmla="*/ 1387974357 w 803"/>
                  <a:gd name="T17" fmla="*/ 2147483647 h 292"/>
                  <a:gd name="T18" fmla="*/ 1387974357 w 803"/>
                  <a:gd name="T19" fmla="*/ 2147483647 h 292"/>
                  <a:gd name="T20" fmla="*/ 1387974357 w 803"/>
                  <a:gd name="T21" fmla="*/ 2147483647 h 292"/>
                  <a:gd name="T22" fmla="*/ 1387974357 w 803"/>
                  <a:gd name="T23" fmla="*/ 2147483647 h 292"/>
                  <a:gd name="T24" fmla="*/ 1387974357 w 803"/>
                  <a:gd name="T25" fmla="*/ 2147483647 h 292"/>
                  <a:gd name="T26" fmla="*/ 1387974357 w 803"/>
                  <a:gd name="T27" fmla="*/ 2147483647 h 292"/>
                  <a:gd name="T28" fmla="*/ 1387974357 w 803"/>
                  <a:gd name="T29" fmla="*/ 2147483647 h 292"/>
                  <a:gd name="T30" fmla="*/ 1387974357 w 803"/>
                  <a:gd name="T31" fmla="*/ 2147483647 h 292"/>
                  <a:gd name="T32" fmla="*/ 1387974357 w 803"/>
                  <a:gd name="T33" fmla="*/ 2147483647 h 292"/>
                  <a:gd name="T34" fmla="*/ 1387974357 w 803"/>
                  <a:gd name="T35" fmla="*/ 2147483647 h 292"/>
                  <a:gd name="T36" fmla="*/ 1387974357 w 803"/>
                  <a:gd name="T37" fmla="*/ 2147483647 h 292"/>
                  <a:gd name="T38" fmla="*/ 1387974357 w 803"/>
                  <a:gd name="T39" fmla="*/ 2147483647 h 292"/>
                  <a:gd name="T40" fmla="*/ 1387974357 w 803"/>
                  <a:gd name="T41" fmla="*/ 2147483647 h 292"/>
                  <a:gd name="T42" fmla="*/ 1387974357 w 803"/>
                  <a:gd name="T43" fmla="*/ 2147483647 h 292"/>
                  <a:gd name="T44" fmla="*/ 1387974357 w 803"/>
                  <a:gd name="T45" fmla="*/ 2147483647 h 292"/>
                  <a:gd name="T46" fmla="*/ 1387974357 w 803"/>
                  <a:gd name="T47" fmla="*/ 2147483647 h 292"/>
                  <a:gd name="T48" fmla="*/ 1387974357 w 803"/>
                  <a:gd name="T49" fmla="*/ 2147483647 h 292"/>
                  <a:gd name="T50" fmla="*/ 1387974357 w 803"/>
                  <a:gd name="T51" fmla="*/ 2147483647 h 292"/>
                  <a:gd name="T52" fmla="*/ 1387974357 w 803"/>
                  <a:gd name="T53" fmla="*/ 2147483647 h 292"/>
                  <a:gd name="T54" fmla="*/ 1387974357 w 803"/>
                  <a:gd name="T55" fmla="*/ 2147483647 h 292"/>
                  <a:gd name="T56" fmla="*/ 1387974357 w 803"/>
                  <a:gd name="T57" fmla="*/ 2147483647 h 292"/>
                  <a:gd name="T58" fmla="*/ 1387974357 w 803"/>
                  <a:gd name="T59" fmla="*/ 2147483647 h 292"/>
                  <a:gd name="T60" fmla="*/ 1387974357 w 803"/>
                  <a:gd name="T61" fmla="*/ 2147483647 h 292"/>
                  <a:gd name="T62" fmla="*/ 1387974357 w 803"/>
                  <a:gd name="T63" fmla="*/ 2147483647 h 292"/>
                  <a:gd name="T64" fmla="*/ 1387974357 w 803"/>
                  <a:gd name="T65" fmla="*/ 2147483647 h 292"/>
                  <a:gd name="T66" fmla="*/ 1387974357 w 803"/>
                  <a:gd name="T67" fmla="*/ 2147483647 h 292"/>
                  <a:gd name="T68" fmla="*/ 1387974357 w 803"/>
                  <a:gd name="T69" fmla="*/ 2147483647 h 292"/>
                  <a:gd name="T70" fmla="*/ 1387974357 w 803"/>
                  <a:gd name="T71" fmla="*/ 2147483647 h 292"/>
                  <a:gd name="T72" fmla="*/ 1387974357 w 803"/>
                  <a:gd name="T73" fmla="*/ 2147483647 h 292"/>
                  <a:gd name="T74" fmla="*/ 1387974357 w 803"/>
                  <a:gd name="T75" fmla="*/ 2147483647 h 292"/>
                  <a:gd name="T76" fmla="*/ 1387974357 w 803"/>
                  <a:gd name="T77" fmla="*/ 2147483647 h 292"/>
                  <a:gd name="T78" fmla="*/ 1387974357 w 803"/>
                  <a:gd name="T79" fmla="*/ 2147483647 h 292"/>
                  <a:gd name="T80" fmla="*/ 1387974357 w 803"/>
                  <a:gd name="T81" fmla="*/ 2147483647 h 292"/>
                  <a:gd name="T82" fmla="*/ 1387974357 w 803"/>
                  <a:gd name="T83" fmla="*/ 2147483647 h 292"/>
                  <a:gd name="T84" fmla="*/ 1387974357 w 803"/>
                  <a:gd name="T85" fmla="*/ 2147483647 h 292"/>
                  <a:gd name="T86" fmla="*/ 1387974357 w 803"/>
                  <a:gd name="T87" fmla="*/ 2147483647 h 292"/>
                  <a:gd name="T88" fmla="*/ 1387974357 w 803"/>
                  <a:gd name="T89" fmla="*/ 2147483647 h 292"/>
                  <a:gd name="T90" fmla="*/ 1387974357 w 803"/>
                  <a:gd name="T91" fmla="*/ 2147483647 h 292"/>
                  <a:gd name="T92" fmla="*/ 1387974357 w 803"/>
                  <a:gd name="T93" fmla="*/ 2147483647 h 292"/>
                  <a:gd name="T94" fmla="*/ 1387974357 w 803"/>
                  <a:gd name="T95" fmla="*/ 2147483647 h 292"/>
                  <a:gd name="T96" fmla="*/ 1387974357 w 803"/>
                  <a:gd name="T97" fmla="*/ 2147483647 h 292"/>
                  <a:gd name="T98" fmla="*/ 1387974357 w 803"/>
                  <a:gd name="T99" fmla="*/ 2147483647 h 292"/>
                  <a:gd name="T100" fmla="*/ 1387974357 w 803"/>
                  <a:gd name="T101" fmla="*/ 2147483647 h 292"/>
                  <a:gd name="T102" fmla="*/ 1387974357 w 803"/>
                  <a:gd name="T103" fmla="*/ 2147483647 h 292"/>
                  <a:gd name="T104" fmla="*/ 1387974357 w 803"/>
                  <a:gd name="T105" fmla="*/ 2147483647 h 292"/>
                  <a:gd name="T106" fmla="*/ 1387974357 w 803"/>
                  <a:gd name="T107" fmla="*/ 2147483647 h 292"/>
                  <a:gd name="T108" fmla="*/ 1387974357 w 803"/>
                  <a:gd name="T109" fmla="*/ 2147483647 h 292"/>
                  <a:gd name="T110" fmla="*/ 1387974357 w 803"/>
                  <a:gd name="T111" fmla="*/ 2147483647 h 292"/>
                  <a:gd name="T112" fmla="*/ 1387974357 w 803"/>
                  <a:gd name="T113" fmla="*/ 2147483647 h 292"/>
                  <a:gd name="T114" fmla="*/ 1387974357 w 803"/>
                  <a:gd name="T115" fmla="*/ 2147483647 h 292"/>
                  <a:gd name="T116" fmla="*/ 1387974357 w 803"/>
                  <a:gd name="T117" fmla="*/ 2147483647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292"/>
                  <a:gd name="T179" fmla="*/ 803 w 803"/>
                  <a:gd name="T180" fmla="*/ 292 h 2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292">
                    <a:moveTo>
                      <a:pt x="0" y="177"/>
                    </a:moveTo>
                    <a:lnTo>
                      <a:pt x="7" y="192"/>
                    </a:lnTo>
                    <a:lnTo>
                      <a:pt x="15" y="207"/>
                    </a:lnTo>
                    <a:lnTo>
                      <a:pt x="35" y="237"/>
                    </a:lnTo>
                    <a:lnTo>
                      <a:pt x="39" y="243"/>
                    </a:lnTo>
                    <a:lnTo>
                      <a:pt x="39" y="250"/>
                    </a:lnTo>
                    <a:lnTo>
                      <a:pt x="41" y="257"/>
                    </a:lnTo>
                    <a:lnTo>
                      <a:pt x="44" y="263"/>
                    </a:lnTo>
                    <a:lnTo>
                      <a:pt x="50" y="270"/>
                    </a:lnTo>
                    <a:lnTo>
                      <a:pt x="57" y="277"/>
                    </a:lnTo>
                    <a:lnTo>
                      <a:pt x="66" y="282"/>
                    </a:lnTo>
                    <a:lnTo>
                      <a:pt x="79" y="285"/>
                    </a:lnTo>
                    <a:lnTo>
                      <a:pt x="87" y="284"/>
                    </a:lnTo>
                    <a:lnTo>
                      <a:pt x="89" y="283"/>
                    </a:lnTo>
                    <a:lnTo>
                      <a:pt x="92" y="282"/>
                    </a:lnTo>
                    <a:lnTo>
                      <a:pt x="96" y="280"/>
                    </a:lnTo>
                    <a:lnTo>
                      <a:pt x="103" y="283"/>
                    </a:lnTo>
                    <a:lnTo>
                      <a:pt x="111" y="285"/>
                    </a:lnTo>
                    <a:lnTo>
                      <a:pt x="113" y="287"/>
                    </a:lnTo>
                    <a:lnTo>
                      <a:pt x="113" y="289"/>
                    </a:lnTo>
                    <a:lnTo>
                      <a:pt x="114" y="289"/>
                    </a:lnTo>
                    <a:lnTo>
                      <a:pt x="118" y="290"/>
                    </a:lnTo>
                    <a:lnTo>
                      <a:pt x="126" y="291"/>
                    </a:lnTo>
                    <a:lnTo>
                      <a:pt x="127" y="292"/>
                    </a:lnTo>
                    <a:lnTo>
                      <a:pt x="129" y="292"/>
                    </a:lnTo>
                    <a:lnTo>
                      <a:pt x="133" y="291"/>
                    </a:lnTo>
                    <a:lnTo>
                      <a:pt x="137" y="290"/>
                    </a:lnTo>
                    <a:lnTo>
                      <a:pt x="140" y="287"/>
                    </a:lnTo>
                    <a:lnTo>
                      <a:pt x="142" y="285"/>
                    </a:lnTo>
                    <a:lnTo>
                      <a:pt x="146" y="283"/>
                    </a:lnTo>
                    <a:lnTo>
                      <a:pt x="151" y="282"/>
                    </a:lnTo>
                    <a:lnTo>
                      <a:pt x="153" y="278"/>
                    </a:lnTo>
                    <a:lnTo>
                      <a:pt x="153" y="274"/>
                    </a:lnTo>
                    <a:lnTo>
                      <a:pt x="150" y="270"/>
                    </a:lnTo>
                    <a:lnTo>
                      <a:pt x="146" y="266"/>
                    </a:lnTo>
                    <a:lnTo>
                      <a:pt x="150" y="262"/>
                    </a:lnTo>
                    <a:lnTo>
                      <a:pt x="157" y="261"/>
                    </a:lnTo>
                    <a:lnTo>
                      <a:pt x="164" y="261"/>
                    </a:lnTo>
                    <a:lnTo>
                      <a:pt x="172" y="261"/>
                    </a:lnTo>
                    <a:lnTo>
                      <a:pt x="190" y="258"/>
                    </a:lnTo>
                    <a:lnTo>
                      <a:pt x="207" y="254"/>
                    </a:lnTo>
                    <a:lnTo>
                      <a:pt x="216" y="250"/>
                    </a:lnTo>
                    <a:lnTo>
                      <a:pt x="223" y="245"/>
                    </a:lnTo>
                    <a:lnTo>
                      <a:pt x="233" y="240"/>
                    </a:lnTo>
                    <a:lnTo>
                      <a:pt x="242" y="237"/>
                    </a:lnTo>
                    <a:lnTo>
                      <a:pt x="246" y="240"/>
                    </a:lnTo>
                    <a:lnTo>
                      <a:pt x="247" y="241"/>
                    </a:lnTo>
                    <a:lnTo>
                      <a:pt x="257" y="243"/>
                    </a:lnTo>
                    <a:lnTo>
                      <a:pt x="262" y="244"/>
                    </a:lnTo>
                    <a:lnTo>
                      <a:pt x="266" y="245"/>
                    </a:lnTo>
                    <a:lnTo>
                      <a:pt x="294" y="243"/>
                    </a:lnTo>
                    <a:lnTo>
                      <a:pt x="306" y="242"/>
                    </a:lnTo>
                    <a:lnTo>
                      <a:pt x="319" y="239"/>
                    </a:lnTo>
                    <a:lnTo>
                      <a:pt x="323" y="238"/>
                    </a:lnTo>
                    <a:lnTo>
                      <a:pt x="325" y="237"/>
                    </a:lnTo>
                    <a:lnTo>
                      <a:pt x="330" y="237"/>
                    </a:lnTo>
                    <a:lnTo>
                      <a:pt x="336" y="236"/>
                    </a:lnTo>
                    <a:lnTo>
                      <a:pt x="343" y="234"/>
                    </a:lnTo>
                    <a:lnTo>
                      <a:pt x="345" y="233"/>
                    </a:lnTo>
                    <a:lnTo>
                      <a:pt x="347" y="232"/>
                    </a:lnTo>
                    <a:lnTo>
                      <a:pt x="349" y="229"/>
                    </a:lnTo>
                    <a:lnTo>
                      <a:pt x="351" y="226"/>
                    </a:lnTo>
                    <a:lnTo>
                      <a:pt x="353" y="225"/>
                    </a:lnTo>
                    <a:lnTo>
                      <a:pt x="356" y="224"/>
                    </a:lnTo>
                    <a:lnTo>
                      <a:pt x="358" y="224"/>
                    </a:lnTo>
                    <a:lnTo>
                      <a:pt x="360" y="224"/>
                    </a:lnTo>
                    <a:lnTo>
                      <a:pt x="369" y="227"/>
                    </a:lnTo>
                    <a:lnTo>
                      <a:pt x="377" y="232"/>
                    </a:lnTo>
                    <a:lnTo>
                      <a:pt x="382" y="237"/>
                    </a:lnTo>
                    <a:lnTo>
                      <a:pt x="391" y="240"/>
                    </a:lnTo>
                    <a:lnTo>
                      <a:pt x="395" y="242"/>
                    </a:lnTo>
                    <a:lnTo>
                      <a:pt x="397" y="243"/>
                    </a:lnTo>
                    <a:lnTo>
                      <a:pt x="401" y="243"/>
                    </a:lnTo>
                    <a:lnTo>
                      <a:pt x="404" y="242"/>
                    </a:lnTo>
                    <a:lnTo>
                      <a:pt x="410" y="240"/>
                    </a:lnTo>
                    <a:lnTo>
                      <a:pt x="414" y="239"/>
                    </a:lnTo>
                    <a:lnTo>
                      <a:pt x="428" y="239"/>
                    </a:lnTo>
                    <a:lnTo>
                      <a:pt x="445" y="238"/>
                    </a:lnTo>
                    <a:lnTo>
                      <a:pt x="449" y="237"/>
                    </a:lnTo>
                    <a:lnTo>
                      <a:pt x="452" y="235"/>
                    </a:lnTo>
                    <a:lnTo>
                      <a:pt x="456" y="229"/>
                    </a:lnTo>
                    <a:lnTo>
                      <a:pt x="460" y="224"/>
                    </a:lnTo>
                    <a:lnTo>
                      <a:pt x="463" y="222"/>
                    </a:lnTo>
                    <a:lnTo>
                      <a:pt x="467" y="221"/>
                    </a:lnTo>
                    <a:lnTo>
                      <a:pt x="486" y="220"/>
                    </a:lnTo>
                    <a:lnTo>
                      <a:pt x="502" y="220"/>
                    </a:lnTo>
                    <a:lnTo>
                      <a:pt x="510" y="217"/>
                    </a:lnTo>
                    <a:lnTo>
                      <a:pt x="513" y="215"/>
                    </a:lnTo>
                    <a:lnTo>
                      <a:pt x="517" y="214"/>
                    </a:lnTo>
                    <a:lnTo>
                      <a:pt x="522" y="217"/>
                    </a:lnTo>
                    <a:lnTo>
                      <a:pt x="526" y="220"/>
                    </a:lnTo>
                    <a:lnTo>
                      <a:pt x="530" y="223"/>
                    </a:lnTo>
                    <a:lnTo>
                      <a:pt x="537" y="225"/>
                    </a:lnTo>
                    <a:lnTo>
                      <a:pt x="546" y="224"/>
                    </a:lnTo>
                    <a:lnTo>
                      <a:pt x="558" y="223"/>
                    </a:lnTo>
                    <a:lnTo>
                      <a:pt x="567" y="223"/>
                    </a:lnTo>
                    <a:lnTo>
                      <a:pt x="576" y="226"/>
                    </a:lnTo>
                    <a:lnTo>
                      <a:pt x="580" y="229"/>
                    </a:lnTo>
                    <a:lnTo>
                      <a:pt x="583" y="232"/>
                    </a:lnTo>
                    <a:lnTo>
                      <a:pt x="587" y="234"/>
                    </a:lnTo>
                    <a:lnTo>
                      <a:pt x="593" y="235"/>
                    </a:lnTo>
                    <a:lnTo>
                      <a:pt x="598" y="236"/>
                    </a:lnTo>
                    <a:lnTo>
                      <a:pt x="606" y="237"/>
                    </a:lnTo>
                    <a:lnTo>
                      <a:pt x="628" y="245"/>
                    </a:lnTo>
                    <a:lnTo>
                      <a:pt x="650" y="252"/>
                    </a:lnTo>
                    <a:lnTo>
                      <a:pt x="657" y="254"/>
                    </a:lnTo>
                    <a:lnTo>
                      <a:pt x="665" y="255"/>
                    </a:lnTo>
                    <a:lnTo>
                      <a:pt x="672" y="256"/>
                    </a:lnTo>
                    <a:lnTo>
                      <a:pt x="674" y="257"/>
                    </a:lnTo>
                    <a:lnTo>
                      <a:pt x="676" y="257"/>
                    </a:lnTo>
                    <a:lnTo>
                      <a:pt x="679" y="254"/>
                    </a:lnTo>
                    <a:lnTo>
                      <a:pt x="683" y="253"/>
                    </a:lnTo>
                    <a:lnTo>
                      <a:pt x="687" y="252"/>
                    </a:lnTo>
                    <a:lnTo>
                      <a:pt x="694" y="251"/>
                    </a:lnTo>
                    <a:lnTo>
                      <a:pt x="696" y="247"/>
                    </a:lnTo>
                    <a:lnTo>
                      <a:pt x="698" y="245"/>
                    </a:lnTo>
                    <a:lnTo>
                      <a:pt x="703" y="242"/>
                    </a:lnTo>
                    <a:lnTo>
                      <a:pt x="713" y="241"/>
                    </a:lnTo>
                    <a:lnTo>
                      <a:pt x="726" y="240"/>
                    </a:lnTo>
                    <a:lnTo>
                      <a:pt x="724" y="233"/>
                    </a:lnTo>
                    <a:lnTo>
                      <a:pt x="727" y="228"/>
                    </a:lnTo>
                    <a:lnTo>
                      <a:pt x="733" y="224"/>
                    </a:lnTo>
                    <a:lnTo>
                      <a:pt x="742" y="221"/>
                    </a:lnTo>
                    <a:lnTo>
                      <a:pt x="744" y="219"/>
                    </a:lnTo>
                    <a:lnTo>
                      <a:pt x="748" y="217"/>
                    </a:lnTo>
                    <a:lnTo>
                      <a:pt x="755" y="213"/>
                    </a:lnTo>
                    <a:lnTo>
                      <a:pt x="757" y="210"/>
                    </a:lnTo>
                    <a:lnTo>
                      <a:pt x="762" y="209"/>
                    </a:lnTo>
                    <a:lnTo>
                      <a:pt x="775" y="206"/>
                    </a:lnTo>
                    <a:lnTo>
                      <a:pt x="790" y="206"/>
                    </a:lnTo>
                    <a:lnTo>
                      <a:pt x="803" y="205"/>
                    </a:lnTo>
                    <a:lnTo>
                      <a:pt x="801" y="203"/>
                    </a:lnTo>
                    <a:lnTo>
                      <a:pt x="799" y="201"/>
                    </a:lnTo>
                    <a:lnTo>
                      <a:pt x="798" y="199"/>
                    </a:lnTo>
                    <a:lnTo>
                      <a:pt x="792" y="198"/>
                    </a:lnTo>
                    <a:lnTo>
                      <a:pt x="790" y="195"/>
                    </a:lnTo>
                    <a:lnTo>
                      <a:pt x="788" y="192"/>
                    </a:lnTo>
                    <a:lnTo>
                      <a:pt x="788" y="187"/>
                    </a:lnTo>
                    <a:lnTo>
                      <a:pt x="786" y="182"/>
                    </a:lnTo>
                    <a:lnTo>
                      <a:pt x="783" y="180"/>
                    </a:lnTo>
                    <a:lnTo>
                      <a:pt x="777" y="178"/>
                    </a:lnTo>
                    <a:lnTo>
                      <a:pt x="774" y="172"/>
                    </a:lnTo>
                    <a:lnTo>
                      <a:pt x="770" y="170"/>
                    </a:lnTo>
                    <a:lnTo>
                      <a:pt x="762" y="168"/>
                    </a:lnTo>
                    <a:lnTo>
                      <a:pt x="755" y="165"/>
                    </a:lnTo>
                    <a:lnTo>
                      <a:pt x="748" y="163"/>
                    </a:lnTo>
                    <a:lnTo>
                      <a:pt x="740" y="162"/>
                    </a:lnTo>
                    <a:lnTo>
                      <a:pt x="729" y="161"/>
                    </a:lnTo>
                    <a:lnTo>
                      <a:pt x="727" y="159"/>
                    </a:lnTo>
                    <a:lnTo>
                      <a:pt x="724" y="157"/>
                    </a:lnTo>
                    <a:lnTo>
                      <a:pt x="714" y="155"/>
                    </a:lnTo>
                    <a:lnTo>
                      <a:pt x="718" y="153"/>
                    </a:lnTo>
                    <a:lnTo>
                      <a:pt x="718" y="152"/>
                    </a:lnTo>
                    <a:lnTo>
                      <a:pt x="718" y="153"/>
                    </a:lnTo>
                    <a:lnTo>
                      <a:pt x="718" y="154"/>
                    </a:lnTo>
                    <a:lnTo>
                      <a:pt x="722" y="154"/>
                    </a:lnTo>
                    <a:lnTo>
                      <a:pt x="727" y="153"/>
                    </a:lnTo>
                    <a:lnTo>
                      <a:pt x="737" y="151"/>
                    </a:lnTo>
                    <a:lnTo>
                      <a:pt x="738" y="150"/>
                    </a:lnTo>
                    <a:lnTo>
                      <a:pt x="738" y="148"/>
                    </a:lnTo>
                    <a:lnTo>
                      <a:pt x="738" y="146"/>
                    </a:lnTo>
                    <a:lnTo>
                      <a:pt x="740" y="145"/>
                    </a:lnTo>
                    <a:lnTo>
                      <a:pt x="744" y="145"/>
                    </a:lnTo>
                    <a:lnTo>
                      <a:pt x="746" y="144"/>
                    </a:lnTo>
                    <a:lnTo>
                      <a:pt x="751" y="145"/>
                    </a:lnTo>
                    <a:lnTo>
                      <a:pt x="757" y="145"/>
                    </a:lnTo>
                    <a:lnTo>
                      <a:pt x="761" y="145"/>
                    </a:lnTo>
                    <a:lnTo>
                      <a:pt x="766" y="145"/>
                    </a:lnTo>
                    <a:lnTo>
                      <a:pt x="770" y="139"/>
                    </a:lnTo>
                    <a:lnTo>
                      <a:pt x="770" y="131"/>
                    </a:lnTo>
                    <a:lnTo>
                      <a:pt x="768" y="124"/>
                    </a:lnTo>
                    <a:lnTo>
                      <a:pt x="762" y="119"/>
                    </a:lnTo>
                    <a:lnTo>
                      <a:pt x="759" y="118"/>
                    </a:lnTo>
                    <a:lnTo>
                      <a:pt x="753" y="117"/>
                    </a:lnTo>
                    <a:lnTo>
                      <a:pt x="748" y="116"/>
                    </a:lnTo>
                    <a:lnTo>
                      <a:pt x="746" y="116"/>
                    </a:lnTo>
                    <a:lnTo>
                      <a:pt x="744" y="114"/>
                    </a:lnTo>
                    <a:lnTo>
                      <a:pt x="740" y="112"/>
                    </a:lnTo>
                    <a:lnTo>
                      <a:pt x="738" y="111"/>
                    </a:lnTo>
                    <a:lnTo>
                      <a:pt x="733" y="110"/>
                    </a:lnTo>
                    <a:lnTo>
                      <a:pt x="731" y="102"/>
                    </a:lnTo>
                    <a:lnTo>
                      <a:pt x="729" y="93"/>
                    </a:lnTo>
                    <a:lnTo>
                      <a:pt x="729" y="84"/>
                    </a:lnTo>
                    <a:lnTo>
                      <a:pt x="726" y="76"/>
                    </a:lnTo>
                    <a:lnTo>
                      <a:pt x="726" y="72"/>
                    </a:lnTo>
                    <a:lnTo>
                      <a:pt x="724" y="68"/>
                    </a:lnTo>
                    <a:lnTo>
                      <a:pt x="720" y="66"/>
                    </a:lnTo>
                    <a:lnTo>
                      <a:pt x="713" y="66"/>
                    </a:lnTo>
                    <a:lnTo>
                      <a:pt x="711" y="62"/>
                    </a:lnTo>
                    <a:lnTo>
                      <a:pt x="707" y="59"/>
                    </a:lnTo>
                    <a:lnTo>
                      <a:pt x="703" y="56"/>
                    </a:lnTo>
                    <a:lnTo>
                      <a:pt x="698" y="53"/>
                    </a:lnTo>
                    <a:lnTo>
                      <a:pt x="694" y="48"/>
                    </a:lnTo>
                    <a:lnTo>
                      <a:pt x="694" y="43"/>
                    </a:lnTo>
                    <a:lnTo>
                      <a:pt x="694" y="38"/>
                    </a:lnTo>
                    <a:lnTo>
                      <a:pt x="692" y="33"/>
                    </a:lnTo>
                    <a:lnTo>
                      <a:pt x="687" y="31"/>
                    </a:lnTo>
                    <a:lnTo>
                      <a:pt x="679" y="29"/>
                    </a:lnTo>
                    <a:lnTo>
                      <a:pt x="674" y="28"/>
                    </a:lnTo>
                    <a:lnTo>
                      <a:pt x="670" y="28"/>
                    </a:lnTo>
                    <a:lnTo>
                      <a:pt x="665" y="21"/>
                    </a:lnTo>
                    <a:lnTo>
                      <a:pt x="661" y="13"/>
                    </a:lnTo>
                    <a:lnTo>
                      <a:pt x="659" y="9"/>
                    </a:lnTo>
                    <a:lnTo>
                      <a:pt x="659" y="8"/>
                    </a:lnTo>
                    <a:lnTo>
                      <a:pt x="657" y="7"/>
                    </a:lnTo>
                    <a:lnTo>
                      <a:pt x="644" y="4"/>
                    </a:lnTo>
                    <a:lnTo>
                      <a:pt x="631" y="0"/>
                    </a:lnTo>
                    <a:lnTo>
                      <a:pt x="624" y="1"/>
                    </a:lnTo>
                    <a:lnTo>
                      <a:pt x="617" y="3"/>
                    </a:lnTo>
                    <a:lnTo>
                      <a:pt x="613" y="5"/>
                    </a:lnTo>
                    <a:lnTo>
                      <a:pt x="607" y="9"/>
                    </a:lnTo>
                    <a:lnTo>
                      <a:pt x="607" y="14"/>
                    </a:lnTo>
                    <a:lnTo>
                      <a:pt x="607" y="19"/>
                    </a:lnTo>
                    <a:lnTo>
                      <a:pt x="607" y="25"/>
                    </a:lnTo>
                    <a:lnTo>
                      <a:pt x="607" y="28"/>
                    </a:lnTo>
                    <a:lnTo>
                      <a:pt x="607" y="29"/>
                    </a:lnTo>
                    <a:lnTo>
                      <a:pt x="607" y="30"/>
                    </a:lnTo>
                    <a:lnTo>
                      <a:pt x="606" y="30"/>
                    </a:lnTo>
                    <a:lnTo>
                      <a:pt x="604" y="31"/>
                    </a:lnTo>
                    <a:lnTo>
                      <a:pt x="598" y="35"/>
                    </a:lnTo>
                    <a:lnTo>
                      <a:pt x="596" y="40"/>
                    </a:lnTo>
                    <a:lnTo>
                      <a:pt x="594" y="43"/>
                    </a:lnTo>
                    <a:lnTo>
                      <a:pt x="591" y="47"/>
                    </a:lnTo>
                    <a:lnTo>
                      <a:pt x="583" y="49"/>
                    </a:lnTo>
                    <a:lnTo>
                      <a:pt x="578" y="49"/>
                    </a:lnTo>
                    <a:lnTo>
                      <a:pt x="569" y="50"/>
                    </a:lnTo>
                    <a:lnTo>
                      <a:pt x="561" y="50"/>
                    </a:lnTo>
                    <a:lnTo>
                      <a:pt x="556" y="51"/>
                    </a:lnTo>
                    <a:lnTo>
                      <a:pt x="554" y="54"/>
                    </a:lnTo>
                    <a:lnTo>
                      <a:pt x="554" y="56"/>
                    </a:lnTo>
                    <a:lnTo>
                      <a:pt x="554" y="57"/>
                    </a:lnTo>
                    <a:lnTo>
                      <a:pt x="550" y="56"/>
                    </a:lnTo>
                    <a:lnTo>
                      <a:pt x="548" y="56"/>
                    </a:lnTo>
                    <a:lnTo>
                      <a:pt x="543" y="57"/>
                    </a:lnTo>
                    <a:lnTo>
                      <a:pt x="537" y="61"/>
                    </a:lnTo>
                    <a:lnTo>
                      <a:pt x="535" y="62"/>
                    </a:lnTo>
                    <a:lnTo>
                      <a:pt x="534" y="63"/>
                    </a:lnTo>
                    <a:lnTo>
                      <a:pt x="532" y="67"/>
                    </a:lnTo>
                    <a:lnTo>
                      <a:pt x="530" y="68"/>
                    </a:lnTo>
                    <a:lnTo>
                      <a:pt x="526" y="68"/>
                    </a:lnTo>
                    <a:lnTo>
                      <a:pt x="519" y="65"/>
                    </a:lnTo>
                    <a:lnTo>
                      <a:pt x="510" y="62"/>
                    </a:lnTo>
                    <a:lnTo>
                      <a:pt x="508" y="61"/>
                    </a:lnTo>
                    <a:lnTo>
                      <a:pt x="506" y="60"/>
                    </a:lnTo>
                    <a:lnTo>
                      <a:pt x="497" y="61"/>
                    </a:lnTo>
                    <a:lnTo>
                      <a:pt x="491" y="61"/>
                    </a:lnTo>
                    <a:lnTo>
                      <a:pt x="489" y="64"/>
                    </a:lnTo>
                    <a:lnTo>
                      <a:pt x="487" y="68"/>
                    </a:lnTo>
                    <a:lnTo>
                      <a:pt x="476" y="62"/>
                    </a:lnTo>
                    <a:lnTo>
                      <a:pt x="463" y="56"/>
                    </a:lnTo>
                    <a:lnTo>
                      <a:pt x="456" y="55"/>
                    </a:lnTo>
                    <a:lnTo>
                      <a:pt x="454" y="55"/>
                    </a:lnTo>
                    <a:lnTo>
                      <a:pt x="452" y="55"/>
                    </a:lnTo>
                    <a:lnTo>
                      <a:pt x="447" y="55"/>
                    </a:lnTo>
                    <a:lnTo>
                      <a:pt x="443" y="56"/>
                    </a:lnTo>
                    <a:lnTo>
                      <a:pt x="439" y="58"/>
                    </a:lnTo>
                    <a:lnTo>
                      <a:pt x="434" y="60"/>
                    </a:lnTo>
                    <a:lnTo>
                      <a:pt x="436" y="64"/>
                    </a:lnTo>
                    <a:lnTo>
                      <a:pt x="436" y="67"/>
                    </a:lnTo>
                    <a:lnTo>
                      <a:pt x="436" y="70"/>
                    </a:lnTo>
                    <a:lnTo>
                      <a:pt x="430" y="72"/>
                    </a:lnTo>
                    <a:lnTo>
                      <a:pt x="423" y="71"/>
                    </a:lnTo>
                    <a:lnTo>
                      <a:pt x="417" y="71"/>
                    </a:lnTo>
                    <a:lnTo>
                      <a:pt x="410" y="71"/>
                    </a:lnTo>
                    <a:lnTo>
                      <a:pt x="402" y="71"/>
                    </a:lnTo>
                    <a:lnTo>
                      <a:pt x="399" y="75"/>
                    </a:lnTo>
                    <a:lnTo>
                      <a:pt x="397" y="79"/>
                    </a:lnTo>
                    <a:lnTo>
                      <a:pt x="397" y="85"/>
                    </a:lnTo>
                    <a:lnTo>
                      <a:pt x="395" y="88"/>
                    </a:lnTo>
                    <a:lnTo>
                      <a:pt x="393" y="90"/>
                    </a:lnTo>
                    <a:lnTo>
                      <a:pt x="388" y="92"/>
                    </a:lnTo>
                    <a:lnTo>
                      <a:pt x="378" y="94"/>
                    </a:lnTo>
                    <a:lnTo>
                      <a:pt x="371" y="93"/>
                    </a:lnTo>
                    <a:lnTo>
                      <a:pt x="366" y="93"/>
                    </a:lnTo>
                    <a:lnTo>
                      <a:pt x="358" y="93"/>
                    </a:lnTo>
                    <a:lnTo>
                      <a:pt x="349" y="94"/>
                    </a:lnTo>
                    <a:lnTo>
                      <a:pt x="345" y="96"/>
                    </a:lnTo>
                    <a:lnTo>
                      <a:pt x="343" y="99"/>
                    </a:lnTo>
                    <a:lnTo>
                      <a:pt x="342" y="101"/>
                    </a:lnTo>
                    <a:lnTo>
                      <a:pt x="338" y="103"/>
                    </a:lnTo>
                    <a:lnTo>
                      <a:pt x="327" y="105"/>
                    </a:lnTo>
                    <a:lnTo>
                      <a:pt x="316" y="106"/>
                    </a:lnTo>
                    <a:lnTo>
                      <a:pt x="314" y="108"/>
                    </a:lnTo>
                    <a:lnTo>
                      <a:pt x="314" y="109"/>
                    </a:lnTo>
                    <a:lnTo>
                      <a:pt x="312" y="114"/>
                    </a:lnTo>
                    <a:lnTo>
                      <a:pt x="312" y="118"/>
                    </a:lnTo>
                    <a:lnTo>
                      <a:pt x="306" y="124"/>
                    </a:lnTo>
                    <a:lnTo>
                      <a:pt x="301" y="130"/>
                    </a:lnTo>
                    <a:lnTo>
                      <a:pt x="305" y="133"/>
                    </a:lnTo>
                    <a:lnTo>
                      <a:pt x="305" y="135"/>
                    </a:lnTo>
                    <a:lnTo>
                      <a:pt x="303" y="137"/>
                    </a:lnTo>
                    <a:lnTo>
                      <a:pt x="299" y="138"/>
                    </a:lnTo>
                    <a:lnTo>
                      <a:pt x="290" y="139"/>
                    </a:lnTo>
                    <a:lnTo>
                      <a:pt x="281" y="139"/>
                    </a:lnTo>
                    <a:lnTo>
                      <a:pt x="277" y="143"/>
                    </a:lnTo>
                    <a:lnTo>
                      <a:pt x="273" y="145"/>
                    </a:lnTo>
                    <a:lnTo>
                      <a:pt x="270" y="146"/>
                    </a:lnTo>
                    <a:lnTo>
                      <a:pt x="262" y="147"/>
                    </a:lnTo>
                    <a:lnTo>
                      <a:pt x="253" y="153"/>
                    </a:lnTo>
                    <a:lnTo>
                      <a:pt x="249" y="156"/>
                    </a:lnTo>
                    <a:lnTo>
                      <a:pt x="247" y="159"/>
                    </a:lnTo>
                    <a:lnTo>
                      <a:pt x="249" y="162"/>
                    </a:lnTo>
                    <a:lnTo>
                      <a:pt x="247" y="163"/>
                    </a:lnTo>
                    <a:lnTo>
                      <a:pt x="246" y="164"/>
                    </a:lnTo>
                    <a:lnTo>
                      <a:pt x="242" y="165"/>
                    </a:lnTo>
                    <a:lnTo>
                      <a:pt x="236" y="170"/>
                    </a:lnTo>
                    <a:lnTo>
                      <a:pt x="233" y="174"/>
                    </a:lnTo>
                    <a:lnTo>
                      <a:pt x="227" y="178"/>
                    </a:lnTo>
                    <a:lnTo>
                      <a:pt x="220" y="180"/>
                    </a:lnTo>
                    <a:lnTo>
                      <a:pt x="212" y="178"/>
                    </a:lnTo>
                    <a:lnTo>
                      <a:pt x="203" y="176"/>
                    </a:lnTo>
                    <a:lnTo>
                      <a:pt x="186" y="172"/>
                    </a:lnTo>
                    <a:lnTo>
                      <a:pt x="183" y="168"/>
                    </a:lnTo>
                    <a:lnTo>
                      <a:pt x="179" y="167"/>
                    </a:lnTo>
                    <a:lnTo>
                      <a:pt x="175" y="165"/>
                    </a:lnTo>
                    <a:lnTo>
                      <a:pt x="174" y="161"/>
                    </a:lnTo>
                    <a:lnTo>
                      <a:pt x="168" y="159"/>
                    </a:lnTo>
                    <a:lnTo>
                      <a:pt x="157" y="156"/>
                    </a:lnTo>
                    <a:lnTo>
                      <a:pt x="144" y="156"/>
                    </a:lnTo>
                    <a:lnTo>
                      <a:pt x="131" y="156"/>
                    </a:lnTo>
                    <a:lnTo>
                      <a:pt x="131" y="152"/>
                    </a:lnTo>
                    <a:lnTo>
                      <a:pt x="131" y="148"/>
                    </a:lnTo>
                    <a:lnTo>
                      <a:pt x="127" y="144"/>
                    </a:lnTo>
                    <a:lnTo>
                      <a:pt x="122" y="142"/>
                    </a:lnTo>
                    <a:lnTo>
                      <a:pt x="118" y="143"/>
                    </a:lnTo>
                    <a:lnTo>
                      <a:pt x="116" y="144"/>
                    </a:lnTo>
                    <a:lnTo>
                      <a:pt x="116" y="145"/>
                    </a:lnTo>
                    <a:lnTo>
                      <a:pt x="113" y="146"/>
                    </a:lnTo>
                    <a:lnTo>
                      <a:pt x="109" y="146"/>
                    </a:lnTo>
                    <a:lnTo>
                      <a:pt x="103" y="145"/>
                    </a:lnTo>
                    <a:lnTo>
                      <a:pt x="92" y="145"/>
                    </a:lnTo>
                    <a:lnTo>
                      <a:pt x="83" y="145"/>
                    </a:lnTo>
                    <a:lnTo>
                      <a:pt x="78" y="145"/>
                    </a:lnTo>
                    <a:lnTo>
                      <a:pt x="76" y="146"/>
                    </a:lnTo>
                    <a:lnTo>
                      <a:pt x="74" y="147"/>
                    </a:lnTo>
                    <a:lnTo>
                      <a:pt x="74" y="149"/>
                    </a:lnTo>
                    <a:lnTo>
                      <a:pt x="76" y="151"/>
                    </a:lnTo>
                    <a:lnTo>
                      <a:pt x="78" y="155"/>
                    </a:lnTo>
                    <a:lnTo>
                      <a:pt x="76" y="157"/>
                    </a:lnTo>
                    <a:lnTo>
                      <a:pt x="72" y="160"/>
                    </a:lnTo>
                    <a:lnTo>
                      <a:pt x="68" y="161"/>
                    </a:lnTo>
                    <a:lnTo>
                      <a:pt x="66" y="162"/>
                    </a:lnTo>
                    <a:lnTo>
                      <a:pt x="57" y="161"/>
                    </a:lnTo>
                    <a:lnTo>
                      <a:pt x="48" y="160"/>
                    </a:lnTo>
                    <a:lnTo>
                      <a:pt x="39" y="161"/>
                    </a:lnTo>
                    <a:lnTo>
                      <a:pt x="30" y="164"/>
                    </a:lnTo>
                    <a:lnTo>
                      <a:pt x="26" y="167"/>
                    </a:lnTo>
                    <a:lnTo>
                      <a:pt x="22" y="168"/>
                    </a:lnTo>
                    <a:lnTo>
                      <a:pt x="9" y="170"/>
                    </a:lnTo>
                    <a:lnTo>
                      <a:pt x="7" y="173"/>
                    </a:lnTo>
                    <a:lnTo>
                      <a:pt x="4" y="175"/>
                    </a:lnTo>
                    <a:lnTo>
                      <a:pt x="2" y="177"/>
                    </a:lnTo>
                    <a:lnTo>
                      <a:pt x="0" y="177"/>
                    </a:lnTo>
                    <a:close/>
                  </a:path>
                </a:pathLst>
              </a:custGeom>
              <a:solidFill>
                <a:schemeClr val="accent1">
                  <a:lumMod val="60000"/>
                  <a:lumOff val="40000"/>
                </a:schemeClr>
              </a:solid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grpSp>
        <p:sp>
          <p:nvSpPr>
            <p:cNvPr id="16" name="Rectángulo 15">
              <a:extLst>
                <a:ext uri="{FF2B5EF4-FFF2-40B4-BE49-F238E27FC236}">
                  <a16:creationId xmlns:a16="http://schemas.microsoft.com/office/drawing/2014/main" id="{9444C031-519B-307D-C34B-A23FA4694C53}"/>
                </a:ext>
              </a:extLst>
            </p:cNvPr>
            <p:cNvSpPr/>
            <p:nvPr/>
          </p:nvSpPr>
          <p:spPr>
            <a:xfrm>
              <a:off x="2763293" y="3729544"/>
              <a:ext cx="1121645" cy="107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COSTA LIMA &amp; CALLAO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5 661 925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(46,71%)</a:t>
              </a:r>
            </a:p>
          </p:txBody>
        </p:sp>
        <p:sp>
          <p:nvSpPr>
            <p:cNvPr id="17" name="Rectángulo 16">
              <a:extLst>
                <a:ext uri="{FF2B5EF4-FFF2-40B4-BE49-F238E27FC236}">
                  <a16:creationId xmlns:a16="http://schemas.microsoft.com/office/drawing/2014/main" id="{796EB6B9-DB04-4549-77C9-DA6EE9286193}"/>
                </a:ext>
              </a:extLst>
            </p:cNvPr>
            <p:cNvSpPr/>
            <p:nvPr/>
          </p:nvSpPr>
          <p:spPr>
            <a:xfrm>
              <a:off x="2043064" y="2340121"/>
              <a:ext cx="1219656" cy="11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COSTA  NORTE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2 408 171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(19.87%)</a:t>
              </a:r>
            </a:p>
          </p:txBody>
        </p:sp>
        <p:sp>
          <p:nvSpPr>
            <p:cNvPr id="18" name="Rectángulo 17">
              <a:extLst>
                <a:ext uri="{FF2B5EF4-FFF2-40B4-BE49-F238E27FC236}">
                  <a16:creationId xmlns:a16="http://schemas.microsoft.com/office/drawing/2014/main" id="{1FB17849-E780-9D0A-2E57-6B33ABBF2FD6}"/>
                </a:ext>
              </a:extLst>
            </p:cNvPr>
            <p:cNvSpPr/>
            <p:nvPr/>
          </p:nvSpPr>
          <p:spPr>
            <a:xfrm>
              <a:off x="2926925" y="797113"/>
              <a:ext cx="1219656" cy="919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SIERRA NORTE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576 442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(4.76%)</a:t>
              </a:r>
            </a:p>
          </p:txBody>
        </p:sp>
        <p:sp>
          <p:nvSpPr>
            <p:cNvPr id="19" name="Rectángulo 18">
              <a:extLst>
                <a:ext uri="{FF2B5EF4-FFF2-40B4-BE49-F238E27FC236}">
                  <a16:creationId xmlns:a16="http://schemas.microsoft.com/office/drawing/2014/main" id="{75B707D7-D659-B4A4-9475-44B0B34F355F}"/>
                </a:ext>
              </a:extLst>
            </p:cNvPr>
            <p:cNvSpPr/>
            <p:nvPr/>
          </p:nvSpPr>
          <p:spPr>
            <a:xfrm>
              <a:off x="4843510" y="2091271"/>
              <a:ext cx="1081123" cy="87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SELVA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439 729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(3.63%)</a:t>
              </a:r>
            </a:p>
          </p:txBody>
        </p:sp>
        <p:sp>
          <p:nvSpPr>
            <p:cNvPr id="20" name="Rectángulo 19">
              <a:extLst>
                <a:ext uri="{FF2B5EF4-FFF2-40B4-BE49-F238E27FC236}">
                  <a16:creationId xmlns:a16="http://schemas.microsoft.com/office/drawing/2014/main" id="{60A3B3FE-382E-F929-6BCA-A8B19DBA1A53}"/>
                </a:ext>
              </a:extLst>
            </p:cNvPr>
            <p:cNvSpPr/>
            <p:nvPr/>
          </p:nvSpPr>
          <p:spPr>
            <a:xfrm>
              <a:off x="5243093" y="2968056"/>
              <a:ext cx="1081123" cy="87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SIERRA CENTRO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669 222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(5.52%)</a:t>
              </a:r>
            </a:p>
          </p:txBody>
        </p:sp>
        <p:sp>
          <p:nvSpPr>
            <p:cNvPr id="21" name="Rectángulo 20">
              <a:extLst>
                <a:ext uri="{FF2B5EF4-FFF2-40B4-BE49-F238E27FC236}">
                  <a16:creationId xmlns:a16="http://schemas.microsoft.com/office/drawing/2014/main" id="{5A0EFB1D-4683-C715-1580-C156782EF6EF}"/>
                </a:ext>
              </a:extLst>
            </p:cNvPr>
            <p:cNvSpPr/>
            <p:nvPr/>
          </p:nvSpPr>
          <p:spPr>
            <a:xfrm>
              <a:off x="5627827" y="4525348"/>
              <a:ext cx="1081123" cy="87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SIERRA SUR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926 644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(7.65%)</a:t>
              </a:r>
            </a:p>
          </p:txBody>
        </p:sp>
        <p:sp>
          <p:nvSpPr>
            <p:cNvPr id="22" name="Rectángulo 21">
              <a:extLst>
                <a:ext uri="{FF2B5EF4-FFF2-40B4-BE49-F238E27FC236}">
                  <a16:creationId xmlns:a16="http://schemas.microsoft.com/office/drawing/2014/main" id="{98A10301-7029-5440-04BA-56ACE52C7990}"/>
                </a:ext>
              </a:extLst>
            </p:cNvPr>
            <p:cNvSpPr/>
            <p:nvPr/>
          </p:nvSpPr>
          <p:spPr>
            <a:xfrm>
              <a:off x="3731557" y="5122974"/>
              <a:ext cx="1081123" cy="87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COSTA SUR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1 438 209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(11.87%)</a:t>
              </a:r>
            </a:p>
          </p:txBody>
        </p:sp>
        <p:sp>
          <p:nvSpPr>
            <p:cNvPr id="23" name="Rectángulo 22">
              <a:extLst>
                <a:ext uri="{FF2B5EF4-FFF2-40B4-BE49-F238E27FC236}">
                  <a16:creationId xmlns:a16="http://schemas.microsoft.com/office/drawing/2014/main" id="{2E431158-4727-6ADD-8B57-4DC75053743C}"/>
                </a:ext>
              </a:extLst>
            </p:cNvPr>
            <p:cNvSpPr/>
            <p:nvPr/>
          </p:nvSpPr>
          <p:spPr>
            <a:xfrm>
              <a:off x="2053502" y="4636812"/>
              <a:ext cx="1236376" cy="110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POBLACIÓN PROYECTADA A DIC. 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12 120 342</a:t>
              </a:r>
            </a:p>
          </p:txBody>
        </p:sp>
      </p:grpSp>
      <p:sp>
        <p:nvSpPr>
          <p:cNvPr id="48" name="CuadroTexto 47">
            <a:extLst>
              <a:ext uri="{FF2B5EF4-FFF2-40B4-BE49-F238E27FC236}">
                <a16:creationId xmlns:a16="http://schemas.microsoft.com/office/drawing/2014/main" id="{EBF76549-57AF-EBC4-457D-85602593DB2E}"/>
              </a:ext>
            </a:extLst>
          </p:cNvPr>
          <p:cNvSpPr txBox="1"/>
          <p:nvPr/>
        </p:nvSpPr>
        <p:spPr>
          <a:xfrm>
            <a:off x="4222458" y="6473469"/>
            <a:ext cx="245165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 Información actualizada por la GCSPE </a:t>
            </a:r>
          </a:p>
        </p:txBody>
      </p:sp>
      <p:pic>
        <p:nvPicPr>
          <p:cNvPr id="49" name="Imagen 48">
            <a:extLst>
              <a:ext uri="{FF2B5EF4-FFF2-40B4-BE49-F238E27FC236}">
                <a16:creationId xmlns:a16="http://schemas.microsoft.com/office/drawing/2014/main" id="{9E150213-058E-E6E8-66D7-CCBBC8C994DE}"/>
              </a:ext>
            </a:extLst>
          </p:cNvPr>
          <p:cNvPicPr>
            <a:picLocks noChangeAspect="1"/>
          </p:cNvPicPr>
          <p:nvPr/>
        </p:nvPicPr>
        <p:blipFill>
          <a:blip r:embed="rId7"/>
          <a:stretch>
            <a:fillRect/>
          </a:stretch>
        </p:blipFill>
        <p:spPr>
          <a:xfrm>
            <a:off x="446095" y="3602619"/>
            <a:ext cx="6079145" cy="2939834"/>
          </a:xfrm>
          <a:prstGeom prst="rect">
            <a:avLst/>
          </a:prstGeom>
        </p:spPr>
      </p:pic>
    </p:spTree>
    <p:extLst>
      <p:ext uri="{BB962C8B-B14F-4D97-AF65-F5344CB8AC3E}">
        <p14:creationId xmlns:p14="http://schemas.microsoft.com/office/powerpoint/2010/main" val="29920588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74A341-DD4A-4472-9A4C-38F1AA6481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5" name="Imagen 4">
            <a:extLst>
              <a:ext uri="{FF2B5EF4-FFF2-40B4-BE49-F238E27FC236}">
                <a16:creationId xmlns:a16="http://schemas.microsoft.com/office/drawing/2014/main" id="{C80A371B-BC47-4F33-BFA9-D8FF34D04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6" name="Imagen 5">
            <a:extLst>
              <a:ext uri="{FF2B5EF4-FFF2-40B4-BE49-F238E27FC236}">
                <a16:creationId xmlns:a16="http://schemas.microsoft.com/office/drawing/2014/main" id="{C20CDE50-9778-4FBE-B1A2-CE224EAC7E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graphicFrame>
        <p:nvGraphicFramePr>
          <p:cNvPr id="7" name="Gráfico 6">
            <a:extLst>
              <a:ext uri="{FF2B5EF4-FFF2-40B4-BE49-F238E27FC236}">
                <a16:creationId xmlns:a16="http://schemas.microsoft.com/office/drawing/2014/main" id="{DFA95FFF-D1C7-A830-CD74-5AC955D01C59}"/>
              </a:ext>
            </a:extLst>
          </p:cNvPr>
          <p:cNvGraphicFramePr>
            <a:graphicFrameLocks/>
          </p:cNvGraphicFramePr>
          <p:nvPr/>
        </p:nvGraphicFramePr>
        <p:xfrm>
          <a:off x="201512" y="982293"/>
          <a:ext cx="11682187" cy="3735705"/>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ángulo 7">
            <a:extLst>
              <a:ext uri="{FF2B5EF4-FFF2-40B4-BE49-F238E27FC236}">
                <a16:creationId xmlns:a16="http://schemas.microsoft.com/office/drawing/2014/main" id="{96DD8288-314A-281C-8C55-B460F5984045}"/>
              </a:ext>
            </a:extLst>
          </p:cNvPr>
          <p:cNvSpPr/>
          <p:nvPr/>
        </p:nvSpPr>
        <p:spPr>
          <a:xfrm>
            <a:off x="769029" y="151577"/>
            <a:ext cx="10800938" cy="8565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BRECHA DE PRESTACIONES DE SALUD / CONSULTA EXTERNA PRESENCIAL</a:t>
            </a:r>
            <a:endParaRPr kumimoji="0" lang="es-PE" sz="20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02B4C01A-A64D-29BB-4C89-1E71C4DD5E13}"/>
              </a:ext>
            </a:extLst>
          </p:cNvPr>
          <p:cNvSpPr txBox="1"/>
          <p:nvPr/>
        </p:nvSpPr>
        <p:spPr>
          <a:xfrm>
            <a:off x="5290458" y="4737038"/>
            <a:ext cx="30122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PORCENTAJE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REACTIVACIÓN (PRESENCIAL)</a:t>
            </a:r>
          </a:p>
        </p:txBody>
      </p:sp>
      <p:sp>
        <p:nvSpPr>
          <p:cNvPr id="10" name="Flecha: a la derecha 70">
            <a:extLst>
              <a:ext uri="{FF2B5EF4-FFF2-40B4-BE49-F238E27FC236}">
                <a16:creationId xmlns:a16="http://schemas.microsoft.com/office/drawing/2014/main" id="{D83CE0CA-85A7-A09A-2732-8D00F946EC8C}"/>
              </a:ext>
            </a:extLst>
          </p:cNvPr>
          <p:cNvSpPr/>
          <p:nvPr/>
        </p:nvSpPr>
        <p:spPr>
          <a:xfrm>
            <a:off x="7922426" y="4773682"/>
            <a:ext cx="705678" cy="468724"/>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0C68E7EB-B664-8973-0B89-1C0AA359AF92}"/>
              </a:ext>
            </a:extLst>
          </p:cNvPr>
          <p:cNvSpPr txBox="1"/>
          <p:nvPr/>
        </p:nvSpPr>
        <p:spPr>
          <a:xfrm>
            <a:off x="719574" y="5451688"/>
            <a:ext cx="10850393"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En el contexto de la pandemia COVID -19 el promedio de atenciones en consulta externa del año 2019 fue de 1,900,000 y </a:t>
            </a:r>
            <a:r>
              <a:rPr lang="es-PE" sz="1400" dirty="0">
                <a:solidFill>
                  <a:prstClr val="black"/>
                </a:solidFill>
                <a:latin typeface="Calibri" panose="020F0502020204030204"/>
              </a:rPr>
              <a:t>a</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l  mes de </a:t>
            </a: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agosto del 2022</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 es de </a:t>
            </a: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1’216,525,</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 lo que representa el </a:t>
            </a: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64%</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 de atenciones médicas comparado al promedio del año 2019, observándose una recuperación en el numero de atenciones medicas mensuales para beneficio de los asegurados. </a:t>
            </a:r>
          </a:p>
        </p:txBody>
      </p:sp>
      <p:grpSp>
        <p:nvGrpSpPr>
          <p:cNvPr id="12" name="Grupo 11">
            <a:extLst>
              <a:ext uri="{FF2B5EF4-FFF2-40B4-BE49-F238E27FC236}">
                <a16:creationId xmlns:a16="http://schemas.microsoft.com/office/drawing/2014/main" id="{FE059329-F415-0B16-B999-CADBE18F67B8}"/>
              </a:ext>
            </a:extLst>
          </p:cNvPr>
          <p:cNvGrpSpPr/>
          <p:nvPr/>
        </p:nvGrpSpPr>
        <p:grpSpPr>
          <a:xfrm>
            <a:off x="2854693" y="1121677"/>
            <a:ext cx="8047654" cy="735212"/>
            <a:chOff x="1140050" y="5475383"/>
            <a:chExt cx="6096197" cy="670440"/>
          </a:xfrm>
        </p:grpSpPr>
        <p:sp>
          <p:nvSpPr>
            <p:cNvPr id="13" name="Rectángulo redondeado 21">
              <a:extLst>
                <a:ext uri="{FF2B5EF4-FFF2-40B4-BE49-F238E27FC236}">
                  <a16:creationId xmlns:a16="http://schemas.microsoft.com/office/drawing/2014/main" id="{33A2D124-BB3D-F943-13A6-2590FF22EB8B}"/>
                </a:ext>
              </a:extLst>
            </p:cNvPr>
            <p:cNvSpPr/>
            <p:nvPr/>
          </p:nvSpPr>
          <p:spPr>
            <a:xfrm>
              <a:off x="1140050" y="5475383"/>
              <a:ext cx="5671399" cy="670440"/>
            </a:xfrm>
            <a:prstGeom prst="roundRect">
              <a:avLst/>
            </a:prstGeom>
            <a:solidFill>
              <a:srgbClr val="00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5D866994-7BF3-9AD6-9D2E-755F2FDBF829}"/>
                </a:ext>
              </a:extLst>
            </p:cNvPr>
            <p:cNvSpPr txBox="1"/>
            <p:nvPr/>
          </p:nvSpPr>
          <p:spPr>
            <a:xfrm>
              <a:off x="1214620" y="5536145"/>
              <a:ext cx="6021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La pandemia en sus inicios en el 2020 generó una caída en las consultas externas que habitualmente brindaba EsSalud en el ámbito nacional.</a:t>
              </a:r>
            </a:p>
          </p:txBody>
        </p:sp>
        <p:pic>
          <p:nvPicPr>
            <p:cNvPr id="15" name="Imagen 14">
              <a:extLst>
                <a:ext uri="{FF2B5EF4-FFF2-40B4-BE49-F238E27FC236}">
                  <a16:creationId xmlns:a16="http://schemas.microsoft.com/office/drawing/2014/main" id="{51872B2C-D220-219B-F19B-CF1506EF3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1540" y="5518925"/>
              <a:ext cx="620171" cy="626898"/>
            </a:xfrm>
            <a:prstGeom prst="rect">
              <a:avLst/>
            </a:prstGeom>
          </p:spPr>
        </p:pic>
      </p:grpSp>
      <p:sp>
        <p:nvSpPr>
          <p:cNvPr id="16" name="Flecha derecha 25">
            <a:extLst>
              <a:ext uri="{FF2B5EF4-FFF2-40B4-BE49-F238E27FC236}">
                <a16:creationId xmlns:a16="http://schemas.microsoft.com/office/drawing/2014/main" id="{7360E031-5F73-79D0-9D83-03F589169725}"/>
              </a:ext>
            </a:extLst>
          </p:cNvPr>
          <p:cNvSpPr/>
          <p:nvPr/>
        </p:nvSpPr>
        <p:spPr>
          <a:xfrm rot="21276856">
            <a:off x="2855871" y="2568228"/>
            <a:ext cx="6997393" cy="354211"/>
          </a:xfrm>
          <a:prstGeom prst="rightArrow">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Conector recto de flecha 16">
            <a:extLst>
              <a:ext uri="{FF2B5EF4-FFF2-40B4-BE49-F238E27FC236}">
                <a16:creationId xmlns:a16="http://schemas.microsoft.com/office/drawing/2014/main" id="{A2AE74D3-5763-3C4D-0821-1D9DE6BFB6A5}"/>
              </a:ext>
            </a:extLst>
          </p:cNvPr>
          <p:cNvCxnSpPr>
            <a:cxnSpLocks/>
          </p:cNvCxnSpPr>
          <p:nvPr/>
        </p:nvCxnSpPr>
        <p:spPr>
          <a:xfrm>
            <a:off x="10299836" y="453034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17">
            <a:extLst>
              <a:ext uri="{FF2B5EF4-FFF2-40B4-BE49-F238E27FC236}">
                <a16:creationId xmlns:a16="http://schemas.microsoft.com/office/drawing/2014/main" id="{410F1DBC-70BB-C09C-EA34-A31874FD0E51}"/>
              </a:ext>
            </a:extLst>
          </p:cNvPr>
          <p:cNvCxnSpPr>
            <a:cxnSpLocks/>
          </p:cNvCxnSpPr>
          <p:nvPr/>
        </p:nvCxnSpPr>
        <p:spPr>
          <a:xfrm>
            <a:off x="10594280" y="454957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19" name="Conector recto de flecha 18">
            <a:extLst>
              <a:ext uri="{FF2B5EF4-FFF2-40B4-BE49-F238E27FC236}">
                <a16:creationId xmlns:a16="http://schemas.microsoft.com/office/drawing/2014/main" id="{3B7C8B1A-702F-0024-E5B3-B84EB68D83DF}"/>
              </a:ext>
            </a:extLst>
          </p:cNvPr>
          <p:cNvCxnSpPr>
            <a:cxnSpLocks/>
          </p:cNvCxnSpPr>
          <p:nvPr/>
        </p:nvCxnSpPr>
        <p:spPr>
          <a:xfrm>
            <a:off x="9587032" y="4518960"/>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0" name="Conector recto de flecha 19">
            <a:extLst>
              <a:ext uri="{FF2B5EF4-FFF2-40B4-BE49-F238E27FC236}">
                <a16:creationId xmlns:a16="http://schemas.microsoft.com/office/drawing/2014/main" id="{4ECCA1BF-748E-F716-4383-2B5F0554EAA6}"/>
              </a:ext>
            </a:extLst>
          </p:cNvPr>
          <p:cNvCxnSpPr>
            <a:cxnSpLocks/>
          </p:cNvCxnSpPr>
          <p:nvPr/>
        </p:nvCxnSpPr>
        <p:spPr>
          <a:xfrm>
            <a:off x="9930483" y="4520435"/>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1" name="Conector recto de flecha 20">
            <a:extLst>
              <a:ext uri="{FF2B5EF4-FFF2-40B4-BE49-F238E27FC236}">
                <a16:creationId xmlns:a16="http://schemas.microsoft.com/office/drawing/2014/main" id="{A8BF2E69-06C7-526B-C055-C6FB3D609B92}"/>
              </a:ext>
            </a:extLst>
          </p:cNvPr>
          <p:cNvCxnSpPr>
            <a:cxnSpLocks/>
          </p:cNvCxnSpPr>
          <p:nvPr/>
        </p:nvCxnSpPr>
        <p:spPr>
          <a:xfrm>
            <a:off x="10951046" y="453034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a:extLst>
              <a:ext uri="{FF2B5EF4-FFF2-40B4-BE49-F238E27FC236}">
                <a16:creationId xmlns:a16="http://schemas.microsoft.com/office/drawing/2014/main" id="{1E769C82-F5A3-5F94-D14A-DE293375E0D8}"/>
              </a:ext>
            </a:extLst>
          </p:cNvPr>
          <p:cNvCxnSpPr>
            <a:cxnSpLocks/>
          </p:cNvCxnSpPr>
          <p:nvPr/>
        </p:nvCxnSpPr>
        <p:spPr>
          <a:xfrm>
            <a:off x="11279340" y="4518960"/>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a:extLst>
              <a:ext uri="{FF2B5EF4-FFF2-40B4-BE49-F238E27FC236}">
                <a16:creationId xmlns:a16="http://schemas.microsoft.com/office/drawing/2014/main" id="{283BBF74-92C7-0D70-F7BB-8363F09C9A62}"/>
              </a:ext>
            </a:extLst>
          </p:cNvPr>
          <p:cNvCxnSpPr>
            <a:cxnSpLocks/>
          </p:cNvCxnSpPr>
          <p:nvPr/>
        </p:nvCxnSpPr>
        <p:spPr>
          <a:xfrm>
            <a:off x="11569967" y="453034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24" name="CuadroTexto 23">
            <a:extLst>
              <a:ext uri="{FF2B5EF4-FFF2-40B4-BE49-F238E27FC236}">
                <a16:creationId xmlns:a16="http://schemas.microsoft.com/office/drawing/2014/main" id="{0003EACF-ABAD-4EB8-4081-C17BFB1AEF8C}"/>
              </a:ext>
            </a:extLst>
          </p:cNvPr>
          <p:cNvSpPr txBox="1"/>
          <p:nvPr/>
        </p:nvSpPr>
        <p:spPr>
          <a:xfrm>
            <a:off x="8970727" y="5120417"/>
            <a:ext cx="28761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1" i="0" u="none" strike="noStrike" kern="1200" cap="none" spc="0" normalizeH="0" baseline="0" noProof="0" dirty="0">
                <a:ln>
                  <a:noFill/>
                </a:ln>
                <a:solidFill>
                  <a:srgbClr val="C00000"/>
                </a:solidFill>
                <a:effectLst/>
                <a:uLnTx/>
                <a:uFillTx/>
                <a:latin typeface="Calibri" panose="020F0502020204030204"/>
                <a:ea typeface="+mn-ea"/>
                <a:cs typeface="+mn-cs"/>
              </a:rPr>
              <a:t>36.2   36.7    47.6    51.2    60.1    63.2   65.1   64%</a:t>
            </a:r>
          </a:p>
        </p:txBody>
      </p:sp>
      <p:cxnSp>
        <p:nvCxnSpPr>
          <p:cNvPr id="25" name="Conector recto de flecha 24">
            <a:extLst>
              <a:ext uri="{FF2B5EF4-FFF2-40B4-BE49-F238E27FC236}">
                <a16:creationId xmlns:a16="http://schemas.microsoft.com/office/drawing/2014/main" id="{0F5B1CA7-A6DE-21E4-3CD5-3D0006B8615D}"/>
              </a:ext>
            </a:extLst>
          </p:cNvPr>
          <p:cNvCxnSpPr>
            <a:cxnSpLocks/>
          </p:cNvCxnSpPr>
          <p:nvPr/>
        </p:nvCxnSpPr>
        <p:spPr>
          <a:xfrm>
            <a:off x="9251160" y="4504301"/>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26" name="CuadroTexto 25">
            <a:extLst>
              <a:ext uri="{FF2B5EF4-FFF2-40B4-BE49-F238E27FC236}">
                <a16:creationId xmlns:a16="http://schemas.microsoft.com/office/drawing/2014/main" id="{FE6C441D-8664-768D-971B-B931B20CCFCC}"/>
              </a:ext>
            </a:extLst>
          </p:cNvPr>
          <p:cNvSpPr txBox="1"/>
          <p:nvPr/>
        </p:nvSpPr>
        <p:spPr>
          <a:xfrm>
            <a:off x="751413" y="4721649"/>
            <a:ext cx="9205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Fuente: SES</a:t>
            </a:r>
          </a:p>
        </p:txBody>
      </p:sp>
      <p:sp>
        <p:nvSpPr>
          <p:cNvPr id="27" name="CuadroTexto 26">
            <a:extLst>
              <a:ext uri="{FF2B5EF4-FFF2-40B4-BE49-F238E27FC236}">
                <a16:creationId xmlns:a16="http://schemas.microsoft.com/office/drawing/2014/main" id="{5C3EA93C-5F7B-D749-71DB-651C092512E3}"/>
              </a:ext>
            </a:extLst>
          </p:cNvPr>
          <p:cNvSpPr txBox="1"/>
          <p:nvPr/>
        </p:nvSpPr>
        <p:spPr>
          <a:xfrm>
            <a:off x="5145312" y="4514292"/>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1" i="0"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28" name="CuadroTexto 27">
            <a:extLst>
              <a:ext uri="{FF2B5EF4-FFF2-40B4-BE49-F238E27FC236}">
                <a16:creationId xmlns:a16="http://schemas.microsoft.com/office/drawing/2014/main" id="{4752A25C-F977-904F-C28C-438B7E095372}"/>
              </a:ext>
            </a:extLst>
          </p:cNvPr>
          <p:cNvSpPr txBox="1"/>
          <p:nvPr/>
        </p:nvSpPr>
        <p:spPr>
          <a:xfrm>
            <a:off x="9048971" y="4441850"/>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1"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29" name="CuadroTexto 28">
            <a:extLst>
              <a:ext uri="{FF2B5EF4-FFF2-40B4-BE49-F238E27FC236}">
                <a16:creationId xmlns:a16="http://schemas.microsoft.com/office/drawing/2014/main" id="{AAF70A3C-5356-DA3F-395B-7974F8934CCE}"/>
              </a:ext>
            </a:extLst>
          </p:cNvPr>
          <p:cNvSpPr txBox="1"/>
          <p:nvPr/>
        </p:nvSpPr>
        <p:spPr>
          <a:xfrm>
            <a:off x="1119567" y="4467528"/>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1" i="0" u="none" strike="noStrike" kern="1200" cap="none" spc="0" normalizeH="0" baseline="0" noProof="0" dirty="0">
                <a:ln>
                  <a:noFill/>
                </a:ln>
                <a:solidFill>
                  <a:prstClr val="black"/>
                </a:solidFill>
                <a:effectLst/>
                <a:uLnTx/>
                <a:uFillTx/>
                <a:latin typeface="Calibri" panose="020F0502020204030204"/>
                <a:ea typeface="+mn-ea"/>
                <a:cs typeface="+mn-cs"/>
              </a:rPr>
              <a:t>2020</a:t>
            </a:r>
          </a:p>
        </p:txBody>
      </p:sp>
    </p:spTree>
    <p:extLst>
      <p:ext uri="{BB962C8B-B14F-4D97-AF65-F5344CB8AC3E}">
        <p14:creationId xmlns:p14="http://schemas.microsoft.com/office/powerpoint/2010/main" val="31050246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74A341-DD4A-4472-9A4C-38F1AA6481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33595" y="6120293"/>
            <a:ext cx="1240954" cy="409250"/>
          </a:xfrm>
          <a:prstGeom prst="rect">
            <a:avLst/>
          </a:prstGeom>
        </p:spPr>
      </p:pic>
      <p:pic>
        <p:nvPicPr>
          <p:cNvPr id="5" name="Imagen 4">
            <a:extLst>
              <a:ext uri="{FF2B5EF4-FFF2-40B4-BE49-F238E27FC236}">
                <a16:creationId xmlns:a16="http://schemas.microsoft.com/office/drawing/2014/main" id="{C80A371B-BC47-4F33-BFA9-D8FF34D04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310" y="6145823"/>
            <a:ext cx="1040752" cy="378455"/>
          </a:xfrm>
          <a:prstGeom prst="rect">
            <a:avLst/>
          </a:prstGeom>
        </p:spPr>
      </p:pic>
      <p:pic>
        <p:nvPicPr>
          <p:cNvPr id="6" name="Imagen 5">
            <a:extLst>
              <a:ext uri="{FF2B5EF4-FFF2-40B4-BE49-F238E27FC236}">
                <a16:creationId xmlns:a16="http://schemas.microsoft.com/office/drawing/2014/main" id="{C20CDE50-9778-4FBE-B1A2-CE224EAC7E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graphicFrame>
        <p:nvGraphicFramePr>
          <p:cNvPr id="7" name="Gráfico 6">
            <a:extLst>
              <a:ext uri="{FF2B5EF4-FFF2-40B4-BE49-F238E27FC236}">
                <a16:creationId xmlns:a16="http://schemas.microsoft.com/office/drawing/2014/main" id="{DAB5642F-F7FA-8368-283C-B57DC9B71261}"/>
              </a:ext>
            </a:extLst>
          </p:cNvPr>
          <p:cNvGraphicFramePr>
            <a:graphicFrameLocks/>
          </p:cNvGraphicFramePr>
          <p:nvPr/>
        </p:nvGraphicFramePr>
        <p:xfrm>
          <a:off x="85214" y="916369"/>
          <a:ext cx="11857967" cy="3735705"/>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ángulo 7">
            <a:extLst>
              <a:ext uri="{FF2B5EF4-FFF2-40B4-BE49-F238E27FC236}">
                <a16:creationId xmlns:a16="http://schemas.microsoft.com/office/drawing/2014/main" id="{6011D052-6039-D09C-3590-8164EA16F819}"/>
              </a:ext>
            </a:extLst>
          </p:cNvPr>
          <p:cNvSpPr/>
          <p:nvPr/>
        </p:nvSpPr>
        <p:spPr>
          <a:xfrm>
            <a:off x="1119567" y="202948"/>
            <a:ext cx="10582282" cy="8565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rPr>
              <a:t>BRECHA DE PRESTACIONES DE SALUD / CIRUGIAS</a:t>
            </a:r>
            <a:endParaRPr kumimoji="0" lang="es-PE" sz="2000" b="1" i="0" u="none" strike="noStrike" kern="1200" cap="none" spc="0" normalizeH="0" baseline="0" noProof="0" dirty="0">
              <a:ln>
                <a:noFill/>
              </a:ln>
              <a:solidFill>
                <a:srgbClr val="00AEB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F81BD947-3745-CF09-14BE-D4643625E871}"/>
              </a:ext>
            </a:extLst>
          </p:cNvPr>
          <p:cNvSpPr txBox="1"/>
          <p:nvPr/>
        </p:nvSpPr>
        <p:spPr>
          <a:xfrm>
            <a:off x="5290458" y="4737038"/>
            <a:ext cx="30122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PORCENTAJE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REACTIVACIÓN (PRESENCIAL)</a:t>
            </a:r>
          </a:p>
        </p:txBody>
      </p:sp>
      <p:sp>
        <p:nvSpPr>
          <p:cNvPr id="10" name="Flecha: a la derecha 70">
            <a:extLst>
              <a:ext uri="{FF2B5EF4-FFF2-40B4-BE49-F238E27FC236}">
                <a16:creationId xmlns:a16="http://schemas.microsoft.com/office/drawing/2014/main" id="{60009C51-6AAD-6C32-EF20-E9782DE997C7}"/>
              </a:ext>
            </a:extLst>
          </p:cNvPr>
          <p:cNvSpPr/>
          <p:nvPr/>
        </p:nvSpPr>
        <p:spPr>
          <a:xfrm>
            <a:off x="7922426" y="4773682"/>
            <a:ext cx="705678" cy="468724"/>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upo 10">
            <a:extLst>
              <a:ext uri="{FF2B5EF4-FFF2-40B4-BE49-F238E27FC236}">
                <a16:creationId xmlns:a16="http://schemas.microsoft.com/office/drawing/2014/main" id="{C1B23A61-A889-ECB4-C405-58B04495C341}"/>
              </a:ext>
            </a:extLst>
          </p:cNvPr>
          <p:cNvGrpSpPr/>
          <p:nvPr/>
        </p:nvGrpSpPr>
        <p:grpSpPr>
          <a:xfrm>
            <a:off x="3371308" y="1237791"/>
            <a:ext cx="8047654" cy="735212"/>
            <a:chOff x="1140050" y="5475383"/>
            <a:chExt cx="6096197" cy="670440"/>
          </a:xfrm>
        </p:grpSpPr>
        <p:sp>
          <p:nvSpPr>
            <p:cNvPr id="12" name="Rectángulo redondeado 21">
              <a:extLst>
                <a:ext uri="{FF2B5EF4-FFF2-40B4-BE49-F238E27FC236}">
                  <a16:creationId xmlns:a16="http://schemas.microsoft.com/office/drawing/2014/main" id="{7F233DC9-04A9-06F6-3DFA-30A861F99192}"/>
                </a:ext>
              </a:extLst>
            </p:cNvPr>
            <p:cNvSpPr/>
            <p:nvPr/>
          </p:nvSpPr>
          <p:spPr>
            <a:xfrm>
              <a:off x="1140050" y="5475383"/>
              <a:ext cx="5671399" cy="670440"/>
            </a:xfrm>
            <a:prstGeom prst="roundRect">
              <a:avLst/>
            </a:prstGeom>
            <a:solidFill>
              <a:srgbClr val="00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3F473727-D522-8D9F-6A24-1BADA43CE867}"/>
                </a:ext>
              </a:extLst>
            </p:cNvPr>
            <p:cNvSpPr txBox="1"/>
            <p:nvPr/>
          </p:nvSpPr>
          <p:spPr>
            <a:xfrm>
              <a:off x="1214620" y="5536145"/>
              <a:ext cx="6021627" cy="5332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La pandemia en sus inicios en el 2020 generó una caída en las cirugías que habitualmente brindaba EsSalud en el ámbito nacional.</a:t>
              </a:r>
            </a:p>
          </p:txBody>
        </p:sp>
        <p:pic>
          <p:nvPicPr>
            <p:cNvPr id="14" name="Imagen 13">
              <a:extLst>
                <a:ext uri="{FF2B5EF4-FFF2-40B4-BE49-F238E27FC236}">
                  <a16:creationId xmlns:a16="http://schemas.microsoft.com/office/drawing/2014/main" id="{DD843A2B-5DCF-6CC1-F28D-CBD1C4B745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1540" y="5518925"/>
              <a:ext cx="620171" cy="626898"/>
            </a:xfrm>
            <a:prstGeom prst="rect">
              <a:avLst/>
            </a:prstGeom>
          </p:spPr>
        </p:pic>
      </p:grpSp>
      <p:sp>
        <p:nvSpPr>
          <p:cNvPr id="15" name="Flecha derecha 25">
            <a:extLst>
              <a:ext uri="{FF2B5EF4-FFF2-40B4-BE49-F238E27FC236}">
                <a16:creationId xmlns:a16="http://schemas.microsoft.com/office/drawing/2014/main" id="{744DD118-4B64-E5E0-68AE-B0D09F14C275}"/>
              </a:ext>
            </a:extLst>
          </p:cNvPr>
          <p:cNvSpPr/>
          <p:nvPr/>
        </p:nvSpPr>
        <p:spPr>
          <a:xfrm rot="21276856">
            <a:off x="2116453" y="2406384"/>
            <a:ext cx="9159633" cy="354211"/>
          </a:xfrm>
          <a:prstGeom prst="rightArrow">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FE30DF98-6464-9867-F14E-0F5F08FE75C5}"/>
              </a:ext>
            </a:extLst>
          </p:cNvPr>
          <p:cNvSpPr txBox="1"/>
          <p:nvPr/>
        </p:nvSpPr>
        <p:spPr>
          <a:xfrm>
            <a:off x="928972" y="4721649"/>
            <a:ext cx="9205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Fuente: SES</a:t>
            </a:r>
          </a:p>
        </p:txBody>
      </p:sp>
      <p:sp>
        <p:nvSpPr>
          <p:cNvPr id="17" name="CuadroTexto 16">
            <a:extLst>
              <a:ext uri="{FF2B5EF4-FFF2-40B4-BE49-F238E27FC236}">
                <a16:creationId xmlns:a16="http://schemas.microsoft.com/office/drawing/2014/main" id="{42D8B618-1E9D-6F73-B03E-5A191DBB7BD0}"/>
              </a:ext>
            </a:extLst>
          </p:cNvPr>
          <p:cNvSpPr txBox="1"/>
          <p:nvPr/>
        </p:nvSpPr>
        <p:spPr>
          <a:xfrm>
            <a:off x="719574" y="5451688"/>
            <a:ext cx="10850393"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En el contexto de la pandemia COVID -19 el promedio de las intervenciones quirúrgicas del año 2019 fue de 52,200 y al mes de </a:t>
            </a: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agosto del 2022</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 es de </a:t>
            </a: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27,023,</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 lo que representa el </a:t>
            </a: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51.8%</a:t>
            </a:r>
            <a:r>
              <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rPr>
              <a:t> de cirugías comparado al promedio del año 2019, observándose una recuperación en el número de intervenciones quirúrgicas mensuales para beneficio de los asegurados. </a:t>
            </a:r>
          </a:p>
        </p:txBody>
      </p:sp>
      <p:cxnSp>
        <p:nvCxnSpPr>
          <p:cNvPr id="18" name="Conector recto de flecha 17">
            <a:extLst>
              <a:ext uri="{FF2B5EF4-FFF2-40B4-BE49-F238E27FC236}">
                <a16:creationId xmlns:a16="http://schemas.microsoft.com/office/drawing/2014/main" id="{87129F23-E654-1963-AF33-70AC1B1F4DD4}"/>
              </a:ext>
            </a:extLst>
          </p:cNvPr>
          <p:cNvCxnSpPr>
            <a:cxnSpLocks/>
          </p:cNvCxnSpPr>
          <p:nvPr/>
        </p:nvCxnSpPr>
        <p:spPr>
          <a:xfrm>
            <a:off x="10290958" y="453034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19" name="Conector recto de flecha 18">
            <a:extLst>
              <a:ext uri="{FF2B5EF4-FFF2-40B4-BE49-F238E27FC236}">
                <a16:creationId xmlns:a16="http://schemas.microsoft.com/office/drawing/2014/main" id="{291FC74F-44E4-6508-807F-ABA8ED0404C3}"/>
              </a:ext>
            </a:extLst>
          </p:cNvPr>
          <p:cNvCxnSpPr>
            <a:cxnSpLocks/>
          </p:cNvCxnSpPr>
          <p:nvPr/>
        </p:nvCxnSpPr>
        <p:spPr>
          <a:xfrm>
            <a:off x="10585402" y="454957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0" name="Conector recto de flecha 19">
            <a:extLst>
              <a:ext uri="{FF2B5EF4-FFF2-40B4-BE49-F238E27FC236}">
                <a16:creationId xmlns:a16="http://schemas.microsoft.com/office/drawing/2014/main" id="{525A8E1A-2E26-4559-BC9B-942F38E5331F}"/>
              </a:ext>
            </a:extLst>
          </p:cNvPr>
          <p:cNvCxnSpPr>
            <a:cxnSpLocks/>
          </p:cNvCxnSpPr>
          <p:nvPr/>
        </p:nvCxnSpPr>
        <p:spPr>
          <a:xfrm>
            <a:off x="9578154" y="4518960"/>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1" name="Conector recto de flecha 20">
            <a:extLst>
              <a:ext uri="{FF2B5EF4-FFF2-40B4-BE49-F238E27FC236}">
                <a16:creationId xmlns:a16="http://schemas.microsoft.com/office/drawing/2014/main" id="{722C0E1D-3EC2-8545-F8F8-69B3B0E62AEF}"/>
              </a:ext>
            </a:extLst>
          </p:cNvPr>
          <p:cNvCxnSpPr>
            <a:cxnSpLocks/>
          </p:cNvCxnSpPr>
          <p:nvPr/>
        </p:nvCxnSpPr>
        <p:spPr>
          <a:xfrm>
            <a:off x="9921605" y="4520435"/>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a:extLst>
              <a:ext uri="{FF2B5EF4-FFF2-40B4-BE49-F238E27FC236}">
                <a16:creationId xmlns:a16="http://schemas.microsoft.com/office/drawing/2014/main" id="{555EC51B-E146-F781-AE52-420B680640F2}"/>
              </a:ext>
            </a:extLst>
          </p:cNvPr>
          <p:cNvCxnSpPr>
            <a:cxnSpLocks/>
          </p:cNvCxnSpPr>
          <p:nvPr/>
        </p:nvCxnSpPr>
        <p:spPr>
          <a:xfrm>
            <a:off x="10942168" y="453034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a:extLst>
              <a:ext uri="{FF2B5EF4-FFF2-40B4-BE49-F238E27FC236}">
                <a16:creationId xmlns:a16="http://schemas.microsoft.com/office/drawing/2014/main" id="{6C3E2B72-1ABF-B282-5485-221D399EBC46}"/>
              </a:ext>
            </a:extLst>
          </p:cNvPr>
          <p:cNvCxnSpPr>
            <a:cxnSpLocks/>
          </p:cNvCxnSpPr>
          <p:nvPr/>
        </p:nvCxnSpPr>
        <p:spPr>
          <a:xfrm>
            <a:off x="11270462" y="4518960"/>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a:extLst>
              <a:ext uri="{FF2B5EF4-FFF2-40B4-BE49-F238E27FC236}">
                <a16:creationId xmlns:a16="http://schemas.microsoft.com/office/drawing/2014/main" id="{AF433436-75E8-E831-E28E-743A14C335A0}"/>
              </a:ext>
            </a:extLst>
          </p:cNvPr>
          <p:cNvCxnSpPr>
            <a:cxnSpLocks/>
          </p:cNvCxnSpPr>
          <p:nvPr/>
        </p:nvCxnSpPr>
        <p:spPr>
          <a:xfrm>
            <a:off x="11561089" y="4530342"/>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25" name="CuadroTexto 24">
            <a:extLst>
              <a:ext uri="{FF2B5EF4-FFF2-40B4-BE49-F238E27FC236}">
                <a16:creationId xmlns:a16="http://schemas.microsoft.com/office/drawing/2014/main" id="{8D5F3880-BEA6-7DD1-C205-B298DC2BE793}"/>
              </a:ext>
            </a:extLst>
          </p:cNvPr>
          <p:cNvSpPr txBox="1"/>
          <p:nvPr/>
        </p:nvSpPr>
        <p:spPr>
          <a:xfrm>
            <a:off x="8961849" y="5120417"/>
            <a:ext cx="285206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1" i="0" u="none" strike="noStrike" kern="1200" cap="none" spc="0" normalizeH="0" baseline="0" noProof="0" dirty="0">
                <a:ln>
                  <a:noFill/>
                </a:ln>
                <a:solidFill>
                  <a:srgbClr val="C00000"/>
                </a:solidFill>
                <a:effectLst/>
                <a:uLnTx/>
                <a:uFillTx/>
                <a:latin typeface="Calibri" panose="020F0502020204030204"/>
                <a:ea typeface="+mn-ea"/>
                <a:cs typeface="+mn-cs"/>
              </a:rPr>
              <a:t>34.2    35.0    44.5    43.1    48.4   49.2   46.7  51.8</a:t>
            </a:r>
          </a:p>
        </p:txBody>
      </p:sp>
      <p:cxnSp>
        <p:nvCxnSpPr>
          <p:cNvPr id="26" name="Conector recto de flecha 25">
            <a:extLst>
              <a:ext uri="{FF2B5EF4-FFF2-40B4-BE49-F238E27FC236}">
                <a16:creationId xmlns:a16="http://schemas.microsoft.com/office/drawing/2014/main" id="{606ECAA4-FB1A-86AD-1A7D-F0EC34EEE27C}"/>
              </a:ext>
            </a:extLst>
          </p:cNvPr>
          <p:cNvCxnSpPr>
            <a:cxnSpLocks/>
          </p:cNvCxnSpPr>
          <p:nvPr/>
        </p:nvCxnSpPr>
        <p:spPr>
          <a:xfrm>
            <a:off x="9242282" y="4504301"/>
            <a:ext cx="0" cy="538761"/>
          </a:xfrm>
          <a:prstGeom prst="straightConnector1">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27" name="CuadroTexto 26">
            <a:extLst>
              <a:ext uri="{FF2B5EF4-FFF2-40B4-BE49-F238E27FC236}">
                <a16:creationId xmlns:a16="http://schemas.microsoft.com/office/drawing/2014/main" id="{27E98218-86D8-1C14-F20C-5FE9884F1857}"/>
              </a:ext>
            </a:extLst>
          </p:cNvPr>
          <p:cNvSpPr txBox="1"/>
          <p:nvPr/>
        </p:nvSpPr>
        <p:spPr>
          <a:xfrm>
            <a:off x="5033710" y="4419360"/>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1" i="0"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28" name="CuadroTexto 27">
            <a:extLst>
              <a:ext uri="{FF2B5EF4-FFF2-40B4-BE49-F238E27FC236}">
                <a16:creationId xmlns:a16="http://schemas.microsoft.com/office/drawing/2014/main" id="{82431FF1-528B-E2A8-FB24-AE4D6044DE07}"/>
              </a:ext>
            </a:extLst>
          </p:cNvPr>
          <p:cNvSpPr txBox="1"/>
          <p:nvPr/>
        </p:nvSpPr>
        <p:spPr>
          <a:xfrm>
            <a:off x="9074509" y="4369633"/>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1"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29" name="CuadroTexto 28">
            <a:extLst>
              <a:ext uri="{FF2B5EF4-FFF2-40B4-BE49-F238E27FC236}">
                <a16:creationId xmlns:a16="http://schemas.microsoft.com/office/drawing/2014/main" id="{FFA74BED-CB0B-3A9C-350B-2EE433D182AE}"/>
              </a:ext>
            </a:extLst>
          </p:cNvPr>
          <p:cNvSpPr txBox="1"/>
          <p:nvPr/>
        </p:nvSpPr>
        <p:spPr>
          <a:xfrm>
            <a:off x="962129" y="4405382"/>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800" b="1" i="0" u="none" strike="noStrike" kern="1200" cap="none" spc="0" normalizeH="0" baseline="0" noProof="0" dirty="0">
                <a:ln>
                  <a:noFill/>
                </a:ln>
                <a:solidFill>
                  <a:prstClr val="black"/>
                </a:solidFill>
                <a:effectLst/>
                <a:uLnTx/>
                <a:uFillTx/>
                <a:latin typeface="Calibri" panose="020F0502020204030204"/>
                <a:ea typeface="+mn-ea"/>
                <a:cs typeface="+mn-cs"/>
              </a:rPr>
              <a:t>2020</a:t>
            </a:r>
          </a:p>
        </p:txBody>
      </p:sp>
    </p:spTree>
    <p:extLst>
      <p:ext uri="{BB962C8B-B14F-4D97-AF65-F5344CB8AC3E}">
        <p14:creationId xmlns:p14="http://schemas.microsoft.com/office/powerpoint/2010/main" val="87237669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384B24B-E3E5-44BA-9475-95212200448C}"/>
              </a:ext>
            </a:extLst>
          </p:cNvPr>
          <p:cNvSpPr txBox="1"/>
          <p:nvPr/>
        </p:nvSpPr>
        <p:spPr>
          <a:xfrm>
            <a:off x="429178" y="1617940"/>
            <a:ext cx="6676347" cy="4912114"/>
          </a:xfrm>
          <a:prstGeom prst="rect">
            <a:avLst/>
          </a:prstGeom>
          <a:noFill/>
        </p:spPr>
        <p:txBody>
          <a:bodyPr wrap="square" rtlCol="0">
            <a:spAutoFit/>
          </a:bodyPr>
          <a:lstStyle/>
          <a:p>
            <a:pPr algn="just"/>
            <a:r>
              <a:rPr lang="es-PE" sz="3600" b="1" dirty="0">
                <a:solidFill>
                  <a:schemeClr val="bg1"/>
                </a:solidFill>
                <a:latin typeface="Tahoma" panose="020B0604030504040204" pitchFamily="34" charset="0"/>
                <a:ea typeface="Tahoma" panose="020B0604030504040204" pitchFamily="34" charset="0"/>
                <a:cs typeface="Tahoma" panose="020B0604030504040204" pitchFamily="34" charset="0"/>
              </a:rPr>
              <a:t>1. Cumplimiento de la Ley </a:t>
            </a:r>
            <a:r>
              <a:rPr lang="es-PE" sz="3600" b="1" dirty="0" err="1">
                <a:solidFill>
                  <a:schemeClr val="bg1"/>
                </a:solidFill>
                <a:latin typeface="Tahoma" panose="020B0604030504040204" pitchFamily="34" charset="0"/>
                <a:ea typeface="Tahoma" panose="020B0604030504040204" pitchFamily="34" charset="0"/>
                <a:cs typeface="Tahoma" panose="020B0604030504040204" pitchFamily="34" charset="0"/>
              </a:rPr>
              <a:t>Nº</a:t>
            </a:r>
            <a:r>
              <a:rPr lang="es-PE" sz="3600" b="1" dirty="0">
                <a:solidFill>
                  <a:schemeClr val="bg1"/>
                </a:solidFill>
                <a:latin typeface="Tahoma" panose="020B0604030504040204" pitchFamily="34" charset="0"/>
                <a:ea typeface="Tahoma" panose="020B0604030504040204" pitchFamily="34" charset="0"/>
                <a:cs typeface="Tahoma" panose="020B0604030504040204" pitchFamily="34" charset="0"/>
              </a:rPr>
              <a:t> 31041, Ley de Urgencia Médica para la Detección Oportuna y Atención Integral del Cáncer del  Niño y del Adolescente y su Reglamento – Decreto Supremo </a:t>
            </a:r>
            <a:r>
              <a:rPr lang="es-PE" sz="3600" b="1" dirty="0" err="1">
                <a:solidFill>
                  <a:schemeClr val="bg1"/>
                </a:solidFill>
                <a:latin typeface="Tahoma" panose="020B0604030504040204" pitchFamily="34" charset="0"/>
                <a:ea typeface="Tahoma" panose="020B0604030504040204" pitchFamily="34" charset="0"/>
                <a:cs typeface="Tahoma" panose="020B0604030504040204" pitchFamily="34" charset="0"/>
              </a:rPr>
              <a:t>Nº</a:t>
            </a:r>
            <a:r>
              <a:rPr lang="es-PE" sz="3600" b="1" dirty="0">
                <a:solidFill>
                  <a:schemeClr val="bg1"/>
                </a:solidFill>
                <a:latin typeface="Tahoma" panose="020B0604030504040204" pitchFamily="34" charset="0"/>
                <a:ea typeface="Tahoma" panose="020B0604030504040204" pitchFamily="34" charset="0"/>
                <a:cs typeface="Tahoma" panose="020B0604030504040204" pitchFamily="34" charset="0"/>
              </a:rPr>
              <a:t> 024-2021-SA.</a:t>
            </a:r>
          </a:p>
          <a:p>
            <a:pPr algn="ctr">
              <a:lnSpc>
                <a:spcPct val="90000"/>
              </a:lnSpc>
              <a:spcBef>
                <a:spcPct val="0"/>
              </a:spcBef>
            </a:pPr>
            <a:endParaRPr lang="es-PE"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076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810" y="842585"/>
            <a:ext cx="1339735" cy="48911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099" y="816705"/>
            <a:ext cx="1397794" cy="540870"/>
          </a:xfrm>
          <a:prstGeom prst="rect">
            <a:avLst/>
          </a:prstGeom>
        </p:spPr>
      </p:pic>
      <p:pic>
        <p:nvPicPr>
          <p:cNvPr id="11" name="Imagen 10">
            <a:extLst>
              <a:ext uri="{FF2B5EF4-FFF2-40B4-BE49-F238E27FC236}">
                <a16:creationId xmlns:a16="http://schemas.microsoft.com/office/drawing/2014/main" id="{5DA0DF59-C0C2-44CC-B8B0-E260368953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476" y="738906"/>
            <a:ext cx="1663780" cy="548693"/>
          </a:xfrm>
          <a:prstGeom prst="rect">
            <a:avLst/>
          </a:prstGeom>
        </p:spPr>
      </p:pic>
      <p:sp>
        <p:nvSpPr>
          <p:cNvPr id="9" name="Título 1">
            <a:extLst>
              <a:ext uri="{FF2B5EF4-FFF2-40B4-BE49-F238E27FC236}">
                <a16:creationId xmlns:a16="http://schemas.microsoft.com/office/drawing/2014/main" id="{1F5FAAE0-75D9-D15D-CC5A-0DACB8AA0B69}"/>
              </a:ext>
            </a:extLst>
          </p:cNvPr>
          <p:cNvSpPr>
            <a:spLocks noGrp="1"/>
          </p:cNvSpPr>
          <p:nvPr>
            <p:ph type="ctrTitle"/>
          </p:nvPr>
        </p:nvSpPr>
        <p:spPr>
          <a:xfrm>
            <a:off x="-21672" y="2162045"/>
            <a:ext cx="6245759" cy="3137915"/>
          </a:xfrm>
        </p:spPr>
        <p:txBody>
          <a:bodyPr>
            <a:noAutofit/>
          </a:bodyPr>
          <a:lstStyle/>
          <a:p>
            <a:pPr marL="449580"/>
            <a:r>
              <a:rPr lang="es-MX" sz="3200" b="1" dirty="0">
                <a:solidFill>
                  <a:schemeClr val="bg1"/>
                </a:solidFill>
                <a:effectLst/>
                <a:latin typeface="Arial" panose="020B0604020202020204" pitchFamily="34" charset="0"/>
                <a:ea typeface="Arial" panose="020B0604020202020204" pitchFamily="34" charset="0"/>
              </a:rPr>
              <a:t>LEY DE URGENCIA MÉDICA PARA LA DETECCIÓN OPORTUNA Y ATENCIÓN INTEGRAL DEL CÁNCER DEL NIÑO Y DEL ADOLESCENTE</a:t>
            </a:r>
            <a:endParaRPr lang="es-PE" sz="3200" dirty="0">
              <a:solidFill>
                <a:schemeClr val="bg1"/>
              </a:solidFill>
              <a:effectLst/>
              <a:latin typeface="Times New Roman" panose="02020603050405020304" pitchFamily="18" charset="0"/>
              <a:ea typeface="Times New Roman" panose="02020603050405020304" pitchFamily="18" charset="0"/>
            </a:endParaRPr>
          </a:p>
        </p:txBody>
      </p:sp>
      <p:pic>
        <p:nvPicPr>
          <p:cNvPr id="1026" name="Picture 2" descr="15 de febrero, Día Internacional de Lucha Contra el Cáncer Infantil -  Diario Salud">
            <a:extLst>
              <a:ext uri="{FF2B5EF4-FFF2-40B4-BE49-F238E27FC236}">
                <a16:creationId xmlns:a16="http://schemas.microsoft.com/office/drawing/2014/main" id="{C50D41F2-9029-41FE-AFC5-D765C510964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20155" y="2308022"/>
            <a:ext cx="5431009" cy="3137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51351" y="6004879"/>
            <a:ext cx="1240954" cy="40925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066" y="6030409"/>
            <a:ext cx="1040752" cy="37845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823" y="6094239"/>
            <a:ext cx="1192304" cy="461357"/>
          </a:xfrm>
          <a:prstGeom prst="rect">
            <a:avLst/>
          </a:prstGeom>
        </p:spPr>
      </p:pic>
      <p:sp>
        <p:nvSpPr>
          <p:cNvPr id="11" name="CuadroTexto 10">
            <a:extLst>
              <a:ext uri="{FF2B5EF4-FFF2-40B4-BE49-F238E27FC236}">
                <a16:creationId xmlns:a16="http://schemas.microsoft.com/office/drawing/2014/main" id="{766BCB7B-28ED-4C48-BFEF-5181BE848379}"/>
              </a:ext>
            </a:extLst>
          </p:cNvPr>
          <p:cNvSpPr txBox="1"/>
          <p:nvPr/>
        </p:nvSpPr>
        <p:spPr>
          <a:xfrm>
            <a:off x="605405" y="536118"/>
            <a:ext cx="10981189" cy="1177245"/>
          </a:xfrm>
          <a:prstGeom prst="rect">
            <a:avLst/>
          </a:prstGeom>
          <a:noFill/>
        </p:spPr>
        <p:txBody>
          <a:bodyPr wrap="square">
            <a:spAutoFit/>
          </a:bodyPr>
          <a:lstStyle/>
          <a:p>
            <a:pPr marL="44958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Arial" panose="020B0604020202020204" pitchFamily="34" charset="0"/>
              <a:cs typeface="+mn-cs"/>
            </a:endParaRPr>
          </a:p>
          <a:p>
            <a:pPr marL="44958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77C8"/>
                </a:solidFill>
                <a:effectLst/>
                <a:uLnTx/>
                <a:uFillTx/>
                <a:latin typeface="Arial" panose="020B0604020202020204" pitchFamily="34" charset="0"/>
                <a:ea typeface="Arial" panose="020B0604020202020204" pitchFamily="34" charset="0"/>
                <a:cs typeface="+mn-cs"/>
              </a:rPr>
              <a:t>LEY DE URGENCIA MÉDICA PARA LA DETECCIÓN OPORTUNA Y ATENCIÓN INTEGRAL DEL CÁNCER DEL NIÑO Y DEL ADOLESCENTE </a:t>
            </a:r>
          </a:p>
          <a:p>
            <a:pPr marL="44958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77C8"/>
                </a:solidFill>
                <a:effectLst/>
                <a:uLnTx/>
                <a:uFillTx/>
                <a:latin typeface="Arial" panose="020B0604020202020204" pitchFamily="34" charset="0"/>
                <a:ea typeface="Times New Roman" panose="02020603050405020304" pitchFamily="18" charset="0"/>
                <a:cs typeface="+mn-cs"/>
              </a:rPr>
              <a:t>(Ley N° 31041)</a:t>
            </a:r>
            <a:endParaRPr kumimoji="0" lang="es-PE" sz="2000" b="0" i="0" u="none" strike="noStrike" kern="1200" cap="none" spc="0" normalizeH="0" baseline="0" noProof="0" dirty="0">
              <a:ln>
                <a:noFill/>
              </a:ln>
              <a:solidFill>
                <a:srgbClr val="0077C8"/>
              </a:solidFill>
              <a:effectLst/>
              <a:uLnTx/>
              <a:uFillTx/>
              <a:latin typeface="Times New Roman" panose="02020603050405020304" pitchFamily="18" charset="0"/>
              <a:ea typeface="Times New Roman" panose="02020603050405020304" pitchFamily="18" charset="0"/>
              <a:cs typeface="+mn-cs"/>
            </a:endParaRPr>
          </a:p>
        </p:txBody>
      </p:sp>
      <p:sp>
        <p:nvSpPr>
          <p:cNvPr id="9" name="CuadroTexto 8">
            <a:extLst>
              <a:ext uri="{FF2B5EF4-FFF2-40B4-BE49-F238E27FC236}">
                <a16:creationId xmlns:a16="http://schemas.microsoft.com/office/drawing/2014/main" id="{47C2E700-BF0C-4E84-9E4B-F798F5F3EE26}"/>
              </a:ext>
            </a:extLst>
          </p:cNvPr>
          <p:cNvSpPr txBox="1"/>
          <p:nvPr/>
        </p:nvSpPr>
        <p:spPr>
          <a:xfrm>
            <a:off x="1151118" y="2172728"/>
            <a:ext cx="5989909" cy="1185159"/>
          </a:xfrm>
          <a:prstGeom prst="rect">
            <a:avLst/>
          </a:prstGeom>
          <a:solidFill>
            <a:schemeClr val="bg1"/>
          </a:solidFill>
          <a:ln w="19050">
            <a:solidFill>
              <a:schemeClr val="accent1"/>
            </a:solidFill>
          </a:ln>
        </p:spPr>
        <p:txBody>
          <a:bodyPr wrap="square" lIns="0" rtlCol="0">
            <a:noAutofit/>
          </a:bodyPr>
          <a:lstStyle/>
          <a:p>
            <a:pPr marL="182563" marR="0" lvl="0" indent="0" algn="l" defTabSz="914400" rtl="0" eaLnBrk="1" fontAlgn="auto" latinLnBrk="0" hangingPunct="1">
              <a:lnSpc>
                <a:spcPct val="100000"/>
              </a:lnSpc>
              <a:spcBef>
                <a:spcPts val="0"/>
              </a:spcBef>
              <a:spcAft>
                <a:spcPts val="0"/>
              </a:spcAft>
              <a:buClrTx/>
              <a:buSzTx/>
              <a:buFontTx/>
              <a:buNone/>
              <a:tabLst>
                <a:tab pos="182563" algn="l"/>
              </a:tabLst>
              <a:defRPr/>
            </a:pP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Garantizar la detección oportuna y </a:t>
            </a:r>
            <a:r>
              <a:rPr kumimoji="0" lang="es-MX" sz="1600" b="1" i="0" u="sng" strike="noStrike" kern="1200" cap="none" spc="0" normalizeH="0" baseline="0" noProof="0" dirty="0">
                <a:ln>
                  <a:noFill/>
                </a:ln>
                <a:solidFill>
                  <a:prstClr val="black"/>
                </a:solidFill>
                <a:effectLst/>
                <a:uLnTx/>
                <a:uFillTx/>
                <a:latin typeface="Calibri" panose="020F0502020204030204"/>
                <a:ea typeface="+mn-ea"/>
                <a:cs typeface="+mn-cs"/>
              </a:rPr>
              <a:t>atención integral de calidad de los niños y adolescentes con enfermedades oncológicas</a:t>
            </a: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 y que permita disminuir de manera significativa la tasa de diagnóstico tardío, abandono de tratamiento y morbimortalidad.</a:t>
            </a:r>
            <a:endParaRPr kumimoji="0" lang="es-PE"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CuadroTexto 11">
            <a:extLst>
              <a:ext uri="{FF2B5EF4-FFF2-40B4-BE49-F238E27FC236}">
                <a16:creationId xmlns:a16="http://schemas.microsoft.com/office/drawing/2014/main" id="{F8321B33-7BDD-4AFF-9FA1-D1936B7A0569}"/>
              </a:ext>
            </a:extLst>
          </p:cNvPr>
          <p:cNvSpPr txBox="1"/>
          <p:nvPr/>
        </p:nvSpPr>
        <p:spPr>
          <a:xfrm>
            <a:off x="1151117" y="4347773"/>
            <a:ext cx="5989909" cy="967444"/>
          </a:xfrm>
          <a:prstGeom prst="rect">
            <a:avLst/>
          </a:prstGeom>
          <a:solidFill>
            <a:schemeClr val="bg1"/>
          </a:solidFill>
          <a:ln w="19050">
            <a:solidFill>
              <a:schemeClr val="accent1"/>
            </a:solidFill>
          </a:ln>
        </p:spPr>
        <p:txBody>
          <a:bodyPr wrap="square" lIns="0" rtlCol="0">
            <a:noAutofit/>
          </a:bodyPr>
          <a:lstStyle/>
          <a:p>
            <a:pPr marL="182563" marR="0" lvl="0" indent="0" algn="just" defTabSz="914400" rtl="0" eaLnBrk="1" fontAlgn="auto" latinLnBrk="0" hangingPunct="1">
              <a:lnSpc>
                <a:spcPct val="100000"/>
              </a:lnSpc>
              <a:spcBef>
                <a:spcPts val="0"/>
              </a:spcBef>
              <a:spcAft>
                <a:spcPts val="0"/>
              </a:spcAft>
              <a:buClrTx/>
              <a:buSzTx/>
              <a:buFontTx/>
              <a:buNone/>
              <a:tabLst>
                <a:tab pos="182563" algn="l"/>
              </a:tabLst>
              <a:defRPr/>
            </a:pP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Población menor de 18 años a la que se le haya confirmado, a través de los estudios pertinentes y por médico especialista, el diagnóstico de cáncer en cualquiera de sus etapas, tipos o modalidades.</a:t>
            </a:r>
            <a:endParaRPr kumimoji="0" lang="es-PE"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50" name="Picture 2" descr="Médicos de EsSalud realizan cirugía para reemplazar esófago y logran que  niño pueda alimentarse - Essalud">
            <a:extLst>
              <a:ext uri="{FF2B5EF4-FFF2-40B4-BE49-F238E27FC236}">
                <a16:creationId xmlns:a16="http://schemas.microsoft.com/office/drawing/2014/main" id="{C9BC4C78-0759-4A69-9063-1DD365B6FE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874" y="2392328"/>
            <a:ext cx="3698000" cy="2492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FE4598E-E993-474A-AD92-56F54792AE37}"/>
              </a:ext>
            </a:extLst>
          </p:cNvPr>
          <p:cNvSpPr txBox="1"/>
          <p:nvPr/>
        </p:nvSpPr>
        <p:spPr>
          <a:xfrm>
            <a:off x="1262741" y="1692893"/>
            <a:ext cx="1570242" cy="338554"/>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OBJETIVO</a:t>
            </a:r>
          </a:p>
        </p:txBody>
      </p:sp>
      <p:sp>
        <p:nvSpPr>
          <p:cNvPr id="16" name="CuadroTexto 15">
            <a:extLst>
              <a:ext uri="{FF2B5EF4-FFF2-40B4-BE49-F238E27FC236}">
                <a16:creationId xmlns:a16="http://schemas.microsoft.com/office/drawing/2014/main" id="{58CA78DD-B310-4FA6-BF07-91B57007A575}"/>
              </a:ext>
            </a:extLst>
          </p:cNvPr>
          <p:cNvSpPr txBox="1"/>
          <p:nvPr/>
        </p:nvSpPr>
        <p:spPr>
          <a:xfrm>
            <a:off x="1250469" y="3872451"/>
            <a:ext cx="1889762" cy="338554"/>
          </a:xfrm>
          <a:prstGeom prst="rect">
            <a:avLst/>
          </a:prstGeom>
          <a:noFill/>
        </p:spPr>
        <p:txBody>
          <a:bodyPr wrap="square">
            <a:spAutoFit/>
          </a:bodyPr>
          <a:lstStyle>
            <a:defPPr>
              <a:defRPr lang="en-US"/>
            </a:defPPr>
            <a:lvl1pPr marL="449580" algn="ctr">
              <a:defRPr sz="1000" b="1">
                <a:solidFill>
                  <a:schemeClr val="accent1">
                    <a:lumMod val="50000"/>
                  </a:schemeClr>
                </a:solidFill>
                <a:effectLst/>
                <a:latin typeface="Arial" panose="020B0604020202020204" pitchFamily="34" charset="0"/>
                <a:ea typeface="Arial" panose="020B0604020202020204" pitchFamily="34" charset="0"/>
              </a:defRPr>
            </a:lvl1p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50000"/>
                  </a:srgbClr>
                </a:solidFill>
                <a:effectLst/>
                <a:uLnTx/>
                <a:uFillTx/>
                <a:latin typeface="Arial" panose="020B0604020202020204" pitchFamily="34" charset="0"/>
                <a:cs typeface="+mn-cs"/>
              </a:rPr>
              <a:t>BENEFICIARIOS</a:t>
            </a:r>
          </a:p>
        </p:txBody>
      </p:sp>
      <p:sp>
        <p:nvSpPr>
          <p:cNvPr id="17" name="Cheurón 25">
            <a:extLst>
              <a:ext uri="{FF2B5EF4-FFF2-40B4-BE49-F238E27FC236}">
                <a16:creationId xmlns:a16="http://schemas.microsoft.com/office/drawing/2014/main" id="{51E017A9-F9A6-460D-8B01-B841653FC1F0}"/>
              </a:ext>
            </a:extLst>
          </p:cNvPr>
          <p:cNvSpPr/>
          <p:nvPr/>
        </p:nvSpPr>
        <p:spPr>
          <a:xfrm>
            <a:off x="1151117" y="1739684"/>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heurón 25">
            <a:extLst>
              <a:ext uri="{FF2B5EF4-FFF2-40B4-BE49-F238E27FC236}">
                <a16:creationId xmlns:a16="http://schemas.microsoft.com/office/drawing/2014/main" id="{A0D78594-1336-4B98-91F7-7664467F25A5}"/>
              </a:ext>
            </a:extLst>
          </p:cNvPr>
          <p:cNvSpPr/>
          <p:nvPr/>
        </p:nvSpPr>
        <p:spPr>
          <a:xfrm>
            <a:off x="1151115" y="3919242"/>
            <a:ext cx="198709" cy="244973"/>
          </a:xfrm>
          <a:prstGeom prst="chevron">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Sala Situacional Modelo Agosto 2022 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Sala Situacional Modelo Agosto 2022 v2</Template>
  <TotalTime>6157</TotalTime>
  <Words>3017</Words>
  <Application>Microsoft Office PowerPoint</Application>
  <PresentationFormat>Panorámica</PresentationFormat>
  <Paragraphs>418</Paragraphs>
  <Slides>35</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35</vt:i4>
      </vt:variant>
    </vt:vector>
  </HeadingPairs>
  <TitlesOfParts>
    <vt:vector size="47" baseType="lpstr">
      <vt:lpstr>Arial</vt:lpstr>
      <vt:lpstr>Arial Narrow</vt:lpstr>
      <vt:lpstr>Britannic Bold</vt:lpstr>
      <vt:lpstr>Calibri</vt:lpstr>
      <vt:lpstr>Calibri Light</vt:lpstr>
      <vt:lpstr>Cambria</vt:lpstr>
      <vt:lpstr>Open Sans Semibold</vt:lpstr>
      <vt:lpstr>Tahoma</vt:lpstr>
      <vt:lpstr>Times New Roman</vt:lpstr>
      <vt:lpstr>Wingdings</vt:lpstr>
      <vt:lpstr>Sala Situacional Modelo Agosto 2022 v2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DE URGENCIA MÉDICA PARA LA DETECCIÓN OPORTUNA Y ATENCIÓN INTEGRAL DEL CÁNCER DEL NIÑO Y DEL ADOLESCENTE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Disponibilidad de Productos farmacéuticos al 06.Set.22</vt:lpstr>
      <vt:lpstr>Desabastecimiento de medicamentos en los establecimientos de EsSalud </vt:lpstr>
      <vt:lpstr>Estado situacional del Abastecimiento de Productos farmacéuticos  Oncológicos</vt:lpstr>
      <vt:lpstr>Estado situacional del Abastecimiento de Productos farmacéuticos  Oncológicos</vt:lpstr>
      <vt:lpstr>Acciones para mejorar el abastecimiento de Productos  Farmacéuticos a corto plazo</vt:lpstr>
      <vt:lpstr>Acciones para mejorar el abastecimiento de productos  Farmacéuticos a corto plazo</vt:lpstr>
      <vt:lpstr>Acciones para mejorar el abastecimiento de Productos Farmacéuticos a mediano plazo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 Situacional (HASTA LA SEMANA EPIDEMIOLOGICA 31– 2022 *Corte al lunes 15 de agosto del 2022 07.00 horas</dc:title>
  <dc:creator>Edwin Neciosup Orrego</dc:creator>
  <cp:lastModifiedBy>Maria Elizabeth López López</cp:lastModifiedBy>
  <cp:revision>99</cp:revision>
  <cp:lastPrinted>2022-09-23T13:26:34Z</cp:lastPrinted>
  <dcterms:created xsi:type="dcterms:W3CDTF">2022-08-15T22:33:43Z</dcterms:created>
  <dcterms:modified xsi:type="dcterms:W3CDTF">2022-09-28T18:46:02Z</dcterms:modified>
</cp:coreProperties>
</file>