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72" r:id="rId2"/>
  </p:sldMasterIdLst>
  <p:notesMasterIdLst>
    <p:notesMasterId r:id="rId28"/>
  </p:notesMasterIdLst>
  <p:sldIdLst>
    <p:sldId id="468" r:id="rId3"/>
    <p:sldId id="624" r:id="rId4"/>
    <p:sldId id="1101" r:id="rId5"/>
    <p:sldId id="1102" r:id="rId6"/>
    <p:sldId id="1095" r:id="rId7"/>
    <p:sldId id="275" r:id="rId8"/>
    <p:sldId id="435" r:id="rId9"/>
    <p:sldId id="487" r:id="rId10"/>
    <p:sldId id="421" r:id="rId11"/>
    <p:sldId id="1052" r:id="rId12"/>
    <p:sldId id="1051" r:id="rId13"/>
    <p:sldId id="1090" r:id="rId14"/>
    <p:sldId id="1043" r:id="rId15"/>
    <p:sldId id="401" r:id="rId16"/>
    <p:sldId id="1098" r:id="rId17"/>
    <p:sldId id="1097" r:id="rId18"/>
    <p:sldId id="1099" r:id="rId19"/>
    <p:sldId id="1093" r:id="rId20"/>
    <p:sldId id="1096" r:id="rId21"/>
    <p:sldId id="1100" r:id="rId22"/>
    <p:sldId id="1104" r:id="rId23"/>
    <p:sldId id="444" r:id="rId24"/>
    <p:sldId id="1103" r:id="rId25"/>
    <p:sldId id="620" r:id="rId26"/>
    <p:sldId id="505" r:id="rId27"/>
  </p:sldIdLst>
  <p:sldSz cx="9144000" cy="5143500" type="screen16x9"/>
  <p:notesSz cx="6797675" cy="9926638"/>
  <p:defaultTextStyle>
    <a:defPPr lvl="0">
      <a:defRPr lang="es-PE"/>
    </a:defPPr>
    <a:lvl1pPr lvl="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lvl="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lvl="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lvl="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lvl="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lvl="5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lvl="6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lvl="7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lvl="8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1852" initials="n" lastIdx="1" clrIdx="0">
    <p:extLst>
      <p:ext uri="{19B8F6BF-5375-455C-9EA6-DF929625EA0E}">
        <p15:presenceInfo xmlns:p15="http://schemas.microsoft.com/office/powerpoint/2012/main" userId="n1852" providerId="None"/>
      </p:ext>
    </p:extLst>
  </p:cmAuthor>
  <p:cmAuthor id="2" name="Andre" initials="A" lastIdx="8" clrIdx="1">
    <p:extLst>
      <p:ext uri="{19B8F6BF-5375-455C-9EA6-DF929625EA0E}">
        <p15:presenceInfo xmlns:p15="http://schemas.microsoft.com/office/powerpoint/2012/main" userId="Andre" providerId="None"/>
      </p:ext>
    </p:extLst>
  </p:cmAuthor>
  <p:cmAuthor id="3" name="HP" initials="H" lastIdx="4" clrIdx="2">
    <p:extLst>
      <p:ext uri="{19B8F6BF-5375-455C-9EA6-DF929625EA0E}">
        <p15:presenceInfo xmlns:p15="http://schemas.microsoft.com/office/powerpoint/2012/main" userId="HP" providerId="None"/>
      </p:ext>
    </p:extLst>
  </p:cmAuthor>
  <p:cmAuthor id="4" name="Mery Anccas" initials="MA" lastIdx="5" clrIdx="3">
    <p:extLst>
      <p:ext uri="{19B8F6BF-5375-455C-9EA6-DF929625EA0E}">
        <p15:presenceInfo xmlns:p15="http://schemas.microsoft.com/office/powerpoint/2012/main" userId="964e9450109b19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91"/>
    <a:srgbClr val="005194"/>
    <a:srgbClr val="E9E9E9"/>
    <a:srgbClr val="FF2316"/>
    <a:srgbClr val="FF2217"/>
    <a:srgbClr val="FF362C"/>
    <a:srgbClr val="FF3E32"/>
    <a:srgbClr val="FF2215"/>
    <a:srgbClr val="FF5F58"/>
    <a:srgbClr val="FF23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195" autoAdjust="0"/>
    <p:restoredTop sz="76840" autoAdjust="0"/>
  </p:normalViewPr>
  <p:slideViewPr>
    <p:cSldViewPr snapToGrid="0">
      <p:cViewPr varScale="1">
        <p:scale>
          <a:sx n="53" d="100"/>
          <a:sy n="53" d="100"/>
        </p:scale>
        <p:origin x="67" y="341"/>
      </p:cViewPr>
      <p:guideLst>
        <p:guide orient="horz" pos="159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70D07F-F7A8-4C1E-AE6B-436D379E2F28}" type="doc">
      <dgm:prSet loTypeId="urn:microsoft.com/office/officeart/2005/8/layout/defaul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1665FD07-12FE-4AA6-BA0C-36F34D9864D8}">
      <dgm:prSet/>
      <dgm:spPr>
        <a:noFill/>
        <a:ln>
          <a:solidFill>
            <a:srgbClr val="004F91"/>
          </a:solidFill>
        </a:ln>
      </dgm:spPr>
      <dgm:t>
        <a:bodyPr/>
        <a:lstStyle/>
        <a:p>
          <a:r>
            <a:rPr lang="es-ES" b="1" u="sng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rPr>
            <a:t>Informe Especial N° 007-2020-DP:</a:t>
          </a:r>
          <a:r>
            <a:rPr lang="es-ES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rPr>
            <a:t> La protección de los derechos de las niñas, niños y adolescentes víctimas de violencia en el contexto de Emergencia Sanitaria por COVID-19</a:t>
          </a:r>
        </a:p>
      </dgm:t>
    </dgm:pt>
    <dgm:pt modelId="{48652284-1299-4840-A0D2-86A319E74656}" type="parTrans" cxnId="{6B729A01-B2F8-4E53-B30F-F9B2A23AEECD}">
      <dgm:prSet/>
      <dgm:spPr/>
      <dgm:t>
        <a:bodyPr/>
        <a:lstStyle/>
        <a:p>
          <a:endParaRPr lang="es-ES"/>
        </a:p>
      </dgm:t>
    </dgm:pt>
    <dgm:pt modelId="{395C5D6F-CB9E-4622-B57D-EE46A1B6C068}" type="sibTrans" cxnId="{6B729A01-B2F8-4E53-B30F-F9B2A23AEECD}">
      <dgm:prSet/>
      <dgm:spPr/>
      <dgm:t>
        <a:bodyPr/>
        <a:lstStyle/>
        <a:p>
          <a:endParaRPr lang="es-ES"/>
        </a:p>
      </dgm:t>
    </dgm:pt>
    <dgm:pt modelId="{345EF29C-A9FF-4302-A06C-54A66A7ECF96}">
      <dgm:prSet/>
      <dgm:spPr>
        <a:noFill/>
        <a:ln>
          <a:solidFill>
            <a:srgbClr val="004F91"/>
          </a:solidFill>
        </a:ln>
      </dgm:spPr>
      <dgm:t>
        <a:bodyPr/>
        <a:lstStyle/>
        <a:p>
          <a:r>
            <a:rPr lang="es-ES" b="1" u="sng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rPr>
            <a:t>Informe Especial N° 021-2020-DP: </a:t>
          </a:r>
          <a:r>
            <a:rPr lang="es-ES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rPr>
            <a:t>Problemática en la atención de casos de violación sexual de niñas, niños y adolescentes en el contexto de la Emergencia Sanitaria por COVID-19</a:t>
          </a:r>
          <a:endParaRPr lang="es-ES" dirty="0">
            <a:solidFill>
              <a:schemeClr val="tx2"/>
            </a:solidFill>
            <a:latin typeface="Roboto"/>
            <a:ea typeface="Roboto"/>
            <a:cs typeface="Roboto"/>
            <a:sym typeface="Roboto"/>
          </a:endParaRPr>
        </a:p>
      </dgm:t>
    </dgm:pt>
    <dgm:pt modelId="{60A28849-82D0-445D-B8DD-0A3D8373A80C}" type="parTrans" cxnId="{4A817BE2-526B-4B5A-9254-1BD3D17504FB}">
      <dgm:prSet/>
      <dgm:spPr/>
      <dgm:t>
        <a:bodyPr/>
        <a:lstStyle/>
        <a:p>
          <a:endParaRPr lang="es-ES"/>
        </a:p>
      </dgm:t>
    </dgm:pt>
    <dgm:pt modelId="{A7BC6AB0-C786-4552-9637-8AD30D0892EB}" type="sibTrans" cxnId="{4A817BE2-526B-4B5A-9254-1BD3D17504FB}">
      <dgm:prSet/>
      <dgm:spPr/>
      <dgm:t>
        <a:bodyPr/>
        <a:lstStyle/>
        <a:p>
          <a:endParaRPr lang="es-ES"/>
        </a:p>
      </dgm:t>
    </dgm:pt>
    <dgm:pt modelId="{44DF026C-7238-4173-A141-CF78CE3F6A1C}" type="pres">
      <dgm:prSet presAssocID="{6370D07F-F7A8-4C1E-AE6B-436D379E2F28}" presName="diagram" presStyleCnt="0">
        <dgm:presLayoutVars>
          <dgm:dir/>
          <dgm:resizeHandles val="exact"/>
        </dgm:presLayoutVars>
      </dgm:prSet>
      <dgm:spPr/>
    </dgm:pt>
    <dgm:pt modelId="{890388D9-A9E5-4403-AADE-B01B43089D75}" type="pres">
      <dgm:prSet presAssocID="{1665FD07-12FE-4AA6-BA0C-36F34D9864D8}" presName="node" presStyleLbl="node1" presStyleIdx="0" presStyleCnt="2" custLinFactNeighborX="238" custLinFactNeighborY="-22053">
        <dgm:presLayoutVars>
          <dgm:bulletEnabled val="1"/>
        </dgm:presLayoutVars>
      </dgm:prSet>
      <dgm:spPr>
        <a:prstGeom prst="snip1Rect">
          <a:avLst/>
        </a:prstGeom>
      </dgm:spPr>
    </dgm:pt>
    <dgm:pt modelId="{7DFCD12F-612B-469C-98C6-C8C458099A49}" type="pres">
      <dgm:prSet presAssocID="{395C5D6F-CB9E-4622-B57D-EE46A1B6C068}" presName="sibTrans" presStyleCnt="0"/>
      <dgm:spPr/>
    </dgm:pt>
    <dgm:pt modelId="{CBF2833D-8F60-41A2-BB2D-784609469929}" type="pres">
      <dgm:prSet presAssocID="{345EF29C-A9FF-4302-A06C-54A66A7ECF96}" presName="node" presStyleLbl="node1" presStyleIdx="1" presStyleCnt="2" custLinFactNeighborX="26" custLinFactNeighborY="-23562">
        <dgm:presLayoutVars>
          <dgm:bulletEnabled val="1"/>
        </dgm:presLayoutVars>
      </dgm:prSet>
      <dgm:spPr>
        <a:prstGeom prst="snip1Rect">
          <a:avLst/>
        </a:prstGeom>
      </dgm:spPr>
    </dgm:pt>
  </dgm:ptLst>
  <dgm:cxnLst>
    <dgm:cxn modelId="{6B729A01-B2F8-4E53-B30F-F9B2A23AEECD}" srcId="{6370D07F-F7A8-4C1E-AE6B-436D379E2F28}" destId="{1665FD07-12FE-4AA6-BA0C-36F34D9864D8}" srcOrd="0" destOrd="0" parTransId="{48652284-1299-4840-A0D2-86A319E74656}" sibTransId="{395C5D6F-CB9E-4622-B57D-EE46A1B6C068}"/>
    <dgm:cxn modelId="{2A80E58A-8AF9-4737-8F05-61A451A86461}" type="presOf" srcId="{6370D07F-F7A8-4C1E-AE6B-436D379E2F28}" destId="{44DF026C-7238-4173-A141-CF78CE3F6A1C}" srcOrd="0" destOrd="0" presId="urn:microsoft.com/office/officeart/2005/8/layout/default"/>
    <dgm:cxn modelId="{5060EFA8-31EF-4772-B497-F58B5E63C5E7}" type="presOf" srcId="{345EF29C-A9FF-4302-A06C-54A66A7ECF96}" destId="{CBF2833D-8F60-41A2-BB2D-784609469929}" srcOrd="0" destOrd="0" presId="urn:microsoft.com/office/officeart/2005/8/layout/default"/>
    <dgm:cxn modelId="{08D071AA-A0F0-44B1-A7BF-47FB0AE1671C}" type="presOf" srcId="{1665FD07-12FE-4AA6-BA0C-36F34D9864D8}" destId="{890388D9-A9E5-4403-AADE-B01B43089D75}" srcOrd="0" destOrd="0" presId="urn:microsoft.com/office/officeart/2005/8/layout/default"/>
    <dgm:cxn modelId="{4A817BE2-526B-4B5A-9254-1BD3D17504FB}" srcId="{6370D07F-F7A8-4C1E-AE6B-436D379E2F28}" destId="{345EF29C-A9FF-4302-A06C-54A66A7ECF96}" srcOrd="1" destOrd="0" parTransId="{60A28849-82D0-445D-B8DD-0A3D8373A80C}" sibTransId="{A7BC6AB0-C786-4552-9637-8AD30D0892EB}"/>
    <dgm:cxn modelId="{DE037716-C3F8-4B87-8037-94580288B48C}" type="presParOf" srcId="{44DF026C-7238-4173-A141-CF78CE3F6A1C}" destId="{890388D9-A9E5-4403-AADE-B01B43089D75}" srcOrd="0" destOrd="0" presId="urn:microsoft.com/office/officeart/2005/8/layout/default"/>
    <dgm:cxn modelId="{382F3A4E-8092-4FA0-B8F3-9C8DE9487F81}" type="presParOf" srcId="{44DF026C-7238-4173-A141-CF78CE3F6A1C}" destId="{7DFCD12F-612B-469C-98C6-C8C458099A49}" srcOrd="1" destOrd="0" presId="urn:microsoft.com/office/officeart/2005/8/layout/default"/>
    <dgm:cxn modelId="{34D2A3C4-2AC0-4121-89B9-6CED3A2D5790}" type="presParOf" srcId="{44DF026C-7238-4173-A141-CF78CE3F6A1C}" destId="{CBF2833D-8F60-41A2-BB2D-784609469929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70D07F-F7A8-4C1E-AE6B-436D379E2F28}" type="doc">
      <dgm:prSet loTypeId="urn:microsoft.com/office/officeart/2005/8/layout/defaul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44F4D9C1-3A6B-4761-AB44-56330E1FF9A8}">
      <dgm:prSet/>
      <dgm:spPr/>
      <dgm:t>
        <a:bodyPr/>
        <a:lstStyle/>
        <a:p>
          <a:r>
            <a:rPr lang="es-ES" b="1" u="sng" dirty="0">
              <a:latin typeface="Calibri"/>
              <a:ea typeface="Calibri"/>
              <a:cs typeface="Calibri"/>
              <a:sym typeface="Calibri"/>
            </a:rPr>
            <a:t>Informe Especial N° 009-2021-DP:</a:t>
          </a:r>
        </a:p>
      </dgm:t>
    </dgm:pt>
    <dgm:pt modelId="{D44EE979-40FA-4D99-A4A0-A9A092D92D74}" type="parTrans" cxnId="{530BFF39-713F-4CBF-965A-D2F9850E175C}">
      <dgm:prSet/>
      <dgm:spPr/>
      <dgm:t>
        <a:bodyPr/>
        <a:lstStyle/>
        <a:p>
          <a:endParaRPr lang="es-PE"/>
        </a:p>
      </dgm:t>
    </dgm:pt>
    <dgm:pt modelId="{A6945F9F-DA8C-4DB9-9F0C-9E83471D62EB}" type="sibTrans" cxnId="{530BFF39-713F-4CBF-965A-D2F9850E175C}">
      <dgm:prSet/>
      <dgm:spPr/>
      <dgm:t>
        <a:bodyPr/>
        <a:lstStyle/>
        <a:p>
          <a:endParaRPr lang="es-PE"/>
        </a:p>
      </dgm:t>
    </dgm:pt>
    <dgm:pt modelId="{345EF29C-A9FF-4302-A06C-54A66A7ECF96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 anchor="t"/>
        <a:lstStyle/>
        <a:p>
          <a:endParaRPr lang="es-ES" sz="2100" b="1" u="sng" dirty="0">
            <a:solidFill>
              <a:schemeClr val="tx1"/>
            </a:solidFill>
            <a:latin typeface="Calibri"/>
            <a:sym typeface="Calibri"/>
          </a:endParaRPr>
        </a:p>
        <a:p>
          <a:endParaRPr lang="es-PE" sz="2100" b="1" u="none" dirty="0">
            <a:solidFill>
              <a:schemeClr val="tx1"/>
            </a:solidFill>
            <a:latin typeface="Calibri"/>
            <a:sym typeface="Calibri"/>
          </a:endParaRPr>
        </a:p>
      </dgm:t>
    </dgm:pt>
    <dgm:pt modelId="{A7BC6AB0-C786-4552-9637-8AD30D0892EB}" type="sibTrans" cxnId="{4A817BE2-526B-4B5A-9254-1BD3D17504FB}">
      <dgm:prSet/>
      <dgm:spPr/>
      <dgm:t>
        <a:bodyPr/>
        <a:lstStyle/>
        <a:p>
          <a:endParaRPr lang="es-ES"/>
        </a:p>
      </dgm:t>
    </dgm:pt>
    <dgm:pt modelId="{60A28849-82D0-445D-B8DD-0A3D8373A80C}" type="parTrans" cxnId="{4A817BE2-526B-4B5A-9254-1BD3D17504FB}">
      <dgm:prSet/>
      <dgm:spPr/>
      <dgm:t>
        <a:bodyPr/>
        <a:lstStyle/>
        <a:p>
          <a:endParaRPr lang="es-ES"/>
        </a:p>
      </dgm:t>
    </dgm:pt>
    <dgm:pt modelId="{44DF026C-7238-4173-A141-CF78CE3F6A1C}" type="pres">
      <dgm:prSet presAssocID="{6370D07F-F7A8-4C1E-AE6B-436D379E2F28}" presName="diagram" presStyleCnt="0">
        <dgm:presLayoutVars>
          <dgm:dir/>
          <dgm:resizeHandles val="exact"/>
        </dgm:presLayoutVars>
      </dgm:prSet>
      <dgm:spPr/>
    </dgm:pt>
    <dgm:pt modelId="{CBF2833D-8F60-41A2-BB2D-784609469929}" type="pres">
      <dgm:prSet presAssocID="{345EF29C-A9FF-4302-A06C-54A66A7ECF96}" presName="node" presStyleLbl="node1" presStyleIdx="0" presStyleCnt="2" custAng="0" custScaleX="100648" custScaleY="108156" custLinFactNeighborX="72207" custLinFactNeighborY="13032">
        <dgm:presLayoutVars>
          <dgm:bulletEnabled val="1"/>
        </dgm:presLayoutVars>
      </dgm:prSet>
      <dgm:spPr/>
    </dgm:pt>
    <dgm:pt modelId="{F839F295-428D-4B0B-8E08-4CF4462C2E8D}" type="pres">
      <dgm:prSet presAssocID="{A7BC6AB0-C786-4552-9637-8AD30D0892EB}" presName="sibTrans" presStyleCnt="0"/>
      <dgm:spPr/>
    </dgm:pt>
    <dgm:pt modelId="{8CAC35CD-8466-43EB-B267-2F49C1054C61}" type="pres">
      <dgm:prSet presAssocID="{44F4D9C1-3A6B-4761-AB44-56330E1FF9A8}" presName="node" presStyleLbl="node1" presStyleIdx="1" presStyleCnt="2" custScaleX="99647" custScaleY="18894" custLinFactNeighborX="-37940" custLinFactNeighborY="-53157">
        <dgm:presLayoutVars>
          <dgm:bulletEnabled val="1"/>
        </dgm:presLayoutVars>
      </dgm:prSet>
      <dgm:spPr/>
    </dgm:pt>
  </dgm:ptLst>
  <dgm:cxnLst>
    <dgm:cxn modelId="{8764D521-CDC9-4283-85D6-F6D1C93AC4D2}" type="presOf" srcId="{44F4D9C1-3A6B-4761-AB44-56330E1FF9A8}" destId="{8CAC35CD-8466-43EB-B267-2F49C1054C61}" srcOrd="0" destOrd="0" presId="urn:microsoft.com/office/officeart/2005/8/layout/default"/>
    <dgm:cxn modelId="{530BFF39-713F-4CBF-965A-D2F9850E175C}" srcId="{6370D07F-F7A8-4C1E-AE6B-436D379E2F28}" destId="{44F4D9C1-3A6B-4761-AB44-56330E1FF9A8}" srcOrd="1" destOrd="0" parTransId="{D44EE979-40FA-4D99-A4A0-A9A092D92D74}" sibTransId="{A6945F9F-DA8C-4DB9-9F0C-9E83471D62EB}"/>
    <dgm:cxn modelId="{8E72D267-2C5C-4FE9-BA0B-117AFDF63B33}" type="presOf" srcId="{345EF29C-A9FF-4302-A06C-54A66A7ECF96}" destId="{CBF2833D-8F60-41A2-BB2D-784609469929}" srcOrd="0" destOrd="0" presId="urn:microsoft.com/office/officeart/2005/8/layout/default"/>
    <dgm:cxn modelId="{4A817BE2-526B-4B5A-9254-1BD3D17504FB}" srcId="{6370D07F-F7A8-4C1E-AE6B-436D379E2F28}" destId="{345EF29C-A9FF-4302-A06C-54A66A7ECF96}" srcOrd="0" destOrd="0" parTransId="{60A28849-82D0-445D-B8DD-0A3D8373A80C}" sibTransId="{A7BC6AB0-C786-4552-9637-8AD30D0892EB}"/>
    <dgm:cxn modelId="{17E374E6-46A7-4EBD-8E2F-47403EA9409E}" type="presOf" srcId="{6370D07F-F7A8-4C1E-AE6B-436D379E2F28}" destId="{44DF026C-7238-4173-A141-CF78CE3F6A1C}" srcOrd="0" destOrd="0" presId="urn:microsoft.com/office/officeart/2005/8/layout/default"/>
    <dgm:cxn modelId="{F16A2ABA-FDEC-4664-8358-A778D1362E71}" type="presParOf" srcId="{44DF026C-7238-4173-A141-CF78CE3F6A1C}" destId="{CBF2833D-8F60-41A2-BB2D-784609469929}" srcOrd="0" destOrd="0" presId="urn:microsoft.com/office/officeart/2005/8/layout/default"/>
    <dgm:cxn modelId="{CDEE4547-4E35-4081-8C20-62C79EBBF6D7}" type="presParOf" srcId="{44DF026C-7238-4173-A141-CF78CE3F6A1C}" destId="{F839F295-428D-4B0B-8E08-4CF4462C2E8D}" srcOrd="1" destOrd="0" presId="urn:microsoft.com/office/officeart/2005/8/layout/default"/>
    <dgm:cxn modelId="{69CB4888-E10B-4840-AA09-2D4CF03B9FA6}" type="presParOf" srcId="{44DF026C-7238-4173-A141-CF78CE3F6A1C}" destId="{8CAC35CD-8466-43EB-B267-2F49C1054C61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388D9-A9E5-4403-AADE-B01B43089D75}">
      <dsp:nvSpPr>
        <dsp:cNvPr id="0" name=""/>
        <dsp:cNvSpPr/>
      </dsp:nvSpPr>
      <dsp:spPr>
        <a:xfrm>
          <a:off x="10329" y="0"/>
          <a:ext cx="3917900" cy="2350740"/>
        </a:xfrm>
        <a:prstGeom prst="snip1Rect">
          <a:avLst/>
        </a:prstGeom>
        <a:noFill/>
        <a:ln w="25400" cap="flat" cmpd="sng" algn="ctr">
          <a:solidFill>
            <a:srgbClr val="004F9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u="sng" kern="1200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rPr>
            <a:t>Informe Especial N° 007-2020-DP:</a:t>
          </a:r>
          <a:r>
            <a:rPr lang="es-ES" sz="2000" kern="1200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rPr>
            <a:t> La protección de los derechos de las niñas, niños y adolescentes víctimas de violencia en el contexto de Emergencia Sanitaria por COVID-19</a:t>
          </a:r>
        </a:p>
      </dsp:txBody>
      <dsp:txXfrm>
        <a:off x="10329" y="195899"/>
        <a:ext cx="3722001" cy="2154841"/>
      </dsp:txXfrm>
    </dsp:sp>
    <dsp:sp modelId="{CBF2833D-8F60-41A2-BB2D-784609469929}">
      <dsp:nvSpPr>
        <dsp:cNvPr id="0" name=""/>
        <dsp:cNvSpPr/>
      </dsp:nvSpPr>
      <dsp:spPr>
        <a:xfrm>
          <a:off x="4311699" y="0"/>
          <a:ext cx="3917900" cy="2350740"/>
        </a:xfrm>
        <a:prstGeom prst="snip1Rect">
          <a:avLst/>
        </a:prstGeom>
        <a:noFill/>
        <a:ln w="25400" cap="flat" cmpd="sng" algn="ctr">
          <a:solidFill>
            <a:srgbClr val="004F9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u="sng" kern="1200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rPr>
            <a:t>Informe Especial N° 021-2020-DP: </a:t>
          </a:r>
          <a:r>
            <a:rPr lang="es-ES" sz="2000" kern="1200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rPr>
            <a:t>Problemática en la atención de casos de violación sexual de niñas, niños y adolescentes en el contexto de la Emergencia Sanitaria por COVID-19</a:t>
          </a:r>
          <a:endParaRPr lang="es-ES" sz="2000" kern="1200" dirty="0">
            <a:solidFill>
              <a:schemeClr val="tx2"/>
            </a:solidFill>
            <a:latin typeface="Roboto"/>
            <a:ea typeface="Roboto"/>
            <a:cs typeface="Roboto"/>
            <a:sym typeface="Roboto"/>
          </a:endParaRPr>
        </a:p>
      </dsp:txBody>
      <dsp:txXfrm>
        <a:off x="4311699" y="195899"/>
        <a:ext cx="3722001" cy="21548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2833D-8F60-41A2-BB2D-784609469929}">
      <dsp:nvSpPr>
        <dsp:cNvPr id="0" name=""/>
        <dsp:cNvSpPr/>
      </dsp:nvSpPr>
      <dsp:spPr>
        <a:xfrm>
          <a:off x="2993363" y="625682"/>
          <a:ext cx="4166968" cy="2686686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100" b="1" u="sng" kern="1200" dirty="0">
            <a:solidFill>
              <a:schemeClr val="tx1"/>
            </a:solidFill>
            <a:latin typeface="Calibri"/>
            <a:sym typeface="Calibri"/>
          </a:endParaRP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PE" sz="2100" b="1" u="none" kern="1200" dirty="0">
            <a:solidFill>
              <a:schemeClr val="tx1"/>
            </a:solidFill>
            <a:latin typeface="Calibri"/>
            <a:sym typeface="Calibri"/>
          </a:endParaRPr>
        </a:p>
      </dsp:txBody>
      <dsp:txXfrm>
        <a:off x="2993363" y="625682"/>
        <a:ext cx="4166968" cy="2686686"/>
      </dsp:txXfrm>
    </dsp:sp>
    <dsp:sp modelId="{8CAC35CD-8466-43EB-B267-2F49C1054C61}">
      <dsp:nvSpPr>
        <dsp:cNvPr id="0" name=""/>
        <dsp:cNvSpPr/>
      </dsp:nvSpPr>
      <dsp:spPr>
        <a:xfrm>
          <a:off x="3014105" y="101048"/>
          <a:ext cx="4125525" cy="469342"/>
        </a:xfrm>
        <a:prstGeom prst="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b="1" u="sng" kern="1200" dirty="0">
              <a:latin typeface="Calibri"/>
              <a:ea typeface="Calibri"/>
              <a:cs typeface="Calibri"/>
              <a:sym typeface="Calibri"/>
            </a:rPr>
            <a:t>Informe Especial N° 009-2021-DP:</a:t>
          </a:r>
        </a:p>
      </dsp:txBody>
      <dsp:txXfrm>
        <a:off x="3014105" y="101048"/>
        <a:ext cx="4125525" cy="469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11C31D-1E1F-4706-9277-E982BACCB78F}" type="datetimeFigureOut">
              <a:rPr lang="es-PE"/>
              <a:pPr>
                <a:defRPr/>
              </a:pPr>
              <a:t>18/07/2023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3" y="4715952"/>
            <a:ext cx="5438775" cy="446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710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8710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A0F59F-C292-451F-9878-51475BEEE3F1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8313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Marcador de imagen de diapositiva 1">
            <a:extLst>
              <a:ext uri="{FF2B5EF4-FFF2-40B4-BE49-F238E27FC236}">
                <a16:creationId xmlns:a16="http://schemas.microsoft.com/office/drawing/2014/main" id="{2D58DA31-FB2A-4486-AFFF-EEF462A3FD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57DB9367-0F32-48DA-BACA-2C5D8CB118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PE" sz="1572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402829F-C6EB-4CC2-9AB7-CA64FF2464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6696E7-C644-4CE0-919C-179AB81638FA}" type="slidenum">
              <a:rPr lang="es-PE" altLang="es-PE">
                <a:latin typeface="Calibri" panose="020F0502020204030204" pitchFamily="34" charset="0"/>
              </a:rPr>
              <a:pPr eaLnBrk="1" hangingPunct="1"/>
              <a:t>1</a:t>
            </a:fld>
            <a:endParaRPr lang="es-PE" altLang="es-P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5318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DDC836-CCC3-43EF-831F-0BDF9AA33B0E}" type="slidenum">
              <a:rPr kumimoji="0" lang="es-P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s-P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8306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dirty="0"/>
              <a:t>Me parece que debería haber una lámina para agregar la información de cada sede con información de la forma de contacto con la Defensoría del Pueblo</a:t>
            </a:r>
            <a:endParaRPr lang="es-PE" dirty="0"/>
          </a:p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0F59F-C292-451F-9878-51475BEEE3F1}" type="slidenum">
              <a:rPr lang="es-PE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s-P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870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PE" dirty="0"/>
              <a:t>Las recomendaciones deben ser un resumen del texto original,</a:t>
            </a:r>
            <a:r>
              <a:rPr lang="es-PE" baseline="0" dirty="0"/>
              <a:t> solo ideas o aspectos principales, no más de tres líneas por ítem.</a:t>
            </a:r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A0F59F-C292-451F-9878-51475BEEE3F1}" type="slidenum">
              <a:rPr kumimoji="0" lang="es-P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P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545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DC836-CCC3-43EF-831F-0BDF9AA33B0E}" type="slidenum">
              <a:rPr lang="es-PE" smtClean="0"/>
              <a:t>3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70974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DC836-CCC3-43EF-831F-0BDF9AA33B0E}" type="slidenum">
              <a:rPr lang="es-PE" smtClean="0"/>
              <a:t>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32391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A0F59F-C292-451F-9878-51475BEEE3F1}" type="slidenum">
              <a:rPr lang="es-PE" smtClean="0"/>
              <a:pPr>
                <a:defRPr/>
              </a:pPr>
              <a:t>7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646582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A0F59F-C292-451F-9878-51475BEEE3F1}" type="slidenum">
              <a:rPr lang="es-PE" smtClean="0"/>
              <a:pPr>
                <a:defRPr/>
              </a:pPr>
              <a:t>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61701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8b8273983d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39775"/>
            <a:ext cx="6565900" cy="36941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6" name="Google Shape;236;g8b8273983d_1_2:notes"/>
          <p:cNvSpPr txBox="1">
            <a:spLocks noGrp="1"/>
          </p:cNvSpPr>
          <p:nvPr>
            <p:ph type="body" idx="1"/>
          </p:nvPr>
        </p:nvSpPr>
        <p:spPr>
          <a:xfrm>
            <a:off x="673105" y="4681260"/>
            <a:ext cx="5388000" cy="44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37" name="Google Shape;237;g8b8273983d_1_2:notes"/>
          <p:cNvSpPr txBox="1">
            <a:spLocks noGrp="1"/>
          </p:cNvSpPr>
          <p:nvPr>
            <p:ph type="sldNum" idx="12"/>
          </p:nvPr>
        </p:nvSpPr>
        <p:spPr>
          <a:xfrm>
            <a:off x="3813726" y="9359349"/>
            <a:ext cx="29190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s-PE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9</a:t>
            </a:fld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2572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DC836-CCC3-43EF-831F-0BDF9AA33B0E}" type="slidenum">
              <a:rPr lang="es-PE" smtClean="0"/>
              <a:t>12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03624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DC836-CCC3-43EF-831F-0BDF9AA33B0E}" type="slidenum">
              <a:rPr lang="es-PE" smtClean="0"/>
              <a:t>14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16631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6CD7D-6BE5-4571-BD27-30C6AD4F80A5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086D7-35D4-49EF-9CFB-888A0441DB45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27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33F3-0D69-47D1-91EB-DD2BA9F13D9B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64727-49DB-4367-9C0B-AD06A3D8399C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89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C820D-1BEF-4BED-8136-F6EEF7BC6FE5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FF851-C57F-4EC1-ACCD-BD122E67896D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037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6CD7D-6BE5-4571-BD27-30C6AD4F80A5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086D7-35D4-49EF-9CFB-888A0441DB45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025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AC35A-1B52-4B62-B364-FA744587996D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4212B-926B-4D2A-9595-A066172EAA45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68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A8F8A-44CD-4DCF-AAA0-FE49725A8A09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0E77E-8CEB-4F6F-AC54-D5FBA1A2C907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087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5A7A3-E8E9-423F-87D2-507FB536C667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070C8-F18E-4C9B-BF70-0F1F820175F6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186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1B264-1089-4478-BEAD-CD296D5A5B20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0BFEA-821C-48E9-ABD4-264C6068B8B2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505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E9443-5597-4D20-9C97-6C73DD0F14E2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CA8B9-DE0A-446A-B255-D646C0FB5D25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5377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FD6AA-5FEC-4D2F-856D-C04126A9D73E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2E73E-9731-4F3D-91E3-E90FD12A03D0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91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4C10B-F5A8-4B0A-8037-642417D250EE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5B8EE-66D1-479F-9689-D3719CEF6BFE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29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AC35A-1B52-4B62-B364-FA744587996D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4212B-926B-4D2A-9595-A066172EAA45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2882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PE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C08A0-A407-40E5-A61F-FA4A0E78F08C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4161A-B622-4970-AC92-EFDE526C6DCA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1786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33F3-0D69-47D1-91EB-DD2BA9F13D9B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64727-49DB-4367-9C0B-AD06A3D8399C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4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C820D-1BEF-4BED-8136-F6EEF7BC6FE5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FF851-C57F-4EC1-ACCD-BD122E67896D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39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A8F8A-44CD-4DCF-AAA0-FE49725A8A09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0E77E-8CEB-4F6F-AC54-D5FBA1A2C907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804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5A7A3-E8E9-423F-87D2-507FB536C667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070C8-F18E-4C9B-BF70-0F1F820175F6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1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1B264-1089-4478-BEAD-CD296D5A5B20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0BFEA-821C-48E9-ABD4-264C6068B8B2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66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E9443-5597-4D20-9C97-6C73DD0F14E2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CA8B9-DE0A-446A-B255-D646C0FB5D25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82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FD6AA-5FEC-4D2F-856D-C04126A9D73E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2E73E-9731-4F3D-91E3-E90FD12A03D0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53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4C10B-F5A8-4B0A-8037-642417D250EE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5B8EE-66D1-479F-9689-D3719CEF6BFE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97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PE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C08A0-A407-40E5-A61F-FA4A0E78F08C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4161A-B622-4970-AC92-EFDE526C6DCA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7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1229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E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EB2334-71DD-4652-A31A-7A04987821F0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2F56A-6C0B-42EB-A7BA-3541E982AC97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4400"/>
            <a:ext cx="91440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066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2" indent="-3428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1229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E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EB2334-71DD-4652-A31A-7A04987821F0}" type="datetime1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18/07/2023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2F56A-6C0B-42EB-A7BA-3541E982AC97}" type="slidenum">
              <a:rPr lang="es-P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09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2" indent="-3428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1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4">
            <a:extLst>
              <a:ext uri="{FF2B5EF4-FFF2-40B4-BE49-F238E27FC236}">
                <a16:creationId xmlns:a16="http://schemas.microsoft.com/office/drawing/2014/main" id="{46F1BB4A-CABD-4816-9858-800F88A53F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298" y="180975"/>
            <a:ext cx="1996377" cy="673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0392C984-5B52-48C4-A97A-04BDC0BFCC9E}"/>
              </a:ext>
            </a:extLst>
          </p:cNvPr>
          <p:cNvSpPr txBox="1">
            <a:spLocks/>
          </p:cNvSpPr>
          <p:nvPr/>
        </p:nvSpPr>
        <p:spPr>
          <a:xfrm>
            <a:off x="690924" y="1472166"/>
            <a:ext cx="7762151" cy="2199168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189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37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56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754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MX" sz="3600" dirty="0">
                <a:solidFill>
                  <a:srgbClr val="004F91"/>
                </a:solidFill>
              </a:rPr>
              <a:t>ATENCIÓN DEFENSORIAL A NIÑAS, NIÑOS Y ADOLESCENTES  </a:t>
            </a:r>
          </a:p>
          <a:p>
            <a:r>
              <a:rPr lang="es-MX" sz="3600" dirty="0">
                <a:solidFill>
                  <a:srgbClr val="004F91"/>
                </a:solidFill>
              </a:rPr>
              <a:t>VÍCTIMAS DE VIOLENCIA DURANTE EL</a:t>
            </a:r>
          </a:p>
          <a:p>
            <a:r>
              <a:rPr lang="es-MX" sz="3600" dirty="0">
                <a:solidFill>
                  <a:srgbClr val="004F91"/>
                </a:solidFill>
              </a:rPr>
              <a:t>ESTADO DE EMERGENCIA</a:t>
            </a:r>
            <a:endParaRPr lang="es-PE" sz="3600" dirty="0">
              <a:solidFill>
                <a:srgbClr val="004F91"/>
              </a:solidFill>
            </a:endParaRPr>
          </a:p>
          <a:p>
            <a:endParaRPr lang="es-PE" sz="2250" dirty="0">
              <a:solidFill>
                <a:srgbClr val="004F91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546FC30C-E035-4EDF-AFEB-A44FD38ABFAA}"/>
              </a:ext>
            </a:extLst>
          </p:cNvPr>
          <p:cNvSpPr txBox="1"/>
          <p:nvPr/>
        </p:nvSpPr>
        <p:spPr>
          <a:xfrm>
            <a:off x="883268" y="977473"/>
            <a:ext cx="604299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004F91"/>
              </a:buClr>
            </a:pPr>
            <a:r>
              <a:rPr lang="es-ES" sz="2000" b="1" dirty="0">
                <a:latin typeface="+mj-lt"/>
              </a:rPr>
              <a:t>Falta de </a:t>
            </a:r>
            <a:r>
              <a:rPr lang="es-PE" sz="2000" b="1" dirty="0">
                <a:latin typeface="+mj-lt"/>
              </a:rPr>
              <a:t>atención de forma especializada y diferenciada</a:t>
            </a:r>
            <a:r>
              <a:rPr lang="es-PE" sz="2000" dirty="0">
                <a:latin typeface="+mj-lt"/>
              </a:rPr>
              <a:t> por las instituciones del Sistema de Justicia en casos de violencia contra la mujer y los integrantes del grupo familiar, en especial la Policía Nacional del Perú (PNP) y el Ministerio Público (MP). </a:t>
            </a:r>
          </a:p>
          <a:p>
            <a:pPr marL="342900" indent="-342900" algn="just">
              <a:buClr>
                <a:srgbClr val="004F91"/>
              </a:buClr>
              <a:buFont typeface="Courier New" panose="02070309020205020404" pitchFamily="49" charset="0"/>
              <a:buChar char="o"/>
            </a:pPr>
            <a:endParaRPr lang="es-PE" sz="2000" dirty="0">
              <a:latin typeface="+mj-lt"/>
            </a:endParaRPr>
          </a:p>
          <a:p>
            <a:pPr algn="just">
              <a:buClr>
                <a:srgbClr val="004F91"/>
              </a:buClr>
            </a:pPr>
            <a:r>
              <a:rPr lang="es-MX" sz="2000" b="1" dirty="0">
                <a:latin typeface="+mj-lt"/>
              </a:rPr>
              <a:t>Incumplimiento del protocolo para la actuación conjunta</a:t>
            </a:r>
            <a:r>
              <a:rPr lang="es-MX" sz="2000" dirty="0">
                <a:latin typeface="+mj-lt"/>
              </a:rPr>
              <a:t> y articulación entre los Centros de Emergencia Mujer y los Establecimientos de Salud en la atención de las víctimas de violencia (Decreto Supremo </a:t>
            </a:r>
            <a:r>
              <a:rPr lang="es-MX" sz="2000" dirty="0" err="1">
                <a:latin typeface="+mj-lt"/>
              </a:rPr>
              <a:t>N°</a:t>
            </a:r>
            <a:r>
              <a:rPr lang="es-MX" sz="2000" dirty="0">
                <a:latin typeface="+mj-lt"/>
              </a:rPr>
              <a:t> 008-2019-SA).</a:t>
            </a:r>
          </a:p>
        </p:txBody>
      </p:sp>
      <p:pic>
        <p:nvPicPr>
          <p:cNvPr id="4" name="Gráfico 3" descr="Pesos desiguales con relleno sólido">
            <a:extLst>
              <a:ext uri="{FF2B5EF4-FFF2-40B4-BE49-F238E27FC236}">
                <a16:creationId xmlns:a16="http://schemas.microsoft.com/office/drawing/2014/main" id="{03AE45AE-C0C0-400F-AB2A-933B1FE936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53114" y="1704242"/>
            <a:ext cx="1263893" cy="1263893"/>
          </a:xfrm>
          <a:prstGeom prst="rect">
            <a:avLst/>
          </a:prstGeom>
        </p:spPr>
      </p:pic>
      <p:pic>
        <p:nvPicPr>
          <p:cNvPr id="3" name="Gráfico 2" descr="Alfiler">
            <a:extLst>
              <a:ext uri="{FF2B5EF4-FFF2-40B4-BE49-F238E27FC236}">
                <a16:creationId xmlns:a16="http://schemas.microsoft.com/office/drawing/2014/main" id="{3DDDD894-6240-4FB6-AC2D-35B538B52C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4768797">
            <a:off x="216857" y="1018772"/>
            <a:ext cx="498258" cy="498258"/>
          </a:xfrm>
          <a:prstGeom prst="rect">
            <a:avLst/>
          </a:prstGeom>
        </p:spPr>
      </p:pic>
      <p:pic>
        <p:nvPicPr>
          <p:cNvPr id="7" name="Gráfico 6" descr="Alfiler">
            <a:extLst>
              <a:ext uri="{FF2B5EF4-FFF2-40B4-BE49-F238E27FC236}">
                <a16:creationId xmlns:a16="http://schemas.microsoft.com/office/drawing/2014/main" id="{1E9CD471-4137-4957-ABF5-E7E94E63A0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4768797">
            <a:off x="216856" y="2982620"/>
            <a:ext cx="498258" cy="498258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9AB14D74-F8FA-41EB-9A44-684135F7FA76}"/>
              </a:ext>
            </a:extLst>
          </p:cNvPr>
          <p:cNvSpPr/>
          <p:nvPr/>
        </p:nvSpPr>
        <p:spPr>
          <a:xfrm>
            <a:off x="0" y="10082"/>
            <a:ext cx="6480720" cy="627534"/>
          </a:xfrm>
          <a:prstGeom prst="rect">
            <a:avLst/>
          </a:prstGeom>
          <a:solidFill>
            <a:srgbClr val="004F91"/>
          </a:solidFill>
          <a:ln>
            <a:solidFill>
              <a:srgbClr val="004F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bIns="0" rtlCol="0" anchor="ctr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PE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SISTEMA DE JUSTICIA</a:t>
            </a:r>
            <a:endParaRPr lang="es-PE" sz="1800" b="1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95C0459C-ACC3-498C-8B27-0EDA6AC10163}"/>
              </a:ext>
            </a:extLst>
          </p:cNvPr>
          <p:cNvGrpSpPr/>
          <p:nvPr/>
        </p:nvGrpSpPr>
        <p:grpSpPr>
          <a:xfrm>
            <a:off x="7373453" y="2968135"/>
            <a:ext cx="1153512" cy="1153512"/>
            <a:chOff x="7600873" y="2517535"/>
            <a:chExt cx="1153512" cy="1153512"/>
          </a:xfrm>
        </p:grpSpPr>
        <p:pic>
          <p:nvPicPr>
            <p:cNvPr id="11" name="Gráfico 10" descr="Sala de juntas con relleno sólido">
              <a:extLst>
                <a:ext uri="{FF2B5EF4-FFF2-40B4-BE49-F238E27FC236}">
                  <a16:creationId xmlns:a16="http://schemas.microsoft.com/office/drawing/2014/main" id="{F7E653C3-3562-4776-A2CA-1DC2AE0AA3F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600873" y="2517535"/>
              <a:ext cx="1153512" cy="1153512"/>
            </a:xfrm>
            <a:prstGeom prst="rect">
              <a:avLst/>
            </a:prstGeom>
          </p:spPr>
        </p:pic>
        <p:sp>
          <p:nvSpPr>
            <p:cNvPr id="12" name="Gráfico 9" descr="Cerrar con relleno sólido">
              <a:extLst>
                <a:ext uri="{FF2B5EF4-FFF2-40B4-BE49-F238E27FC236}">
                  <a16:creationId xmlns:a16="http://schemas.microsoft.com/office/drawing/2014/main" id="{74E18865-C259-4BBE-8CEA-CA299101E8CF}"/>
                </a:ext>
              </a:extLst>
            </p:cNvPr>
            <p:cNvSpPr/>
            <p:nvPr/>
          </p:nvSpPr>
          <p:spPr>
            <a:xfrm>
              <a:off x="7927041" y="2789797"/>
              <a:ext cx="460545" cy="504733"/>
            </a:xfrm>
            <a:custGeom>
              <a:avLst/>
              <a:gdLst>
                <a:gd name="connsiteX0" fmla="*/ 524475 w 524474"/>
                <a:gd name="connsiteY0" fmla="*/ 62967 h 524474"/>
                <a:gd name="connsiteX1" fmla="*/ 461508 w 524474"/>
                <a:gd name="connsiteY1" fmla="*/ 0 h 524474"/>
                <a:gd name="connsiteX2" fmla="*/ 262237 w 524474"/>
                <a:gd name="connsiteY2" fmla="*/ 199271 h 524474"/>
                <a:gd name="connsiteX3" fmla="*/ 62967 w 524474"/>
                <a:gd name="connsiteY3" fmla="*/ 0 h 524474"/>
                <a:gd name="connsiteX4" fmla="*/ 0 w 524474"/>
                <a:gd name="connsiteY4" fmla="*/ 62967 h 524474"/>
                <a:gd name="connsiteX5" fmla="*/ 199271 w 524474"/>
                <a:gd name="connsiteY5" fmla="*/ 262237 h 524474"/>
                <a:gd name="connsiteX6" fmla="*/ 0 w 524474"/>
                <a:gd name="connsiteY6" fmla="*/ 461508 h 524474"/>
                <a:gd name="connsiteX7" fmla="*/ 62967 w 524474"/>
                <a:gd name="connsiteY7" fmla="*/ 524475 h 524474"/>
                <a:gd name="connsiteX8" fmla="*/ 262237 w 524474"/>
                <a:gd name="connsiteY8" fmla="*/ 325204 h 524474"/>
                <a:gd name="connsiteX9" fmla="*/ 461508 w 524474"/>
                <a:gd name="connsiteY9" fmla="*/ 524475 h 524474"/>
                <a:gd name="connsiteX10" fmla="*/ 524475 w 524474"/>
                <a:gd name="connsiteY10" fmla="*/ 461508 h 524474"/>
                <a:gd name="connsiteX11" fmla="*/ 325204 w 524474"/>
                <a:gd name="connsiteY11" fmla="*/ 262237 h 524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4474" h="524474">
                  <a:moveTo>
                    <a:pt x="524475" y="62967"/>
                  </a:moveTo>
                  <a:lnTo>
                    <a:pt x="461508" y="0"/>
                  </a:lnTo>
                  <a:lnTo>
                    <a:pt x="262237" y="199271"/>
                  </a:lnTo>
                  <a:lnTo>
                    <a:pt x="62967" y="0"/>
                  </a:lnTo>
                  <a:lnTo>
                    <a:pt x="0" y="62967"/>
                  </a:lnTo>
                  <a:lnTo>
                    <a:pt x="199271" y="262237"/>
                  </a:lnTo>
                  <a:lnTo>
                    <a:pt x="0" y="461508"/>
                  </a:lnTo>
                  <a:lnTo>
                    <a:pt x="62967" y="524475"/>
                  </a:lnTo>
                  <a:lnTo>
                    <a:pt x="262237" y="325204"/>
                  </a:lnTo>
                  <a:lnTo>
                    <a:pt x="461508" y="524475"/>
                  </a:lnTo>
                  <a:lnTo>
                    <a:pt x="524475" y="461508"/>
                  </a:lnTo>
                  <a:lnTo>
                    <a:pt x="325204" y="262237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7342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3421811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546FC30C-E035-4EDF-AFEB-A44FD38ABFAA}"/>
              </a:ext>
            </a:extLst>
          </p:cNvPr>
          <p:cNvSpPr txBox="1"/>
          <p:nvPr/>
        </p:nvSpPr>
        <p:spPr>
          <a:xfrm>
            <a:off x="3707904" y="1442898"/>
            <a:ext cx="4585943" cy="3185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004F91"/>
              </a:buClr>
            </a:pPr>
            <a:r>
              <a:rPr lang="es-ES" sz="2000" b="1" dirty="0">
                <a:latin typeface="+mj-lt"/>
              </a:rPr>
              <a:t>Falta de fortalecimiento e implementación </a:t>
            </a:r>
            <a:r>
              <a:rPr lang="es-ES" sz="2000" dirty="0">
                <a:latin typeface="+mj-lt"/>
              </a:rPr>
              <a:t>en las políticas de prevención de la violencia hacia niñas, niños y adolescentes.</a:t>
            </a:r>
          </a:p>
          <a:p>
            <a:pPr marL="342900" lvl="0" indent="-342900" algn="just">
              <a:buClr>
                <a:srgbClr val="004F91"/>
              </a:buClr>
              <a:buFont typeface="Courier New" panose="02070309020205020404" pitchFamily="49" charset="0"/>
              <a:buChar char="o"/>
            </a:pPr>
            <a:endParaRPr lang="es-ES" sz="2000" dirty="0">
              <a:latin typeface="+mj-lt"/>
            </a:endParaRPr>
          </a:p>
          <a:p>
            <a:pPr algn="just">
              <a:buClr>
                <a:srgbClr val="004F91"/>
              </a:buClr>
            </a:pPr>
            <a:r>
              <a:rPr lang="es-ES" sz="2000" b="1" dirty="0">
                <a:latin typeface="+mj-lt"/>
              </a:rPr>
              <a:t>Falta de fortalecimiento de los servicios brindados por el Programa Aurora</a:t>
            </a:r>
            <a:r>
              <a:rPr lang="es-ES" sz="2000" dirty="0">
                <a:latin typeface="+mj-lt"/>
              </a:rPr>
              <a:t>, especialmente aquellos ubicados en zonas alejadas del país.</a:t>
            </a:r>
            <a:endParaRPr lang="es-PE" sz="2000" dirty="0">
              <a:latin typeface="+mj-lt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es-ES" sz="2100" dirty="0"/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id="{311292D3-5BA6-43A9-882C-B18321BAE59F}"/>
              </a:ext>
            </a:extLst>
          </p:cNvPr>
          <p:cNvGrpSpPr/>
          <p:nvPr/>
        </p:nvGrpSpPr>
        <p:grpSpPr>
          <a:xfrm>
            <a:off x="904639" y="1538148"/>
            <a:ext cx="1692511" cy="2170252"/>
            <a:chOff x="1101489" y="1312032"/>
            <a:chExt cx="1878079" cy="2368038"/>
          </a:xfrm>
        </p:grpSpPr>
        <p:pic>
          <p:nvPicPr>
            <p:cNvPr id="3" name="Gráfico 2" descr="Apretón de manos con relleno sólido">
              <a:extLst>
                <a:ext uri="{FF2B5EF4-FFF2-40B4-BE49-F238E27FC236}">
                  <a16:creationId xmlns:a16="http://schemas.microsoft.com/office/drawing/2014/main" id="{25CD749E-B47C-4953-8530-ED422ADEA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01489" y="1557010"/>
              <a:ext cx="1878079" cy="1878079"/>
            </a:xfrm>
            <a:prstGeom prst="rect">
              <a:avLst/>
            </a:prstGeom>
          </p:spPr>
        </p:pic>
        <p:sp>
          <p:nvSpPr>
            <p:cNvPr id="20" name="Signo menos 19">
              <a:extLst>
                <a:ext uri="{FF2B5EF4-FFF2-40B4-BE49-F238E27FC236}">
                  <a16:creationId xmlns:a16="http://schemas.microsoft.com/office/drawing/2014/main" id="{99E61A12-655B-4BE5-B544-E601B4F1EC54}"/>
                </a:ext>
              </a:extLst>
            </p:cNvPr>
            <p:cNvSpPr/>
            <p:nvPr/>
          </p:nvSpPr>
          <p:spPr>
            <a:xfrm rot="18665014">
              <a:off x="781954" y="2309974"/>
              <a:ext cx="2368038" cy="372153"/>
            </a:xfrm>
            <a:prstGeom prst="mathMinus">
              <a:avLst>
                <a:gd name="adj1" fmla="val 23773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pic>
        <p:nvPicPr>
          <p:cNvPr id="9" name="Gráfico 8" descr="Alfiler">
            <a:extLst>
              <a:ext uri="{FF2B5EF4-FFF2-40B4-BE49-F238E27FC236}">
                <a16:creationId xmlns:a16="http://schemas.microsoft.com/office/drawing/2014/main" id="{0E0591AB-3F32-47C4-9551-13E4BB1563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4768797">
            <a:off x="3168347" y="1484196"/>
            <a:ext cx="498258" cy="498258"/>
          </a:xfrm>
          <a:prstGeom prst="rect">
            <a:avLst/>
          </a:prstGeom>
        </p:spPr>
      </p:pic>
      <p:pic>
        <p:nvPicPr>
          <p:cNvPr id="10" name="Gráfico 9" descr="Alfiler">
            <a:extLst>
              <a:ext uri="{FF2B5EF4-FFF2-40B4-BE49-F238E27FC236}">
                <a16:creationId xmlns:a16="http://schemas.microsoft.com/office/drawing/2014/main" id="{AAC3DF5B-D306-492E-A631-6F8FE997F0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4768797">
            <a:off x="3168345" y="2944325"/>
            <a:ext cx="498258" cy="498258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1ADD0042-C9A2-4789-B600-65CF04FE88E7}"/>
              </a:ext>
            </a:extLst>
          </p:cNvPr>
          <p:cNvSpPr/>
          <p:nvPr/>
        </p:nvSpPr>
        <p:spPr>
          <a:xfrm>
            <a:off x="0" y="0"/>
            <a:ext cx="6480720" cy="688252"/>
          </a:xfrm>
          <a:prstGeom prst="rect">
            <a:avLst/>
          </a:prstGeom>
          <a:solidFill>
            <a:srgbClr val="004F91"/>
          </a:solidFill>
          <a:ln>
            <a:solidFill>
              <a:srgbClr val="004F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bIns="0" rtlCol="0" anchor="ctr">
            <a:no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s-PE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SISTEMA DE ATENCIÓN DE LA VIOLENCIA </a:t>
            </a:r>
            <a:endParaRPr lang="es-PE" sz="1800" b="1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996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107B4878-1801-46B9-A2CF-429139A2C51A}"/>
              </a:ext>
            </a:extLst>
          </p:cNvPr>
          <p:cNvSpPr txBox="1"/>
          <p:nvPr/>
        </p:nvSpPr>
        <p:spPr>
          <a:xfrm>
            <a:off x="1029700" y="658213"/>
            <a:ext cx="6712247" cy="3993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005194"/>
              </a:buClr>
            </a:pPr>
            <a:r>
              <a:rPr lang="es-MX" sz="1600" b="1" dirty="0">
                <a:latin typeface="+mj-lt"/>
              </a:rPr>
              <a:t>Falta de entrega del kit</a:t>
            </a:r>
            <a:r>
              <a:rPr lang="es-MX" sz="1600" dirty="0">
                <a:latin typeface="+mj-lt"/>
              </a:rPr>
              <a:t> de atención para las víctimas de violencia sexual.</a:t>
            </a:r>
          </a:p>
          <a:p>
            <a:pPr algn="just">
              <a:lnSpc>
                <a:spcPct val="150000"/>
              </a:lnSpc>
              <a:buClr>
                <a:srgbClr val="005194"/>
              </a:buClr>
            </a:pPr>
            <a:r>
              <a:rPr lang="es-MX" sz="1600" b="1" dirty="0">
                <a:latin typeface="+mn-lt"/>
              </a:rPr>
              <a:t>Falta de cumplimiento de la Guía Técnica Nacional </a:t>
            </a:r>
            <a:r>
              <a:rPr lang="es-MX" sz="1600" dirty="0">
                <a:latin typeface="+mn-lt"/>
              </a:rPr>
              <a:t>sobre el procedimiento de aborto terapéutico.</a:t>
            </a:r>
            <a:endParaRPr lang="es-P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005194"/>
              </a:buClr>
            </a:pPr>
            <a:r>
              <a:rPr lang="es-PE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Falta de conocimiento, capacitación y sensibilización del personal de salud </a:t>
            </a:r>
            <a:r>
              <a:rPr lang="es-P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 el derecho a una atención integral.</a:t>
            </a:r>
          </a:p>
          <a:p>
            <a:pPr algn="just">
              <a:lnSpc>
                <a:spcPct val="150000"/>
              </a:lnSpc>
              <a:buClr>
                <a:srgbClr val="005194"/>
              </a:buClr>
            </a:pPr>
            <a:r>
              <a:rPr lang="es-PE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Falta de atención diferenciada.</a:t>
            </a:r>
          </a:p>
          <a:p>
            <a:pPr algn="just">
              <a:lnSpc>
                <a:spcPct val="150000"/>
              </a:lnSpc>
              <a:buClr>
                <a:srgbClr val="005194"/>
              </a:buClr>
            </a:pPr>
            <a:r>
              <a:rPr lang="es-PE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Vulneración al derecho a la participación y opinión, no son escuchadas </a:t>
            </a:r>
            <a:r>
              <a:rPr lang="es-P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 son tomadas en cuenta sus opiniones.</a:t>
            </a:r>
          </a:p>
          <a:p>
            <a:pPr algn="just">
              <a:lnSpc>
                <a:spcPct val="150000"/>
              </a:lnSpc>
              <a:buClr>
                <a:srgbClr val="005194"/>
              </a:buClr>
            </a:pPr>
            <a:r>
              <a:rPr lang="es-MX" sz="1600" b="1" dirty="0">
                <a:latin typeface="+mn-lt"/>
              </a:rPr>
              <a:t>Falta de información y acceso a una evaluación</a:t>
            </a:r>
            <a:r>
              <a:rPr lang="es-MX" sz="1600" dirty="0">
                <a:latin typeface="+mn-lt"/>
              </a:rPr>
              <a:t> física y mental.</a:t>
            </a:r>
          </a:p>
          <a:p>
            <a:pPr algn="just">
              <a:lnSpc>
                <a:spcPct val="150000"/>
              </a:lnSpc>
              <a:buClr>
                <a:srgbClr val="005194"/>
              </a:buClr>
            </a:pPr>
            <a:r>
              <a:rPr lang="es-PE" sz="16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Falta de acompañamiento psicológico y seguimiento</a:t>
            </a:r>
            <a:r>
              <a:rPr lang="es-PE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PE" sz="13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Gráfico 2" descr="Sordo con relleno sólido">
            <a:extLst>
              <a:ext uri="{FF2B5EF4-FFF2-40B4-BE49-F238E27FC236}">
                <a16:creationId xmlns:a16="http://schemas.microsoft.com/office/drawing/2014/main" id="{0737113E-0FFC-45F2-8CBB-E1628E12B7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19376" y="2897361"/>
            <a:ext cx="914400" cy="914400"/>
          </a:xfrm>
          <a:prstGeom prst="rect">
            <a:avLst/>
          </a:prstGeom>
        </p:spPr>
      </p:pic>
      <p:pic>
        <p:nvPicPr>
          <p:cNvPr id="4" name="Gráfico 3" descr="Maestro">
            <a:extLst>
              <a:ext uri="{FF2B5EF4-FFF2-40B4-BE49-F238E27FC236}">
                <a16:creationId xmlns:a16="http://schemas.microsoft.com/office/drawing/2014/main" id="{FD1F6B68-21C3-4E4A-8C96-1C60779F36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12360" y="994608"/>
            <a:ext cx="914400" cy="914400"/>
          </a:xfrm>
          <a:prstGeom prst="rect">
            <a:avLst/>
          </a:prstGeom>
        </p:spPr>
      </p:pic>
      <p:pic>
        <p:nvPicPr>
          <p:cNvPr id="8" name="Gráfico 7" descr="Alfiler">
            <a:extLst>
              <a:ext uri="{FF2B5EF4-FFF2-40B4-BE49-F238E27FC236}">
                <a16:creationId xmlns:a16="http://schemas.microsoft.com/office/drawing/2014/main" id="{1EDED806-53BC-4013-B13C-BEEEA7C4A8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4768797">
            <a:off x="454938" y="680121"/>
            <a:ext cx="498258" cy="498258"/>
          </a:xfrm>
          <a:prstGeom prst="rect">
            <a:avLst/>
          </a:prstGeom>
        </p:spPr>
      </p:pic>
      <p:pic>
        <p:nvPicPr>
          <p:cNvPr id="9" name="Gráfico 8" descr="Alfiler">
            <a:extLst>
              <a:ext uri="{FF2B5EF4-FFF2-40B4-BE49-F238E27FC236}">
                <a16:creationId xmlns:a16="http://schemas.microsoft.com/office/drawing/2014/main" id="{2423F11E-185A-4B2C-B02D-DAE406FC40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4768797">
            <a:off x="490145" y="1096764"/>
            <a:ext cx="498258" cy="498258"/>
          </a:xfrm>
          <a:prstGeom prst="rect">
            <a:avLst/>
          </a:prstGeom>
        </p:spPr>
      </p:pic>
      <p:pic>
        <p:nvPicPr>
          <p:cNvPr id="10" name="Gráfico 9" descr="Alfiler">
            <a:extLst>
              <a:ext uri="{FF2B5EF4-FFF2-40B4-BE49-F238E27FC236}">
                <a16:creationId xmlns:a16="http://schemas.microsoft.com/office/drawing/2014/main" id="{AF7742FD-BE31-4B8B-805D-45A0120E488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4768797">
            <a:off x="478731" y="1702408"/>
            <a:ext cx="498258" cy="498258"/>
          </a:xfrm>
          <a:prstGeom prst="rect">
            <a:avLst/>
          </a:prstGeom>
        </p:spPr>
      </p:pic>
      <p:pic>
        <p:nvPicPr>
          <p:cNvPr id="12" name="Gráfico 11" descr="Alfiler">
            <a:extLst>
              <a:ext uri="{FF2B5EF4-FFF2-40B4-BE49-F238E27FC236}">
                <a16:creationId xmlns:a16="http://schemas.microsoft.com/office/drawing/2014/main" id="{23750789-4A4E-4467-8081-2C28A7A136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4768797">
            <a:off x="484438" y="2503924"/>
            <a:ext cx="498258" cy="498258"/>
          </a:xfrm>
          <a:prstGeom prst="rect">
            <a:avLst/>
          </a:prstGeom>
        </p:spPr>
      </p:pic>
      <p:pic>
        <p:nvPicPr>
          <p:cNvPr id="13" name="Gráfico 12" descr="Alfiler">
            <a:extLst>
              <a:ext uri="{FF2B5EF4-FFF2-40B4-BE49-F238E27FC236}">
                <a16:creationId xmlns:a16="http://schemas.microsoft.com/office/drawing/2014/main" id="{4A59B17C-F2F8-48F2-93F0-BE02FF842B1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4768797">
            <a:off x="501458" y="2938659"/>
            <a:ext cx="498258" cy="498258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ED589907-AC56-4C8C-9196-56EBD73FB10C}"/>
              </a:ext>
            </a:extLst>
          </p:cNvPr>
          <p:cNvSpPr/>
          <p:nvPr/>
        </p:nvSpPr>
        <p:spPr>
          <a:xfrm>
            <a:off x="0" y="11290"/>
            <a:ext cx="6480720" cy="627534"/>
          </a:xfrm>
          <a:prstGeom prst="rect">
            <a:avLst/>
          </a:prstGeom>
          <a:solidFill>
            <a:srgbClr val="004F91"/>
          </a:solidFill>
          <a:ln>
            <a:solidFill>
              <a:srgbClr val="004F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bIns="0" rtlCol="0" anchor="ctr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PE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SISTEMA DE SALUD</a:t>
            </a:r>
            <a:endParaRPr lang="es-PE" sz="1800" b="1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pic>
        <p:nvPicPr>
          <p:cNvPr id="11" name="Gráfico 10" descr="Alfiler">
            <a:extLst>
              <a:ext uri="{FF2B5EF4-FFF2-40B4-BE49-F238E27FC236}">
                <a16:creationId xmlns:a16="http://schemas.microsoft.com/office/drawing/2014/main" id="{61D8774F-7C4D-4242-88C3-C78489BE3B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4768797">
            <a:off x="512870" y="3538902"/>
            <a:ext cx="498258" cy="498258"/>
          </a:xfrm>
          <a:prstGeom prst="rect">
            <a:avLst/>
          </a:prstGeom>
        </p:spPr>
      </p:pic>
      <p:pic>
        <p:nvPicPr>
          <p:cNvPr id="15" name="Gráfico 14" descr="Alfiler">
            <a:extLst>
              <a:ext uri="{FF2B5EF4-FFF2-40B4-BE49-F238E27FC236}">
                <a16:creationId xmlns:a16="http://schemas.microsoft.com/office/drawing/2014/main" id="{23F89C77-3574-4385-A21A-E75E4F609F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4768797">
            <a:off x="512870" y="4003291"/>
            <a:ext cx="498258" cy="49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150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1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1285AF-A06F-47DC-8744-222211706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825" y="1357000"/>
            <a:ext cx="7326839" cy="2232248"/>
          </a:xfrm>
        </p:spPr>
        <p:txBody>
          <a:bodyPr/>
          <a:lstStyle/>
          <a:p>
            <a:pPr marL="87313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s-PE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Principales acciones a nivel de la Oficina Defensorial de Cajamarca 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9F88A7-23BD-43C4-9854-EDA498EF0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4212B-926B-4D2A-9595-A066172EAA45}" type="slidenum">
              <a:rPr lang="es-PE" smtClean="0"/>
              <a:pPr>
                <a:defRPr/>
              </a:pPr>
              <a:t>13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59819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912143-3617-4BEB-A4FD-853E637EB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1950"/>
            <a:ext cx="8229600" cy="369596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000" b="1" dirty="0">
                <a:solidFill>
                  <a:srgbClr val="0070C0"/>
                </a:solidFill>
              </a:rPr>
              <a:t>Recomendaciones efectuadas respecto a: </a:t>
            </a:r>
          </a:p>
          <a:p>
            <a:pPr marL="0" indent="0" algn="just">
              <a:buNone/>
            </a:pPr>
            <a:endParaRPr lang="es-ES" sz="1600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s-ES" sz="1600" b="1" dirty="0"/>
              <a:t>1. Atención de casos de violencia contra NNA en comisarías</a:t>
            </a:r>
          </a:p>
          <a:p>
            <a:pPr marL="0" indent="0" algn="just">
              <a:buNone/>
            </a:pPr>
            <a:r>
              <a:rPr lang="es-ES" sz="1600" dirty="0"/>
              <a:t>Ante deficiencias en la atención de casos de violencia en comisarías, </a:t>
            </a:r>
            <a:r>
              <a:rPr lang="es-ES" sz="1600" b="1" dirty="0"/>
              <a:t>RECOMENDAMOS</a:t>
            </a:r>
            <a:r>
              <a:rPr lang="es-ES" sz="1600" dirty="0"/>
              <a:t> al Frente Policial Cajamarca se fortalezca las capacidad de efectivos policiales para mejorar la atención de niñas, niños y adolescentes víctimas de violencia, de conformidad a la Ley N° 30364 y Decreto Legislativo N° 1470 (emitido durante la pandemia).</a:t>
            </a:r>
          </a:p>
          <a:p>
            <a:pPr marL="257175" indent="-257175" algn="just">
              <a:buFont typeface="+mj-lt"/>
              <a:buAutoNum type="arabicPeriod"/>
            </a:pPr>
            <a:endParaRPr lang="es-ES" sz="16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s-ES" sz="1600" b="1" dirty="0"/>
              <a:t>2. Atención de casos de violencia sexual contra NNA en IE</a:t>
            </a:r>
            <a:endParaRPr lang="es-ES" sz="1600" dirty="0"/>
          </a:p>
          <a:p>
            <a:pPr marL="0" indent="0" algn="just">
              <a:buNone/>
            </a:pPr>
            <a:r>
              <a:rPr lang="es-ES" sz="1600" dirty="0"/>
              <a:t>Debido a omisiones en procedimientos administrativos disciplinarios - PAD, </a:t>
            </a:r>
            <a:r>
              <a:rPr lang="es-ES" sz="1600" b="1" dirty="0"/>
              <a:t>RECOMENDAMOS</a:t>
            </a:r>
            <a:r>
              <a:rPr lang="es-ES" sz="1600" dirty="0"/>
              <a:t> a la UGEL Cajamarca adopte acciones a fin de que en las I.E. se cumpla con las disposiciones establecidas en la Ley N° 29944, Ley de Reforma Magisterial, y su Reglamento, respecto a la separación preventiva de docentes denunciado por actos de violencia sexual e inicio de PAD.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152C52B3-3916-403B-8570-C46986E27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33" y="289209"/>
            <a:ext cx="7677510" cy="567641"/>
          </a:xfrm>
        </p:spPr>
        <p:txBody>
          <a:bodyPr anchor="t">
            <a:noAutofit/>
          </a:bodyPr>
          <a:lstStyle/>
          <a:p>
            <a:pPr algn="ctr"/>
            <a:r>
              <a:rPr lang="es-PE" b="1" dirty="0">
                <a:solidFill>
                  <a:srgbClr val="004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Acciones defensoriales 2020</a:t>
            </a:r>
            <a:endParaRPr lang="en-US" b="1" dirty="0">
              <a:solidFill>
                <a:srgbClr val="004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502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2400" dirty="0">
                <a:solidFill>
                  <a:srgbClr val="0070C0"/>
                </a:solidFill>
              </a:rPr>
              <a:t>Supervisiones </a:t>
            </a:r>
            <a:endParaRPr lang="es-PE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sz="1800" b="1" dirty="0"/>
              <a:t>1. Supervisión de MAMIS</a:t>
            </a:r>
            <a:endParaRPr lang="es-ES" sz="1800" dirty="0"/>
          </a:p>
          <a:p>
            <a:pPr marL="0" indent="0" algn="just">
              <a:buNone/>
            </a:pPr>
            <a:r>
              <a:rPr lang="es-ES" sz="1800" b="1" dirty="0"/>
              <a:t>SUPERVISAMOS </a:t>
            </a:r>
            <a:r>
              <a:rPr lang="es-ES" sz="1800" dirty="0"/>
              <a:t>el Módulo de Atención al Maltrato Infantil en Salud – MAMIS, a fin de verificar su funcionamiento y atención a NNA durante la pandemia.</a:t>
            </a:r>
          </a:p>
          <a:p>
            <a:pPr marL="257175" indent="-257175" algn="just">
              <a:buFont typeface="+mj-lt"/>
              <a:buAutoNum type="arabicPeriod"/>
            </a:pPr>
            <a:endParaRPr lang="es-ES" sz="1800" dirty="0"/>
          </a:p>
          <a:p>
            <a:pPr marL="0" indent="0" algn="just">
              <a:buNone/>
            </a:pPr>
            <a:r>
              <a:rPr lang="es-ES" sz="1800" b="1" dirty="0"/>
              <a:t>2. Supervisión a EESS (atención a víctimas de violación sexual)</a:t>
            </a:r>
          </a:p>
          <a:p>
            <a:pPr marL="0" indent="0" algn="just">
              <a:buNone/>
            </a:pPr>
            <a:r>
              <a:rPr lang="es-ES" sz="1800" b="1" dirty="0"/>
              <a:t>SUPERVISAMOS </a:t>
            </a:r>
            <a:r>
              <a:rPr lang="es-ES" sz="1800" dirty="0"/>
              <a:t>a establecimientos de salud de la región Cajamarca sobre la atención del embarazo en niñas y adolescentes mayores de 14 años, víctimas de violación sexual.</a:t>
            </a:r>
          </a:p>
          <a:p>
            <a:pPr marL="0" indent="0">
              <a:buNone/>
            </a:pPr>
            <a:endParaRPr lang="es-PE" sz="18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4212B-926B-4D2A-9595-A066172EAA45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069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E4F8431-2A07-4150-8B5D-D5FF79DE8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4212B-926B-4D2A-9595-A066172EAA45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2E3632DD-9102-495D-A82E-B1108B737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51272"/>
            <a:ext cx="8229600" cy="40933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400" b="1" dirty="0">
                <a:solidFill>
                  <a:srgbClr val="0070C0"/>
                </a:solidFill>
              </a:rPr>
              <a:t>Recomendaciones efectuadas respecto a: </a:t>
            </a:r>
          </a:p>
          <a:p>
            <a:pPr marL="0" indent="0" algn="just">
              <a:buNone/>
            </a:pPr>
            <a:r>
              <a:rPr lang="es-ES" sz="1400" b="1" dirty="0"/>
              <a:t>1. Atención de casos de violencia contra NNA en el sistema de justicia</a:t>
            </a:r>
          </a:p>
          <a:p>
            <a:pPr marL="0" indent="0" algn="just">
              <a:buNone/>
            </a:pPr>
            <a:r>
              <a:rPr lang="es-ES" sz="1400" b="1" dirty="0"/>
              <a:t>INTERVENIMOS Y EMITIMOS RECOMENDACIONES </a:t>
            </a:r>
            <a:r>
              <a:rPr lang="es-ES" sz="1400" dirty="0"/>
              <a:t>a PNP, CEM, MP y PJ en casos violencia sexual contra niñas, niños y adolescentes, a fin de que se garantice su atención integral y oportuna. En dos casos de especial urgencia intervenimos para que su declaración en Cámara Gesell se realice con antelación a las fechas inicialmente programas. Las Cámaras Gesell en Cajamarca no son suficientes.</a:t>
            </a:r>
          </a:p>
          <a:p>
            <a:pPr marL="0" indent="0" algn="just">
              <a:buNone/>
            </a:pPr>
            <a:endParaRPr lang="es-ES" sz="1400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s-ES" sz="1400" b="1" dirty="0">
                <a:solidFill>
                  <a:srgbClr val="0070C0"/>
                </a:solidFill>
              </a:rPr>
              <a:t>Supervisiones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s-ES" sz="1400" b="1" dirty="0"/>
              <a:t>Supervisión a CEM y EESS</a:t>
            </a:r>
          </a:p>
          <a:p>
            <a:pPr marL="0" indent="0" algn="just">
              <a:buNone/>
            </a:pPr>
            <a:r>
              <a:rPr lang="es-ES" sz="1400" b="1" dirty="0"/>
              <a:t>SUPERVISAMOS </a:t>
            </a:r>
            <a:r>
              <a:rPr lang="es-ES" sz="1400" dirty="0"/>
              <a:t>la implementación del Protocolo de actuación conjunta entre los Centros de Emergencia Mujer (CEM) y los Establecimientos de Salud (EE.SS.), para la atención de las personas víctimas de violencia contra las mujeres y los integrantes del grupo familiar.</a:t>
            </a:r>
          </a:p>
          <a:p>
            <a:pPr marL="0" indent="0" algn="just">
              <a:buNone/>
            </a:pPr>
            <a:endParaRPr lang="es-ES" sz="1400" dirty="0"/>
          </a:p>
          <a:p>
            <a:pPr marL="0" indent="0" algn="just">
              <a:buNone/>
            </a:pPr>
            <a:r>
              <a:rPr lang="es-ES" sz="1400" b="1" dirty="0"/>
              <a:t>2. Supervisión a instancias de concertación</a:t>
            </a:r>
          </a:p>
          <a:p>
            <a:pPr marL="0" indent="0" algn="just">
              <a:buNone/>
            </a:pPr>
            <a:r>
              <a:rPr lang="es-ES" sz="1400" b="1" dirty="0"/>
              <a:t>SUPERVISAMOS </a:t>
            </a:r>
            <a:r>
              <a:rPr lang="es-ES" sz="1400" dirty="0"/>
              <a:t>la instancia regional e instancias provinciales de concertación, que tienen como responsabilidad elaborar, implementar, monitorear y evaluar las políticas públicas para combatir la violencia contra las mujeres y los integrantes del grupo familiar (NNA).</a:t>
            </a:r>
          </a:p>
          <a:p>
            <a:pPr marL="257175" indent="-257175" algn="just">
              <a:buFont typeface="+mj-lt"/>
              <a:buAutoNum type="arabicPeriod"/>
            </a:pPr>
            <a:endParaRPr lang="es-ES" sz="14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DE51EEBD-92A8-402B-8E96-6619F0E52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7766"/>
            <a:ext cx="8229600" cy="515144"/>
          </a:xfrm>
        </p:spPr>
        <p:txBody>
          <a:bodyPr anchor="t">
            <a:noAutofit/>
          </a:bodyPr>
          <a:lstStyle/>
          <a:p>
            <a:pPr algn="ctr"/>
            <a:r>
              <a:rPr lang="es-PE" b="1" dirty="0">
                <a:solidFill>
                  <a:srgbClr val="004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Acciones defensoriales 2021</a:t>
            </a:r>
            <a:endParaRPr lang="en-US" b="1" dirty="0">
              <a:solidFill>
                <a:srgbClr val="004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378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70C0"/>
                </a:solidFill>
              </a:rPr>
              <a:t>Actividades de capacitación y promoción de derechos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sz="1800" b="1" dirty="0"/>
              <a:t>1. Capacitación a personal de salud </a:t>
            </a:r>
          </a:p>
          <a:p>
            <a:pPr marL="0" indent="0" algn="just">
              <a:buNone/>
            </a:pPr>
            <a:r>
              <a:rPr lang="es-ES" sz="1800" dirty="0"/>
              <a:t>Realizamos </a:t>
            </a:r>
            <a:r>
              <a:rPr lang="es-ES" sz="1800" b="1" dirty="0"/>
              <a:t>CAPACITACIONES VIRTUALES </a:t>
            </a:r>
            <a:r>
              <a:rPr lang="es-ES" sz="1800" dirty="0"/>
              <a:t>a personal de los establecimientos de salud en relación a la atención y denuncia de casos de violencia contra niñas, niños y adolescentes.</a:t>
            </a:r>
          </a:p>
          <a:p>
            <a:pPr marL="257175" indent="-257175" algn="just">
              <a:buFont typeface="+mj-lt"/>
              <a:buAutoNum type="arabicPeriod"/>
            </a:pPr>
            <a:endParaRPr lang="es-ES" sz="1800" dirty="0"/>
          </a:p>
          <a:p>
            <a:pPr marL="0" indent="0" algn="just">
              <a:buNone/>
            </a:pPr>
            <a:r>
              <a:rPr lang="es-ES" sz="1800" b="1" dirty="0"/>
              <a:t>2. Charlas para funcionarios y público en general</a:t>
            </a:r>
          </a:p>
          <a:p>
            <a:pPr marL="0" indent="0" algn="just">
              <a:buNone/>
            </a:pPr>
            <a:r>
              <a:rPr lang="es-ES" sz="1800" dirty="0"/>
              <a:t>Realizamos </a:t>
            </a:r>
            <a:r>
              <a:rPr lang="es-ES" sz="1800" b="1" dirty="0"/>
              <a:t>CHARLAS INFORMATIVAS </a:t>
            </a:r>
            <a:r>
              <a:rPr lang="es-ES" sz="1800" dirty="0"/>
              <a:t>virtuales</a:t>
            </a:r>
            <a:r>
              <a:rPr lang="es-ES" sz="1800" b="1" dirty="0"/>
              <a:t> </a:t>
            </a:r>
            <a:r>
              <a:rPr lang="es-ES" sz="1800" dirty="0"/>
              <a:t>dirigida a funcionarios, servidores y público en general de toda la región, sobre prevención, denuncia y atención de casos de violencia contra NNA.</a:t>
            </a:r>
          </a:p>
          <a:p>
            <a:endParaRPr lang="es-PE" sz="18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4212B-926B-4D2A-9595-A066172EAA45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033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1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1285AF-A06F-47DC-8744-222211706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032" y="1651290"/>
            <a:ext cx="6881936" cy="2232248"/>
          </a:xfrm>
        </p:spPr>
        <p:txBody>
          <a:bodyPr/>
          <a:lstStyle/>
          <a:p>
            <a:pPr marL="0" indent="0" algn="ctr">
              <a:buNone/>
            </a:pPr>
            <a:r>
              <a:rPr lang="es-ES" sz="4400" b="1" dirty="0">
                <a:ln w="0"/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Atención de otros temas relacionados a niñez y adolescencia</a:t>
            </a:r>
            <a:endParaRPr lang="es-PE" sz="4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9F88A7-23BD-43C4-9854-EDA498EF0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4212B-926B-4D2A-9595-A066172EAA45}" type="slidenum">
              <a:rPr lang="es-PE" smtClean="0"/>
              <a:pPr>
                <a:defRPr/>
              </a:pPr>
              <a:t>18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53609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77637FEB-F9C3-4677-A959-0F3E5F302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7865"/>
            <a:ext cx="8229600" cy="366798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600" b="1" dirty="0"/>
              <a:t>1. Atención de denuncias de desaparición de NNA</a:t>
            </a:r>
          </a:p>
          <a:p>
            <a:pPr marL="0" indent="0" algn="just">
              <a:buNone/>
            </a:pPr>
            <a:r>
              <a:rPr lang="es-ES" sz="1600" dirty="0"/>
              <a:t>Ante casos en los que personal policial de algunas dependencias policiales se habría negado a recibir denuncias de desaparición de menores de edad, </a:t>
            </a:r>
            <a:r>
              <a:rPr lang="es-ES" sz="1600" b="1" dirty="0"/>
              <a:t>RECOMENDAMOS</a:t>
            </a:r>
            <a:r>
              <a:rPr lang="es-ES" sz="1600" dirty="0"/>
              <a:t> al Frente Policial Cajamarca disponga que el personal de todas las dependencias policiales de su jurisdicción reciban y den trámite a las denuncias de desaparición de niñas, niños y adolescentes, de conformidad con el Decreto Legislativo N° 1428 y el Protocolo Interinstitucional de atención de casos de desaparición de personas en situación de vulnerabilidad.</a:t>
            </a:r>
          </a:p>
          <a:p>
            <a:pPr marL="257175" indent="-257175" algn="just">
              <a:buFont typeface="+mj-lt"/>
              <a:buAutoNum type="arabicPeriod"/>
            </a:pPr>
            <a:endParaRPr lang="es-ES" sz="1600" dirty="0"/>
          </a:p>
          <a:p>
            <a:pPr marL="0" indent="0" algn="just">
              <a:buNone/>
            </a:pPr>
            <a:r>
              <a:rPr lang="es-ES" sz="1600" b="1" dirty="0"/>
              <a:t>2. Intervención en casos de NNA que limpiaban parabrisas </a:t>
            </a:r>
          </a:p>
          <a:p>
            <a:pPr marL="0" indent="0" algn="just">
              <a:buNone/>
            </a:pPr>
            <a:r>
              <a:rPr lang="es-ES" sz="1600" b="1" dirty="0"/>
              <a:t>RECOMENDAMOS </a:t>
            </a:r>
            <a:r>
              <a:rPr lang="es-ES" sz="1600" dirty="0"/>
              <a:t>a la Comisaría de Familia y la Unidad de Protección Especial de Cajamarca, adopten acciones, a fin de salvaguardar la vida y la salud de niños y adolescentes que realizaban labores de limpieza a vehículos en avenidas altamente transitadas en Cajamarca y que estaban en riesgo de desprotección familiar.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C28278D-72F1-4A39-9996-F83DC04F1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344" y="407645"/>
            <a:ext cx="8229600" cy="515144"/>
          </a:xfrm>
        </p:spPr>
        <p:txBody>
          <a:bodyPr anchor="t">
            <a:noAutofit/>
          </a:bodyPr>
          <a:lstStyle/>
          <a:p>
            <a:r>
              <a:rPr lang="es-PE" dirty="0">
                <a:solidFill>
                  <a:srgbClr val="004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Recomendaciones y supervisiones</a:t>
            </a:r>
            <a:endParaRPr lang="en-US" b="1" dirty="0">
              <a:solidFill>
                <a:srgbClr val="004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58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762FD67-6676-7040-803D-50F71620920C}"/>
              </a:ext>
            </a:extLst>
          </p:cNvPr>
          <p:cNvSpPr/>
          <p:nvPr/>
        </p:nvSpPr>
        <p:spPr>
          <a:xfrm>
            <a:off x="0" y="0"/>
            <a:ext cx="9144000" cy="1491630"/>
          </a:xfrm>
          <a:prstGeom prst="rect">
            <a:avLst/>
          </a:prstGeom>
          <a:solidFill>
            <a:srgbClr val="005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P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0B77380B-8A7C-4B23-828C-675520C27832}"/>
              </a:ext>
            </a:extLst>
          </p:cNvPr>
          <p:cNvSpPr txBox="1">
            <a:spLocks/>
          </p:cNvSpPr>
          <p:nvPr/>
        </p:nvSpPr>
        <p:spPr bwMode="auto">
          <a:xfrm>
            <a:off x="1021837" y="231358"/>
            <a:ext cx="5861424" cy="51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Esquema</a:t>
            </a:r>
            <a:r>
              <a:rPr kumimoji="0" lang="es-PE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:</a:t>
            </a:r>
            <a:r>
              <a:rPr kumimoji="0" lang="es-PE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br>
              <a:rPr kumimoji="0" lang="es-PE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PE" sz="5400" b="0" i="0" u="none" strike="noStrike" kern="1200" cap="none" spc="0" normalizeH="0" baseline="0" noProof="0" dirty="0">
                <a:ln>
                  <a:noFill/>
                </a:ln>
                <a:solidFill>
                  <a:srgbClr val="203A7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9D06634-B374-4127-8E58-AE5CADE020F9}"/>
              </a:ext>
            </a:extLst>
          </p:cNvPr>
          <p:cNvSpPr txBox="1"/>
          <p:nvPr/>
        </p:nvSpPr>
        <p:spPr>
          <a:xfrm>
            <a:off x="104553" y="1901106"/>
            <a:ext cx="9159190" cy="26776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446088" marR="0" lvl="0" indent="-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8164513" algn="l"/>
              </a:tabLst>
              <a:defRPr/>
            </a:pPr>
            <a:r>
              <a:rPr lang="es-PE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cifras</a:t>
            </a:r>
          </a:p>
          <a:p>
            <a:pPr marL="446088" marR="0" lvl="0" indent="-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8164513" algn="l"/>
              </a:tabLst>
              <a:defRPr/>
            </a:pPr>
            <a:r>
              <a:rPr lang="es-PE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acciones defensoriales a nivel nacional</a:t>
            </a:r>
            <a:endParaRPr kumimoji="0" lang="es-PE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marR="0" lvl="0" indent="-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P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Principales acciones a nivel de la Oficina Defensorial de Cajamarca </a:t>
            </a:r>
          </a:p>
          <a:p>
            <a:pPr marL="446088" marR="0" lvl="0" indent="-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PE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Atención de otros temas</a:t>
            </a:r>
          </a:p>
          <a:p>
            <a:pPr marL="446088" marR="0" lvl="0" indent="-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P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Principales recomendaciones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ADCCF42-1F2F-4247-8F83-0722815CDDE6}"/>
              </a:ext>
            </a:extLst>
          </p:cNvPr>
          <p:cNvSpPr/>
          <p:nvPr/>
        </p:nvSpPr>
        <p:spPr>
          <a:xfrm>
            <a:off x="-15190" y="1491630"/>
            <a:ext cx="9195702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P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448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1273"/>
            <a:ext cx="8229600" cy="541770"/>
          </a:xfrm>
        </p:spPr>
        <p:txBody>
          <a:bodyPr/>
          <a:lstStyle/>
          <a:p>
            <a:r>
              <a:rPr lang="es-PE" dirty="0">
                <a:solidFill>
                  <a:srgbClr val="004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Recomendaciones y supervisiones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675839"/>
            <a:ext cx="8229600" cy="3838618"/>
          </a:xfrm>
        </p:spPr>
        <p:txBody>
          <a:bodyPr/>
          <a:lstStyle/>
          <a:p>
            <a:pPr marL="0" indent="0" algn="just">
              <a:buNone/>
            </a:pPr>
            <a:r>
              <a:rPr lang="es-ES" sz="1600" b="1" dirty="0"/>
              <a:t>3. Acreditación de las DEMUNA </a:t>
            </a:r>
          </a:p>
          <a:p>
            <a:pPr marL="0" indent="0" algn="just">
              <a:buNone/>
            </a:pPr>
            <a:r>
              <a:rPr lang="es-ES" sz="1600" dirty="0"/>
              <a:t>2020 y 2021 </a:t>
            </a:r>
            <a:r>
              <a:rPr lang="es-ES" sz="1600" b="1" dirty="0"/>
              <a:t>RECOMENDAMOS </a:t>
            </a:r>
            <a:r>
              <a:rPr lang="es-ES" sz="1600" dirty="0"/>
              <a:t>a las municipalidades provinciales de la región Cajamarca, adopten acciones para lograr la acreditación de sus DEMUNA, a fin de que puedan atender e iniciar procedimientos por riesgo de desprotección familiar. En ese lapso 9 de las 11 DEMUNA provinciales ya se han acreditado (6 en el 2020 y 3 en 2021).</a:t>
            </a:r>
          </a:p>
          <a:p>
            <a:pPr marL="257175" indent="-257175" algn="just">
              <a:buFont typeface="+mj-lt"/>
              <a:buAutoNum type="arabicPeriod"/>
            </a:pPr>
            <a:endParaRPr lang="es-ES" sz="1600" dirty="0"/>
          </a:p>
          <a:p>
            <a:pPr marL="0" indent="0" algn="just">
              <a:buNone/>
            </a:pPr>
            <a:r>
              <a:rPr lang="es-ES" sz="1600" b="1" dirty="0"/>
              <a:t>4. Atención de casos de desprotección de NNA en Cutervo</a:t>
            </a:r>
            <a:r>
              <a:rPr lang="es-ES" sz="1600" dirty="0"/>
              <a:t> </a:t>
            </a:r>
          </a:p>
          <a:p>
            <a:pPr marL="0" indent="0" algn="just">
              <a:buNone/>
            </a:pPr>
            <a:r>
              <a:rPr lang="es-ES" sz="1600" b="1" dirty="0"/>
              <a:t>RECOMENDAMOS</a:t>
            </a:r>
            <a:r>
              <a:rPr lang="es-ES" sz="1600" dirty="0"/>
              <a:t> a Fiscalía y Juzgado Civil de Cutervo actuar con mayor diligencia en casos de desprotección familiar de niñas, niños y adolescentes, ante situaciones en que los padres se nieguen a autorizar referencias y tratamientos de salud para salvarles la vida.</a:t>
            </a:r>
          </a:p>
          <a:p>
            <a:pPr marL="257175" indent="-257175" algn="just">
              <a:buFont typeface="+mj-lt"/>
              <a:buAutoNum type="arabicPeriod"/>
            </a:pPr>
            <a:endParaRPr lang="es-ES" sz="1600" dirty="0"/>
          </a:p>
          <a:p>
            <a:pPr marL="0" indent="0" algn="just">
              <a:buNone/>
            </a:pPr>
            <a:r>
              <a:rPr lang="es-ES" sz="1600" b="1" dirty="0"/>
              <a:t>5. Supervisión sobre prevención de embarazo adolescente</a:t>
            </a:r>
          </a:p>
          <a:p>
            <a:pPr marL="0" indent="0" algn="just">
              <a:buNone/>
            </a:pPr>
            <a:r>
              <a:rPr lang="es-ES" sz="1600" b="1" dirty="0"/>
              <a:t>SUPERVISAMOS </a:t>
            </a:r>
            <a:r>
              <a:rPr lang="es-ES" sz="1600" dirty="0"/>
              <a:t>a establecimientos públicos de salud e I.E. respecto a la implementación de intervenciones efectivas para prevenir el embarazo no planeado en adolescentes.</a:t>
            </a:r>
          </a:p>
          <a:p>
            <a:pPr marL="257175" indent="-257175" algn="just">
              <a:buFont typeface="+mj-lt"/>
              <a:buAutoNum type="arabicPeriod"/>
            </a:pPr>
            <a:endParaRPr lang="es-ES" sz="1600" dirty="0"/>
          </a:p>
          <a:p>
            <a:endParaRPr lang="es-PE" sz="16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4212B-926B-4D2A-9595-A066172EAA45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1285AF-A06F-47DC-8744-222211706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032" y="915566"/>
            <a:ext cx="6881936" cy="2232248"/>
          </a:xfrm>
        </p:spPr>
        <p:txBody>
          <a:bodyPr/>
          <a:lstStyle/>
          <a:p>
            <a:pPr marL="0" indent="0" algn="ctr">
              <a:buNone/>
            </a:pPr>
            <a:r>
              <a:rPr lang="es-ES" sz="4400" b="1" dirty="0">
                <a:ln w="0"/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RECOMENDACIONES PARA LA ATENCIÓN DE NIÑAS, NIÑOS Y ADOLESCENTES VÍCTIMAS DE VIOLENCIA SEXUAL</a:t>
            </a:r>
          </a:p>
          <a:p>
            <a:pPr marL="0" indent="0">
              <a:buNone/>
            </a:pPr>
            <a:endParaRPr lang="es-PE" sz="4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9F88A7-23BD-43C4-9854-EDA498EF0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4212B-926B-4D2A-9595-A066172EAA45}" type="slidenum">
              <a:rPr lang="es-PE" smtClean="0"/>
              <a:pPr>
                <a:defRPr/>
              </a:pPr>
              <a:t>21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881057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914378"/>
            <a:fld id="{00000000-1234-1234-1234-123412341234}" type="slidenum">
              <a:rPr lang="es-PE" kern="0" smtClean="0"/>
              <a:pPr defTabSz="914378"/>
              <a:t>22</a:t>
            </a:fld>
            <a:endParaRPr lang="es-PE" kern="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2430" y="4621103"/>
            <a:ext cx="411516" cy="420661"/>
          </a:xfrm>
          <a:prstGeom prst="rect">
            <a:avLst/>
          </a:prstGeom>
        </p:spPr>
      </p:pic>
      <p:pic>
        <p:nvPicPr>
          <p:cNvPr id="12" name="Gráfico 11" descr="Alfiler">
            <a:extLst>
              <a:ext uri="{FF2B5EF4-FFF2-40B4-BE49-F238E27FC236}">
                <a16:creationId xmlns:a16="http://schemas.microsoft.com/office/drawing/2014/main" id="{C4B67037-28DF-4ABD-8F5C-5EE3EE45F6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4768797">
            <a:off x="378957" y="1057624"/>
            <a:ext cx="498258" cy="498258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318CE034-8BE1-4369-AA09-E030290D5F45}"/>
              </a:ext>
            </a:extLst>
          </p:cNvPr>
          <p:cNvSpPr/>
          <p:nvPr/>
        </p:nvSpPr>
        <p:spPr>
          <a:xfrm>
            <a:off x="-1" y="11289"/>
            <a:ext cx="7458076" cy="767701"/>
          </a:xfrm>
          <a:prstGeom prst="rect">
            <a:avLst/>
          </a:prstGeom>
          <a:solidFill>
            <a:srgbClr val="004F91"/>
          </a:solidFill>
          <a:ln>
            <a:solidFill>
              <a:srgbClr val="004F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bIns="0" rtlCol="0" anchor="ctr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PE" sz="2800" b="1" dirty="0">
                <a:solidFill>
                  <a:schemeClr val="bg1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RECOMENDACIONES AL SISTEMA DE JUSTICIA Y ATENCIÓN </a:t>
            </a:r>
            <a:endParaRPr lang="es-PE" sz="1800" b="1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AF3F357-18E1-469F-9E67-E34393C8913F}"/>
              </a:ext>
            </a:extLst>
          </p:cNvPr>
          <p:cNvSpPr txBox="1"/>
          <p:nvPr/>
        </p:nvSpPr>
        <p:spPr>
          <a:xfrm>
            <a:off x="848389" y="1078201"/>
            <a:ext cx="8034696" cy="25548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es-ES" sz="1600" b="1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GARANTIZAR</a:t>
            </a:r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el </a:t>
            </a:r>
            <a:r>
              <a:rPr lang="es-ES" sz="1600" b="1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acceso a justicia oportuna y célere </a:t>
            </a:r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en los casos de violencia hacia niños, niñas y adolescentes.</a:t>
            </a:r>
          </a:p>
          <a:p>
            <a:pPr lvl="0" algn="just"/>
            <a:endParaRPr lang="es-ES" sz="1600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algn="just"/>
            <a:r>
              <a:rPr lang="es-PE" sz="16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ATENDER</a:t>
            </a:r>
            <a:r>
              <a:rPr lang="es-PE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forma </a:t>
            </a:r>
            <a:r>
              <a:rPr lang="es-PE" sz="16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especializada y diferenciada</a:t>
            </a:r>
            <a:r>
              <a:rPr lang="es-PE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niños,  niñas y adolescentes. </a:t>
            </a:r>
          </a:p>
          <a:p>
            <a:pPr algn="just"/>
            <a:endParaRPr lang="es-ES" sz="1600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algn="just">
              <a:lnSpc>
                <a:spcPct val="115000"/>
              </a:lnSpc>
              <a:spcBef>
                <a:spcPts val="900"/>
              </a:spcBef>
              <a:spcAft>
                <a:spcPts val="600"/>
              </a:spcAft>
            </a:pPr>
            <a:r>
              <a:rPr lang="es-PE" sz="1600" b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CAPACITAR y ARTICULAR </a:t>
            </a:r>
            <a:r>
              <a:rPr lang="es-PE" sz="16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con el sector salud, sobre todos los servicios de atención y asesoría a niñas y adolescentes víctimas de violación sexual bajo su rectoría (Centro Emergencia Mujer, Unidad de Protección Especial, Línea 100, Chat 100, ALEGRA, SAU, Centros de Atención Residencial).</a:t>
            </a:r>
          </a:p>
        </p:txBody>
      </p:sp>
      <p:pic>
        <p:nvPicPr>
          <p:cNvPr id="18" name="Gráfico 17" descr="Alfiler">
            <a:extLst>
              <a:ext uri="{FF2B5EF4-FFF2-40B4-BE49-F238E27FC236}">
                <a16:creationId xmlns:a16="http://schemas.microsoft.com/office/drawing/2014/main" id="{BAE0E784-D8AA-49AC-AFC9-C3635CFA8E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4768797">
            <a:off x="302214" y="1806467"/>
            <a:ext cx="498258" cy="498258"/>
          </a:xfrm>
          <a:prstGeom prst="rect">
            <a:avLst/>
          </a:prstGeom>
        </p:spPr>
      </p:pic>
      <p:pic>
        <p:nvPicPr>
          <p:cNvPr id="13" name="Gráfico 12" descr="Alfiler">
            <a:extLst>
              <a:ext uri="{FF2B5EF4-FFF2-40B4-BE49-F238E27FC236}">
                <a16:creationId xmlns:a16="http://schemas.microsoft.com/office/drawing/2014/main" id="{47B5FEA9-A671-4CCD-9556-5A5EDF294B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4768797">
            <a:off x="295595" y="2381395"/>
            <a:ext cx="498258" cy="49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983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BD0916A-9CF7-4D32-9AF1-BA399CEF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4212B-926B-4D2A-9595-A066172EAA45}" type="slidenum">
              <a:rPr lang="es-PE" smtClean="0"/>
              <a:pPr>
                <a:defRPr/>
              </a:pPr>
              <a:t>23</a:t>
            </a:fld>
            <a:endParaRPr lang="es-PE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FD00B43-52CA-41FE-9F1F-C1CB7B3E6F68}"/>
              </a:ext>
            </a:extLst>
          </p:cNvPr>
          <p:cNvSpPr txBox="1"/>
          <p:nvPr/>
        </p:nvSpPr>
        <p:spPr>
          <a:xfrm>
            <a:off x="862942" y="783478"/>
            <a:ext cx="7930012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PE" sz="1600" b="1" dirty="0">
                <a:latin typeface="+mn-lt"/>
                <a:cs typeface="Arial" panose="020B0604020202020204" pitchFamily="34" charset="0"/>
              </a:rPr>
              <a:t>ENTREGAR </a:t>
            </a:r>
            <a:r>
              <a:rPr lang="es-PE" sz="1600" dirty="0">
                <a:latin typeface="+mn-lt"/>
                <a:cs typeface="Arial" panose="020B0604020202020204" pitchFamily="34" charset="0"/>
              </a:rPr>
              <a:t>el kit de atención de casos de violencia sexual de forma oportuna.</a:t>
            </a:r>
          </a:p>
          <a:p>
            <a:pPr algn="just"/>
            <a:endParaRPr lang="es-PE" sz="1600" b="1" dirty="0">
              <a:latin typeface="+mn-lt"/>
              <a:cs typeface="Arial" panose="020B0604020202020204" pitchFamily="34" charset="0"/>
            </a:endParaRPr>
          </a:p>
          <a:p>
            <a:pPr algn="just"/>
            <a:r>
              <a:rPr lang="es-PE" sz="1600" b="1" dirty="0">
                <a:latin typeface="+mn-lt"/>
                <a:cs typeface="Arial" panose="020B0604020202020204" pitchFamily="34" charset="0"/>
              </a:rPr>
              <a:t>CUMPLIR</a:t>
            </a:r>
            <a:r>
              <a:rPr lang="es-PE" sz="1600" dirty="0">
                <a:latin typeface="+mn-lt"/>
                <a:cs typeface="Arial" panose="020B0604020202020204" pitchFamily="34" charset="0"/>
              </a:rPr>
              <a:t> lo estipulado por la Guía Técnica Nacional: debe entenderse como un procedimiento más del paquete que brinda el sistema de salud.</a:t>
            </a:r>
          </a:p>
          <a:p>
            <a:pPr algn="just"/>
            <a:endParaRPr lang="es-PE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s-PE" sz="1600" b="1" dirty="0">
                <a:solidFill>
                  <a:srgbClr val="000000"/>
                </a:solidFill>
                <a:latin typeface="+mn-lt"/>
                <a:ea typeface="Arial Narrow" panose="020B0606020202030204" pitchFamily="34" charset="0"/>
                <a:cs typeface="Arial" panose="020B0604020202020204" pitchFamily="34" charset="0"/>
              </a:rPr>
              <a:t>DIFUNDIR,</a:t>
            </a:r>
            <a:r>
              <a:rPr lang="es-PE" sz="1600" dirty="0">
                <a:solidFill>
                  <a:srgbClr val="000000"/>
                </a:solidFill>
                <a:latin typeface="+mn-lt"/>
                <a:ea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s-PE" sz="1600" b="1" dirty="0">
                <a:solidFill>
                  <a:srgbClr val="000000"/>
                </a:solidFill>
                <a:latin typeface="+mn-lt"/>
                <a:ea typeface="Arial Narrow" panose="020B0606020202030204" pitchFamily="34" charset="0"/>
                <a:cs typeface="Arial" panose="020B0604020202020204" pitchFamily="34" charset="0"/>
              </a:rPr>
              <a:t>CAPACITAR y SENSIBILIZAR </a:t>
            </a:r>
            <a:r>
              <a:rPr lang="es-PE" sz="1600" dirty="0">
                <a:solidFill>
                  <a:srgbClr val="000000"/>
                </a:solidFill>
                <a:latin typeface="+mn-lt"/>
                <a:ea typeface="Arial Narrow" panose="020B0606020202030204" pitchFamily="34" charset="0"/>
                <a:cs typeface="Arial" panose="020B0604020202020204" pitchFamily="34" charset="0"/>
              </a:rPr>
              <a:t>al personal de salud en la atención integral.</a:t>
            </a:r>
          </a:p>
          <a:p>
            <a:pPr algn="just"/>
            <a:endParaRPr lang="es-PE" sz="1600" b="1" dirty="0">
              <a:solidFill>
                <a:srgbClr val="000000"/>
              </a:solidFill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PE" sz="16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CONTAR </a:t>
            </a:r>
            <a:r>
              <a:rPr lang="es-PE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con un registro sistematizado, que contenga información actualizada, confiable, amigable, por variable étnica, por edades y anonimizada de las niñas y adolescentes víctimas de violación sexual.</a:t>
            </a:r>
          </a:p>
          <a:p>
            <a:pPr algn="just"/>
            <a:endParaRPr lang="es-PE" sz="160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PE" sz="16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FORTALECER </a:t>
            </a:r>
            <a:r>
              <a:rPr lang="es-PE" sz="16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las capacidades del personal </a:t>
            </a:r>
            <a:r>
              <a:rPr lang="es-PE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de salud en el manejo del principio del interés superior del niño, la autonomía progresiva y el derecho de las niñas a expresar opinión y </a:t>
            </a:r>
            <a:r>
              <a:rPr lang="es-PE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sean escuchadas/os.</a:t>
            </a:r>
            <a:endParaRPr lang="es-PE" sz="1600" dirty="0">
              <a:solidFill>
                <a:srgbClr val="000000"/>
              </a:solidFill>
              <a:latin typeface="+mn-lt"/>
              <a:ea typeface="Arial Narrow" panose="020B0606020202030204" pitchFamily="34" charset="0"/>
              <a:cs typeface="Arial" panose="020B0604020202020204" pitchFamily="34" charset="0"/>
            </a:endParaRPr>
          </a:p>
          <a:p>
            <a:pPr algn="just"/>
            <a:endParaRPr lang="es-PE" sz="1600" dirty="0">
              <a:solidFill>
                <a:srgbClr val="000000"/>
              </a:solidFill>
              <a:latin typeface="+mn-lt"/>
              <a:ea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PE" sz="16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9292771-4343-4261-A4C5-48DB3E8C0F7E}"/>
              </a:ext>
            </a:extLst>
          </p:cNvPr>
          <p:cNvSpPr/>
          <p:nvPr/>
        </p:nvSpPr>
        <p:spPr>
          <a:xfrm>
            <a:off x="-1" y="11290"/>
            <a:ext cx="6486525" cy="627534"/>
          </a:xfrm>
          <a:prstGeom prst="rect">
            <a:avLst/>
          </a:prstGeom>
          <a:solidFill>
            <a:srgbClr val="004F91"/>
          </a:solidFill>
          <a:ln>
            <a:solidFill>
              <a:srgbClr val="004F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bIns="0" rtlCol="0" anchor="ctr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PE" sz="2800" b="1" dirty="0">
                <a:solidFill>
                  <a:schemeClr val="bg1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RECOMENDACIONES AL MINSA</a:t>
            </a:r>
            <a:endParaRPr lang="es-PE" sz="1800" b="1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pic>
        <p:nvPicPr>
          <p:cNvPr id="7" name="Gráfico 6" descr="Alfiler">
            <a:extLst>
              <a:ext uri="{FF2B5EF4-FFF2-40B4-BE49-F238E27FC236}">
                <a16:creationId xmlns:a16="http://schemas.microsoft.com/office/drawing/2014/main" id="{D1005868-0D0D-4F32-9842-C988C20781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768797">
            <a:off x="307630" y="824777"/>
            <a:ext cx="498258" cy="498258"/>
          </a:xfrm>
          <a:prstGeom prst="rect">
            <a:avLst/>
          </a:prstGeom>
        </p:spPr>
      </p:pic>
      <p:pic>
        <p:nvPicPr>
          <p:cNvPr id="8" name="Gráfico 7" descr="Alfiler">
            <a:extLst>
              <a:ext uri="{FF2B5EF4-FFF2-40B4-BE49-F238E27FC236}">
                <a16:creationId xmlns:a16="http://schemas.microsoft.com/office/drawing/2014/main" id="{CA374FDD-73B3-4FD4-B9A8-4858010C6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768797">
            <a:off x="291875" y="1324968"/>
            <a:ext cx="498258" cy="498258"/>
          </a:xfrm>
          <a:prstGeom prst="rect">
            <a:avLst/>
          </a:prstGeom>
        </p:spPr>
      </p:pic>
      <p:pic>
        <p:nvPicPr>
          <p:cNvPr id="10" name="Gráfico 9" descr="Alfiler">
            <a:extLst>
              <a:ext uri="{FF2B5EF4-FFF2-40B4-BE49-F238E27FC236}">
                <a16:creationId xmlns:a16="http://schemas.microsoft.com/office/drawing/2014/main" id="{4DA13419-A4C1-4A33-B917-23C74C4E19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768797">
            <a:off x="278489" y="1969814"/>
            <a:ext cx="498258" cy="498258"/>
          </a:xfrm>
          <a:prstGeom prst="rect">
            <a:avLst/>
          </a:prstGeom>
        </p:spPr>
      </p:pic>
      <p:pic>
        <p:nvPicPr>
          <p:cNvPr id="11" name="Gráfico 10" descr="Alfiler">
            <a:extLst>
              <a:ext uri="{FF2B5EF4-FFF2-40B4-BE49-F238E27FC236}">
                <a16:creationId xmlns:a16="http://schemas.microsoft.com/office/drawing/2014/main" id="{24E90EA1-9453-4B7E-AD20-5D0A7C59A4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768797">
            <a:off x="249670" y="2505589"/>
            <a:ext cx="498258" cy="498258"/>
          </a:xfrm>
          <a:prstGeom prst="rect">
            <a:avLst/>
          </a:prstGeom>
        </p:spPr>
      </p:pic>
      <p:pic>
        <p:nvPicPr>
          <p:cNvPr id="12" name="Gráfico 11" descr="Alfiler">
            <a:extLst>
              <a:ext uri="{FF2B5EF4-FFF2-40B4-BE49-F238E27FC236}">
                <a16:creationId xmlns:a16="http://schemas.microsoft.com/office/drawing/2014/main" id="{5A7AC748-9BF8-400C-B8CD-EE28799DE4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768797">
            <a:off x="286528" y="3440861"/>
            <a:ext cx="498258" cy="49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6388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A766B25-5030-4DD6-AD37-2D641925B30E}"/>
              </a:ext>
            </a:extLst>
          </p:cNvPr>
          <p:cNvSpPr txBox="1"/>
          <p:nvPr/>
        </p:nvSpPr>
        <p:spPr>
          <a:xfrm>
            <a:off x="971600" y="771550"/>
            <a:ext cx="7876834" cy="17479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1910" algn="just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s-PE" sz="16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 Narrow" panose="020B0606020202030204" pitchFamily="34" charset="0"/>
              </a:rPr>
              <a:t>FORTALECER y DIFUNDIR</a:t>
            </a:r>
            <a:r>
              <a:rPr lang="es-PE" sz="1600" dirty="0">
                <a:solidFill>
                  <a:srgbClr val="000000"/>
                </a:solidFill>
                <a:effectLst/>
                <a:latin typeface="+mj-lt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es-PE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 Narrow" panose="020B0606020202030204" pitchFamily="34" charset="0"/>
              </a:rPr>
              <a:t>sus Centros de Asistencia Legal Gratuita “ALEGRA”, en cuanto a la concientización de defensa del derecho a una atención integral de la salud de toda niña y adolescente víctima de violación</a:t>
            </a:r>
            <a:r>
              <a:rPr lang="es-PE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 Narrow" panose="020B0606020202030204" pitchFamily="34" charset="0"/>
              </a:rPr>
              <a:t>.</a:t>
            </a:r>
          </a:p>
          <a:p>
            <a:pPr marL="41910" algn="just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s-PE" sz="16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 Narrow" panose="020B0606020202030204" pitchFamily="34" charset="0"/>
              </a:rPr>
              <a:t>CAPACITAR y ARTICULAR </a:t>
            </a:r>
            <a:r>
              <a:rPr lang="es-PE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 Narrow" panose="020B0606020202030204" pitchFamily="34" charset="0"/>
              </a:rPr>
              <a:t>con todos los servicios de salud</a:t>
            </a:r>
            <a:r>
              <a:rPr lang="es-PE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 Narrow" panose="020B0606020202030204" pitchFamily="34" charset="0"/>
              </a:rPr>
              <a:t> así como </a:t>
            </a:r>
            <a:r>
              <a:rPr lang="es-PE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 Narrow" panose="020B0606020202030204" pitchFamily="34" charset="0"/>
              </a:rPr>
              <a:t>de atención y asesoría a niñas y adolescentes víctimas de violación sexual.</a:t>
            </a:r>
            <a:endParaRPr lang="es-PE" sz="1600" dirty="0">
              <a:effectLst/>
              <a:latin typeface="+mj-lt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736B343-A4B5-4E16-81A1-BD971DB3D156}"/>
              </a:ext>
            </a:extLst>
          </p:cNvPr>
          <p:cNvSpPr/>
          <p:nvPr/>
        </p:nvSpPr>
        <p:spPr>
          <a:xfrm>
            <a:off x="0" y="11290"/>
            <a:ext cx="6743700" cy="627534"/>
          </a:xfrm>
          <a:prstGeom prst="rect">
            <a:avLst/>
          </a:prstGeom>
          <a:solidFill>
            <a:srgbClr val="004F91"/>
          </a:solidFill>
          <a:ln>
            <a:solidFill>
              <a:srgbClr val="004F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bIns="0" rtlCol="0" anchor="ctr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PE" sz="2800" b="1" dirty="0">
                <a:solidFill>
                  <a:schemeClr val="bg1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RECOMENDACIONES AL MINJUSDH</a:t>
            </a:r>
            <a:endParaRPr lang="es-PE" sz="1800" b="1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pic>
        <p:nvPicPr>
          <p:cNvPr id="7" name="Gráfico 6" descr="Alfiler">
            <a:extLst>
              <a:ext uri="{FF2B5EF4-FFF2-40B4-BE49-F238E27FC236}">
                <a16:creationId xmlns:a16="http://schemas.microsoft.com/office/drawing/2014/main" id="{2590CAF1-0169-434E-ACE9-D1BE37164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768797">
            <a:off x="336863" y="760906"/>
            <a:ext cx="498258" cy="498258"/>
          </a:xfrm>
          <a:prstGeom prst="rect">
            <a:avLst/>
          </a:prstGeom>
        </p:spPr>
      </p:pic>
      <p:pic>
        <p:nvPicPr>
          <p:cNvPr id="9" name="Gráfico 8" descr="Alfiler">
            <a:extLst>
              <a:ext uri="{FF2B5EF4-FFF2-40B4-BE49-F238E27FC236}">
                <a16:creationId xmlns:a16="http://schemas.microsoft.com/office/drawing/2014/main" id="{8A8DD1DA-F742-4CDA-9E99-B609C9C8D8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768797">
            <a:off x="336859" y="1828383"/>
            <a:ext cx="498258" cy="498258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0E38EF28-5F05-40F8-B600-CED7806A7997}"/>
              </a:ext>
            </a:extLst>
          </p:cNvPr>
          <p:cNvSpPr/>
          <p:nvPr/>
        </p:nvSpPr>
        <p:spPr>
          <a:xfrm>
            <a:off x="0" y="2779659"/>
            <a:ext cx="6743700" cy="627534"/>
          </a:xfrm>
          <a:prstGeom prst="rect">
            <a:avLst/>
          </a:prstGeom>
          <a:solidFill>
            <a:srgbClr val="004F91"/>
          </a:solidFill>
          <a:ln>
            <a:solidFill>
              <a:srgbClr val="004F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bIns="0" rtlCol="0" anchor="ctr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PE" sz="2800" b="1" dirty="0">
                <a:solidFill>
                  <a:schemeClr val="bg1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RECOMENDACIONES AL MINEDU</a:t>
            </a:r>
            <a:endParaRPr lang="es-PE" sz="1800" b="1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FBA6BBF-1C69-4A83-A202-BE5CA083BFCB}"/>
              </a:ext>
            </a:extLst>
          </p:cNvPr>
          <p:cNvSpPr txBox="1"/>
          <p:nvPr/>
        </p:nvSpPr>
        <p:spPr>
          <a:xfrm>
            <a:off x="971599" y="3806811"/>
            <a:ext cx="787683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PE" sz="1600" b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IMPLEMENTAR </a:t>
            </a:r>
            <a:r>
              <a:rPr lang="es-PE" sz="16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los “Lineamientos de Educación Sexual Integral para la Educación Básica”, con la finalidad de fortalecer las capacidades de las niñas y adolescentes para prevenir la violencia hacia ellas y los embarazos</a:t>
            </a:r>
            <a:r>
              <a:rPr lang="es-PE" sz="1600" dirty="0">
                <a:solidFill>
                  <a:srgbClr val="000000"/>
                </a:solidFill>
                <a:latin typeface="+mn-lt"/>
                <a:ea typeface="Arial Narrow" panose="020B0606020202030204" pitchFamily="34" charset="0"/>
                <a:cs typeface="Arial" panose="020B0604020202020204" pitchFamily="34" charset="0"/>
              </a:rPr>
              <a:t>.</a:t>
            </a:r>
            <a:endParaRPr lang="es-PE" sz="1600" dirty="0">
              <a:latin typeface="+mn-lt"/>
              <a:ea typeface="Arial Narrow" panose="020B0606020202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es-PE" sz="1600" b="1" dirty="0">
              <a:solidFill>
                <a:srgbClr val="000000"/>
              </a:solidFill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áfico 9" descr="Alfiler">
            <a:extLst>
              <a:ext uri="{FF2B5EF4-FFF2-40B4-BE49-F238E27FC236}">
                <a16:creationId xmlns:a16="http://schemas.microsoft.com/office/drawing/2014/main" id="{63423878-703A-4C6D-818F-A68CCF04F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768797">
            <a:off x="336861" y="3749505"/>
            <a:ext cx="498258" cy="49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2136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3">
            <a:extLst>
              <a:ext uri="{FF2B5EF4-FFF2-40B4-BE49-F238E27FC236}">
                <a16:creationId xmlns:a16="http://schemas.microsoft.com/office/drawing/2014/main" id="{1AA804CB-8219-4452-AD6A-30F0B7C7AF4E}"/>
              </a:ext>
            </a:extLst>
          </p:cNvPr>
          <p:cNvSpPr/>
          <p:nvPr/>
        </p:nvSpPr>
        <p:spPr>
          <a:xfrm>
            <a:off x="-252536" y="3507854"/>
            <a:ext cx="9649072" cy="68701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prstClr val="white"/>
              </a:solidFill>
            </a:endParaRPr>
          </a:p>
        </p:txBody>
      </p:sp>
      <p:sp>
        <p:nvSpPr>
          <p:cNvPr id="7" name="2 CuadroTexto">
            <a:extLst>
              <a:ext uri="{FF2B5EF4-FFF2-40B4-BE49-F238E27FC236}">
                <a16:creationId xmlns:a16="http://schemas.microsoft.com/office/drawing/2014/main" id="{59A3A116-A1A1-474A-A90B-FE76928DD26C}"/>
              </a:ext>
            </a:extLst>
          </p:cNvPr>
          <p:cNvSpPr txBox="1"/>
          <p:nvPr/>
        </p:nvSpPr>
        <p:spPr>
          <a:xfrm>
            <a:off x="1295637" y="2571751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dirty="0">
                <a:solidFill>
                  <a:prstClr val="white"/>
                </a:solidFill>
              </a:rPr>
              <a:t>Existimos para </a:t>
            </a:r>
            <a:r>
              <a:rPr lang="es-PE" sz="2800" b="1" dirty="0">
                <a:solidFill>
                  <a:prstClr val="white"/>
                </a:solidFill>
              </a:rPr>
              <a:t>defender tus derechos</a:t>
            </a:r>
          </a:p>
        </p:txBody>
      </p:sp>
      <p:sp>
        <p:nvSpPr>
          <p:cNvPr id="8" name="2 CuadroTexto">
            <a:extLst>
              <a:ext uri="{FF2B5EF4-FFF2-40B4-BE49-F238E27FC236}">
                <a16:creationId xmlns:a16="http://schemas.microsoft.com/office/drawing/2014/main" id="{E372CD25-9AD4-45E6-B751-569EAE04634B}"/>
              </a:ext>
            </a:extLst>
          </p:cNvPr>
          <p:cNvSpPr txBox="1"/>
          <p:nvPr/>
        </p:nvSpPr>
        <p:spPr>
          <a:xfrm>
            <a:off x="2285747" y="4299943"/>
            <a:ext cx="4572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dirty="0">
                <a:solidFill>
                  <a:prstClr val="white"/>
                </a:solidFill>
              </a:rPr>
              <a:t>Línea gratuita </a:t>
            </a:r>
            <a:r>
              <a:rPr lang="es-PE" sz="3200" b="1" dirty="0">
                <a:solidFill>
                  <a:prstClr val="white"/>
                </a:solidFill>
              </a:rPr>
              <a:t>0800-15170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8EA4292D-2B82-4CC4-8231-8102200CD088}"/>
              </a:ext>
            </a:extLst>
          </p:cNvPr>
          <p:cNvGrpSpPr/>
          <p:nvPr/>
        </p:nvGrpSpPr>
        <p:grpSpPr>
          <a:xfrm>
            <a:off x="2813078" y="3585799"/>
            <a:ext cx="3517846" cy="563210"/>
            <a:chOff x="2987824" y="3834888"/>
            <a:chExt cx="3517846" cy="563210"/>
          </a:xfrm>
        </p:grpSpPr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2C31F0DB-2840-4CBC-B141-5AA7AB333E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87824" y="3834888"/>
              <a:ext cx="2497274" cy="563210"/>
            </a:xfrm>
            <a:prstGeom prst="rect">
              <a:avLst/>
            </a:prstGeom>
          </p:spPr>
        </p:pic>
        <p:pic>
          <p:nvPicPr>
            <p:cNvPr id="4098" name="Picture 2" descr="TikTok logo PNG">
              <a:extLst>
                <a:ext uri="{FF2B5EF4-FFF2-40B4-BE49-F238E27FC236}">
                  <a16:creationId xmlns:a16="http://schemas.microsoft.com/office/drawing/2014/main" id="{5A85B630-D824-4E8D-A3D3-2658ED7602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3834888"/>
              <a:ext cx="565518" cy="563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Imagen 11">
            <a:extLst>
              <a:ext uri="{FF2B5EF4-FFF2-40B4-BE49-F238E27FC236}">
                <a16:creationId xmlns:a16="http://schemas.microsoft.com/office/drawing/2014/main" id="{175D2A49-C127-43D2-9A11-6A032288FE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1323" y="372778"/>
            <a:ext cx="488135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86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9374A223-89E0-4FBE-9E63-7EDBCDA1A1D9}"/>
              </a:ext>
            </a:extLst>
          </p:cNvPr>
          <p:cNvSpPr/>
          <p:nvPr/>
        </p:nvSpPr>
        <p:spPr>
          <a:xfrm>
            <a:off x="0" y="19336"/>
            <a:ext cx="6480720" cy="627534"/>
          </a:xfrm>
          <a:prstGeom prst="rect">
            <a:avLst/>
          </a:prstGeom>
          <a:solidFill>
            <a:srgbClr val="004F91"/>
          </a:solidFill>
          <a:ln>
            <a:solidFill>
              <a:srgbClr val="004F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bIns="0" rtlCol="0" anchor="ctr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PE" sz="2800" b="1" dirty="0">
                <a:solidFill>
                  <a:schemeClr val="bg1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MIMP</a:t>
            </a:r>
            <a:endParaRPr lang="es-PE" sz="1800" b="1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4F95348-29A3-46A7-B3C7-F1133C56736F}"/>
              </a:ext>
            </a:extLst>
          </p:cNvPr>
          <p:cNvSpPr/>
          <p:nvPr/>
        </p:nvSpPr>
        <p:spPr>
          <a:xfrm>
            <a:off x="14960" y="2880845"/>
            <a:ext cx="6480720" cy="627534"/>
          </a:xfrm>
          <a:prstGeom prst="rect">
            <a:avLst/>
          </a:prstGeom>
          <a:solidFill>
            <a:srgbClr val="004F91"/>
          </a:solidFill>
          <a:ln>
            <a:solidFill>
              <a:srgbClr val="004F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bIns="0" rtlCol="0" anchor="ctr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PE" sz="2800" b="1" dirty="0">
                <a:solidFill>
                  <a:schemeClr val="bg1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MINSA</a:t>
            </a:r>
            <a:endParaRPr lang="es-PE" sz="1800" b="1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1A04E82-3104-40B9-829B-631D0FD25ADA}"/>
              </a:ext>
            </a:extLst>
          </p:cNvPr>
          <p:cNvSpPr txBox="1"/>
          <p:nvPr/>
        </p:nvSpPr>
        <p:spPr>
          <a:xfrm>
            <a:off x="0" y="3435846"/>
            <a:ext cx="861090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es-PE" sz="18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PE" sz="1800" b="1" dirty="0">
                <a:latin typeface="+mj-lt"/>
                <a:cs typeface="Arial" panose="020B0604020202020204" pitchFamily="34" charset="0"/>
              </a:rPr>
              <a:t>Niñas y adolescentes que han sido madres - Enero al 26 de octubre del 2021</a:t>
            </a:r>
          </a:p>
          <a:p>
            <a:pPr lvl="0">
              <a:buFontTx/>
              <a:buChar char="-"/>
            </a:pPr>
            <a:r>
              <a:rPr lang="es-PE" sz="1800" dirty="0">
                <a:latin typeface="+mj-lt"/>
                <a:cs typeface="Arial" panose="020B0604020202020204" pitchFamily="34" charset="0"/>
              </a:rPr>
              <a:t>Niñas y adolescentes de 11 a 14 años de edad:  966 casos</a:t>
            </a:r>
            <a:endParaRPr lang="es-ES" sz="1800" dirty="0">
              <a:latin typeface="+mj-lt"/>
              <a:cs typeface="Arial" panose="020B0604020202020204" pitchFamily="34" charset="0"/>
            </a:endParaRPr>
          </a:p>
          <a:p>
            <a:pPr lvl="0">
              <a:buFontTx/>
              <a:buChar char="-"/>
            </a:pPr>
            <a:r>
              <a:rPr lang="es-PE" sz="1800" dirty="0">
                <a:latin typeface="+mj-lt"/>
                <a:cs typeface="Arial" panose="020B0604020202020204" pitchFamily="34" charset="0"/>
              </a:rPr>
              <a:t>Niñas de 0 a 10 años de edad: 7 casos</a:t>
            </a:r>
          </a:p>
        </p:txBody>
      </p:sp>
      <p:sp>
        <p:nvSpPr>
          <p:cNvPr id="8" name="Marcador de contenido 4">
            <a:extLst>
              <a:ext uri="{FF2B5EF4-FFF2-40B4-BE49-F238E27FC236}">
                <a16:creationId xmlns:a16="http://schemas.microsoft.com/office/drawing/2014/main" id="{5CAB4847-AD7E-4D5B-AAE3-2CF5EA510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5" y="771550"/>
            <a:ext cx="8334596" cy="208823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s-PE" sz="2000" b="1" dirty="0">
                <a:latin typeface="+mj-lt"/>
                <a:cs typeface="Arial" panose="020B0604020202020204" pitchFamily="34" charset="0"/>
              </a:rPr>
              <a:t>Violación sexual: </a:t>
            </a:r>
            <a:r>
              <a:rPr lang="es-PE" sz="1800" b="1" dirty="0">
                <a:latin typeface="+mj-lt"/>
                <a:cs typeface="Arial" panose="020B0604020202020204" pitchFamily="34" charset="0"/>
              </a:rPr>
              <a:t> Enero a setiembre del 2021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PE" sz="1800" b="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PE" sz="1800" b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5,074</a:t>
            </a:r>
            <a:r>
              <a:rPr lang="es-PE" sz="18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NNA víctimas de violación sexual (18 NNA han sido violados sexualmente diariamente).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PE" sz="18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PE" sz="1800" b="1" dirty="0">
                <a:latin typeface="+mj-lt"/>
                <a:cs typeface="Arial" panose="020B0604020202020204" pitchFamily="34" charset="0"/>
              </a:rPr>
              <a:t>Sexo de la persona usuaria: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PE" sz="1800" b="1" dirty="0">
                <a:latin typeface="+mj-lt"/>
                <a:cs typeface="Arial" panose="020B0604020202020204" pitchFamily="34" charset="0"/>
              </a:rPr>
              <a:t>4 774 (94.1 %) </a:t>
            </a:r>
            <a:r>
              <a:rPr lang="es-PE" sz="18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casos fueron contra niñas y adolescentes mujeres (17 diariamente).</a:t>
            </a:r>
          </a:p>
          <a:p>
            <a:pPr marL="257175" indent="-257175" algn="just">
              <a:spcBef>
                <a:spcPts val="0"/>
              </a:spcBef>
              <a:buFont typeface="Calibri" panose="020F0502020204030204" pitchFamily="34" charset="0"/>
              <a:buChar char="-"/>
            </a:pPr>
            <a:endParaRPr lang="es-PE" sz="18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s-PE" sz="18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36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9374A223-89E0-4FBE-9E63-7EDBCDA1A1D9}"/>
              </a:ext>
            </a:extLst>
          </p:cNvPr>
          <p:cNvSpPr/>
          <p:nvPr/>
        </p:nvSpPr>
        <p:spPr>
          <a:xfrm>
            <a:off x="0" y="19336"/>
            <a:ext cx="6480720" cy="627534"/>
          </a:xfrm>
          <a:prstGeom prst="rect">
            <a:avLst/>
          </a:prstGeom>
          <a:solidFill>
            <a:srgbClr val="004F91"/>
          </a:solidFill>
          <a:ln>
            <a:solidFill>
              <a:srgbClr val="004F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bIns="0" rtlCol="0" anchor="ctr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PE" sz="2800" b="1" dirty="0">
                <a:solidFill>
                  <a:schemeClr val="bg1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CIFRAS REGIONALES -MIMP</a:t>
            </a:r>
            <a:endParaRPr lang="es-PE" sz="1800" b="1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4F95348-29A3-46A7-B3C7-F1133C56736F}"/>
              </a:ext>
            </a:extLst>
          </p:cNvPr>
          <p:cNvSpPr/>
          <p:nvPr/>
        </p:nvSpPr>
        <p:spPr>
          <a:xfrm>
            <a:off x="14960" y="2880845"/>
            <a:ext cx="6480720" cy="627534"/>
          </a:xfrm>
          <a:prstGeom prst="rect">
            <a:avLst/>
          </a:prstGeom>
          <a:solidFill>
            <a:srgbClr val="004F91"/>
          </a:solidFill>
          <a:ln>
            <a:solidFill>
              <a:srgbClr val="004F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bIns="0" rtlCol="0" anchor="ctr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PE" sz="2800" b="1" dirty="0">
                <a:solidFill>
                  <a:schemeClr val="bg1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CIFRAS REGIONALES MINSA</a:t>
            </a:r>
            <a:endParaRPr lang="es-PE" sz="1800" b="1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1A04E82-3104-40B9-829B-631D0FD25ADA}"/>
              </a:ext>
            </a:extLst>
          </p:cNvPr>
          <p:cNvSpPr txBox="1"/>
          <p:nvPr/>
        </p:nvSpPr>
        <p:spPr>
          <a:xfrm>
            <a:off x="0" y="3435846"/>
            <a:ext cx="861090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es-PE" sz="18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PE" sz="1800" b="1" dirty="0">
                <a:latin typeface="+mj-lt"/>
                <a:cs typeface="Arial" panose="020B0604020202020204" pitchFamily="34" charset="0"/>
              </a:rPr>
              <a:t>Niñas y adolescentes que han sido madres - Enero a 28 de octubre del 2021</a:t>
            </a:r>
          </a:p>
          <a:p>
            <a:pPr lvl="0">
              <a:buFontTx/>
              <a:buChar char="-"/>
            </a:pPr>
            <a:r>
              <a:rPr lang="es-PE" sz="1800" dirty="0">
                <a:latin typeface="+mj-lt"/>
                <a:cs typeface="Arial" panose="020B0604020202020204" pitchFamily="34" charset="0"/>
              </a:rPr>
              <a:t>Niñas y adolescentes de 11 a 14 años de edad:  </a:t>
            </a:r>
            <a:r>
              <a:rPr lang="es-ES" sz="1800" dirty="0">
                <a:latin typeface="+mj-lt"/>
                <a:cs typeface="Arial" panose="020B0604020202020204" pitchFamily="34" charset="0"/>
              </a:rPr>
              <a:t>68 casos</a:t>
            </a:r>
          </a:p>
        </p:txBody>
      </p:sp>
      <p:sp>
        <p:nvSpPr>
          <p:cNvPr id="8" name="Marcador de contenido 4">
            <a:extLst>
              <a:ext uri="{FF2B5EF4-FFF2-40B4-BE49-F238E27FC236}">
                <a16:creationId xmlns:a16="http://schemas.microsoft.com/office/drawing/2014/main" id="{5CAB4847-AD7E-4D5B-AAE3-2CF5EA510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5" y="771550"/>
            <a:ext cx="8334596" cy="208823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s-PE" sz="2000" b="1" dirty="0">
                <a:latin typeface="+mj-lt"/>
                <a:cs typeface="Arial" panose="020B0604020202020204" pitchFamily="34" charset="0"/>
              </a:rPr>
              <a:t>De </a:t>
            </a:r>
            <a:r>
              <a:rPr lang="es-PE" sz="1800" b="1" dirty="0">
                <a:latin typeface="+mj-lt"/>
                <a:cs typeface="Arial" panose="020B0604020202020204" pitchFamily="34" charset="0"/>
              </a:rPr>
              <a:t>Enero a setiembre del 2021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PE" sz="18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ES" sz="1800" dirty="0">
                <a:ea typeface="Calibri" panose="020F0502020204030204" pitchFamily="34" charset="0"/>
                <a:cs typeface="Arial" panose="020B0604020202020204" pitchFamily="34" charset="0"/>
              </a:rPr>
              <a:t>El CEM en la </a:t>
            </a:r>
            <a:r>
              <a:rPr lang="es-ES" sz="1800" dirty="0">
                <a:cs typeface="Arial" panose="020B0604020202020204" pitchFamily="34" charset="0"/>
              </a:rPr>
              <a:t>región Cajamarca  atendió 2673 </a:t>
            </a:r>
            <a:r>
              <a:rPr lang="es-ES" sz="1800" dirty="0">
                <a:ea typeface="Calibri" panose="020F0502020204030204" pitchFamily="34" charset="0"/>
                <a:cs typeface="Arial" panose="020B0604020202020204" pitchFamily="34" charset="0"/>
              </a:rPr>
              <a:t>casos de todo tipo de violencia.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ES" sz="1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ES" sz="18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El 13,4 % (358) corresponde a violación sexual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ES" sz="18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0A1839C-792C-4998-8D7F-E9157EFF0F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4273" y="1630837"/>
            <a:ext cx="1930763" cy="216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23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1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1285AF-A06F-47DC-8744-222211706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032" y="1455626"/>
            <a:ext cx="6881936" cy="2232248"/>
          </a:xfrm>
        </p:spPr>
        <p:txBody>
          <a:bodyPr/>
          <a:lstStyle/>
          <a:p>
            <a:pPr marL="0" indent="0" algn="ctr">
              <a:buNone/>
            </a:pPr>
            <a:r>
              <a:rPr lang="es-PE" sz="4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acciones defensoriales </a:t>
            </a:r>
          </a:p>
          <a:p>
            <a:pPr marL="0" indent="0" algn="ctr">
              <a:buNone/>
            </a:pPr>
            <a:r>
              <a:rPr lang="es-PE" sz="4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nivel nacional</a:t>
            </a:r>
            <a:endParaRPr kumimoji="0" lang="es-PE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9F88A7-23BD-43C4-9854-EDA498EF0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94212B-926B-4D2A-9595-A066172EAA45}" type="slidenum">
              <a:rPr kumimoji="0" lang="es-P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P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837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724216" y="1232922"/>
            <a:ext cx="78597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PE" sz="2400" dirty="0">
                <a:ea typeface="Times New Roman" panose="02020603050405020304" pitchFamily="18" charset="0"/>
              </a:rPr>
              <a:t>Atención y supervisión de casos particulares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PE" sz="2400" dirty="0">
                <a:ea typeface="Times New Roman" panose="02020603050405020304" pitchFamily="18" charset="0"/>
              </a:rPr>
              <a:t>Elaboración de Oficios con recomendaciones 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PE" sz="2400" dirty="0">
                <a:ea typeface="Times New Roman" panose="02020603050405020304" pitchFamily="18" charset="0"/>
              </a:rPr>
              <a:t>Notas de prensa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PE" sz="2400" dirty="0">
                <a:ea typeface="Times New Roman" panose="02020603050405020304" pitchFamily="18" charset="0"/>
              </a:rPr>
              <a:t>Pronunciamientos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PE" sz="2400" dirty="0">
                <a:ea typeface="Times New Roman" panose="02020603050405020304" pitchFamily="18" charset="0"/>
              </a:rPr>
              <a:t>Reuniones de trabajo con actores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PE" sz="2400" dirty="0"/>
              <a:t>Supervisiones 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PE" sz="2400" dirty="0"/>
              <a:t>Elaboración de informes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A729431-C4A3-4D4C-8845-3B66A644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33" y="289209"/>
            <a:ext cx="7677510" cy="385843"/>
          </a:xfrm>
        </p:spPr>
        <p:txBody>
          <a:bodyPr anchor="t">
            <a:noAutofit/>
          </a:bodyPr>
          <a:lstStyle/>
          <a:p>
            <a:pPr algn="ctr"/>
            <a:r>
              <a:rPr lang="es-PE" b="1" dirty="0">
                <a:solidFill>
                  <a:srgbClr val="004F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Acciones defensoriales</a:t>
            </a:r>
            <a:endParaRPr lang="en-US" b="1" dirty="0">
              <a:solidFill>
                <a:srgbClr val="004F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327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</p:nvPr>
        </p:nvGraphicFramePr>
        <p:xfrm>
          <a:off x="457200" y="1200151"/>
          <a:ext cx="8229600" cy="2811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94212B-926B-4D2A-9595-A066172EAA45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s-P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75284" y="4621240"/>
            <a:ext cx="411516" cy="420661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C6D34947-0338-4919-9E24-025FADDAAFF3}"/>
              </a:ext>
            </a:extLst>
          </p:cNvPr>
          <p:cNvSpPr txBox="1">
            <a:spLocks/>
          </p:cNvSpPr>
          <p:nvPr/>
        </p:nvSpPr>
        <p:spPr bwMode="auto">
          <a:xfrm>
            <a:off x="125760" y="44821"/>
            <a:ext cx="8892480" cy="1008112"/>
          </a:xfrm>
          <a:prstGeom prst="rect">
            <a:avLst/>
          </a:prstGeom>
          <a:solidFill>
            <a:srgbClr val="004F9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sz="2400" b="1" dirty="0">
                <a:solidFill>
                  <a:schemeClr val="bg1"/>
                </a:solidFill>
              </a:rPr>
              <a:t>INFORMES REALIZADOS POR LA DEFENSORÍA DEL PUEBLO</a:t>
            </a:r>
          </a:p>
        </p:txBody>
      </p:sp>
    </p:spTree>
    <p:extLst>
      <p:ext uri="{BB962C8B-B14F-4D97-AF65-F5344CB8AC3E}">
        <p14:creationId xmlns:p14="http://schemas.microsoft.com/office/powerpoint/2010/main" val="1069073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7"/>
          <p:cNvSpPr txBox="1">
            <a:spLocks/>
          </p:cNvSpPr>
          <p:nvPr/>
        </p:nvSpPr>
        <p:spPr bwMode="auto">
          <a:xfrm>
            <a:off x="250195" y="195487"/>
            <a:ext cx="8892480" cy="1008112"/>
          </a:xfrm>
          <a:prstGeom prst="rect">
            <a:avLst/>
          </a:prstGeom>
          <a:solidFill>
            <a:srgbClr val="004F9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sz="2400" b="1" dirty="0">
                <a:solidFill>
                  <a:schemeClr val="bg1"/>
                </a:solidFill>
              </a:rPr>
              <a:t>INFORMES REALIZADOS POR LA DEFENSORÍA DEL PUEBLO</a:t>
            </a:r>
          </a:p>
        </p:txBody>
      </p:sp>
      <p:graphicFrame>
        <p:nvGraphicFramePr>
          <p:cNvPr id="4" name="Marcador de conteni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1606115"/>
              </p:ext>
            </p:extLst>
          </p:nvPr>
        </p:nvGraphicFramePr>
        <p:xfrm>
          <a:off x="-380425" y="1535236"/>
          <a:ext cx="8714293" cy="3312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9733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944881" y="1107534"/>
            <a:ext cx="7264400" cy="3718659"/>
            <a:chOff x="1422400" y="1034950"/>
            <a:chExt cx="7264400" cy="3718659"/>
          </a:xfrm>
        </p:grpSpPr>
        <p:sp>
          <p:nvSpPr>
            <p:cNvPr id="239" name="Google Shape;239;g8b8273983d_1_2"/>
            <p:cNvSpPr/>
            <p:nvPr/>
          </p:nvSpPr>
          <p:spPr>
            <a:xfrm>
              <a:off x="3730730" y="1359179"/>
              <a:ext cx="2505300" cy="2454300"/>
            </a:xfrm>
            <a:prstGeom prst="donut">
              <a:avLst>
                <a:gd name="adj" fmla="val 16067"/>
              </a:avLst>
            </a:prstGeom>
            <a:solidFill>
              <a:srgbClr val="366BE2"/>
            </a:solidFill>
            <a:ln>
              <a:solidFill>
                <a:srgbClr val="004F9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78">
                <a:buClr>
                  <a:srgbClr val="000000"/>
                </a:buClr>
                <a:buSzPts val="1400"/>
              </a:pPr>
              <a:endParaRPr sz="14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40" name="Google Shape;240;g8b8273983d_1_2"/>
            <p:cNvGrpSpPr/>
            <p:nvPr/>
          </p:nvGrpSpPr>
          <p:grpSpPr>
            <a:xfrm>
              <a:off x="5620684" y="1055726"/>
              <a:ext cx="2304750" cy="657382"/>
              <a:chOff x="5214050" y="851693"/>
              <a:chExt cx="1795295" cy="680379"/>
            </a:xfrm>
          </p:grpSpPr>
          <p:cxnSp>
            <p:nvCxnSpPr>
              <p:cNvPr id="241" name="Google Shape;241;g8b8273983d_1_2"/>
              <p:cNvCxnSpPr/>
              <p:nvPr/>
            </p:nvCxnSpPr>
            <p:spPr>
              <a:xfrm flipH="1">
                <a:off x="5214050" y="1153772"/>
                <a:ext cx="273000" cy="378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4F91"/>
                </a:solidFill>
                <a:prstDash val="solid"/>
                <a:round/>
                <a:headEnd type="oval" w="med" len="med"/>
                <a:tailEnd type="none" w="sm" len="sm"/>
              </a:ln>
            </p:spPr>
          </p:cxnSp>
          <p:sp>
            <p:nvSpPr>
              <p:cNvPr id="242" name="Google Shape;242;g8b8273983d_1_2"/>
              <p:cNvSpPr txBox="1"/>
              <p:nvPr/>
            </p:nvSpPr>
            <p:spPr>
              <a:xfrm>
                <a:off x="5514145" y="851693"/>
                <a:ext cx="1495200" cy="669600"/>
              </a:xfrm>
              <a:prstGeom prst="rect">
                <a:avLst/>
              </a:prstGeom>
              <a:noFill/>
              <a:ln>
                <a:solidFill>
                  <a:srgbClr val="004F91"/>
                </a:solidFill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algn="ctr" defTabSz="914378">
                  <a:lnSpc>
                    <a:spcPct val="115000"/>
                  </a:lnSpc>
                  <a:buClr>
                    <a:srgbClr val="000000"/>
                  </a:buClr>
                  <a:buSzPts val="1300"/>
                </a:pPr>
                <a:r>
                  <a:rPr lang="es-PE" sz="1300" b="1" kern="0" dirty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MINISTERIO PÚBLICO</a:t>
                </a:r>
                <a:endParaRPr sz="1300" b="1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defTabSz="914378">
                  <a:lnSpc>
                    <a:spcPct val="115000"/>
                  </a:lnSpc>
                  <a:buClr>
                    <a:srgbClr val="000000"/>
                  </a:buClr>
                  <a:buSzPts val="600"/>
                </a:pPr>
                <a:endParaRPr sz="600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defTabSz="914378">
                  <a:lnSpc>
                    <a:spcPct val="115000"/>
                  </a:lnSpc>
                  <a:buClr>
                    <a:srgbClr val="000000"/>
                  </a:buClr>
                  <a:buSzPts val="800"/>
                </a:pPr>
                <a:endParaRPr sz="800" b="1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243" name="Google Shape;243;g8b8273983d_1_2"/>
            <p:cNvGrpSpPr/>
            <p:nvPr/>
          </p:nvGrpSpPr>
          <p:grpSpPr>
            <a:xfrm>
              <a:off x="1499008" y="1034950"/>
              <a:ext cx="2833609" cy="678158"/>
              <a:chOff x="1642250" y="830190"/>
              <a:chExt cx="2265711" cy="701882"/>
            </a:xfrm>
          </p:grpSpPr>
          <p:cxnSp>
            <p:nvCxnSpPr>
              <p:cNvPr id="244" name="Google Shape;244;g8b8273983d_1_2"/>
              <p:cNvCxnSpPr/>
              <p:nvPr/>
            </p:nvCxnSpPr>
            <p:spPr>
              <a:xfrm>
                <a:off x="3634961" y="1153772"/>
                <a:ext cx="273000" cy="378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4F91"/>
                </a:solidFill>
                <a:prstDash val="solid"/>
                <a:round/>
                <a:headEnd type="oval" w="med" len="med"/>
                <a:tailEnd type="none" w="sm" len="sm"/>
              </a:ln>
            </p:spPr>
          </p:cxnSp>
          <p:sp>
            <p:nvSpPr>
              <p:cNvPr id="245" name="Google Shape;245;g8b8273983d_1_2"/>
              <p:cNvSpPr txBox="1"/>
              <p:nvPr/>
            </p:nvSpPr>
            <p:spPr>
              <a:xfrm>
                <a:off x="1642250" y="830190"/>
                <a:ext cx="1955100" cy="691200"/>
              </a:xfrm>
              <a:prstGeom prst="rect">
                <a:avLst/>
              </a:prstGeom>
              <a:noFill/>
              <a:ln>
                <a:solidFill>
                  <a:srgbClr val="004F91"/>
                </a:solidFill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algn="ctr" defTabSz="914378">
                  <a:lnSpc>
                    <a:spcPct val="115000"/>
                  </a:lnSpc>
                  <a:buClr>
                    <a:srgbClr val="000000"/>
                  </a:buClr>
                  <a:buSzPts val="1300"/>
                </a:pPr>
                <a:r>
                  <a:rPr lang="es-PE" sz="1300" b="1" kern="0" dirty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POLICÍA NACIONAL DEL PERÚ</a:t>
                </a:r>
                <a:endParaRPr sz="800" b="1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algn="ctr" defTabSz="914378">
                  <a:lnSpc>
                    <a:spcPct val="115000"/>
                  </a:lnSpc>
                  <a:buClr>
                    <a:srgbClr val="000000"/>
                  </a:buClr>
                  <a:buSzPts val="800"/>
                </a:pPr>
                <a:endParaRPr sz="800" b="1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246" name="Google Shape;246;g8b8273983d_1_2"/>
            <p:cNvGrpSpPr/>
            <p:nvPr/>
          </p:nvGrpSpPr>
          <p:grpSpPr>
            <a:xfrm>
              <a:off x="6026430" y="2731582"/>
              <a:ext cx="2660370" cy="646968"/>
              <a:chOff x="5625475" y="2586174"/>
              <a:chExt cx="1947079" cy="669600"/>
            </a:xfrm>
          </p:grpSpPr>
          <p:cxnSp>
            <p:nvCxnSpPr>
              <p:cNvPr id="247" name="Google Shape;247;g8b8273983d_1_2"/>
              <p:cNvCxnSpPr/>
              <p:nvPr/>
            </p:nvCxnSpPr>
            <p:spPr>
              <a:xfrm rot="10800000">
                <a:off x="5625475" y="2771675"/>
                <a:ext cx="442200" cy="1533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4F91"/>
                </a:solidFill>
                <a:prstDash val="solid"/>
                <a:round/>
                <a:headEnd type="oval" w="med" len="med"/>
                <a:tailEnd type="none" w="sm" len="sm"/>
              </a:ln>
            </p:spPr>
          </p:cxnSp>
          <p:sp>
            <p:nvSpPr>
              <p:cNvPr id="248" name="Google Shape;248;g8b8273983d_1_2"/>
              <p:cNvSpPr txBox="1"/>
              <p:nvPr/>
            </p:nvSpPr>
            <p:spPr>
              <a:xfrm>
                <a:off x="6077354" y="2586174"/>
                <a:ext cx="1495200" cy="669600"/>
              </a:xfrm>
              <a:prstGeom prst="rect">
                <a:avLst/>
              </a:prstGeom>
              <a:noFill/>
              <a:ln>
                <a:solidFill>
                  <a:srgbClr val="004F91"/>
                </a:solidFill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algn="ctr" defTabSz="914378">
                  <a:lnSpc>
                    <a:spcPct val="115000"/>
                  </a:lnSpc>
                  <a:buClr>
                    <a:srgbClr val="000000"/>
                  </a:buClr>
                  <a:buSzPts val="1300"/>
                </a:pPr>
                <a:r>
                  <a:rPr lang="es-PE" sz="1300" b="1" kern="0" dirty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JUZGADO DE FAMILIA</a:t>
                </a:r>
                <a:endParaRPr sz="1300" b="1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249" name="Google Shape;249;g8b8273983d_1_2"/>
            <p:cNvGrpSpPr/>
            <p:nvPr/>
          </p:nvGrpSpPr>
          <p:grpSpPr>
            <a:xfrm>
              <a:off x="1422400" y="2717565"/>
              <a:ext cx="2517429" cy="646968"/>
              <a:chOff x="1554490" y="2571667"/>
              <a:chExt cx="1955185" cy="669600"/>
            </a:xfrm>
          </p:grpSpPr>
          <p:cxnSp>
            <p:nvCxnSpPr>
              <p:cNvPr id="250" name="Google Shape;250;g8b8273983d_1_2"/>
              <p:cNvCxnSpPr/>
              <p:nvPr/>
            </p:nvCxnSpPr>
            <p:spPr>
              <a:xfrm rot="10800000" flipH="1">
                <a:off x="3059375" y="2771675"/>
                <a:ext cx="450300" cy="1452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4F91"/>
                </a:solidFill>
                <a:prstDash val="solid"/>
                <a:round/>
                <a:headEnd type="oval" w="med" len="med"/>
                <a:tailEnd type="none" w="sm" len="sm"/>
              </a:ln>
            </p:spPr>
          </p:cxnSp>
          <p:sp>
            <p:nvSpPr>
              <p:cNvPr id="251" name="Google Shape;251;g8b8273983d_1_2"/>
              <p:cNvSpPr txBox="1"/>
              <p:nvPr/>
            </p:nvSpPr>
            <p:spPr>
              <a:xfrm>
                <a:off x="1554490" y="2571667"/>
                <a:ext cx="1495200" cy="669600"/>
              </a:xfrm>
              <a:prstGeom prst="rect">
                <a:avLst/>
              </a:prstGeom>
              <a:noFill/>
              <a:ln>
                <a:solidFill>
                  <a:srgbClr val="004F91"/>
                </a:solidFill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algn="ctr" defTabSz="914378">
                  <a:lnSpc>
                    <a:spcPct val="115000"/>
                  </a:lnSpc>
                  <a:buClr>
                    <a:srgbClr val="000000"/>
                  </a:buClr>
                  <a:buSzPts val="1300"/>
                </a:pPr>
                <a:r>
                  <a:rPr lang="es-PE" sz="1300" b="1" kern="0" dirty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MINISTERIO DE SALUD</a:t>
                </a:r>
                <a:endParaRPr sz="1300" b="1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252" name="Google Shape;252;g8b8273983d_1_2"/>
            <p:cNvGrpSpPr/>
            <p:nvPr/>
          </p:nvGrpSpPr>
          <p:grpSpPr>
            <a:xfrm>
              <a:off x="4234260" y="3654135"/>
              <a:ext cx="2409589" cy="1099474"/>
              <a:chOff x="3808226" y="3541000"/>
              <a:chExt cx="1495200" cy="1137936"/>
            </a:xfrm>
          </p:grpSpPr>
          <p:cxnSp>
            <p:nvCxnSpPr>
              <p:cNvPr id="253" name="Google Shape;253;g8b8273983d_1_2"/>
              <p:cNvCxnSpPr/>
              <p:nvPr/>
            </p:nvCxnSpPr>
            <p:spPr>
              <a:xfrm rot="10800000">
                <a:off x="4563402" y="3541000"/>
                <a:ext cx="0" cy="4896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4F91"/>
                </a:solidFill>
                <a:prstDash val="solid"/>
                <a:round/>
                <a:headEnd type="oval" w="med" len="med"/>
                <a:tailEnd type="none" w="sm" len="sm"/>
              </a:ln>
            </p:spPr>
          </p:cxnSp>
          <p:sp>
            <p:nvSpPr>
              <p:cNvPr id="254" name="Google Shape;254;g8b8273983d_1_2"/>
              <p:cNvSpPr txBox="1"/>
              <p:nvPr/>
            </p:nvSpPr>
            <p:spPr>
              <a:xfrm>
                <a:off x="3808226" y="4009336"/>
                <a:ext cx="1495200" cy="669600"/>
              </a:xfrm>
              <a:prstGeom prst="rect">
                <a:avLst/>
              </a:prstGeom>
              <a:noFill/>
              <a:ln>
                <a:solidFill>
                  <a:srgbClr val="004F91"/>
                </a:solidFill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algn="ctr" defTabSz="914378">
                  <a:lnSpc>
                    <a:spcPct val="115000"/>
                  </a:lnSpc>
                  <a:buClr>
                    <a:srgbClr val="000000"/>
                  </a:buClr>
                  <a:buSzPts val="1300"/>
                </a:pPr>
                <a:r>
                  <a:rPr lang="es-PE" sz="1300" b="1" kern="0" dirty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MINISTERIO DE LA MUJER</a:t>
                </a:r>
                <a:endParaRPr sz="1300" b="1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algn="ctr" defTabSz="914378">
                  <a:lnSpc>
                    <a:spcPct val="115000"/>
                  </a:lnSpc>
                  <a:buClr>
                    <a:srgbClr val="000000"/>
                  </a:buClr>
                  <a:buSzPts val="1100"/>
                </a:pPr>
                <a:r>
                  <a:rPr lang="es-PE" sz="1100" i="1" kern="0" dirty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CEM /SAU/ UPE</a:t>
                </a:r>
                <a:endParaRPr sz="1100" i="1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255" name="Google Shape;255;g8b8273983d_1_2"/>
            <p:cNvSpPr/>
            <p:nvPr/>
          </p:nvSpPr>
          <p:spPr>
            <a:xfrm rot="1769189">
              <a:off x="3660980" y="1275551"/>
              <a:ext cx="2640292" cy="2613411"/>
            </a:xfrm>
            <a:prstGeom prst="blockArc">
              <a:avLst>
                <a:gd name="adj1" fmla="val 14414370"/>
                <a:gd name="adj2" fmla="val 18998613"/>
                <a:gd name="adj3" fmla="val 8907"/>
              </a:avLst>
            </a:prstGeom>
            <a:solidFill>
              <a:srgbClr val="004F91"/>
            </a:solidFill>
            <a:ln>
              <a:solidFill>
                <a:srgbClr val="004F91"/>
              </a:solidFill>
            </a:ln>
            <a:effectLst>
              <a:outerShdw blurRad="71438" dist="9525" dir="5400000" algn="b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78">
                <a:buClr>
                  <a:srgbClr val="000000"/>
                </a:buClr>
                <a:buSzPts val="1400"/>
              </a:pPr>
              <a:endParaRPr sz="1400" kern="0" dirty="0">
                <a:solidFill>
                  <a:srgbClr val="004F9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g8b8273983d_1_2"/>
            <p:cNvSpPr/>
            <p:nvPr/>
          </p:nvSpPr>
          <p:spPr>
            <a:xfrm rot="-9031639" flipH="1">
              <a:off x="3666673" y="1274155"/>
              <a:ext cx="2639588" cy="2612695"/>
            </a:xfrm>
            <a:prstGeom prst="blockArc">
              <a:avLst>
                <a:gd name="adj1" fmla="val 20178804"/>
                <a:gd name="adj2" fmla="val 2623923"/>
                <a:gd name="adj3" fmla="val 8858"/>
              </a:avLst>
            </a:prstGeom>
            <a:solidFill>
              <a:schemeClr val="accent2"/>
            </a:solidFill>
            <a:ln>
              <a:solidFill>
                <a:srgbClr val="004F91"/>
              </a:solidFill>
            </a:ln>
            <a:effectLst>
              <a:outerShdw blurRad="71438" dist="9525" dir="5400000" algn="b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78">
                <a:buClr>
                  <a:srgbClr val="000000"/>
                </a:buClr>
                <a:buSzPts val="1400"/>
              </a:pPr>
              <a:endParaRPr sz="14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g8b8273983d_1_2"/>
            <p:cNvSpPr txBox="1"/>
            <p:nvPr/>
          </p:nvSpPr>
          <p:spPr>
            <a:xfrm>
              <a:off x="4271472" y="2219805"/>
              <a:ext cx="1423800" cy="777000"/>
            </a:xfrm>
            <a:prstGeom prst="rect">
              <a:avLst/>
            </a:prstGeom>
            <a:noFill/>
            <a:ln>
              <a:solidFill>
                <a:srgbClr val="004F9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 defTabSz="914378">
                <a:lnSpc>
                  <a:spcPct val="115000"/>
                </a:lnSpc>
                <a:buClr>
                  <a:srgbClr val="000000"/>
                </a:buClr>
                <a:buSzPts val="1200"/>
              </a:pPr>
              <a:r>
                <a:rPr lang="es-PE" sz="1200" b="1" kern="0" dirty="0">
                  <a:solidFill>
                    <a:srgbClr val="020202"/>
                  </a:solidFill>
                  <a:latin typeface="Roboto"/>
                  <a:ea typeface="Roboto"/>
                  <a:cs typeface="Roboto"/>
                  <a:sym typeface="Roboto"/>
                </a:rPr>
                <a:t>¿Qué entidades actúan cuando ocurre un hecho de violación sexual contra un/a NNA?</a:t>
              </a:r>
              <a:endParaRPr sz="1200" kern="0" dirty="0">
                <a:solidFill>
                  <a:srgbClr val="02020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g8b8273983d_1_2"/>
            <p:cNvSpPr/>
            <p:nvPr/>
          </p:nvSpPr>
          <p:spPr>
            <a:xfrm rot="-3752468">
              <a:off x="5961912" y="2024921"/>
              <a:ext cx="352626" cy="356877"/>
            </a:xfrm>
            <a:prstGeom prst="rtTriangle">
              <a:avLst/>
            </a:prstGeom>
            <a:solidFill>
              <a:srgbClr val="004F91"/>
            </a:solidFill>
            <a:ln>
              <a:solidFill>
                <a:srgbClr val="004F9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78">
                <a:buClr>
                  <a:srgbClr val="000000"/>
                </a:buClr>
                <a:buSzPts val="1400"/>
              </a:pPr>
              <a:endParaRPr sz="14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g8b8273983d_1_2"/>
            <p:cNvSpPr/>
            <p:nvPr/>
          </p:nvSpPr>
          <p:spPr>
            <a:xfrm rot="-1769468" flipH="1">
              <a:off x="3655776" y="1271911"/>
              <a:ext cx="2646617" cy="2619328"/>
            </a:xfrm>
            <a:prstGeom prst="blockArc">
              <a:avLst>
                <a:gd name="adj1" fmla="val 14334136"/>
                <a:gd name="adj2" fmla="val 18854681"/>
                <a:gd name="adj3" fmla="val 8846"/>
              </a:avLst>
            </a:prstGeom>
            <a:solidFill>
              <a:schemeClr val="accent3">
                <a:lumMod val="50000"/>
              </a:schemeClr>
            </a:solidFill>
            <a:ln>
              <a:solidFill>
                <a:srgbClr val="004F91"/>
              </a:solidFill>
            </a:ln>
            <a:effectLst>
              <a:outerShdw blurRad="71438" dist="9525" dir="5400000" algn="b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78">
                <a:buClr>
                  <a:srgbClr val="000000"/>
                </a:buClr>
                <a:buSzPts val="1400"/>
              </a:pPr>
              <a:endParaRPr sz="14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g8b8273983d_1_2"/>
            <p:cNvSpPr/>
            <p:nvPr/>
          </p:nvSpPr>
          <p:spPr>
            <a:xfrm rot="9031639">
              <a:off x="3648795" y="1276884"/>
              <a:ext cx="2639588" cy="2612695"/>
            </a:xfrm>
            <a:prstGeom prst="blockArc">
              <a:avLst>
                <a:gd name="adj1" fmla="val 20184517"/>
                <a:gd name="adj2" fmla="val 3007258"/>
                <a:gd name="adj3" fmla="val 9336"/>
              </a:avLst>
            </a:prstGeom>
            <a:solidFill>
              <a:srgbClr val="00B0F0"/>
            </a:solidFill>
            <a:ln w="9525" cap="flat" cmpd="sng">
              <a:solidFill>
                <a:srgbClr val="004F9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71438" dist="9525" dir="5400000" algn="b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78">
                <a:buClr>
                  <a:srgbClr val="000000"/>
                </a:buClr>
                <a:buSzPts val="1400"/>
              </a:pPr>
              <a:endParaRPr sz="14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g8b8273983d_1_2"/>
            <p:cNvSpPr/>
            <p:nvPr/>
          </p:nvSpPr>
          <p:spPr>
            <a:xfrm rot="-9031639" flipH="1">
              <a:off x="3648736" y="1278358"/>
              <a:ext cx="2639588" cy="2612695"/>
            </a:xfrm>
            <a:prstGeom prst="blockArc">
              <a:avLst>
                <a:gd name="adj1" fmla="val 15738599"/>
                <a:gd name="adj2" fmla="val 20008131"/>
                <a:gd name="adj3" fmla="val 9063"/>
              </a:avLst>
            </a:prstGeom>
            <a:solidFill>
              <a:srgbClr val="FF0000"/>
            </a:solidFill>
            <a:ln>
              <a:solidFill>
                <a:srgbClr val="004F91"/>
              </a:solidFill>
            </a:ln>
            <a:effectLst>
              <a:outerShdw blurRad="71438" dist="9525" dir="5400000" algn="b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78">
                <a:buClr>
                  <a:srgbClr val="000000"/>
                </a:buClr>
                <a:buSzPts val="1400"/>
              </a:pPr>
              <a:endParaRPr sz="14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g8b8273983d_1_2"/>
            <p:cNvSpPr/>
            <p:nvPr/>
          </p:nvSpPr>
          <p:spPr>
            <a:xfrm rot="9265496">
              <a:off x="3648489" y="2027225"/>
              <a:ext cx="357198" cy="352584"/>
            </a:xfrm>
            <a:prstGeom prst="rtTriangle">
              <a:avLst/>
            </a:prstGeom>
            <a:solidFill>
              <a:srgbClr val="00B0F0"/>
            </a:solidFill>
            <a:ln>
              <a:solidFill>
                <a:srgbClr val="004F9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78">
                <a:buClr>
                  <a:srgbClr val="000000"/>
                </a:buClr>
                <a:buSzPts val="1400"/>
              </a:pPr>
              <a:endParaRPr sz="14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g8b8273983d_1_2"/>
            <p:cNvSpPr/>
            <p:nvPr/>
          </p:nvSpPr>
          <p:spPr>
            <a:xfrm rot="468246">
              <a:off x="5528282" y="3362627"/>
              <a:ext cx="357915" cy="350570"/>
            </a:xfrm>
            <a:prstGeom prst="rtTriangle">
              <a:avLst/>
            </a:prstGeom>
            <a:solidFill>
              <a:schemeClr val="accent2"/>
            </a:solidFill>
            <a:ln>
              <a:solidFill>
                <a:srgbClr val="004F9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78">
                <a:buClr>
                  <a:srgbClr val="000000"/>
                </a:buClr>
                <a:buSzPts val="1400"/>
              </a:pPr>
              <a:endParaRPr sz="14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g8b8273983d_1_2"/>
            <p:cNvSpPr/>
            <p:nvPr/>
          </p:nvSpPr>
          <p:spPr>
            <a:xfrm rot="4847731">
              <a:off x="4085577" y="3358760"/>
              <a:ext cx="350716" cy="357935"/>
            </a:xfrm>
            <a:prstGeom prst="rtTriangle">
              <a:avLst/>
            </a:prstGeom>
            <a:solidFill>
              <a:srgbClr val="FF0000"/>
            </a:solidFill>
            <a:ln>
              <a:solidFill>
                <a:srgbClr val="004F9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78">
                <a:buClr>
                  <a:srgbClr val="000000"/>
                </a:buClr>
                <a:buSzPts val="1400"/>
              </a:pPr>
              <a:endParaRPr sz="14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g8b8273983d_1_2"/>
            <p:cNvSpPr/>
            <p:nvPr/>
          </p:nvSpPr>
          <p:spPr>
            <a:xfrm rot="-8132896">
              <a:off x="4802755" y="1223328"/>
              <a:ext cx="354701" cy="354701"/>
            </a:xfrm>
            <a:prstGeom prst="rtTriangl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rgbClr val="004F9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78">
                <a:buClr>
                  <a:srgbClr val="000000"/>
                </a:buClr>
                <a:buSzPts val="1400"/>
              </a:pPr>
              <a:endParaRPr sz="1400" kern="0" dirty="0">
                <a:solidFill>
                  <a:srgbClr val="004F9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6" name="Google Shape;189;p28" descr="Logo DP copia copia copia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00857" y="4633517"/>
            <a:ext cx="410790" cy="418068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4EF4BF85-9E79-4A7D-8A3D-13DABC73D09F}"/>
              </a:ext>
            </a:extLst>
          </p:cNvPr>
          <p:cNvSpPr/>
          <p:nvPr/>
        </p:nvSpPr>
        <p:spPr>
          <a:xfrm>
            <a:off x="0" y="11290"/>
            <a:ext cx="6480720" cy="627534"/>
          </a:xfrm>
          <a:prstGeom prst="rect">
            <a:avLst/>
          </a:prstGeom>
          <a:solidFill>
            <a:srgbClr val="004F91"/>
          </a:solidFill>
          <a:ln>
            <a:solidFill>
              <a:srgbClr val="004F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bIns="0" rtlCol="0" anchor="ctr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s-PE" sz="2800" b="1" dirty="0">
                <a:solidFill>
                  <a:schemeClr val="bg1"/>
                </a:solidFill>
                <a:latin typeface="Calibri" panose="020F0502020204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ENTIDADES INVOLUCRADAS</a:t>
            </a:r>
            <a:endParaRPr lang="es-PE" sz="1800" b="1" dirty="0">
              <a:effectLst/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414051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15009</TotalTime>
  <Words>1830</Words>
  <Application>Microsoft Office PowerPoint</Application>
  <PresentationFormat>Presentación en pantalla (16:9)</PresentationFormat>
  <Paragraphs>166</Paragraphs>
  <Slides>25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32" baseType="lpstr">
      <vt:lpstr>Arial</vt:lpstr>
      <vt:lpstr>Arial Narrow</vt:lpstr>
      <vt:lpstr>Calibri</vt:lpstr>
      <vt:lpstr>Courier New</vt:lpstr>
      <vt:lpstr>Roboto</vt:lpstr>
      <vt:lpstr>2_Tema de Office</vt:lpstr>
      <vt:lpstr>3_Tema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Acciones defensoriales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Acciones defensoriales 2020</vt:lpstr>
      <vt:lpstr>Supervisiones </vt:lpstr>
      <vt:lpstr>Acciones defensoriales 2021</vt:lpstr>
      <vt:lpstr>Actividades de capacitación y promoción de derechos</vt:lpstr>
      <vt:lpstr>Presentación de PowerPoint</vt:lpstr>
      <vt:lpstr>Recomendaciones y supervisiones</vt:lpstr>
      <vt:lpstr>Recomendaciones y supervisiones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 g4'</dc:creator>
  <cp:lastModifiedBy>MARIA ELEZABETH</cp:lastModifiedBy>
  <cp:revision>423</cp:revision>
  <dcterms:modified xsi:type="dcterms:W3CDTF">2023-07-19T02:27:31Z</dcterms:modified>
</cp:coreProperties>
</file>