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1.xml" ContentType="application/vnd.openxmlformats-officedocument.drawingml.chartshapes+xml"/>
  <Override PartName="/ppt/notesSlides/notesSlide8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8" r:id="rId3"/>
    <p:sldId id="314" r:id="rId4"/>
    <p:sldId id="260" r:id="rId5"/>
    <p:sldId id="315" r:id="rId6"/>
    <p:sldId id="268" r:id="rId7"/>
    <p:sldId id="320" r:id="rId8"/>
    <p:sldId id="322" r:id="rId9"/>
    <p:sldId id="310" r:id="rId10"/>
    <p:sldId id="301" r:id="rId11"/>
    <p:sldId id="321" r:id="rId12"/>
    <p:sldId id="311" r:id="rId13"/>
    <p:sldId id="317" r:id="rId14"/>
    <p:sldId id="312" r:id="rId15"/>
    <p:sldId id="318" r:id="rId16"/>
    <p:sldId id="313" r:id="rId17"/>
  </p:sldIdLst>
  <p:sldSz cx="12192000" cy="6858000"/>
  <p:notesSz cx="7010400" cy="9296400"/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A850"/>
    <a:srgbClr val="264080"/>
    <a:srgbClr val="05223C"/>
    <a:srgbClr val="00AD9A"/>
    <a:srgbClr val="F05151"/>
    <a:srgbClr val="E1D2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53" autoAdjust="0"/>
    <p:restoredTop sz="92039" autoAdjust="0"/>
  </p:normalViewPr>
  <p:slideViewPr>
    <p:cSldViewPr snapToGrid="0">
      <p:cViewPr varScale="1">
        <p:scale>
          <a:sx n="51" d="100"/>
          <a:sy n="51" d="100"/>
        </p:scale>
        <p:origin x="926" y="43"/>
      </p:cViewPr>
      <p:guideLst/>
    </p:cSldViewPr>
  </p:slideViewPr>
  <p:notesTextViewPr>
    <p:cViewPr>
      <p:scale>
        <a:sx n="125" d="100"/>
        <a:sy n="125" d="100"/>
      </p:scale>
      <p:origin x="0" y="0"/>
    </p:cViewPr>
  </p:notesTextViewPr>
  <p:notesViewPr>
    <p:cSldViewPr snapToGrid="0">
      <p:cViewPr varScale="1">
        <p:scale>
          <a:sx n="52" d="100"/>
          <a:sy n="52" d="100"/>
        </p:scale>
        <p:origin x="2862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gari\AppData\Roaming\Microsoft\Excel\CUADROS_UPE_NOV_2022_GAH_vp%20(version%201).xlsb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000" b="1" i="0" u="none" strike="noStrike" kern="1200" cap="all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s-PE" sz="1000" b="1" i="0" baseline="0" dirty="0">
                <a:solidFill>
                  <a:sysClr val="windowText" lastClr="000000"/>
                </a:solidFill>
                <a:effectLst/>
              </a:rPr>
              <a:t>NIÑAS, NIÑOS Y ADOLESCENTES INGRESADOS A LAS UPE, POR ALGÚN TIPO DE VIOLENCIA</a:t>
            </a:r>
            <a:endParaRPr lang="es-PE" sz="1000" dirty="0">
              <a:solidFill>
                <a:sysClr val="windowText" lastClr="000000"/>
              </a:solidFill>
              <a:effectLst/>
            </a:endParaRPr>
          </a:p>
        </c:rich>
      </c:tx>
      <c:layout>
        <c:manualLayout>
          <c:xMode val="edge"/>
          <c:yMode val="edge"/>
          <c:x val="0.12485385895807997"/>
          <c:y val="4.822181121882336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1" i="0" u="none" strike="noStrike" kern="1200" cap="all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s-PE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6.2499863928266369E-2"/>
          <c:y val="0.26040208515602215"/>
          <c:w val="0.83813390377829489"/>
          <c:h val="0.68072360746573357"/>
        </c:manualLayout>
      </c:layout>
      <c:pie3DChart>
        <c:varyColors val="1"/>
        <c:ser>
          <c:idx val="0"/>
          <c:order val="0"/>
          <c:dPt>
            <c:idx val="0"/>
            <c:bubble3D val="0"/>
            <c:explosion val="8"/>
            <c:spPr>
              <a:solidFill>
                <a:schemeClr val="accent5">
                  <a:lumMod val="75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1-C171-446C-9F59-889B0E8E2B2E}"/>
              </c:ext>
            </c:extLst>
          </c:dPt>
          <c:dPt>
            <c:idx val="1"/>
            <c:bubble3D val="0"/>
            <c:spPr>
              <a:solidFill>
                <a:schemeClr val="accent5">
                  <a:lumMod val="40000"/>
                  <a:lumOff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3-C171-446C-9F59-889B0E8E2B2E}"/>
              </c:ext>
            </c:extLst>
          </c:dPt>
          <c:dLbls>
            <c:dLbl>
              <c:idx val="0"/>
              <c:layout>
                <c:manualLayout>
                  <c:x val="3.3333333333333333E-2"/>
                  <c:y val="-0.20370370370370378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900" b="1" i="0" u="none" strike="noStrike" kern="1200" spc="0" baseline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1BF33E1C-7050-4FB9-9534-E3A9DA6E476D}" type="CATEGORYNAME">
                      <a:rPr lang="en-US" sz="900"/>
                      <a:pPr>
                        <a:defRPr sz="900">
                          <a:solidFill>
                            <a:sysClr val="windowText" lastClr="000000"/>
                          </a:solidFill>
                        </a:defRPr>
                      </a:pPr>
                      <a:t>[NOMBRE DE CATEGORÍA]</a:t>
                    </a:fld>
                    <a:endParaRPr lang="en-US" sz="900"/>
                  </a:p>
                  <a:p>
                    <a:pPr>
                      <a:defRPr sz="900">
                        <a:solidFill>
                          <a:sysClr val="windowText" lastClr="000000"/>
                        </a:solidFill>
                      </a:defRPr>
                    </a:pPr>
                    <a:fld id="{C15F5F0C-3F88-4483-85C8-8BB13A25F775}" type="VALUE">
                      <a:rPr lang="en-US" sz="900" baseline="0"/>
                      <a:pPr>
                        <a:defRPr sz="900">
                          <a:solidFill>
                            <a:sysClr val="windowText" lastClr="000000"/>
                          </a:solidFill>
                        </a:defRPr>
                      </a:pPr>
                      <a:t>[VALOR]</a:t>
                    </a:fld>
                    <a:endParaRPr lang="en-US" sz="900" baseline="0"/>
                  </a:p>
                  <a:p>
                    <a:pPr>
                      <a:defRPr sz="900">
                        <a:solidFill>
                          <a:sysClr val="windowText" lastClr="000000"/>
                        </a:solidFill>
                      </a:defRPr>
                    </a:pPr>
                    <a:r>
                      <a:rPr lang="en-US" sz="900" baseline="0"/>
                      <a:t>(</a:t>
                    </a:r>
                    <a:fld id="{5FBC617B-1B4B-4EC8-8A11-BBFBF29B0834}" type="PERCENTAGE">
                      <a:rPr lang="en-US" sz="900" baseline="0"/>
                      <a:pPr>
                        <a:defRPr sz="900">
                          <a:solidFill>
                            <a:sysClr val="windowText" lastClr="000000"/>
                          </a:solidFill>
                        </a:defRPr>
                      </a:pPr>
                      <a:t>[PORCENTAJE]</a:t>
                    </a:fld>
                    <a:r>
                      <a:rPr lang="en-US" sz="900" baseline="0"/>
                      <a:t>)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spc="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PE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C171-446C-9F59-889B0E8E2B2E}"/>
                </c:ext>
              </c:extLst>
            </c:dLbl>
            <c:dLbl>
              <c:idx val="1"/>
              <c:layout>
                <c:manualLayout>
                  <c:x val="-3.5455161854768151E-2"/>
                  <c:y val="1.0756780402449694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900" b="1" i="0" u="none" strike="noStrike" kern="1200" spc="0" baseline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66B9FA0C-774F-487A-8C46-361CD798C914}" type="CATEGORYNAME">
                      <a:rPr lang="en-US" sz="900"/>
                      <a:pPr>
                        <a:defRPr sz="900">
                          <a:solidFill>
                            <a:sysClr val="windowText" lastClr="000000"/>
                          </a:solidFill>
                        </a:defRPr>
                      </a:pPr>
                      <a:t>[NOMBRE DE CATEGORÍA]</a:t>
                    </a:fld>
                    <a:endParaRPr lang="en-US" sz="900" baseline="0"/>
                  </a:p>
                  <a:p>
                    <a:pPr>
                      <a:defRPr sz="900">
                        <a:solidFill>
                          <a:sysClr val="windowText" lastClr="000000"/>
                        </a:solidFill>
                      </a:defRPr>
                    </a:pPr>
                    <a:fld id="{2FD8B918-B362-413B-B12A-57BCBCCAD083}" type="VALUE">
                      <a:rPr lang="en-US" sz="900" baseline="0"/>
                      <a:pPr>
                        <a:defRPr sz="900">
                          <a:solidFill>
                            <a:sysClr val="windowText" lastClr="000000"/>
                          </a:solidFill>
                        </a:defRPr>
                      </a:pPr>
                      <a:t>[VALOR]</a:t>
                    </a:fld>
                    <a:endParaRPr lang="en-US" sz="900" baseline="0"/>
                  </a:p>
                  <a:p>
                    <a:pPr>
                      <a:defRPr sz="900">
                        <a:solidFill>
                          <a:sysClr val="windowText" lastClr="000000"/>
                        </a:solidFill>
                      </a:defRPr>
                    </a:pPr>
                    <a:r>
                      <a:rPr lang="en-US" sz="900" baseline="0"/>
                      <a:t>(</a:t>
                    </a:r>
                    <a:fld id="{CDF3C19A-7FD1-4A21-89BF-A5BE768D823A}" type="PERCENTAGE">
                      <a:rPr lang="en-US" sz="900" baseline="0"/>
                      <a:pPr>
                        <a:defRPr sz="900">
                          <a:solidFill>
                            <a:sysClr val="windowText" lastClr="000000"/>
                          </a:solidFill>
                        </a:defRPr>
                      </a:pPr>
                      <a:t>[PORCENTAJE]</a:t>
                    </a:fld>
                    <a:r>
                      <a:rPr lang="en-US" sz="900" baseline="0"/>
                      <a:t>)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spc="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PE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C171-446C-9F59-889B0E8E2B2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spc="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CONGRESAL!$O$34:$P$34</c:f>
              <c:strCache>
                <c:ptCount val="2"/>
                <c:pt idx="0">
                  <c:v>MUJER</c:v>
                </c:pt>
                <c:pt idx="1">
                  <c:v>HOMBRE</c:v>
                </c:pt>
              </c:strCache>
            </c:strRef>
          </c:cat>
          <c:val>
            <c:numRef>
              <c:f>CONGRESAL!$O$36:$P$36</c:f>
              <c:numCache>
                <c:formatCode>#,##0</c:formatCode>
                <c:ptCount val="2"/>
                <c:pt idx="0">
                  <c:v>5541</c:v>
                </c:pt>
                <c:pt idx="1">
                  <c:v>3274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171-446C-9F59-889B0E8E2B2E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rgbClr val="002060"/>
      </a:solidFill>
      <a:round/>
    </a:ln>
    <a:effectLst/>
  </c:spPr>
  <c:txPr>
    <a:bodyPr/>
    <a:lstStyle/>
    <a:p>
      <a:pPr>
        <a:defRPr/>
      </a:pPr>
      <a:endParaRPr lang="es-PE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2518582971680403E-2"/>
          <c:y val="2.7329557885223031E-2"/>
          <c:w val="0.97496283405663919"/>
          <c:h val="0.8051381003446680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PIM</c:v>
                </c:pt>
              </c:strCache>
            </c:strRef>
          </c:tx>
          <c:spPr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Hoja1!$A$2:$A$9</c:f>
              <c:strCache>
                <c:ptCount val="8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2022*</c:v>
                </c:pt>
              </c:strCache>
            </c:strRef>
          </c:cat>
          <c:val>
            <c:numRef>
              <c:f>Hoja1!$B$2:$B$9</c:f>
              <c:numCache>
                <c:formatCode>#,##0</c:formatCode>
                <c:ptCount val="8"/>
                <c:pt idx="0">
                  <c:v>31012</c:v>
                </c:pt>
                <c:pt idx="1">
                  <c:v>32833</c:v>
                </c:pt>
                <c:pt idx="2">
                  <c:v>37191</c:v>
                </c:pt>
                <c:pt idx="3">
                  <c:v>38671</c:v>
                </c:pt>
                <c:pt idx="4">
                  <c:v>40411</c:v>
                </c:pt>
                <c:pt idx="5">
                  <c:v>43493</c:v>
                </c:pt>
                <c:pt idx="6">
                  <c:v>49664</c:v>
                </c:pt>
                <c:pt idx="7">
                  <c:v>50984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5CE-4AB9-B2C5-D2D4FCA66B20}"/>
            </c:ext>
          </c:extLst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Devengado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Hoja1!$A$2:$A$9</c:f>
              <c:strCache>
                <c:ptCount val="8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2022*</c:v>
                </c:pt>
              </c:strCache>
            </c:strRef>
          </c:cat>
          <c:val>
            <c:numRef>
              <c:f>Hoja1!$C$2:$C$9</c:f>
              <c:numCache>
                <c:formatCode>#,##0</c:formatCode>
                <c:ptCount val="8"/>
                <c:pt idx="0">
                  <c:v>28151</c:v>
                </c:pt>
                <c:pt idx="1">
                  <c:v>29000</c:v>
                </c:pt>
                <c:pt idx="2">
                  <c:v>32942</c:v>
                </c:pt>
                <c:pt idx="3">
                  <c:v>33768</c:v>
                </c:pt>
                <c:pt idx="4">
                  <c:v>35186</c:v>
                </c:pt>
                <c:pt idx="5">
                  <c:v>36601</c:v>
                </c:pt>
                <c:pt idx="6">
                  <c:v>43865</c:v>
                </c:pt>
                <c:pt idx="7">
                  <c:v>35504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5CE-4AB9-B2C5-D2D4FCA66B20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-437695600"/>
        <c:axId val="-437708656"/>
      </c:barChart>
      <c:catAx>
        <c:axId val="-4376956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PE"/>
          </a:p>
        </c:txPr>
        <c:crossAx val="-437708656"/>
        <c:crosses val="autoZero"/>
        <c:auto val="1"/>
        <c:lblAlgn val="ctr"/>
        <c:lblOffset val="100"/>
        <c:noMultiLvlLbl val="0"/>
      </c:catAx>
      <c:valAx>
        <c:axId val="-437708656"/>
        <c:scaling>
          <c:orientation val="minMax"/>
        </c:scaling>
        <c:delete val="1"/>
        <c:axPos val="l"/>
        <c:numFmt formatCode="#,##0" sourceLinked="1"/>
        <c:majorTickMark val="none"/>
        <c:minorTickMark val="none"/>
        <c:tickLblPos val="nextTo"/>
        <c:crossAx val="-4376956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P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PE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cs:styleClr val="auto"/>
    </cs:fontRef>
    <cs:defRPr sz="100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1604FE4-CF56-4ABF-A84B-6D628C8D4B6A}" type="doc">
      <dgm:prSet loTypeId="urn:microsoft.com/office/officeart/2005/8/layout/hList1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s-ES"/>
        </a:p>
      </dgm:t>
    </dgm:pt>
    <dgm:pt modelId="{B2714424-285A-4BA4-8079-D0258E486B81}">
      <dgm:prSet phldrT="[Texto]" custT="1"/>
      <dgm:spPr/>
      <dgm:t>
        <a:bodyPr/>
        <a:lstStyle/>
        <a:p>
          <a:r>
            <a:rPr lang="es-ES" sz="1400" b="1" dirty="0"/>
            <a:t>8,348</a:t>
          </a:r>
        </a:p>
      </dgm:t>
    </dgm:pt>
    <dgm:pt modelId="{D27A6475-F632-4AC0-AC24-26A0F6D84894}" type="parTrans" cxnId="{9C817134-33B8-44AB-8B2B-928088C00A90}">
      <dgm:prSet/>
      <dgm:spPr/>
      <dgm:t>
        <a:bodyPr/>
        <a:lstStyle/>
        <a:p>
          <a:endParaRPr lang="es-ES"/>
        </a:p>
      </dgm:t>
    </dgm:pt>
    <dgm:pt modelId="{7239213E-FEA4-4161-BB31-4A9F291D0851}" type="sibTrans" cxnId="{9C817134-33B8-44AB-8B2B-928088C00A90}">
      <dgm:prSet/>
      <dgm:spPr/>
      <dgm:t>
        <a:bodyPr/>
        <a:lstStyle/>
        <a:p>
          <a:endParaRPr lang="es-ES"/>
        </a:p>
      </dgm:t>
    </dgm:pt>
    <dgm:pt modelId="{64BDDF79-2501-4F72-ADF7-7FB0107EE1C6}">
      <dgm:prSet phldrT="[Texto]"/>
      <dgm:spPr/>
      <dgm:t>
        <a:bodyPr/>
        <a:lstStyle/>
        <a:p>
          <a:r>
            <a:rPr lang="es-ES" dirty="0"/>
            <a:t>NNA de las comunidades han fortalecido sus capacidades de autoprotección.</a:t>
          </a:r>
        </a:p>
      </dgm:t>
    </dgm:pt>
    <dgm:pt modelId="{817121A2-0098-479F-A951-AE72133EF5FF}" type="parTrans" cxnId="{E247D590-0DA1-4EE5-A6AE-6D05BA58D380}">
      <dgm:prSet/>
      <dgm:spPr/>
      <dgm:t>
        <a:bodyPr/>
        <a:lstStyle/>
        <a:p>
          <a:endParaRPr lang="es-ES"/>
        </a:p>
      </dgm:t>
    </dgm:pt>
    <dgm:pt modelId="{31A88129-8438-4EA0-A123-9FC71DA94222}" type="sibTrans" cxnId="{E247D590-0DA1-4EE5-A6AE-6D05BA58D380}">
      <dgm:prSet/>
      <dgm:spPr/>
      <dgm:t>
        <a:bodyPr/>
        <a:lstStyle/>
        <a:p>
          <a:endParaRPr lang="es-ES"/>
        </a:p>
      </dgm:t>
    </dgm:pt>
    <dgm:pt modelId="{B4C1CAA9-BEEF-4E7A-8F43-B3F71679FFEC}">
      <dgm:prSet phldrT="[Texto]" custT="1"/>
      <dgm:spPr/>
      <dgm:t>
        <a:bodyPr/>
        <a:lstStyle/>
        <a:p>
          <a:r>
            <a:rPr lang="es-ES" sz="1400" b="1" dirty="0"/>
            <a:t>3,160</a:t>
          </a:r>
        </a:p>
      </dgm:t>
    </dgm:pt>
    <dgm:pt modelId="{C859AAF4-9FE8-4E23-849B-9335C426BD0D}" type="parTrans" cxnId="{44211849-6190-48FF-81FF-E4CFB935A79C}">
      <dgm:prSet/>
      <dgm:spPr/>
      <dgm:t>
        <a:bodyPr/>
        <a:lstStyle/>
        <a:p>
          <a:endParaRPr lang="es-ES"/>
        </a:p>
      </dgm:t>
    </dgm:pt>
    <dgm:pt modelId="{8AA8DA28-B7A8-4EFD-A625-14B342493A00}" type="sibTrans" cxnId="{44211849-6190-48FF-81FF-E4CFB935A79C}">
      <dgm:prSet/>
      <dgm:spPr/>
      <dgm:t>
        <a:bodyPr/>
        <a:lstStyle/>
        <a:p>
          <a:endParaRPr lang="es-ES"/>
        </a:p>
      </dgm:t>
    </dgm:pt>
    <dgm:pt modelId="{CE672698-E2A9-4F07-AD95-BFF14706C1E7}">
      <dgm:prSet phldrT="[Texto]"/>
      <dgm:spPr/>
      <dgm:t>
        <a:bodyPr/>
        <a:lstStyle/>
        <a:p>
          <a:r>
            <a:rPr lang="es-ES" dirty="0"/>
            <a:t>Padres, madres y adultos cuidadores han fortalecido sus competencias parentales para el uso de pautas de crianza positiva.</a:t>
          </a:r>
        </a:p>
      </dgm:t>
    </dgm:pt>
    <dgm:pt modelId="{D2BA6C1D-8A80-4340-9E86-C2BBC151D8F3}" type="parTrans" cxnId="{F323A3E5-1A4D-47CC-9027-8647AE127DC2}">
      <dgm:prSet/>
      <dgm:spPr/>
      <dgm:t>
        <a:bodyPr/>
        <a:lstStyle/>
        <a:p>
          <a:endParaRPr lang="es-ES"/>
        </a:p>
      </dgm:t>
    </dgm:pt>
    <dgm:pt modelId="{F2218A85-3A27-44F7-9AF1-E5E4CC9CAF50}" type="sibTrans" cxnId="{F323A3E5-1A4D-47CC-9027-8647AE127DC2}">
      <dgm:prSet/>
      <dgm:spPr/>
      <dgm:t>
        <a:bodyPr/>
        <a:lstStyle/>
        <a:p>
          <a:endParaRPr lang="es-ES"/>
        </a:p>
      </dgm:t>
    </dgm:pt>
    <dgm:pt modelId="{2B99A414-3E7A-4A21-87CA-F4BC9EF8E67B}">
      <dgm:prSet phldrT="[Texto]" custT="1"/>
      <dgm:spPr/>
      <dgm:t>
        <a:bodyPr/>
        <a:lstStyle/>
        <a:p>
          <a:r>
            <a:rPr lang="es-ES" sz="1400" b="1" dirty="0"/>
            <a:t>1,191</a:t>
          </a:r>
          <a:endParaRPr lang="es-ES" sz="1100" b="1" dirty="0"/>
        </a:p>
      </dgm:t>
    </dgm:pt>
    <dgm:pt modelId="{FAD83C16-F83C-4C21-ADEE-EC4B45CB8C24}" type="parTrans" cxnId="{D9C91AE9-2927-40DC-8E2A-79ECD40F688A}">
      <dgm:prSet/>
      <dgm:spPr/>
      <dgm:t>
        <a:bodyPr/>
        <a:lstStyle/>
        <a:p>
          <a:endParaRPr lang="es-ES"/>
        </a:p>
      </dgm:t>
    </dgm:pt>
    <dgm:pt modelId="{0C2E3406-2E2C-4FFB-8B26-A7C8C0C30B6D}" type="sibTrans" cxnId="{D9C91AE9-2927-40DC-8E2A-79ECD40F688A}">
      <dgm:prSet/>
      <dgm:spPr/>
      <dgm:t>
        <a:bodyPr/>
        <a:lstStyle/>
        <a:p>
          <a:endParaRPr lang="es-ES"/>
        </a:p>
      </dgm:t>
    </dgm:pt>
    <dgm:pt modelId="{F4D5DE67-3D80-488E-9209-06C4ACD755EA}">
      <dgm:prSet phldrT="[Texto]"/>
      <dgm:spPr/>
      <dgm:t>
        <a:bodyPr/>
        <a:lstStyle/>
        <a:p>
          <a:r>
            <a:rPr lang="es-ES" dirty="0"/>
            <a:t>Autoridades y líderes comunitarios han fortalecido sus capacidades.</a:t>
          </a:r>
        </a:p>
      </dgm:t>
    </dgm:pt>
    <dgm:pt modelId="{96398ACE-82D7-4610-B878-E9D02A767424}" type="parTrans" cxnId="{DA6FB338-A16D-4ECC-9092-E5E4E5207AB3}">
      <dgm:prSet/>
      <dgm:spPr/>
      <dgm:t>
        <a:bodyPr/>
        <a:lstStyle/>
        <a:p>
          <a:endParaRPr lang="es-ES"/>
        </a:p>
      </dgm:t>
    </dgm:pt>
    <dgm:pt modelId="{BB364098-CC00-432C-8CA6-6D3A5EB552EA}" type="sibTrans" cxnId="{DA6FB338-A16D-4ECC-9092-E5E4E5207AB3}">
      <dgm:prSet/>
      <dgm:spPr/>
      <dgm:t>
        <a:bodyPr/>
        <a:lstStyle/>
        <a:p>
          <a:endParaRPr lang="es-ES"/>
        </a:p>
      </dgm:t>
    </dgm:pt>
    <dgm:pt modelId="{C6946D78-4C3C-40B4-8BD1-EB06DEFC4D5C}" type="pres">
      <dgm:prSet presAssocID="{91604FE4-CF56-4ABF-A84B-6D628C8D4B6A}" presName="Name0" presStyleCnt="0">
        <dgm:presLayoutVars>
          <dgm:dir/>
          <dgm:animLvl val="lvl"/>
          <dgm:resizeHandles val="exact"/>
        </dgm:presLayoutVars>
      </dgm:prSet>
      <dgm:spPr/>
    </dgm:pt>
    <dgm:pt modelId="{F53C61BD-5161-4080-AF1E-A7A34B7B8549}" type="pres">
      <dgm:prSet presAssocID="{B2714424-285A-4BA4-8079-D0258E486B81}" presName="composite" presStyleCnt="0"/>
      <dgm:spPr/>
    </dgm:pt>
    <dgm:pt modelId="{43F22F41-CAD4-4271-8890-8F4DFF26BB4A}" type="pres">
      <dgm:prSet presAssocID="{B2714424-285A-4BA4-8079-D0258E486B81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</dgm:pt>
    <dgm:pt modelId="{A98B35B8-CDDC-46FC-A310-082A864BF7F8}" type="pres">
      <dgm:prSet presAssocID="{B2714424-285A-4BA4-8079-D0258E486B81}" presName="desTx" presStyleLbl="alignAccFollowNode1" presStyleIdx="0" presStyleCnt="3">
        <dgm:presLayoutVars>
          <dgm:bulletEnabled val="1"/>
        </dgm:presLayoutVars>
      </dgm:prSet>
      <dgm:spPr/>
    </dgm:pt>
    <dgm:pt modelId="{D59DCE5D-B9BA-456E-B7DC-891C100AE740}" type="pres">
      <dgm:prSet presAssocID="{7239213E-FEA4-4161-BB31-4A9F291D0851}" presName="space" presStyleCnt="0"/>
      <dgm:spPr/>
    </dgm:pt>
    <dgm:pt modelId="{604C0663-898F-4209-A247-2AA033010340}" type="pres">
      <dgm:prSet presAssocID="{B4C1CAA9-BEEF-4E7A-8F43-B3F71679FFEC}" presName="composite" presStyleCnt="0"/>
      <dgm:spPr/>
    </dgm:pt>
    <dgm:pt modelId="{DD6CFA20-4E61-4E16-B0EC-D977D2C1A98B}" type="pres">
      <dgm:prSet presAssocID="{B4C1CAA9-BEEF-4E7A-8F43-B3F71679FFEC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</dgm:pt>
    <dgm:pt modelId="{890EA122-3234-49EF-ACDC-4AB45B181ABB}" type="pres">
      <dgm:prSet presAssocID="{B4C1CAA9-BEEF-4E7A-8F43-B3F71679FFEC}" presName="desTx" presStyleLbl="alignAccFollowNode1" presStyleIdx="1" presStyleCnt="3">
        <dgm:presLayoutVars>
          <dgm:bulletEnabled val="1"/>
        </dgm:presLayoutVars>
      </dgm:prSet>
      <dgm:spPr/>
    </dgm:pt>
    <dgm:pt modelId="{D392751C-9894-4EF2-8CF3-6F02AB718406}" type="pres">
      <dgm:prSet presAssocID="{8AA8DA28-B7A8-4EFD-A625-14B342493A00}" presName="space" presStyleCnt="0"/>
      <dgm:spPr/>
    </dgm:pt>
    <dgm:pt modelId="{67997B88-2C74-4400-9A79-7610701C152C}" type="pres">
      <dgm:prSet presAssocID="{2B99A414-3E7A-4A21-87CA-F4BC9EF8E67B}" presName="composite" presStyleCnt="0"/>
      <dgm:spPr/>
    </dgm:pt>
    <dgm:pt modelId="{81F2B9C4-1DAF-4433-A11F-CBD46D846A18}" type="pres">
      <dgm:prSet presAssocID="{2B99A414-3E7A-4A21-87CA-F4BC9EF8E67B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</dgm:pt>
    <dgm:pt modelId="{4AFF2C13-2F39-4EDD-A769-5C736DEC4CB3}" type="pres">
      <dgm:prSet presAssocID="{2B99A414-3E7A-4A21-87CA-F4BC9EF8E67B}" presName="desTx" presStyleLbl="alignAccFollowNode1" presStyleIdx="2" presStyleCnt="3">
        <dgm:presLayoutVars>
          <dgm:bulletEnabled val="1"/>
        </dgm:presLayoutVars>
      </dgm:prSet>
      <dgm:spPr/>
    </dgm:pt>
  </dgm:ptLst>
  <dgm:cxnLst>
    <dgm:cxn modelId="{66FE7514-F399-43A2-A900-743F723D1006}" type="presOf" srcId="{F4D5DE67-3D80-488E-9209-06C4ACD755EA}" destId="{4AFF2C13-2F39-4EDD-A769-5C736DEC4CB3}" srcOrd="0" destOrd="0" presId="urn:microsoft.com/office/officeart/2005/8/layout/hList1"/>
    <dgm:cxn modelId="{9C817134-33B8-44AB-8B2B-928088C00A90}" srcId="{91604FE4-CF56-4ABF-A84B-6D628C8D4B6A}" destId="{B2714424-285A-4BA4-8079-D0258E486B81}" srcOrd="0" destOrd="0" parTransId="{D27A6475-F632-4AC0-AC24-26A0F6D84894}" sibTransId="{7239213E-FEA4-4161-BB31-4A9F291D0851}"/>
    <dgm:cxn modelId="{DA6FB338-A16D-4ECC-9092-E5E4E5207AB3}" srcId="{2B99A414-3E7A-4A21-87CA-F4BC9EF8E67B}" destId="{F4D5DE67-3D80-488E-9209-06C4ACD755EA}" srcOrd="0" destOrd="0" parTransId="{96398ACE-82D7-4610-B878-E9D02A767424}" sibTransId="{BB364098-CC00-432C-8CA6-6D3A5EB552EA}"/>
    <dgm:cxn modelId="{32B7A042-CA54-44EE-8C9B-57F5CCD28D1E}" type="presOf" srcId="{B2714424-285A-4BA4-8079-D0258E486B81}" destId="{43F22F41-CAD4-4271-8890-8F4DFF26BB4A}" srcOrd="0" destOrd="0" presId="urn:microsoft.com/office/officeart/2005/8/layout/hList1"/>
    <dgm:cxn modelId="{44211849-6190-48FF-81FF-E4CFB935A79C}" srcId="{91604FE4-CF56-4ABF-A84B-6D628C8D4B6A}" destId="{B4C1CAA9-BEEF-4E7A-8F43-B3F71679FFEC}" srcOrd="1" destOrd="0" parTransId="{C859AAF4-9FE8-4E23-849B-9335C426BD0D}" sibTransId="{8AA8DA28-B7A8-4EFD-A625-14B342493A00}"/>
    <dgm:cxn modelId="{359DDB84-E51B-4094-A218-690E16BD6B42}" type="presOf" srcId="{91604FE4-CF56-4ABF-A84B-6D628C8D4B6A}" destId="{C6946D78-4C3C-40B4-8BD1-EB06DEFC4D5C}" srcOrd="0" destOrd="0" presId="urn:microsoft.com/office/officeart/2005/8/layout/hList1"/>
    <dgm:cxn modelId="{E247D590-0DA1-4EE5-A6AE-6D05BA58D380}" srcId="{B2714424-285A-4BA4-8079-D0258E486B81}" destId="{64BDDF79-2501-4F72-ADF7-7FB0107EE1C6}" srcOrd="0" destOrd="0" parTransId="{817121A2-0098-479F-A951-AE72133EF5FF}" sibTransId="{31A88129-8438-4EA0-A123-9FC71DA94222}"/>
    <dgm:cxn modelId="{B3CFA5A7-22F1-4915-B141-7D9559F34782}" type="presOf" srcId="{CE672698-E2A9-4F07-AD95-BFF14706C1E7}" destId="{890EA122-3234-49EF-ACDC-4AB45B181ABB}" srcOrd="0" destOrd="0" presId="urn:microsoft.com/office/officeart/2005/8/layout/hList1"/>
    <dgm:cxn modelId="{7F30AFB9-05BA-4CAD-ACB7-7EC9C617CAC9}" type="presOf" srcId="{64BDDF79-2501-4F72-ADF7-7FB0107EE1C6}" destId="{A98B35B8-CDDC-46FC-A310-082A864BF7F8}" srcOrd="0" destOrd="0" presId="urn:microsoft.com/office/officeart/2005/8/layout/hList1"/>
    <dgm:cxn modelId="{527F72D6-46E8-4F2A-A10E-F3339189FA99}" type="presOf" srcId="{B4C1CAA9-BEEF-4E7A-8F43-B3F71679FFEC}" destId="{DD6CFA20-4E61-4E16-B0EC-D977D2C1A98B}" srcOrd="0" destOrd="0" presId="urn:microsoft.com/office/officeart/2005/8/layout/hList1"/>
    <dgm:cxn modelId="{797DAADC-EB8F-4CA0-9F9C-D65C470A9A07}" type="presOf" srcId="{2B99A414-3E7A-4A21-87CA-F4BC9EF8E67B}" destId="{81F2B9C4-1DAF-4433-A11F-CBD46D846A18}" srcOrd="0" destOrd="0" presId="urn:microsoft.com/office/officeart/2005/8/layout/hList1"/>
    <dgm:cxn modelId="{F323A3E5-1A4D-47CC-9027-8647AE127DC2}" srcId="{B4C1CAA9-BEEF-4E7A-8F43-B3F71679FFEC}" destId="{CE672698-E2A9-4F07-AD95-BFF14706C1E7}" srcOrd="0" destOrd="0" parTransId="{D2BA6C1D-8A80-4340-9E86-C2BBC151D8F3}" sibTransId="{F2218A85-3A27-44F7-9AF1-E5E4CC9CAF50}"/>
    <dgm:cxn modelId="{D9C91AE9-2927-40DC-8E2A-79ECD40F688A}" srcId="{91604FE4-CF56-4ABF-A84B-6D628C8D4B6A}" destId="{2B99A414-3E7A-4A21-87CA-F4BC9EF8E67B}" srcOrd="2" destOrd="0" parTransId="{FAD83C16-F83C-4C21-ADEE-EC4B45CB8C24}" sibTransId="{0C2E3406-2E2C-4FFB-8B26-A7C8C0C30B6D}"/>
    <dgm:cxn modelId="{C9A5B193-6969-407D-92DA-538CE0408861}" type="presParOf" srcId="{C6946D78-4C3C-40B4-8BD1-EB06DEFC4D5C}" destId="{F53C61BD-5161-4080-AF1E-A7A34B7B8549}" srcOrd="0" destOrd="0" presId="urn:microsoft.com/office/officeart/2005/8/layout/hList1"/>
    <dgm:cxn modelId="{80087C50-F2BD-4181-BB6C-FD1C2E94BDC2}" type="presParOf" srcId="{F53C61BD-5161-4080-AF1E-A7A34B7B8549}" destId="{43F22F41-CAD4-4271-8890-8F4DFF26BB4A}" srcOrd="0" destOrd="0" presId="urn:microsoft.com/office/officeart/2005/8/layout/hList1"/>
    <dgm:cxn modelId="{85188C12-D6DA-4217-BF64-3A480EADA745}" type="presParOf" srcId="{F53C61BD-5161-4080-AF1E-A7A34B7B8549}" destId="{A98B35B8-CDDC-46FC-A310-082A864BF7F8}" srcOrd="1" destOrd="0" presId="urn:microsoft.com/office/officeart/2005/8/layout/hList1"/>
    <dgm:cxn modelId="{EB500A99-B6A3-4BA7-A50B-D93507CF56A1}" type="presParOf" srcId="{C6946D78-4C3C-40B4-8BD1-EB06DEFC4D5C}" destId="{D59DCE5D-B9BA-456E-B7DC-891C100AE740}" srcOrd="1" destOrd="0" presId="urn:microsoft.com/office/officeart/2005/8/layout/hList1"/>
    <dgm:cxn modelId="{638CD41D-5CA6-43ED-971E-77C310971250}" type="presParOf" srcId="{C6946D78-4C3C-40B4-8BD1-EB06DEFC4D5C}" destId="{604C0663-898F-4209-A247-2AA033010340}" srcOrd="2" destOrd="0" presId="urn:microsoft.com/office/officeart/2005/8/layout/hList1"/>
    <dgm:cxn modelId="{8EFD2808-37AA-40E3-8A8A-4C9A337C5189}" type="presParOf" srcId="{604C0663-898F-4209-A247-2AA033010340}" destId="{DD6CFA20-4E61-4E16-B0EC-D977D2C1A98B}" srcOrd="0" destOrd="0" presId="urn:microsoft.com/office/officeart/2005/8/layout/hList1"/>
    <dgm:cxn modelId="{5F8198CB-6137-45B1-8BAE-782B3C8F31AE}" type="presParOf" srcId="{604C0663-898F-4209-A247-2AA033010340}" destId="{890EA122-3234-49EF-ACDC-4AB45B181ABB}" srcOrd="1" destOrd="0" presId="urn:microsoft.com/office/officeart/2005/8/layout/hList1"/>
    <dgm:cxn modelId="{B11D5B7C-E1BC-410C-A1E4-F2ACBD04A250}" type="presParOf" srcId="{C6946D78-4C3C-40B4-8BD1-EB06DEFC4D5C}" destId="{D392751C-9894-4EF2-8CF3-6F02AB718406}" srcOrd="3" destOrd="0" presId="urn:microsoft.com/office/officeart/2005/8/layout/hList1"/>
    <dgm:cxn modelId="{9D65F8B3-96D1-4136-9DEA-BC8A976FC6D1}" type="presParOf" srcId="{C6946D78-4C3C-40B4-8BD1-EB06DEFC4D5C}" destId="{67997B88-2C74-4400-9A79-7610701C152C}" srcOrd="4" destOrd="0" presId="urn:microsoft.com/office/officeart/2005/8/layout/hList1"/>
    <dgm:cxn modelId="{99582130-23E5-4AF0-9CC9-E10B68797870}" type="presParOf" srcId="{67997B88-2C74-4400-9A79-7610701C152C}" destId="{81F2B9C4-1DAF-4433-A11F-CBD46D846A18}" srcOrd="0" destOrd="0" presId="urn:microsoft.com/office/officeart/2005/8/layout/hList1"/>
    <dgm:cxn modelId="{EEC7514B-CFBB-4F11-8384-EE84548F740C}" type="presParOf" srcId="{67997B88-2C74-4400-9A79-7610701C152C}" destId="{4AFF2C13-2F39-4EDD-A769-5C736DEC4CB3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1604FE4-CF56-4ABF-A84B-6D628C8D4B6A}" type="doc">
      <dgm:prSet loTypeId="urn:microsoft.com/office/officeart/2005/8/layout/hList1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s-ES"/>
        </a:p>
      </dgm:t>
    </dgm:pt>
    <dgm:pt modelId="{B2714424-285A-4BA4-8079-D0258E486B81}">
      <dgm:prSet phldrT="[Texto]" custT="1"/>
      <dgm:spPr/>
      <dgm:t>
        <a:bodyPr/>
        <a:lstStyle/>
        <a:p>
          <a:r>
            <a:rPr lang="es-PE" sz="1400" b="1" dirty="0"/>
            <a:t>Mujeres empoderadas y autónomas</a:t>
          </a:r>
          <a:endParaRPr lang="es-ES" sz="1400" b="1" dirty="0"/>
        </a:p>
      </dgm:t>
    </dgm:pt>
    <dgm:pt modelId="{D27A6475-F632-4AC0-AC24-26A0F6D84894}" type="parTrans" cxnId="{9C817134-33B8-44AB-8B2B-928088C00A90}">
      <dgm:prSet/>
      <dgm:spPr/>
      <dgm:t>
        <a:bodyPr/>
        <a:lstStyle/>
        <a:p>
          <a:endParaRPr lang="es-ES"/>
        </a:p>
      </dgm:t>
    </dgm:pt>
    <dgm:pt modelId="{7239213E-FEA4-4161-BB31-4A9F291D0851}" type="sibTrans" cxnId="{9C817134-33B8-44AB-8B2B-928088C00A90}">
      <dgm:prSet/>
      <dgm:spPr/>
      <dgm:t>
        <a:bodyPr/>
        <a:lstStyle/>
        <a:p>
          <a:endParaRPr lang="es-ES"/>
        </a:p>
      </dgm:t>
    </dgm:pt>
    <dgm:pt modelId="{64BDDF79-2501-4F72-ADF7-7FB0107EE1C6}">
      <dgm:prSet phldrT="[Texto]"/>
      <dgm:spPr/>
      <dgm:t>
        <a:bodyPr/>
        <a:lstStyle/>
        <a:p>
          <a:r>
            <a:rPr lang="es-PE" dirty="0"/>
            <a:t>3597 jóvenes y adolescentes fortalecen sus capacidades para ser agentes activos de cambio social en su familia y comunidad</a:t>
          </a:r>
          <a:endParaRPr lang="es-ES" dirty="0"/>
        </a:p>
      </dgm:t>
    </dgm:pt>
    <dgm:pt modelId="{817121A2-0098-479F-A951-AE72133EF5FF}" type="parTrans" cxnId="{E247D590-0DA1-4EE5-A6AE-6D05BA58D380}">
      <dgm:prSet/>
      <dgm:spPr/>
      <dgm:t>
        <a:bodyPr/>
        <a:lstStyle/>
        <a:p>
          <a:endParaRPr lang="es-ES"/>
        </a:p>
      </dgm:t>
    </dgm:pt>
    <dgm:pt modelId="{31A88129-8438-4EA0-A123-9FC71DA94222}" type="sibTrans" cxnId="{E247D590-0DA1-4EE5-A6AE-6D05BA58D380}">
      <dgm:prSet/>
      <dgm:spPr/>
      <dgm:t>
        <a:bodyPr/>
        <a:lstStyle/>
        <a:p>
          <a:endParaRPr lang="es-ES"/>
        </a:p>
      </dgm:t>
    </dgm:pt>
    <dgm:pt modelId="{B4C1CAA9-BEEF-4E7A-8F43-B3F71679FFEC}">
      <dgm:prSet phldrT="[Texto]" custT="1"/>
      <dgm:spPr/>
      <dgm:t>
        <a:bodyPr/>
        <a:lstStyle/>
        <a:p>
          <a:r>
            <a:rPr lang="es-PE" sz="1400" b="1" dirty="0"/>
            <a:t>Hombres por la Igualdad</a:t>
          </a:r>
          <a:endParaRPr lang="es-ES" sz="1400" b="1" dirty="0"/>
        </a:p>
      </dgm:t>
    </dgm:pt>
    <dgm:pt modelId="{C859AAF4-9FE8-4E23-849B-9335C426BD0D}" type="parTrans" cxnId="{44211849-6190-48FF-81FF-E4CFB935A79C}">
      <dgm:prSet/>
      <dgm:spPr/>
      <dgm:t>
        <a:bodyPr/>
        <a:lstStyle/>
        <a:p>
          <a:endParaRPr lang="es-ES"/>
        </a:p>
      </dgm:t>
    </dgm:pt>
    <dgm:pt modelId="{8AA8DA28-B7A8-4EFD-A625-14B342493A00}" type="sibTrans" cxnId="{44211849-6190-48FF-81FF-E4CFB935A79C}">
      <dgm:prSet/>
      <dgm:spPr/>
      <dgm:t>
        <a:bodyPr/>
        <a:lstStyle/>
        <a:p>
          <a:endParaRPr lang="es-ES"/>
        </a:p>
      </dgm:t>
    </dgm:pt>
    <dgm:pt modelId="{CE672698-E2A9-4F07-AD95-BFF14706C1E7}">
      <dgm:prSet phldrT="[Texto]"/>
      <dgm:spPr/>
      <dgm:t>
        <a:bodyPr/>
        <a:lstStyle/>
        <a:p>
          <a:r>
            <a:rPr lang="es-PE" dirty="0"/>
            <a:t>A la fecha, se cuenta con 125 colectivos y 3247 líderes, quienes desarrollan acciones de información, sensibilización e incidencia en prevención en sus localidades</a:t>
          </a:r>
          <a:endParaRPr lang="es-ES" dirty="0"/>
        </a:p>
      </dgm:t>
    </dgm:pt>
    <dgm:pt modelId="{D2BA6C1D-8A80-4340-9E86-C2BBC151D8F3}" type="parTrans" cxnId="{F323A3E5-1A4D-47CC-9027-8647AE127DC2}">
      <dgm:prSet/>
      <dgm:spPr/>
      <dgm:t>
        <a:bodyPr/>
        <a:lstStyle/>
        <a:p>
          <a:endParaRPr lang="es-ES"/>
        </a:p>
      </dgm:t>
    </dgm:pt>
    <dgm:pt modelId="{F2218A85-3A27-44F7-9AF1-E5E4CC9CAF50}" type="sibTrans" cxnId="{F323A3E5-1A4D-47CC-9027-8647AE127DC2}">
      <dgm:prSet/>
      <dgm:spPr/>
      <dgm:t>
        <a:bodyPr/>
        <a:lstStyle/>
        <a:p>
          <a:endParaRPr lang="es-ES"/>
        </a:p>
      </dgm:t>
    </dgm:pt>
    <dgm:pt modelId="{2B99A414-3E7A-4A21-87CA-F4BC9EF8E67B}">
      <dgm:prSet phldrT="[Texto]" custT="1"/>
      <dgm:spPr/>
      <dgm:t>
        <a:bodyPr/>
        <a:lstStyle/>
        <a:p>
          <a:r>
            <a:rPr lang="es-PE" sz="1400" b="1" dirty="0"/>
            <a:t>Mujeres acompañando a mujeres</a:t>
          </a:r>
          <a:endParaRPr lang="es-ES" sz="1100" b="1" dirty="0"/>
        </a:p>
      </dgm:t>
    </dgm:pt>
    <dgm:pt modelId="{FAD83C16-F83C-4C21-ADEE-EC4B45CB8C24}" type="parTrans" cxnId="{D9C91AE9-2927-40DC-8E2A-79ECD40F688A}">
      <dgm:prSet/>
      <dgm:spPr/>
      <dgm:t>
        <a:bodyPr/>
        <a:lstStyle/>
        <a:p>
          <a:endParaRPr lang="es-ES"/>
        </a:p>
      </dgm:t>
    </dgm:pt>
    <dgm:pt modelId="{0C2E3406-2E2C-4FFB-8B26-A7C8C0C30B6D}" type="sibTrans" cxnId="{D9C91AE9-2927-40DC-8E2A-79ECD40F688A}">
      <dgm:prSet/>
      <dgm:spPr/>
      <dgm:t>
        <a:bodyPr/>
        <a:lstStyle/>
        <a:p>
          <a:endParaRPr lang="es-ES"/>
        </a:p>
      </dgm:t>
    </dgm:pt>
    <dgm:pt modelId="{F4D5DE67-3D80-488E-9209-06C4ACD755EA}">
      <dgm:prSet phldrT="[Texto]"/>
      <dgm:spPr/>
      <dgm:t>
        <a:bodyPr/>
        <a:lstStyle/>
        <a:p>
          <a:r>
            <a:rPr lang="es-ES" dirty="0"/>
            <a:t>Se ha logrado </a:t>
          </a:r>
          <a:r>
            <a:rPr lang="es-PE" dirty="0"/>
            <a:t>sensibilizar en lo que va del año a 17 755 niñas, niños y adolescentes</a:t>
          </a:r>
          <a:endParaRPr lang="es-ES" dirty="0"/>
        </a:p>
      </dgm:t>
    </dgm:pt>
    <dgm:pt modelId="{96398ACE-82D7-4610-B878-E9D02A767424}" type="parTrans" cxnId="{DA6FB338-A16D-4ECC-9092-E5E4E5207AB3}">
      <dgm:prSet/>
      <dgm:spPr/>
      <dgm:t>
        <a:bodyPr/>
        <a:lstStyle/>
        <a:p>
          <a:endParaRPr lang="es-ES"/>
        </a:p>
      </dgm:t>
    </dgm:pt>
    <dgm:pt modelId="{BB364098-CC00-432C-8CA6-6D3A5EB552EA}" type="sibTrans" cxnId="{DA6FB338-A16D-4ECC-9092-E5E4E5207AB3}">
      <dgm:prSet/>
      <dgm:spPr/>
      <dgm:t>
        <a:bodyPr/>
        <a:lstStyle/>
        <a:p>
          <a:endParaRPr lang="es-ES"/>
        </a:p>
      </dgm:t>
    </dgm:pt>
    <dgm:pt modelId="{0DD52DB2-5689-46A3-8F94-A440A6CD405E}">
      <dgm:prSet phldrT="[Texto]" custT="1"/>
      <dgm:spPr/>
      <dgm:t>
        <a:bodyPr/>
        <a:lstStyle/>
        <a:p>
          <a:r>
            <a:rPr lang="es-PE" sz="1600" b="1" dirty="0"/>
            <a:t>Estrategia educativa</a:t>
          </a:r>
          <a:endParaRPr lang="es-ES" sz="1600" b="1" dirty="0"/>
        </a:p>
      </dgm:t>
    </dgm:pt>
    <dgm:pt modelId="{84BD23F0-D1AE-4D97-96AB-6801170D5F6A}" type="sibTrans" cxnId="{11A2471B-AEEC-4475-97A7-46C250D62A40}">
      <dgm:prSet/>
      <dgm:spPr/>
      <dgm:t>
        <a:bodyPr/>
        <a:lstStyle/>
        <a:p>
          <a:endParaRPr lang="es-ES"/>
        </a:p>
      </dgm:t>
    </dgm:pt>
    <dgm:pt modelId="{DD70F903-ECE4-42C3-BAC2-C4744CD80B20}" type="parTrans" cxnId="{11A2471B-AEEC-4475-97A7-46C250D62A40}">
      <dgm:prSet/>
      <dgm:spPr/>
      <dgm:t>
        <a:bodyPr/>
        <a:lstStyle/>
        <a:p>
          <a:endParaRPr lang="es-ES"/>
        </a:p>
      </dgm:t>
    </dgm:pt>
    <dgm:pt modelId="{2F9443E8-3427-4A12-90A4-219F15F4E4CE}">
      <dgm:prSet/>
      <dgm:spPr/>
      <dgm:t>
        <a:bodyPr/>
        <a:lstStyle/>
        <a:p>
          <a:r>
            <a:rPr lang="es-PE" dirty="0"/>
            <a:t>A la fecha se cuenta con 4 890 mujeres víctimas de violencia que se encuentran en proceso de acompañamiento básico y especializado. </a:t>
          </a:r>
          <a:endParaRPr lang="es-ES" dirty="0"/>
        </a:p>
      </dgm:t>
    </dgm:pt>
    <dgm:pt modelId="{C9E81B70-0A77-4A9C-B664-2059E809BE08}" type="parTrans" cxnId="{4F7CD646-8D68-4D59-A962-DBF323B0A11F}">
      <dgm:prSet/>
      <dgm:spPr/>
      <dgm:t>
        <a:bodyPr/>
        <a:lstStyle/>
        <a:p>
          <a:endParaRPr lang="es-ES"/>
        </a:p>
      </dgm:t>
    </dgm:pt>
    <dgm:pt modelId="{AA0859C1-AD39-4DAC-8A65-31E977D74881}" type="sibTrans" cxnId="{4F7CD646-8D68-4D59-A962-DBF323B0A11F}">
      <dgm:prSet/>
      <dgm:spPr/>
      <dgm:t>
        <a:bodyPr/>
        <a:lstStyle/>
        <a:p>
          <a:endParaRPr lang="es-ES"/>
        </a:p>
      </dgm:t>
    </dgm:pt>
    <dgm:pt modelId="{C6946D78-4C3C-40B4-8BD1-EB06DEFC4D5C}" type="pres">
      <dgm:prSet presAssocID="{91604FE4-CF56-4ABF-A84B-6D628C8D4B6A}" presName="Name0" presStyleCnt="0">
        <dgm:presLayoutVars>
          <dgm:dir/>
          <dgm:animLvl val="lvl"/>
          <dgm:resizeHandles val="exact"/>
        </dgm:presLayoutVars>
      </dgm:prSet>
      <dgm:spPr/>
    </dgm:pt>
    <dgm:pt modelId="{F53C61BD-5161-4080-AF1E-A7A34B7B8549}" type="pres">
      <dgm:prSet presAssocID="{B2714424-285A-4BA4-8079-D0258E486B81}" presName="composite" presStyleCnt="0"/>
      <dgm:spPr/>
    </dgm:pt>
    <dgm:pt modelId="{43F22F41-CAD4-4271-8890-8F4DFF26BB4A}" type="pres">
      <dgm:prSet presAssocID="{B2714424-285A-4BA4-8079-D0258E486B81}" presName="parTx" presStyleLbl="alignNode1" presStyleIdx="0" presStyleCnt="4" custScaleY="105458">
        <dgm:presLayoutVars>
          <dgm:chMax val="0"/>
          <dgm:chPref val="0"/>
          <dgm:bulletEnabled val="1"/>
        </dgm:presLayoutVars>
      </dgm:prSet>
      <dgm:spPr/>
    </dgm:pt>
    <dgm:pt modelId="{A98B35B8-CDDC-46FC-A310-082A864BF7F8}" type="pres">
      <dgm:prSet presAssocID="{B2714424-285A-4BA4-8079-D0258E486B81}" presName="desTx" presStyleLbl="alignAccFollowNode1" presStyleIdx="0" presStyleCnt="4">
        <dgm:presLayoutVars>
          <dgm:bulletEnabled val="1"/>
        </dgm:presLayoutVars>
      </dgm:prSet>
      <dgm:spPr/>
    </dgm:pt>
    <dgm:pt modelId="{D59DCE5D-B9BA-456E-B7DC-891C100AE740}" type="pres">
      <dgm:prSet presAssocID="{7239213E-FEA4-4161-BB31-4A9F291D0851}" presName="space" presStyleCnt="0"/>
      <dgm:spPr/>
    </dgm:pt>
    <dgm:pt modelId="{604C0663-898F-4209-A247-2AA033010340}" type="pres">
      <dgm:prSet presAssocID="{B4C1CAA9-BEEF-4E7A-8F43-B3F71679FFEC}" presName="composite" presStyleCnt="0"/>
      <dgm:spPr/>
    </dgm:pt>
    <dgm:pt modelId="{DD6CFA20-4E61-4E16-B0EC-D977D2C1A98B}" type="pres">
      <dgm:prSet presAssocID="{B4C1CAA9-BEEF-4E7A-8F43-B3F71679FFEC}" presName="parTx" presStyleLbl="alignNode1" presStyleIdx="1" presStyleCnt="4">
        <dgm:presLayoutVars>
          <dgm:chMax val="0"/>
          <dgm:chPref val="0"/>
          <dgm:bulletEnabled val="1"/>
        </dgm:presLayoutVars>
      </dgm:prSet>
      <dgm:spPr/>
    </dgm:pt>
    <dgm:pt modelId="{890EA122-3234-49EF-ACDC-4AB45B181ABB}" type="pres">
      <dgm:prSet presAssocID="{B4C1CAA9-BEEF-4E7A-8F43-B3F71679FFEC}" presName="desTx" presStyleLbl="alignAccFollowNode1" presStyleIdx="1" presStyleCnt="4">
        <dgm:presLayoutVars>
          <dgm:bulletEnabled val="1"/>
        </dgm:presLayoutVars>
      </dgm:prSet>
      <dgm:spPr/>
    </dgm:pt>
    <dgm:pt modelId="{D392751C-9894-4EF2-8CF3-6F02AB718406}" type="pres">
      <dgm:prSet presAssocID="{8AA8DA28-B7A8-4EFD-A625-14B342493A00}" presName="space" presStyleCnt="0"/>
      <dgm:spPr/>
    </dgm:pt>
    <dgm:pt modelId="{67997B88-2C74-4400-9A79-7610701C152C}" type="pres">
      <dgm:prSet presAssocID="{2B99A414-3E7A-4A21-87CA-F4BC9EF8E67B}" presName="composite" presStyleCnt="0"/>
      <dgm:spPr/>
    </dgm:pt>
    <dgm:pt modelId="{81F2B9C4-1DAF-4433-A11F-CBD46D846A18}" type="pres">
      <dgm:prSet presAssocID="{2B99A414-3E7A-4A21-87CA-F4BC9EF8E67B}" presName="parTx" presStyleLbl="alignNode1" presStyleIdx="2" presStyleCnt="4">
        <dgm:presLayoutVars>
          <dgm:chMax val="0"/>
          <dgm:chPref val="0"/>
          <dgm:bulletEnabled val="1"/>
        </dgm:presLayoutVars>
      </dgm:prSet>
      <dgm:spPr/>
    </dgm:pt>
    <dgm:pt modelId="{4AFF2C13-2F39-4EDD-A769-5C736DEC4CB3}" type="pres">
      <dgm:prSet presAssocID="{2B99A414-3E7A-4A21-87CA-F4BC9EF8E67B}" presName="desTx" presStyleLbl="alignAccFollowNode1" presStyleIdx="2" presStyleCnt="4">
        <dgm:presLayoutVars>
          <dgm:bulletEnabled val="1"/>
        </dgm:presLayoutVars>
      </dgm:prSet>
      <dgm:spPr/>
    </dgm:pt>
    <dgm:pt modelId="{8143381E-733E-491B-AAA1-4BD258B4E083}" type="pres">
      <dgm:prSet presAssocID="{0C2E3406-2E2C-4FFB-8B26-A7C8C0C30B6D}" presName="space" presStyleCnt="0"/>
      <dgm:spPr/>
    </dgm:pt>
    <dgm:pt modelId="{C446490F-5443-4871-8802-5C5859D38E40}" type="pres">
      <dgm:prSet presAssocID="{0DD52DB2-5689-46A3-8F94-A440A6CD405E}" presName="composite" presStyleCnt="0"/>
      <dgm:spPr/>
    </dgm:pt>
    <dgm:pt modelId="{FFA1FA07-FC9F-4633-AA92-79CF3AEC3B17}" type="pres">
      <dgm:prSet presAssocID="{0DD52DB2-5689-46A3-8F94-A440A6CD405E}" presName="parTx" presStyleLbl="alignNode1" presStyleIdx="3" presStyleCnt="4">
        <dgm:presLayoutVars>
          <dgm:chMax val="0"/>
          <dgm:chPref val="0"/>
          <dgm:bulletEnabled val="1"/>
        </dgm:presLayoutVars>
      </dgm:prSet>
      <dgm:spPr/>
    </dgm:pt>
    <dgm:pt modelId="{5D76B627-5C5B-4C5A-963B-B4C79497AB7E}" type="pres">
      <dgm:prSet presAssocID="{0DD52DB2-5689-46A3-8F94-A440A6CD405E}" presName="desTx" presStyleLbl="alignAccFollowNode1" presStyleIdx="3" presStyleCnt="4">
        <dgm:presLayoutVars>
          <dgm:bulletEnabled val="1"/>
        </dgm:presLayoutVars>
      </dgm:prSet>
      <dgm:spPr/>
    </dgm:pt>
  </dgm:ptLst>
  <dgm:cxnLst>
    <dgm:cxn modelId="{11A2471B-AEEC-4475-97A7-46C250D62A40}" srcId="{91604FE4-CF56-4ABF-A84B-6D628C8D4B6A}" destId="{0DD52DB2-5689-46A3-8F94-A440A6CD405E}" srcOrd="3" destOrd="0" parTransId="{DD70F903-ECE4-42C3-BAC2-C4744CD80B20}" sibTransId="{84BD23F0-D1AE-4D97-96AB-6801170D5F6A}"/>
    <dgm:cxn modelId="{9C817134-33B8-44AB-8B2B-928088C00A90}" srcId="{91604FE4-CF56-4ABF-A84B-6D628C8D4B6A}" destId="{B2714424-285A-4BA4-8079-D0258E486B81}" srcOrd="0" destOrd="0" parTransId="{D27A6475-F632-4AC0-AC24-26A0F6D84894}" sibTransId="{7239213E-FEA4-4161-BB31-4A9F291D0851}"/>
    <dgm:cxn modelId="{DA6FB338-A16D-4ECC-9092-E5E4E5207AB3}" srcId="{0DD52DB2-5689-46A3-8F94-A440A6CD405E}" destId="{F4D5DE67-3D80-488E-9209-06C4ACD755EA}" srcOrd="0" destOrd="0" parTransId="{96398ACE-82D7-4610-B878-E9D02A767424}" sibTransId="{BB364098-CC00-432C-8CA6-6D3A5EB552EA}"/>
    <dgm:cxn modelId="{32B7A042-CA54-44EE-8C9B-57F5CCD28D1E}" type="presOf" srcId="{B2714424-285A-4BA4-8079-D0258E486B81}" destId="{43F22F41-CAD4-4271-8890-8F4DFF26BB4A}" srcOrd="0" destOrd="0" presId="urn:microsoft.com/office/officeart/2005/8/layout/hList1"/>
    <dgm:cxn modelId="{4F7CD646-8D68-4D59-A962-DBF323B0A11F}" srcId="{2B99A414-3E7A-4A21-87CA-F4BC9EF8E67B}" destId="{2F9443E8-3427-4A12-90A4-219F15F4E4CE}" srcOrd="0" destOrd="0" parTransId="{C9E81B70-0A77-4A9C-B664-2059E809BE08}" sibTransId="{AA0859C1-AD39-4DAC-8A65-31E977D74881}"/>
    <dgm:cxn modelId="{44211849-6190-48FF-81FF-E4CFB935A79C}" srcId="{91604FE4-CF56-4ABF-A84B-6D628C8D4B6A}" destId="{B4C1CAA9-BEEF-4E7A-8F43-B3F71679FFEC}" srcOrd="1" destOrd="0" parTransId="{C859AAF4-9FE8-4E23-849B-9335C426BD0D}" sibTransId="{8AA8DA28-B7A8-4EFD-A625-14B342493A00}"/>
    <dgm:cxn modelId="{33A1A77E-AEF9-405E-972C-DEBA1CC43732}" type="presOf" srcId="{F4D5DE67-3D80-488E-9209-06C4ACD755EA}" destId="{5D76B627-5C5B-4C5A-963B-B4C79497AB7E}" srcOrd="0" destOrd="0" presId="urn:microsoft.com/office/officeart/2005/8/layout/hList1"/>
    <dgm:cxn modelId="{359DDB84-E51B-4094-A218-690E16BD6B42}" type="presOf" srcId="{91604FE4-CF56-4ABF-A84B-6D628C8D4B6A}" destId="{C6946D78-4C3C-40B4-8BD1-EB06DEFC4D5C}" srcOrd="0" destOrd="0" presId="urn:microsoft.com/office/officeart/2005/8/layout/hList1"/>
    <dgm:cxn modelId="{E247D590-0DA1-4EE5-A6AE-6D05BA58D380}" srcId="{B2714424-285A-4BA4-8079-D0258E486B81}" destId="{64BDDF79-2501-4F72-ADF7-7FB0107EE1C6}" srcOrd="0" destOrd="0" parTransId="{817121A2-0098-479F-A951-AE72133EF5FF}" sibTransId="{31A88129-8438-4EA0-A123-9FC71DA94222}"/>
    <dgm:cxn modelId="{D1133996-A637-4226-A4DD-5352FA6F0067}" type="presOf" srcId="{0DD52DB2-5689-46A3-8F94-A440A6CD405E}" destId="{FFA1FA07-FC9F-4633-AA92-79CF3AEC3B17}" srcOrd="0" destOrd="0" presId="urn:microsoft.com/office/officeart/2005/8/layout/hList1"/>
    <dgm:cxn modelId="{B3CFA5A7-22F1-4915-B141-7D9559F34782}" type="presOf" srcId="{CE672698-E2A9-4F07-AD95-BFF14706C1E7}" destId="{890EA122-3234-49EF-ACDC-4AB45B181ABB}" srcOrd="0" destOrd="0" presId="urn:microsoft.com/office/officeart/2005/8/layout/hList1"/>
    <dgm:cxn modelId="{7F30AFB9-05BA-4CAD-ACB7-7EC9C617CAC9}" type="presOf" srcId="{64BDDF79-2501-4F72-ADF7-7FB0107EE1C6}" destId="{A98B35B8-CDDC-46FC-A310-082A864BF7F8}" srcOrd="0" destOrd="0" presId="urn:microsoft.com/office/officeart/2005/8/layout/hList1"/>
    <dgm:cxn modelId="{A6FE29D1-2FB8-42DA-83A2-05125A01D6E8}" type="presOf" srcId="{2F9443E8-3427-4A12-90A4-219F15F4E4CE}" destId="{4AFF2C13-2F39-4EDD-A769-5C736DEC4CB3}" srcOrd="0" destOrd="0" presId="urn:microsoft.com/office/officeart/2005/8/layout/hList1"/>
    <dgm:cxn modelId="{527F72D6-46E8-4F2A-A10E-F3339189FA99}" type="presOf" srcId="{B4C1CAA9-BEEF-4E7A-8F43-B3F71679FFEC}" destId="{DD6CFA20-4E61-4E16-B0EC-D977D2C1A98B}" srcOrd="0" destOrd="0" presId="urn:microsoft.com/office/officeart/2005/8/layout/hList1"/>
    <dgm:cxn modelId="{797DAADC-EB8F-4CA0-9F9C-D65C470A9A07}" type="presOf" srcId="{2B99A414-3E7A-4A21-87CA-F4BC9EF8E67B}" destId="{81F2B9C4-1DAF-4433-A11F-CBD46D846A18}" srcOrd="0" destOrd="0" presId="urn:microsoft.com/office/officeart/2005/8/layout/hList1"/>
    <dgm:cxn modelId="{F323A3E5-1A4D-47CC-9027-8647AE127DC2}" srcId="{B4C1CAA9-BEEF-4E7A-8F43-B3F71679FFEC}" destId="{CE672698-E2A9-4F07-AD95-BFF14706C1E7}" srcOrd="0" destOrd="0" parTransId="{D2BA6C1D-8A80-4340-9E86-C2BBC151D8F3}" sibTransId="{F2218A85-3A27-44F7-9AF1-E5E4CC9CAF50}"/>
    <dgm:cxn modelId="{D9C91AE9-2927-40DC-8E2A-79ECD40F688A}" srcId="{91604FE4-CF56-4ABF-A84B-6D628C8D4B6A}" destId="{2B99A414-3E7A-4A21-87CA-F4BC9EF8E67B}" srcOrd="2" destOrd="0" parTransId="{FAD83C16-F83C-4C21-ADEE-EC4B45CB8C24}" sibTransId="{0C2E3406-2E2C-4FFB-8B26-A7C8C0C30B6D}"/>
    <dgm:cxn modelId="{C9A5B193-6969-407D-92DA-538CE0408861}" type="presParOf" srcId="{C6946D78-4C3C-40B4-8BD1-EB06DEFC4D5C}" destId="{F53C61BD-5161-4080-AF1E-A7A34B7B8549}" srcOrd="0" destOrd="0" presId="urn:microsoft.com/office/officeart/2005/8/layout/hList1"/>
    <dgm:cxn modelId="{80087C50-F2BD-4181-BB6C-FD1C2E94BDC2}" type="presParOf" srcId="{F53C61BD-5161-4080-AF1E-A7A34B7B8549}" destId="{43F22F41-CAD4-4271-8890-8F4DFF26BB4A}" srcOrd="0" destOrd="0" presId="urn:microsoft.com/office/officeart/2005/8/layout/hList1"/>
    <dgm:cxn modelId="{85188C12-D6DA-4217-BF64-3A480EADA745}" type="presParOf" srcId="{F53C61BD-5161-4080-AF1E-A7A34B7B8549}" destId="{A98B35B8-CDDC-46FC-A310-082A864BF7F8}" srcOrd="1" destOrd="0" presId="urn:microsoft.com/office/officeart/2005/8/layout/hList1"/>
    <dgm:cxn modelId="{EB500A99-B6A3-4BA7-A50B-D93507CF56A1}" type="presParOf" srcId="{C6946D78-4C3C-40B4-8BD1-EB06DEFC4D5C}" destId="{D59DCE5D-B9BA-456E-B7DC-891C100AE740}" srcOrd="1" destOrd="0" presId="urn:microsoft.com/office/officeart/2005/8/layout/hList1"/>
    <dgm:cxn modelId="{638CD41D-5CA6-43ED-971E-77C310971250}" type="presParOf" srcId="{C6946D78-4C3C-40B4-8BD1-EB06DEFC4D5C}" destId="{604C0663-898F-4209-A247-2AA033010340}" srcOrd="2" destOrd="0" presId="urn:microsoft.com/office/officeart/2005/8/layout/hList1"/>
    <dgm:cxn modelId="{8EFD2808-37AA-40E3-8A8A-4C9A337C5189}" type="presParOf" srcId="{604C0663-898F-4209-A247-2AA033010340}" destId="{DD6CFA20-4E61-4E16-B0EC-D977D2C1A98B}" srcOrd="0" destOrd="0" presId="urn:microsoft.com/office/officeart/2005/8/layout/hList1"/>
    <dgm:cxn modelId="{5F8198CB-6137-45B1-8BAE-782B3C8F31AE}" type="presParOf" srcId="{604C0663-898F-4209-A247-2AA033010340}" destId="{890EA122-3234-49EF-ACDC-4AB45B181ABB}" srcOrd="1" destOrd="0" presId="urn:microsoft.com/office/officeart/2005/8/layout/hList1"/>
    <dgm:cxn modelId="{B11D5B7C-E1BC-410C-A1E4-F2ACBD04A250}" type="presParOf" srcId="{C6946D78-4C3C-40B4-8BD1-EB06DEFC4D5C}" destId="{D392751C-9894-4EF2-8CF3-6F02AB718406}" srcOrd="3" destOrd="0" presId="urn:microsoft.com/office/officeart/2005/8/layout/hList1"/>
    <dgm:cxn modelId="{9D65F8B3-96D1-4136-9DEA-BC8A976FC6D1}" type="presParOf" srcId="{C6946D78-4C3C-40B4-8BD1-EB06DEFC4D5C}" destId="{67997B88-2C74-4400-9A79-7610701C152C}" srcOrd="4" destOrd="0" presId="urn:microsoft.com/office/officeart/2005/8/layout/hList1"/>
    <dgm:cxn modelId="{99582130-23E5-4AF0-9CC9-E10B68797870}" type="presParOf" srcId="{67997B88-2C74-4400-9A79-7610701C152C}" destId="{81F2B9C4-1DAF-4433-A11F-CBD46D846A18}" srcOrd="0" destOrd="0" presId="urn:microsoft.com/office/officeart/2005/8/layout/hList1"/>
    <dgm:cxn modelId="{EEC7514B-CFBB-4F11-8384-EE84548F740C}" type="presParOf" srcId="{67997B88-2C74-4400-9A79-7610701C152C}" destId="{4AFF2C13-2F39-4EDD-A769-5C736DEC4CB3}" srcOrd="1" destOrd="0" presId="urn:microsoft.com/office/officeart/2005/8/layout/hList1"/>
    <dgm:cxn modelId="{BBA119DC-CE27-4F7A-A171-7945847B2DD7}" type="presParOf" srcId="{C6946D78-4C3C-40B4-8BD1-EB06DEFC4D5C}" destId="{8143381E-733E-491B-AAA1-4BD258B4E083}" srcOrd="5" destOrd="0" presId="urn:microsoft.com/office/officeart/2005/8/layout/hList1"/>
    <dgm:cxn modelId="{ADA9F943-DD89-41D8-A7DC-8E3B3CECFF41}" type="presParOf" srcId="{C6946D78-4C3C-40B4-8BD1-EB06DEFC4D5C}" destId="{C446490F-5443-4871-8802-5C5859D38E40}" srcOrd="6" destOrd="0" presId="urn:microsoft.com/office/officeart/2005/8/layout/hList1"/>
    <dgm:cxn modelId="{FC60BFEA-D3EB-40A4-993C-550734330E0D}" type="presParOf" srcId="{C446490F-5443-4871-8802-5C5859D38E40}" destId="{FFA1FA07-FC9F-4633-AA92-79CF3AEC3B17}" srcOrd="0" destOrd="0" presId="urn:microsoft.com/office/officeart/2005/8/layout/hList1"/>
    <dgm:cxn modelId="{14A6A77F-5A6C-462D-8477-CD9BFE7DB848}" type="presParOf" srcId="{C446490F-5443-4871-8802-5C5859D38E40}" destId="{5D76B627-5C5B-4C5A-963B-B4C79497AB7E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14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0BC59E8-DA90-4EF2-AFB9-B7CFAA3CF6F8}" type="doc">
      <dgm:prSet loTypeId="urn:microsoft.com/office/officeart/2005/8/layout/default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s-ES"/>
        </a:p>
      </dgm:t>
    </dgm:pt>
    <dgm:pt modelId="{C812162A-1D30-44FA-94C4-F38D00B13FF2}">
      <dgm:prSet phldrT="[Texto]"/>
      <dgm:spPr/>
      <dgm:t>
        <a:bodyPr/>
        <a:lstStyle/>
        <a:p>
          <a:r>
            <a:rPr lang="es-ES" b="0">
              <a:latin typeface="+mn-lt"/>
            </a:rPr>
            <a:t>Se han elaborado de </a:t>
          </a:r>
          <a:r>
            <a:rPr lang="es-ES" b="1">
              <a:latin typeface="+mn-lt"/>
            </a:rPr>
            <a:t>Planes de Acción </a:t>
          </a:r>
          <a:r>
            <a:rPr lang="es-ES">
              <a:latin typeface="+mn-lt"/>
            </a:rPr>
            <a:t>para adoptar e implementar las acciones que correspondan respecto a las recomendaciones consignadas en el Informe de Auditoría N° 007-2022-2-0309-AC</a:t>
          </a:r>
          <a:endParaRPr lang="es-ES" dirty="0"/>
        </a:p>
      </dgm:t>
    </dgm:pt>
    <dgm:pt modelId="{010D736B-418A-4BDC-8713-DA6AFC992191}" type="parTrans" cxnId="{E4D5222F-06C8-4C49-A3C2-520EEF30A565}">
      <dgm:prSet/>
      <dgm:spPr/>
      <dgm:t>
        <a:bodyPr/>
        <a:lstStyle/>
        <a:p>
          <a:endParaRPr lang="es-ES"/>
        </a:p>
      </dgm:t>
    </dgm:pt>
    <dgm:pt modelId="{939C7382-004A-444F-9029-CA83E73FAEB2}" type="sibTrans" cxnId="{E4D5222F-06C8-4C49-A3C2-520EEF30A565}">
      <dgm:prSet/>
      <dgm:spPr/>
      <dgm:t>
        <a:bodyPr/>
        <a:lstStyle/>
        <a:p>
          <a:endParaRPr lang="es-ES"/>
        </a:p>
      </dgm:t>
    </dgm:pt>
    <dgm:pt modelId="{B09BB371-73A2-4918-98C7-94A33B033A1F}">
      <dgm:prSet phldrT="[Texto]"/>
      <dgm:spPr/>
      <dgm:t>
        <a:bodyPr/>
        <a:lstStyle/>
        <a:p>
          <a:r>
            <a:rPr lang="es-ES"/>
            <a:t>El Informe de Control </a:t>
          </a:r>
          <a:r>
            <a:rPr lang="es-ES" b="1"/>
            <a:t>ha sido puesto en conocimiento de la Secretaría Técnica de los Órganos Instructores del Procedimiento Administrativo Disciplinario</a:t>
          </a:r>
          <a:endParaRPr lang="es-ES" dirty="0"/>
        </a:p>
      </dgm:t>
    </dgm:pt>
    <dgm:pt modelId="{0EC5FF57-E9D7-485A-A930-03C907AA0723}" type="parTrans" cxnId="{50B56B2D-66DF-49B8-8E93-FB83F6F9BE8B}">
      <dgm:prSet/>
      <dgm:spPr/>
      <dgm:t>
        <a:bodyPr/>
        <a:lstStyle/>
        <a:p>
          <a:endParaRPr lang="es-ES"/>
        </a:p>
      </dgm:t>
    </dgm:pt>
    <dgm:pt modelId="{074B8FB1-6151-4E5B-AC6B-77E490FCE372}" type="sibTrans" cxnId="{50B56B2D-66DF-49B8-8E93-FB83F6F9BE8B}">
      <dgm:prSet/>
      <dgm:spPr/>
      <dgm:t>
        <a:bodyPr/>
        <a:lstStyle/>
        <a:p>
          <a:endParaRPr lang="es-ES"/>
        </a:p>
      </dgm:t>
    </dgm:pt>
    <dgm:pt modelId="{8CEC767D-DDCB-4F69-9D1A-D9AFFE8096E8}">
      <dgm:prSet phldrT="[Texto]"/>
      <dgm:spPr/>
      <dgm:t>
        <a:bodyPr/>
        <a:lstStyle/>
        <a:p>
          <a:r>
            <a:rPr lang="es-ES" dirty="0"/>
            <a:t>Se ha dispuesto </a:t>
          </a:r>
          <a:r>
            <a:rPr lang="es-ES" b="1" dirty="0"/>
            <a:t>la inmediata subsanación de las deficiencias de control interno</a:t>
          </a:r>
          <a:endParaRPr lang="es-ES" dirty="0"/>
        </a:p>
      </dgm:t>
    </dgm:pt>
    <dgm:pt modelId="{206C1B62-7DE0-4A9B-BBAA-2175ED7BE1DD}" type="parTrans" cxnId="{02A11894-3BEE-4A08-B435-F35970ACE727}">
      <dgm:prSet/>
      <dgm:spPr/>
      <dgm:t>
        <a:bodyPr/>
        <a:lstStyle/>
        <a:p>
          <a:endParaRPr lang="es-ES"/>
        </a:p>
      </dgm:t>
    </dgm:pt>
    <dgm:pt modelId="{FFF69DD3-9B7D-4BA0-8B30-F4762DB4B6D7}" type="sibTrans" cxnId="{02A11894-3BEE-4A08-B435-F35970ACE727}">
      <dgm:prSet/>
      <dgm:spPr/>
      <dgm:t>
        <a:bodyPr/>
        <a:lstStyle/>
        <a:p>
          <a:endParaRPr lang="es-ES"/>
        </a:p>
      </dgm:t>
    </dgm:pt>
    <dgm:pt modelId="{16038F14-41D7-4E67-8DAA-1F5493351739}">
      <dgm:prSet phldrT="[Texto]"/>
      <dgm:spPr/>
      <dgm:t>
        <a:bodyPr/>
        <a:lstStyle/>
        <a:p>
          <a:r>
            <a:rPr lang="es-ES" b="0">
              <a:latin typeface="+mn-lt"/>
            </a:rPr>
            <a:t>Se puso en conocimiento de la OCI de INABIF que en la visita de la </a:t>
          </a:r>
          <a:r>
            <a:rPr lang="es-ES" b="1">
              <a:latin typeface="+mn-lt"/>
            </a:rPr>
            <a:t>CEMPICES </a:t>
          </a:r>
          <a:r>
            <a:rPr lang="es-ES" b="0">
              <a:latin typeface="+mn-lt"/>
            </a:rPr>
            <a:t>se habría dado cuenta de </a:t>
          </a:r>
          <a:r>
            <a:rPr lang="es-ES" b="1">
              <a:latin typeface="+mn-lt"/>
            </a:rPr>
            <a:t>hallazgos sobre medicamentos vencidos y posibles omisiones administrativas.</a:t>
          </a:r>
          <a:endParaRPr lang="es-ES" dirty="0"/>
        </a:p>
      </dgm:t>
    </dgm:pt>
    <dgm:pt modelId="{43AC392E-DDEB-4110-9F4B-4053D0952C2E}" type="parTrans" cxnId="{B1651BBC-47BD-46F7-B6C5-D6999226DE53}">
      <dgm:prSet/>
      <dgm:spPr/>
      <dgm:t>
        <a:bodyPr/>
        <a:lstStyle/>
        <a:p>
          <a:endParaRPr lang="es-ES"/>
        </a:p>
      </dgm:t>
    </dgm:pt>
    <dgm:pt modelId="{96FC423D-E9F4-40D8-9C4E-684370760403}" type="sibTrans" cxnId="{B1651BBC-47BD-46F7-B6C5-D6999226DE53}">
      <dgm:prSet/>
      <dgm:spPr/>
      <dgm:t>
        <a:bodyPr/>
        <a:lstStyle/>
        <a:p>
          <a:endParaRPr lang="es-ES"/>
        </a:p>
      </dgm:t>
    </dgm:pt>
    <dgm:pt modelId="{9F9FD94C-CCAD-4EA6-B8B6-5077D779D1C6}">
      <dgm:prSet phldrT="[Texto]"/>
      <dgm:spPr/>
      <dgm:t>
        <a:bodyPr/>
        <a:lstStyle/>
        <a:p>
          <a:r>
            <a:rPr lang="es-ES" b="0">
              <a:latin typeface="+mn-lt"/>
            </a:rPr>
            <a:t>Se realizaron las </a:t>
          </a:r>
          <a:r>
            <a:rPr lang="es-ES" b="1">
              <a:latin typeface="+mn-lt"/>
            </a:rPr>
            <a:t>acciones de supervisión inmediatas </a:t>
          </a:r>
          <a:r>
            <a:rPr lang="es-ES" b="0">
              <a:latin typeface="+mn-lt"/>
            </a:rPr>
            <a:t>en los Servicios de Protección y Desarrollo Familiar que se encuentren bajo su administración.</a:t>
          </a:r>
          <a:endParaRPr lang="es-ES" b="0" dirty="0"/>
        </a:p>
      </dgm:t>
    </dgm:pt>
    <dgm:pt modelId="{6792CDDC-7D93-474A-90D3-5BC1B93776A2}" type="parTrans" cxnId="{53FAA58B-B155-45B6-99CA-2A6414A012B9}">
      <dgm:prSet/>
      <dgm:spPr/>
      <dgm:t>
        <a:bodyPr/>
        <a:lstStyle/>
        <a:p>
          <a:endParaRPr lang="es-ES"/>
        </a:p>
      </dgm:t>
    </dgm:pt>
    <dgm:pt modelId="{F5A65D0B-F089-4959-A4A0-3D79808E63B8}" type="sibTrans" cxnId="{53FAA58B-B155-45B6-99CA-2A6414A012B9}">
      <dgm:prSet/>
      <dgm:spPr/>
      <dgm:t>
        <a:bodyPr/>
        <a:lstStyle/>
        <a:p>
          <a:endParaRPr lang="es-ES"/>
        </a:p>
      </dgm:t>
    </dgm:pt>
    <dgm:pt modelId="{10C392E6-1B98-4BE6-9746-B96FB97C9D8C}">
      <dgm:prSet phldrT="[Texto]"/>
      <dgm:spPr/>
      <dgm:t>
        <a:bodyPr/>
        <a:lstStyle/>
        <a:p>
          <a:r>
            <a:rPr lang="es-ES">
              <a:latin typeface="+mn-lt"/>
            </a:rPr>
            <a:t>Se </a:t>
          </a:r>
          <a:r>
            <a:rPr lang="es-ES" b="0">
              <a:latin typeface="+mn-lt"/>
            </a:rPr>
            <a:t>exhortó a todos los CAR de la USPPD, USPNNA y USPPAM a </a:t>
          </a:r>
          <a:r>
            <a:rPr lang="es-ES" b="1">
              <a:latin typeface="+mn-lt"/>
            </a:rPr>
            <a:t>asegurar el estricto cumplimiento de los plazos y procedimientos</a:t>
          </a:r>
          <a:endParaRPr lang="es-ES" dirty="0"/>
        </a:p>
      </dgm:t>
    </dgm:pt>
    <dgm:pt modelId="{70083A5C-47C5-4D5E-92C2-657B10908682}" type="parTrans" cxnId="{FA3A5ABA-20CB-419F-9E55-C15892CAC1B2}">
      <dgm:prSet/>
      <dgm:spPr/>
      <dgm:t>
        <a:bodyPr/>
        <a:lstStyle/>
        <a:p>
          <a:endParaRPr lang="es-ES"/>
        </a:p>
      </dgm:t>
    </dgm:pt>
    <dgm:pt modelId="{65FCFB5F-03C2-473C-A7D3-5DF8E3569734}" type="sibTrans" cxnId="{FA3A5ABA-20CB-419F-9E55-C15892CAC1B2}">
      <dgm:prSet/>
      <dgm:spPr/>
      <dgm:t>
        <a:bodyPr/>
        <a:lstStyle/>
        <a:p>
          <a:endParaRPr lang="es-ES"/>
        </a:p>
      </dgm:t>
    </dgm:pt>
    <dgm:pt modelId="{C4B4E80A-A668-4F55-A13F-6EC9F33FE43F}">
      <dgm:prSet phldrT="[Texto]"/>
      <dgm:spPr/>
      <dgm:t>
        <a:bodyPr/>
        <a:lstStyle/>
        <a:p>
          <a:r>
            <a:rPr lang="es-PE" dirty="0">
              <a:latin typeface="+mn-lt"/>
            </a:rPr>
            <a:t>Se han emitido </a:t>
          </a:r>
          <a:r>
            <a:rPr lang="es-PE" b="1" dirty="0">
              <a:latin typeface="+mn-lt"/>
            </a:rPr>
            <a:t>Informes de Precalificación que recomiendan el inicio de Procedimiento Administrativo Disciplinario (PAD) contra los servidores del </a:t>
          </a:r>
          <a:r>
            <a:rPr lang="es-ES" b="1" dirty="0">
              <a:latin typeface="+mn-lt"/>
            </a:rPr>
            <a:t>CAR «Esperanza» </a:t>
          </a:r>
          <a:r>
            <a:rPr lang="es-PE" b="1" dirty="0">
              <a:latin typeface="+mn-lt"/>
            </a:rPr>
            <a:t>involucrados</a:t>
          </a:r>
          <a:endParaRPr lang="es-ES" dirty="0"/>
        </a:p>
      </dgm:t>
    </dgm:pt>
    <dgm:pt modelId="{50085147-B94C-42C2-B4C2-942F63377092}" type="parTrans" cxnId="{D2D78C04-ED99-405F-B5B4-F9A19F9C26B6}">
      <dgm:prSet/>
      <dgm:spPr/>
      <dgm:t>
        <a:bodyPr/>
        <a:lstStyle/>
        <a:p>
          <a:endParaRPr lang="es-ES"/>
        </a:p>
      </dgm:t>
    </dgm:pt>
    <dgm:pt modelId="{40F8C5F5-141D-41DC-B26D-72CD32325F72}" type="sibTrans" cxnId="{D2D78C04-ED99-405F-B5B4-F9A19F9C26B6}">
      <dgm:prSet/>
      <dgm:spPr/>
      <dgm:t>
        <a:bodyPr/>
        <a:lstStyle/>
        <a:p>
          <a:endParaRPr lang="es-ES"/>
        </a:p>
      </dgm:t>
    </dgm:pt>
    <dgm:pt modelId="{8ABC451E-E5DA-4628-913F-852E9BCC99BB}" type="pres">
      <dgm:prSet presAssocID="{30BC59E8-DA90-4EF2-AFB9-B7CFAA3CF6F8}" presName="diagram" presStyleCnt="0">
        <dgm:presLayoutVars>
          <dgm:dir/>
          <dgm:resizeHandles val="exact"/>
        </dgm:presLayoutVars>
      </dgm:prSet>
      <dgm:spPr/>
    </dgm:pt>
    <dgm:pt modelId="{B9E5ADF3-C263-4746-8C0D-3EFB2B726E1F}" type="pres">
      <dgm:prSet presAssocID="{C812162A-1D30-44FA-94C4-F38D00B13FF2}" presName="node" presStyleLbl="node1" presStyleIdx="0" presStyleCnt="7">
        <dgm:presLayoutVars>
          <dgm:bulletEnabled val="1"/>
        </dgm:presLayoutVars>
      </dgm:prSet>
      <dgm:spPr/>
    </dgm:pt>
    <dgm:pt modelId="{ADB6EDBA-122B-49F4-B2C3-46B0158716A9}" type="pres">
      <dgm:prSet presAssocID="{939C7382-004A-444F-9029-CA83E73FAEB2}" presName="sibTrans" presStyleCnt="0"/>
      <dgm:spPr/>
    </dgm:pt>
    <dgm:pt modelId="{0BB67845-E6B8-43B5-B730-352B077091BB}" type="pres">
      <dgm:prSet presAssocID="{B09BB371-73A2-4918-98C7-94A33B033A1F}" presName="node" presStyleLbl="node1" presStyleIdx="1" presStyleCnt="7">
        <dgm:presLayoutVars>
          <dgm:bulletEnabled val="1"/>
        </dgm:presLayoutVars>
      </dgm:prSet>
      <dgm:spPr/>
    </dgm:pt>
    <dgm:pt modelId="{0EE627D2-6B05-4AC2-AA13-D71B3BB9E4D9}" type="pres">
      <dgm:prSet presAssocID="{074B8FB1-6151-4E5B-AC6B-77E490FCE372}" presName="sibTrans" presStyleCnt="0"/>
      <dgm:spPr/>
    </dgm:pt>
    <dgm:pt modelId="{A2E34668-395B-477A-93E5-6A7CF8386EFB}" type="pres">
      <dgm:prSet presAssocID="{8CEC767D-DDCB-4F69-9D1A-D9AFFE8096E8}" presName="node" presStyleLbl="node1" presStyleIdx="2" presStyleCnt="7">
        <dgm:presLayoutVars>
          <dgm:bulletEnabled val="1"/>
        </dgm:presLayoutVars>
      </dgm:prSet>
      <dgm:spPr/>
    </dgm:pt>
    <dgm:pt modelId="{AE958C0A-499A-4AAF-8CD1-B43F1304D8DE}" type="pres">
      <dgm:prSet presAssocID="{FFF69DD3-9B7D-4BA0-8B30-F4762DB4B6D7}" presName="sibTrans" presStyleCnt="0"/>
      <dgm:spPr/>
    </dgm:pt>
    <dgm:pt modelId="{47E8ADB6-4518-4D4C-8A6E-B3653E7CFBA2}" type="pres">
      <dgm:prSet presAssocID="{C4B4E80A-A668-4F55-A13F-6EC9F33FE43F}" presName="node" presStyleLbl="node1" presStyleIdx="3" presStyleCnt="7">
        <dgm:presLayoutVars>
          <dgm:bulletEnabled val="1"/>
        </dgm:presLayoutVars>
      </dgm:prSet>
      <dgm:spPr/>
    </dgm:pt>
    <dgm:pt modelId="{42914DDD-2FCF-4DCD-8398-147384C80EBF}" type="pres">
      <dgm:prSet presAssocID="{40F8C5F5-141D-41DC-B26D-72CD32325F72}" presName="sibTrans" presStyleCnt="0"/>
      <dgm:spPr/>
    </dgm:pt>
    <dgm:pt modelId="{465F2868-78D3-4306-84F1-4FE335951785}" type="pres">
      <dgm:prSet presAssocID="{16038F14-41D7-4E67-8DAA-1F5493351739}" presName="node" presStyleLbl="node1" presStyleIdx="4" presStyleCnt="7">
        <dgm:presLayoutVars>
          <dgm:bulletEnabled val="1"/>
        </dgm:presLayoutVars>
      </dgm:prSet>
      <dgm:spPr/>
    </dgm:pt>
    <dgm:pt modelId="{E4F364F5-0AC3-4475-BB5B-281AB52A418F}" type="pres">
      <dgm:prSet presAssocID="{96FC423D-E9F4-40D8-9C4E-684370760403}" presName="sibTrans" presStyleCnt="0"/>
      <dgm:spPr/>
    </dgm:pt>
    <dgm:pt modelId="{9A97E030-6D91-4D23-AC98-9989F3AC1E24}" type="pres">
      <dgm:prSet presAssocID="{9F9FD94C-CCAD-4EA6-B8B6-5077D779D1C6}" presName="node" presStyleLbl="node1" presStyleIdx="5" presStyleCnt="7">
        <dgm:presLayoutVars>
          <dgm:bulletEnabled val="1"/>
        </dgm:presLayoutVars>
      </dgm:prSet>
      <dgm:spPr/>
    </dgm:pt>
    <dgm:pt modelId="{C6719243-4A21-49BD-82F1-8C7CC5AC3786}" type="pres">
      <dgm:prSet presAssocID="{F5A65D0B-F089-4959-A4A0-3D79808E63B8}" presName="sibTrans" presStyleCnt="0"/>
      <dgm:spPr/>
    </dgm:pt>
    <dgm:pt modelId="{040237FF-5B05-406B-A7AC-423CDF0BA7E8}" type="pres">
      <dgm:prSet presAssocID="{10C392E6-1B98-4BE6-9746-B96FB97C9D8C}" presName="node" presStyleLbl="node1" presStyleIdx="6" presStyleCnt="7">
        <dgm:presLayoutVars>
          <dgm:bulletEnabled val="1"/>
        </dgm:presLayoutVars>
      </dgm:prSet>
      <dgm:spPr/>
    </dgm:pt>
  </dgm:ptLst>
  <dgm:cxnLst>
    <dgm:cxn modelId="{D2D78C04-ED99-405F-B5B4-F9A19F9C26B6}" srcId="{30BC59E8-DA90-4EF2-AFB9-B7CFAA3CF6F8}" destId="{C4B4E80A-A668-4F55-A13F-6EC9F33FE43F}" srcOrd="3" destOrd="0" parTransId="{50085147-B94C-42C2-B4C2-942F63377092}" sibTransId="{40F8C5F5-141D-41DC-B26D-72CD32325F72}"/>
    <dgm:cxn modelId="{BFA0200A-4E48-4D48-A0B8-8ED7F24B0ADE}" type="presOf" srcId="{30BC59E8-DA90-4EF2-AFB9-B7CFAA3CF6F8}" destId="{8ABC451E-E5DA-4628-913F-852E9BCC99BB}" srcOrd="0" destOrd="0" presId="urn:microsoft.com/office/officeart/2005/8/layout/default"/>
    <dgm:cxn modelId="{6E3E1723-8BC8-4DEF-B7C2-A4F66BAFE94F}" type="presOf" srcId="{C812162A-1D30-44FA-94C4-F38D00B13FF2}" destId="{B9E5ADF3-C263-4746-8C0D-3EFB2B726E1F}" srcOrd="0" destOrd="0" presId="urn:microsoft.com/office/officeart/2005/8/layout/default"/>
    <dgm:cxn modelId="{DC3ACA27-FD16-4BDD-8A93-39505AEFAD77}" type="presOf" srcId="{16038F14-41D7-4E67-8DAA-1F5493351739}" destId="{465F2868-78D3-4306-84F1-4FE335951785}" srcOrd="0" destOrd="0" presId="urn:microsoft.com/office/officeart/2005/8/layout/default"/>
    <dgm:cxn modelId="{4DBA062A-9D21-46D6-892F-6598528102A5}" type="presOf" srcId="{B09BB371-73A2-4918-98C7-94A33B033A1F}" destId="{0BB67845-E6B8-43B5-B730-352B077091BB}" srcOrd="0" destOrd="0" presId="urn:microsoft.com/office/officeart/2005/8/layout/default"/>
    <dgm:cxn modelId="{50B56B2D-66DF-49B8-8E93-FB83F6F9BE8B}" srcId="{30BC59E8-DA90-4EF2-AFB9-B7CFAA3CF6F8}" destId="{B09BB371-73A2-4918-98C7-94A33B033A1F}" srcOrd="1" destOrd="0" parTransId="{0EC5FF57-E9D7-485A-A930-03C907AA0723}" sibTransId="{074B8FB1-6151-4E5B-AC6B-77E490FCE372}"/>
    <dgm:cxn modelId="{E4D5222F-06C8-4C49-A3C2-520EEF30A565}" srcId="{30BC59E8-DA90-4EF2-AFB9-B7CFAA3CF6F8}" destId="{C812162A-1D30-44FA-94C4-F38D00B13FF2}" srcOrd="0" destOrd="0" parTransId="{010D736B-418A-4BDC-8713-DA6AFC992191}" sibTransId="{939C7382-004A-444F-9029-CA83E73FAEB2}"/>
    <dgm:cxn modelId="{90EA5656-27EF-4732-8F2B-14DF72D05FE5}" type="presOf" srcId="{C4B4E80A-A668-4F55-A13F-6EC9F33FE43F}" destId="{47E8ADB6-4518-4D4C-8A6E-B3653E7CFBA2}" srcOrd="0" destOrd="0" presId="urn:microsoft.com/office/officeart/2005/8/layout/default"/>
    <dgm:cxn modelId="{53FAA58B-B155-45B6-99CA-2A6414A012B9}" srcId="{30BC59E8-DA90-4EF2-AFB9-B7CFAA3CF6F8}" destId="{9F9FD94C-CCAD-4EA6-B8B6-5077D779D1C6}" srcOrd="5" destOrd="0" parTransId="{6792CDDC-7D93-474A-90D3-5BC1B93776A2}" sibTransId="{F5A65D0B-F089-4959-A4A0-3D79808E63B8}"/>
    <dgm:cxn modelId="{02A11894-3BEE-4A08-B435-F35970ACE727}" srcId="{30BC59E8-DA90-4EF2-AFB9-B7CFAA3CF6F8}" destId="{8CEC767D-DDCB-4F69-9D1A-D9AFFE8096E8}" srcOrd="2" destOrd="0" parTransId="{206C1B62-7DE0-4A9B-BBAA-2175ED7BE1DD}" sibTransId="{FFF69DD3-9B7D-4BA0-8B30-F4762DB4B6D7}"/>
    <dgm:cxn modelId="{FA3A5ABA-20CB-419F-9E55-C15892CAC1B2}" srcId="{30BC59E8-DA90-4EF2-AFB9-B7CFAA3CF6F8}" destId="{10C392E6-1B98-4BE6-9746-B96FB97C9D8C}" srcOrd="6" destOrd="0" parTransId="{70083A5C-47C5-4D5E-92C2-657B10908682}" sibTransId="{65FCFB5F-03C2-473C-A7D3-5DF8E3569734}"/>
    <dgm:cxn modelId="{B1651BBC-47BD-46F7-B6C5-D6999226DE53}" srcId="{30BC59E8-DA90-4EF2-AFB9-B7CFAA3CF6F8}" destId="{16038F14-41D7-4E67-8DAA-1F5493351739}" srcOrd="4" destOrd="0" parTransId="{43AC392E-DDEB-4110-9F4B-4053D0952C2E}" sibTransId="{96FC423D-E9F4-40D8-9C4E-684370760403}"/>
    <dgm:cxn modelId="{F22106D6-C0AA-4F44-BB4B-4E13AC29EDAF}" type="presOf" srcId="{9F9FD94C-CCAD-4EA6-B8B6-5077D779D1C6}" destId="{9A97E030-6D91-4D23-AC98-9989F3AC1E24}" srcOrd="0" destOrd="0" presId="urn:microsoft.com/office/officeart/2005/8/layout/default"/>
    <dgm:cxn modelId="{224582E7-B963-45F8-8261-1DD4163094C8}" type="presOf" srcId="{8CEC767D-DDCB-4F69-9D1A-D9AFFE8096E8}" destId="{A2E34668-395B-477A-93E5-6A7CF8386EFB}" srcOrd="0" destOrd="0" presId="urn:microsoft.com/office/officeart/2005/8/layout/default"/>
    <dgm:cxn modelId="{901183F3-16D1-4BCF-9CE6-865E7CD36B99}" type="presOf" srcId="{10C392E6-1B98-4BE6-9746-B96FB97C9D8C}" destId="{040237FF-5B05-406B-A7AC-423CDF0BA7E8}" srcOrd="0" destOrd="0" presId="urn:microsoft.com/office/officeart/2005/8/layout/default"/>
    <dgm:cxn modelId="{8242F0D7-714F-4402-8A46-B74A43C72938}" type="presParOf" srcId="{8ABC451E-E5DA-4628-913F-852E9BCC99BB}" destId="{B9E5ADF3-C263-4746-8C0D-3EFB2B726E1F}" srcOrd="0" destOrd="0" presId="urn:microsoft.com/office/officeart/2005/8/layout/default"/>
    <dgm:cxn modelId="{3081874B-BDE1-491E-AADF-666C028DA99D}" type="presParOf" srcId="{8ABC451E-E5DA-4628-913F-852E9BCC99BB}" destId="{ADB6EDBA-122B-49F4-B2C3-46B0158716A9}" srcOrd="1" destOrd="0" presId="urn:microsoft.com/office/officeart/2005/8/layout/default"/>
    <dgm:cxn modelId="{F6DDEF02-D6E5-439E-B8CB-B03D6B180F54}" type="presParOf" srcId="{8ABC451E-E5DA-4628-913F-852E9BCC99BB}" destId="{0BB67845-E6B8-43B5-B730-352B077091BB}" srcOrd="2" destOrd="0" presId="urn:microsoft.com/office/officeart/2005/8/layout/default"/>
    <dgm:cxn modelId="{78404440-56E1-4B08-B412-0657B0EB7E5D}" type="presParOf" srcId="{8ABC451E-E5DA-4628-913F-852E9BCC99BB}" destId="{0EE627D2-6B05-4AC2-AA13-D71B3BB9E4D9}" srcOrd="3" destOrd="0" presId="urn:microsoft.com/office/officeart/2005/8/layout/default"/>
    <dgm:cxn modelId="{2964BE8B-B063-4A88-BDAF-07F000CC67AE}" type="presParOf" srcId="{8ABC451E-E5DA-4628-913F-852E9BCC99BB}" destId="{A2E34668-395B-477A-93E5-6A7CF8386EFB}" srcOrd="4" destOrd="0" presId="urn:microsoft.com/office/officeart/2005/8/layout/default"/>
    <dgm:cxn modelId="{54F1BA98-6D59-4396-862B-B0E8948DBB73}" type="presParOf" srcId="{8ABC451E-E5DA-4628-913F-852E9BCC99BB}" destId="{AE958C0A-499A-4AAF-8CD1-B43F1304D8DE}" srcOrd="5" destOrd="0" presId="urn:microsoft.com/office/officeart/2005/8/layout/default"/>
    <dgm:cxn modelId="{469A3B2D-9FB8-48FF-82BD-414E02C14446}" type="presParOf" srcId="{8ABC451E-E5DA-4628-913F-852E9BCC99BB}" destId="{47E8ADB6-4518-4D4C-8A6E-B3653E7CFBA2}" srcOrd="6" destOrd="0" presId="urn:microsoft.com/office/officeart/2005/8/layout/default"/>
    <dgm:cxn modelId="{56DB41F1-4C31-486E-8AAE-15AD7B560CE9}" type="presParOf" srcId="{8ABC451E-E5DA-4628-913F-852E9BCC99BB}" destId="{42914DDD-2FCF-4DCD-8398-147384C80EBF}" srcOrd="7" destOrd="0" presId="urn:microsoft.com/office/officeart/2005/8/layout/default"/>
    <dgm:cxn modelId="{30F2CF86-5FF3-4967-9D54-6945C630D1C7}" type="presParOf" srcId="{8ABC451E-E5DA-4628-913F-852E9BCC99BB}" destId="{465F2868-78D3-4306-84F1-4FE335951785}" srcOrd="8" destOrd="0" presId="urn:microsoft.com/office/officeart/2005/8/layout/default"/>
    <dgm:cxn modelId="{D2F34094-4DA2-404D-8E80-1AAD4D8FBF00}" type="presParOf" srcId="{8ABC451E-E5DA-4628-913F-852E9BCC99BB}" destId="{E4F364F5-0AC3-4475-BB5B-281AB52A418F}" srcOrd="9" destOrd="0" presId="urn:microsoft.com/office/officeart/2005/8/layout/default"/>
    <dgm:cxn modelId="{339D30E2-5D72-4B1B-BD7A-9344A2E17CE6}" type="presParOf" srcId="{8ABC451E-E5DA-4628-913F-852E9BCC99BB}" destId="{9A97E030-6D91-4D23-AC98-9989F3AC1E24}" srcOrd="10" destOrd="0" presId="urn:microsoft.com/office/officeart/2005/8/layout/default"/>
    <dgm:cxn modelId="{441AD68C-52F1-4B38-B4A4-128B4508CCC2}" type="presParOf" srcId="{8ABC451E-E5DA-4628-913F-852E9BCC99BB}" destId="{C6719243-4A21-49BD-82F1-8C7CC5AC3786}" srcOrd="11" destOrd="0" presId="urn:microsoft.com/office/officeart/2005/8/layout/default"/>
    <dgm:cxn modelId="{8CA8CA93-538F-4151-8CBF-B5D98776E613}" type="presParOf" srcId="{8ABC451E-E5DA-4628-913F-852E9BCC99BB}" destId="{040237FF-5B05-406B-A7AC-423CDF0BA7E8}" srcOrd="1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3F22F41-CAD4-4271-8890-8F4DFF26BB4A}">
      <dsp:nvSpPr>
        <dsp:cNvPr id="0" name=""/>
        <dsp:cNvSpPr/>
      </dsp:nvSpPr>
      <dsp:spPr>
        <a:xfrm>
          <a:off x="2564" y="69029"/>
          <a:ext cx="2500460" cy="345600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56896" rIns="99568" bIns="56896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400" b="1" kern="1200" dirty="0"/>
            <a:t>8,348</a:t>
          </a:r>
        </a:p>
      </dsp:txBody>
      <dsp:txXfrm>
        <a:off x="2564" y="69029"/>
        <a:ext cx="2500460" cy="345600"/>
      </dsp:txXfrm>
    </dsp:sp>
    <dsp:sp modelId="{A98B35B8-CDDC-46FC-A310-082A864BF7F8}">
      <dsp:nvSpPr>
        <dsp:cNvPr id="0" name=""/>
        <dsp:cNvSpPr/>
      </dsp:nvSpPr>
      <dsp:spPr>
        <a:xfrm>
          <a:off x="2564" y="414629"/>
          <a:ext cx="2500460" cy="844087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008" tIns="64008" rIns="85344" bIns="96012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200" kern="1200" dirty="0"/>
            <a:t>NNA de las comunidades han fortalecido sus capacidades de autoprotección.</a:t>
          </a:r>
        </a:p>
      </dsp:txBody>
      <dsp:txXfrm>
        <a:off x="2564" y="414629"/>
        <a:ext cx="2500460" cy="844087"/>
      </dsp:txXfrm>
    </dsp:sp>
    <dsp:sp modelId="{DD6CFA20-4E61-4E16-B0EC-D977D2C1A98B}">
      <dsp:nvSpPr>
        <dsp:cNvPr id="0" name=""/>
        <dsp:cNvSpPr/>
      </dsp:nvSpPr>
      <dsp:spPr>
        <a:xfrm>
          <a:off x="2853089" y="69029"/>
          <a:ext cx="2500460" cy="345600"/>
        </a:xfrm>
        <a:prstGeom prst="rect">
          <a:avLst/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accent5">
              <a:hueOff val="-3379271"/>
              <a:satOff val="-8710"/>
              <a:lumOff val="-588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56896" rIns="99568" bIns="56896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400" b="1" kern="1200" dirty="0"/>
            <a:t>3,160</a:t>
          </a:r>
        </a:p>
      </dsp:txBody>
      <dsp:txXfrm>
        <a:off x="2853089" y="69029"/>
        <a:ext cx="2500460" cy="345600"/>
      </dsp:txXfrm>
    </dsp:sp>
    <dsp:sp modelId="{890EA122-3234-49EF-ACDC-4AB45B181ABB}">
      <dsp:nvSpPr>
        <dsp:cNvPr id="0" name=""/>
        <dsp:cNvSpPr/>
      </dsp:nvSpPr>
      <dsp:spPr>
        <a:xfrm>
          <a:off x="2853089" y="414629"/>
          <a:ext cx="2500460" cy="844087"/>
        </a:xfrm>
        <a:prstGeom prst="rect">
          <a:avLst/>
        </a:prstGeom>
        <a:solidFill>
          <a:schemeClr val="accent5">
            <a:tint val="40000"/>
            <a:alpha val="90000"/>
            <a:hueOff val="-3369881"/>
            <a:satOff val="-11416"/>
            <a:lumOff val="-1464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-3369881"/>
              <a:satOff val="-11416"/>
              <a:lumOff val="-146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008" tIns="64008" rIns="85344" bIns="96012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200" kern="1200" dirty="0"/>
            <a:t>Padres, madres y adultos cuidadores han fortalecido sus competencias parentales para el uso de pautas de crianza positiva.</a:t>
          </a:r>
        </a:p>
      </dsp:txBody>
      <dsp:txXfrm>
        <a:off x="2853089" y="414629"/>
        <a:ext cx="2500460" cy="844087"/>
      </dsp:txXfrm>
    </dsp:sp>
    <dsp:sp modelId="{81F2B9C4-1DAF-4433-A11F-CBD46D846A18}">
      <dsp:nvSpPr>
        <dsp:cNvPr id="0" name=""/>
        <dsp:cNvSpPr/>
      </dsp:nvSpPr>
      <dsp:spPr>
        <a:xfrm>
          <a:off x="5703614" y="69029"/>
          <a:ext cx="2500460" cy="345600"/>
        </a:xfrm>
        <a:prstGeom prst="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accent5">
              <a:hueOff val="-6758543"/>
              <a:satOff val="-17419"/>
              <a:lumOff val="-1176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56896" rIns="99568" bIns="56896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400" b="1" kern="1200" dirty="0"/>
            <a:t>1,191</a:t>
          </a:r>
          <a:endParaRPr lang="es-ES" sz="1100" b="1" kern="1200" dirty="0"/>
        </a:p>
      </dsp:txBody>
      <dsp:txXfrm>
        <a:off x="5703614" y="69029"/>
        <a:ext cx="2500460" cy="345600"/>
      </dsp:txXfrm>
    </dsp:sp>
    <dsp:sp modelId="{4AFF2C13-2F39-4EDD-A769-5C736DEC4CB3}">
      <dsp:nvSpPr>
        <dsp:cNvPr id="0" name=""/>
        <dsp:cNvSpPr/>
      </dsp:nvSpPr>
      <dsp:spPr>
        <a:xfrm>
          <a:off x="5703614" y="414629"/>
          <a:ext cx="2500460" cy="844087"/>
        </a:xfrm>
        <a:prstGeom prst="rect">
          <a:avLst/>
        </a:prstGeom>
        <a:solidFill>
          <a:schemeClr val="accent5">
            <a:tint val="40000"/>
            <a:alpha val="90000"/>
            <a:hueOff val="-6739762"/>
            <a:satOff val="-22832"/>
            <a:lumOff val="-2928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-6739762"/>
              <a:satOff val="-22832"/>
              <a:lumOff val="-292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008" tIns="64008" rIns="85344" bIns="96012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200" kern="1200" dirty="0"/>
            <a:t>Autoridades y líderes comunitarios han fortalecido sus capacidades.</a:t>
          </a:r>
        </a:p>
      </dsp:txBody>
      <dsp:txXfrm>
        <a:off x="5703614" y="414629"/>
        <a:ext cx="2500460" cy="84408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3F22F41-CAD4-4271-8890-8F4DFF26BB4A}">
      <dsp:nvSpPr>
        <dsp:cNvPr id="0" name=""/>
        <dsp:cNvSpPr/>
      </dsp:nvSpPr>
      <dsp:spPr>
        <a:xfrm>
          <a:off x="3122" y="59703"/>
          <a:ext cx="1877680" cy="743763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56896" rIns="99568" bIns="56896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PE" sz="1400" b="1" kern="1200" dirty="0"/>
            <a:t>Mujeres empoderadas y autónomas</a:t>
          </a:r>
          <a:endParaRPr lang="es-ES" sz="1400" b="1" kern="1200" dirty="0"/>
        </a:p>
      </dsp:txBody>
      <dsp:txXfrm>
        <a:off x="3122" y="59703"/>
        <a:ext cx="1877680" cy="743763"/>
      </dsp:txXfrm>
    </dsp:sp>
    <dsp:sp modelId="{A98B35B8-CDDC-46FC-A310-082A864BF7F8}">
      <dsp:nvSpPr>
        <dsp:cNvPr id="0" name=""/>
        <dsp:cNvSpPr/>
      </dsp:nvSpPr>
      <dsp:spPr>
        <a:xfrm>
          <a:off x="3122" y="784220"/>
          <a:ext cx="1877680" cy="1317141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8674" tIns="58674" rIns="78232" bIns="88011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PE" sz="1100" kern="1200" dirty="0"/>
            <a:t>3597 jóvenes y adolescentes fortalecen sus capacidades para ser agentes activos de cambio social en su familia y comunidad</a:t>
          </a:r>
          <a:endParaRPr lang="es-ES" sz="1100" kern="1200" dirty="0"/>
        </a:p>
      </dsp:txBody>
      <dsp:txXfrm>
        <a:off x="3122" y="784220"/>
        <a:ext cx="1877680" cy="1317141"/>
      </dsp:txXfrm>
    </dsp:sp>
    <dsp:sp modelId="{DD6CFA20-4E61-4E16-B0EC-D977D2C1A98B}">
      <dsp:nvSpPr>
        <dsp:cNvPr id="0" name=""/>
        <dsp:cNvSpPr/>
      </dsp:nvSpPr>
      <dsp:spPr>
        <a:xfrm>
          <a:off x="2143678" y="69327"/>
          <a:ext cx="1877680" cy="705270"/>
        </a:xfrm>
        <a:prstGeom prst="rect">
          <a:avLst/>
        </a:prstGeom>
        <a:solidFill>
          <a:schemeClr val="accent5">
            <a:hueOff val="-2252848"/>
            <a:satOff val="-5806"/>
            <a:lumOff val="-3922"/>
            <a:alphaOff val="0"/>
          </a:schemeClr>
        </a:solidFill>
        <a:ln w="12700" cap="flat" cmpd="sng" algn="ctr">
          <a:solidFill>
            <a:schemeClr val="accent5">
              <a:hueOff val="-2252848"/>
              <a:satOff val="-5806"/>
              <a:lumOff val="-392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56896" rIns="99568" bIns="56896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PE" sz="1400" b="1" kern="1200" dirty="0"/>
            <a:t>Hombres por la Igualdad</a:t>
          </a:r>
          <a:endParaRPr lang="es-ES" sz="1400" b="1" kern="1200" dirty="0"/>
        </a:p>
      </dsp:txBody>
      <dsp:txXfrm>
        <a:off x="2143678" y="69327"/>
        <a:ext cx="1877680" cy="705270"/>
      </dsp:txXfrm>
    </dsp:sp>
    <dsp:sp modelId="{890EA122-3234-49EF-ACDC-4AB45B181ABB}">
      <dsp:nvSpPr>
        <dsp:cNvPr id="0" name=""/>
        <dsp:cNvSpPr/>
      </dsp:nvSpPr>
      <dsp:spPr>
        <a:xfrm>
          <a:off x="2143678" y="774597"/>
          <a:ext cx="1877680" cy="1317141"/>
        </a:xfrm>
        <a:prstGeom prst="rect">
          <a:avLst/>
        </a:prstGeom>
        <a:solidFill>
          <a:schemeClr val="accent5">
            <a:tint val="40000"/>
            <a:alpha val="90000"/>
            <a:hueOff val="-2246587"/>
            <a:satOff val="-7611"/>
            <a:lumOff val="-976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-2246587"/>
              <a:satOff val="-7611"/>
              <a:lumOff val="-97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8674" tIns="58674" rIns="78232" bIns="88011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PE" sz="1100" kern="1200" dirty="0"/>
            <a:t>A la fecha, se cuenta con 125 colectivos y 3247 líderes, quienes desarrollan acciones de información, sensibilización e incidencia en prevención en sus localidades</a:t>
          </a:r>
          <a:endParaRPr lang="es-ES" sz="1100" kern="1200" dirty="0"/>
        </a:p>
      </dsp:txBody>
      <dsp:txXfrm>
        <a:off x="2143678" y="774597"/>
        <a:ext cx="1877680" cy="1317141"/>
      </dsp:txXfrm>
    </dsp:sp>
    <dsp:sp modelId="{81F2B9C4-1DAF-4433-A11F-CBD46D846A18}">
      <dsp:nvSpPr>
        <dsp:cNvPr id="0" name=""/>
        <dsp:cNvSpPr/>
      </dsp:nvSpPr>
      <dsp:spPr>
        <a:xfrm>
          <a:off x="4284234" y="69327"/>
          <a:ext cx="1877680" cy="705270"/>
        </a:xfrm>
        <a:prstGeom prst="rect">
          <a:avLst/>
        </a:prstGeom>
        <a:solidFill>
          <a:schemeClr val="accent5">
            <a:hueOff val="-4505695"/>
            <a:satOff val="-11613"/>
            <a:lumOff val="-7843"/>
            <a:alphaOff val="0"/>
          </a:schemeClr>
        </a:solidFill>
        <a:ln w="12700" cap="flat" cmpd="sng" algn="ctr">
          <a:solidFill>
            <a:schemeClr val="accent5">
              <a:hueOff val="-4505695"/>
              <a:satOff val="-11613"/>
              <a:lumOff val="-784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56896" rIns="99568" bIns="56896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PE" sz="1400" b="1" kern="1200" dirty="0"/>
            <a:t>Mujeres acompañando a mujeres</a:t>
          </a:r>
          <a:endParaRPr lang="es-ES" sz="1100" b="1" kern="1200" dirty="0"/>
        </a:p>
      </dsp:txBody>
      <dsp:txXfrm>
        <a:off x="4284234" y="69327"/>
        <a:ext cx="1877680" cy="705270"/>
      </dsp:txXfrm>
    </dsp:sp>
    <dsp:sp modelId="{4AFF2C13-2F39-4EDD-A769-5C736DEC4CB3}">
      <dsp:nvSpPr>
        <dsp:cNvPr id="0" name=""/>
        <dsp:cNvSpPr/>
      </dsp:nvSpPr>
      <dsp:spPr>
        <a:xfrm>
          <a:off x="4284234" y="774597"/>
          <a:ext cx="1877680" cy="1317141"/>
        </a:xfrm>
        <a:prstGeom prst="rect">
          <a:avLst/>
        </a:prstGeom>
        <a:solidFill>
          <a:schemeClr val="accent5">
            <a:tint val="40000"/>
            <a:alpha val="90000"/>
            <a:hueOff val="-4493175"/>
            <a:satOff val="-15221"/>
            <a:lumOff val="-1952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-4493175"/>
              <a:satOff val="-15221"/>
              <a:lumOff val="-195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8674" tIns="58674" rIns="78232" bIns="88011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PE" sz="1100" kern="1200" dirty="0"/>
            <a:t>A la fecha se cuenta con 4 890 mujeres víctimas de violencia que se encuentran en proceso de acompañamiento básico y especializado. </a:t>
          </a:r>
          <a:endParaRPr lang="es-ES" sz="1100" kern="1200" dirty="0"/>
        </a:p>
      </dsp:txBody>
      <dsp:txXfrm>
        <a:off x="4284234" y="774597"/>
        <a:ext cx="1877680" cy="1317141"/>
      </dsp:txXfrm>
    </dsp:sp>
    <dsp:sp modelId="{FFA1FA07-FC9F-4633-AA92-79CF3AEC3B17}">
      <dsp:nvSpPr>
        <dsp:cNvPr id="0" name=""/>
        <dsp:cNvSpPr/>
      </dsp:nvSpPr>
      <dsp:spPr>
        <a:xfrm>
          <a:off x="6424790" y="69327"/>
          <a:ext cx="1877680" cy="705270"/>
        </a:xfrm>
        <a:prstGeom prst="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accent5">
              <a:hueOff val="-6758543"/>
              <a:satOff val="-17419"/>
              <a:lumOff val="-1176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PE" sz="1600" b="1" kern="1200" dirty="0"/>
            <a:t>Estrategia educativa</a:t>
          </a:r>
          <a:endParaRPr lang="es-ES" sz="1600" b="1" kern="1200" dirty="0"/>
        </a:p>
      </dsp:txBody>
      <dsp:txXfrm>
        <a:off x="6424790" y="69327"/>
        <a:ext cx="1877680" cy="705270"/>
      </dsp:txXfrm>
    </dsp:sp>
    <dsp:sp modelId="{5D76B627-5C5B-4C5A-963B-B4C79497AB7E}">
      <dsp:nvSpPr>
        <dsp:cNvPr id="0" name=""/>
        <dsp:cNvSpPr/>
      </dsp:nvSpPr>
      <dsp:spPr>
        <a:xfrm>
          <a:off x="6424790" y="774597"/>
          <a:ext cx="1877680" cy="1317141"/>
        </a:xfrm>
        <a:prstGeom prst="rect">
          <a:avLst/>
        </a:prstGeom>
        <a:solidFill>
          <a:schemeClr val="accent5">
            <a:tint val="40000"/>
            <a:alpha val="90000"/>
            <a:hueOff val="-6739762"/>
            <a:satOff val="-22832"/>
            <a:lumOff val="-2928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-6739762"/>
              <a:satOff val="-22832"/>
              <a:lumOff val="-292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8674" tIns="58674" rIns="78232" bIns="88011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100" kern="1200" dirty="0"/>
            <a:t>Se ha logrado </a:t>
          </a:r>
          <a:r>
            <a:rPr lang="es-PE" sz="1100" kern="1200" dirty="0"/>
            <a:t>sensibilizar en lo que va del año a 17 755 niñas, niños y adolescentes</a:t>
          </a:r>
          <a:endParaRPr lang="es-ES" sz="1100" kern="1200" dirty="0"/>
        </a:p>
      </dsp:txBody>
      <dsp:txXfrm>
        <a:off x="6424790" y="774597"/>
        <a:ext cx="1877680" cy="131714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E5ADF3-C263-4746-8C0D-3EFB2B726E1F}">
      <dsp:nvSpPr>
        <dsp:cNvPr id="0" name=""/>
        <dsp:cNvSpPr/>
      </dsp:nvSpPr>
      <dsp:spPr>
        <a:xfrm>
          <a:off x="3434" y="940244"/>
          <a:ext cx="2725062" cy="1635037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500" b="0" kern="1200">
              <a:latin typeface="+mn-lt"/>
            </a:rPr>
            <a:t>Se han elaborado de </a:t>
          </a:r>
          <a:r>
            <a:rPr lang="es-ES" sz="1500" b="1" kern="1200">
              <a:latin typeface="+mn-lt"/>
            </a:rPr>
            <a:t>Planes de Acción </a:t>
          </a:r>
          <a:r>
            <a:rPr lang="es-ES" sz="1500" kern="1200">
              <a:latin typeface="+mn-lt"/>
            </a:rPr>
            <a:t>para adoptar e implementar las acciones que correspondan respecto a las recomendaciones consignadas en el Informe de Auditoría N° 007-2022-2-0309-AC</a:t>
          </a:r>
          <a:endParaRPr lang="es-ES" sz="1500" kern="1200" dirty="0"/>
        </a:p>
      </dsp:txBody>
      <dsp:txXfrm>
        <a:off x="3434" y="940244"/>
        <a:ext cx="2725062" cy="1635037"/>
      </dsp:txXfrm>
    </dsp:sp>
    <dsp:sp modelId="{0BB67845-E6B8-43B5-B730-352B077091BB}">
      <dsp:nvSpPr>
        <dsp:cNvPr id="0" name=""/>
        <dsp:cNvSpPr/>
      </dsp:nvSpPr>
      <dsp:spPr>
        <a:xfrm>
          <a:off x="3001004" y="940244"/>
          <a:ext cx="2725062" cy="1635037"/>
        </a:xfrm>
        <a:prstGeom prst="rect">
          <a:avLst/>
        </a:prstGeom>
        <a:solidFill>
          <a:schemeClr val="accent5">
            <a:hueOff val="-1126424"/>
            <a:satOff val="-2903"/>
            <a:lumOff val="-196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500" kern="1200"/>
            <a:t>El Informe de Control </a:t>
          </a:r>
          <a:r>
            <a:rPr lang="es-ES" sz="1500" b="1" kern="1200"/>
            <a:t>ha sido puesto en conocimiento de la Secretaría Técnica de los Órganos Instructores del Procedimiento Administrativo Disciplinario</a:t>
          </a:r>
          <a:endParaRPr lang="es-ES" sz="1500" kern="1200" dirty="0"/>
        </a:p>
      </dsp:txBody>
      <dsp:txXfrm>
        <a:off x="3001004" y="940244"/>
        <a:ext cx="2725062" cy="1635037"/>
      </dsp:txXfrm>
    </dsp:sp>
    <dsp:sp modelId="{A2E34668-395B-477A-93E5-6A7CF8386EFB}">
      <dsp:nvSpPr>
        <dsp:cNvPr id="0" name=""/>
        <dsp:cNvSpPr/>
      </dsp:nvSpPr>
      <dsp:spPr>
        <a:xfrm>
          <a:off x="5998573" y="940244"/>
          <a:ext cx="2725062" cy="1635037"/>
        </a:xfrm>
        <a:prstGeom prst="rect">
          <a:avLst/>
        </a:prstGeom>
        <a:solidFill>
          <a:schemeClr val="accent5">
            <a:hueOff val="-2252848"/>
            <a:satOff val="-5806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500" kern="1200" dirty="0"/>
            <a:t>Se ha dispuesto </a:t>
          </a:r>
          <a:r>
            <a:rPr lang="es-ES" sz="1500" b="1" kern="1200" dirty="0"/>
            <a:t>la inmediata subsanación de las deficiencias de control interno</a:t>
          </a:r>
          <a:endParaRPr lang="es-ES" sz="1500" kern="1200" dirty="0"/>
        </a:p>
      </dsp:txBody>
      <dsp:txXfrm>
        <a:off x="5998573" y="940244"/>
        <a:ext cx="2725062" cy="1635037"/>
      </dsp:txXfrm>
    </dsp:sp>
    <dsp:sp modelId="{47E8ADB6-4518-4D4C-8A6E-B3653E7CFBA2}">
      <dsp:nvSpPr>
        <dsp:cNvPr id="0" name=""/>
        <dsp:cNvSpPr/>
      </dsp:nvSpPr>
      <dsp:spPr>
        <a:xfrm>
          <a:off x="8996142" y="940244"/>
          <a:ext cx="2725062" cy="1635037"/>
        </a:xfrm>
        <a:prstGeom prst="rect">
          <a:avLst/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PE" sz="1500" kern="1200" dirty="0">
              <a:latin typeface="+mn-lt"/>
            </a:rPr>
            <a:t>Se han emitido </a:t>
          </a:r>
          <a:r>
            <a:rPr lang="es-PE" sz="1500" b="1" kern="1200" dirty="0">
              <a:latin typeface="+mn-lt"/>
            </a:rPr>
            <a:t>Informes de Precalificación que recomiendan el inicio de Procedimiento Administrativo Disciplinario (PAD) contra los servidores del </a:t>
          </a:r>
          <a:r>
            <a:rPr lang="es-ES" sz="1500" b="1" kern="1200" dirty="0">
              <a:latin typeface="+mn-lt"/>
            </a:rPr>
            <a:t>CAR «Esperanza» </a:t>
          </a:r>
          <a:r>
            <a:rPr lang="es-PE" sz="1500" b="1" kern="1200" dirty="0">
              <a:latin typeface="+mn-lt"/>
            </a:rPr>
            <a:t>involucrados</a:t>
          </a:r>
          <a:endParaRPr lang="es-ES" sz="1500" kern="1200" dirty="0"/>
        </a:p>
      </dsp:txBody>
      <dsp:txXfrm>
        <a:off x="8996142" y="940244"/>
        <a:ext cx="2725062" cy="1635037"/>
      </dsp:txXfrm>
    </dsp:sp>
    <dsp:sp modelId="{465F2868-78D3-4306-84F1-4FE335951785}">
      <dsp:nvSpPr>
        <dsp:cNvPr id="0" name=""/>
        <dsp:cNvSpPr/>
      </dsp:nvSpPr>
      <dsp:spPr>
        <a:xfrm>
          <a:off x="1502219" y="2847788"/>
          <a:ext cx="2725062" cy="1635037"/>
        </a:xfrm>
        <a:prstGeom prst="rect">
          <a:avLst/>
        </a:prstGeom>
        <a:solidFill>
          <a:schemeClr val="accent5">
            <a:hueOff val="-4505695"/>
            <a:satOff val="-11613"/>
            <a:lumOff val="-784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500" b="0" kern="1200">
              <a:latin typeface="+mn-lt"/>
            </a:rPr>
            <a:t>Se puso en conocimiento de la OCI de INABIF que en la visita de la </a:t>
          </a:r>
          <a:r>
            <a:rPr lang="es-ES" sz="1500" b="1" kern="1200">
              <a:latin typeface="+mn-lt"/>
            </a:rPr>
            <a:t>CEMPICES </a:t>
          </a:r>
          <a:r>
            <a:rPr lang="es-ES" sz="1500" b="0" kern="1200">
              <a:latin typeface="+mn-lt"/>
            </a:rPr>
            <a:t>se habría dado cuenta de </a:t>
          </a:r>
          <a:r>
            <a:rPr lang="es-ES" sz="1500" b="1" kern="1200">
              <a:latin typeface="+mn-lt"/>
            </a:rPr>
            <a:t>hallazgos sobre medicamentos vencidos y posibles omisiones administrativas.</a:t>
          </a:r>
          <a:endParaRPr lang="es-ES" sz="1500" kern="1200" dirty="0"/>
        </a:p>
      </dsp:txBody>
      <dsp:txXfrm>
        <a:off x="1502219" y="2847788"/>
        <a:ext cx="2725062" cy="1635037"/>
      </dsp:txXfrm>
    </dsp:sp>
    <dsp:sp modelId="{9A97E030-6D91-4D23-AC98-9989F3AC1E24}">
      <dsp:nvSpPr>
        <dsp:cNvPr id="0" name=""/>
        <dsp:cNvSpPr/>
      </dsp:nvSpPr>
      <dsp:spPr>
        <a:xfrm>
          <a:off x="4499788" y="2847788"/>
          <a:ext cx="2725062" cy="1635037"/>
        </a:xfrm>
        <a:prstGeom prst="rect">
          <a:avLst/>
        </a:prstGeom>
        <a:solidFill>
          <a:schemeClr val="accent5">
            <a:hueOff val="-5632119"/>
            <a:satOff val="-14516"/>
            <a:lumOff val="-980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500" b="0" kern="1200">
              <a:latin typeface="+mn-lt"/>
            </a:rPr>
            <a:t>Se realizaron las </a:t>
          </a:r>
          <a:r>
            <a:rPr lang="es-ES" sz="1500" b="1" kern="1200">
              <a:latin typeface="+mn-lt"/>
            </a:rPr>
            <a:t>acciones de supervisión inmediatas </a:t>
          </a:r>
          <a:r>
            <a:rPr lang="es-ES" sz="1500" b="0" kern="1200">
              <a:latin typeface="+mn-lt"/>
            </a:rPr>
            <a:t>en los Servicios de Protección y Desarrollo Familiar que se encuentren bajo su administración.</a:t>
          </a:r>
          <a:endParaRPr lang="es-ES" sz="1500" b="0" kern="1200" dirty="0"/>
        </a:p>
      </dsp:txBody>
      <dsp:txXfrm>
        <a:off x="4499788" y="2847788"/>
        <a:ext cx="2725062" cy="1635037"/>
      </dsp:txXfrm>
    </dsp:sp>
    <dsp:sp modelId="{040237FF-5B05-406B-A7AC-423CDF0BA7E8}">
      <dsp:nvSpPr>
        <dsp:cNvPr id="0" name=""/>
        <dsp:cNvSpPr/>
      </dsp:nvSpPr>
      <dsp:spPr>
        <a:xfrm>
          <a:off x="7497357" y="2847788"/>
          <a:ext cx="2725062" cy="1635037"/>
        </a:xfrm>
        <a:prstGeom prst="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500" kern="1200">
              <a:latin typeface="+mn-lt"/>
            </a:rPr>
            <a:t>Se </a:t>
          </a:r>
          <a:r>
            <a:rPr lang="es-ES" sz="1500" b="0" kern="1200">
              <a:latin typeface="+mn-lt"/>
            </a:rPr>
            <a:t>exhortó a todos los CAR de la USPPD, USPNNA y USPPAM a </a:t>
          </a:r>
          <a:r>
            <a:rPr lang="es-ES" sz="1500" b="1" kern="1200">
              <a:latin typeface="+mn-lt"/>
            </a:rPr>
            <a:t>asegurar el estricto cumplimiento de los plazos y procedimientos</a:t>
          </a:r>
          <a:endParaRPr lang="es-ES" sz="1500" kern="1200" dirty="0"/>
        </a:p>
      </dsp:txBody>
      <dsp:txXfrm>
        <a:off x="7497357" y="2847788"/>
        <a:ext cx="2725062" cy="163503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0.06745</cdr:x>
      <cdr:y>0.73225</cdr:y>
    </cdr:from>
    <cdr:to>
      <cdr:x>0.11578</cdr:x>
      <cdr:y>0.79615</cdr:y>
    </cdr:to>
    <cdr:sp macro="" textlink="">
      <cdr:nvSpPr>
        <cdr:cNvPr id="2" name="Rectángulo 1">
          <a:extLst xmlns:a="http://schemas.openxmlformats.org/drawingml/2006/main">
            <a:ext uri="{FF2B5EF4-FFF2-40B4-BE49-F238E27FC236}">
              <a16:creationId xmlns:a16="http://schemas.microsoft.com/office/drawing/2014/main" id="{5CF2F599-CE61-B6E8-BD4D-61D3B55F118B}"/>
            </a:ext>
          </a:extLst>
        </cdr:cNvPr>
        <cdr:cNvSpPr/>
      </cdr:nvSpPr>
      <cdr:spPr>
        <a:xfrm xmlns:a="http://schemas.openxmlformats.org/drawingml/2006/main">
          <a:off x="691764" y="3203971"/>
          <a:ext cx="495649" cy="27959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  <a:prstDash val="sysDot"/>
        </a:ln>
      </cdr:spPr>
      <cdr:style>
        <a:lnRef xmlns:a="http://schemas.openxmlformats.org/drawingml/2006/main" idx="2">
          <a:schemeClr val="accent2">
            <a:shade val="50000"/>
          </a:schemeClr>
        </a:lnRef>
        <a:fillRef xmlns:a="http://schemas.openxmlformats.org/drawingml/2006/main" idx="1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defPPr>
            <a:defRPr lang="es-PE"/>
          </a:defPPr>
          <a:lvl1pPr marL="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s-MX" sz="1000" b="1" dirty="0">
              <a:solidFill>
                <a:schemeClr val="accent5">
                  <a:lumMod val="50000"/>
                </a:schemeClr>
              </a:solidFill>
            </a:rPr>
            <a:t>▪</a:t>
          </a:r>
        </a:p>
        <a:p xmlns:a="http://schemas.openxmlformats.org/drawingml/2006/main">
          <a:pPr algn="ctr"/>
          <a:r>
            <a:rPr lang="es-MX" sz="900" b="1" dirty="0">
              <a:solidFill>
                <a:schemeClr val="accent5">
                  <a:lumMod val="50000"/>
                </a:schemeClr>
              </a:solidFill>
            </a:rPr>
            <a:t>0.36%</a:t>
          </a:r>
          <a:endParaRPr lang="es-PE" sz="900" b="1" dirty="0">
            <a:solidFill>
              <a:schemeClr val="accent5">
                <a:lumMod val="50000"/>
              </a:schemeClr>
            </a:solidFill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:a16="http://schemas.microsoft.com/office/drawing/2014/main" id="{B1495C64-1550-4B64-87A3-1DEE2070421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s-PE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CD59A248-8315-4EDA-8F34-65BFF2D7171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D87DCCF-3FB5-4977-973C-A9722B29FA9F}" type="datetimeFigureOut">
              <a:rPr lang="es-PE" smtClean="0"/>
              <a:t>12/01/2023</a:t>
            </a:fld>
            <a:endParaRPr lang="es-PE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8B85E49B-AD8E-4F53-B0CD-C3F64947844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s-PE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A6E622E6-0F92-42E2-9902-48106711C8A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1447BF3B-4FD8-4417-86EA-A10B4704568A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3970598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s-PE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DA2B7CE-1E34-4CDC-BE68-54229793F6FB}" type="datetimeFigureOut">
              <a:rPr lang="es-PE" smtClean="0"/>
              <a:t>12/01/2023</a:t>
            </a:fld>
            <a:endParaRPr lang="es-PE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s-PE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57E1540-B81A-4A52-8D6D-9FB0B10B75CD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2509755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PE" sz="2800" dirty="0">
              <a:solidFill>
                <a:schemeClr val="tx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7E1540-B81A-4A52-8D6D-9FB0B10B75CD}" type="slidenum">
              <a:rPr lang="es-PE" smtClean="0"/>
              <a:t>3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9341377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 algn="just">
              <a:lnSpc>
                <a:spcPct val="100000"/>
              </a:lnSpc>
              <a:spcAft>
                <a:spcPts val="600"/>
              </a:spcAft>
              <a:buFont typeface="Symbol" panose="05050102010706020507" pitchFamily="18" charset="2"/>
              <a:buNone/>
            </a:pPr>
            <a:r>
              <a:rPr kumimoji="0" lang="es-PE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1DFDA8-9633-4C9C-936E-CCC2500D2ADB}" type="slidenum">
              <a:rPr lang="es-PE" smtClean="0"/>
              <a:t>5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40098727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ES" sz="1200" dirty="0">
              <a:effectLst/>
              <a:latin typeface="+mn-lt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1DFDA8-9633-4C9C-936E-CCC2500D2ADB}" type="slidenum">
              <a:rPr lang="es-PE" smtClean="0"/>
              <a:t>7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3896896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  <a:spcAft>
                <a:spcPts val="0"/>
              </a:spcAft>
            </a:pPr>
            <a:endParaRPr lang="es-PE" sz="1200" b="0" dirty="0">
              <a:effectLst/>
              <a:latin typeface="+mn-lt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1DFDA8-9633-4C9C-936E-CCC2500D2ADB}" type="slidenum">
              <a:rPr lang="es-PE" smtClean="0"/>
              <a:t>8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060174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PE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7E1540-B81A-4A52-8D6D-9FB0B10B75CD}" type="slidenum">
              <a:rPr lang="es-PE" smtClean="0"/>
              <a:t>9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020999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es-PE" b="1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8A6832-AB66-45BA-9B61-2C1B240764E2}" type="slidenum">
              <a:rPr lang="es-PE" smtClean="0"/>
              <a:t>10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5952928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PE" sz="1200" b="1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1DFDA8-9633-4C9C-936E-CCC2500D2ADB}" type="slidenum">
              <a:rPr lang="es-PE" smtClean="0"/>
              <a:t>13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82142007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PE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7E1540-B81A-4A52-8D6D-9FB0B10B75CD}" type="slidenum">
              <a:rPr lang="es-PE" smtClean="0"/>
              <a:t>15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70003638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PE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7E1540-B81A-4A52-8D6D-9FB0B10B75CD}" type="slidenum">
              <a:rPr lang="es-PE" smtClean="0"/>
              <a:t>16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4349249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id="{610CF387-AE32-4C9D-92FE-5223B923F53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644CBFC1-9709-4EC5-A001-559D0CC4F9A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2505951"/>
            <a:ext cx="9144000" cy="1265527"/>
          </a:xfrm>
          <a:prstGeom prst="rect">
            <a:avLst/>
          </a:prstGeom>
        </p:spPr>
        <p:txBody>
          <a:bodyPr anchor="b"/>
          <a:lstStyle>
            <a:lvl1pPr algn="ctr">
              <a:defRPr sz="6000">
                <a:solidFill>
                  <a:srgbClr val="05223C"/>
                </a:solidFill>
                <a:latin typeface="Carot Sans Extra Bold" pitchFamily="2" charset="0"/>
                <a:ea typeface="Carot Sans Extra Bold" pitchFamily="2" charset="0"/>
              </a:defRPr>
            </a:lvl1pPr>
          </a:lstStyle>
          <a:p>
            <a:r>
              <a:rPr lang="es-ES" dirty="0"/>
              <a:t>TÍTULO DE PORTADA</a:t>
            </a:r>
            <a:endParaRPr lang="es-PE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A382BBC-9BC9-4BD0-80A3-370E4682C8AB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4182396"/>
            <a:ext cx="9144000" cy="36512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solidFill>
                  <a:srgbClr val="05223C"/>
                </a:solidFill>
                <a:latin typeface="+mj-lt"/>
                <a:ea typeface="Carot Sans Extra Bold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dirty="0"/>
              <a:t>SUBTITULO DE PORTADA</a:t>
            </a:r>
            <a:endParaRPr lang="es-PE" dirty="0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8E2508C-416D-4BE5-AAA3-230DC2D5FB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055FC-40F9-4D02-A430-FBDB930420A7}" type="datetimeFigureOut">
              <a:rPr lang="es-PE" smtClean="0"/>
              <a:t>12/01/2023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B9F8D55-AC1C-487E-B737-0C4EC114CC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5D457D0-3DA1-4E73-A3BA-C8527CCC97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02116-72FA-461D-8E67-4B061830931D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8447795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id="{5030D86A-95B9-4010-8DC2-3E316CF22DA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3119CE4E-F841-4273-82D6-F5CE148A038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1755094"/>
            <a:ext cx="1498600" cy="3905477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0000" b="1" i="0">
                <a:solidFill>
                  <a:schemeClr val="bg1">
                    <a:lumMod val="85000"/>
                  </a:schemeClr>
                </a:solidFill>
                <a:latin typeface="Gotham Thin" panose="02000603030000020004" pitchFamily="2" charset="0"/>
                <a:ea typeface="Carot Sans" pitchFamily="50" charset="0"/>
              </a:defRPr>
            </a:lvl1pPr>
          </a:lstStyle>
          <a:p>
            <a:r>
              <a:rPr lang="es-ES" dirty="0"/>
              <a:t>1</a:t>
            </a:r>
            <a:endParaRPr lang="es-PE" dirty="0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4D43807-9F23-42D0-B7FF-40A1ED312F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055FC-40F9-4D02-A430-FBDB930420A7}" type="datetimeFigureOut">
              <a:rPr lang="es-PE" smtClean="0"/>
              <a:t>12/01/2023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AE3107C-C3D3-4D52-80E2-BD0C0FA4DA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AA507DB-5F8C-46F6-866A-94166F9EA7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02116-72FA-461D-8E67-4B061830931D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6923718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cabezado de secció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id="{CFBEEB85-429A-47BC-9C4E-63D28420679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D2ADA1A3-E042-48CF-954D-6B9F0D3B06F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1850" y="1436234"/>
            <a:ext cx="4306207" cy="832303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3600">
                <a:solidFill>
                  <a:srgbClr val="05223C"/>
                </a:solidFill>
                <a:latin typeface="Carot Sans Extra Bold" pitchFamily="2" charset="0"/>
                <a:ea typeface="Carot Sans Extra Bold" pitchFamily="2" charset="0"/>
              </a:defRPr>
            </a:lvl1pPr>
          </a:lstStyle>
          <a:p>
            <a:r>
              <a:rPr lang="es-ES" dirty="0"/>
              <a:t>TÍTULO DE TEMA</a:t>
            </a:r>
            <a:endParaRPr lang="es-PE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2426D76-4137-4403-A3A7-425F749FC6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2641600"/>
            <a:ext cx="4306207" cy="313508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dirty="0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B457BBD-5C62-420A-AD9E-D1293EA084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055FC-40F9-4D02-A430-FBDB930420A7}" type="datetimeFigureOut">
              <a:rPr lang="es-PE" smtClean="0"/>
              <a:t>12/01/2023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CA5FDE-F1FD-40F1-896E-5CEC9903DA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7175AAE-4576-4C2B-99B3-781892DE97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02116-72FA-461D-8E67-4B061830931D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40582275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s objetos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n 9">
            <a:extLst>
              <a:ext uri="{FF2B5EF4-FFF2-40B4-BE49-F238E27FC236}">
                <a16:creationId xmlns:a16="http://schemas.microsoft.com/office/drawing/2014/main" id="{ECAAB621-CD43-4637-8B0F-B12E4440BA7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9F2E147-4763-4A09-A72C-6F5E3CB572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055FC-40F9-4D02-A430-FBDB930420A7}" type="datetimeFigureOut">
              <a:rPr lang="es-PE" smtClean="0"/>
              <a:t>12/01/2023</a:t>
            </a:fld>
            <a:endParaRPr lang="es-PE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9E4E7FF-05F5-42EB-BEE3-0EE91BD99F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8CD8553-6C84-443C-A694-2FA94069B8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02116-72FA-461D-8E67-4B061830931D}" type="slidenum">
              <a:rPr lang="es-PE" smtClean="0"/>
              <a:t>‹Nº›</a:t>
            </a:fld>
            <a:endParaRPr lang="es-PE"/>
          </a:p>
        </p:txBody>
      </p:sp>
      <p:sp>
        <p:nvSpPr>
          <p:cNvPr id="8" name="Título 1">
            <a:extLst>
              <a:ext uri="{FF2B5EF4-FFF2-40B4-BE49-F238E27FC236}">
                <a16:creationId xmlns:a16="http://schemas.microsoft.com/office/drawing/2014/main" id="{1963CB4D-F3DD-4530-84BA-BAAF2AAA269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1755094"/>
            <a:ext cx="1498600" cy="3905477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0000" b="1" i="0">
                <a:solidFill>
                  <a:schemeClr val="bg1">
                    <a:lumMod val="85000"/>
                  </a:schemeClr>
                </a:solidFill>
                <a:latin typeface="Gotham Thin" panose="02000603030000020004" pitchFamily="2" charset="0"/>
                <a:ea typeface="Carot Sans" pitchFamily="50" charset="0"/>
              </a:defRPr>
            </a:lvl1pPr>
          </a:lstStyle>
          <a:p>
            <a:r>
              <a:rPr lang="es-ES" dirty="0"/>
              <a:t>2</a:t>
            </a:r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27453097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ació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n 10">
            <a:extLst>
              <a:ext uri="{FF2B5EF4-FFF2-40B4-BE49-F238E27FC236}">
                <a16:creationId xmlns:a16="http://schemas.microsoft.com/office/drawing/2014/main" id="{715A8A0B-1DBE-467B-BF2A-E13A11D1B57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506E3E4-E82A-4D18-8FEC-173409F3D1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2587398"/>
            <a:ext cx="5157787" cy="823912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buNone/>
              <a:defRPr sz="1800" b="0">
                <a:solidFill>
                  <a:srgbClr val="05223C"/>
                </a:solidFill>
                <a:latin typeface="Carot Sans" pitchFamily="50" charset="0"/>
                <a:ea typeface="Carot Sans" pitchFamily="50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5D20BAD-4507-4C09-B259-10BB62235B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3730171"/>
            <a:ext cx="5157787" cy="245949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  <a:lvl2pPr>
              <a:defRPr sz="18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2pPr>
            <a:lvl3pPr>
              <a:defRPr sz="16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3pPr>
            <a:lvl4pPr>
              <a:defRPr sz="14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4pPr>
            <a:lvl5pPr>
              <a:defRPr sz="14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11E45CAA-4D18-4864-AF58-1F200E5123D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2587398"/>
            <a:ext cx="5183188" cy="823912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buNone/>
              <a:defRPr sz="1800" b="0">
                <a:solidFill>
                  <a:srgbClr val="05223C"/>
                </a:solidFill>
                <a:latin typeface="Carot Sans" pitchFamily="50" charset="0"/>
                <a:ea typeface="Carot Sans" pitchFamily="50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0E5A7CDB-ED71-420B-A3FE-C83A84A2999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3730171"/>
            <a:ext cx="5183188" cy="245949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  <a:lvl2pPr>
              <a:defRPr sz="18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2pPr>
            <a:lvl3pPr>
              <a:defRPr sz="16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3pPr>
            <a:lvl4pPr>
              <a:defRPr sz="14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4pPr>
            <a:lvl5pPr>
              <a:defRPr sz="14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EE690197-16F0-4469-BE2D-C2F24DD7FE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055FC-40F9-4D02-A430-FBDB930420A7}" type="datetimeFigureOut">
              <a:rPr lang="es-PE" smtClean="0"/>
              <a:t>12/01/2023</a:t>
            </a:fld>
            <a:endParaRPr lang="es-PE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C1A74B18-0299-45A1-BACB-774711C905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B2D3EAE7-CE33-40D0-B0AA-294E1DE9F3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02116-72FA-461D-8E67-4B061830931D}" type="slidenum">
              <a:rPr lang="es-PE" smtClean="0"/>
              <a:t>‹Nº›</a:t>
            </a:fld>
            <a:endParaRPr lang="es-PE"/>
          </a:p>
        </p:txBody>
      </p:sp>
      <p:sp>
        <p:nvSpPr>
          <p:cNvPr id="10" name="Título 1">
            <a:extLst>
              <a:ext uri="{FF2B5EF4-FFF2-40B4-BE49-F238E27FC236}">
                <a16:creationId xmlns:a16="http://schemas.microsoft.com/office/drawing/2014/main" id="{E033B1EE-A84E-4161-98F4-0F9C343982D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1850" y="1436234"/>
            <a:ext cx="4306207" cy="832303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3600">
                <a:solidFill>
                  <a:srgbClr val="05223C"/>
                </a:solidFill>
                <a:latin typeface="Carot Sans Extra Bold" pitchFamily="2" charset="0"/>
                <a:ea typeface="Carot Sans Extra Bold" pitchFamily="2" charset="0"/>
              </a:defRPr>
            </a:lvl1pPr>
          </a:lstStyle>
          <a:p>
            <a:r>
              <a:rPr lang="es-ES" dirty="0"/>
              <a:t>TÍTULO DE TEMA</a:t>
            </a:r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41634806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 blanco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id="{45EA59B1-B2F6-48BC-9AE1-0FBD4F5B3C08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BF7540EB-8CE8-4F3F-A847-D3C3C75439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055FC-40F9-4D02-A430-FBDB930420A7}" type="datetimeFigureOut">
              <a:rPr lang="es-PE" smtClean="0"/>
              <a:t>12/01/2023</a:t>
            </a:fld>
            <a:endParaRPr lang="es-PE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A5216DD9-8F70-4A18-8980-7E00C84E33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E9452AAD-0ABC-41F6-812A-C688B5424D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02116-72FA-461D-8E67-4B061830931D}" type="slidenum">
              <a:rPr lang="es-PE" smtClean="0"/>
              <a:t>‹Nº›</a:t>
            </a:fld>
            <a:endParaRPr lang="es-PE"/>
          </a:p>
        </p:txBody>
      </p:sp>
      <p:sp>
        <p:nvSpPr>
          <p:cNvPr id="5" name="Marcador de contenido 3">
            <a:extLst>
              <a:ext uri="{FF2B5EF4-FFF2-40B4-BE49-F238E27FC236}">
                <a16:creationId xmlns:a16="http://schemas.microsoft.com/office/drawing/2014/main" id="{E57D8B54-1497-4A76-A2F1-AD2BC96FD4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3231407"/>
            <a:ext cx="5157787" cy="245949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  <a:lvl2pPr>
              <a:defRPr sz="18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2pPr>
            <a:lvl3pPr>
              <a:defRPr sz="16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3pPr>
            <a:lvl4pPr>
              <a:defRPr sz="14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4pPr>
            <a:lvl5pPr>
              <a:defRPr sz="14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5pPr>
          </a:lstStyle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PE" dirty="0"/>
          </a:p>
        </p:txBody>
      </p:sp>
      <p:sp>
        <p:nvSpPr>
          <p:cNvPr id="6" name="Título 1">
            <a:extLst>
              <a:ext uri="{FF2B5EF4-FFF2-40B4-BE49-F238E27FC236}">
                <a16:creationId xmlns:a16="http://schemas.microsoft.com/office/drawing/2014/main" id="{3F1A209C-989A-4C00-9490-44EBA828533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1850" y="1436234"/>
            <a:ext cx="4306207" cy="832303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3600">
                <a:solidFill>
                  <a:srgbClr val="05223C"/>
                </a:solidFill>
                <a:latin typeface="Carot Sans Extra Bold" pitchFamily="2" charset="0"/>
                <a:ea typeface="Carot Sans Extra Bold" pitchFamily="2" charset="0"/>
              </a:defRPr>
            </a:lvl1pPr>
          </a:lstStyle>
          <a:p>
            <a:r>
              <a:rPr lang="es-ES" dirty="0"/>
              <a:t>TÍTULO</a:t>
            </a:r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19348384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0B911DA8-411A-4461-8AA4-65FBA925816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D09EE296-DA1C-4E10-9AFB-29FAD32422A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158104"/>
            <a:ext cx="10515600" cy="1325563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bg1">
                    <a:lumMod val="95000"/>
                  </a:schemeClr>
                </a:solidFill>
                <a:latin typeface="Carot Sans" pitchFamily="50" charset="0"/>
                <a:ea typeface="Carot Sans" pitchFamily="50" charset="0"/>
              </a:defRPr>
            </a:lvl1pPr>
          </a:lstStyle>
          <a:p>
            <a:r>
              <a:rPr lang="es-ES" dirty="0"/>
              <a:t>Gracias</a:t>
            </a:r>
            <a:endParaRPr lang="es-PE" dirty="0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1F9DBD47-050E-4086-B799-748065A9E4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055FC-40F9-4D02-A430-FBDB930420A7}" type="datetimeFigureOut">
              <a:rPr lang="es-PE" smtClean="0"/>
              <a:t>12/01/2023</a:t>
            </a:fld>
            <a:endParaRPr lang="es-PE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3ECFC419-FCCB-44E9-BBDB-A01A586731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283078EB-D18D-41B3-967B-C12005805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02116-72FA-461D-8E67-4B061830931D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1389707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2745D-FF71-4D4D-B22E-62342C7AE43D}" type="datetimeFigureOut">
              <a:rPr lang="es-PE" smtClean="0"/>
              <a:t>12/01/2023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F1151-9927-42CC-A8DC-21EF0C4F8140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4024032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2D52ADDB-B5C7-4AA2-B659-BB73516AC7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/>
              <a:t>Haga clic para modificar el estilo de título del patrón</a:t>
            </a:r>
            <a:endParaRPr lang="es-PE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D01C3BE-CA8E-4A92-9EFF-045926D367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CEACE99-F4DE-47D1-B95B-DE586A4C094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D055FC-40F9-4D02-A430-FBDB930420A7}" type="datetimeFigureOut">
              <a:rPr lang="es-PE" smtClean="0"/>
              <a:t>12/01/2023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78A05BA-CD49-4F56-BF9C-B2110156D21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B013A81-B940-41C0-B460-7D3D3F80C84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902116-72FA-461D-8E67-4B061830931D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337664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5" r:id="rId6"/>
    <p:sldLayoutId id="2147483654" r:id="rId7"/>
    <p:sldLayoutId id="2147483656" r:id="rId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7.png"/><Relationship Id="rId4" Type="http://schemas.openxmlformats.org/officeDocument/2006/relationships/chart" Target="../charts/char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image" Target="../media/image7.png"/><Relationship Id="rId7" Type="http://schemas.openxmlformats.org/officeDocument/2006/relationships/diagramColors" Target="../diagrams/colors3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13" Type="http://schemas.openxmlformats.org/officeDocument/2006/relationships/diagramColors" Target="../diagrams/colors2.xml"/><Relationship Id="rId3" Type="http://schemas.openxmlformats.org/officeDocument/2006/relationships/image" Target="../media/image9.png"/><Relationship Id="rId7" Type="http://schemas.openxmlformats.org/officeDocument/2006/relationships/diagramQuickStyle" Target="../diagrams/quickStyle1.xml"/><Relationship Id="rId12" Type="http://schemas.openxmlformats.org/officeDocument/2006/relationships/diagramQuickStyle" Target="../diagrams/quickStyle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6" Type="http://schemas.openxmlformats.org/officeDocument/2006/relationships/diagramLayout" Target="../diagrams/layout1.xml"/><Relationship Id="rId11" Type="http://schemas.openxmlformats.org/officeDocument/2006/relationships/diagramLayout" Target="../diagrams/layout2.xml"/><Relationship Id="rId5" Type="http://schemas.openxmlformats.org/officeDocument/2006/relationships/diagramData" Target="../diagrams/data1.xml"/><Relationship Id="rId10" Type="http://schemas.openxmlformats.org/officeDocument/2006/relationships/diagramData" Target="../diagrams/data2.xml"/><Relationship Id="rId4" Type="http://schemas.openxmlformats.org/officeDocument/2006/relationships/image" Target="../media/image7.png"/><Relationship Id="rId9" Type="http://schemas.microsoft.com/office/2007/relationships/diagramDrawing" Target="../diagrams/drawing1.xml"/><Relationship Id="rId14" Type="http://schemas.microsoft.com/office/2007/relationships/diagramDrawing" Target="../diagrams/drawing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B999C04-6E5F-4F8C-9F79-04E611D4CE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54767" y="1382764"/>
            <a:ext cx="10082463" cy="2231437"/>
          </a:xfrm>
        </p:spPr>
        <p:txBody>
          <a:bodyPr>
            <a:noAutofit/>
          </a:bodyPr>
          <a:lstStyle/>
          <a:p>
            <a:r>
              <a:rPr lang="es-ES" sz="3800" b="1" dirty="0"/>
              <a:t>Décima séptima sesión ordinaria de la Comisión Especial Multipartidaria de Protección a la Infancia en el Contexto de la Emergencia Sanitaria</a:t>
            </a:r>
            <a:endParaRPr lang="es-PE" sz="3800" b="1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CCE2FE5-A33A-480D-9F0A-8016070129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3999" y="4489662"/>
            <a:ext cx="9144000" cy="1734675"/>
          </a:xfrm>
        </p:spPr>
        <p:txBody>
          <a:bodyPr>
            <a:normAutofit/>
          </a:bodyPr>
          <a:lstStyle/>
          <a:p>
            <a:r>
              <a:rPr lang="es-ES" dirty="0"/>
              <a:t>Ministerio de la Mujer y Poblaciones Vulnerables</a:t>
            </a:r>
          </a:p>
          <a:p>
            <a:endParaRPr lang="es-PE"/>
          </a:p>
          <a:p>
            <a:r>
              <a:rPr lang="es-PE"/>
              <a:t>Enero </a:t>
            </a:r>
            <a:r>
              <a:rPr lang="es-PE" dirty="0"/>
              <a:t>2023</a:t>
            </a:r>
            <a:endParaRPr lang="es-ES" dirty="0"/>
          </a:p>
        </p:txBody>
      </p:sp>
      <p:grpSp>
        <p:nvGrpSpPr>
          <p:cNvPr id="6" name="Grupo 5"/>
          <p:cNvGrpSpPr/>
          <p:nvPr/>
        </p:nvGrpSpPr>
        <p:grpSpPr>
          <a:xfrm>
            <a:off x="0" y="0"/>
            <a:ext cx="12192000" cy="1237784"/>
            <a:chOff x="18585" y="-11151"/>
            <a:chExt cx="12192000" cy="1237784"/>
          </a:xfrm>
        </p:grpSpPr>
        <p:pic>
          <p:nvPicPr>
            <p:cNvPr id="4" name="Imagen 3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527" t="88950" b="915"/>
            <a:stretch/>
          </p:blipFill>
          <p:spPr>
            <a:xfrm>
              <a:off x="18585" y="-11151"/>
              <a:ext cx="11902068" cy="1237784"/>
            </a:xfrm>
            <a:prstGeom prst="rect">
              <a:avLst/>
            </a:prstGeom>
          </p:spPr>
        </p:pic>
        <p:sp>
          <p:nvSpPr>
            <p:cNvPr id="5" name="Rectángulo 4"/>
            <p:cNvSpPr/>
            <p:nvPr/>
          </p:nvSpPr>
          <p:spPr>
            <a:xfrm>
              <a:off x="11920653" y="-11151"/>
              <a:ext cx="289932" cy="122663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/>
            </a:p>
          </p:txBody>
        </p:sp>
      </p:grpSp>
    </p:spTree>
    <p:extLst>
      <p:ext uri="{BB962C8B-B14F-4D97-AF65-F5344CB8AC3E}">
        <p14:creationId xmlns:p14="http://schemas.microsoft.com/office/powerpoint/2010/main" val="16269906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CuadroTexto 18">
            <a:extLst>
              <a:ext uri="{FF2B5EF4-FFF2-40B4-BE49-F238E27FC236}">
                <a16:creationId xmlns:a16="http://schemas.microsoft.com/office/drawing/2014/main" id="{C5B77893-7DCC-47F6-9CF9-1A9DD4A3FE56}"/>
              </a:ext>
            </a:extLst>
          </p:cNvPr>
          <p:cNvSpPr txBox="1"/>
          <p:nvPr/>
        </p:nvSpPr>
        <p:spPr>
          <a:xfrm>
            <a:off x="7064396" y="1810217"/>
            <a:ext cx="290709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sz="1600" b="1" dirty="0"/>
              <a:t>ADOPCIONES ESPECIALES:</a:t>
            </a:r>
          </a:p>
        </p:txBody>
      </p:sp>
      <p:sp>
        <p:nvSpPr>
          <p:cNvPr id="23" name="Rectángulo 22">
            <a:extLst>
              <a:ext uri="{FF2B5EF4-FFF2-40B4-BE49-F238E27FC236}">
                <a16:creationId xmlns:a16="http://schemas.microsoft.com/office/drawing/2014/main" id="{954DDDED-D1B7-4D6E-8F93-96D06D29B573}"/>
              </a:ext>
            </a:extLst>
          </p:cNvPr>
          <p:cNvSpPr/>
          <p:nvPr/>
        </p:nvSpPr>
        <p:spPr>
          <a:xfrm>
            <a:off x="7350424" y="2760741"/>
            <a:ext cx="4482946" cy="954107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pPr algn="just"/>
            <a:r>
              <a:rPr lang="es-PE" sz="1400" dirty="0"/>
              <a:t>Dificultades para la adopción de NNA con características específicas: mayores de 6 años de edad, adolescentes, grupos de hermanas/os, con discapacidad, problemas de salud.</a:t>
            </a:r>
          </a:p>
        </p:txBody>
      </p:sp>
      <p:sp>
        <p:nvSpPr>
          <p:cNvPr id="24" name="Rectángulo 23">
            <a:extLst>
              <a:ext uri="{FF2B5EF4-FFF2-40B4-BE49-F238E27FC236}">
                <a16:creationId xmlns:a16="http://schemas.microsoft.com/office/drawing/2014/main" id="{F849643A-9528-4E93-9962-19F779D195E5}"/>
              </a:ext>
            </a:extLst>
          </p:cNvPr>
          <p:cNvSpPr/>
          <p:nvPr/>
        </p:nvSpPr>
        <p:spPr>
          <a:xfrm>
            <a:off x="7365475" y="3803861"/>
            <a:ext cx="4467896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PE" b="1" dirty="0"/>
              <a:t>Registro de adopciones especiales</a:t>
            </a:r>
          </a:p>
          <a:p>
            <a:r>
              <a:rPr lang="es-PE" sz="1600" b="1" dirty="0">
                <a:solidFill>
                  <a:srgbClr val="002060"/>
                </a:solidFill>
              </a:rPr>
              <a:t>367 niñas, niños y adolescentes </a:t>
            </a:r>
          </a:p>
        </p:txBody>
      </p:sp>
      <p:cxnSp>
        <p:nvCxnSpPr>
          <p:cNvPr id="33" name="Conector recto 32">
            <a:extLst>
              <a:ext uri="{FF2B5EF4-FFF2-40B4-BE49-F238E27FC236}">
                <a16:creationId xmlns:a16="http://schemas.microsoft.com/office/drawing/2014/main" id="{5E2FAAE5-36D5-417C-9657-D54917CD3866}"/>
              </a:ext>
            </a:extLst>
          </p:cNvPr>
          <p:cNvCxnSpPr>
            <a:cxnSpLocks/>
          </p:cNvCxnSpPr>
          <p:nvPr/>
        </p:nvCxnSpPr>
        <p:spPr>
          <a:xfrm flipH="1">
            <a:off x="6880035" y="3949295"/>
            <a:ext cx="14251" cy="2634385"/>
          </a:xfrm>
          <a:prstGeom prst="line">
            <a:avLst/>
          </a:prstGeom>
          <a:ln w="19050">
            <a:solidFill>
              <a:schemeClr val="accent3">
                <a:lumMod val="60000"/>
                <a:lumOff val="40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Rectángulo 44">
            <a:extLst>
              <a:ext uri="{FF2B5EF4-FFF2-40B4-BE49-F238E27FC236}">
                <a16:creationId xmlns:a16="http://schemas.microsoft.com/office/drawing/2014/main" id="{954DDDED-D1B7-4D6E-8F93-96D06D29B573}"/>
              </a:ext>
            </a:extLst>
          </p:cNvPr>
          <p:cNvSpPr/>
          <p:nvPr/>
        </p:nvSpPr>
        <p:spPr>
          <a:xfrm>
            <a:off x="7304502" y="5738588"/>
            <a:ext cx="4625860" cy="553998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r>
              <a:rPr lang="es-PE" sz="1400" b="1" dirty="0"/>
              <a:t>TIEMPO PROMEDIO DE PERMANECIA DE NNA EN EL REGISTRO DE ADOPCIONES ESPECIALES:  </a:t>
            </a:r>
            <a:r>
              <a:rPr lang="es-PE" sz="1600" b="1" dirty="0">
                <a:solidFill>
                  <a:srgbClr val="FF0000"/>
                </a:solidFill>
              </a:rPr>
              <a:t>4 años y 4 meses</a:t>
            </a:r>
            <a:endParaRPr lang="es-PE" sz="1400" b="1" dirty="0">
              <a:solidFill>
                <a:srgbClr val="FF0000"/>
              </a:solidFill>
            </a:endParaRPr>
          </a:p>
        </p:txBody>
      </p:sp>
      <p:sp>
        <p:nvSpPr>
          <p:cNvPr id="37" name="CuadroTexto 36">
            <a:extLst>
              <a:ext uri="{FF2B5EF4-FFF2-40B4-BE49-F238E27FC236}">
                <a16:creationId xmlns:a16="http://schemas.microsoft.com/office/drawing/2014/main" id="{C5B77893-7DCC-47F6-9CF9-1A9DD4A3FE56}"/>
              </a:ext>
            </a:extLst>
          </p:cNvPr>
          <p:cNvSpPr txBox="1"/>
          <p:nvPr/>
        </p:nvSpPr>
        <p:spPr>
          <a:xfrm>
            <a:off x="354475" y="1846927"/>
            <a:ext cx="542587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1600" b="1" dirty="0"/>
              <a:t>ADOPCIONES REGULARES (MENORES DE 6 AÑOS DE EDAD):</a:t>
            </a: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E627517F-5A6C-398E-E2FC-4C45379B7211}"/>
              </a:ext>
            </a:extLst>
          </p:cNvPr>
          <p:cNvSpPr/>
          <p:nvPr/>
        </p:nvSpPr>
        <p:spPr>
          <a:xfrm>
            <a:off x="2061030" y="1297067"/>
            <a:ext cx="8541790" cy="40011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s-PE" sz="1600" b="1" dirty="0"/>
              <a:t>TIEMPO PROMEDIO DE TRÁMITE DE LOS </a:t>
            </a:r>
            <a:r>
              <a:rPr lang="es-PE" sz="2000" b="1" dirty="0">
                <a:solidFill>
                  <a:srgbClr val="002060"/>
                </a:solidFill>
              </a:rPr>
              <a:t>301</a:t>
            </a:r>
            <a:r>
              <a:rPr lang="es-PE" sz="1600" b="1" dirty="0"/>
              <a:t> CASOS EN PODER JUDICIAL:  </a:t>
            </a:r>
            <a:r>
              <a:rPr lang="es-PE" sz="1600" b="1" dirty="0">
                <a:solidFill>
                  <a:srgbClr val="FF0000"/>
                </a:solidFill>
              </a:rPr>
              <a:t>3 años y 3 meses</a:t>
            </a:r>
          </a:p>
        </p:txBody>
      </p:sp>
      <p:sp>
        <p:nvSpPr>
          <p:cNvPr id="30" name="Rectángulo 29">
            <a:extLst>
              <a:ext uri="{FF2B5EF4-FFF2-40B4-BE49-F238E27FC236}">
                <a16:creationId xmlns:a16="http://schemas.microsoft.com/office/drawing/2014/main" id="{48629D7C-02F4-0AE5-0E20-AE46F0686868}"/>
              </a:ext>
            </a:extLst>
          </p:cNvPr>
          <p:cNvSpPr/>
          <p:nvPr/>
        </p:nvSpPr>
        <p:spPr>
          <a:xfrm>
            <a:off x="417858" y="2196999"/>
            <a:ext cx="5054130" cy="33855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r>
              <a:rPr lang="es-PE" sz="1400" b="1" dirty="0"/>
              <a:t>TIEMPO PROMEDIO DE ADOPCIÓN REGULAR:  </a:t>
            </a:r>
            <a:r>
              <a:rPr lang="es-PE" sz="1600" b="1" dirty="0">
                <a:solidFill>
                  <a:srgbClr val="FF0000"/>
                </a:solidFill>
              </a:rPr>
              <a:t>1 mes</a:t>
            </a:r>
            <a:endParaRPr lang="es-PE" sz="1400" b="1" dirty="0">
              <a:solidFill>
                <a:srgbClr val="FF0000"/>
              </a:solidFill>
            </a:endParaRPr>
          </a:p>
        </p:txBody>
      </p:sp>
      <p:sp>
        <p:nvSpPr>
          <p:cNvPr id="32" name="Rectángulo 31">
            <a:extLst>
              <a:ext uri="{FF2B5EF4-FFF2-40B4-BE49-F238E27FC236}">
                <a16:creationId xmlns:a16="http://schemas.microsoft.com/office/drawing/2014/main" id="{BD2B8B9D-3DD3-9988-4313-F15319DB49A3}"/>
              </a:ext>
            </a:extLst>
          </p:cNvPr>
          <p:cNvSpPr/>
          <p:nvPr/>
        </p:nvSpPr>
        <p:spPr>
          <a:xfrm>
            <a:off x="7365474" y="2192885"/>
            <a:ext cx="4467896" cy="33855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r>
              <a:rPr lang="es-PE" sz="1400" b="1" dirty="0"/>
              <a:t>TIEMPO PROMEDIO DE ADOPCIÓN ESPECIAL:  </a:t>
            </a:r>
            <a:r>
              <a:rPr lang="es-PE" sz="1600" b="1" dirty="0">
                <a:solidFill>
                  <a:srgbClr val="FF0000"/>
                </a:solidFill>
              </a:rPr>
              <a:t>12 meses</a:t>
            </a:r>
            <a:endParaRPr lang="es-PE" sz="1400" b="1" dirty="0">
              <a:solidFill>
                <a:srgbClr val="FF0000"/>
              </a:solidFill>
            </a:endParaRPr>
          </a:p>
        </p:txBody>
      </p:sp>
      <p:sp>
        <p:nvSpPr>
          <p:cNvPr id="35" name="Rectángulo 34">
            <a:extLst>
              <a:ext uri="{FF2B5EF4-FFF2-40B4-BE49-F238E27FC236}">
                <a16:creationId xmlns:a16="http://schemas.microsoft.com/office/drawing/2014/main" id="{4B53F63C-B1DD-36E9-BB3B-43AB089A42B7}"/>
              </a:ext>
            </a:extLst>
          </p:cNvPr>
          <p:cNvSpPr/>
          <p:nvPr/>
        </p:nvSpPr>
        <p:spPr>
          <a:xfrm>
            <a:off x="7365475" y="4405818"/>
            <a:ext cx="4467895" cy="1384995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r>
              <a:rPr lang="es-PE" sz="1400" dirty="0"/>
              <a:t>48 Adolescentes</a:t>
            </a:r>
          </a:p>
          <a:p>
            <a:r>
              <a:rPr lang="es-PE" sz="1400" dirty="0"/>
              <a:t>142 NNA con discapacidad</a:t>
            </a:r>
          </a:p>
          <a:p>
            <a:r>
              <a:rPr lang="es-PE" sz="1400" dirty="0"/>
              <a:t>32 NNA con problemas de salud</a:t>
            </a:r>
          </a:p>
          <a:p>
            <a:r>
              <a:rPr lang="es-PE" sz="1400" dirty="0"/>
              <a:t>134 grupo de hermanos</a:t>
            </a:r>
          </a:p>
          <a:p>
            <a:r>
              <a:rPr lang="es-PE" sz="1400" dirty="0"/>
              <a:t>9 mayores de 6 años</a:t>
            </a:r>
          </a:p>
          <a:p>
            <a:r>
              <a:rPr lang="es-PE" sz="1400" dirty="0"/>
              <a:t>2 interés superior del niño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00152B17-2F8C-6C6A-E93D-721E953D4646}"/>
              </a:ext>
            </a:extLst>
          </p:cNvPr>
          <p:cNvSpPr txBox="1"/>
          <p:nvPr/>
        </p:nvSpPr>
        <p:spPr>
          <a:xfrm>
            <a:off x="417858" y="2595118"/>
            <a:ext cx="56538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1400" b="1" dirty="0"/>
              <a:t>Número de niñas, niños y adolescentes adoptados según tipo de adopción</a:t>
            </a:r>
          </a:p>
        </p:txBody>
      </p:sp>
      <p:graphicFrame>
        <p:nvGraphicFramePr>
          <p:cNvPr id="10" name="Tabla 9">
            <a:extLst>
              <a:ext uri="{FF2B5EF4-FFF2-40B4-BE49-F238E27FC236}">
                <a16:creationId xmlns:a16="http://schemas.microsoft.com/office/drawing/2014/main" id="{1A144C97-44D8-88A8-B04E-686E68353D2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8109848"/>
              </p:ext>
            </p:extLst>
          </p:nvPr>
        </p:nvGraphicFramePr>
        <p:xfrm>
          <a:off x="857095" y="2939582"/>
          <a:ext cx="5576633" cy="775266"/>
        </p:xfrm>
        <a:graphic>
          <a:graphicData uri="http://schemas.openxmlformats.org/drawingml/2006/table">
            <a:tbl>
              <a:tblPr/>
              <a:tblGrid>
                <a:gridCol w="15858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47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47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447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2737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7429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5472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26626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E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Tipo de adopción</a:t>
                      </a:r>
                    </a:p>
                  </a:txBody>
                  <a:tcPr marL="85725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E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2018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E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2019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E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2020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E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2021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E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2022*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E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0617">
                <a:tc>
                  <a:txBody>
                    <a:bodyPr/>
                    <a:lstStyle/>
                    <a:p>
                      <a:pPr algn="l" rtl="0" fontAlgn="ctr"/>
                      <a:r>
                        <a:rPr lang="es-P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Regular</a:t>
                      </a:r>
                    </a:p>
                  </a:txBody>
                  <a:tcPr marL="17145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0617">
                <a:tc>
                  <a:txBody>
                    <a:bodyPr/>
                    <a:lstStyle/>
                    <a:p>
                      <a:pPr algn="l" rtl="0" fontAlgn="ctr"/>
                      <a:r>
                        <a:rPr lang="es-P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Especial</a:t>
                      </a:r>
                    </a:p>
                  </a:txBody>
                  <a:tcPr marL="17145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0617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E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85725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E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134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E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160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E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101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E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142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E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122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E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659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22" name="Tabla 21">
            <a:extLst>
              <a:ext uri="{FF2B5EF4-FFF2-40B4-BE49-F238E27FC236}">
                <a16:creationId xmlns:a16="http://schemas.microsoft.com/office/drawing/2014/main" id="{F10C83EC-3773-DE38-935E-18B68E24528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5374475"/>
              </p:ext>
            </p:extLst>
          </p:nvPr>
        </p:nvGraphicFramePr>
        <p:xfrm>
          <a:off x="837004" y="4304185"/>
          <a:ext cx="5596725" cy="822462"/>
        </p:xfrm>
        <a:graphic>
          <a:graphicData uri="http://schemas.openxmlformats.org/drawingml/2006/table">
            <a:tbl>
              <a:tblPr/>
              <a:tblGrid>
                <a:gridCol w="18009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21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126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217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2179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9436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7300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7382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E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Residencia de la familia</a:t>
                      </a:r>
                    </a:p>
                  </a:txBody>
                  <a:tcPr marL="85725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E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2018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E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2019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E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2020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E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2021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E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2022*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E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2284">
                <a:tc>
                  <a:txBody>
                    <a:bodyPr/>
                    <a:lstStyle/>
                    <a:p>
                      <a:pPr algn="l" rtl="0" fontAlgn="ctr"/>
                      <a:r>
                        <a:rPr lang="es-P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Nacional</a:t>
                      </a:r>
                    </a:p>
                  </a:txBody>
                  <a:tcPr marL="85725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6077">
                <a:tc>
                  <a:txBody>
                    <a:bodyPr/>
                    <a:lstStyle/>
                    <a:p>
                      <a:pPr algn="l" rtl="0" fontAlgn="ctr"/>
                      <a:r>
                        <a:rPr lang="es-P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Internacional</a:t>
                      </a:r>
                    </a:p>
                  </a:txBody>
                  <a:tcPr marL="85725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5823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E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85725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E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E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E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E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E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E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659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6" name="CuadroTexto 25">
            <a:extLst>
              <a:ext uri="{FF2B5EF4-FFF2-40B4-BE49-F238E27FC236}">
                <a16:creationId xmlns:a16="http://schemas.microsoft.com/office/drawing/2014/main" id="{7EC9C53A-7A59-0B21-648C-A5F585E4E119}"/>
              </a:ext>
            </a:extLst>
          </p:cNvPr>
          <p:cNvSpPr txBox="1"/>
          <p:nvPr/>
        </p:nvSpPr>
        <p:spPr>
          <a:xfrm>
            <a:off x="397766" y="3949295"/>
            <a:ext cx="62933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1400" b="1" dirty="0"/>
              <a:t>Número de niñas, niños y adolescentes adoptados según procedencia de la familia</a:t>
            </a:r>
          </a:p>
        </p:txBody>
      </p:sp>
      <p:sp>
        <p:nvSpPr>
          <p:cNvPr id="29" name="CuadroTexto 28">
            <a:extLst>
              <a:ext uri="{FF2B5EF4-FFF2-40B4-BE49-F238E27FC236}">
                <a16:creationId xmlns:a16="http://schemas.microsoft.com/office/drawing/2014/main" id="{8AEBF51E-80D6-F09C-0C62-58050F16C116}"/>
              </a:ext>
            </a:extLst>
          </p:cNvPr>
          <p:cNvSpPr txBox="1"/>
          <p:nvPr/>
        </p:nvSpPr>
        <p:spPr>
          <a:xfrm>
            <a:off x="754797" y="6518852"/>
            <a:ext cx="253627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100" dirty="0"/>
              <a:t>*Información al 31 de diciembre de 2022</a:t>
            </a:r>
          </a:p>
        </p:txBody>
      </p:sp>
      <p:graphicFrame>
        <p:nvGraphicFramePr>
          <p:cNvPr id="34" name="Tabla 33">
            <a:extLst>
              <a:ext uri="{FF2B5EF4-FFF2-40B4-BE49-F238E27FC236}">
                <a16:creationId xmlns:a16="http://schemas.microsoft.com/office/drawing/2014/main" id="{7858C456-7330-360E-F1D4-E37D3F2983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8313317"/>
              </p:ext>
            </p:extLst>
          </p:nvPr>
        </p:nvGraphicFramePr>
        <p:xfrm>
          <a:off x="851497" y="5590059"/>
          <a:ext cx="5582233" cy="844788"/>
        </p:xfrm>
        <a:graphic>
          <a:graphicData uri="http://schemas.openxmlformats.org/drawingml/2006/table">
            <a:tbl>
              <a:tblPr>
                <a:tableStyleId>{21E4AEA4-8DFA-4A89-87EB-49C32662AFE0}</a:tableStyleId>
              </a:tblPr>
              <a:tblGrid>
                <a:gridCol w="23364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757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0621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6386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1197"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 Tipo de Solicitud</a:t>
                      </a:r>
                      <a:endParaRPr lang="es-PE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Biparental</a:t>
                      </a:r>
                      <a:endParaRPr lang="es-PE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Monoparental</a:t>
                      </a:r>
                      <a:endParaRPr lang="es-PE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Total</a:t>
                      </a:r>
                      <a:endParaRPr lang="es-PE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1197">
                <a:tc>
                  <a:txBody>
                    <a:bodyPr/>
                    <a:lstStyle/>
                    <a:p>
                      <a:pPr algn="l" fontAlgn="ctr"/>
                      <a:r>
                        <a:rPr lang="es-PE" sz="12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   Solicitudes Nacionales</a:t>
                      </a:r>
                      <a:endParaRPr lang="es-PE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2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175</a:t>
                      </a:r>
                      <a:endParaRPr lang="es-PE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2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56</a:t>
                      </a:r>
                      <a:endParaRPr lang="es-PE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2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231*</a:t>
                      </a:r>
                      <a:endParaRPr lang="es-PE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1197">
                <a:tc>
                  <a:txBody>
                    <a:bodyPr/>
                    <a:lstStyle/>
                    <a:p>
                      <a:pPr algn="l" fontAlgn="ctr"/>
                      <a:r>
                        <a:rPr lang="es-PE" sz="12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   Solicitudes Internacionales</a:t>
                      </a:r>
                      <a:endParaRPr lang="es-PE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2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es-PE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1197"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 Total</a:t>
                      </a:r>
                      <a:endParaRPr lang="es-PE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251</a:t>
                      </a:r>
                      <a:endParaRPr lang="es-PE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64</a:t>
                      </a:r>
                      <a:endParaRPr lang="es-PE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315</a:t>
                      </a:r>
                      <a:endParaRPr lang="es-PE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9" name="CuadroTexto 38">
            <a:extLst>
              <a:ext uri="{FF2B5EF4-FFF2-40B4-BE49-F238E27FC236}">
                <a16:creationId xmlns:a16="http://schemas.microsoft.com/office/drawing/2014/main" id="{8F2A5AAA-BAC4-3D6E-2DD1-2D0BB9ED4337}"/>
              </a:ext>
            </a:extLst>
          </p:cNvPr>
          <p:cNvSpPr txBox="1"/>
          <p:nvPr/>
        </p:nvSpPr>
        <p:spPr>
          <a:xfrm>
            <a:off x="408255" y="5256829"/>
            <a:ext cx="62933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1400" b="1" dirty="0"/>
              <a:t>Número de familias en lista de espera</a:t>
            </a:r>
          </a:p>
        </p:txBody>
      </p:sp>
      <p:sp>
        <p:nvSpPr>
          <p:cNvPr id="6" name="Flecha derecha 5"/>
          <p:cNvSpPr/>
          <p:nvPr/>
        </p:nvSpPr>
        <p:spPr>
          <a:xfrm>
            <a:off x="6691086" y="2939582"/>
            <a:ext cx="478971" cy="500304"/>
          </a:xfrm>
          <a:prstGeom prst="rightArrow">
            <a:avLst/>
          </a:prstGeom>
          <a:solidFill>
            <a:srgbClr val="00AD9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grpSp>
        <p:nvGrpSpPr>
          <p:cNvPr id="21" name="Grupo 20"/>
          <p:cNvGrpSpPr/>
          <p:nvPr/>
        </p:nvGrpSpPr>
        <p:grpSpPr>
          <a:xfrm>
            <a:off x="-9467" y="-19766"/>
            <a:ext cx="12192000" cy="832019"/>
            <a:chOff x="-9467" y="-19766"/>
            <a:chExt cx="12192000" cy="832019"/>
          </a:xfrm>
        </p:grpSpPr>
        <p:sp>
          <p:nvSpPr>
            <p:cNvPr id="25" name="Rectángulo 24"/>
            <p:cNvSpPr/>
            <p:nvPr/>
          </p:nvSpPr>
          <p:spPr>
            <a:xfrm>
              <a:off x="-9467" y="-19766"/>
              <a:ext cx="12192000" cy="83201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/>
            </a:p>
          </p:txBody>
        </p:sp>
        <p:pic>
          <p:nvPicPr>
            <p:cNvPr id="27" name="Imagen 26"/>
            <p:cNvPicPr>
              <a:picLocks noChangeAspect="1"/>
            </p:cNvPicPr>
            <p:nvPr/>
          </p:nvPicPr>
          <p:blipFill rotWithShape="1">
            <a:blip r:embed="rId3">
              <a:grayscl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461" t="88950" b="915"/>
            <a:stretch/>
          </p:blipFill>
          <p:spPr>
            <a:xfrm>
              <a:off x="3210515" y="0"/>
              <a:ext cx="5542695" cy="570193"/>
            </a:xfrm>
            <a:prstGeom prst="rect">
              <a:avLst/>
            </a:prstGeom>
          </p:spPr>
        </p:pic>
      </p:grpSp>
      <p:sp>
        <p:nvSpPr>
          <p:cNvPr id="17" name="Título 1">
            <a:extLst>
              <a:ext uri="{FF2B5EF4-FFF2-40B4-BE49-F238E27FC236}">
                <a16:creationId xmlns:a16="http://schemas.microsoft.com/office/drawing/2014/main" id="{F8A077B5-D303-4687-AB01-4400B53C20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86000" y="396243"/>
            <a:ext cx="4601066" cy="511974"/>
          </a:xfrm>
        </p:spPr>
        <p:txBody>
          <a:bodyPr anchor="ctr">
            <a:noAutofit/>
          </a:bodyPr>
          <a:lstStyle/>
          <a:p>
            <a:pPr algn="ctr">
              <a:buSzPct val="70000"/>
            </a:pPr>
            <a:r>
              <a:rPr lang="es-MX" sz="2400" b="1" dirty="0">
                <a:latin typeface="Calibri" panose="020F0502020204030204" pitchFamily="34" charset="0"/>
                <a:ea typeface="Calibri"/>
                <a:cs typeface="Calibri"/>
              </a:rPr>
              <a:t>ADOPCIONES</a:t>
            </a:r>
          </a:p>
        </p:txBody>
      </p:sp>
    </p:spTree>
    <p:extLst>
      <p:ext uri="{BB962C8B-B14F-4D97-AF65-F5344CB8AC3E}">
        <p14:creationId xmlns:p14="http://schemas.microsoft.com/office/powerpoint/2010/main" val="36007932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1540102"/>
              </p:ext>
            </p:extLst>
          </p:nvPr>
        </p:nvGraphicFramePr>
        <p:xfrm>
          <a:off x="2485811" y="1096470"/>
          <a:ext cx="7003701" cy="5314257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4973643">
                  <a:extLst>
                    <a:ext uri="{9D8B030D-6E8A-4147-A177-3AD203B41FA5}">
                      <a16:colId xmlns:a16="http://schemas.microsoft.com/office/drawing/2014/main" val="1466734358"/>
                    </a:ext>
                  </a:extLst>
                </a:gridCol>
                <a:gridCol w="2030058">
                  <a:extLst>
                    <a:ext uri="{9D8B030D-6E8A-4147-A177-3AD203B41FA5}">
                      <a16:colId xmlns:a16="http://schemas.microsoft.com/office/drawing/2014/main" val="400416611"/>
                    </a:ext>
                  </a:extLst>
                </a:gridCol>
              </a:tblGrid>
              <a:tr h="247899">
                <a:tc>
                  <a:txBody>
                    <a:bodyPr/>
                    <a:lstStyle/>
                    <a:p>
                      <a:pPr algn="ctr" fontAlgn="b"/>
                      <a:r>
                        <a:rPr lang="es-PE" sz="1100" u="none" strike="noStrike" dirty="0">
                          <a:solidFill>
                            <a:schemeClr val="bg1"/>
                          </a:solidFill>
                          <a:effectLst/>
                        </a:rPr>
                        <a:t>CORTE SUPERIOR DE JUSTICIA</a:t>
                      </a:r>
                      <a:endParaRPr lang="es-PE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62" marR="7062" marT="7062" marB="0" anchor="b">
                    <a:solidFill>
                      <a:srgbClr val="264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100" u="none" strike="noStrike" dirty="0">
                          <a:solidFill>
                            <a:schemeClr val="bg1"/>
                          </a:solidFill>
                          <a:effectLst/>
                        </a:rPr>
                        <a:t>Cantidad de NNA</a:t>
                      </a:r>
                      <a:endParaRPr lang="es-PE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62" marR="7062" marT="7062" marB="0" anchor="b">
                    <a:solidFill>
                      <a:srgbClr val="264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317269"/>
                  </a:ext>
                </a:extLst>
              </a:tr>
              <a:tr h="148929">
                <a:tc>
                  <a:txBody>
                    <a:bodyPr/>
                    <a:lstStyle/>
                    <a:p>
                      <a:pPr algn="l" fontAlgn="b"/>
                      <a:r>
                        <a:rPr lang="es-PE" sz="1100" u="none" strike="noStrike" dirty="0">
                          <a:effectLst/>
                        </a:rPr>
                        <a:t>CORTE SUPERIOR DE</a:t>
                      </a:r>
                      <a:r>
                        <a:rPr lang="es-PE" sz="1100" u="none" strike="noStrike" baseline="0" dirty="0">
                          <a:effectLst/>
                        </a:rPr>
                        <a:t> JUSTICIA DE </a:t>
                      </a:r>
                      <a:r>
                        <a:rPr lang="es-PE" sz="1100" u="none" strike="noStrike" dirty="0">
                          <a:effectLst/>
                        </a:rPr>
                        <a:t>AMAZONAS</a:t>
                      </a:r>
                      <a:endParaRPr lang="es-P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62" marR="7062" marT="70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1100" u="none" strike="noStrike" dirty="0">
                          <a:effectLst/>
                        </a:rPr>
                        <a:t>2</a:t>
                      </a:r>
                      <a:endParaRPr lang="es-P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62" marR="7062" marT="7062" marB="0" anchor="b"/>
                </a:tc>
                <a:extLst>
                  <a:ext uri="{0D108BD9-81ED-4DB2-BD59-A6C34878D82A}">
                    <a16:rowId xmlns:a16="http://schemas.microsoft.com/office/drawing/2014/main" val="3014371140"/>
                  </a:ext>
                </a:extLst>
              </a:tr>
              <a:tr h="148929">
                <a:tc>
                  <a:txBody>
                    <a:bodyPr/>
                    <a:lstStyle/>
                    <a:p>
                      <a:pPr algn="l" fontAlgn="b"/>
                      <a:r>
                        <a:rPr lang="es-PE" sz="1100" u="none" strike="noStrike" dirty="0">
                          <a:effectLst/>
                        </a:rPr>
                        <a:t>CORTE SUPERIOR DE</a:t>
                      </a:r>
                      <a:r>
                        <a:rPr lang="es-PE" sz="1100" u="none" strike="noStrike" baseline="0" dirty="0">
                          <a:effectLst/>
                        </a:rPr>
                        <a:t> JUSTICIA DE </a:t>
                      </a:r>
                      <a:r>
                        <a:rPr lang="es-PE" sz="1100" u="none" strike="noStrike" dirty="0">
                          <a:effectLst/>
                        </a:rPr>
                        <a:t>ÁNCASH</a:t>
                      </a:r>
                      <a:endParaRPr lang="es-P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62" marR="7062" marT="70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1100" u="none" strike="noStrike">
                          <a:effectLst/>
                        </a:rPr>
                        <a:t>2</a:t>
                      </a:r>
                      <a:endParaRPr lang="es-P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62" marR="7062" marT="7062" marB="0" anchor="b"/>
                </a:tc>
                <a:extLst>
                  <a:ext uri="{0D108BD9-81ED-4DB2-BD59-A6C34878D82A}">
                    <a16:rowId xmlns:a16="http://schemas.microsoft.com/office/drawing/2014/main" val="1195549310"/>
                  </a:ext>
                </a:extLst>
              </a:tr>
              <a:tr h="148929">
                <a:tc>
                  <a:txBody>
                    <a:bodyPr/>
                    <a:lstStyle/>
                    <a:p>
                      <a:pPr algn="l" fontAlgn="b"/>
                      <a:r>
                        <a:rPr lang="es-PE" sz="1100" u="none" strike="noStrike" dirty="0">
                          <a:effectLst/>
                        </a:rPr>
                        <a:t>CORTE SUPERIOR DE</a:t>
                      </a:r>
                      <a:r>
                        <a:rPr lang="es-PE" sz="1100" u="none" strike="noStrike" baseline="0" dirty="0">
                          <a:effectLst/>
                        </a:rPr>
                        <a:t> JUSTICIA DE </a:t>
                      </a:r>
                      <a:r>
                        <a:rPr lang="es-PE" sz="1100" u="none" strike="noStrike" dirty="0">
                          <a:effectLst/>
                        </a:rPr>
                        <a:t>AREQUIPA</a:t>
                      </a:r>
                      <a:endParaRPr lang="es-P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62" marR="7062" marT="70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1100" u="none" strike="noStrike">
                          <a:effectLst/>
                        </a:rPr>
                        <a:t>21</a:t>
                      </a:r>
                      <a:endParaRPr lang="es-P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62" marR="7062" marT="7062" marB="0" anchor="b"/>
                </a:tc>
                <a:extLst>
                  <a:ext uri="{0D108BD9-81ED-4DB2-BD59-A6C34878D82A}">
                    <a16:rowId xmlns:a16="http://schemas.microsoft.com/office/drawing/2014/main" val="4092587857"/>
                  </a:ext>
                </a:extLst>
              </a:tr>
              <a:tr h="148929">
                <a:tc>
                  <a:txBody>
                    <a:bodyPr/>
                    <a:lstStyle/>
                    <a:p>
                      <a:pPr algn="l" fontAlgn="b"/>
                      <a:r>
                        <a:rPr lang="es-PE" sz="1100" u="none" strike="noStrike" dirty="0">
                          <a:effectLst/>
                        </a:rPr>
                        <a:t>CORTE SUPERIOR DE</a:t>
                      </a:r>
                      <a:r>
                        <a:rPr lang="es-PE" sz="1100" u="none" strike="noStrike" baseline="0" dirty="0">
                          <a:effectLst/>
                        </a:rPr>
                        <a:t> JUSTICIA DE </a:t>
                      </a:r>
                      <a:r>
                        <a:rPr lang="es-PE" sz="1100" u="none" strike="noStrike" dirty="0">
                          <a:effectLst/>
                        </a:rPr>
                        <a:t>AYACUCHO</a:t>
                      </a:r>
                      <a:endParaRPr lang="es-P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62" marR="7062" marT="70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1100" u="none" strike="noStrike">
                          <a:effectLst/>
                        </a:rPr>
                        <a:t>5</a:t>
                      </a:r>
                      <a:endParaRPr lang="es-P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62" marR="7062" marT="7062" marB="0" anchor="b"/>
                </a:tc>
                <a:extLst>
                  <a:ext uri="{0D108BD9-81ED-4DB2-BD59-A6C34878D82A}">
                    <a16:rowId xmlns:a16="http://schemas.microsoft.com/office/drawing/2014/main" val="4049159457"/>
                  </a:ext>
                </a:extLst>
              </a:tr>
              <a:tr h="148929">
                <a:tc>
                  <a:txBody>
                    <a:bodyPr/>
                    <a:lstStyle/>
                    <a:p>
                      <a:pPr algn="l" fontAlgn="b"/>
                      <a:r>
                        <a:rPr lang="es-PE" sz="1100" u="none" strike="noStrike" dirty="0">
                          <a:effectLst/>
                        </a:rPr>
                        <a:t>CORTE SUPERIOR DE</a:t>
                      </a:r>
                      <a:r>
                        <a:rPr lang="es-PE" sz="1100" u="none" strike="noStrike" baseline="0" dirty="0">
                          <a:effectLst/>
                        </a:rPr>
                        <a:t> JUSTICIA DE </a:t>
                      </a:r>
                      <a:r>
                        <a:rPr lang="es-PE" sz="1100" u="none" strike="noStrike" dirty="0">
                          <a:effectLst/>
                        </a:rPr>
                        <a:t>CALLAO</a:t>
                      </a:r>
                      <a:endParaRPr lang="es-P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62" marR="7062" marT="70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1100" u="none" strike="noStrike">
                          <a:effectLst/>
                        </a:rPr>
                        <a:t>3</a:t>
                      </a:r>
                      <a:endParaRPr lang="es-P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62" marR="7062" marT="7062" marB="0" anchor="b"/>
                </a:tc>
                <a:extLst>
                  <a:ext uri="{0D108BD9-81ED-4DB2-BD59-A6C34878D82A}">
                    <a16:rowId xmlns:a16="http://schemas.microsoft.com/office/drawing/2014/main" val="2333976168"/>
                  </a:ext>
                </a:extLst>
              </a:tr>
              <a:tr h="148929">
                <a:tc>
                  <a:txBody>
                    <a:bodyPr/>
                    <a:lstStyle/>
                    <a:p>
                      <a:pPr algn="l" fontAlgn="b"/>
                      <a:r>
                        <a:rPr lang="es-PE" sz="1100" u="none" strike="noStrike" dirty="0">
                          <a:effectLst/>
                        </a:rPr>
                        <a:t>CORTE SUPERIOR DE</a:t>
                      </a:r>
                      <a:r>
                        <a:rPr lang="es-PE" sz="1100" u="none" strike="noStrike" baseline="0" dirty="0">
                          <a:effectLst/>
                        </a:rPr>
                        <a:t> JUSTICIA DE </a:t>
                      </a:r>
                      <a:r>
                        <a:rPr lang="es-PE" sz="1100" u="none" strike="noStrike" dirty="0">
                          <a:effectLst/>
                        </a:rPr>
                        <a:t>CAÑETE</a:t>
                      </a:r>
                      <a:endParaRPr lang="es-P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62" marR="7062" marT="70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1100" u="none" strike="noStrike">
                          <a:effectLst/>
                        </a:rPr>
                        <a:t>5</a:t>
                      </a:r>
                      <a:endParaRPr lang="es-P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62" marR="7062" marT="7062" marB="0" anchor="b"/>
                </a:tc>
                <a:extLst>
                  <a:ext uri="{0D108BD9-81ED-4DB2-BD59-A6C34878D82A}">
                    <a16:rowId xmlns:a16="http://schemas.microsoft.com/office/drawing/2014/main" val="1468976647"/>
                  </a:ext>
                </a:extLst>
              </a:tr>
              <a:tr h="148929">
                <a:tc>
                  <a:txBody>
                    <a:bodyPr/>
                    <a:lstStyle/>
                    <a:p>
                      <a:pPr algn="l" fontAlgn="b"/>
                      <a:r>
                        <a:rPr lang="es-PE" sz="1100" u="none" strike="noStrike" dirty="0">
                          <a:effectLst/>
                        </a:rPr>
                        <a:t>CORTE SUPERIOR DE</a:t>
                      </a:r>
                      <a:r>
                        <a:rPr lang="es-PE" sz="1100" u="none" strike="noStrike" baseline="0" dirty="0">
                          <a:effectLst/>
                        </a:rPr>
                        <a:t> JUSTICIA DE </a:t>
                      </a:r>
                      <a:r>
                        <a:rPr lang="es-PE" sz="1100" u="none" strike="noStrike" dirty="0">
                          <a:effectLst/>
                        </a:rPr>
                        <a:t>CUSCO</a:t>
                      </a:r>
                      <a:endParaRPr lang="es-P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62" marR="7062" marT="70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1100" u="none" strike="noStrike">
                          <a:effectLst/>
                        </a:rPr>
                        <a:t>10</a:t>
                      </a:r>
                      <a:endParaRPr lang="es-P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62" marR="7062" marT="7062" marB="0" anchor="b"/>
                </a:tc>
                <a:extLst>
                  <a:ext uri="{0D108BD9-81ED-4DB2-BD59-A6C34878D82A}">
                    <a16:rowId xmlns:a16="http://schemas.microsoft.com/office/drawing/2014/main" val="3133811486"/>
                  </a:ext>
                </a:extLst>
              </a:tr>
              <a:tr h="148929">
                <a:tc>
                  <a:txBody>
                    <a:bodyPr/>
                    <a:lstStyle/>
                    <a:p>
                      <a:pPr algn="l" fontAlgn="b"/>
                      <a:r>
                        <a:rPr lang="es-PE" sz="1100" u="none" strike="noStrike" dirty="0">
                          <a:effectLst/>
                        </a:rPr>
                        <a:t>CORTE SUPERIOR DE</a:t>
                      </a:r>
                      <a:r>
                        <a:rPr lang="es-PE" sz="1100" u="none" strike="noStrike" baseline="0" dirty="0">
                          <a:effectLst/>
                        </a:rPr>
                        <a:t> JUSTICIA  </a:t>
                      </a:r>
                      <a:r>
                        <a:rPr lang="es-PE" sz="1100" u="none" strike="noStrike" dirty="0">
                          <a:effectLst/>
                        </a:rPr>
                        <a:t>DEL SANTA</a:t>
                      </a:r>
                      <a:endParaRPr lang="es-P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62" marR="7062" marT="70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1100" u="none" strike="noStrike">
                          <a:effectLst/>
                        </a:rPr>
                        <a:t>1</a:t>
                      </a:r>
                      <a:endParaRPr lang="es-P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62" marR="7062" marT="7062" marB="0" anchor="b"/>
                </a:tc>
                <a:extLst>
                  <a:ext uri="{0D108BD9-81ED-4DB2-BD59-A6C34878D82A}">
                    <a16:rowId xmlns:a16="http://schemas.microsoft.com/office/drawing/2014/main" val="246700112"/>
                  </a:ext>
                </a:extLst>
              </a:tr>
              <a:tr h="148929">
                <a:tc>
                  <a:txBody>
                    <a:bodyPr/>
                    <a:lstStyle/>
                    <a:p>
                      <a:pPr algn="l" fontAlgn="b"/>
                      <a:r>
                        <a:rPr lang="es-PE" sz="1100" u="none" strike="noStrike" dirty="0">
                          <a:effectLst/>
                        </a:rPr>
                        <a:t>CORTE SUPERIOR DE</a:t>
                      </a:r>
                      <a:r>
                        <a:rPr lang="es-PE" sz="1100" u="none" strike="noStrike" baseline="0" dirty="0">
                          <a:effectLst/>
                        </a:rPr>
                        <a:t> JUSTICIA DE </a:t>
                      </a:r>
                      <a:r>
                        <a:rPr lang="es-PE" sz="1100" u="none" strike="noStrike" dirty="0">
                          <a:effectLst/>
                        </a:rPr>
                        <a:t>HUÁNUCO</a:t>
                      </a:r>
                      <a:endParaRPr lang="es-P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62" marR="7062" marT="70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1100" u="none" strike="noStrike">
                          <a:effectLst/>
                        </a:rPr>
                        <a:t>21</a:t>
                      </a:r>
                      <a:endParaRPr lang="es-P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62" marR="7062" marT="7062" marB="0" anchor="b"/>
                </a:tc>
                <a:extLst>
                  <a:ext uri="{0D108BD9-81ED-4DB2-BD59-A6C34878D82A}">
                    <a16:rowId xmlns:a16="http://schemas.microsoft.com/office/drawing/2014/main" val="2867762003"/>
                  </a:ext>
                </a:extLst>
              </a:tr>
              <a:tr h="148929">
                <a:tc>
                  <a:txBody>
                    <a:bodyPr/>
                    <a:lstStyle/>
                    <a:p>
                      <a:pPr algn="l" fontAlgn="b"/>
                      <a:r>
                        <a:rPr lang="es-PE" sz="1100" u="none" strike="noStrike" dirty="0">
                          <a:effectLst/>
                        </a:rPr>
                        <a:t>CORTE SUPERIOR DE</a:t>
                      </a:r>
                      <a:r>
                        <a:rPr lang="es-PE" sz="1100" u="none" strike="noStrike" baseline="0" dirty="0">
                          <a:effectLst/>
                        </a:rPr>
                        <a:t> JUSTICIA DE </a:t>
                      </a:r>
                      <a:r>
                        <a:rPr lang="es-PE" sz="1100" u="none" strike="noStrike" dirty="0">
                          <a:effectLst/>
                        </a:rPr>
                        <a:t>HUAURA</a:t>
                      </a:r>
                      <a:endParaRPr lang="es-P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62" marR="7062" marT="70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1100" u="none" strike="noStrike">
                          <a:effectLst/>
                        </a:rPr>
                        <a:t>6</a:t>
                      </a:r>
                      <a:endParaRPr lang="es-P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62" marR="7062" marT="7062" marB="0" anchor="b"/>
                </a:tc>
                <a:extLst>
                  <a:ext uri="{0D108BD9-81ED-4DB2-BD59-A6C34878D82A}">
                    <a16:rowId xmlns:a16="http://schemas.microsoft.com/office/drawing/2014/main" val="3394462540"/>
                  </a:ext>
                </a:extLst>
              </a:tr>
              <a:tr h="148929">
                <a:tc>
                  <a:txBody>
                    <a:bodyPr/>
                    <a:lstStyle/>
                    <a:p>
                      <a:pPr algn="l" fontAlgn="b"/>
                      <a:r>
                        <a:rPr lang="es-PE" sz="1100" u="none" strike="noStrike" dirty="0">
                          <a:effectLst/>
                        </a:rPr>
                        <a:t>CORTE SUPERIOR DE</a:t>
                      </a:r>
                      <a:r>
                        <a:rPr lang="es-PE" sz="1100" u="none" strike="noStrike" baseline="0" dirty="0">
                          <a:effectLst/>
                        </a:rPr>
                        <a:t> JUSTICIA DE </a:t>
                      </a:r>
                      <a:r>
                        <a:rPr lang="es-PE" sz="1100" u="none" strike="noStrike" dirty="0">
                          <a:effectLst/>
                        </a:rPr>
                        <a:t>ICA</a:t>
                      </a:r>
                      <a:endParaRPr lang="es-P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62" marR="7062" marT="70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1100" u="none" strike="noStrike">
                          <a:effectLst/>
                        </a:rPr>
                        <a:t>17</a:t>
                      </a:r>
                      <a:endParaRPr lang="es-P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62" marR="7062" marT="7062" marB="0" anchor="b"/>
                </a:tc>
                <a:extLst>
                  <a:ext uri="{0D108BD9-81ED-4DB2-BD59-A6C34878D82A}">
                    <a16:rowId xmlns:a16="http://schemas.microsoft.com/office/drawing/2014/main" val="3961002048"/>
                  </a:ext>
                </a:extLst>
              </a:tr>
              <a:tr h="148929">
                <a:tc>
                  <a:txBody>
                    <a:bodyPr/>
                    <a:lstStyle/>
                    <a:p>
                      <a:pPr algn="l" fontAlgn="b"/>
                      <a:r>
                        <a:rPr lang="es-PE" sz="1100" u="none" strike="noStrike" dirty="0">
                          <a:effectLst/>
                        </a:rPr>
                        <a:t>CORTE SUPERIOR DE</a:t>
                      </a:r>
                      <a:r>
                        <a:rPr lang="es-PE" sz="1100" u="none" strike="noStrike" baseline="0" dirty="0">
                          <a:effectLst/>
                        </a:rPr>
                        <a:t> JUSTICIA DE </a:t>
                      </a:r>
                      <a:r>
                        <a:rPr lang="es-PE" sz="1100" u="none" strike="noStrike" dirty="0">
                          <a:effectLst/>
                        </a:rPr>
                        <a:t>JUNÍN</a:t>
                      </a:r>
                      <a:endParaRPr lang="es-P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62" marR="7062" marT="70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1100" u="none" strike="noStrike">
                          <a:effectLst/>
                        </a:rPr>
                        <a:t>16</a:t>
                      </a:r>
                      <a:endParaRPr lang="es-P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62" marR="7062" marT="7062" marB="0" anchor="b"/>
                </a:tc>
                <a:extLst>
                  <a:ext uri="{0D108BD9-81ED-4DB2-BD59-A6C34878D82A}">
                    <a16:rowId xmlns:a16="http://schemas.microsoft.com/office/drawing/2014/main" val="4061139715"/>
                  </a:ext>
                </a:extLst>
              </a:tr>
              <a:tr h="148929">
                <a:tc>
                  <a:txBody>
                    <a:bodyPr/>
                    <a:lstStyle/>
                    <a:p>
                      <a:pPr algn="l" fontAlgn="b"/>
                      <a:r>
                        <a:rPr lang="es-PE" sz="1100" u="none" strike="noStrike" dirty="0">
                          <a:effectLst/>
                        </a:rPr>
                        <a:t>CORTE SUPERIOR DE</a:t>
                      </a:r>
                      <a:r>
                        <a:rPr lang="es-PE" sz="1100" u="none" strike="noStrike" baseline="0" dirty="0">
                          <a:effectLst/>
                        </a:rPr>
                        <a:t> JUSTICIA DE </a:t>
                      </a:r>
                      <a:r>
                        <a:rPr lang="es-PE" sz="1100" u="none" strike="noStrike" dirty="0">
                          <a:effectLst/>
                        </a:rPr>
                        <a:t>LA LIBERTAD</a:t>
                      </a:r>
                      <a:endParaRPr lang="es-P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62" marR="7062" marT="70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1100" u="none" strike="noStrike">
                          <a:effectLst/>
                        </a:rPr>
                        <a:t>3</a:t>
                      </a:r>
                      <a:endParaRPr lang="es-P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62" marR="7062" marT="7062" marB="0" anchor="b"/>
                </a:tc>
                <a:extLst>
                  <a:ext uri="{0D108BD9-81ED-4DB2-BD59-A6C34878D82A}">
                    <a16:rowId xmlns:a16="http://schemas.microsoft.com/office/drawing/2014/main" val="922039498"/>
                  </a:ext>
                </a:extLst>
              </a:tr>
              <a:tr h="148929">
                <a:tc>
                  <a:txBody>
                    <a:bodyPr/>
                    <a:lstStyle/>
                    <a:p>
                      <a:pPr algn="l" fontAlgn="b"/>
                      <a:r>
                        <a:rPr lang="es-PE" sz="1100" u="none" strike="noStrike" dirty="0">
                          <a:effectLst/>
                        </a:rPr>
                        <a:t>CORTE SUPERIOR DE</a:t>
                      </a:r>
                      <a:r>
                        <a:rPr lang="es-PE" sz="1100" u="none" strike="noStrike" baseline="0" dirty="0">
                          <a:effectLst/>
                        </a:rPr>
                        <a:t> JUSTICIA DE </a:t>
                      </a:r>
                      <a:r>
                        <a:rPr lang="es-PE" sz="1100" u="none" strike="noStrike" dirty="0">
                          <a:effectLst/>
                        </a:rPr>
                        <a:t>LAMBAYEQUE</a:t>
                      </a:r>
                      <a:endParaRPr lang="es-P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62" marR="7062" marT="70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1100" u="none" strike="noStrike">
                          <a:effectLst/>
                        </a:rPr>
                        <a:t>3</a:t>
                      </a:r>
                      <a:endParaRPr lang="es-P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62" marR="7062" marT="7062" marB="0" anchor="b"/>
                </a:tc>
                <a:extLst>
                  <a:ext uri="{0D108BD9-81ED-4DB2-BD59-A6C34878D82A}">
                    <a16:rowId xmlns:a16="http://schemas.microsoft.com/office/drawing/2014/main" val="2539858217"/>
                  </a:ext>
                </a:extLst>
              </a:tr>
              <a:tr h="148929">
                <a:tc>
                  <a:txBody>
                    <a:bodyPr/>
                    <a:lstStyle/>
                    <a:p>
                      <a:pPr algn="l" fontAlgn="b"/>
                      <a:r>
                        <a:rPr lang="es-PE" sz="1100" u="none" strike="noStrike" dirty="0">
                          <a:effectLst/>
                        </a:rPr>
                        <a:t>CORTE SUPERIOR DE</a:t>
                      </a:r>
                      <a:r>
                        <a:rPr lang="es-PE" sz="1100" u="none" strike="noStrike" baseline="0" dirty="0">
                          <a:effectLst/>
                        </a:rPr>
                        <a:t> JUSTICIA DE </a:t>
                      </a:r>
                      <a:r>
                        <a:rPr lang="es-PE" sz="1100" u="none" strike="noStrike" dirty="0">
                          <a:effectLst/>
                        </a:rPr>
                        <a:t>LIMA-CENTRO</a:t>
                      </a:r>
                      <a:endParaRPr lang="es-P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62" marR="7062" marT="70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1100" u="none" strike="noStrike">
                          <a:effectLst/>
                        </a:rPr>
                        <a:t>31</a:t>
                      </a:r>
                      <a:endParaRPr lang="es-P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62" marR="7062" marT="7062" marB="0" anchor="b"/>
                </a:tc>
                <a:extLst>
                  <a:ext uri="{0D108BD9-81ED-4DB2-BD59-A6C34878D82A}">
                    <a16:rowId xmlns:a16="http://schemas.microsoft.com/office/drawing/2014/main" val="1792817133"/>
                  </a:ext>
                </a:extLst>
              </a:tr>
              <a:tr h="148929">
                <a:tc>
                  <a:txBody>
                    <a:bodyPr/>
                    <a:lstStyle/>
                    <a:p>
                      <a:pPr algn="l" fontAlgn="b"/>
                      <a:r>
                        <a:rPr lang="es-PE" sz="1100" u="none" strike="noStrike" dirty="0">
                          <a:effectLst/>
                        </a:rPr>
                        <a:t>CORTE SUPERIOR DE</a:t>
                      </a:r>
                      <a:r>
                        <a:rPr lang="es-PE" sz="1100" u="none" strike="noStrike" baseline="0" dirty="0">
                          <a:effectLst/>
                        </a:rPr>
                        <a:t> JUSTICIA DE </a:t>
                      </a:r>
                      <a:r>
                        <a:rPr lang="es-PE" sz="1100" u="none" strike="noStrike" dirty="0">
                          <a:effectLst/>
                        </a:rPr>
                        <a:t>LIMA-ESTE</a:t>
                      </a:r>
                      <a:endParaRPr lang="es-P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62" marR="7062" marT="70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1100" u="none" strike="noStrike">
                          <a:effectLst/>
                        </a:rPr>
                        <a:t>26</a:t>
                      </a:r>
                      <a:endParaRPr lang="es-P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62" marR="7062" marT="7062" marB="0" anchor="b"/>
                </a:tc>
                <a:extLst>
                  <a:ext uri="{0D108BD9-81ED-4DB2-BD59-A6C34878D82A}">
                    <a16:rowId xmlns:a16="http://schemas.microsoft.com/office/drawing/2014/main" val="1323539211"/>
                  </a:ext>
                </a:extLst>
              </a:tr>
              <a:tr h="148929">
                <a:tc>
                  <a:txBody>
                    <a:bodyPr/>
                    <a:lstStyle/>
                    <a:p>
                      <a:pPr algn="l" fontAlgn="b"/>
                      <a:r>
                        <a:rPr lang="es-PE" sz="1100" u="none" strike="noStrike" dirty="0">
                          <a:effectLst/>
                        </a:rPr>
                        <a:t>CORTE SUPERIOR DE</a:t>
                      </a:r>
                      <a:r>
                        <a:rPr lang="es-PE" sz="1100" u="none" strike="noStrike" baseline="0" dirty="0">
                          <a:effectLst/>
                        </a:rPr>
                        <a:t> JUSTICIA DE </a:t>
                      </a:r>
                      <a:r>
                        <a:rPr lang="es-PE" sz="1100" u="none" strike="noStrike" dirty="0">
                          <a:effectLst/>
                        </a:rPr>
                        <a:t>LIMA-NORTE</a:t>
                      </a:r>
                      <a:endParaRPr lang="es-P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62" marR="7062" marT="70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1100" u="none" strike="noStrike">
                          <a:effectLst/>
                        </a:rPr>
                        <a:t>2</a:t>
                      </a:r>
                      <a:endParaRPr lang="es-P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62" marR="7062" marT="7062" marB="0" anchor="b"/>
                </a:tc>
                <a:extLst>
                  <a:ext uri="{0D108BD9-81ED-4DB2-BD59-A6C34878D82A}">
                    <a16:rowId xmlns:a16="http://schemas.microsoft.com/office/drawing/2014/main" val="2300685218"/>
                  </a:ext>
                </a:extLst>
              </a:tr>
              <a:tr h="148929">
                <a:tc>
                  <a:txBody>
                    <a:bodyPr/>
                    <a:lstStyle/>
                    <a:p>
                      <a:pPr algn="l" fontAlgn="b"/>
                      <a:r>
                        <a:rPr lang="es-PE" sz="1100" u="none" strike="noStrike" dirty="0">
                          <a:effectLst/>
                        </a:rPr>
                        <a:t>CORTE SUPERIOR DE</a:t>
                      </a:r>
                      <a:r>
                        <a:rPr lang="es-PE" sz="1100" u="none" strike="noStrike" baseline="0" dirty="0">
                          <a:effectLst/>
                        </a:rPr>
                        <a:t> JUSTICIA DE </a:t>
                      </a:r>
                      <a:r>
                        <a:rPr lang="es-PE" sz="1100" u="none" strike="noStrike" dirty="0">
                          <a:effectLst/>
                        </a:rPr>
                        <a:t>LIMA-SUR</a:t>
                      </a:r>
                      <a:endParaRPr lang="es-P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62" marR="7062" marT="70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1100" u="none" strike="noStrike">
                          <a:effectLst/>
                        </a:rPr>
                        <a:t>22</a:t>
                      </a:r>
                      <a:endParaRPr lang="es-P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62" marR="7062" marT="7062" marB="0" anchor="b"/>
                </a:tc>
                <a:extLst>
                  <a:ext uri="{0D108BD9-81ED-4DB2-BD59-A6C34878D82A}">
                    <a16:rowId xmlns:a16="http://schemas.microsoft.com/office/drawing/2014/main" val="2196463746"/>
                  </a:ext>
                </a:extLst>
              </a:tr>
              <a:tr h="148929">
                <a:tc>
                  <a:txBody>
                    <a:bodyPr/>
                    <a:lstStyle/>
                    <a:p>
                      <a:pPr algn="l" fontAlgn="b"/>
                      <a:r>
                        <a:rPr lang="es-PE" sz="1100" u="none" strike="noStrike" dirty="0">
                          <a:effectLst/>
                        </a:rPr>
                        <a:t>CORTE SUPERIOR DE</a:t>
                      </a:r>
                      <a:r>
                        <a:rPr lang="es-PE" sz="1100" u="none" strike="noStrike" baseline="0" dirty="0">
                          <a:effectLst/>
                        </a:rPr>
                        <a:t> JUSTICIA DE </a:t>
                      </a:r>
                      <a:r>
                        <a:rPr lang="es-PE" sz="1100" u="none" strike="noStrike" dirty="0">
                          <a:effectLst/>
                        </a:rPr>
                        <a:t>LORETO</a:t>
                      </a:r>
                      <a:endParaRPr lang="es-P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62" marR="7062" marT="70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1100" u="none" strike="noStrike">
                          <a:effectLst/>
                        </a:rPr>
                        <a:t>21</a:t>
                      </a:r>
                      <a:endParaRPr lang="es-P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62" marR="7062" marT="7062" marB="0" anchor="b"/>
                </a:tc>
                <a:extLst>
                  <a:ext uri="{0D108BD9-81ED-4DB2-BD59-A6C34878D82A}">
                    <a16:rowId xmlns:a16="http://schemas.microsoft.com/office/drawing/2014/main" val="1256606141"/>
                  </a:ext>
                </a:extLst>
              </a:tr>
              <a:tr h="148929">
                <a:tc>
                  <a:txBody>
                    <a:bodyPr/>
                    <a:lstStyle/>
                    <a:p>
                      <a:pPr algn="l" fontAlgn="b"/>
                      <a:r>
                        <a:rPr lang="es-PE" sz="1100" u="none" strike="noStrike" dirty="0">
                          <a:effectLst/>
                        </a:rPr>
                        <a:t>CORTE SUPERIOR DE</a:t>
                      </a:r>
                      <a:r>
                        <a:rPr lang="es-PE" sz="1100" u="none" strike="noStrike" baseline="0" dirty="0">
                          <a:effectLst/>
                        </a:rPr>
                        <a:t> JUSTICIA DE </a:t>
                      </a:r>
                      <a:r>
                        <a:rPr lang="es-PE" sz="1100" u="none" strike="noStrike" dirty="0">
                          <a:effectLst/>
                        </a:rPr>
                        <a:t>MADRE DE DIOS</a:t>
                      </a:r>
                      <a:endParaRPr lang="es-P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62" marR="7062" marT="70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1100" u="none" strike="noStrike">
                          <a:effectLst/>
                        </a:rPr>
                        <a:t>2</a:t>
                      </a:r>
                      <a:endParaRPr lang="es-P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62" marR="7062" marT="7062" marB="0" anchor="b"/>
                </a:tc>
                <a:extLst>
                  <a:ext uri="{0D108BD9-81ED-4DB2-BD59-A6C34878D82A}">
                    <a16:rowId xmlns:a16="http://schemas.microsoft.com/office/drawing/2014/main" val="4073726268"/>
                  </a:ext>
                </a:extLst>
              </a:tr>
              <a:tr h="148929">
                <a:tc>
                  <a:txBody>
                    <a:bodyPr/>
                    <a:lstStyle/>
                    <a:p>
                      <a:pPr algn="l" fontAlgn="b"/>
                      <a:r>
                        <a:rPr lang="es-PE" sz="1100" u="none" strike="noStrike" dirty="0">
                          <a:effectLst/>
                        </a:rPr>
                        <a:t>CORTE SUPERIOR DE</a:t>
                      </a:r>
                      <a:r>
                        <a:rPr lang="es-PE" sz="1100" u="none" strike="noStrike" baseline="0" dirty="0">
                          <a:effectLst/>
                        </a:rPr>
                        <a:t> JUSTICIA DE </a:t>
                      </a:r>
                      <a:r>
                        <a:rPr lang="es-PE" sz="1100" u="none" strike="noStrike" dirty="0">
                          <a:effectLst/>
                        </a:rPr>
                        <a:t>MOQUEGUA</a:t>
                      </a:r>
                      <a:endParaRPr lang="es-P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62" marR="7062" marT="70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1100" u="none" strike="noStrike">
                          <a:effectLst/>
                        </a:rPr>
                        <a:t>1</a:t>
                      </a:r>
                      <a:endParaRPr lang="es-P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62" marR="7062" marT="7062" marB="0" anchor="b"/>
                </a:tc>
                <a:extLst>
                  <a:ext uri="{0D108BD9-81ED-4DB2-BD59-A6C34878D82A}">
                    <a16:rowId xmlns:a16="http://schemas.microsoft.com/office/drawing/2014/main" val="3794394390"/>
                  </a:ext>
                </a:extLst>
              </a:tr>
              <a:tr h="148929">
                <a:tc>
                  <a:txBody>
                    <a:bodyPr/>
                    <a:lstStyle/>
                    <a:p>
                      <a:pPr algn="l" fontAlgn="b"/>
                      <a:r>
                        <a:rPr lang="es-PE" sz="1100" u="none" strike="noStrike" dirty="0">
                          <a:effectLst/>
                        </a:rPr>
                        <a:t>CORTE SUPERIOR DE</a:t>
                      </a:r>
                      <a:r>
                        <a:rPr lang="es-PE" sz="1100" u="none" strike="noStrike" baseline="0" dirty="0">
                          <a:effectLst/>
                        </a:rPr>
                        <a:t> JUSTICIA DE </a:t>
                      </a:r>
                      <a:r>
                        <a:rPr lang="es-PE" sz="1100" u="none" strike="noStrike" dirty="0">
                          <a:effectLst/>
                        </a:rPr>
                        <a:t>PASCO</a:t>
                      </a:r>
                      <a:endParaRPr lang="es-P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62" marR="7062" marT="70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1100" u="none" strike="noStrike">
                          <a:effectLst/>
                        </a:rPr>
                        <a:t>4</a:t>
                      </a:r>
                      <a:endParaRPr lang="es-P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62" marR="7062" marT="7062" marB="0" anchor="b"/>
                </a:tc>
                <a:extLst>
                  <a:ext uri="{0D108BD9-81ED-4DB2-BD59-A6C34878D82A}">
                    <a16:rowId xmlns:a16="http://schemas.microsoft.com/office/drawing/2014/main" val="32427136"/>
                  </a:ext>
                </a:extLst>
              </a:tr>
              <a:tr h="148929">
                <a:tc>
                  <a:txBody>
                    <a:bodyPr/>
                    <a:lstStyle/>
                    <a:p>
                      <a:pPr algn="l" fontAlgn="b"/>
                      <a:r>
                        <a:rPr lang="es-PE" sz="1100" u="none" strike="noStrike" dirty="0">
                          <a:effectLst/>
                        </a:rPr>
                        <a:t>CORTE SUPERIOR DE</a:t>
                      </a:r>
                      <a:r>
                        <a:rPr lang="es-PE" sz="1100" u="none" strike="noStrike" baseline="0" dirty="0">
                          <a:effectLst/>
                        </a:rPr>
                        <a:t> JUSTICIA DE </a:t>
                      </a:r>
                      <a:r>
                        <a:rPr lang="es-PE" sz="1100" u="none" strike="noStrike" dirty="0">
                          <a:effectLst/>
                        </a:rPr>
                        <a:t>PIURA</a:t>
                      </a:r>
                      <a:endParaRPr lang="es-P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62" marR="7062" marT="70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1100" u="none" strike="noStrike">
                          <a:effectLst/>
                        </a:rPr>
                        <a:t>1</a:t>
                      </a:r>
                      <a:endParaRPr lang="es-P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62" marR="7062" marT="7062" marB="0" anchor="b"/>
                </a:tc>
                <a:extLst>
                  <a:ext uri="{0D108BD9-81ED-4DB2-BD59-A6C34878D82A}">
                    <a16:rowId xmlns:a16="http://schemas.microsoft.com/office/drawing/2014/main" val="360882205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PE" sz="1100" u="none" strike="noStrike" dirty="0">
                          <a:effectLst/>
                        </a:rPr>
                        <a:t>CORTE SUPERIOR DE</a:t>
                      </a:r>
                      <a:r>
                        <a:rPr lang="es-PE" sz="1100" u="none" strike="noStrike" baseline="0" dirty="0">
                          <a:effectLst/>
                        </a:rPr>
                        <a:t> JUSTICIA DE </a:t>
                      </a:r>
                      <a:r>
                        <a:rPr lang="es-PE" sz="1100" u="none" strike="noStrike" dirty="0">
                          <a:effectLst/>
                        </a:rPr>
                        <a:t>PUENTE PIEDRA-VENTANILLA</a:t>
                      </a:r>
                      <a:endParaRPr lang="es-P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62" marR="7062" marT="70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1100" u="none" strike="noStrike">
                          <a:effectLst/>
                        </a:rPr>
                        <a:t>3</a:t>
                      </a:r>
                      <a:endParaRPr lang="es-P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62" marR="7062" marT="7062" marB="0" anchor="b"/>
                </a:tc>
                <a:extLst>
                  <a:ext uri="{0D108BD9-81ED-4DB2-BD59-A6C34878D82A}">
                    <a16:rowId xmlns:a16="http://schemas.microsoft.com/office/drawing/2014/main" val="3911312518"/>
                  </a:ext>
                </a:extLst>
              </a:tr>
              <a:tr h="148929">
                <a:tc>
                  <a:txBody>
                    <a:bodyPr/>
                    <a:lstStyle/>
                    <a:p>
                      <a:pPr algn="l" fontAlgn="b"/>
                      <a:r>
                        <a:rPr lang="es-PE" sz="1100" u="none" strike="noStrike" dirty="0">
                          <a:effectLst/>
                        </a:rPr>
                        <a:t>CORTE SUPERIOR DE</a:t>
                      </a:r>
                      <a:r>
                        <a:rPr lang="es-PE" sz="1100" u="none" strike="noStrike" baseline="0" dirty="0">
                          <a:effectLst/>
                        </a:rPr>
                        <a:t> JUSTICIA DE </a:t>
                      </a:r>
                      <a:r>
                        <a:rPr lang="es-PE" sz="1100" u="none" strike="noStrike" dirty="0">
                          <a:effectLst/>
                        </a:rPr>
                        <a:t>PUNO</a:t>
                      </a:r>
                      <a:endParaRPr lang="es-P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62" marR="7062" marT="70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1100" u="none" strike="noStrike">
                          <a:effectLst/>
                        </a:rPr>
                        <a:t>50</a:t>
                      </a:r>
                      <a:endParaRPr lang="es-P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62" marR="7062" marT="7062" marB="0" anchor="b"/>
                </a:tc>
                <a:extLst>
                  <a:ext uri="{0D108BD9-81ED-4DB2-BD59-A6C34878D82A}">
                    <a16:rowId xmlns:a16="http://schemas.microsoft.com/office/drawing/2014/main" val="324217877"/>
                  </a:ext>
                </a:extLst>
              </a:tr>
              <a:tr h="148929">
                <a:tc>
                  <a:txBody>
                    <a:bodyPr/>
                    <a:lstStyle/>
                    <a:p>
                      <a:pPr algn="l" fontAlgn="b"/>
                      <a:r>
                        <a:rPr lang="es-PE" sz="1100" u="none" strike="noStrike" dirty="0">
                          <a:effectLst/>
                        </a:rPr>
                        <a:t>CORTE SUPERIOR DE</a:t>
                      </a:r>
                      <a:r>
                        <a:rPr lang="es-PE" sz="1100" u="none" strike="noStrike" baseline="0" dirty="0">
                          <a:effectLst/>
                        </a:rPr>
                        <a:t> JUSTICIA DE </a:t>
                      </a:r>
                      <a:r>
                        <a:rPr lang="es-PE" sz="1100" u="none" strike="noStrike" dirty="0">
                          <a:effectLst/>
                        </a:rPr>
                        <a:t>SAN MARTÍN</a:t>
                      </a:r>
                      <a:endParaRPr lang="es-P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62" marR="7062" marT="70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1100" u="none" strike="noStrike">
                          <a:effectLst/>
                        </a:rPr>
                        <a:t>13</a:t>
                      </a:r>
                      <a:endParaRPr lang="es-P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62" marR="7062" marT="7062" marB="0" anchor="b"/>
                </a:tc>
                <a:extLst>
                  <a:ext uri="{0D108BD9-81ED-4DB2-BD59-A6C34878D82A}">
                    <a16:rowId xmlns:a16="http://schemas.microsoft.com/office/drawing/2014/main" val="989199605"/>
                  </a:ext>
                </a:extLst>
              </a:tr>
              <a:tr h="148929">
                <a:tc>
                  <a:txBody>
                    <a:bodyPr/>
                    <a:lstStyle/>
                    <a:p>
                      <a:pPr algn="l" fontAlgn="b"/>
                      <a:r>
                        <a:rPr lang="es-PE" sz="1100" u="none" strike="noStrike" dirty="0">
                          <a:effectLst/>
                        </a:rPr>
                        <a:t>CORTE SUPERIOR DE</a:t>
                      </a:r>
                      <a:r>
                        <a:rPr lang="es-PE" sz="1100" u="none" strike="noStrike" baseline="0" dirty="0">
                          <a:effectLst/>
                        </a:rPr>
                        <a:t> JUSTICIA DE </a:t>
                      </a:r>
                      <a:r>
                        <a:rPr lang="es-PE" sz="1100" u="none" strike="noStrike" dirty="0">
                          <a:effectLst/>
                        </a:rPr>
                        <a:t>TACNA</a:t>
                      </a:r>
                      <a:endParaRPr lang="es-P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62" marR="7062" marT="70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1100" u="none" strike="noStrike">
                          <a:effectLst/>
                        </a:rPr>
                        <a:t>2</a:t>
                      </a:r>
                      <a:endParaRPr lang="es-P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62" marR="7062" marT="7062" marB="0" anchor="b"/>
                </a:tc>
                <a:extLst>
                  <a:ext uri="{0D108BD9-81ED-4DB2-BD59-A6C34878D82A}">
                    <a16:rowId xmlns:a16="http://schemas.microsoft.com/office/drawing/2014/main" val="66406806"/>
                  </a:ext>
                </a:extLst>
              </a:tr>
              <a:tr h="148929">
                <a:tc>
                  <a:txBody>
                    <a:bodyPr/>
                    <a:lstStyle/>
                    <a:p>
                      <a:pPr algn="l" fontAlgn="b"/>
                      <a:r>
                        <a:rPr lang="es-PE" sz="1100" u="none" strike="noStrike" dirty="0">
                          <a:effectLst/>
                        </a:rPr>
                        <a:t>CORTE SUPERIOR DE</a:t>
                      </a:r>
                      <a:r>
                        <a:rPr lang="es-PE" sz="1100" u="none" strike="noStrike" baseline="0" dirty="0">
                          <a:effectLst/>
                        </a:rPr>
                        <a:t> JUSTICIA DE </a:t>
                      </a:r>
                      <a:r>
                        <a:rPr lang="es-PE" sz="1100" u="none" strike="noStrike" dirty="0">
                          <a:effectLst/>
                        </a:rPr>
                        <a:t>UCAYALI</a:t>
                      </a:r>
                      <a:endParaRPr lang="es-P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62" marR="7062" marT="70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1100" u="none" strike="noStrike">
                          <a:effectLst/>
                        </a:rPr>
                        <a:t>8</a:t>
                      </a:r>
                      <a:endParaRPr lang="es-P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62" marR="7062" marT="7062" marB="0" anchor="b"/>
                </a:tc>
                <a:extLst>
                  <a:ext uri="{0D108BD9-81ED-4DB2-BD59-A6C34878D82A}">
                    <a16:rowId xmlns:a16="http://schemas.microsoft.com/office/drawing/2014/main" val="3615798965"/>
                  </a:ext>
                </a:extLst>
              </a:tr>
              <a:tr h="148929">
                <a:tc>
                  <a:txBody>
                    <a:bodyPr/>
                    <a:lstStyle/>
                    <a:p>
                      <a:pPr algn="l" fontAlgn="b"/>
                      <a:r>
                        <a:rPr lang="es-PE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TOTAL</a:t>
                      </a:r>
                      <a:endParaRPr lang="es-PE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62" marR="7062" marT="7062" marB="0" anchor="b">
                    <a:solidFill>
                      <a:srgbClr val="26408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301</a:t>
                      </a:r>
                      <a:endParaRPr lang="es-PE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62" marR="7062" marT="7062" marB="0" anchor="b">
                    <a:solidFill>
                      <a:srgbClr val="264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8911356"/>
                  </a:ext>
                </a:extLst>
              </a:tr>
            </a:tbl>
          </a:graphicData>
        </a:graphic>
      </p:graphicFrame>
      <p:grpSp>
        <p:nvGrpSpPr>
          <p:cNvPr id="4" name="Grupo 3"/>
          <p:cNvGrpSpPr/>
          <p:nvPr/>
        </p:nvGrpSpPr>
        <p:grpSpPr>
          <a:xfrm>
            <a:off x="-9467" y="-19766"/>
            <a:ext cx="12192000" cy="832019"/>
            <a:chOff x="-9467" y="-19766"/>
            <a:chExt cx="12192000" cy="832019"/>
          </a:xfrm>
        </p:grpSpPr>
        <p:sp>
          <p:nvSpPr>
            <p:cNvPr id="7" name="Rectángulo 6"/>
            <p:cNvSpPr/>
            <p:nvPr/>
          </p:nvSpPr>
          <p:spPr>
            <a:xfrm>
              <a:off x="-9467" y="-19766"/>
              <a:ext cx="12192000" cy="83201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/>
            </a:p>
          </p:txBody>
        </p:sp>
        <p:pic>
          <p:nvPicPr>
            <p:cNvPr id="8" name="Imagen 7"/>
            <p:cNvPicPr>
              <a:picLocks noChangeAspect="1"/>
            </p:cNvPicPr>
            <p:nvPr/>
          </p:nvPicPr>
          <p:blipFill rotWithShape="1">
            <a:blip r:embed="rId2">
              <a:grayscl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461" t="88950" b="915"/>
            <a:stretch/>
          </p:blipFill>
          <p:spPr>
            <a:xfrm>
              <a:off x="3210515" y="0"/>
              <a:ext cx="5542695" cy="570193"/>
            </a:xfrm>
            <a:prstGeom prst="rect">
              <a:avLst/>
            </a:prstGeom>
          </p:spPr>
        </p:pic>
      </p:grpSp>
      <p:sp>
        <p:nvSpPr>
          <p:cNvPr id="6" name="Título 1">
            <a:extLst>
              <a:ext uri="{FF2B5EF4-FFF2-40B4-BE49-F238E27FC236}">
                <a16:creationId xmlns:a16="http://schemas.microsoft.com/office/drawing/2014/main" id="{F8A077B5-D303-4687-AB01-4400B53C20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69271" y="435236"/>
            <a:ext cx="7195544" cy="511974"/>
          </a:xfrm>
        </p:spPr>
        <p:txBody>
          <a:bodyPr anchor="ctr">
            <a:noAutofit/>
          </a:bodyPr>
          <a:lstStyle/>
          <a:p>
            <a:pPr algn="ctr">
              <a:buSzPct val="70000"/>
            </a:pPr>
            <a:r>
              <a:rPr lang="es-MX" sz="2400" b="1" dirty="0">
                <a:latin typeface="Calibri" panose="020F0502020204030204" pitchFamily="34" charset="0"/>
                <a:ea typeface="Calibri"/>
                <a:cs typeface="Calibri"/>
              </a:rPr>
              <a:t>ADOPCIONES – CASOS EN CORTES SUPERIORES DE PJ</a:t>
            </a:r>
          </a:p>
        </p:txBody>
      </p:sp>
    </p:spTree>
    <p:extLst>
      <p:ext uri="{BB962C8B-B14F-4D97-AF65-F5344CB8AC3E}">
        <p14:creationId xmlns:p14="http://schemas.microsoft.com/office/powerpoint/2010/main" val="13938792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87BDEE6-B146-4ACA-8809-70CFF2C685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E" dirty="0">
                <a:solidFill>
                  <a:schemeClr val="bg1"/>
                </a:solidFill>
              </a:rPr>
              <a:t>5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5943578A-6220-4470-B7E9-D450906DBA7F}"/>
              </a:ext>
            </a:extLst>
          </p:cNvPr>
          <p:cNvSpPr txBox="1"/>
          <p:nvPr/>
        </p:nvSpPr>
        <p:spPr>
          <a:xfrm>
            <a:off x="2029542" y="2631218"/>
            <a:ext cx="978391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b="1" dirty="0">
                <a:solidFill>
                  <a:schemeClr val="bg1"/>
                </a:solidFill>
                <a:latin typeface="+mj-lt"/>
                <a:ea typeface="Carot Sans" pitchFamily="50" charset="0"/>
                <a:cs typeface="Arial" panose="020B0604020202020204" pitchFamily="34" charset="0"/>
              </a:rPr>
              <a:t>Gasto Público en el marco del Sistema de Atención Integral de Niñas, Niños y Adolescentes</a:t>
            </a:r>
            <a:endParaRPr lang="es-PE" sz="4000" b="1" dirty="0">
              <a:solidFill>
                <a:schemeClr val="bg1"/>
              </a:solidFill>
              <a:latin typeface="+mj-lt"/>
              <a:ea typeface="Carot Sans" pitchFamily="50" charset="0"/>
              <a:cs typeface="Arial" panose="020B0604020202020204" pitchFamily="34" charset="0"/>
            </a:endParaRPr>
          </a:p>
        </p:txBody>
      </p:sp>
      <p:grpSp>
        <p:nvGrpSpPr>
          <p:cNvPr id="4" name="Grupo 3"/>
          <p:cNvGrpSpPr/>
          <p:nvPr/>
        </p:nvGrpSpPr>
        <p:grpSpPr>
          <a:xfrm>
            <a:off x="0" y="-9343"/>
            <a:ext cx="12192000" cy="1057558"/>
            <a:chOff x="0" y="-9343"/>
            <a:chExt cx="12192000" cy="1057558"/>
          </a:xfrm>
        </p:grpSpPr>
        <p:sp>
          <p:nvSpPr>
            <p:cNvPr id="5" name="Rectángulo 4"/>
            <p:cNvSpPr/>
            <p:nvPr/>
          </p:nvSpPr>
          <p:spPr>
            <a:xfrm>
              <a:off x="0" y="-9343"/>
              <a:ext cx="12192000" cy="105755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/>
            </a:p>
          </p:txBody>
        </p:sp>
        <p:pic>
          <p:nvPicPr>
            <p:cNvPr id="6" name="Imagen 5"/>
            <p:cNvPicPr>
              <a:picLocks noChangeAspect="1"/>
            </p:cNvPicPr>
            <p:nvPr/>
          </p:nvPicPr>
          <p:blipFill rotWithShape="1">
            <a:blip r:embed="rId2">
              <a:grayscl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461" t="88950" b="915"/>
            <a:stretch/>
          </p:blipFill>
          <p:spPr>
            <a:xfrm>
              <a:off x="1795347" y="91357"/>
              <a:ext cx="8322486" cy="85615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509374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uadroTexto 10">
            <a:extLst>
              <a:ext uri="{FF2B5EF4-FFF2-40B4-BE49-F238E27FC236}">
                <a16:creationId xmlns:a16="http://schemas.microsoft.com/office/drawing/2014/main" id="{59EC0F89-9DE0-D550-E062-816C0FCB046C}"/>
              </a:ext>
            </a:extLst>
          </p:cNvPr>
          <p:cNvSpPr txBox="1"/>
          <p:nvPr/>
        </p:nvSpPr>
        <p:spPr>
          <a:xfrm>
            <a:off x="368217" y="5765678"/>
            <a:ext cx="20239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sz="1600" b="1" dirty="0"/>
              <a:t>Distribución de Presupuesto ejecutado AÑO 2021</a:t>
            </a:r>
          </a:p>
        </p:txBody>
      </p:sp>
      <p:sp>
        <p:nvSpPr>
          <p:cNvPr id="14" name="Flecha derecha 21">
            <a:extLst>
              <a:ext uri="{FF2B5EF4-FFF2-40B4-BE49-F238E27FC236}">
                <a16:creationId xmlns:a16="http://schemas.microsoft.com/office/drawing/2014/main" id="{B4323001-52B3-56EE-E1C7-92D2A9B85FAF}"/>
              </a:ext>
            </a:extLst>
          </p:cNvPr>
          <p:cNvSpPr/>
          <p:nvPr/>
        </p:nvSpPr>
        <p:spPr>
          <a:xfrm>
            <a:off x="2218651" y="5982679"/>
            <a:ext cx="490433" cy="396994"/>
          </a:xfrm>
          <a:prstGeom prst="rightArrow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15" name="Rectángulo 14">
            <a:extLst>
              <a:ext uri="{FF2B5EF4-FFF2-40B4-BE49-F238E27FC236}">
                <a16:creationId xmlns:a16="http://schemas.microsoft.com/office/drawing/2014/main" id="{9222E1FE-05D7-82DD-284B-B016AFFE1AED}"/>
              </a:ext>
            </a:extLst>
          </p:cNvPr>
          <p:cNvSpPr/>
          <p:nvPr/>
        </p:nvSpPr>
        <p:spPr>
          <a:xfrm>
            <a:off x="2883215" y="5847859"/>
            <a:ext cx="1151913" cy="646331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  <a:prstDash val="dash"/>
          </a:ln>
        </p:spPr>
        <p:txBody>
          <a:bodyPr wrap="square">
            <a:spAutoFit/>
          </a:bodyPr>
          <a:lstStyle/>
          <a:p>
            <a:pPr algn="ctr">
              <a:defRPr sz="1600" b="0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fld id="{1D7F3454-B983-40B6-8769-29B010C1ECCF}" type="CATEGORYNAME">
              <a:rPr lang="en-US" b="1"/>
              <a:pPr algn="ctr">
                <a:defRPr sz="1600" b="0" i="0" u="none" strike="noStrike" kern="1200" baseline="0">
                  <a:solidFill>
                    <a:prstClr val="black"/>
                  </a:solidFill>
                  <a:latin typeface="+mn-lt"/>
                  <a:ea typeface="+mn-ea"/>
                  <a:cs typeface="+mn-cs"/>
                </a:defRPr>
              </a:pPr>
              <a:t>Educación</a:t>
            </a:fld>
            <a:r>
              <a:rPr lang="en-US" dirty="0"/>
              <a:t>
</a:t>
            </a:r>
            <a:r>
              <a:rPr lang="en-US" sz="2000" b="1" dirty="0">
                <a:solidFill>
                  <a:srgbClr val="C00000"/>
                </a:solidFill>
              </a:rPr>
              <a:t>58%</a:t>
            </a:r>
          </a:p>
        </p:txBody>
      </p:sp>
      <p:sp>
        <p:nvSpPr>
          <p:cNvPr id="17" name="Rectángulo 16">
            <a:extLst>
              <a:ext uri="{FF2B5EF4-FFF2-40B4-BE49-F238E27FC236}">
                <a16:creationId xmlns:a16="http://schemas.microsoft.com/office/drawing/2014/main" id="{E93FA958-9D0B-790C-4771-B9F49804E71A}"/>
              </a:ext>
            </a:extLst>
          </p:cNvPr>
          <p:cNvSpPr/>
          <p:nvPr/>
        </p:nvSpPr>
        <p:spPr>
          <a:xfrm>
            <a:off x="4171159" y="5847993"/>
            <a:ext cx="1001644" cy="646331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  <a:prstDash val="dash"/>
          </a:ln>
        </p:spPr>
        <p:txBody>
          <a:bodyPr wrap="square">
            <a:spAutoFit/>
          </a:bodyPr>
          <a:lstStyle/>
          <a:p>
            <a:pPr algn="ctr"/>
            <a:r>
              <a:rPr lang="en-US" sz="1600" b="1" dirty="0" err="1"/>
              <a:t>Salud</a:t>
            </a:r>
            <a:endParaRPr lang="en-US" sz="1600" b="1" dirty="0"/>
          </a:p>
          <a:p>
            <a:pPr algn="ctr"/>
            <a:r>
              <a:rPr lang="en-US" sz="2000" b="1" dirty="0">
                <a:solidFill>
                  <a:srgbClr val="C00000"/>
                </a:solidFill>
              </a:rPr>
              <a:t>24%</a:t>
            </a:r>
            <a:endParaRPr lang="es-PE" sz="2000" b="1" dirty="0">
              <a:solidFill>
                <a:srgbClr val="C00000"/>
              </a:solidFill>
            </a:endParaRPr>
          </a:p>
        </p:txBody>
      </p:sp>
      <p:sp>
        <p:nvSpPr>
          <p:cNvPr id="19" name="Rectángulo 18">
            <a:extLst>
              <a:ext uri="{FF2B5EF4-FFF2-40B4-BE49-F238E27FC236}">
                <a16:creationId xmlns:a16="http://schemas.microsoft.com/office/drawing/2014/main" id="{69760436-1009-7D87-78E7-0912FF9DE161}"/>
              </a:ext>
            </a:extLst>
          </p:cNvPr>
          <p:cNvSpPr/>
          <p:nvPr/>
        </p:nvSpPr>
        <p:spPr>
          <a:xfrm>
            <a:off x="5293521" y="5847858"/>
            <a:ext cx="1640985" cy="646331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  <a:prstDash val="dash"/>
          </a:ln>
        </p:spPr>
        <p:txBody>
          <a:bodyPr wrap="square">
            <a:spAutoFit/>
          </a:bodyPr>
          <a:lstStyle/>
          <a:p>
            <a:pPr algn="ctr">
              <a:defRPr sz="1600" b="0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fld id="{5D820A0F-3AB2-45B3-B564-C8C62444856C}" type="CATEGORYNAME">
              <a:rPr lang="es-PE" b="1"/>
              <a:pPr algn="ctr">
                <a:defRPr sz="1600" b="0" i="0" u="none" strike="noStrike" kern="1200" baseline="0">
                  <a:solidFill>
                    <a:prstClr val="black"/>
                  </a:solidFill>
                  <a:latin typeface="+mn-lt"/>
                  <a:ea typeface="+mn-ea"/>
                  <a:cs typeface="+mn-cs"/>
                </a:defRPr>
              </a:pPr>
              <a:t>Protección social</a:t>
            </a:fld>
            <a:r>
              <a:rPr lang="es-PE" dirty="0"/>
              <a:t>
</a:t>
            </a:r>
            <a:fld id="{E69C5C0B-B9FA-416E-B76D-B6B27E922C4A}" type="PERCENTAGE">
              <a:rPr lang="es-PE" sz="2000" b="1" smtClean="0">
                <a:solidFill>
                  <a:srgbClr val="C00000"/>
                </a:solidFill>
              </a:rPr>
              <a:pPr algn="ctr">
                <a:defRPr sz="1600" b="0" i="0" u="none" strike="noStrike" kern="1200" baseline="0">
                  <a:solidFill>
                    <a:prstClr val="black"/>
                  </a:solidFill>
                  <a:latin typeface="+mn-lt"/>
                  <a:ea typeface="+mn-ea"/>
                  <a:cs typeface="+mn-cs"/>
                </a:defRPr>
              </a:pPr>
              <a:t>8%</a:t>
            </a:fld>
            <a:endParaRPr lang="es-PE" sz="2000" b="1" dirty="0">
              <a:solidFill>
                <a:srgbClr val="C00000"/>
              </a:solidFill>
            </a:endParaRPr>
          </a:p>
        </p:txBody>
      </p:sp>
      <p:sp>
        <p:nvSpPr>
          <p:cNvPr id="25" name="Rectángulo 24">
            <a:extLst>
              <a:ext uri="{FF2B5EF4-FFF2-40B4-BE49-F238E27FC236}">
                <a16:creationId xmlns:a16="http://schemas.microsoft.com/office/drawing/2014/main" id="{545BD56B-BD35-46F2-FF31-C8A223262BFA}"/>
              </a:ext>
            </a:extLst>
          </p:cNvPr>
          <p:cNvSpPr/>
          <p:nvPr/>
        </p:nvSpPr>
        <p:spPr>
          <a:xfrm>
            <a:off x="7062916" y="5847858"/>
            <a:ext cx="1129983" cy="646331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  <a:prstDash val="dash"/>
          </a:ln>
        </p:spPr>
        <p:txBody>
          <a:bodyPr wrap="square">
            <a:spAutoFit/>
          </a:bodyPr>
          <a:lstStyle/>
          <a:p>
            <a:pPr algn="ctr">
              <a:defRPr sz="1600" b="0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fld id="{440E9206-9886-4486-86A4-94E55BC01AB2}" type="CATEGORYNAME">
              <a:rPr lang="en-US" b="1"/>
              <a:pPr algn="ctr">
                <a:defRPr sz="1600" b="0" i="0" u="none" strike="noStrike" kern="1200" baseline="0">
                  <a:solidFill>
                    <a:prstClr val="black"/>
                  </a:solidFill>
                  <a:latin typeface="+mn-lt"/>
                  <a:ea typeface="+mn-ea"/>
                  <a:cs typeface="+mn-cs"/>
                </a:defRPr>
              </a:pPr>
              <a:t>Transporte</a:t>
            </a:fld>
            <a:r>
              <a:rPr lang="en-US" dirty="0"/>
              <a:t>
</a:t>
            </a:r>
            <a:r>
              <a:rPr lang="en-US" sz="2000" b="1" dirty="0">
                <a:solidFill>
                  <a:srgbClr val="C00000"/>
                </a:solidFill>
              </a:rPr>
              <a:t>4%</a:t>
            </a:r>
          </a:p>
        </p:txBody>
      </p:sp>
      <p:sp>
        <p:nvSpPr>
          <p:cNvPr id="26" name="Rectángulo 25">
            <a:extLst>
              <a:ext uri="{FF2B5EF4-FFF2-40B4-BE49-F238E27FC236}">
                <a16:creationId xmlns:a16="http://schemas.microsoft.com/office/drawing/2014/main" id="{D6AA0356-2AFA-ADDC-7FBF-188F25363FD8}"/>
              </a:ext>
            </a:extLst>
          </p:cNvPr>
          <p:cNvSpPr/>
          <p:nvPr/>
        </p:nvSpPr>
        <p:spPr>
          <a:xfrm>
            <a:off x="8294458" y="5841878"/>
            <a:ext cx="1299411" cy="646331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  <a:prstDash val="dash"/>
          </a:ln>
        </p:spPr>
        <p:txBody>
          <a:bodyPr wrap="square">
            <a:spAutoFit/>
          </a:bodyPr>
          <a:lstStyle/>
          <a:p>
            <a:pPr algn="ctr">
              <a:defRPr sz="1600" b="0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fld id="{433F90D2-28B4-412B-ADA5-B6963F373298}" type="CATEGORYNAME">
              <a:rPr lang="en-US" b="1"/>
              <a:pPr algn="ctr">
                <a:defRPr sz="1600" b="0" i="0" u="none" strike="noStrike" kern="1200" baseline="0">
                  <a:solidFill>
                    <a:prstClr val="black"/>
                  </a:solidFill>
                  <a:latin typeface="+mn-lt"/>
                  <a:ea typeface="+mn-ea"/>
                  <a:cs typeface="+mn-cs"/>
                </a:defRPr>
              </a:pPr>
              <a:t>Saneamiento</a:t>
            </a:fld>
            <a:r>
              <a:rPr lang="en-US" dirty="0"/>
              <a:t>
</a:t>
            </a:r>
            <a:fld id="{1482C095-E5CF-4C6F-92BD-5ABB35506A9B}" type="PERCENTAGE">
              <a:rPr lang="en-US" sz="2000" b="1" smtClean="0">
                <a:solidFill>
                  <a:srgbClr val="C00000"/>
                </a:solidFill>
              </a:rPr>
              <a:pPr algn="ctr">
                <a:defRPr sz="1600" b="0" i="0" u="none" strike="noStrike" kern="1200" baseline="0">
                  <a:solidFill>
                    <a:prstClr val="black"/>
                  </a:solidFill>
                  <a:latin typeface="+mn-lt"/>
                  <a:ea typeface="+mn-ea"/>
                  <a:cs typeface="+mn-cs"/>
                </a:defRPr>
              </a:pPr>
              <a:t>4%</a:t>
            </a:fld>
            <a:endParaRPr lang="en-US" sz="2000" b="1" dirty="0">
              <a:solidFill>
                <a:srgbClr val="C00000"/>
              </a:solidFill>
            </a:endParaRPr>
          </a:p>
        </p:txBody>
      </p:sp>
      <p:sp>
        <p:nvSpPr>
          <p:cNvPr id="27" name="Rectángulo 26">
            <a:extLst>
              <a:ext uri="{FF2B5EF4-FFF2-40B4-BE49-F238E27FC236}">
                <a16:creationId xmlns:a16="http://schemas.microsoft.com/office/drawing/2014/main" id="{728611D1-86C5-4DEE-4D3A-37F960FB1A10}"/>
              </a:ext>
            </a:extLst>
          </p:cNvPr>
          <p:cNvSpPr/>
          <p:nvPr/>
        </p:nvSpPr>
        <p:spPr>
          <a:xfrm>
            <a:off x="9695428" y="5841877"/>
            <a:ext cx="1065817" cy="646331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  <a:prstDash val="dash"/>
          </a:ln>
        </p:spPr>
        <p:txBody>
          <a:bodyPr wrap="square">
            <a:spAutoFit/>
          </a:bodyPr>
          <a:lstStyle/>
          <a:p>
            <a:pPr algn="ctr">
              <a:defRPr sz="1600" b="0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fld id="{A9F45D7A-871D-4492-8C2C-6287B1ACAD1D}" type="CATEGORYNAME">
              <a:rPr lang="en-US" b="1"/>
              <a:pPr algn="ctr">
                <a:defRPr sz="1600" b="0" i="0" u="none" strike="noStrike" kern="1200" baseline="0">
                  <a:solidFill>
                    <a:prstClr val="black"/>
                  </a:solidFill>
                  <a:latin typeface="+mn-lt"/>
                  <a:ea typeface="+mn-ea"/>
                  <a:cs typeface="+mn-cs"/>
                </a:defRPr>
              </a:pPr>
              <a:t>Otros</a:t>
            </a:fld>
            <a:r>
              <a:rPr lang="en-US" dirty="0"/>
              <a:t>
</a:t>
            </a:r>
            <a:r>
              <a:rPr lang="en-US" sz="2000" b="1" dirty="0">
                <a:solidFill>
                  <a:srgbClr val="C00000"/>
                </a:solidFill>
              </a:rPr>
              <a:t>2%</a:t>
            </a:r>
          </a:p>
        </p:txBody>
      </p:sp>
      <p:pic>
        <p:nvPicPr>
          <p:cNvPr id="28" name="Imagen 27">
            <a:extLst>
              <a:ext uri="{FF2B5EF4-FFF2-40B4-BE49-F238E27FC236}">
                <a16:creationId xmlns:a16="http://schemas.microsoft.com/office/drawing/2014/main" id="{68BBB950-5F85-062B-B3CB-CF90989D1B6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0673461" y="2421929"/>
            <a:ext cx="918773" cy="2032611"/>
          </a:xfrm>
          <a:prstGeom prst="rect">
            <a:avLst/>
          </a:prstGeom>
        </p:spPr>
      </p:pic>
      <p:graphicFrame>
        <p:nvGraphicFramePr>
          <p:cNvPr id="41" name="Gráfico 40">
            <a:extLst>
              <a:ext uri="{FF2B5EF4-FFF2-40B4-BE49-F238E27FC236}">
                <a16:creationId xmlns:a16="http://schemas.microsoft.com/office/drawing/2014/main" id="{DBC1456F-EF30-2CB4-956A-DF90B5F5F9A1}"/>
              </a:ext>
            </a:extLst>
          </p:cNvPr>
          <p:cNvGraphicFramePr/>
          <p:nvPr/>
        </p:nvGraphicFramePr>
        <p:xfrm>
          <a:off x="377548" y="1120322"/>
          <a:ext cx="10255791" cy="43755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45" name="CuadroTexto 44">
            <a:extLst>
              <a:ext uri="{FF2B5EF4-FFF2-40B4-BE49-F238E27FC236}">
                <a16:creationId xmlns:a16="http://schemas.microsoft.com/office/drawing/2014/main" id="{D0267D0F-CF1A-2D8D-C889-2C7D7BB9A32A}"/>
              </a:ext>
            </a:extLst>
          </p:cNvPr>
          <p:cNvSpPr txBox="1"/>
          <p:nvPr/>
        </p:nvSpPr>
        <p:spPr>
          <a:xfrm>
            <a:off x="739061" y="5161953"/>
            <a:ext cx="2805576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00" dirty="0"/>
              <a:t>Fuente: SIAF-MEF</a:t>
            </a:r>
          </a:p>
          <a:p>
            <a:r>
              <a:rPr lang="es-PE" sz="1000" dirty="0"/>
              <a:t>Elaboración: DPNNA – DGNNA – MIMP</a:t>
            </a:r>
          </a:p>
          <a:p>
            <a:r>
              <a:rPr lang="es-PE" sz="1000" dirty="0"/>
              <a:t>* Avance al 08/11/2022. Data validada por el MEF.</a:t>
            </a:r>
          </a:p>
        </p:txBody>
      </p:sp>
      <p:sp>
        <p:nvSpPr>
          <p:cNvPr id="49" name="Elipse 48">
            <a:extLst>
              <a:ext uri="{FF2B5EF4-FFF2-40B4-BE49-F238E27FC236}">
                <a16:creationId xmlns:a16="http://schemas.microsoft.com/office/drawing/2014/main" id="{1518C7A4-11B6-8349-FBD9-378ADD32C580}"/>
              </a:ext>
            </a:extLst>
          </p:cNvPr>
          <p:cNvSpPr/>
          <p:nvPr/>
        </p:nvSpPr>
        <p:spPr>
          <a:xfrm>
            <a:off x="9642091" y="3561955"/>
            <a:ext cx="426676" cy="439129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s-PE" dirty="0"/>
          </a:p>
        </p:txBody>
      </p:sp>
      <p:sp>
        <p:nvSpPr>
          <p:cNvPr id="50" name="CuadroTexto 49">
            <a:extLst>
              <a:ext uri="{FF2B5EF4-FFF2-40B4-BE49-F238E27FC236}">
                <a16:creationId xmlns:a16="http://schemas.microsoft.com/office/drawing/2014/main" id="{E579C5F6-6DF7-A02F-8043-80A5E1524A33}"/>
              </a:ext>
            </a:extLst>
          </p:cNvPr>
          <p:cNvSpPr txBox="1"/>
          <p:nvPr/>
        </p:nvSpPr>
        <p:spPr>
          <a:xfrm>
            <a:off x="8432345" y="3401740"/>
            <a:ext cx="4956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400" dirty="0"/>
              <a:t>88%</a:t>
            </a:r>
          </a:p>
        </p:txBody>
      </p:sp>
      <p:sp>
        <p:nvSpPr>
          <p:cNvPr id="51" name="CuadroTexto 50">
            <a:extLst>
              <a:ext uri="{FF2B5EF4-FFF2-40B4-BE49-F238E27FC236}">
                <a16:creationId xmlns:a16="http://schemas.microsoft.com/office/drawing/2014/main" id="{26B9D403-3167-C05B-4553-02588423DB20}"/>
              </a:ext>
            </a:extLst>
          </p:cNvPr>
          <p:cNvSpPr txBox="1"/>
          <p:nvPr/>
        </p:nvSpPr>
        <p:spPr>
          <a:xfrm>
            <a:off x="7168084" y="3593248"/>
            <a:ext cx="4956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400" dirty="0"/>
              <a:t>84%</a:t>
            </a:r>
          </a:p>
        </p:txBody>
      </p:sp>
      <p:sp>
        <p:nvSpPr>
          <p:cNvPr id="52" name="CuadroTexto 51">
            <a:extLst>
              <a:ext uri="{FF2B5EF4-FFF2-40B4-BE49-F238E27FC236}">
                <a16:creationId xmlns:a16="http://schemas.microsoft.com/office/drawing/2014/main" id="{979BE78A-2B1F-B1D4-DBDD-63036C41F020}"/>
              </a:ext>
            </a:extLst>
          </p:cNvPr>
          <p:cNvSpPr txBox="1"/>
          <p:nvPr/>
        </p:nvSpPr>
        <p:spPr>
          <a:xfrm>
            <a:off x="5919619" y="3488584"/>
            <a:ext cx="4956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400" dirty="0"/>
              <a:t>87%</a:t>
            </a:r>
          </a:p>
        </p:txBody>
      </p:sp>
      <p:sp>
        <p:nvSpPr>
          <p:cNvPr id="53" name="CuadroTexto 52">
            <a:extLst>
              <a:ext uri="{FF2B5EF4-FFF2-40B4-BE49-F238E27FC236}">
                <a16:creationId xmlns:a16="http://schemas.microsoft.com/office/drawing/2014/main" id="{44CEEE7C-F36D-6EE9-CEF0-6EC78D6BA6D5}"/>
              </a:ext>
            </a:extLst>
          </p:cNvPr>
          <p:cNvSpPr txBox="1"/>
          <p:nvPr/>
        </p:nvSpPr>
        <p:spPr>
          <a:xfrm>
            <a:off x="4669378" y="3488584"/>
            <a:ext cx="4956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400" dirty="0"/>
              <a:t>87%</a:t>
            </a:r>
          </a:p>
        </p:txBody>
      </p:sp>
      <p:sp>
        <p:nvSpPr>
          <p:cNvPr id="54" name="CuadroTexto 53">
            <a:extLst>
              <a:ext uri="{FF2B5EF4-FFF2-40B4-BE49-F238E27FC236}">
                <a16:creationId xmlns:a16="http://schemas.microsoft.com/office/drawing/2014/main" id="{EA02F919-5913-DD2E-D0A7-6F85B8D086C4}"/>
              </a:ext>
            </a:extLst>
          </p:cNvPr>
          <p:cNvSpPr txBox="1"/>
          <p:nvPr/>
        </p:nvSpPr>
        <p:spPr>
          <a:xfrm>
            <a:off x="3432715" y="3415429"/>
            <a:ext cx="4956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400" dirty="0"/>
              <a:t>89%</a:t>
            </a:r>
          </a:p>
        </p:txBody>
      </p:sp>
      <p:sp>
        <p:nvSpPr>
          <p:cNvPr id="55" name="CuadroTexto 54">
            <a:extLst>
              <a:ext uri="{FF2B5EF4-FFF2-40B4-BE49-F238E27FC236}">
                <a16:creationId xmlns:a16="http://schemas.microsoft.com/office/drawing/2014/main" id="{4A68D492-FAD2-C4FA-2107-D4ED9049211D}"/>
              </a:ext>
            </a:extLst>
          </p:cNvPr>
          <p:cNvSpPr txBox="1"/>
          <p:nvPr/>
        </p:nvSpPr>
        <p:spPr>
          <a:xfrm>
            <a:off x="2173047" y="3524275"/>
            <a:ext cx="4956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400" dirty="0"/>
              <a:t>88%</a:t>
            </a:r>
          </a:p>
        </p:txBody>
      </p:sp>
      <p:sp>
        <p:nvSpPr>
          <p:cNvPr id="56" name="CuadroTexto 55">
            <a:extLst>
              <a:ext uri="{FF2B5EF4-FFF2-40B4-BE49-F238E27FC236}">
                <a16:creationId xmlns:a16="http://schemas.microsoft.com/office/drawing/2014/main" id="{DB6D46C5-2CB9-AD21-FF97-BDE019AFB092}"/>
              </a:ext>
            </a:extLst>
          </p:cNvPr>
          <p:cNvSpPr txBox="1"/>
          <p:nvPr/>
        </p:nvSpPr>
        <p:spPr>
          <a:xfrm>
            <a:off x="9632663" y="3633487"/>
            <a:ext cx="4956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400" dirty="0"/>
              <a:t>70%</a:t>
            </a:r>
          </a:p>
        </p:txBody>
      </p:sp>
      <p:sp>
        <p:nvSpPr>
          <p:cNvPr id="57" name="CuadroTexto 56">
            <a:extLst>
              <a:ext uri="{FF2B5EF4-FFF2-40B4-BE49-F238E27FC236}">
                <a16:creationId xmlns:a16="http://schemas.microsoft.com/office/drawing/2014/main" id="{DFA331CD-1806-8BE8-AE0C-88CC6236402E}"/>
              </a:ext>
            </a:extLst>
          </p:cNvPr>
          <p:cNvSpPr txBox="1"/>
          <p:nvPr/>
        </p:nvSpPr>
        <p:spPr>
          <a:xfrm>
            <a:off x="893493" y="3393334"/>
            <a:ext cx="4956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400" dirty="0"/>
              <a:t>91%</a:t>
            </a:r>
          </a:p>
        </p:txBody>
      </p:sp>
      <p:sp>
        <p:nvSpPr>
          <p:cNvPr id="58" name="CuadroTexto 1">
            <a:extLst>
              <a:ext uri="{FF2B5EF4-FFF2-40B4-BE49-F238E27FC236}">
                <a16:creationId xmlns:a16="http://schemas.microsoft.com/office/drawing/2014/main" id="{9CB8D93B-B923-4577-8D03-B8365915A764}"/>
              </a:ext>
            </a:extLst>
          </p:cNvPr>
          <p:cNvSpPr txBox="1"/>
          <p:nvPr/>
        </p:nvSpPr>
        <p:spPr>
          <a:xfrm>
            <a:off x="6336907" y="5164847"/>
            <a:ext cx="1744241" cy="295028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s-PE" dirty="0"/>
              <a:t>% de</a:t>
            </a:r>
            <a:r>
              <a:rPr lang="es-PE" baseline="0" dirty="0"/>
              <a:t> Ejecución</a:t>
            </a:r>
            <a:endParaRPr lang="es-PE" dirty="0"/>
          </a:p>
        </p:txBody>
      </p:sp>
      <p:sp>
        <p:nvSpPr>
          <p:cNvPr id="59" name="Elipse 58">
            <a:extLst>
              <a:ext uri="{FF2B5EF4-FFF2-40B4-BE49-F238E27FC236}">
                <a16:creationId xmlns:a16="http://schemas.microsoft.com/office/drawing/2014/main" id="{CDDB2A51-47F5-50EB-E016-0DA2BB872BDE}"/>
              </a:ext>
            </a:extLst>
          </p:cNvPr>
          <p:cNvSpPr/>
          <p:nvPr/>
        </p:nvSpPr>
        <p:spPr>
          <a:xfrm>
            <a:off x="6254176" y="5218323"/>
            <a:ext cx="132388" cy="135913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s-PE"/>
          </a:p>
        </p:txBody>
      </p:sp>
      <p:sp>
        <p:nvSpPr>
          <p:cNvPr id="60" name="CuadroTexto 59">
            <a:extLst>
              <a:ext uri="{FF2B5EF4-FFF2-40B4-BE49-F238E27FC236}">
                <a16:creationId xmlns:a16="http://schemas.microsoft.com/office/drawing/2014/main" id="{6F53C2DB-18EC-1833-2192-C3390658E4B6}"/>
              </a:ext>
            </a:extLst>
          </p:cNvPr>
          <p:cNvSpPr txBox="1"/>
          <p:nvPr/>
        </p:nvSpPr>
        <p:spPr>
          <a:xfrm>
            <a:off x="8163107" y="5177338"/>
            <a:ext cx="2576038" cy="615553"/>
          </a:xfrm>
          <a:prstGeom prst="rect">
            <a:avLst/>
          </a:prstGeom>
          <a:noFill/>
          <a:ln>
            <a:solidFill>
              <a:schemeClr val="accent3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PE" sz="1600" i="1" dirty="0"/>
              <a:t>% Ejecución fue 4 pp. mayor</a:t>
            </a:r>
          </a:p>
          <a:p>
            <a:pPr algn="ctr"/>
            <a:r>
              <a:rPr lang="es-PE" sz="1600" dirty="0"/>
              <a:t>2020</a:t>
            </a:r>
            <a:r>
              <a:rPr lang="es-PE" sz="1600" dirty="0">
                <a:solidFill>
                  <a:srgbClr val="C00000"/>
                </a:solidFill>
              </a:rPr>
              <a:t>: </a:t>
            </a:r>
            <a:r>
              <a:rPr lang="es-PE" b="1" dirty="0">
                <a:solidFill>
                  <a:srgbClr val="C00000"/>
                </a:solidFill>
              </a:rPr>
              <a:t>84%</a:t>
            </a:r>
            <a:r>
              <a:rPr lang="es-PE" sz="1600" dirty="0">
                <a:solidFill>
                  <a:srgbClr val="C00000"/>
                </a:solidFill>
              </a:rPr>
              <a:t> </a:t>
            </a:r>
            <a:r>
              <a:rPr lang="es-PE" sz="1600" dirty="0"/>
              <a:t>| 2021: </a:t>
            </a:r>
            <a:r>
              <a:rPr lang="es-PE" b="1" dirty="0">
                <a:solidFill>
                  <a:srgbClr val="C00000"/>
                </a:solidFill>
              </a:rPr>
              <a:t>88%</a:t>
            </a:r>
            <a:endParaRPr lang="es-PE" sz="1600" b="1" dirty="0">
              <a:solidFill>
                <a:srgbClr val="C00000"/>
              </a:solidFill>
            </a:endParaRPr>
          </a:p>
        </p:txBody>
      </p:sp>
      <p:sp>
        <p:nvSpPr>
          <p:cNvPr id="61" name="Elipse 60">
            <a:extLst>
              <a:ext uri="{FF2B5EF4-FFF2-40B4-BE49-F238E27FC236}">
                <a16:creationId xmlns:a16="http://schemas.microsoft.com/office/drawing/2014/main" id="{4EC4003E-E085-5BA9-7A22-61E37065FB2E}"/>
              </a:ext>
            </a:extLst>
          </p:cNvPr>
          <p:cNvSpPr/>
          <p:nvPr/>
        </p:nvSpPr>
        <p:spPr>
          <a:xfrm>
            <a:off x="890461" y="3327095"/>
            <a:ext cx="426676" cy="439129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s-PE" dirty="0"/>
          </a:p>
        </p:txBody>
      </p:sp>
      <p:sp>
        <p:nvSpPr>
          <p:cNvPr id="62" name="Elipse 61">
            <a:extLst>
              <a:ext uri="{FF2B5EF4-FFF2-40B4-BE49-F238E27FC236}">
                <a16:creationId xmlns:a16="http://schemas.microsoft.com/office/drawing/2014/main" id="{5D9A8F82-BD98-258B-EAD9-ECC6E38C3D6D}"/>
              </a:ext>
            </a:extLst>
          </p:cNvPr>
          <p:cNvSpPr/>
          <p:nvPr/>
        </p:nvSpPr>
        <p:spPr>
          <a:xfrm>
            <a:off x="2188059" y="3448221"/>
            <a:ext cx="426676" cy="439129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s-PE" dirty="0"/>
          </a:p>
        </p:txBody>
      </p:sp>
      <p:sp>
        <p:nvSpPr>
          <p:cNvPr id="63" name="Elipse 62">
            <a:extLst>
              <a:ext uri="{FF2B5EF4-FFF2-40B4-BE49-F238E27FC236}">
                <a16:creationId xmlns:a16="http://schemas.microsoft.com/office/drawing/2014/main" id="{80FD6EF0-2204-99C7-8B05-978A73B072C2}"/>
              </a:ext>
            </a:extLst>
          </p:cNvPr>
          <p:cNvSpPr/>
          <p:nvPr/>
        </p:nvSpPr>
        <p:spPr>
          <a:xfrm>
            <a:off x="3419668" y="3336063"/>
            <a:ext cx="426676" cy="439129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s-PE" dirty="0"/>
          </a:p>
        </p:txBody>
      </p:sp>
      <p:sp>
        <p:nvSpPr>
          <p:cNvPr id="64" name="Elipse 63">
            <a:extLst>
              <a:ext uri="{FF2B5EF4-FFF2-40B4-BE49-F238E27FC236}">
                <a16:creationId xmlns:a16="http://schemas.microsoft.com/office/drawing/2014/main" id="{E25B57CB-E472-A4CC-57B9-3AA9071280BE}"/>
              </a:ext>
            </a:extLst>
          </p:cNvPr>
          <p:cNvSpPr/>
          <p:nvPr/>
        </p:nvSpPr>
        <p:spPr>
          <a:xfrm>
            <a:off x="4671667" y="3405188"/>
            <a:ext cx="426676" cy="439129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s-PE" dirty="0"/>
          </a:p>
        </p:txBody>
      </p:sp>
      <p:sp>
        <p:nvSpPr>
          <p:cNvPr id="65" name="Elipse 64">
            <a:extLst>
              <a:ext uri="{FF2B5EF4-FFF2-40B4-BE49-F238E27FC236}">
                <a16:creationId xmlns:a16="http://schemas.microsoft.com/office/drawing/2014/main" id="{EEC99CEB-C6AB-F59B-487C-F748A803317D}"/>
              </a:ext>
            </a:extLst>
          </p:cNvPr>
          <p:cNvSpPr/>
          <p:nvPr/>
        </p:nvSpPr>
        <p:spPr>
          <a:xfrm>
            <a:off x="5919619" y="3411149"/>
            <a:ext cx="426676" cy="439129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s-PE" dirty="0"/>
          </a:p>
        </p:txBody>
      </p:sp>
      <p:sp>
        <p:nvSpPr>
          <p:cNvPr id="66" name="Elipse 65">
            <a:extLst>
              <a:ext uri="{FF2B5EF4-FFF2-40B4-BE49-F238E27FC236}">
                <a16:creationId xmlns:a16="http://schemas.microsoft.com/office/drawing/2014/main" id="{FF258385-2379-9407-BC23-15A1087E30D2}"/>
              </a:ext>
            </a:extLst>
          </p:cNvPr>
          <p:cNvSpPr/>
          <p:nvPr/>
        </p:nvSpPr>
        <p:spPr>
          <a:xfrm>
            <a:off x="7172979" y="3527847"/>
            <a:ext cx="426676" cy="439129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s-PE" dirty="0"/>
          </a:p>
        </p:txBody>
      </p:sp>
      <p:sp>
        <p:nvSpPr>
          <p:cNvPr id="67" name="Elipse 66">
            <a:extLst>
              <a:ext uri="{FF2B5EF4-FFF2-40B4-BE49-F238E27FC236}">
                <a16:creationId xmlns:a16="http://schemas.microsoft.com/office/drawing/2014/main" id="{55E2AC78-5E98-30E8-4B53-B5574098D1C3}"/>
              </a:ext>
            </a:extLst>
          </p:cNvPr>
          <p:cNvSpPr/>
          <p:nvPr/>
        </p:nvSpPr>
        <p:spPr>
          <a:xfrm>
            <a:off x="8425551" y="3320021"/>
            <a:ext cx="426676" cy="439129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s-PE" dirty="0"/>
          </a:p>
        </p:txBody>
      </p:sp>
      <p:sp>
        <p:nvSpPr>
          <p:cNvPr id="68" name="Rectángulo 67">
            <a:extLst>
              <a:ext uri="{FF2B5EF4-FFF2-40B4-BE49-F238E27FC236}">
                <a16:creationId xmlns:a16="http://schemas.microsoft.com/office/drawing/2014/main" id="{5CF2F599-CE61-B6E8-BD4D-61D3B55F118B}"/>
              </a:ext>
            </a:extLst>
          </p:cNvPr>
          <p:cNvSpPr/>
          <p:nvPr/>
        </p:nvSpPr>
        <p:spPr>
          <a:xfrm>
            <a:off x="707339" y="4338006"/>
            <a:ext cx="495649" cy="279590"/>
          </a:xfrm>
          <a:prstGeom prst="rect">
            <a:avLst/>
          </a:prstGeom>
          <a:noFill/>
          <a:ln>
            <a:noFill/>
            <a:prstDash val="sysDot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b="1" dirty="0">
                <a:solidFill>
                  <a:schemeClr val="accent5">
                    <a:lumMod val="50000"/>
                  </a:schemeClr>
                </a:solidFill>
              </a:rPr>
              <a:t>▪</a:t>
            </a:r>
            <a:endParaRPr lang="es-MX" sz="900" b="1" dirty="0">
              <a:solidFill>
                <a:schemeClr val="accent5">
                  <a:lumMod val="50000"/>
                </a:schemeClr>
              </a:solidFill>
            </a:endParaRPr>
          </a:p>
          <a:p>
            <a:pPr algn="ctr"/>
            <a:r>
              <a:rPr lang="es-MX" sz="900" b="1" dirty="0">
                <a:solidFill>
                  <a:schemeClr val="accent5">
                    <a:lumMod val="50000"/>
                  </a:schemeClr>
                </a:solidFill>
              </a:rPr>
              <a:t>0.34%</a:t>
            </a:r>
            <a:endParaRPr lang="es-PE" sz="9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69" name="Rectángulo 68">
            <a:extLst>
              <a:ext uri="{FF2B5EF4-FFF2-40B4-BE49-F238E27FC236}">
                <a16:creationId xmlns:a16="http://schemas.microsoft.com/office/drawing/2014/main" id="{F5BDE77B-DA38-DFB3-6287-9C6F1CFEEB2C}"/>
              </a:ext>
            </a:extLst>
          </p:cNvPr>
          <p:cNvSpPr/>
          <p:nvPr/>
        </p:nvSpPr>
        <p:spPr>
          <a:xfrm>
            <a:off x="1960752" y="4247803"/>
            <a:ext cx="495649" cy="279590"/>
          </a:xfrm>
          <a:prstGeom prst="rect">
            <a:avLst/>
          </a:prstGeom>
          <a:noFill/>
          <a:ln>
            <a:noFill/>
            <a:prstDash val="sysDot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b="1" dirty="0">
                <a:solidFill>
                  <a:schemeClr val="accent5">
                    <a:lumMod val="50000"/>
                  </a:schemeClr>
                </a:solidFill>
              </a:rPr>
              <a:t>▪</a:t>
            </a:r>
          </a:p>
          <a:p>
            <a:pPr algn="ctr"/>
            <a:r>
              <a:rPr lang="es-MX" sz="900" b="1" dirty="0">
                <a:solidFill>
                  <a:schemeClr val="accent5">
                    <a:lumMod val="50000"/>
                  </a:schemeClr>
                </a:solidFill>
              </a:rPr>
              <a:t>0.41%</a:t>
            </a:r>
            <a:endParaRPr lang="es-PE" sz="9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70" name="Rectángulo 69">
            <a:extLst>
              <a:ext uri="{FF2B5EF4-FFF2-40B4-BE49-F238E27FC236}">
                <a16:creationId xmlns:a16="http://schemas.microsoft.com/office/drawing/2014/main" id="{D5A406A4-38C8-BB75-55BB-B20849DE187E}"/>
              </a:ext>
            </a:extLst>
          </p:cNvPr>
          <p:cNvSpPr/>
          <p:nvPr/>
        </p:nvSpPr>
        <p:spPr>
          <a:xfrm>
            <a:off x="2321274" y="4233507"/>
            <a:ext cx="495649" cy="279590"/>
          </a:xfrm>
          <a:prstGeom prst="rect">
            <a:avLst/>
          </a:prstGeom>
          <a:noFill/>
          <a:ln>
            <a:noFill/>
            <a:prstDash val="sysDot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b="1" dirty="0">
                <a:solidFill>
                  <a:schemeClr val="accent5">
                    <a:lumMod val="50000"/>
                  </a:schemeClr>
                </a:solidFill>
              </a:rPr>
              <a:t>▪</a:t>
            </a:r>
          </a:p>
          <a:p>
            <a:pPr algn="ctr"/>
            <a:r>
              <a:rPr lang="es-MX" sz="900" b="1" dirty="0">
                <a:solidFill>
                  <a:schemeClr val="accent5">
                    <a:lumMod val="50000"/>
                  </a:schemeClr>
                </a:solidFill>
              </a:rPr>
              <a:t>0.45%</a:t>
            </a:r>
            <a:endParaRPr lang="es-PE" sz="9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71" name="Rectángulo 70">
            <a:extLst>
              <a:ext uri="{FF2B5EF4-FFF2-40B4-BE49-F238E27FC236}">
                <a16:creationId xmlns:a16="http://schemas.microsoft.com/office/drawing/2014/main" id="{CC7E3327-0DD0-59E2-7C81-52917317ACAF}"/>
              </a:ext>
            </a:extLst>
          </p:cNvPr>
          <p:cNvSpPr/>
          <p:nvPr/>
        </p:nvSpPr>
        <p:spPr>
          <a:xfrm>
            <a:off x="3967647" y="5246317"/>
            <a:ext cx="82020" cy="51986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72" name="CuadroTexto 1">
            <a:extLst>
              <a:ext uri="{FF2B5EF4-FFF2-40B4-BE49-F238E27FC236}">
                <a16:creationId xmlns:a16="http://schemas.microsoft.com/office/drawing/2014/main" id="{47F200A3-EC57-C27B-0B89-58C959701AD1}"/>
              </a:ext>
            </a:extLst>
          </p:cNvPr>
          <p:cNvSpPr txBox="1"/>
          <p:nvPr/>
        </p:nvSpPr>
        <p:spPr>
          <a:xfrm>
            <a:off x="4036651" y="5151137"/>
            <a:ext cx="815272" cy="295028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s-PE" dirty="0"/>
              <a:t>% PP 0117</a:t>
            </a:r>
          </a:p>
        </p:txBody>
      </p:sp>
      <p:sp>
        <p:nvSpPr>
          <p:cNvPr id="73" name="Rectángulo 72">
            <a:extLst>
              <a:ext uri="{FF2B5EF4-FFF2-40B4-BE49-F238E27FC236}">
                <a16:creationId xmlns:a16="http://schemas.microsoft.com/office/drawing/2014/main" id="{01979D91-555A-771E-2BFF-9BE1DBB96B2D}"/>
              </a:ext>
            </a:extLst>
          </p:cNvPr>
          <p:cNvSpPr/>
          <p:nvPr/>
        </p:nvSpPr>
        <p:spPr>
          <a:xfrm>
            <a:off x="8211561" y="4259438"/>
            <a:ext cx="495649" cy="279590"/>
          </a:xfrm>
          <a:prstGeom prst="rect">
            <a:avLst/>
          </a:prstGeom>
          <a:noFill/>
          <a:ln>
            <a:noFill/>
            <a:prstDash val="sysDot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b="1" dirty="0">
                <a:solidFill>
                  <a:schemeClr val="accent5">
                    <a:lumMod val="50000"/>
                  </a:schemeClr>
                </a:solidFill>
              </a:rPr>
              <a:t>▪</a:t>
            </a:r>
          </a:p>
          <a:p>
            <a:pPr algn="ctr"/>
            <a:r>
              <a:rPr lang="es-MX" sz="900" b="1" dirty="0">
                <a:solidFill>
                  <a:schemeClr val="accent5">
                    <a:lumMod val="50000"/>
                  </a:schemeClr>
                </a:solidFill>
              </a:rPr>
              <a:t>0.39%</a:t>
            </a:r>
            <a:endParaRPr lang="es-PE" sz="9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74" name="Rectángulo 73">
            <a:extLst>
              <a:ext uri="{FF2B5EF4-FFF2-40B4-BE49-F238E27FC236}">
                <a16:creationId xmlns:a16="http://schemas.microsoft.com/office/drawing/2014/main" id="{C18EBA7A-5662-3BE2-C137-3F1B4365C803}"/>
              </a:ext>
            </a:extLst>
          </p:cNvPr>
          <p:cNvSpPr/>
          <p:nvPr/>
        </p:nvSpPr>
        <p:spPr>
          <a:xfrm>
            <a:off x="8572083" y="4224896"/>
            <a:ext cx="495649" cy="279590"/>
          </a:xfrm>
          <a:prstGeom prst="rect">
            <a:avLst/>
          </a:prstGeom>
          <a:noFill/>
          <a:ln>
            <a:noFill/>
            <a:prstDash val="sysDot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b="1" dirty="0">
                <a:solidFill>
                  <a:schemeClr val="accent5">
                    <a:lumMod val="50000"/>
                  </a:schemeClr>
                </a:solidFill>
              </a:rPr>
              <a:t>▪</a:t>
            </a:r>
          </a:p>
          <a:p>
            <a:pPr algn="ctr"/>
            <a:r>
              <a:rPr lang="es-MX" sz="900" b="1" dirty="0">
                <a:solidFill>
                  <a:schemeClr val="accent5">
                    <a:lumMod val="50000"/>
                  </a:schemeClr>
                </a:solidFill>
              </a:rPr>
              <a:t>0.43%</a:t>
            </a:r>
            <a:endParaRPr lang="es-PE" sz="9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75" name="Rectángulo 74">
            <a:extLst>
              <a:ext uri="{FF2B5EF4-FFF2-40B4-BE49-F238E27FC236}">
                <a16:creationId xmlns:a16="http://schemas.microsoft.com/office/drawing/2014/main" id="{4AFED17D-17D4-6A26-887C-4C902CF88961}"/>
              </a:ext>
            </a:extLst>
          </p:cNvPr>
          <p:cNvSpPr/>
          <p:nvPr/>
        </p:nvSpPr>
        <p:spPr>
          <a:xfrm>
            <a:off x="3214165" y="4276259"/>
            <a:ext cx="495649" cy="279590"/>
          </a:xfrm>
          <a:prstGeom prst="rect">
            <a:avLst/>
          </a:prstGeom>
          <a:noFill/>
          <a:ln>
            <a:noFill/>
            <a:prstDash val="sysDot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b="1" dirty="0">
                <a:solidFill>
                  <a:schemeClr val="accent5">
                    <a:lumMod val="50000"/>
                  </a:schemeClr>
                </a:solidFill>
              </a:rPr>
              <a:t>▪</a:t>
            </a:r>
          </a:p>
          <a:p>
            <a:pPr algn="ctr"/>
            <a:r>
              <a:rPr lang="es-MX" sz="900" b="1" dirty="0">
                <a:solidFill>
                  <a:schemeClr val="accent5">
                    <a:lumMod val="50000"/>
                  </a:schemeClr>
                </a:solidFill>
              </a:rPr>
              <a:t>0.37%</a:t>
            </a:r>
            <a:endParaRPr lang="es-PE" sz="9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76" name="Rectángulo 75">
            <a:extLst>
              <a:ext uri="{FF2B5EF4-FFF2-40B4-BE49-F238E27FC236}">
                <a16:creationId xmlns:a16="http://schemas.microsoft.com/office/drawing/2014/main" id="{D2D0F122-D784-5ECB-20F1-795D069F320C}"/>
              </a:ext>
            </a:extLst>
          </p:cNvPr>
          <p:cNvSpPr/>
          <p:nvPr/>
        </p:nvSpPr>
        <p:spPr>
          <a:xfrm>
            <a:off x="3574670" y="4250477"/>
            <a:ext cx="495649" cy="279590"/>
          </a:xfrm>
          <a:prstGeom prst="rect">
            <a:avLst/>
          </a:prstGeom>
          <a:noFill/>
          <a:ln>
            <a:noFill/>
            <a:prstDash val="sysDot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b="1" dirty="0">
                <a:solidFill>
                  <a:schemeClr val="accent5">
                    <a:lumMod val="50000"/>
                  </a:schemeClr>
                </a:solidFill>
              </a:rPr>
              <a:t>▪</a:t>
            </a:r>
          </a:p>
          <a:p>
            <a:pPr algn="ctr"/>
            <a:r>
              <a:rPr lang="es-MX" sz="900" b="1" dirty="0">
                <a:solidFill>
                  <a:schemeClr val="accent5">
                    <a:lumMod val="50000"/>
                  </a:schemeClr>
                </a:solidFill>
              </a:rPr>
              <a:t>0.41%</a:t>
            </a:r>
            <a:endParaRPr lang="es-PE" sz="9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77" name="Rectángulo 76">
            <a:extLst>
              <a:ext uri="{FF2B5EF4-FFF2-40B4-BE49-F238E27FC236}">
                <a16:creationId xmlns:a16="http://schemas.microsoft.com/office/drawing/2014/main" id="{E205189C-C83A-C640-56F8-FF2B34827F99}"/>
              </a:ext>
            </a:extLst>
          </p:cNvPr>
          <p:cNvSpPr/>
          <p:nvPr/>
        </p:nvSpPr>
        <p:spPr>
          <a:xfrm>
            <a:off x="4464187" y="4253589"/>
            <a:ext cx="495649" cy="279590"/>
          </a:xfrm>
          <a:prstGeom prst="rect">
            <a:avLst/>
          </a:prstGeom>
          <a:noFill/>
          <a:ln>
            <a:noFill/>
            <a:prstDash val="sysDot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b="1" dirty="0">
                <a:solidFill>
                  <a:schemeClr val="accent5">
                    <a:lumMod val="50000"/>
                  </a:schemeClr>
                </a:solidFill>
              </a:rPr>
              <a:t>▪</a:t>
            </a:r>
          </a:p>
          <a:p>
            <a:pPr algn="ctr"/>
            <a:r>
              <a:rPr lang="es-MX" sz="900" b="1" dirty="0">
                <a:solidFill>
                  <a:schemeClr val="accent5">
                    <a:lumMod val="50000"/>
                  </a:schemeClr>
                </a:solidFill>
              </a:rPr>
              <a:t>0.42%</a:t>
            </a:r>
            <a:endParaRPr lang="es-PE" sz="9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78" name="Rectángulo 77">
            <a:extLst>
              <a:ext uri="{FF2B5EF4-FFF2-40B4-BE49-F238E27FC236}">
                <a16:creationId xmlns:a16="http://schemas.microsoft.com/office/drawing/2014/main" id="{89CC23E5-EBCC-05CB-0EB1-6F6CA026B850}"/>
              </a:ext>
            </a:extLst>
          </p:cNvPr>
          <p:cNvSpPr/>
          <p:nvPr/>
        </p:nvSpPr>
        <p:spPr>
          <a:xfrm>
            <a:off x="4817505" y="4208605"/>
            <a:ext cx="495649" cy="279590"/>
          </a:xfrm>
          <a:prstGeom prst="rect">
            <a:avLst/>
          </a:prstGeom>
          <a:noFill/>
          <a:ln>
            <a:noFill/>
            <a:prstDash val="sysDot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b="1" dirty="0">
                <a:solidFill>
                  <a:schemeClr val="accent5">
                    <a:lumMod val="50000"/>
                  </a:schemeClr>
                </a:solidFill>
              </a:rPr>
              <a:t>▪</a:t>
            </a:r>
          </a:p>
          <a:p>
            <a:pPr algn="ctr"/>
            <a:r>
              <a:rPr lang="es-MX" sz="900" b="1" dirty="0">
                <a:solidFill>
                  <a:schemeClr val="accent5">
                    <a:lumMod val="50000"/>
                  </a:schemeClr>
                </a:solidFill>
              </a:rPr>
              <a:t>0.45%</a:t>
            </a:r>
            <a:endParaRPr lang="es-PE" sz="9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79" name="Rectángulo 78">
            <a:extLst>
              <a:ext uri="{FF2B5EF4-FFF2-40B4-BE49-F238E27FC236}">
                <a16:creationId xmlns:a16="http://schemas.microsoft.com/office/drawing/2014/main" id="{C4821E20-8FAC-ABD1-0725-8B52F2C03A60}"/>
              </a:ext>
            </a:extLst>
          </p:cNvPr>
          <p:cNvSpPr/>
          <p:nvPr/>
        </p:nvSpPr>
        <p:spPr>
          <a:xfrm>
            <a:off x="5712221" y="4170218"/>
            <a:ext cx="495649" cy="279590"/>
          </a:xfrm>
          <a:prstGeom prst="rect">
            <a:avLst/>
          </a:prstGeom>
          <a:noFill/>
          <a:ln>
            <a:noFill/>
            <a:prstDash val="sysDot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b="1" dirty="0">
                <a:solidFill>
                  <a:schemeClr val="accent5">
                    <a:lumMod val="50000"/>
                  </a:schemeClr>
                </a:solidFill>
              </a:rPr>
              <a:t>▪</a:t>
            </a:r>
          </a:p>
          <a:p>
            <a:pPr algn="ctr"/>
            <a:r>
              <a:rPr lang="es-MX" sz="900" b="1" dirty="0">
                <a:solidFill>
                  <a:schemeClr val="accent5">
                    <a:lumMod val="50000"/>
                  </a:schemeClr>
                </a:solidFill>
              </a:rPr>
              <a:t>0.50%</a:t>
            </a:r>
            <a:endParaRPr lang="es-PE" sz="9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80" name="Rectángulo 79">
            <a:extLst>
              <a:ext uri="{FF2B5EF4-FFF2-40B4-BE49-F238E27FC236}">
                <a16:creationId xmlns:a16="http://schemas.microsoft.com/office/drawing/2014/main" id="{B10FCB51-E69E-8E09-732F-84F93C5251F0}"/>
              </a:ext>
            </a:extLst>
          </p:cNvPr>
          <p:cNvSpPr/>
          <p:nvPr/>
        </p:nvSpPr>
        <p:spPr>
          <a:xfrm>
            <a:off x="6072431" y="4135735"/>
            <a:ext cx="495649" cy="279590"/>
          </a:xfrm>
          <a:prstGeom prst="rect">
            <a:avLst/>
          </a:prstGeom>
          <a:noFill/>
          <a:ln>
            <a:noFill/>
            <a:prstDash val="sysDot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b="1" dirty="0">
                <a:solidFill>
                  <a:schemeClr val="accent5">
                    <a:lumMod val="50000"/>
                  </a:schemeClr>
                </a:solidFill>
              </a:rPr>
              <a:t>▪</a:t>
            </a:r>
          </a:p>
          <a:p>
            <a:pPr algn="ctr"/>
            <a:r>
              <a:rPr lang="es-MX" sz="900" b="1" dirty="0">
                <a:solidFill>
                  <a:schemeClr val="accent5">
                    <a:lumMod val="50000"/>
                  </a:schemeClr>
                </a:solidFill>
              </a:rPr>
              <a:t>0.54%</a:t>
            </a:r>
            <a:endParaRPr lang="es-PE" sz="9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81" name="Rectángulo 80">
            <a:extLst>
              <a:ext uri="{FF2B5EF4-FFF2-40B4-BE49-F238E27FC236}">
                <a16:creationId xmlns:a16="http://schemas.microsoft.com/office/drawing/2014/main" id="{B0C1533A-5988-AE31-31C4-2EB1E8DDEFEE}"/>
              </a:ext>
            </a:extLst>
          </p:cNvPr>
          <p:cNvSpPr/>
          <p:nvPr/>
        </p:nvSpPr>
        <p:spPr>
          <a:xfrm>
            <a:off x="6963527" y="4229141"/>
            <a:ext cx="495649" cy="279590"/>
          </a:xfrm>
          <a:prstGeom prst="rect">
            <a:avLst/>
          </a:prstGeom>
          <a:noFill/>
          <a:ln>
            <a:noFill/>
            <a:prstDash val="sysDot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b="1" dirty="0">
                <a:solidFill>
                  <a:schemeClr val="accent5">
                    <a:lumMod val="50000"/>
                  </a:schemeClr>
                </a:solidFill>
              </a:rPr>
              <a:t>▪</a:t>
            </a:r>
          </a:p>
          <a:p>
            <a:pPr algn="ctr"/>
            <a:r>
              <a:rPr lang="es-MX" sz="900" b="1" dirty="0">
                <a:solidFill>
                  <a:schemeClr val="accent5">
                    <a:lumMod val="50000"/>
                  </a:schemeClr>
                </a:solidFill>
              </a:rPr>
              <a:t>0.41%</a:t>
            </a:r>
            <a:endParaRPr lang="es-PE" sz="9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82" name="Rectángulo 81">
            <a:extLst>
              <a:ext uri="{FF2B5EF4-FFF2-40B4-BE49-F238E27FC236}">
                <a16:creationId xmlns:a16="http://schemas.microsoft.com/office/drawing/2014/main" id="{D601E2B8-2CAE-5924-808A-ACA13F64D522}"/>
              </a:ext>
            </a:extLst>
          </p:cNvPr>
          <p:cNvSpPr/>
          <p:nvPr/>
        </p:nvSpPr>
        <p:spPr>
          <a:xfrm>
            <a:off x="7323067" y="4160840"/>
            <a:ext cx="495649" cy="279590"/>
          </a:xfrm>
          <a:prstGeom prst="rect">
            <a:avLst/>
          </a:prstGeom>
          <a:noFill/>
          <a:ln>
            <a:noFill/>
            <a:prstDash val="sysDot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b="1" dirty="0">
                <a:solidFill>
                  <a:schemeClr val="accent5">
                    <a:lumMod val="50000"/>
                  </a:schemeClr>
                </a:solidFill>
              </a:rPr>
              <a:t>▪</a:t>
            </a:r>
          </a:p>
          <a:p>
            <a:pPr algn="ctr"/>
            <a:r>
              <a:rPr lang="es-MX" sz="900" b="1" dirty="0">
                <a:solidFill>
                  <a:schemeClr val="accent5">
                    <a:lumMod val="50000"/>
                  </a:schemeClr>
                </a:solidFill>
              </a:rPr>
              <a:t>0.48%</a:t>
            </a:r>
            <a:endParaRPr lang="es-PE" sz="9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83" name="Rectángulo 82">
            <a:extLst>
              <a:ext uri="{FF2B5EF4-FFF2-40B4-BE49-F238E27FC236}">
                <a16:creationId xmlns:a16="http://schemas.microsoft.com/office/drawing/2014/main" id="{2109C196-0C6E-6E85-3EBB-B3D1D96AF7DA}"/>
              </a:ext>
            </a:extLst>
          </p:cNvPr>
          <p:cNvSpPr/>
          <p:nvPr/>
        </p:nvSpPr>
        <p:spPr>
          <a:xfrm>
            <a:off x="9466731" y="4188880"/>
            <a:ext cx="495649" cy="279590"/>
          </a:xfrm>
          <a:prstGeom prst="rect">
            <a:avLst/>
          </a:prstGeom>
          <a:noFill/>
          <a:ln>
            <a:noFill/>
            <a:prstDash val="sysDot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b="1" dirty="0">
                <a:solidFill>
                  <a:schemeClr val="accent5">
                    <a:lumMod val="50000"/>
                  </a:schemeClr>
                </a:solidFill>
              </a:rPr>
              <a:t>▪</a:t>
            </a:r>
          </a:p>
          <a:p>
            <a:pPr algn="ctr"/>
            <a:r>
              <a:rPr lang="es-MX" sz="900" b="1" dirty="0">
                <a:solidFill>
                  <a:schemeClr val="accent5">
                    <a:lumMod val="50000"/>
                  </a:schemeClr>
                </a:solidFill>
              </a:rPr>
              <a:t>0.44%</a:t>
            </a:r>
            <a:endParaRPr lang="es-PE" sz="9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84" name="Rectángulo 83">
            <a:extLst>
              <a:ext uri="{FF2B5EF4-FFF2-40B4-BE49-F238E27FC236}">
                <a16:creationId xmlns:a16="http://schemas.microsoft.com/office/drawing/2014/main" id="{278D3C46-F14D-A836-F316-163F69F8A1A9}"/>
              </a:ext>
            </a:extLst>
          </p:cNvPr>
          <p:cNvSpPr/>
          <p:nvPr/>
        </p:nvSpPr>
        <p:spPr>
          <a:xfrm>
            <a:off x="9818487" y="4108008"/>
            <a:ext cx="495649" cy="279590"/>
          </a:xfrm>
          <a:prstGeom prst="rect">
            <a:avLst/>
          </a:prstGeom>
          <a:noFill/>
          <a:ln>
            <a:noFill/>
            <a:prstDash val="sysDot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b="1" dirty="0">
                <a:solidFill>
                  <a:schemeClr val="accent5">
                    <a:lumMod val="50000"/>
                  </a:schemeClr>
                </a:solidFill>
              </a:rPr>
              <a:t>▪</a:t>
            </a:r>
          </a:p>
          <a:p>
            <a:pPr algn="ctr"/>
            <a:r>
              <a:rPr lang="es-MX" sz="900" b="1" dirty="0">
                <a:solidFill>
                  <a:schemeClr val="accent5">
                    <a:lumMod val="50000"/>
                  </a:schemeClr>
                </a:solidFill>
              </a:rPr>
              <a:t>0.47%</a:t>
            </a:r>
            <a:endParaRPr lang="es-PE" sz="9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1019269" y="1251561"/>
            <a:ext cx="688983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b="1" dirty="0"/>
              <a:t>GASTO PÚBLICO EN NIÑAS, NIÑOS Y ADOLESCENTES, AÑOS 2015-2022</a:t>
            </a:r>
          </a:p>
          <a:p>
            <a:pPr algn="ctr"/>
            <a:r>
              <a:rPr lang="es-PE" b="1" dirty="0"/>
              <a:t>(En millones de soles)</a:t>
            </a:r>
          </a:p>
        </p:txBody>
      </p:sp>
      <p:grpSp>
        <p:nvGrpSpPr>
          <p:cNvPr id="88" name="Grupo 87"/>
          <p:cNvGrpSpPr/>
          <p:nvPr/>
        </p:nvGrpSpPr>
        <p:grpSpPr>
          <a:xfrm>
            <a:off x="-9467" y="-19766"/>
            <a:ext cx="12192000" cy="832019"/>
            <a:chOff x="-9467" y="-19766"/>
            <a:chExt cx="12192000" cy="832019"/>
          </a:xfrm>
        </p:grpSpPr>
        <p:sp>
          <p:nvSpPr>
            <p:cNvPr id="89" name="Rectángulo 88"/>
            <p:cNvSpPr/>
            <p:nvPr/>
          </p:nvSpPr>
          <p:spPr>
            <a:xfrm>
              <a:off x="-9467" y="-19766"/>
              <a:ext cx="12192000" cy="83201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/>
            </a:p>
          </p:txBody>
        </p:sp>
        <p:pic>
          <p:nvPicPr>
            <p:cNvPr id="90" name="Imagen 89"/>
            <p:cNvPicPr>
              <a:picLocks noChangeAspect="1"/>
            </p:cNvPicPr>
            <p:nvPr/>
          </p:nvPicPr>
          <p:blipFill rotWithShape="1">
            <a:blip r:embed="rId5">
              <a:grayscl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461" t="88950" b="915"/>
            <a:stretch/>
          </p:blipFill>
          <p:spPr>
            <a:xfrm>
              <a:off x="3210515" y="0"/>
              <a:ext cx="5542695" cy="570193"/>
            </a:xfrm>
            <a:prstGeom prst="rect">
              <a:avLst/>
            </a:prstGeom>
          </p:spPr>
        </p:pic>
      </p:grpSp>
      <p:sp>
        <p:nvSpPr>
          <p:cNvPr id="5" name="Título 1">
            <a:extLst>
              <a:ext uri="{FF2B5EF4-FFF2-40B4-BE49-F238E27FC236}">
                <a16:creationId xmlns:a16="http://schemas.microsoft.com/office/drawing/2014/main" id="{92D71F42-638C-48BE-8581-299F643A55A1}"/>
              </a:ext>
            </a:extLst>
          </p:cNvPr>
          <p:cNvSpPr txBox="1">
            <a:spLocks/>
          </p:cNvSpPr>
          <p:nvPr/>
        </p:nvSpPr>
        <p:spPr>
          <a:xfrm>
            <a:off x="2009882" y="504235"/>
            <a:ext cx="8246149" cy="40768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PE" altLang="es-MX" sz="2400" b="1" dirty="0">
                <a:solidFill>
                  <a:srgbClr val="002060"/>
                </a:solidFill>
                <a:latin typeface="+mn-lt"/>
                <a:ea typeface="Carot Sans Extra Bold"/>
                <a:cs typeface="Carot Sans Extra Bold"/>
              </a:rPr>
              <a:t>GASTO PÚBLICO EN INFANCIAS Y ADOLESCENCIAS</a:t>
            </a:r>
          </a:p>
        </p:txBody>
      </p:sp>
    </p:spTree>
    <p:extLst>
      <p:ext uri="{BB962C8B-B14F-4D97-AF65-F5344CB8AC3E}">
        <p14:creationId xmlns:p14="http://schemas.microsoft.com/office/powerpoint/2010/main" val="22336752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1">
            <a:extLst>
              <a:ext uri="{FF2B5EF4-FFF2-40B4-BE49-F238E27FC236}">
                <a16:creationId xmlns:a16="http://schemas.microsoft.com/office/drawing/2014/main" id="{987BDEE6-B146-4ACA-8809-70CFF2C685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755094"/>
            <a:ext cx="1498600" cy="3905477"/>
          </a:xfrm>
        </p:spPr>
        <p:txBody>
          <a:bodyPr>
            <a:noAutofit/>
          </a:bodyPr>
          <a:lstStyle/>
          <a:p>
            <a:r>
              <a:rPr lang="es-PE" sz="19900" dirty="0">
                <a:latin typeface="Gotham Thin" panose="02000603030000020004"/>
              </a:rPr>
              <a:t>6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5943578A-6220-4470-B7E9-D450906DBA7F}"/>
              </a:ext>
            </a:extLst>
          </p:cNvPr>
          <p:cNvSpPr txBox="1"/>
          <p:nvPr/>
        </p:nvSpPr>
        <p:spPr>
          <a:xfrm>
            <a:off x="2125795" y="2738336"/>
            <a:ext cx="793260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b="1" dirty="0">
                <a:solidFill>
                  <a:schemeClr val="bg1"/>
                </a:solidFill>
                <a:latin typeface="+mj-lt"/>
                <a:ea typeface="Carot Sans" pitchFamily="50" charset="0"/>
                <a:cs typeface="Arial" panose="020B0604020202020204" pitchFamily="34" charset="0"/>
              </a:rPr>
              <a:t>Acciones tomadas por el MIMP en el marco del Informe de Auditoría N° 007-2022-2-0309-AC</a:t>
            </a:r>
            <a:endParaRPr lang="es-PE" sz="4000" b="1" dirty="0">
              <a:solidFill>
                <a:schemeClr val="bg1"/>
              </a:solidFill>
              <a:latin typeface="+mj-lt"/>
              <a:ea typeface="Carot Sans" pitchFamily="50" charset="0"/>
              <a:cs typeface="Arial" panose="020B0604020202020204" pitchFamily="34" charset="0"/>
            </a:endParaRPr>
          </a:p>
        </p:txBody>
      </p:sp>
      <p:grpSp>
        <p:nvGrpSpPr>
          <p:cNvPr id="4" name="Grupo 3"/>
          <p:cNvGrpSpPr/>
          <p:nvPr/>
        </p:nvGrpSpPr>
        <p:grpSpPr>
          <a:xfrm>
            <a:off x="0" y="-9343"/>
            <a:ext cx="12192000" cy="1057558"/>
            <a:chOff x="0" y="-9343"/>
            <a:chExt cx="12192000" cy="1057558"/>
          </a:xfrm>
        </p:grpSpPr>
        <p:sp>
          <p:nvSpPr>
            <p:cNvPr id="5" name="Rectángulo 4"/>
            <p:cNvSpPr/>
            <p:nvPr/>
          </p:nvSpPr>
          <p:spPr>
            <a:xfrm>
              <a:off x="0" y="-9343"/>
              <a:ext cx="12192000" cy="105755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/>
            </a:p>
          </p:txBody>
        </p:sp>
        <p:pic>
          <p:nvPicPr>
            <p:cNvPr id="8" name="Imagen 7"/>
            <p:cNvPicPr>
              <a:picLocks noChangeAspect="1"/>
            </p:cNvPicPr>
            <p:nvPr/>
          </p:nvPicPr>
          <p:blipFill rotWithShape="1">
            <a:blip r:embed="rId2">
              <a:grayscl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461" t="88950" b="915"/>
            <a:stretch/>
          </p:blipFill>
          <p:spPr>
            <a:xfrm>
              <a:off x="1795347" y="91357"/>
              <a:ext cx="8322486" cy="85615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531145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592718" y="1129028"/>
            <a:ext cx="1106752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b="1" dirty="0">
                <a:solidFill>
                  <a:srgbClr val="C00000"/>
                </a:solidFill>
              </a:rPr>
              <a:t>AUDITORÍA DE CUMPLIMIENTO AL PROCESO DE ATENCIÓN INTEGRAL EN LOS CAR PARA NIÑAS, NIÑOS Y ADOLESCENTES CON PERFILES Y HABILIDADES DIFERENTES EN LAS REGIONES DE LIMA Y CALLAO” (ENERO 2020-JUNIO 2022)</a:t>
            </a:r>
            <a:endParaRPr lang="es-PE" dirty="0">
              <a:solidFill>
                <a:srgbClr val="C00000"/>
              </a:solidFill>
            </a:endParaRPr>
          </a:p>
        </p:txBody>
      </p:sp>
      <p:grpSp>
        <p:nvGrpSpPr>
          <p:cNvPr id="5" name="Grupo 4"/>
          <p:cNvGrpSpPr/>
          <p:nvPr/>
        </p:nvGrpSpPr>
        <p:grpSpPr>
          <a:xfrm>
            <a:off x="-9467" y="-19766"/>
            <a:ext cx="12192000" cy="832019"/>
            <a:chOff x="-9467" y="-19766"/>
            <a:chExt cx="12192000" cy="832019"/>
          </a:xfrm>
        </p:grpSpPr>
        <p:sp>
          <p:nvSpPr>
            <p:cNvPr id="6" name="Rectángulo 5"/>
            <p:cNvSpPr/>
            <p:nvPr/>
          </p:nvSpPr>
          <p:spPr>
            <a:xfrm>
              <a:off x="-9467" y="-19766"/>
              <a:ext cx="12192000" cy="83201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/>
            </a:p>
          </p:txBody>
        </p:sp>
        <p:pic>
          <p:nvPicPr>
            <p:cNvPr id="7" name="Imagen 6"/>
            <p:cNvPicPr>
              <a:picLocks noChangeAspect="1"/>
            </p:cNvPicPr>
            <p:nvPr/>
          </p:nvPicPr>
          <p:blipFill rotWithShape="1">
            <a:blip r:embed="rId3">
              <a:grayscl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461" t="88950" b="915"/>
            <a:stretch/>
          </p:blipFill>
          <p:spPr>
            <a:xfrm>
              <a:off x="3210515" y="0"/>
              <a:ext cx="5542695" cy="570193"/>
            </a:xfrm>
            <a:prstGeom prst="rect">
              <a:avLst/>
            </a:prstGeom>
          </p:spPr>
        </p:pic>
      </p:grp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40951" y="533611"/>
            <a:ext cx="10477834" cy="365206"/>
          </a:xfrm>
        </p:spPr>
        <p:txBody>
          <a:bodyPr>
            <a:noAutofit/>
          </a:bodyPr>
          <a:lstStyle/>
          <a:p>
            <a:pPr algn="ctr"/>
            <a:r>
              <a:rPr lang="es-ES" sz="2400" b="1" dirty="0">
                <a:latin typeface="+mn-lt"/>
              </a:rPr>
              <a:t>INFORME DE AUDITORÍA N° 007-2022-2-0309-AC</a:t>
            </a:r>
            <a:endParaRPr lang="es-PE" sz="2400" b="1" dirty="0">
              <a:latin typeface="+mn-lt"/>
            </a:endParaRPr>
          </a:p>
        </p:txBody>
      </p:sp>
      <p:graphicFrame>
        <p:nvGraphicFramePr>
          <p:cNvPr id="9" name="Diagrama 8"/>
          <p:cNvGraphicFramePr/>
          <p:nvPr>
            <p:extLst>
              <p:ext uri="{D42A27DB-BD31-4B8C-83A1-F6EECF244321}">
                <p14:modId xmlns:p14="http://schemas.microsoft.com/office/powerpoint/2010/main" val="503302034"/>
              </p:ext>
            </p:extLst>
          </p:nvPr>
        </p:nvGraphicFramePr>
        <p:xfrm>
          <a:off x="264160" y="1345864"/>
          <a:ext cx="11724640" cy="54230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2092658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AF0BECF-D938-4B0F-8C0E-26628B913E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E" dirty="0"/>
              <a:t>7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24013FF2-8ED8-4F14-818D-9FA0C138E352}"/>
              </a:ext>
            </a:extLst>
          </p:cNvPr>
          <p:cNvSpPr txBox="1"/>
          <p:nvPr/>
        </p:nvSpPr>
        <p:spPr>
          <a:xfrm>
            <a:off x="1925052" y="2760849"/>
            <a:ext cx="972074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b="1" dirty="0">
                <a:solidFill>
                  <a:schemeClr val="bg1"/>
                </a:solidFill>
                <a:latin typeface="+mj-lt"/>
                <a:ea typeface="Carot Sans" pitchFamily="50" charset="0"/>
                <a:cs typeface="Arial" panose="020B0604020202020204" pitchFamily="34" charset="0"/>
              </a:rPr>
              <a:t>“Año del Fortalecimiento y Protección de Niñas, Niños y Adolescentes”</a:t>
            </a:r>
            <a:endParaRPr lang="es-PE" sz="4000" b="1" dirty="0">
              <a:solidFill>
                <a:schemeClr val="bg1"/>
              </a:solidFill>
              <a:latin typeface="+mj-lt"/>
              <a:ea typeface="Carot Sans" pitchFamily="50" charset="0"/>
              <a:cs typeface="Arial" panose="020B0604020202020204" pitchFamily="34" charset="0"/>
            </a:endParaRPr>
          </a:p>
        </p:txBody>
      </p:sp>
      <p:grpSp>
        <p:nvGrpSpPr>
          <p:cNvPr id="4" name="Grupo 3"/>
          <p:cNvGrpSpPr/>
          <p:nvPr/>
        </p:nvGrpSpPr>
        <p:grpSpPr>
          <a:xfrm>
            <a:off x="0" y="-9343"/>
            <a:ext cx="12192000" cy="1057558"/>
            <a:chOff x="0" y="-9343"/>
            <a:chExt cx="12192000" cy="1057558"/>
          </a:xfrm>
        </p:grpSpPr>
        <p:sp>
          <p:nvSpPr>
            <p:cNvPr id="5" name="Rectángulo 4"/>
            <p:cNvSpPr/>
            <p:nvPr/>
          </p:nvSpPr>
          <p:spPr>
            <a:xfrm>
              <a:off x="0" y="-9343"/>
              <a:ext cx="12192000" cy="105755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/>
            </a:p>
          </p:txBody>
        </p:sp>
        <p:pic>
          <p:nvPicPr>
            <p:cNvPr id="6" name="Imagen 5"/>
            <p:cNvPicPr>
              <a:picLocks noChangeAspect="1"/>
            </p:cNvPicPr>
            <p:nvPr/>
          </p:nvPicPr>
          <p:blipFill rotWithShape="1">
            <a:blip r:embed="rId3">
              <a:grayscl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461" t="88950" b="915"/>
            <a:stretch/>
          </p:blipFill>
          <p:spPr>
            <a:xfrm>
              <a:off x="1795347" y="91357"/>
              <a:ext cx="8322486" cy="85615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8988866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AF0BECF-D938-4B0F-8C0E-26628B913E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E" dirty="0"/>
              <a:t>1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24013FF2-8ED8-4F14-818D-9FA0C138E352}"/>
              </a:ext>
            </a:extLst>
          </p:cNvPr>
          <p:cNvSpPr txBox="1"/>
          <p:nvPr/>
        </p:nvSpPr>
        <p:spPr>
          <a:xfrm>
            <a:off x="1631335" y="2616470"/>
            <a:ext cx="999039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b="1" dirty="0">
                <a:solidFill>
                  <a:schemeClr val="bg1"/>
                </a:solidFill>
                <a:latin typeface="+mj-lt"/>
                <a:ea typeface="Carot Sans" pitchFamily="50" charset="0"/>
                <a:cs typeface="Arial" panose="020B0604020202020204" pitchFamily="34" charset="0"/>
              </a:rPr>
              <a:t>Estado Situacional del Sistema Integrado de Información de niñas, niños y adolescentes sin cuidados parentales o en riesgo de perderlos - SISNNA</a:t>
            </a:r>
            <a:endParaRPr lang="es-PE" sz="4000" b="1" dirty="0">
              <a:solidFill>
                <a:schemeClr val="bg1"/>
              </a:solidFill>
              <a:latin typeface="+mj-lt"/>
              <a:ea typeface="Carot Sans" pitchFamily="50" charset="0"/>
              <a:cs typeface="Arial" panose="020B0604020202020204" pitchFamily="34" charset="0"/>
            </a:endParaRPr>
          </a:p>
        </p:txBody>
      </p:sp>
      <p:grpSp>
        <p:nvGrpSpPr>
          <p:cNvPr id="12" name="Grupo 11"/>
          <p:cNvGrpSpPr/>
          <p:nvPr/>
        </p:nvGrpSpPr>
        <p:grpSpPr>
          <a:xfrm>
            <a:off x="0" y="-9343"/>
            <a:ext cx="12192000" cy="1057558"/>
            <a:chOff x="0" y="-9343"/>
            <a:chExt cx="12192000" cy="1057558"/>
          </a:xfrm>
        </p:grpSpPr>
        <p:sp>
          <p:nvSpPr>
            <p:cNvPr id="10" name="Rectángulo 9"/>
            <p:cNvSpPr/>
            <p:nvPr/>
          </p:nvSpPr>
          <p:spPr>
            <a:xfrm>
              <a:off x="0" y="-9343"/>
              <a:ext cx="12192000" cy="105755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/>
            </a:p>
          </p:txBody>
        </p:sp>
        <p:pic>
          <p:nvPicPr>
            <p:cNvPr id="8" name="Imagen 7"/>
            <p:cNvPicPr>
              <a:picLocks noChangeAspect="1"/>
            </p:cNvPicPr>
            <p:nvPr/>
          </p:nvPicPr>
          <p:blipFill rotWithShape="1">
            <a:blip r:embed="rId2">
              <a:grayscl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461" t="88950" b="915"/>
            <a:stretch/>
          </p:blipFill>
          <p:spPr>
            <a:xfrm>
              <a:off x="1795347" y="91357"/>
              <a:ext cx="8322486" cy="85615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4136093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2" name="Conector recto 61">
            <a:extLst>
              <a:ext uri="{FF2B5EF4-FFF2-40B4-BE49-F238E27FC236}">
                <a16:creationId xmlns:a16="http://schemas.microsoft.com/office/drawing/2014/main" id="{C589FF0A-DE83-4860-F7C9-DFA4BEEB10BD}"/>
              </a:ext>
            </a:extLst>
          </p:cNvPr>
          <p:cNvCxnSpPr>
            <a:cxnSpLocks/>
          </p:cNvCxnSpPr>
          <p:nvPr/>
        </p:nvCxnSpPr>
        <p:spPr>
          <a:xfrm>
            <a:off x="284092" y="3277146"/>
            <a:ext cx="11754196" cy="0"/>
          </a:xfrm>
          <a:prstGeom prst="line">
            <a:avLst/>
          </a:prstGeom>
          <a:ln w="19050">
            <a:solidFill>
              <a:schemeClr val="accent3">
                <a:lumMod val="60000"/>
                <a:lumOff val="40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Conector recto 62">
            <a:extLst>
              <a:ext uri="{FF2B5EF4-FFF2-40B4-BE49-F238E27FC236}">
                <a16:creationId xmlns:a16="http://schemas.microsoft.com/office/drawing/2014/main" id="{C57F6B35-41AB-930C-ED3C-8FCAFBED5E97}"/>
              </a:ext>
            </a:extLst>
          </p:cNvPr>
          <p:cNvCxnSpPr/>
          <p:nvPr/>
        </p:nvCxnSpPr>
        <p:spPr>
          <a:xfrm>
            <a:off x="4472183" y="3597283"/>
            <a:ext cx="30432" cy="2549498"/>
          </a:xfrm>
          <a:prstGeom prst="line">
            <a:avLst/>
          </a:prstGeom>
          <a:ln w="19050">
            <a:solidFill>
              <a:schemeClr val="accent3">
                <a:lumMod val="60000"/>
                <a:lumOff val="40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Conector recto 63">
            <a:extLst>
              <a:ext uri="{FF2B5EF4-FFF2-40B4-BE49-F238E27FC236}">
                <a16:creationId xmlns:a16="http://schemas.microsoft.com/office/drawing/2014/main" id="{BCEB8434-50A4-EE90-F4FB-EF39B9217355}"/>
              </a:ext>
            </a:extLst>
          </p:cNvPr>
          <p:cNvCxnSpPr/>
          <p:nvPr/>
        </p:nvCxnSpPr>
        <p:spPr>
          <a:xfrm>
            <a:off x="6320470" y="3443462"/>
            <a:ext cx="30432" cy="2549498"/>
          </a:xfrm>
          <a:prstGeom prst="line">
            <a:avLst/>
          </a:prstGeom>
          <a:ln w="19050">
            <a:solidFill>
              <a:schemeClr val="accent3">
                <a:lumMod val="60000"/>
                <a:lumOff val="40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CuadroTexto 64">
            <a:extLst>
              <a:ext uri="{FF2B5EF4-FFF2-40B4-BE49-F238E27FC236}">
                <a16:creationId xmlns:a16="http://schemas.microsoft.com/office/drawing/2014/main" id="{D5404C13-8BAA-2606-D45C-6F6C5C376E45}"/>
              </a:ext>
            </a:extLst>
          </p:cNvPr>
          <p:cNvSpPr txBox="1"/>
          <p:nvPr/>
        </p:nvSpPr>
        <p:spPr>
          <a:xfrm>
            <a:off x="275389" y="3289180"/>
            <a:ext cx="41349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1600" b="1" dirty="0"/>
              <a:t>ACCIONES CONCRETAS IMPLEMENTADAS</a:t>
            </a:r>
            <a:endParaRPr lang="es-PE" sz="800" b="1" dirty="0"/>
          </a:p>
        </p:txBody>
      </p:sp>
      <p:sp>
        <p:nvSpPr>
          <p:cNvPr id="66" name="Rectángulo 65">
            <a:extLst>
              <a:ext uri="{FF2B5EF4-FFF2-40B4-BE49-F238E27FC236}">
                <a16:creationId xmlns:a16="http://schemas.microsoft.com/office/drawing/2014/main" id="{1ED2D3E2-1167-35C5-282A-783D8835590C}"/>
              </a:ext>
            </a:extLst>
          </p:cNvPr>
          <p:cNvSpPr/>
          <p:nvPr/>
        </p:nvSpPr>
        <p:spPr>
          <a:xfrm>
            <a:off x="670433" y="3636660"/>
            <a:ext cx="3102219" cy="33855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es-PE" sz="1600" b="1" dirty="0"/>
              <a:t>Año 2021:</a:t>
            </a:r>
          </a:p>
        </p:txBody>
      </p:sp>
      <p:sp>
        <p:nvSpPr>
          <p:cNvPr id="67" name="CuadroTexto 66">
            <a:extLst>
              <a:ext uri="{FF2B5EF4-FFF2-40B4-BE49-F238E27FC236}">
                <a16:creationId xmlns:a16="http://schemas.microsoft.com/office/drawing/2014/main" id="{2FBAE8A9-3957-378E-AACC-A491209541BA}"/>
              </a:ext>
            </a:extLst>
          </p:cNvPr>
          <p:cNvSpPr txBox="1"/>
          <p:nvPr/>
        </p:nvSpPr>
        <p:spPr>
          <a:xfrm>
            <a:off x="4537107" y="3533271"/>
            <a:ext cx="18228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sz="1600" b="1" dirty="0"/>
              <a:t>ÁREAS</a:t>
            </a:r>
          </a:p>
          <a:p>
            <a:pPr algn="ctr"/>
            <a:r>
              <a:rPr lang="es-PE" sz="1600" b="1" dirty="0"/>
              <a:t> RESPONSABLES</a:t>
            </a:r>
            <a:endParaRPr lang="es-PE" sz="800" b="1" dirty="0"/>
          </a:p>
        </p:txBody>
      </p:sp>
      <p:sp>
        <p:nvSpPr>
          <p:cNvPr id="68" name="Rectángulo 67">
            <a:extLst>
              <a:ext uri="{FF2B5EF4-FFF2-40B4-BE49-F238E27FC236}">
                <a16:creationId xmlns:a16="http://schemas.microsoft.com/office/drawing/2014/main" id="{1BD4440E-608D-293F-E2D8-A70F2DF13DF8}"/>
              </a:ext>
            </a:extLst>
          </p:cNvPr>
          <p:cNvSpPr/>
          <p:nvPr/>
        </p:nvSpPr>
        <p:spPr>
          <a:xfrm>
            <a:off x="4837402" y="4206076"/>
            <a:ext cx="1324536" cy="33855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s-PE" sz="1600" b="1" dirty="0"/>
              <a:t>DGNNA</a:t>
            </a:r>
            <a:endParaRPr lang="es-PE" sz="1600" dirty="0"/>
          </a:p>
        </p:txBody>
      </p:sp>
      <p:sp>
        <p:nvSpPr>
          <p:cNvPr id="69" name="Elipse 68">
            <a:extLst>
              <a:ext uri="{FF2B5EF4-FFF2-40B4-BE49-F238E27FC236}">
                <a16:creationId xmlns:a16="http://schemas.microsoft.com/office/drawing/2014/main" id="{758A7748-6745-2021-2B56-76C2D8FA3937}"/>
              </a:ext>
            </a:extLst>
          </p:cNvPr>
          <p:cNvSpPr/>
          <p:nvPr/>
        </p:nvSpPr>
        <p:spPr>
          <a:xfrm>
            <a:off x="388185" y="3726077"/>
            <a:ext cx="203281" cy="202224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dirty="0"/>
          </a:p>
        </p:txBody>
      </p:sp>
      <p:sp>
        <p:nvSpPr>
          <p:cNvPr id="70" name="Rectángulo 69">
            <a:extLst>
              <a:ext uri="{FF2B5EF4-FFF2-40B4-BE49-F238E27FC236}">
                <a16:creationId xmlns:a16="http://schemas.microsoft.com/office/drawing/2014/main" id="{A6C3E7EB-65F5-877B-EBE1-4F5E236DF686}"/>
              </a:ext>
            </a:extLst>
          </p:cNvPr>
          <p:cNvSpPr/>
          <p:nvPr/>
        </p:nvSpPr>
        <p:spPr>
          <a:xfrm>
            <a:off x="708784" y="5065528"/>
            <a:ext cx="3115964" cy="33855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es-PE" sz="1600" b="1" dirty="0"/>
              <a:t>Año 2022:</a:t>
            </a:r>
          </a:p>
        </p:txBody>
      </p:sp>
      <p:sp>
        <p:nvSpPr>
          <p:cNvPr id="71" name="Elipse 70">
            <a:extLst>
              <a:ext uri="{FF2B5EF4-FFF2-40B4-BE49-F238E27FC236}">
                <a16:creationId xmlns:a16="http://schemas.microsoft.com/office/drawing/2014/main" id="{E8960106-17CB-322B-7D7F-F262EDA917E1}"/>
              </a:ext>
            </a:extLst>
          </p:cNvPr>
          <p:cNvSpPr/>
          <p:nvPr/>
        </p:nvSpPr>
        <p:spPr>
          <a:xfrm>
            <a:off x="400985" y="5148681"/>
            <a:ext cx="203281" cy="202224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dirty="0"/>
          </a:p>
        </p:txBody>
      </p:sp>
      <p:sp>
        <p:nvSpPr>
          <p:cNvPr id="72" name="Elipse 71">
            <a:extLst>
              <a:ext uri="{FF2B5EF4-FFF2-40B4-BE49-F238E27FC236}">
                <a16:creationId xmlns:a16="http://schemas.microsoft.com/office/drawing/2014/main" id="{E54809BB-3310-163A-D9E3-E6663A477216}"/>
              </a:ext>
            </a:extLst>
          </p:cNvPr>
          <p:cNvSpPr/>
          <p:nvPr/>
        </p:nvSpPr>
        <p:spPr>
          <a:xfrm>
            <a:off x="4683042" y="4305061"/>
            <a:ext cx="203281" cy="202224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dirty="0"/>
          </a:p>
        </p:txBody>
      </p:sp>
      <p:sp>
        <p:nvSpPr>
          <p:cNvPr id="73" name="Rectángulo 72">
            <a:extLst>
              <a:ext uri="{FF2B5EF4-FFF2-40B4-BE49-F238E27FC236}">
                <a16:creationId xmlns:a16="http://schemas.microsoft.com/office/drawing/2014/main" id="{150BCB1D-5CD0-40FB-A788-57C2518822CA}"/>
              </a:ext>
            </a:extLst>
          </p:cNvPr>
          <p:cNvSpPr/>
          <p:nvPr/>
        </p:nvSpPr>
        <p:spPr>
          <a:xfrm>
            <a:off x="5295965" y="1358254"/>
            <a:ext cx="1465991" cy="46166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es-PE" sz="2400" b="1" dirty="0"/>
              <a:t>Año 2022</a:t>
            </a:r>
            <a:endParaRPr lang="es-PE" sz="2400" dirty="0"/>
          </a:p>
        </p:txBody>
      </p:sp>
      <p:sp>
        <p:nvSpPr>
          <p:cNvPr id="74" name="Rectángulo 73">
            <a:extLst>
              <a:ext uri="{FF2B5EF4-FFF2-40B4-BE49-F238E27FC236}">
                <a16:creationId xmlns:a16="http://schemas.microsoft.com/office/drawing/2014/main" id="{46294C7E-1442-BB22-835C-5C2270CC5599}"/>
              </a:ext>
            </a:extLst>
          </p:cNvPr>
          <p:cNvSpPr/>
          <p:nvPr/>
        </p:nvSpPr>
        <p:spPr>
          <a:xfrm>
            <a:off x="1491196" y="1361442"/>
            <a:ext cx="1465991" cy="46166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es-PE" sz="2400" b="1" dirty="0"/>
              <a:t>Año 2021</a:t>
            </a:r>
            <a:endParaRPr lang="es-PE" sz="2400" dirty="0"/>
          </a:p>
        </p:txBody>
      </p:sp>
      <p:sp>
        <p:nvSpPr>
          <p:cNvPr id="75" name="Rectángulo 74">
            <a:extLst>
              <a:ext uri="{FF2B5EF4-FFF2-40B4-BE49-F238E27FC236}">
                <a16:creationId xmlns:a16="http://schemas.microsoft.com/office/drawing/2014/main" id="{C7AE5E83-FE9F-F7C5-8C0A-0427646B8467}"/>
              </a:ext>
            </a:extLst>
          </p:cNvPr>
          <p:cNvSpPr/>
          <p:nvPr/>
        </p:nvSpPr>
        <p:spPr>
          <a:xfrm>
            <a:off x="8840059" y="1361442"/>
            <a:ext cx="1465991" cy="46166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es-PE" sz="2400" b="1" dirty="0"/>
              <a:t>Año 2023</a:t>
            </a:r>
            <a:endParaRPr lang="es-PE" sz="2400" dirty="0"/>
          </a:p>
        </p:txBody>
      </p:sp>
      <p:sp>
        <p:nvSpPr>
          <p:cNvPr id="76" name="CuadroTexto 75">
            <a:extLst>
              <a:ext uri="{FF2B5EF4-FFF2-40B4-BE49-F238E27FC236}">
                <a16:creationId xmlns:a16="http://schemas.microsoft.com/office/drawing/2014/main" id="{E196090D-4A70-DCBE-7726-A5C33C70560D}"/>
              </a:ext>
            </a:extLst>
          </p:cNvPr>
          <p:cNvSpPr txBox="1"/>
          <p:nvPr/>
        </p:nvSpPr>
        <p:spPr>
          <a:xfrm>
            <a:off x="6509434" y="3579539"/>
            <a:ext cx="261411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1600" b="1" dirty="0"/>
              <a:t>AVANCE - 06 MÓDULOS:</a:t>
            </a:r>
            <a:endParaRPr lang="es-PE" sz="800" b="1" dirty="0"/>
          </a:p>
        </p:txBody>
      </p:sp>
      <p:sp>
        <p:nvSpPr>
          <p:cNvPr id="77" name="Elipse 76">
            <a:extLst>
              <a:ext uri="{FF2B5EF4-FFF2-40B4-BE49-F238E27FC236}">
                <a16:creationId xmlns:a16="http://schemas.microsoft.com/office/drawing/2014/main" id="{DE9AF511-5234-F5EE-D215-C09AC91EF4BE}"/>
              </a:ext>
            </a:extLst>
          </p:cNvPr>
          <p:cNvSpPr/>
          <p:nvPr/>
        </p:nvSpPr>
        <p:spPr>
          <a:xfrm>
            <a:off x="6554630" y="3981277"/>
            <a:ext cx="203281" cy="202224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dirty="0"/>
          </a:p>
        </p:txBody>
      </p:sp>
      <p:sp>
        <p:nvSpPr>
          <p:cNvPr id="78" name="Rectángulo 77">
            <a:extLst>
              <a:ext uri="{FF2B5EF4-FFF2-40B4-BE49-F238E27FC236}">
                <a16:creationId xmlns:a16="http://schemas.microsoft.com/office/drawing/2014/main" id="{B5609CFB-278A-0CBA-98A6-CFA42FC3A33C}"/>
              </a:ext>
            </a:extLst>
          </p:cNvPr>
          <p:cNvSpPr/>
          <p:nvPr/>
        </p:nvSpPr>
        <p:spPr>
          <a:xfrm>
            <a:off x="6820723" y="3903702"/>
            <a:ext cx="3262724" cy="33855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es-PE" sz="1600" b="1" dirty="0"/>
              <a:t>UNIDAD DE PROTECCIÓN ESPECIAL</a:t>
            </a:r>
            <a:endParaRPr lang="es-PE" sz="1600" dirty="0"/>
          </a:p>
        </p:txBody>
      </p:sp>
      <p:sp>
        <p:nvSpPr>
          <p:cNvPr id="80" name="Elipse 79">
            <a:extLst>
              <a:ext uri="{FF2B5EF4-FFF2-40B4-BE49-F238E27FC236}">
                <a16:creationId xmlns:a16="http://schemas.microsoft.com/office/drawing/2014/main" id="{E16A8E8C-B234-46C5-F979-F59C9D4FB11A}"/>
              </a:ext>
            </a:extLst>
          </p:cNvPr>
          <p:cNvSpPr/>
          <p:nvPr/>
        </p:nvSpPr>
        <p:spPr>
          <a:xfrm>
            <a:off x="6571647" y="4337007"/>
            <a:ext cx="203281" cy="202224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dirty="0"/>
          </a:p>
        </p:txBody>
      </p:sp>
      <p:sp>
        <p:nvSpPr>
          <p:cNvPr id="81" name="Elipse 80">
            <a:extLst>
              <a:ext uri="{FF2B5EF4-FFF2-40B4-BE49-F238E27FC236}">
                <a16:creationId xmlns:a16="http://schemas.microsoft.com/office/drawing/2014/main" id="{0B89BC74-EB27-E2F0-3745-37795F360C0F}"/>
              </a:ext>
            </a:extLst>
          </p:cNvPr>
          <p:cNvSpPr/>
          <p:nvPr/>
        </p:nvSpPr>
        <p:spPr>
          <a:xfrm>
            <a:off x="6554630" y="4860081"/>
            <a:ext cx="203281" cy="202224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dirty="0"/>
          </a:p>
        </p:txBody>
      </p:sp>
      <p:sp>
        <p:nvSpPr>
          <p:cNvPr id="82" name="Elipse 81">
            <a:extLst>
              <a:ext uri="{FF2B5EF4-FFF2-40B4-BE49-F238E27FC236}">
                <a16:creationId xmlns:a16="http://schemas.microsoft.com/office/drawing/2014/main" id="{AF79678F-CFC9-37FE-0B05-99343515DD9C}"/>
              </a:ext>
            </a:extLst>
          </p:cNvPr>
          <p:cNvSpPr/>
          <p:nvPr/>
        </p:nvSpPr>
        <p:spPr>
          <a:xfrm>
            <a:off x="6571646" y="5246619"/>
            <a:ext cx="203281" cy="202224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dirty="0"/>
          </a:p>
        </p:txBody>
      </p:sp>
      <p:sp>
        <p:nvSpPr>
          <p:cNvPr id="83" name="Elipse 82">
            <a:extLst>
              <a:ext uri="{FF2B5EF4-FFF2-40B4-BE49-F238E27FC236}">
                <a16:creationId xmlns:a16="http://schemas.microsoft.com/office/drawing/2014/main" id="{C8BE7BA9-5809-3543-D804-1270EAC05AC9}"/>
              </a:ext>
            </a:extLst>
          </p:cNvPr>
          <p:cNvSpPr/>
          <p:nvPr/>
        </p:nvSpPr>
        <p:spPr>
          <a:xfrm>
            <a:off x="6571645" y="5645931"/>
            <a:ext cx="203281" cy="202224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dirty="0"/>
          </a:p>
        </p:txBody>
      </p:sp>
      <p:sp>
        <p:nvSpPr>
          <p:cNvPr id="84" name="Elipse 83">
            <a:extLst>
              <a:ext uri="{FF2B5EF4-FFF2-40B4-BE49-F238E27FC236}">
                <a16:creationId xmlns:a16="http://schemas.microsoft.com/office/drawing/2014/main" id="{DC5CB846-2E91-D22C-AF71-45AACD3EA090}"/>
              </a:ext>
            </a:extLst>
          </p:cNvPr>
          <p:cNvSpPr/>
          <p:nvPr/>
        </p:nvSpPr>
        <p:spPr>
          <a:xfrm>
            <a:off x="6549184" y="6032469"/>
            <a:ext cx="203281" cy="202224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dirty="0"/>
          </a:p>
        </p:txBody>
      </p:sp>
      <p:sp>
        <p:nvSpPr>
          <p:cNvPr id="85" name="Rectángulo 84">
            <a:extLst>
              <a:ext uri="{FF2B5EF4-FFF2-40B4-BE49-F238E27FC236}">
                <a16:creationId xmlns:a16="http://schemas.microsoft.com/office/drawing/2014/main" id="{2337B29B-13FC-5902-BB4A-5205982C93F8}"/>
              </a:ext>
            </a:extLst>
          </p:cNvPr>
          <p:cNvSpPr/>
          <p:nvPr/>
        </p:nvSpPr>
        <p:spPr>
          <a:xfrm>
            <a:off x="6821898" y="4320375"/>
            <a:ext cx="2614111" cy="33855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es-PE" sz="1600" b="1" dirty="0"/>
              <a:t>ADOPCIONES</a:t>
            </a:r>
            <a:endParaRPr lang="es-PE" sz="1600" dirty="0"/>
          </a:p>
        </p:txBody>
      </p:sp>
      <p:sp>
        <p:nvSpPr>
          <p:cNvPr id="86" name="Rectángulo 85">
            <a:extLst>
              <a:ext uri="{FF2B5EF4-FFF2-40B4-BE49-F238E27FC236}">
                <a16:creationId xmlns:a16="http://schemas.microsoft.com/office/drawing/2014/main" id="{27845EF8-FB04-510C-AD5C-EFE4BDD52FE6}"/>
              </a:ext>
            </a:extLst>
          </p:cNvPr>
          <p:cNvSpPr/>
          <p:nvPr/>
        </p:nvSpPr>
        <p:spPr>
          <a:xfrm>
            <a:off x="6847890" y="4744488"/>
            <a:ext cx="2586943" cy="33855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es-PE" sz="1600" b="1" dirty="0"/>
              <a:t>ACOGIMIENTO RESIDENCIAL</a:t>
            </a:r>
            <a:endParaRPr lang="es-PE" sz="1600" dirty="0"/>
          </a:p>
        </p:txBody>
      </p:sp>
      <p:sp>
        <p:nvSpPr>
          <p:cNvPr id="87" name="Rectángulo 86">
            <a:extLst>
              <a:ext uri="{FF2B5EF4-FFF2-40B4-BE49-F238E27FC236}">
                <a16:creationId xmlns:a16="http://schemas.microsoft.com/office/drawing/2014/main" id="{E6563A79-AC9E-419A-38D2-D5C46B5462DB}"/>
              </a:ext>
            </a:extLst>
          </p:cNvPr>
          <p:cNvSpPr/>
          <p:nvPr/>
        </p:nvSpPr>
        <p:spPr>
          <a:xfrm>
            <a:off x="6820722" y="5206072"/>
            <a:ext cx="2614111" cy="33855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es-PE" sz="1600" b="1" dirty="0"/>
              <a:t>EDUCADORES DE CALLE</a:t>
            </a:r>
            <a:endParaRPr lang="es-PE" sz="1600" dirty="0"/>
          </a:p>
        </p:txBody>
      </p:sp>
      <p:sp>
        <p:nvSpPr>
          <p:cNvPr id="88" name="Rectángulo 87">
            <a:extLst>
              <a:ext uri="{FF2B5EF4-FFF2-40B4-BE49-F238E27FC236}">
                <a16:creationId xmlns:a16="http://schemas.microsoft.com/office/drawing/2014/main" id="{543AC31F-05D5-F638-3E80-231D6DCEF2EA}"/>
              </a:ext>
            </a:extLst>
          </p:cNvPr>
          <p:cNvSpPr/>
          <p:nvPr/>
        </p:nvSpPr>
        <p:spPr>
          <a:xfrm>
            <a:off x="6845025" y="5639544"/>
            <a:ext cx="2583679" cy="33855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es-PE" sz="1600" b="1" dirty="0"/>
              <a:t>CUIDADO DIURNO</a:t>
            </a:r>
            <a:endParaRPr lang="es-PE" sz="1600" dirty="0"/>
          </a:p>
        </p:txBody>
      </p:sp>
      <p:sp>
        <p:nvSpPr>
          <p:cNvPr id="89" name="Rectángulo 88">
            <a:extLst>
              <a:ext uri="{FF2B5EF4-FFF2-40B4-BE49-F238E27FC236}">
                <a16:creationId xmlns:a16="http://schemas.microsoft.com/office/drawing/2014/main" id="{A88561C6-FE82-33F5-AB2A-0E890667AC9A}"/>
              </a:ext>
            </a:extLst>
          </p:cNvPr>
          <p:cNvSpPr/>
          <p:nvPr/>
        </p:nvSpPr>
        <p:spPr>
          <a:xfrm>
            <a:off x="6752466" y="6021778"/>
            <a:ext cx="4694836" cy="33854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es-PE" sz="1600" b="1" dirty="0"/>
              <a:t>FORTALECIMIENTO DE COMPETENCIAS PARENTALES</a:t>
            </a:r>
            <a:endParaRPr lang="es-PE" sz="1600" dirty="0"/>
          </a:p>
        </p:txBody>
      </p:sp>
      <p:sp>
        <p:nvSpPr>
          <p:cNvPr id="90" name="CuadroTexto 89">
            <a:extLst>
              <a:ext uri="{FF2B5EF4-FFF2-40B4-BE49-F238E27FC236}">
                <a16:creationId xmlns:a16="http://schemas.microsoft.com/office/drawing/2014/main" id="{05217557-CDDC-2BE0-68EB-4A4F559FA8A4}"/>
              </a:ext>
            </a:extLst>
          </p:cNvPr>
          <p:cNvSpPr txBox="1"/>
          <p:nvPr/>
        </p:nvSpPr>
        <p:spPr>
          <a:xfrm>
            <a:off x="10165732" y="3644507"/>
            <a:ext cx="1896865" cy="615553"/>
          </a:xfrm>
          <a:prstGeom prst="rect">
            <a:avLst/>
          </a:prstGeom>
          <a:noFill/>
          <a:ln>
            <a:solidFill>
              <a:schemeClr val="accent3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PE" sz="1600" i="1" dirty="0"/>
              <a:t>% análisis funcional </a:t>
            </a:r>
          </a:p>
          <a:p>
            <a:pPr algn="ctr"/>
            <a:r>
              <a:rPr lang="es-PE" sz="1600" i="1" dirty="0"/>
              <a:t>y desarrollo</a:t>
            </a:r>
            <a:r>
              <a:rPr lang="es-PE" sz="1600" dirty="0">
                <a:solidFill>
                  <a:srgbClr val="C00000"/>
                </a:solidFill>
              </a:rPr>
              <a:t>: </a:t>
            </a:r>
            <a:r>
              <a:rPr lang="es-PE" sz="1600" b="1" dirty="0">
                <a:solidFill>
                  <a:srgbClr val="C00000"/>
                </a:solidFill>
              </a:rPr>
              <a:t>100</a:t>
            </a:r>
            <a:r>
              <a:rPr lang="es-PE" b="1" dirty="0">
                <a:solidFill>
                  <a:srgbClr val="C00000"/>
                </a:solidFill>
              </a:rPr>
              <a:t>%</a:t>
            </a:r>
            <a:endParaRPr lang="es-PE" sz="1600" b="1" dirty="0">
              <a:solidFill>
                <a:srgbClr val="C00000"/>
              </a:solidFill>
            </a:endParaRPr>
          </a:p>
        </p:txBody>
      </p:sp>
      <p:sp>
        <p:nvSpPr>
          <p:cNvPr id="91" name="CuadroTexto 90">
            <a:extLst>
              <a:ext uri="{FF2B5EF4-FFF2-40B4-BE49-F238E27FC236}">
                <a16:creationId xmlns:a16="http://schemas.microsoft.com/office/drawing/2014/main" id="{D082F379-5C26-ACD3-78E2-775545DD4D00}"/>
              </a:ext>
            </a:extLst>
          </p:cNvPr>
          <p:cNvSpPr txBox="1"/>
          <p:nvPr/>
        </p:nvSpPr>
        <p:spPr>
          <a:xfrm>
            <a:off x="9490340" y="4325146"/>
            <a:ext cx="2576038" cy="369332"/>
          </a:xfrm>
          <a:prstGeom prst="rect">
            <a:avLst/>
          </a:prstGeom>
          <a:noFill/>
          <a:ln>
            <a:solidFill>
              <a:schemeClr val="accent3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PE" sz="1600" i="1" dirty="0"/>
              <a:t>% análisis funcional</a:t>
            </a:r>
            <a:r>
              <a:rPr lang="es-PE" sz="1600" dirty="0">
                <a:solidFill>
                  <a:srgbClr val="C00000"/>
                </a:solidFill>
              </a:rPr>
              <a:t>: </a:t>
            </a:r>
            <a:r>
              <a:rPr lang="es-PE" sz="1600" b="1" dirty="0">
                <a:solidFill>
                  <a:srgbClr val="C00000"/>
                </a:solidFill>
              </a:rPr>
              <a:t>100</a:t>
            </a:r>
            <a:r>
              <a:rPr lang="es-PE" b="1" dirty="0">
                <a:solidFill>
                  <a:srgbClr val="C00000"/>
                </a:solidFill>
              </a:rPr>
              <a:t>%</a:t>
            </a:r>
            <a:endParaRPr lang="es-PE" sz="1600" b="1" dirty="0">
              <a:solidFill>
                <a:srgbClr val="C00000"/>
              </a:solidFill>
            </a:endParaRPr>
          </a:p>
        </p:txBody>
      </p:sp>
      <p:sp>
        <p:nvSpPr>
          <p:cNvPr id="92" name="CuadroTexto 91">
            <a:extLst>
              <a:ext uri="{FF2B5EF4-FFF2-40B4-BE49-F238E27FC236}">
                <a16:creationId xmlns:a16="http://schemas.microsoft.com/office/drawing/2014/main" id="{021631BE-CB07-B1F7-F93A-5F1385C8AA2D}"/>
              </a:ext>
            </a:extLst>
          </p:cNvPr>
          <p:cNvSpPr txBox="1"/>
          <p:nvPr/>
        </p:nvSpPr>
        <p:spPr>
          <a:xfrm>
            <a:off x="9490340" y="4740307"/>
            <a:ext cx="2576038" cy="369332"/>
          </a:xfrm>
          <a:prstGeom prst="rect">
            <a:avLst/>
          </a:prstGeom>
          <a:noFill/>
          <a:ln>
            <a:solidFill>
              <a:schemeClr val="accent3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PE" sz="1600" i="1" dirty="0"/>
              <a:t>% análisis funcional</a:t>
            </a:r>
            <a:r>
              <a:rPr lang="es-PE" sz="1600" dirty="0">
                <a:solidFill>
                  <a:srgbClr val="C00000"/>
                </a:solidFill>
              </a:rPr>
              <a:t>: </a:t>
            </a:r>
            <a:r>
              <a:rPr lang="es-PE" sz="1600" b="1" dirty="0">
                <a:solidFill>
                  <a:srgbClr val="C00000"/>
                </a:solidFill>
              </a:rPr>
              <a:t>100</a:t>
            </a:r>
            <a:r>
              <a:rPr lang="es-PE" b="1" dirty="0">
                <a:solidFill>
                  <a:srgbClr val="C00000"/>
                </a:solidFill>
              </a:rPr>
              <a:t>%</a:t>
            </a:r>
            <a:endParaRPr lang="es-PE" sz="1600" b="1" dirty="0">
              <a:solidFill>
                <a:srgbClr val="C00000"/>
              </a:solidFill>
            </a:endParaRPr>
          </a:p>
        </p:txBody>
      </p:sp>
      <p:sp>
        <p:nvSpPr>
          <p:cNvPr id="93" name="CuadroTexto 92">
            <a:extLst>
              <a:ext uri="{FF2B5EF4-FFF2-40B4-BE49-F238E27FC236}">
                <a16:creationId xmlns:a16="http://schemas.microsoft.com/office/drawing/2014/main" id="{3BA838AA-287A-C074-BF50-9FE2EADC34B7}"/>
              </a:ext>
            </a:extLst>
          </p:cNvPr>
          <p:cNvSpPr txBox="1"/>
          <p:nvPr/>
        </p:nvSpPr>
        <p:spPr>
          <a:xfrm>
            <a:off x="9490340" y="5175294"/>
            <a:ext cx="2576038" cy="369332"/>
          </a:xfrm>
          <a:prstGeom prst="rect">
            <a:avLst/>
          </a:prstGeom>
          <a:noFill/>
          <a:ln>
            <a:solidFill>
              <a:schemeClr val="accent3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PE" sz="1600" i="1" dirty="0"/>
              <a:t>% análisis funcional</a:t>
            </a:r>
            <a:r>
              <a:rPr lang="es-PE" sz="1600" dirty="0">
                <a:solidFill>
                  <a:srgbClr val="C00000"/>
                </a:solidFill>
              </a:rPr>
              <a:t>: </a:t>
            </a:r>
            <a:r>
              <a:rPr lang="es-PE" sz="1600" b="1" dirty="0">
                <a:solidFill>
                  <a:srgbClr val="C00000"/>
                </a:solidFill>
              </a:rPr>
              <a:t>0</a:t>
            </a:r>
            <a:r>
              <a:rPr lang="es-PE" b="1" dirty="0">
                <a:solidFill>
                  <a:srgbClr val="C00000"/>
                </a:solidFill>
              </a:rPr>
              <a:t>%</a:t>
            </a:r>
            <a:endParaRPr lang="es-PE" sz="1600" b="1" dirty="0">
              <a:solidFill>
                <a:srgbClr val="C00000"/>
              </a:solidFill>
            </a:endParaRPr>
          </a:p>
        </p:txBody>
      </p:sp>
      <p:sp>
        <p:nvSpPr>
          <p:cNvPr id="94" name="CuadroTexto 93">
            <a:extLst>
              <a:ext uri="{FF2B5EF4-FFF2-40B4-BE49-F238E27FC236}">
                <a16:creationId xmlns:a16="http://schemas.microsoft.com/office/drawing/2014/main" id="{405B25E5-9895-B3F4-B060-CB30E73E8768}"/>
              </a:ext>
            </a:extLst>
          </p:cNvPr>
          <p:cNvSpPr txBox="1"/>
          <p:nvPr/>
        </p:nvSpPr>
        <p:spPr>
          <a:xfrm>
            <a:off x="9498803" y="5615018"/>
            <a:ext cx="2576038" cy="369332"/>
          </a:xfrm>
          <a:prstGeom prst="rect">
            <a:avLst/>
          </a:prstGeom>
          <a:noFill/>
          <a:ln>
            <a:solidFill>
              <a:schemeClr val="accent3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PE" sz="1600" i="1" dirty="0"/>
              <a:t>% análisis funcional</a:t>
            </a:r>
            <a:r>
              <a:rPr lang="es-PE" sz="1600" dirty="0">
                <a:solidFill>
                  <a:srgbClr val="C00000"/>
                </a:solidFill>
              </a:rPr>
              <a:t>: </a:t>
            </a:r>
            <a:r>
              <a:rPr lang="es-PE" sz="1600" b="1" dirty="0">
                <a:solidFill>
                  <a:srgbClr val="C00000"/>
                </a:solidFill>
              </a:rPr>
              <a:t>0</a:t>
            </a:r>
            <a:r>
              <a:rPr lang="es-PE" b="1" dirty="0">
                <a:solidFill>
                  <a:srgbClr val="C00000"/>
                </a:solidFill>
              </a:rPr>
              <a:t>%</a:t>
            </a:r>
            <a:endParaRPr lang="es-PE" sz="1600" b="1" dirty="0">
              <a:solidFill>
                <a:srgbClr val="C00000"/>
              </a:solidFill>
            </a:endParaRPr>
          </a:p>
        </p:txBody>
      </p:sp>
      <p:sp>
        <p:nvSpPr>
          <p:cNvPr id="95" name="CuadroTexto 94">
            <a:extLst>
              <a:ext uri="{FF2B5EF4-FFF2-40B4-BE49-F238E27FC236}">
                <a16:creationId xmlns:a16="http://schemas.microsoft.com/office/drawing/2014/main" id="{F8D0EFCA-F26B-E032-D73A-F6EDFA8CF4A5}"/>
              </a:ext>
            </a:extLst>
          </p:cNvPr>
          <p:cNvSpPr txBox="1"/>
          <p:nvPr/>
        </p:nvSpPr>
        <p:spPr>
          <a:xfrm>
            <a:off x="11460855" y="6035248"/>
            <a:ext cx="645986" cy="369332"/>
          </a:xfrm>
          <a:prstGeom prst="rect">
            <a:avLst/>
          </a:prstGeom>
          <a:noFill/>
          <a:ln>
            <a:solidFill>
              <a:schemeClr val="accent3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PE" sz="1600" b="1" dirty="0">
                <a:solidFill>
                  <a:srgbClr val="C00000"/>
                </a:solidFill>
              </a:rPr>
              <a:t>0</a:t>
            </a:r>
            <a:r>
              <a:rPr lang="es-PE" b="1" dirty="0">
                <a:solidFill>
                  <a:srgbClr val="C00000"/>
                </a:solidFill>
              </a:rPr>
              <a:t>%</a:t>
            </a:r>
            <a:endParaRPr lang="es-PE" sz="1600" b="1" dirty="0">
              <a:solidFill>
                <a:srgbClr val="C00000"/>
              </a:solidFill>
            </a:endParaRPr>
          </a:p>
        </p:txBody>
      </p:sp>
      <p:cxnSp>
        <p:nvCxnSpPr>
          <p:cNvPr id="96" name="Conector recto 95">
            <a:extLst>
              <a:ext uri="{FF2B5EF4-FFF2-40B4-BE49-F238E27FC236}">
                <a16:creationId xmlns:a16="http://schemas.microsoft.com/office/drawing/2014/main" id="{ECCD9C47-3A48-2AE3-CF54-91B6B98EC386}"/>
              </a:ext>
            </a:extLst>
          </p:cNvPr>
          <p:cNvCxnSpPr>
            <a:cxnSpLocks/>
          </p:cNvCxnSpPr>
          <p:nvPr/>
        </p:nvCxnSpPr>
        <p:spPr>
          <a:xfrm>
            <a:off x="2184553" y="1848191"/>
            <a:ext cx="0" cy="516790"/>
          </a:xfrm>
          <a:prstGeom prst="line">
            <a:avLst/>
          </a:prstGeom>
          <a:ln w="19050">
            <a:solidFill>
              <a:schemeClr val="accent3">
                <a:lumMod val="60000"/>
                <a:lumOff val="40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Elipse 96">
            <a:extLst>
              <a:ext uri="{FF2B5EF4-FFF2-40B4-BE49-F238E27FC236}">
                <a16:creationId xmlns:a16="http://schemas.microsoft.com/office/drawing/2014/main" id="{9D94F756-82FF-492F-7F38-A869D818333A}"/>
              </a:ext>
            </a:extLst>
          </p:cNvPr>
          <p:cNvSpPr/>
          <p:nvPr/>
        </p:nvSpPr>
        <p:spPr>
          <a:xfrm>
            <a:off x="2082912" y="2433976"/>
            <a:ext cx="203282" cy="202224"/>
          </a:xfrm>
          <a:prstGeom prst="ellipse">
            <a:avLst/>
          </a:prstGeom>
          <a:solidFill>
            <a:srgbClr val="C00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98" name="Elipse 97">
            <a:extLst>
              <a:ext uri="{FF2B5EF4-FFF2-40B4-BE49-F238E27FC236}">
                <a16:creationId xmlns:a16="http://schemas.microsoft.com/office/drawing/2014/main" id="{C05C5A68-E3BD-7D22-D683-58A371A602AF}"/>
              </a:ext>
            </a:extLst>
          </p:cNvPr>
          <p:cNvSpPr/>
          <p:nvPr/>
        </p:nvSpPr>
        <p:spPr>
          <a:xfrm>
            <a:off x="5836432" y="2420411"/>
            <a:ext cx="203282" cy="202224"/>
          </a:xfrm>
          <a:prstGeom prst="ellipse">
            <a:avLst/>
          </a:prstGeom>
          <a:solidFill>
            <a:srgbClr val="C00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cxnSp>
        <p:nvCxnSpPr>
          <p:cNvPr id="99" name="Conector recto 98">
            <a:extLst>
              <a:ext uri="{FF2B5EF4-FFF2-40B4-BE49-F238E27FC236}">
                <a16:creationId xmlns:a16="http://schemas.microsoft.com/office/drawing/2014/main" id="{6596FB85-A743-C7B1-304F-4BB783B62586}"/>
              </a:ext>
            </a:extLst>
          </p:cNvPr>
          <p:cNvCxnSpPr>
            <a:cxnSpLocks/>
          </p:cNvCxnSpPr>
          <p:nvPr/>
        </p:nvCxnSpPr>
        <p:spPr>
          <a:xfrm>
            <a:off x="5932546" y="1848191"/>
            <a:ext cx="0" cy="516790"/>
          </a:xfrm>
          <a:prstGeom prst="line">
            <a:avLst/>
          </a:prstGeom>
          <a:ln w="19050">
            <a:solidFill>
              <a:schemeClr val="accent3">
                <a:lumMod val="60000"/>
                <a:lumOff val="40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Elipse 99">
            <a:extLst>
              <a:ext uri="{FF2B5EF4-FFF2-40B4-BE49-F238E27FC236}">
                <a16:creationId xmlns:a16="http://schemas.microsoft.com/office/drawing/2014/main" id="{8EE7D9D5-0FAF-5D70-DEDB-EA70D2A94F61}"/>
              </a:ext>
            </a:extLst>
          </p:cNvPr>
          <p:cNvSpPr/>
          <p:nvPr/>
        </p:nvSpPr>
        <p:spPr>
          <a:xfrm>
            <a:off x="9431775" y="2460545"/>
            <a:ext cx="203282" cy="202224"/>
          </a:xfrm>
          <a:prstGeom prst="ellipse">
            <a:avLst/>
          </a:prstGeom>
          <a:solidFill>
            <a:srgbClr val="C00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cxnSp>
        <p:nvCxnSpPr>
          <p:cNvPr id="101" name="Conector recto 100">
            <a:extLst>
              <a:ext uri="{FF2B5EF4-FFF2-40B4-BE49-F238E27FC236}">
                <a16:creationId xmlns:a16="http://schemas.microsoft.com/office/drawing/2014/main" id="{DE205428-8F23-8431-F0AA-90232986EFA0}"/>
              </a:ext>
            </a:extLst>
          </p:cNvPr>
          <p:cNvCxnSpPr>
            <a:cxnSpLocks/>
          </p:cNvCxnSpPr>
          <p:nvPr/>
        </p:nvCxnSpPr>
        <p:spPr>
          <a:xfrm>
            <a:off x="9553367" y="1848191"/>
            <a:ext cx="0" cy="516790"/>
          </a:xfrm>
          <a:prstGeom prst="line">
            <a:avLst/>
          </a:prstGeom>
          <a:ln w="19050">
            <a:solidFill>
              <a:schemeClr val="accent3">
                <a:lumMod val="60000"/>
                <a:lumOff val="40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Rectángulo 101">
            <a:extLst>
              <a:ext uri="{FF2B5EF4-FFF2-40B4-BE49-F238E27FC236}">
                <a16:creationId xmlns:a16="http://schemas.microsoft.com/office/drawing/2014/main" id="{18C24621-73B0-5CEB-330C-97642236D3B9}"/>
              </a:ext>
            </a:extLst>
          </p:cNvPr>
          <p:cNvSpPr/>
          <p:nvPr/>
        </p:nvSpPr>
        <p:spPr>
          <a:xfrm>
            <a:off x="2082912" y="2683327"/>
            <a:ext cx="261680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PE" dirty="0"/>
              <a:t>Ejecutado:</a:t>
            </a:r>
            <a:r>
              <a:rPr lang="es-PE" b="1" dirty="0"/>
              <a:t>  </a:t>
            </a:r>
            <a:r>
              <a:rPr lang="es-PE" sz="2400" b="1" dirty="0"/>
              <a:t>S/</a:t>
            </a:r>
            <a:r>
              <a:rPr lang="es-PE" b="1" dirty="0"/>
              <a:t> </a:t>
            </a:r>
            <a:r>
              <a:rPr lang="es-PE" sz="2400" b="1" dirty="0">
                <a:solidFill>
                  <a:srgbClr val="C00000"/>
                </a:solidFill>
              </a:rPr>
              <a:t>132 500</a:t>
            </a:r>
            <a:endParaRPr lang="es-PE" b="1" dirty="0">
              <a:solidFill>
                <a:srgbClr val="C00000"/>
              </a:solidFill>
            </a:endParaRPr>
          </a:p>
        </p:txBody>
      </p:sp>
      <p:sp>
        <p:nvSpPr>
          <p:cNvPr id="103" name="Rectángulo 102">
            <a:extLst>
              <a:ext uri="{FF2B5EF4-FFF2-40B4-BE49-F238E27FC236}">
                <a16:creationId xmlns:a16="http://schemas.microsoft.com/office/drawing/2014/main" id="{9365F482-C5DE-11A9-C2AD-FE95FA989F63}"/>
              </a:ext>
            </a:extLst>
          </p:cNvPr>
          <p:cNvSpPr/>
          <p:nvPr/>
        </p:nvSpPr>
        <p:spPr>
          <a:xfrm>
            <a:off x="5781942" y="2695076"/>
            <a:ext cx="264886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PE" dirty="0"/>
              <a:t>Ejecutado: </a:t>
            </a:r>
            <a:r>
              <a:rPr lang="es-PE" sz="2400" b="1" dirty="0"/>
              <a:t> S/ </a:t>
            </a:r>
            <a:r>
              <a:rPr lang="es-PE" sz="2400" b="1" dirty="0">
                <a:solidFill>
                  <a:srgbClr val="C00000"/>
                </a:solidFill>
              </a:rPr>
              <a:t>193 612</a:t>
            </a:r>
            <a:endParaRPr lang="es-PE" b="1" dirty="0">
              <a:solidFill>
                <a:srgbClr val="C00000"/>
              </a:solidFill>
            </a:endParaRPr>
          </a:p>
        </p:txBody>
      </p:sp>
      <p:sp>
        <p:nvSpPr>
          <p:cNvPr id="104" name="Rectángulo 103">
            <a:extLst>
              <a:ext uri="{FF2B5EF4-FFF2-40B4-BE49-F238E27FC236}">
                <a16:creationId xmlns:a16="http://schemas.microsoft.com/office/drawing/2014/main" id="{868677A7-00F6-031C-7DD4-591DE51788A8}"/>
              </a:ext>
            </a:extLst>
          </p:cNvPr>
          <p:cNvSpPr/>
          <p:nvPr/>
        </p:nvSpPr>
        <p:spPr>
          <a:xfrm>
            <a:off x="9376591" y="2657139"/>
            <a:ext cx="251062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PE" dirty="0"/>
              <a:t>Asignado: </a:t>
            </a:r>
            <a:r>
              <a:rPr lang="es-PE" sz="2400" b="1" dirty="0"/>
              <a:t>S/ </a:t>
            </a:r>
            <a:r>
              <a:rPr lang="es-PE" sz="2400" b="1" dirty="0">
                <a:solidFill>
                  <a:srgbClr val="C00000"/>
                </a:solidFill>
              </a:rPr>
              <a:t>214 325</a:t>
            </a:r>
          </a:p>
        </p:txBody>
      </p:sp>
      <p:sp>
        <p:nvSpPr>
          <p:cNvPr id="105" name="Rectángulo 104">
            <a:extLst>
              <a:ext uri="{FF2B5EF4-FFF2-40B4-BE49-F238E27FC236}">
                <a16:creationId xmlns:a16="http://schemas.microsoft.com/office/drawing/2014/main" id="{6B435583-D019-5B67-6697-29B63684A1A7}"/>
              </a:ext>
            </a:extLst>
          </p:cNvPr>
          <p:cNvSpPr/>
          <p:nvPr/>
        </p:nvSpPr>
        <p:spPr>
          <a:xfrm>
            <a:off x="260175" y="3972215"/>
            <a:ext cx="4069502" cy="1092607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  <a:prstDash val="dash"/>
          </a:ln>
        </p:spPr>
        <p:txBody>
          <a:bodyPr wrap="square">
            <a:spAutoFit/>
          </a:bodyPr>
          <a:lstStyle/>
          <a:p>
            <a:r>
              <a:rPr lang="en-US" sz="1300" dirty="0"/>
              <a:t>- Proyecto SISNNA</a:t>
            </a:r>
          </a:p>
          <a:p>
            <a:pPr marL="285750" indent="-285750">
              <a:buFontTx/>
              <a:buChar char="-"/>
            </a:pPr>
            <a:r>
              <a:rPr lang="es-PE" sz="1300" dirty="0"/>
              <a:t>61% de Avance del Análisis funcional del Modulo de Protección Especial* </a:t>
            </a:r>
          </a:p>
          <a:p>
            <a:pPr marL="285750" indent="-285750">
              <a:buFontTx/>
              <a:buChar char="-"/>
            </a:pPr>
            <a:r>
              <a:rPr lang="es-PE" sz="1300" dirty="0"/>
              <a:t>11% de Avance en el desarrollo del Modulo de Protección Especial</a:t>
            </a:r>
          </a:p>
        </p:txBody>
      </p:sp>
      <p:sp>
        <p:nvSpPr>
          <p:cNvPr id="106" name="Rectángulo 105">
            <a:extLst>
              <a:ext uri="{FF2B5EF4-FFF2-40B4-BE49-F238E27FC236}">
                <a16:creationId xmlns:a16="http://schemas.microsoft.com/office/drawing/2014/main" id="{901DD9F8-985B-1076-C86E-6C9E80AEB2A6}"/>
              </a:ext>
            </a:extLst>
          </p:cNvPr>
          <p:cNvSpPr/>
          <p:nvPr/>
        </p:nvSpPr>
        <p:spPr>
          <a:xfrm>
            <a:off x="284092" y="5409303"/>
            <a:ext cx="4098205" cy="1292662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  <a:prstDash val="dash"/>
          </a:ln>
        </p:spPr>
        <p:txBody>
          <a:bodyPr wrap="square">
            <a:spAutoFit/>
          </a:bodyPr>
          <a:lstStyle/>
          <a:p>
            <a:pPr marL="285750" indent="-285750">
              <a:buFontTx/>
              <a:buChar char="-"/>
            </a:pPr>
            <a:r>
              <a:rPr lang="en-US" sz="1300" dirty="0" err="1"/>
              <a:t>Desarrollo</a:t>
            </a:r>
            <a:r>
              <a:rPr lang="en-US" sz="1300" dirty="0"/>
              <a:t> Módulo de </a:t>
            </a:r>
            <a:r>
              <a:rPr lang="en-US" sz="1300" dirty="0" err="1"/>
              <a:t>Protección</a:t>
            </a:r>
            <a:endParaRPr lang="en-US" sz="1300" dirty="0"/>
          </a:p>
          <a:p>
            <a:pPr marL="285750" indent="-285750">
              <a:buFontTx/>
              <a:buChar char="-"/>
            </a:pPr>
            <a:r>
              <a:rPr lang="en-US" sz="1300" dirty="0" err="1"/>
              <a:t>Propuesta</a:t>
            </a:r>
            <a:r>
              <a:rPr lang="en-US" sz="1300" dirty="0"/>
              <a:t> de Incorporación Proyecto IOARR</a:t>
            </a:r>
          </a:p>
          <a:p>
            <a:pPr marL="285750" indent="-285750">
              <a:buFontTx/>
              <a:buChar char="-"/>
            </a:pPr>
            <a:r>
              <a:rPr lang="es-PE" sz="1300" dirty="0"/>
              <a:t>100% de Avance del </a:t>
            </a:r>
            <a:r>
              <a:rPr lang="es-PE" sz="1300" dirty="0" err="1"/>
              <a:t>Analisis</a:t>
            </a:r>
            <a:r>
              <a:rPr lang="es-PE" sz="1300" dirty="0"/>
              <a:t> funcional del Modulo de </a:t>
            </a:r>
            <a:r>
              <a:rPr lang="es-PE" sz="1300" dirty="0" err="1"/>
              <a:t>Proteccion</a:t>
            </a:r>
            <a:r>
              <a:rPr lang="es-PE" sz="1300" dirty="0"/>
              <a:t> Especial</a:t>
            </a:r>
          </a:p>
          <a:p>
            <a:pPr marL="285750" indent="-285750">
              <a:buFontTx/>
              <a:buChar char="-"/>
            </a:pPr>
            <a:r>
              <a:rPr lang="es-PE" sz="1300" dirty="0"/>
              <a:t>100% de Avance en el desarrollo del Modulo de </a:t>
            </a:r>
            <a:r>
              <a:rPr lang="es-PE" sz="1300" dirty="0" err="1"/>
              <a:t>Proteccion</a:t>
            </a:r>
            <a:r>
              <a:rPr lang="es-PE" sz="1300" dirty="0"/>
              <a:t> Especial</a:t>
            </a:r>
          </a:p>
        </p:txBody>
      </p:sp>
      <p:sp>
        <p:nvSpPr>
          <p:cNvPr id="107" name="Elipse 106">
            <a:extLst>
              <a:ext uri="{FF2B5EF4-FFF2-40B4-BE49-F238E27FC236}">
                <a16:creationId xmlns:a16="http://schemas.microsoft.com/office/drawing/2014/main" id="{2B4EF7E7-A657-671F-E9A9-9C25D3365243}"/>
              </a:ext>
            </a:extLst>
          </p:cNvPr>
          <p:cNvSpPr/>
          <p:nvPr/>
        </p:nvSpPr>
        <p:spPr>
          <a:xfrm>
            <a:off x="4683041" y="5300609"/>
            <a:ext cx="203281" cy="202224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dirty="0"/>
          </a:p>
        </p:txBody>
      </p:sp>
      <p:sp>
        <p:nvSpPr>
          <p:cNvPr id="108" name="Rectángulo 107">
            <a:extLst>
              <a:ext uri="{FF2B5EF4-FFF2-40B4-BE49-F238E27FC236}">
                <a16:creationId xmlns:a16="http://schemas.microsoft.com/office/drawing/2014/main" id="{B809AB11-ED09-8FC3-75C8-FA875BD3C64C}"/>
              </a:ext>
            </a:extLst>
          </p:cNvPr>
          <p:cNvSpPr/>
          <p:nvPr/>
        </p:nvSpPr>
        <p:spPr>
          <a:xfrm>
            <a:off x="4950839" y="5225821"/>
            <a:ext cx="1031024" cy="34568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s-PE" sz="1600" b="1" dirty="0"/>
              <a:t>OTI</a:t>
            </a:r>
            <a:endParaRPr lang="es-PE" sz="1600" dirty="0"/>
          </a:p>
        </p:txBody>
      </p:sp>
      <p:sp>
        <p:nvSpPr>
          <p:cNvPr id="109" name="Rectángulo 108">
            <a:extLst>
              <a:ext uri="{FF2B5EF4-FFF2-40B4-BE49-F238E27FC236}">
                <a16:creationId xmlns:a16="http://schemas.microsoft.com/office/drawing/2014/main" id="{5465F50A-FEE2-90A6-7925-C055F2630804}"/>
              </a:ext>
            </a:extLst>
          </p:cNvPr>
          <p:cNvSpPr/>
          <p:nvPr/>
        </p:nvSpPr>
        <p:spPr>
          <a:xfrm>
            <a:off x="4930102" y="4579221"/>
            <a:ext cx="1212333" cy="338554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  <a:prstDash val="dash"/>
          </a:ln>
        </p:spPr>
        <p:txBody>
          <a:bodyPr wrap="square">
            <a:spAutoFit/>
          </a:bodyPr>
          <a:lstStyle/>
          <a:p>
            <a:r>
              <a:rPr lang="en-US" sz="1600" dirty="0"/>
              <a:t>- usuaria</a:t>
            </a:r>
          </a:p>
        </p:txBody>
      </p:sp>
      <p:sp>
        <p:nvSpPr>
          <p:cNvPr id="110" name="Rectángulo 109">
            <a:extLst>
              <a:ext uri="{FF2B5EF4-FFF2-40B4-BE49-F238E27FC236}">
                <a16:creationId xmlns:a16="http://schemas.microsoft.com/office/drawing/2014/main" id="{ACA20CD5-8FFF-4FFF-AC1A-A83256A3C215}"/>
              </a:ext>
            </a:extLst>
          </p:cNvPr>
          <p:cNvSpPr/>
          <p:nvPr/>
        </p:nvSpPr>
        <p:spPr>
          <a:xfrm>
            <a:off x="4832670" y="5614132"/>
            <a:ext cx="1309765" cy="346803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  <a:prstDash val="dash"/>
          </a:ln>
        </p:spPr>
        <p:txBody>
          <a:bodyPr wrap="square">
            <a:spAutoFit/>
          </a:bodyPr>
          <a:lstStyle/>
          <a:p>
            <a:r>
              <a:rPr lang="en-US" sz="1600" dirty="0"/>
              <a:t>- técnico</a:t>
            </a:r>
          </a:p>
        </p:txBody>
      </p:sp>
      <p:cxnSp>
        <p:nvCxnSpPr>
          <p:cNvPr id="112" name="Conector recto 111"/>
          <p:cNvCxnSpPr/>
          <p:nvPr/>
        </p:nvCxnSpPr>
        <p:spPr>
          <a:xfrm>
            <a:off x="964293" y="1320727"/>
            <a:ext cx="10356284" cy="19050"/>
          </a:xfrm>
          <a:prstGeom prst="line">
            <a:avLst/>
          </a:prstGeom>
          <a:ln w="762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CuadroTexto 1"/>
          <p:cNvSpPr txBox="1"/>
          <p:nvPr/>
        </p:nvSpPr>
        <p:spPr>
          <a:xfrm>
            <a:off x="4336022" y="910803"/>
            <a:ext cx="27213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b="1" dirty="0"/>
              <a:t>PRESUPUESTO EJECUTADO</a:t>
            </a:r>
          </a:p>
        </p:txBody>
      </p:sp>
      <p:grpSp>
        <p:nvGrpSpPr>
          <p:cNvPr id="3" name="Grupo 2"/>
          <p:cNvGrpSpPr/>
          <p:nvPr/>
        </p:nvGrpSpPr>
        <p:grpSpPr>
          <a:xfrm>
            <a:off x="-9467" y="-19766"/>
            <a:ext cx="12192000" cy="832019"/>
            <a:chOff x="-9467" y="-19766"/>
            <a:chExt cx="12192000" cy="832019"/>
          </a:xfrm>
        </p:grpSpPr>
        <p:sp>
          <p:nvSpPr>
            <p:cNvPr id="54" name="Rectángulo 53"/>
            <p:cNvSpPr/>
            <p:nvPr/>
          </p:nvSpPr>
          <p:spPr>
            <a:xfrm>
              <a:off x="-9467" y="-19766"/>
              <a:ext cx="12192000" cy="83201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/>
            </a:p>
          </p:txBody>
        </p:sp>
        <p:pic>
          <p:nvPicPr>
            <p:cNvPr id="55" name="Imagen 54"/>
            <p:cNvPicPr>
              <a:picLocks noChangeAspect="1"/>
            </p:cNvPicPr>
            <p:nvPr/>
          </p:nvPicPr>
          <p:blipFill rotWithShape="1">
            <a:blip r:embed="rId3">
              <a:grayscl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461" t="88950" b="915"/>
            <a:stretch/>
          </p:blipFill>
          <p:spPr>
            <a:xfrm>
              <a:off x="3210515" y="0"/>
              <a:ext cx="5542695" cy="570193"/>
            </a:xfrm>
            <a:prstGeom prst="rect">
              <a:avLst/>
            </a:prstGeom>
          </p:spPr>
        </p:pic>
      </p:grpSp>
      <p:sp>
        <p:nvSpPr>
          <p:cNvPr id="58" name="Título 1">
            <a:extLst>
              <a:ext uri="{FF2B5EF4-FFF2-40B4-BE49-F238E27FC236}">
                <a16:creationId xmlns:a16="http://schemas.microsoft.com/office/drawing/2014/main" id="{92D71F42-638C-48BE-8581-299F643A55A1}"/>
              </a:ext>
            </a:extLst>
          </p:cNvPr>
          <p:cNvSpPr txBox="1">
            <a:spLocks/>
          </p:cNvSpPr>
          <p:nvPr/>
        </p:nvSpPr>
        <p:spPr>
          <a:xfrm>
            <a:off x="3720245" y="285096"/>
            <a:ext cx="5032965" cy="79677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2600" b="1" dirty="0">
                <a:solidFill>
                  <a:srgbClr val="002060"/>
                </a:solidFill>
                <a:latin typeface="+mn-lt"/>
              </a:rPr>
              <a:t>SISNNA – ESTADO SITUACIONAL</a:t>
            </a:r>
            <a:endParaRPr lang="es-PE" sz="2600" b="1" dirty="0">
              <a:solidFill>
                <a:srgbClr val="00206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8916408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87BDEE6-B146-4ACA-8809-70CFF2C685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E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5943578A-6220-4470-B7E9-D450906DBA7F}"/>
              </a:ext>
            </a:extLst>
          </p:cNvPr>
          <p:cNvSpPr txBox="1"/>
          <p:nvPr/>
        </p:nvSpPr>
        <p:spPr>
          <a:xfrm>
            <a:off x="2062200" y="2598561"/>
            <a:ext cx="9188187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b="1" dirty="0">
                <a:solidFill>
                  <a:schemeClr val="bg1"/>
                </a:solidFill>
                <a:latin typeface="+mj-lt"/>
                <a:ea typeface="Carot Sans" pitchFamily="50" charset="0"/>
                <a:cs typeface="Arial" panose="020B0604020202020204" pitchFamily="34" charset="0"/>
              </a:rPr>
              <a:t>Programación de Acciones concretas e intervenciones  con Defensorías Municipales de las Niñas, Niños y Adolescentes - DEMUNA</a:t>
            </a:r>
            <a:endParaRPr lang="es-PE" sz="4000" b="1" dirty="0">
              <a:solidFill>
                <a:schemeClr val="bg1"/>
              </a:solidFill>
              <a:latin typeface="+mj-lt"/>
              <a:ea typeface="Carot Sans" pitchFamily="50" charset="0"/>
              <a:cs typeface="Arial" panose="020B0604020202020204" pitchFamily="34" charset="0"/>
            </a:endParaRPr>
          </a:p>
        </p:txBody>
      </p:sp>
      <p:grpSp>
        <p:nvGrpSpPr>
          <p:cNvPr id="4" name="Grupo 3"/>
          <p:cNvGrpSpPr/>
          <p:nvPr/>
        </p:nvGrpSpPr>
        <p:grpSpPr>
          <a:xfrm>
            <a:off x="0" y="-9343"/>
            <a:ext cx="12192000" cy="1057558"/>
            <a:chOff x="0" y="-9343"/>
            <a:chExt cx="12192000" cy="1057558"/>
          </a:xfrm>
        </p:grpSpPr>
        <p:sp>
          <p:nvSpPr>
            <p:cNvPr id="5" name="Rectángulo 4"/>
            <p:cNvSpPr/>
            <p:nvPr/>
          </p:nvSpPr>
          <p:spPr>
            <a:xfrm>
              <a:off x="0" y="-9343"/>
              <a:ext cx="12192000" cy="105755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/>
            </a:p>
          </p:txBody>
        </p:sp>
        <p:pic>
          <p:nvPicPr>
            <p:cNvPr id="6" name="Imagen 5"/>
            <p:cNvPicPr>
              <a:picLocks noChangeAspect="1"/>
            </p:cNvPicPr>
            <p:nvPr/>
          </p:nvPicPr>
          <p:blipFill rotWithShape="1">
            <a:blip r:embed="rId2">
              <a:grayscl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461" t="88950" b="915"/>
            <a:stretch/>
          </p:blipFill>
          <p:spPr>
            <a:xfrm>
              <a:off x="1795347" y="91357"/>
              <a:ext cx="8322486" cy="85615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5673549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8" name="Conector recto 27"/>
          <p:cNvCxnSpPr>
            <a:cxnSpLocks/>
          </p:cNvCxnSpPr>
          <p:nvPr/>
        </p:nvCxnSpPr>
        <p:spPr>
          <a:xfrm>
            <a:off x="6226431" y="1211182"/>
            <a:ext cx="32567" cy="5431525"/>
          </a:xfrm>
          <a:prstGeom prst="line">
            <a:avLst/>
          </a:prstGeom>
          <a:ln w="19050">
            <a:solidFill>
              <a:schemeClr val="accent3">
                <a:lumMod val="60000"/>
                <a:lumOff val="40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Imagen 14">
            <a:extLst>
              <a:ext uri="{FF2B5EF4-FFF2-40B4-BE49-F238E27FC236}">
                <a16:creationId xmlns:a16="http://schemas.microsoft.com/office/drawing/2014/main" id="{222FAB18-441A-D907-6CF2-5FF9584423D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42018" y="3844174"/>
            <a:ext cx="2772179" cy="1762237"/>
          </a:xfrm>
          <a:prstGeom prst="rect">
            <a:avLst/>
          </a:prstGeom>
        </p:spPr>
      </p:pic>
      <p:sp>
        <p:nvSpPr>
          <p:cNvPr id="23" name="CuadroTexto 22">
            <a:extLst>
              <a:ext uri="{FF2B5EF4-FFF2-40B4-BE49-F238E27FC236}">
                <a16:creationId xmlns:a16="http://schemas.microsoft.com/office/drawing/2014/main" id="{44792C40-AED1-0C07-7E7B-EB47627D72DB}"/>
              </a:ext>
            </a:extLst>
          </p:cNvPr>
          <p:cNvSpPr txBox="1"/>
          <p:nvPr/>
        </p:nvSpPr>
        <p:spPr>
          <a:xfrm>
            <a:off x="407211" y="5705645"/>
            <a:ext cx="5529432" cy="95410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>
            <a:defPPr>
              <a:defRPr lang="es-PE"/>
            </a:defPPr>
            <a:lvl1pPr>
              <a:defRPr sz="1400" b="1" i="0" u="none" strike="noStrike" baseline="0">
                <a:solidFill>
                  <a:srgbClr val="231F20"/>
                </a:solidFill>
                <a:latin typeface="+mj-lt"/>
              </a:defRPr>
            </a:lvl1pPr>
          </a:lstStyle>
          <a:p>
            <a:pPr algn="just"/>
            <a:r>
              <a:rPr lang="es-MX" dirty="0">
                <a:latin typeface="+mn-lt"/>
              </a:rPr>
              <a:t>Artículo 9 del Reglamento del D. </a:t>
            </a:r>
            <a:r>
              <a:rPr lang="es-MX" dirty="0" err="1">
                <a:latin typeface="+mn-lt"/>
              </a:rPr>
              <a:t>Leg</a:t>
            </a:r>
            <a:r>
              <a:rPr lang="es-MX" dirty="0">
                <a:latin typeface="+mn-lt"/>
              </a:rPr>
              <a:t>. 1297, </a:t>
            </a:r>
            <a:r>
              <a:rPr lang="es-MX" b="0" dirty="0">
                <a:latin typeface="+mn-lt"/>
              </a:rPr>
              <a:t>son funciones del Gobierno Local, en el marco del </a:t>
            </a:r>
            <a:r>
              <a:rPr lang="es-PE" b="0" dirty="0">
                <a:latin typeface="+mn-lt"/>
              </a:rPr>
              <a:t>procedimiento por riesgo</a:t>
            </a:r>
            <a:r>
              <a:rPr lang="es-PE" dirty="0">
                <a:latin typeface="+mn-lt"/>
              </a:rPr>
              <a:t>:</a:t>
            </a:r>
          </a:p>
          <a:p>
            <a:pPr algn="just"/>
            <a:r>
              <a:rPr lang="es-MX" dirty="0">
                <a:latin typeface="+mn-lt"/>
              </a:rPr>
              <a:t>a) Gestionar la acreditación de la DEMUNA ante el MIMP para actuar en el procedimiento por riesgo. (…)</a:t>
            </a:r>
            <a:endParaRPr lang="es-PE" dirty="0">
              <a:latin typeface="+mn-lt"/>
            </a:endParaRPr>
          </a:p>
        </p:txBody>
      </p:sp>
      <p:sp>
        <p:nvSpPr>
          <p:cNvPr id="25" name="CuadroTexto 24">
            <a:extLst>
              <a:ext uri="{FF2B5EF4-FFF2-40B4-BE49-F238E27FC236}">
                <a16:creationId xmlns:a16="http://schemas.microsoft.com/office/drawing/2014/main" id="{606E3441-3CCB-D021-CE7F-A59EFDA4756D}"/>
              </a:ext>
            </a:extLst>
          </p:cNvPr>
          <p:cNvSpPr txBox="1"/>
          <p:nvPr/>
        </p:nvSpPr>
        <p:spPr>
          <a:xfrm>
            <a:off x="6657794" y="1080848"/>
            <a:ext cx="5108239" cy="40626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/>
            <a:r>
              <a:rPr lang="es-ES" b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PRINCIPALES ACCIONES </a:t>
            </a:r>
          </a:p>
          <a:p>
            <a:pPr lvl="0" algn="ctr"/>
            <a:endParaRPr lang="es-ES" sz="200" b="1" dirty="0">
              <a:solidFill>
                <a:srgbClr val="000000"/>
              </a:solidFill>
              <a:effectLst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 algn="just">
              <a:buFont typeface="Wingdings" panose="05000000000000000000" pitchFamily="2" charset="2"/>
              <a:buChar char=""/>
            </a:pPr>
            <a:r>
              <a:rPr lang="es-PE" sz="1400" dirty="0">
                <a:solidFill>
                  <a:srgbClr val="000000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Se asesoró técnicamente a 776 DEMUNA para una mejora del servicio mediante las </a:t>
            </a:r>
            <a:r>
              <a:rPr lang="es-PE" sz="1400">
                <a:solidFill>
                  <a:srgbClr val="000000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supervisiones </a:t>
            </a:r>
          </a:p>
          <a:p>
            <a:pPr marL="342900" lvl="0" indent="-342900" algn="just">
              <a:buFont typeface="Wingdings" panose="05000000000000000000" pitchFamily="2" charset="2"/>
              <a:buChar char=""/>
            </a:pPr>
            <a:r>
              <a:rPr lang="es-PE" sz="1400">
                <a:solidFill>
                  <a:srgbClr val="000000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2,310 </a:t>
            </a:r>
            <a:r>
              <a:rPr lang="es-PE" sz="1400" dirty="0">
                <a:solidFill>
                  <a:srgbClr val="000000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defensoras/es (553 hombres y 1,757 mujeres) de DEMUNA fortalecieron sus capacidades y competencias para lograr el ejercicio de los derechos de las niñas, niños y adolescentes a nivel nacional.</a:t>
            </a:r>
          </a:p>
          <a:p>
            <a:pPr marL="342900" lvl="0" indent="-342900" algn="just">
              <a:buFont typeface="Wingdings" panose="05000000000000000000" pitchFamily="2" charset="2"/>
              <a:buChar char=""/>
            </a:pPr>
            <a:r>
              <a:rPr lang="es-ES" sz="14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Reuniones con alcaldes y gerentes, a fin de impulsar la acreditación.</a:t>
            </a:r>
            <a:endParaRPr lang="es-PE" sz="1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Wingdings" panose="05000000000000000000" pitchFamily="2" charset="2"/>
              <a:buChar char=""/>
            </a:pPr>
            <a:r>
              <a:rPr lang="es-ES" sz="14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Remisión de oficios a alcaldes </a:t>
            </a:r>
            <a:r>
              <a:rPr lang="es-ES" sz="1400" dirty="0">
                <a:solidFill>
                  <a:srgbClr val="000000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lang="es-ES" sz="14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rovinciales  y distritales reafirmando la obligación que tienen para la acreditación </a:t>
            </a:r>
            <a:endParaRPr lang="es-PE" sz="1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Wingdings" panose="05000000000000000000" pitchFamily="2" charset="2"/>
              <a:buChar char=""/>
            </a:pPr>
            <a:r>
              <a:rPr lang="es-ES" sz="14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Incorporación de la acreditación de la DEMUNA, como un indicador de cumplimiento para los Municipios que se suman a la Estrategia Ponte en #ModoNiñez .</a:t>
            </a:r>
          </a:p>
          <a:p>
            <a:pPr marL="342900" lvl="0" indent="-342900" algn="just">
              <a:buFont typeface="Wingdings" panose="05000000000000000000" pitchFamily="2" charset="2"/>
              <a:buChar char=""/>
            </a:pPr>
            <a:r>
              <a:rPr lang="es-ES" sz="1400" dirty="0">
                <a:solidFill>
                  <a:srgbClr val="000000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Formulación de propuesta de compromiso para el Programa de Incentivos a la mejora de la Gestión Municipal </a:t>
            </a:r>
          </a:p>
          <a:p>
            <a:pPr marL="342900" lvl="0" indent="-342900" algn="just">
              <a:buFont typeface="Wingdings" panose="05000000000000000000" pitchFamily="2" charset="2"/>
              <a:buChar char=""/>
            </a:pPr>
            <a:r>
              <a:rPr lang="es-ES" sz="14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Trabajo articulado con instituciones de sociedad civil y </a:t>
            </a:r>
            <a:r>
              <a:rPr lang="es-ES" sz="1400" dirty="0">
                <a:solidFill>
                  <a:srgbClr val="000000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D</a:t>
            </a:r>
            <a:r>
              <a:rPr lang="es-ES" sz="14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efensoría del Pueblo.</a:t>
            </a:r>
            <a:endParaRPr lang="es-PE" sz="1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7" name="CuadroTexto 26">
            <a:extLst>
              <a:ext uri="{FF2B5EF4-FFF2-40B4-BE49-F238E27FC236}">
                <a16:creationId xmlns:a16="http://schemas.microsoft.com/office/drawing/2014/main" id="{75E77805-D134-EE35-D022-296FC03551C9}"/>
              </a:ext>
            </a:extLst>
          </p:cNvPr>
          <p:cNvSpPr txBox="1"/>
          <p:nvPr/>
        </p:nvSpPr>
        <p:spPr>
          <a:xfrm>
            <a:off x="6772920" y="5278001"/>
            <a:ext cx="4751672" cy="123110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>
            <a:defPPr>
              <a:defRPr lang="es-PE"/>
            </a:defPPr>
            <a:lvl1pPr>
              <a:defRPr sz="1400" b="1" i="0" u="none" strike="noStrike" baseline="0">
                <a:solidFill>
                  <a:srgbClr val="231F20"/>
                </a:solidFill>
                <a:latin typeface="+mj-lt"/>
              </a:defRPr>
            </a:lvl1pPr>
          </a:lstStyle>
          <a:p>
            <a:pPr algn="just"/>
            <a:r>
              <a:rPr lang="es-MX" dirty="0">
                <a:latin typeface="+mn-lt"/>
              </a:rPr>
              <a:t>Presupuesto 2023: </a:t>
            </a:r>
            <a:r>
              <a:rPr lang="es-MX" b="0" dirty="0">
                <a:latin typeface="+mn-lt"/>
              </a:rPr>
              <a:t>S/. </a:t>
            </a:r>
            <a:r>
              <a:rPr lang="es-MX" sz="1800" dirty="0">
                <a:solidFill>
                  <a:srgbClr val="C00000"/>
                </a:solidFill>
                <a:latin typeface="+mn-lt"/>
              </a:rPr>
              <a:t>1,315,834.00</a:t>
            </a:r>
          </a:p>
          <a:p>
            <a:pPr algn="just"/>
            <a:endParaRPr lang="es-MX" b="0" dirty="0">
              <a:latin typeface="+mn-lt"/>
            </a:endParaRPr>
          </a:p>
          <a:p>
            <a:pPr algn="just"/>
            <a:r>
              <a:rPr lang="es-PE" b="0" dirty="0">
                <a:latin typeface="+mn-lt"/>
              </a:rPr>
              <a:t>700 DEMUNA supervisadas, 1,840 personas capacitadas, aprox. 200 expedientes evaluados y 1,300 municipios con asesoría permanente</a:t>
            </a:r>
          </a:p>
        </p:txBody>
      </p:sp>
      <p:graphicFrame>
        <p:nvGraphicFramePr>
          <p:cNvPr id="3094" name="Tabla 3093">
            <a:extLst>
              <a:ext uri="{FF2B5EF4-FFF2-40B4-BE49-F238E27FC236}">
                <a16:creationId xmlns:a16="http://schemas.microsoft.com/office/drawing/2014/main" id="{E636CA02-ABB1-04F8-B60E-FEFE2F9F765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6289884"/>
              </p:ext>
            </p:extLst>
          </p:nvPr>
        </p:nvGraphicFramePr>
        <p:xfrm>
          <a:off x="305363" y="4323894"/>
          <a:ext cx="3107308" cy="954107"/>
        </p:xfrm>
        <a:graphic>
          <a:graphicData uri="http://schemas.openxmlformats.org/drawingml/2006/table">
            <a:tbl>
              <a:tblPr firstRow="1" firstCol="1" bandRow="1"/>
              <a:tblGrid>
                <a:gridCol w="1003451">
                  <a:extLst>
                    <a:ext uri="{9D8B030D-6E8A-4147-A177-3AD203B41FA5}">
                      <a16:colId xmlns:a16="http://schemas.microsoft.com/office/drawing/2014/main" val="809204734"/>
                    </a:ext>
                  </a:extLst>
                </a:gridCol>
                <a:gridCol w="742318">
                  <a:extLst>
                    <a:ext uri="{9D8B030D-6E8A-4147-A177-3AD203B41FA5}">
                      <a16:colId xmlns:a16="http://schemas.microsoft.com/office/drawing/2014/main" val="830619844"/>
                    </a:ext>
                  </a:extLst>
                </a:gridCol>
                <a:gridCol w="921677">
                  <a:extLst>
                    <a:ext uri="{9D8B030D-6E8A-4147-A177-3AD203B41FA5}">
                      <a16:colId xmlns:a16="http://schemas.microsoft.com/office/drawing/2014/main" val="2709383983"/>
                    </a:ext>
                  </a:extLst>
                </a:gridCol>
                <a:gridCol w="439862">
                  <a:extLst>
                    <a:ext uri="{9D8B030D-6E8A-4147-A177-3AD203B41FA5}">
                      <a16:colId xmlns:a16="http://schemas.microsoft.com/office/drawing/2014/main" val="1454733016"/>
                    </a:ext>
                  </a:extLst>
                </a:gridCol>
              </a:tblGrid>
              <a:tr h="563954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5000"/>
                        </a:lnSpc>
                      </a:pPr>
                      <a:r>
                        <a:rPr lang="es-ES" sz="12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Total  municipios</a:t>
                      </a:r>
                      <a:endParaRPr lang="es-PE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5000"/>
                        </a:lnSpc>
                      </a:pPr>
                      <a:r>
                        <a:rPr lang="es-ES" sz="12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DEMUNA operativa</a:t>
                      </a:r>
                      <a:endParaRPr lang="es-PE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5000"/>
                        </a:lnSpc>
                      </a:pPr>
                      <a:r>
                        <a:rPr lang="es-ES" sz="12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DEMUNA acreditadas</a:t>
                      </a:r>
                      <a:endParaRPr lang="es-PE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12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% </a:t>
                      </a:r>
                      <a:endParaRPr lang="es-PE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578830"/>
                  </a:ext>
                </a:extLst>
              </a:tr>
              <a:tr h="390153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5000"/>
                        </a:lnSpc>
                      </a:pPr>
                      <a:r>
                        <a:rPr lang="es-ES" sz="12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1,890</a:t>
                      </a:r>
                      <a:endParaRPr lang="es-PE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5000"/>
                        </a:lnSpc>
                      </a:pPr>
                      <a:r>
                        <a:rPr lang="es-ES" sz="12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1,752</a:t>
                      </a:r>
                      <a:endParaRPr lang="es-PE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5000"/>
                        </a:lnSpc>
                      </a:pPr>
                      <a:r>
                        <a:rPr lang="es-ES" sz="12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448</a:t>
                      </a:r>
                      <a:endParaRPr lang="es-PE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s-ES" sz="12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26</a:t>
                      </a:r>
                      <a:endParaRPr lang="es-PE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89898019"/>
                  </a:ext>
                </a:extLst>
              </a:tr>
            </a:tbl>
          </a:graphicData>
        </a:graphic>
      </p:graphicFrame>
      <p:sp>
        <p:nvSpPr>
          <p:cNvPr id="4" name="CuadroTexto 3"/>
          <p:cNvSpPr txBox="1"/>
          <p:nvPr/>
        </p:nvSpPr>
        <p:spPr>
          <a:xfrm>
            <a:off x="597270" y="932956"/>
            <a:ext cx="49558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b="1" dirty="0">
                <a:solidFill>
                  <a:srgbClr val="C00000"/>
                </a:solidFill>
              </a:rPr>
              <a:t>Línea de tiempo – DEMUNA operativas 2009-2022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778531" y="3312947"/>
            <a:ext cx="8881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b="1" dirty="0"/>
              <a:t>2009</a:t>
            </a:r>
          </a:p>
        </p:txBody>
      </p:sp>
      <p:sp>
        <p:nvSpPr>
          <p:cNvPr id="21" name="CuadroTexto 20"/>
          <p:cNvSpPr txBox="1"/>
          <p:nvPr/>
        </p:nvSpPr>
        <p:spPr>
          <a:xfrm>
            <a:off x="1779214" y="3312947"/>
            <a:ext cx="8881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b="1" dirty="0"/>
              <a:t>2012</a:t>
            </a:r>
          </a:p>
        </p:txBody>
      </p:sp>
      <p:sp>
        <p:nvSpPr>
          <p:cNvPr id="22" name="CuadroTexto 21"/>
          <p:cNvSpPr txBox="1"/>
          <p:nvPr/>
        </p:nvSpPr>
        <p:spPr>
          <a:xfrm>
            <a:off x="2667403" y="3312947"/>
            <a:ext cx="8881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b="1" dirty="0"/>
              <a:t>2015</a:t>
            </a:r>
          </a:p>
        </p:txBody>
      </p:sp>
      <p:sp>
        <p:nvSpPr>
          <p:cNvPr id="24" name="CuadroTexto 23"/>
          <p:cNvSpPr txBox="1"/>
          <p:nvPr/>
        </p:nvSpPr>
        <p:spPr>
          <a:xfrm>
            <a:off x="4452480" y="3312947"/>
            <a:ext cx="8881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b="1" dirty="0"/>
              <a:t>2022</a:t>
            </a:r>
          </a:p>
        </p:txBody>
      </p:sp>
      <p:sp>
        <p:nvSpPr>
          <p:cNvPr id="29" name="CuadroTexto 28"/>
          <p:cNvSpPr txBox="1"/>
          <p:nvPr/>
        </p:nvSpPr>
        <p:spPr>
          <a:xfrm>
            <a:off x="3543247" y="3312947"/>
            <a:ext cx="8881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b="1" dirty="0"/>
              <a:t>2018</a:t>
            </a:r>
          </a:p>
        </p:txBody>
      </p:sp>
      <p:sp>
        <p:nvSpPr>
          <p:cNvPr id="30" name="CuadroTexto 29"/>
          <p:cNvSpPr txBox="1"/>
          <p:nvPr/>
        </p:nvSpPr>
        <p:spPr>
          <a:xfrm>
            <a:off x="778531" y="2588133"/>
            <a:ext cx="669270" cy="369332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s-PE" b="1" dirty="0"/>
              <a:t>811</a:t>
            </a:r>
          </a:p>
        </p:txBody>
      </p:sp>
      <p:sp>
        <p:nvSpPr>
          <p:cNvPr id="31" name="CuadroTexto 30"/>
          <p:cNvSpPr txBox="1"/>
          <p:nvPr/>
        </p:nvSpPr>
        <p:spPr>
          <a:xfrm>
            <a:off x="1779214" y="2340483"/>
            <a:ext cx="669270" cy="369332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s-PE" b="1" dirty="0"/>
              <a:t>933</a:t>
            </a:r>
          </a:p>
        </p:txBody>
      </p:sp>
      <p:sp>
        <p:nvSpPr>
          <p:cNvPr id="32" name="CuadroTexto 31"/>
          <p:cNvSpPr txBox="1"/>
          <p:nvPr/>
        </p:nvSpPr>
        <p:spPr>
          <a:xfrm>
            <a:off x="2667403" y="2092833"/>
            <a:ext cx="669270" cy="369332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s-PE" b="1" dirty="0"/>
              <a:t>1680</a:t>
            </a:r>
          </a:p>
        </p:txBody>
      </p:sp>
      <p:sp>
        <p:nvSpPr>
          <p:cNvPr id="33" name="CuadroTexto 32"/>
          <p:cNvSpPr txBox="1"/>
          <p:nvPr/>
        </p:nvSpPr>
        <p:spPr>
          <a:xfrm>
            <a:off x="4452480" y="1959483"/>
            <a:ext cx="669270" cy="369332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s-PE" b="1" dirty="0"/>
              <a:t>1752</a:t>
            </a:r>
          </a:p>
        </p:txBody>
      </p:sp>
      <p:sp>
        <p:nvSpPr>
          <p:cNvPr id="34" name="CuadroTexto 33"/>
          <p:cNvSpPr txBox="1"/>
          <p:nvPr/>
        </p:nvSpPr>
        <p:spPr>
          <a:xfrm>
            <a:off x="3543247" y="1883283"/>
            <a:ext cx="669270" cy="369332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s-PE" b="1" dirty="0"/>
              <a:t>1779</a:t>
            </a:r>
          </a:p>
        </p:txBody>
      </p:sp>
      <p:sp>
        <p:nvSpPr>
          <p:cNvPr id="35" name="CuadroTexto 34"/>
          <p:cNvSpPr txBox="1"/>
          <p:nvPr/>
        </p:nvSpPr>
        <p:spPr>
          <a:xfrm>
            <a:off x="778531" y="2112912"/>
            <a:ext cx="669270" cy="369332"/>
          </a:xfrm>
          <a:prstGeom prst="rect">
            <a:avLst/>
          </a:prstGeom>
          <a:noFill/>
          <a:ln w="57150"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s-PE" b="1" dirty="0"/>
              <a:t>44%</a:t>
            </a:r>
          </a:p>
        </p:txBody>
      </p:sp>
      <p:sp>
        <p:nvSpPr>
          <p:cNvPr id="36" name="CuadroTexto 35"/>
          <p:cNvSpPr txBox="1"/>
          <p:nvPr/>
        </p:nvSpPr>
        <p:spPr>
          <a:xfrm>
            <a:off x="1779214" y="1865262"/>
            <a:ext cx="669270" cy="369332"/>
          </a:xfrm>
          <a:prstGeom prst="rect">
            <a:avLst/>
          </a:prstGeom>
          <a:noFill/>
          <a:ln w="57150"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s-PE" b="1" dirty="0"/>
              <a:t>51%</a:t>
            </a:r>
          </a:p>
        </p:txBody>
      </p:sp>
      <p:sp>
        <p:nvSpPr>
          <p:cNvPr id="37" name="CuadroTexto 36"/>
          <p:cNvSpPr txBox="1"/>
          <p:nvPr/>
        </p:nvSpPr>
        <p:spPr>
          <a:xfrm>
            <a:off x="2667403" y="1617612"/>
            <a:ext cx="669270" cy="369332"/>
          </a:xfrm>
          <a:prstGeom prst="rect">
            <a:avLst/>
          </a:prstGeom>
          <a:noFill/>
          <a:ln w="57150"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s-PE" b="1" dirty="0"/>
              <a:t>90%</a:t>
            </a:r>
          </a:p>
        </p:txBody>
      </p:sp>
      <p:sp>
        <p:nvSpPr>
          <p:cNvPr id="38" name="CuadroTexto 37"/>
          <p:cNvSpPr txBox="1"/>
          <p:nvPr/>
        </p:nvSpPr>
        <p:spPr>
          <a:xfrm>
            <a:off x="4452480" y="1484262"/>
            <a:ext cx="669270" cy="369332"/>
          </a:xfrm>
          <a:prstGeom prst="rect">
            <a:avLst/>
          </a:prstGeom>
          <a:noFill/>
          <a:ln w="57150"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s-PE" b="1" dirty="0"/>
              <a:t>93%</a:t>
            </a:r>
          </a:p>
        </p:txBody>
      </p:sp>
      <p:sp>
        <p:nvSpPr>
          <p:cNvPr id="39" name="CuadroTexto 38"/>
          <p:cNvSpPr txBox="1"/>
          <p:nvPr/>
        </p:nvSpPr>
        <p:spPr>
          <a:xfrm>
            <a:off x="3543247" y="1408062"/>
            <a:ext cx="669270" cy="369332"/>
          </a:xfrm>
          <a:prstGeom prst="rect">
            <a:avLst/>
          </a:prstGeom>
          <a:noFill/>
          <a:ln w="57150"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s-PE" b="1" dirty="0"/>
              <a:t>95%</a:t>
            </a:r>
          </a:p>
        </p:txBody>
      </p:sp>
      <p:cxnSp>
        <p:nvCxnSpPr>
          <p:cNvPr id="10" name="Conector recto 9"/>
          <p:cNvCxnSpPr/>
          <p:nvPr/>
        </p:nvCxnSpPr>
        <p:spPr>
          <a:xfrm>
            <a:off x="597270" y="3159518"/>
            <a:ext cx="4743197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0" name="Grupo 39"/>
          <p:cNvGrpSpPr/>
          <p:nvPr/>
        </p:nvGrpSpPr>
        <p:grpSpPr>
          <a:xfrm>
            <a:off x="-9467" y="-19766"/>
            <a:ext cx="12192000" cy="832019"/>
            <a:chOff x="-9467" y="-19766"/>
            <a:chExt cx="12192000" cy="832019"/>
          </a:xfrm>
        </p:grpSpPr>
        <p:sp>
          <p:nvSpPr>
            <p:cNvPr id="41" name="Rectángulo 40"/>
            <p:cNvSpPr/>
            <p:nvPr/>
          </p:nvSpPr>
          <p:spPr>
            <a:xfrm>
              <a:off x="-9467" y="-19766"/>
              <a:ext cx="12192000" cy="83201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/>
            </a:p>
          </p:txBody>
        </p:sp>
        <p:pic>
          <p:nvPicPr>
            <p:cNvPr id="42" name="Imagen 41"/>
            <p:cNvPicPr>
              <a:picLocks noChangeAspect="1"/>
            </p:cNvPicPr>
            <p:nvPr/>
          </p:nvPicPr>
          <p:blipFill rotWithShape="1">
            <a:blip r:embed="rId4">
              <a:grayscl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461" t="88950" b="915"/>
            <a:stretch/>
          </p:blipFill>
          <p:spPr>
            <a:xfrm>
              <a:off x="3210515" y="0"/>
              <a:ext cx="5542695" cy="570193"/>
            </a:xfrm>
            <a:prstGeom prst="rect">
              <a:avLst/>
            </a:prstGeom>
          </p:spPr>
        </p:pic>
      </p:grpSp>
      <p:sp>
        <p:nvSpPr>
          <p:cNvPr id="17" name="Título 1">
            <a:extLst>
              <a:ext uri="{FF2B5EF4-FFF2-40B4-BE49-F238E27FC236}">
                <a16:creationId xmlns:a16="http://schemas.microsoft.com/office/drawing/2014/main" id="{92D71F42-638C-48BE-8581-299F643A55A1}"/>
              </a:ext>
            </a:extLst>
          </p:cNvPr>
          <p:cNvSpPr txBox="1">
            <a:spLocks/>
          </p:cNvSpPr>
          <p:nvPr/>
        </p:nvSpPr>
        <p:spPr>
          <a:xfrm>
            <a:off x="1592002" y="282873"/>
            <a:ext cx="8954430" cy="79677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PE" sz="2600" b="1" dirty="0">
                <a:solidFill>
                  <a:srgbClr val="002060"/>
                </a:solidFill>
                <a:latin typeface="+mn-lt"/>
              </a:rPr>
              <a:t>Defensoría Municipal del Niño y del Adolescente</a:t>
            </a:r>
          </a:p>
        </p:txBody>
      </p:sp>
    </p:spTree>
    <p:extLst>
      <p:ext uri="{BB962C8B-B14F-4D97-AF65-F5344CB8AC3E}">
        <p14:creationId xmlns:p14="http://schemas.microsoft.com/office/powerpoint/2010/main" val="16653069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1">
            <a:extLst>
              <a:ext uri="{FF2B5EF4-FFF2-40B4-BE49-F238E27FC236}">
                <a16:creationId xmlns:a16="http://schemas.microsoft.com/office/drawing/2014/main" id="{987BDEE6-B146-4ACA-8809-70CFF2C685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755094"/>
            <a:ext cx="1498600" cy="3905477"/>
          </a:xfrm>
        </p:spPr>
        <p:txBody>
          <a:bodyPr>
            <a:noAutofit/>
          </a:bodyPr>
          <a:lstStyle/>
          <a:p>
            <a:r>
              <a:rPr lang="es-PE" sz="19900" dirty="0">
                <a:latin typeface="Gotham Thin" panose="02000603030000020004"/>
              </a:rPr>
              <a:t>3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5943578A-6220-4470-B7E9-D450906DBA7F}"/>
              </a:ext>
            </a:extLst>
          </p:cNvPr>
          <p:cNvSpPr txBox="1"/>
          <p:nvPr/>
        </p:nvSpPr>
        <p:spPr>
          <a:xfrm>
            <a:off x="2029542" y="2738336"/>
            <a:ext cx="912023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b="1" dirty="0">
                <a:solidFill>
                  <a:schemeClr val="bg1"/>
                </a:solidFill>
                <a:latin typeface="+mj-lt"/>
                <a:ea typeface="Carot Sans" pitchFamily="50" charset="0"/>
                <a:cs typeface="Arial" panose="020B0604020202020204" pitchFamily="34" charset="0"/>
              </a:rPr>
              <a:t>Violencia hacia las Niñas, Niños y Adolescentes</a:t>
            </a:r>
          </a:p>
        </p:txBody>
      </p:sp>
      <p:grpSp>
        <p:nvGrpSpPr>
          <p:cNvPr id="4" name="Grupo 3"/>
          <p:cNvGrpSpPr/>
          <p:nvPr/>
        </p:nvGrpSpPr>
        <p:grpSpPr>
          <a:xfrm>
            <a:off x="0" y="-9343"/>
            <a:ext cx="12192000" cy="1057558"/>
            <a:chOff x="0" y="-9343"/>
            <a:chExt cx="12192000" cy="1057558"/>
          </a:xfrm>
        </p:grpSpPr>
        <p:sp>
          <p:nvSpPr>
            <p:cNvPr id="5" name="Rectángulo 4"/>
            <p:cNvSpPr/>
            <p:nvPr/>
          </p:nvSpPr>
          <p:spPr>
            <a:xfrm>
              <a:off x="0" y="-9343"/>
              <a:ext cx="12192000" cy="105755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/>
            </a:p>
          </p:txBody>
        </p:sp>
        <p:pic>
          <p:nvPicPr>
            <p:cNvPr id="8" name="Imagen 7"/>
            <p:cNvPicPr>
              <a:picLocks noChangeAspect="1"/>
            </p:cNvPicPr>
            <p:nvPr/>
          </p:nvPicPr>
          <p:blipFill rotWithShape="1">
            <a:blip r:embed="rId2">
              <a:grayscl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461" t="88950" b="915"/>
            <a:stretch/>
          </p:blipFill>
          <p:spPr>
            <a:xfrm>
              <a:off x="1795347" y="91357"/>
              <a:ext cx="8322486" cy="85615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70770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ángulo 19">
            <a:extLst>
              <a:ext uri="{FF2B5EF4-FFF2-40B4-BE49-F238E27FC236}">
                <a16:creationId xmlns:a16="http://schemas.microsoft.com/office/drawing/2014/main" id="{DD7C6493-215A-4A0D-ADF2-9FAEE7442EE7}"/>
              </a:ext>
            </a:extLst>
          </p:cNvPr>
          <p:cNvSpPr/>
          <p:nvPr/>
        </p:nvSpPr>
        <p:spPr>
          <a:xfrm>
            <a:off x="373740" y="2518214"/>
            <a:ext cx="2953153" cy="19697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800" b="1" dirty="0">
                <a:solidFill>
                  <a:srgbClr val="002060"/>
                </a:solidFill>
              </a:rPr>
              <a:t>25 </a:t>
            </a:r>
            <a:r>
              <a:rPr lang="es-ES" sz="2800" b="1" dirty="0">
                <a:solidFill>
                  <a:schemeClr val="accent1">
                    <a:lumMod val="50000"/>
                  </a:schemeClr>
                </a:solidFill>
              </a:rPr>
              <a:t>UPE</a:t>
            </a:r>
          </a:p>
          <a:p>
            <a:pPr algn="ctr"/>
            <a:endParaRPr lang="es-PE" sz="1000" dirty="0">
              <a:solidFill>
                <a:srgbClr val="002060"/>
              </a:solidFill>
            </a:endParaRPr>
          </a:p>
          <a:p>
            <a:pPr algn="ctr"/>
            <a:r>
              <a:rPr lang="es-PE" sz="2400" b="1" dirty="0">
                <a:solidFill>
                  <a:srgbClr val="002060"/>
                </a:solidFill>
              </a:rPr>
              <a:t>8,815 </a:t>
            </a:r>
            <a:r>
              <a:rPr lang="es-PE" sz="2400" dirty="0"/>
              <a:t>niñas, niños y adolescentes </a:t>
            </a:r>
            <a:r>
              <a:rPr lang="es-PE" dirty="0"/>
              <a:t>víctimas de algún tipo de violencia dentro de su entorno familiar </a:t>
            </a:r>
            <a:endParaRPr lang="es-PE" sz="2400" dirty="0"/>
          </a:p>
        </p:txBody>
      </p:sp>
      <p:sp>
        <p:nvSpPr>
          <p:cNvPr id="28" name="Rectángulo 27">
            <a:extLst>
              <a:ext uri="{FF2B5EF4-FFF2-40B4-BE49-F238E27FC236}">
                <a16:creationId xmlns:a16="http://schemas.microsoft.com/office/drawing/2014/main" id="{67572E47-396F-4065-83BD-20329907EAD7}"/>
              </a:ext>
            </a:extLst>
          </p:cNvPr>
          <p:cNvSpPr/>
          <p:nvPr/>
        </p:nvSpPr>
        <p:spPr>
          <a:xfrm>
            <a:off x="8726561" y="2518214"/>
            <a:ext cx="3300489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800" b="1" dirty="0">
                <a:solidFill>
                  <a:srgbClr val="002060"/>
                </a:solidFill>
              </a:rPr>
              <a:t>430 CEM</a:t>
            </a:r>
          </a:p>
          <a:p>
            <a:pPr algn="ctr"/>
            <a:endParaRPr lang="es-PE" sz="1000" b="1" dirty="0">
              <a:solidFill>
                <a:srgbClr val="002060"/>
              </a:solidFill>
            </a:endParaRPr>
          </a:p>
          <a:p>
            <a:pPr algn="ctr"/>
            <a:r>
              <a:rPr lang="es-PE" sz="2400" b="1" dirty="0">
                <a:solidFill>
                  <a:srgbClr val="002060"/>
                </a:solidFill>
              </a:rPr>
              <a:t>50,260 </a:t>
            </a:r>
            <a:r>
              <a:rPr lang="es-PE" sz="2400" dirty="0"/>
              <a:t>atenciones de niñas, niños y adolescentes </a:t>
            </a:r>
            <a:r>
              <a:rPr lang="es-PE" dirty="0"/>
              <a:t>atendidas/os por hechos de violencia</a:t>
            </a:r>
            <a:endParaRPr lang="es-PE" sz="2400" dirty="0"/>
          </a:p>
        </p:txBody>
      </p:sp>
      <p:graphicFrame>
        <p:nvGraphicFramePr>
          <p:cNvPr id="2" name="Gráfico 1">
            <a:extLst>
              <a:ext uri="{FF2B5EF4-FFF2-40B4-BE49-F238E27FC236}">
                <a16:creationId xmlns:a16="http://schemas.microsoft.com/office/drawing/2014/main" id="{567024D3-CE1E-2C8B-EC3E-3B70877A2E2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89985361"/>
              </p:ext>
            </p:extLst>
          </p:nvPr>
        </p:nvGraphicFramePr>
        <p:xfrm>
          <a:off x="3640974" y="1913884"/>
          <a:ext cx="4771506" cy="29573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12" name="Grupo 11"/>
          <p:cNvGrpSpPr/>
          <p:nvPr/>
        </p:nvGrpSpPr>
        <p:grpSpPr>
          <a:xfrm>
            <a:off x="-9467" y="-19766"/>
            <a:ext cx="12192000" cy="832019"/>
            <a:chOff x="-9467" y="-19766"/>
            <a:chExt cx="12192000" cy="832019"/>
          </a:xfrm>
        </p:grpSpPr>
        <p:sp>
          <p:nvSpPr>
            <p:cNvPr id="13" name="Rectángulo 12"/>
            <p:cNvSpPr/>
            <p:nvPr/>
          </p:nvSpPr>
          <p:spPr>
            <a:xfrm>
              <a:off x="-9467" y="-19766"/>
              <a:ext cx="12192000" cy="83201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/>
            </a:p>
          </p:txBody>
        </p:sp>
        <p:pic>
          <p:nvPicPr>
            <p:cNvPr id="14" name="Imagen 13"/>
            <p:cNvPicPr>
              <a:picLocks noChangeAspect="1"/>
            </p:cNvPicPr>
            <p:nvPr/>
          </p:nvPicPr>
          <p:blipFill rotWithShape="1">
            <a:blip r:embed="rId4">
              <a:grayscl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461" t="88950" b="915"/>
            <a:stretch/>
          </p:blipFill>
          <p:spPr>
            <a:xfrm>
              <a:off x="3210515" y="0"/>
              <a:ext cx="5542695" cy="570193"/>
            </a:xfrm>
            <a:prstGeom prst="rect">
              <a:avLst/>
            </a:prstGeom>
          </p:spPr>
        </p:pic>
      </p:grpSp>
      <p:sp>
        <p:nvSpPr>
          <p:cNvPr id="4" name="Título 1">
            <a:extLst>
              <a:ext uri="{FF2B5EF4-FFF2-40B4-BE49-F238E27FC236}">
                <a16:creationId xmlns:a16="http://schemas.microsoft.com/office/drawing/2014/main" id="{947A466B-CD07-185B-9C30-EB6E7AE89041}"/>
              </a:ext>
            </a:extLst>
          </p:cNvPr>
          <p:cNvSpPr txBox="1">
            <a:spLocks/>
          </p:cNvSpPr>
          <p:nvPr/>
        </p:nvSpPr>
        <p:spPr>
          <a:xfrm>
            <a:off x="2226299" y="277030"/>
            <a:ext cx="8523037" cy="79677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2800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V</a:t>
            </a:r>
            <a:r>
              <a:rPr lang="es-ES" sz="2800" b="1" i="0" u="none" strike="noStrike" baseline="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IOLENCIA CONTRA NIÑAS, NIÑOS Y ADOLESCENTES</a:t>
            </a:r>
            <a:endParaRPr lang="es-PE" sz="2000" b="1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27" name="CuadroTexto 26"/>
          <p:cNvSpPr txBox="1"/>
          <p:nvPr/>
        </p:nvSpPr>
        <p:spPr>
          <a:xfrm>
            <a:off x="1097280" y="5437975"/>
            <a:ext cx="1092977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2400" dirty="0"/>
              <a:t>* </a:t>
            </a:r>
            <a:r>
              <a:rPr lang="es-ES" sz="2400" dirty="0">
                <a:ea typeface="Times New Roman" panose="02020603050405020304" pitchFamily="18" charset="0"/>
                <a:cs typeface="Calibri" panose="020F0502020204030204" pitchFamily="34" charset="0"/>
              </a:rPr>
              <a:t>Entre enero a noviembre del 2022, las UPE iniciaron procedimiento por riesgo o desprotección familiar a </a:t>
            </a:r>
            <a:r>
              <a:rPr lang="es-ES" sz="2800" b="1" dirty="0">
                <a:solidFill>
                  <a:schemeClr val="accent1">
                    <a:lumMod val="50000"/>
                  </a:schemeClr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20 837 niñas, niños y adolescentes (NNA) </a:t>
            </a:r>
            <a:endParaRPr lang="es-PE" sz="28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08676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23B4BCAA-6D4E-BA13-F7A7-50F33871874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" t="37753" r="70397" b="28551"/>
          <a:stretch/>
        </p:blipFill>
        <p:spPr>
          <a:xfrm>
            <a:off x="851006" y="1092045"/>
            <a:ext cx="1796080" cy="925550"/>
          </a:xfrm>
          <a:prstGeom prst="rect">
            <a:avLst/>
          </a:prstGeom>
        </p:spPr>
      </p:pic>
      <p:sp>
        <p:nvSpPr>
          <p:cNvPr id="19" name="CuadroTexto 18">
            <a:extLst>
              <a:ext uri="{FF2B5EF4-FFF2-40B4-BE49-F238E27FC236}">
                <a16:creationId xmlns:a16="http://schemas.microsoft.com/office/drawing/2014/main" id="{4932D1A9-C1EF-F087-D606-4D7A90C2DDD7}"/>
              </a:ext>
            </a:extLst>
          </p:cNvPr>
          <p:cNvSpPr txBox="1"/>
          <p:nvPr/>
        </p:nvSpPr>
        <p:spPr>
          <a:xfrm>
            <a:off x="5008769" y="2589219"/>
            <a:ext cx="62335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s-MX" sz="1200" dirty="0"/>
              <a:t>Servicios para el desarrollo e competencias parentales desarrollados por el INABIF: </a:t>
            </a:r>
            <a:r>
              <a:rPr lang="es-UY" sz="12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Servicio de Fortalecimiento Familiar Acercándonos (SEFFA) y Servicio de Atención Integral a Personas con Discapacidad (SAIPD)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s-UY" sz="12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Capacitación a defensores/as para el trabajo en competencias parentales </a:t>
            </a:r>
            <a:r>
              <a:rPr lang="es-UY" sz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endParaRPr lang="es-PE" sz="1200" dirty="0"/>
          </a:p>
        </p:txBody>
      </p:sp>
      <p:sp>
        <p:nvSpPr>
          <p:cNvPr id="5" name="Rectángulo 4"/>
          <p:cNvSpPr/>
          <p:nvPr/>
        </p:nvSpPr>
        <p:spPr>
          <a:xfrm>
            <a:off x="831683" y="3815653"/>
            <a:ext cx="10410645" cy="369332"/>
          </a:xfrm>
          <a:prstGeom prst="rect">
            <a:avLst/>
          </a:prstGeom>
          <a:solidFill>
            <a:srgbClr val="ECA850"/>
          </a:solidFill>
        </p:spPr>
        <p:txBody>
          <a:bodyPr wrap="square">
            <a:spAutoFit/>
          </a:bodyPr>
          <a:lstStyle/>
          <a:p>
            <a:pPr algn="ctr"/>
            <a:r>
              <a:rPr lang="es-PE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MÓDULO DE CAPACITACIÓN PARA LA PROMOCIÓN DE FAMILIAS IGUALITARIAS Y LIBRES DE VIOLENCIA</a:t>
            </a:r>
            <a:endParaRPr lang="es-PE" dirty="0"/>
          </a:p>
        </p:txBody>
      </p:sp>
      <p:grpSp>
        <p:nvGrpSpPr>
          <p:cNvPr id="12" name="Grupo 11"/>
          <p:cNvGrpSpPr/>
          <p:nvPr/>
        </p:nvGrpSpPr>
        <p:grpSpPr>
          <a:xfrm>
            <a:off x="-9467" y="-19766"/>
            <a:ext cx="12192000" cy="832019"/>
            <a:chOff x="-9467" y="-19766"/>
            <a:chExt cx="12192000" cy="832019"/>
          </a:xfrm>
        </p:grpSpPr>
        <p:sp>
          <p:nvSpPr>
            <p:cNvPr id="13" name="Rectángulo 12"/>
            <p:cNvSpPr/>
            <p:nvPr/>
          </p:nvSpPr>
          <p:spPr>
            <a:xfrm>
              <a:off x="-9467" y="-19766"/>
              <a:ext cx="12192000" cy="83201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/>
            </a:p>
          </p:txBody>
        </p:sp>
        <p:pic>
          <p:nvPicPr>
            <p:cNvPr id="14" name="Imagen 13"/>
            <p:cNvPicPr>
              <a:picLocks noChangeAspect="1"/>
            </p:cNvPicPr>
            <p:nvPr/>
          </p:nvPicPr>
          <p:blipFill rotWithShape="1">
            <a:blip r:embed="rId4">
              <a:grayscl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461" t="88950" b="915"/>
            <a:stretch/>
          </p:blipFill>
          <p:spPr>
            <a:xfrm>
              <a:off x="3210515" y="0"/>
              <a:ext cx="5542695" cy="570193"/>
            </a:xfrm>
            <a:prstGeom prst="rect">
              <a:avLst/>
            </a:prstGeom>
          </p:spPr>
        </p:pic>
      </p:grpSp>
      <p:sp>
        <p:nvSpPr>
          <p:cNvPr id="4" name="Título 1">
            <a:extLst>
              <a:ext uri="{FF2B5EF4-FFF2-40B4-BE49-F238E27FC236}">
                <a16:creationId xmlns:a16="http://schemas.microsoft.com/office/drawing/2014/main" id="{947A466B-CD07-185B-9C30-EB6E7AE89041}"/>
              </a:ext>
            </a:extLst>
          </p:cNvPr>
          <p:cNvSpPr txBox="1">
            <a:spLocks/>
          </p:cNvSpPr>
          <p:nvPr/>
        </p:nvSpPr>
        <p:spPr>
          <a:xfrm>
            <a:off x="2017646" y="514854"/>
            <a:ext cx="8523037" cy="34704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2800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PREVENCIÓN DE V</a:t>
            </a:r>
            <a:r>
              <a:rPr lang="es-ES" sz="2800" b="1" i="0" u="none" strike="noStrike" baseline="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IOLENCIA CONTRA NIÑAS, NIÑOS Y ADOLESCENTES</a:t>
            </a:r>
            <a:endParaRPr lang="es-PE" sz="2000" b="1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  <p:graphicFrame>
        <p:nvGraphicFramePr>
          <p:cNvPr id="7" name="Diagrama 6"/>
          <p:cNvGraphicFramePr/>
          <p:nvPr>
            <p:extLst>
              <p:ext uri="{D42A27DB-BD31-4B8C-83A1-F6EECF244321}">
                <p14:modId xmlns:p14="http://schemas.microsoft.com/office/powerpoint/2010/main" val="3212452808"/>
              </p:ext>
            </p:extLst>
          </p:nvPr>
        </p:nvGraphicFramePr>
        <p:xfrm>
          <a:off x="3035688" y="952159"/>
          <a:ext cx="8206640" cy="13277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pic>
        <p:nvPicPr>
          <p:cNvPr id="18" name="Imagen 17">
            <a:extLst>
              <a:ext uri="{FF2B5EF4-FFF2-40B4-BE49-F238E27FC236}">
                <a16:creationId xmlns:a16="http://schemas.microsoft.com/office/drawing/2014/main" id="{23B4BCAA-6D4E-BA13-F7A7-50F33871874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" t="37753" r="70397" b="28551"/>
          <a:stretch/>
        </p:blipFill>
        <p:spPr>
          <a:xfrm>
            <a:off x="851006" y="2604878"/>
            <a:ext cx="1796080" cy="925550"/>
          </a:xfrm>
          <a:prstGeom prst="rect">
            <a:avLst/>
          </a:prstGeom>
        </p:spPr>
      </p:pic>
      <p:sp>
        <p:nvSpPr>
          <p:cNvPr id="8" name="CuadroTexto 7"/>
          <p:cNvSpPr txBox="1"/>
          <p:nvPr/>
        </p:nvSpPr>
        <p:spPr>
          <a:xfrm>
            <a:off x="878903" y="2723060"/>
            <a:ext cx="1269621" cy="738664"/>
          </a:xfrm>
          <a:prstGeom prst="rect">
            <a:avLst/>
          </a:prstGeom>
          <a:solidFill>
            <a:srgbClr val="ECA850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s-PE" sz="1400" b="1" dirty="0"/>
              <a:t>JUGUEMOS EN TU DEMUNA</a:t>
            </a:r>
            <a:endParaRPr lang="es-PE" dirty="0"/>
          </a:p>
        </p:txBody>
      </p:sp>
      <p:grpSp>
        <p:nvGrpSpPr>
          <p:cNvPr id="21" name="Grupo 20"/>
          <p:cNvGrpSpPr/>
          <p:nvPr/>
        </p:nvGrpSpPr>
        <p:grpSpPr>
          <a:xfrm>
            <a:off x="2777964" y="2555982"/>
            <a:ext cx="2072816" cy="296312"/>
            <a:chOff x="1551" y="16667"/>
            <a:chExt cx="1513192" cy="316800"/>
          </a:xfrm>
        </p:grpSpPr>
        <p:sp>
          <p:nvSpPr>
            <p:cNvPr id="25" name="Rectángulo 24"/>
            <p:cNvSpPr/>
            <p:nvPr/>
          </p:nvSpPr>
          <p:spPr>
            <a:xfrm>
              <a:off x="1551" y="16667"/>
              <a:ext cx="1513192" cy="316800"/>
            </a:xfrm>
            <a:prstGeom prst="rect">
              <a:avLst/>
            </a:prstGeom>
          </p:spPr>
          <p:style>
            <a:lnRef idx="2">
              <a:schemeClr val="accent5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6" name="CuadroTexto 25"/>
            <p:cNvSpPr txBox="1"/>
            <p:nvPr/>
          </p:nvSpPr>
          <p:spPr>
            <a:xfrm>
              <a:off x="1551" y="16667"/>
              <a:ext cx="1513192" cy="31680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9568" tIns="56896" rIns="99568" bIns="56896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400" b="1" kern="1200" dirty="0"/>
                <a:t>3,970</a:t>
              </a:r>
            </a:p>
          </p:txBody>
        </p:sp>
      </p:grpSp>
      <p:grpSp>
        <p:nvGrpSpPr>
          <p:cNvPr id="22" name="Grupo 21"/>
          <p:cNvGrpSpPr/>
          <p:nvPr/>
        </p:nvGrpSpPr>
        <p:grpSpPr>
          <a:xfrm>
            <a:off x="2777964" y="2872782"/>
            <a:ext cx="2072816" cy="775785"/>
            <a:chOff x="1551" y="333467"/>
            <a:chExt cx="1513192" cy="1237523"/>
          </a:xfrm>
        </p:grpSpPr>
        <p:sp>
          <p:nvSpPr>
            <p:cNvPr id="23" name="Rectángulo 22"/>
            <p:cNvSpPr/>
            <p:nvPr/>
          </p:nvSpPr>
          <p:spPr>
            <a:xfrm>
              <a:off x="1551" y="333467"/>
              <a:ext cx="1513192" cy="1237523"/>
            </a:xfrm>
            <a:prstGeom prst="rect">
              <a:avLst/>
            </a:prstGeom>
          </p:spPr>
          <p:style>
            <a:lnRef idx="2">
              <a:schemeClr val="accent5">
                <a:tint val="40000"/>
                <a:alpha val="90000"/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tint val="40000"/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tint val="40000"/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4" name="CuadroTexto 23"/>
            <p:cNvSpPr txBox="1"/>
            <p:nvPr/>
          </p:nvSpPr>
          <p:spPr>
            <a:xfrm>
              <a:off x="1551" y="333467"/>
              <a:ext cx="1513192" cy="123752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8674" tIns="58674" rIns="78232" bIns="88011" numCol="1" spcCol="1270" anchor="t" anchorCtr="0">
              <a:noAutofit/>
            </a:bodyPr>
            <a:lstStyle/>
            <a:p>
              <a:pPr marL="57150" lvl="1" indent="-57150" algn="l" defTabSz="4889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s-ES" sz="1100" kern="1200" dirty="0"/>
                <a:t>NNA de las jurisdicciones de las DEMUNAS que implementas Juguemos.</a:t>
              </a:r>
            </a:p>
          </p:txBody>
        </p:sp>
      </p:grpSp>
      <p:sp>
        <p:nvSpPr>
          <p:cNvPr id="11" name="Llamada ovalada 10"/>
          <p:cNvSpPr/>
          <p:nvPr/>
        </p:nvSpPr>
        <p:spPr>
          <a:xfrm>
            <a:off x="-9467" y="2100338"/>
            <a:ext cx="2027113" cy="643367"/>
          </a:xfrm>
          <a:prstGeom prst="wedgeEllipseCallout">
            <a:avLst>
              <a:gd name="adj1" fmla="val 18168"/>
              <a:gd name="adj2" fmla="val 66937"/>
            </a:avLst>
          </a:prstGeom>
          <a:solidFill>
            <a:schemeClr val="bg2">
              <a:lumMod val="9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1050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 través de </a:t>
            </a:r>
            <a:r>
              <a:rPr lang="es-PE" sz="1050" b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Estrategia #</a:t>
            </a:r>
            <a:r>
              <a:rPr lang="es-PE" sz="1050" b="1" dirty="0" err="1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JuguemosDesdeCasa</a:t>
            </a:r>
            <a:endParaRPr lang="es-PE" sz="1050" b="1" dirty="0">
              <a:solidFill>
                <a:srgbClr val="C00000"/>
              </a:solidFill>
            </a:endParaRPr>
          </a:p>
        </p:txBody>
      </p:sp>
      <p:grpSp>
        <p:nvGrpSpPr>
          <p:cNvPr id="3" name="Grupo 2"/>
          <p:cNvGrpSpPr/>
          <p:nvPr/>
        </p:nvGrpSpPr>
        <p:grpSpPr>
          <a:xfrm>
            <a:off x="851006" y="4997472"/>
            <a:ext cx="1796080" cy="925550"/>
            <a:chOff x="851006" y="4490901"/>
            <a:chExt cx="1796080" cy="925550"/>
          </a:xfrm>
        </p:grpSpPr>
        <p:pic>
          <p:nvPicPr>
            <p:cNvPr id="29" name="Imagen 28">
              <a:extLst>
                <a:ext uri="{FF2B5EF4-FFF2-40B4-BE49-F238E27FC236}">
                  <a16:creationId xmlns:a16="http://schemas.microsoft.com/office/drawing/2014/main" id="{23B4BCAA-6D4E-BA13-F7A7-50F33871874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l="1" t="37753" r="70397" b="28551"/>
            <a:stretch/>
          </p:blipFill>
          <p:spPr>
            <a:xfrm>
              <a:off x="851006" y="4490901"/>
              <a:ext cx="1796080" cy="925550"/>
            </a:xfrm>
            <a:prstGeom prst="rect">
              <a:avLst/>
            </a:prstGeom>
          </p:spPr>
        </p:pic>
        <p:sp>
          <p:nvSpPr>
            <p:cNvPr id="30" name="CuadroTexto 29"/>
            <p:cNvSpPr txBox="1"/>
            <p:nvPr/>
          </p:nvSpPr>
          <p:spPr>
            <a:xfrm>
              <a:off x="916218" y="4733713"/>
              <a:ext cx="1269621" cy="523220"/>
            </a:xfrm>
            <a:prstGeom prst="rect">
              <a:avLst/>
            </a:prstGeom>
            <a:solidFill>
              <a:srgbClr val="ECA850"/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s-PE" sz="1400" b="1" dirty="0"/>
                <a:t>PROGRAMA AURORA</a:t>
              </a:r>
              <a:endParaRPr lang="es-PE" dirty="0"/>
            </a:p>
          </p:txBody>
        </p:sp>
      </p:grpSp>
      <p:graphicFrame>
        <p:nvGraphicFramePr>
          <p:cNvPr id="31" name="Diagrama 30"/>
          <p:cNvGraphicFramePr/>
          <p:nvPr>
            <p:extLst>
              <p:ext uri="{D42A27DB-BD31-4B8C-83A1-F6EECF244321}">
                <p14:modId xmlns:p14="http://schemas.microsoft.com/office/powerpoint/2010/main" val="2163347202"/>
              </p:ext>
            </p:extLst>
          </p:nvPr>
        </p:nvGraphicFramePr>
        <p:xfrm>
          <a:off x="2936734" y="4490901"/>
          <a:ext cx="8305594" cy="21610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0" r:lo="rId11" r:qs="rId12" r:cs="rId13"/>
          </a:graphicData>
        </a:graphic>
      </p:graphicFrame>
    </p:spTree>
    <p:extLst>
      <p:ext uri="{BB962C8B-B14F-4D97-AF65-F5344CB8AC3E}">
        <p14:creationId xmlns:p14="http://schemas.microsoft.com/office/powerpoint/2010/main" val="36283972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AF0BECF-D938-4B0F-8C0E-26628B913E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E" dirty="0"/>
              <a:t>4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24013FF2-8ED8-4F14-818D-9FA0C138E352}"/>
              </a:ext>
            </a:extLst>
          </p:cNvPr>
          <p:cNvSpPr txBox="1"/>
          <p:nvPr/>
        </p:nvSpPr>
        <p:spPr>
          <a:xfrm>
            <a:off x="1871966" y="2784912"/>
            <a:ext cx="999039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b="1" dirty="0">
                <a:solidFill>
                  <a:schemeClr val="bg1"/>
                </a:solidFill>
                <a:latin typeface="+mj-lt"/>
                <a:ea typeface="Carot Sans" pitchFamily="50" charset="0"/>
                <a:cs typeface="Arial" panose="020B0604020202020204" pitchFamily="34" charset="0"/>
              </a:rPr>
              <a:t>Fortalecimiento de la adopción de Niñas, Niños y Adolescentes en desprotección familiar</a:t>
            </a:r>
            <a:endParaRPr lang="es-PE" sz="4000" b="1" dirty="0">
              <a:solidFill>
                <a:schemeClr val="bg1"/>
              </a:solidFill>
              <a:latin typeface="+mj-lt"/>
              <a:ea typeface="Carot Sans" pitchFamily="50" charset="0"/>
              <a:cs typeface="Arial" panose="020B0604020202020204" pitchFamily="34" charset="0"/>
            </a:endParaRPr>
          </a:p>
        </p:txBody>
      </p:sp>
      <p:grpSp>
        <p:nvGrpSpPr>
          <p:cNvPr id="4" name="Grupo 3"/>
          <p:cNvGrpSpPr/>
          <p:nvPr/>
        </p:nvGrpSpPr>
        <p:grpSpPr>
          <a:xfrm>
            <a:off x="0" y="-9343"/>
            <a:ext cx="12192000" cy="1057558"/>
            <a:chOff x="0" y="-9343"/>
            <a:chExt cx="12192000" cy="1057558"/>
          </a:xfrm>
        </p:grpSpPr>
        <p:sp>
          <p:nvSpPr>
            <p:cNvPr id="5" name="Rectángulo 4"/>
            <p:cNvSpPr/>
            <p:nvPr/>
          </p:nvSpPr>
          <p:spPr>
            <a:xfrm>
              <a:off x="0" y="-9343"/>
              <a:ext cx="12192000" cy="105755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/>
            </a:p>
          </p:txBody>
        </p:sp>
        <p:pic>
          <p:nvPicPr>
            <p:cNvPr id="6" name="Imagen 5"/>
            <p:cNvPicPr>
              <a:picLocks noChangeAspect="1"/>
            </p:cNvPicPr>
            <p:nvPr/>
          </p:nvPicPr>
          <p:blipFill rotWithShape="1">
            <a:blip r:embed="rId3">
              <a:grayscl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461" t="88950" b="915"/>
            <a:stretch/>
          </p:blipFill>
          <p:spPr>
            <a:xfrm>
              <a:off x="1795347" y="91357"/>
              <a:ext cx="8322486" cy="85615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76224455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IMP- Plantilla.potx" id="{14D32C19-8F9F-4172-A6EE-AF9B916DE0B7}" vid="{487D4616-8F9C-48C4-9CDE-A483D75054C7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1645</TotalTime>
  <Words>1739</Words>
  <Application>Microsoft Office PowerPoint</Application>
  <PresentationFormat>Panorámica</PresentationFormat>
  <Paragraphs>363</Paragraphs>
  <Slides>16</Slides>
  <Notes>9</Notes>
  <HiddenSlides>0</HiddenSlides>
  <MMClips>0</MMClips>
  <ScaleCrop>false</ScaleCrop>
  <HeadingPairs>
    <vt:vector size="6" baseType="variant">
      <vt:variant>
        <vt:lpstr>Fuentes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25" baseType="lpstr">
      <vt:lpstr>Arial</vt:lpstr>
      <vt:lpstr>Calibri</vt:lpstr>
      <vt:lpstr>Calibri Light</vt:lpstr>
      <vt:lpstr>Carot Sans</vt:lpstr>
      <vt:lpstr>Carot Sans Extra Bold</vt:lpstr>
      <vt:lpstr>Gotham Thin</vt:lpstr>
      <vt:lpstr>Symbol</vt:lpstr>
      <vt:lpstr>Wingdings</vt:lpstr>
      <vt:lpstr>Tema de Office</vt:lpstr>
      <vt:lpstr>Décima séptima sesión ordinaria de la Comisión Especial Multipartidaria de Protección a la Infancia en el Contexto de la Emergencia Sanitaria</vt:lpstr>
      <vt:lpstr>1</vt:lpstr>
      <vt:lpstr>Presentación de PowerPoint</vt:lpstr>
      <vt:lpstr>2</vt:lpstr>
      <vt:lpstr>Presentación de PowerPoint</vt:lpstr>
      <vt:lpstr>3</vt:lpstr>
      <vt:lpstr>Presentación de PowerPoint</vt:lpstr>
      <vt:lpstr>Presentación de PowerPoint</vt:lpstr>
      <vt:lpstr>4</vt:lpstr>
      <vt:lpstr>ADOPCIONES</vt:lpstr>
      <vt:lpstr>ADOPCIONES – CASOS EN CORTES SUPERIORES DE PJ</vt:lpstr>
      <vt:lpstr>5</vt:lpstr>
      <vt:lpstr>Presentación de PowerPoint</vt:lpstr>
      <vt:lpstr>6</vt:lpstr>
      <vt:lpstr>INFORME DE AUDITORÍA N° 007-2022-2-0309-AC</vt:lpstr>
      <vt:lpstr>7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alicia saldaña</dc:creator>
  <cp:lastModifiedBy>Maria Elizabeth López López</cp:lastModifiedBy>
  <cp:revision>270</cp:revision>
  <cp:lastPrinted>2023-01-06T00:38:49Z</cp:lastPrinted>
  <dcterms:created xsi:type="dcterms:W3CDTF">2021-12-17T14:11:47Z</dcterms:created>
  <dcterms:modified xsi:type="dcterms:W3CDTF">2023-01-12T15:01:36Z</dcterms:modified>
</cp:coreProperties>
</file>