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14" r:id="rId4"/>
    <p:sldId id="260" r:id="rId5"/>
    <p:sldId id="315" r:id="rId6"/>
    <p:sldId id="268" r:id="rId7"/>
    <p:sldId id="320" r:id="rId8"/>
    <p:sldId id="322" r:id="rId9"/>
    <p:sldId id="310" r:id="rId10"/>
    <p:sldId id="301" r:id="rId11"/>
    <p:sldId id="321" r:id="rId12"/>
    <p:sldId id="311" r:id="rId13"/>
    <p:sldId id="317" r:id="rId14"/>
    <p:sldId id="312" r:id="rId15"/>
    <p:sldId id="318" r:id="rId16"/>
    <p:sldId id="313" r:id="rId17"/>
  </p:sldIdLst>
  <p:sldSz cx="12192000" cy="6858000"/>
  <p:notesSz cx="7010400" cy="92964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A850"/>
    <a:srgbClr val="264080"/>
    <a:srgbClr val="05223C"/>
    <a:srgbClr val="00AD9A"/>
    <a:srgbClr val="F05151"/>
    <a:srgbClr val="E1D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2039" autoAdjust="0"/>
  </p:normalViewPr>
  <p:slideViewPr>
    <p:cSldViewPr snapToGrid="0">
      <p:cViewPr varScale="1">
        <p:scale>
          <a:sx n="51" d="100"/>
          <a:sy n="51" d="100"/>
        </p:scale>
        <p:origin x="926" y="43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ri\AppData\Roaming\Microsoft\Excel\CUADROS_UPE_NOV_2022_GAH_vp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PE" sz="1000" b="1" i="0" baseline="0" dirty="0">
                <a:solidFill>
                  <a:sysClr val="windowText" lastClr="000000"/>
                </a:solidFill>
                <a:effectLst/>
              </a:rPr>
              <a:t>NIÑAS, NIÑOS Y ADOLESCENTES INGRESADOS A LAS UPE, POR ALGÚN TIPO DE VIOLENCIA</a:t>
            </a:r>
            <a:endParaRPr lang="es-PE" sz="1000" dirty="0">
              <a:solidFill>
                <a:sysClr val="windowText" lastClr="000000"/>
              </a:solidFill>
              <a:effectLst/>
            </a:endParaRPr>
          </a:p>
        </c:rich>
      </c:tx>
      <c:layout>
        <c:manualLayout>
          <c:xMode val="edge"/>
          <c:yMode val="edge"/>
          <c:x val="0.12485385895807997"/>
          <c:y val="4.82218112188233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cap="all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499863928266369E-2"/>
          <c:y val="0.26040208515602215"/>
          <c:w val="0.83813390377829489"/>
          <c:h val="0.68072360746573357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171-446C-9F59-889B0E8E2B2E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171-446C-9F59-889B0E8E2B2E}"/>
              </c:ext>
            </c:extLst>
          </c:dPt>
          <c:dLbls>
            <c:dLbl>
              <c:idx val="0"/>
              <c:layout>
                <c:manualLayout>
                  <c:x val="3.3333333333333333E-2"/>
                  <c:y val="-0.203703703703703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BF33E1C-7050-4FB9-9534-E3A9DA6E476D}" type="CATEGORYNAME">
                      <a:rPr lang="en-US" sz="90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[NOMBRE DE CATEGORÍA]</a:t>
                    </a:fld>
                    <a:endParaRPr lang="en-US" sz="900"/>
                  </a:p>
                  <a:p>
                    <a:pPr>
                      <a:defRPr sz="900">
                        <a:solidFill>
                          <a:sysClr val="windowText" lastClr="000000"/>
                        </a:solidFill>
                      </a:defRPr>
                    </a:pPr>
                    <a:fld id="{C15F5F0C-3F88-4483-85C8-8BB13A25F775}" type="VALUE">
                      <a:rPr lang="en-US" sz="900" baseline="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[VALOR]</a:t>
                    </a:fld>
                    <a:endParaRPr lang="en-US" sz="900" baseline="0"/>
                  </a:p>
                  <a:p>
                    <a:pPr>
                      <a:defRPr sz="900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900" baseline="0"/>
                      <a:t>(</a:t>
                    </a:r>
                    <a:fld id="{5FBC617B-1B4B-4EC8-8A11-BBFBF29B0834}" type="PERCENTAGE">
                      <a:rPr lang="en-US" sz="900" baseline="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[PORCENTAJE]</a:t>
                    </a:fld>
                    <a:r>
                      <a:rPr lang="en-US" sz="900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171-446C-9F59-889B0E8E2B2E}"/>
                </c:ext>
              </c:extLst>
            </c:dLbl>
            <c:dLbl>
              <c:idx val="1"/>
              <c:layout>
                <c:manualLayout>
                  <c:x val="-3.5455161854768151E-2"/>
                  <c:y val="1.07567804024496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6B9FA0C-774F-487A-8C46-361CD798C914}" type="CATEGORYNAME">
                      <a:rPr lang="en-US" sz="90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[NOMBRE DE CATEGORÍA]</a:t>
                    </a:fld>
                    <a:endParaRPr lang="en-US" sz="900" baseline="0"/>
                  </a:p>
                  <a:p>
                    <a:pPr>
                      <a:defRPr sz="900">
                        <a:solidFill>
                          <a:sysClr val="windowText" lastClr="000000"/>
                        </a:solidFill>
                      </a:defRPr>
                    </a:pPr>
                    <a:fld id="{2FD8B918-B362-413B-B12A-57BCBCCAD083}" type="VALUE">
                      <a:rPr lang="en-US" sz="900" baseline="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[VALOR]</a:t>
                    </a:fld>
                    <a:endParaRPr lang="en-US" sz="900" baseline="0"/>
                  </a:p>
                  <a:p>
                    <a:pPr>
                      <a:defRPr sz="900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900" baseline="0"/>
                      <a:t>(</a:t>
                    </a:r>
                    <a:fld id="{CDF3C19A-7FD1-4A21-89BF-A5BE768D823A}" type="PERCENTAGE">
                      <a:rPr lang="en-US" sz="900" baseline="0"/>
                      <a:pPr>
                        <a:defRPr sz="900">
                          <a:solidFill>
                            <a:sysClr val="windowText" lastClr="000000"/>
                          </a:solidFill>
                        </a:defRPr>
                      </a:pPr>
                      <a:t>[PORCENTAJE]</a:t>
                    </a:fld>
                    <a:r>
                      <a:rPr lang="en-US" sz="900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171-446C-9F59-889B0E8E2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CONGRESAL!$O$34:$P$34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CONGRESAL!$O$36:$P$36</c:f>
              <c:numCache>
                <c:formatCode>#,##0</c:formatCode>
                <c:ptCount val="2"/>
                <c:pt idx="0">
                  <c:v>5541</c:v>
                </c:pt>
                <c:pt idx="1">
                  <c:v>3274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71-446C-9F59-889B0E8E2B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518582971680403E-2"/>
          <c:y val="2.7329557885223031E-2"/>
          <c:w val="0.97496283405663919"/>
          <c:h val="0.80513810034466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PIM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2022*</c:v>
                </c:pt>
              </c:strCache>
            </c:strRef>
          </c:cat>
          <c:val>
            <c:numRef>
              <c:f>Hoja1!$B$2:$B$9</c:f>
              <c:numCache>
                <c:formatCode>#,##0</c:formatCode>
                <c:ptCount val="8"/>
                <c:pt idx="0">
                  <c:v>31012</c:v>
                </c:pt>
                <c:pt idx="1">
                  <c:v>32833</c:v>
                </c:pt>
                <c:pt idx="2">
                  <c:v>37191</c:v>
                </c:pt>
                <c:pt idx="3">
                  <c:v>38671</c:v>
                </c:pt>
                <c:pt idx="4">
                  <c:v>40411</c:v>
                </c:pt>
                <c:pt idx="5">
                  <c:v>43493</c:v>
                </c:pt>
                <c:pt idx="6">
                  <c:v>49664</c:v>
                </c:pt>
                <c:pt idx="7">
                  <c:v>50984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E-4AB9-B2C5-D2D4FCA66B2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Devengado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2022*</c:v>
                </c:pt>
              </c:strCache>
            </c:strRef>
          </c:cat>
          <c:val>
            <c:numRef>
              <c:f>Hoja1!$C$2:$C$9</c:f>
              <c:numCache>
                <c:formatCode>#,##0</c:formatCode>
                <c:ptCount val="8"/>
                <c:pt idx="0">
                  <c:v>28151</c:v>
                </c:pt>
                <c:pt idx="1">
                  <c:v>29000</c:v>
                </c:pt>
                <c:pt idx="2">
                  <c:v>32942</c:v>
                </c:pt>
                <c:pt idx="3">
                  <c:v>33768</c:v>
                </c:pt>
                <c:pt idx="4">
                  <c:v>35186</c:v>
                </c:pt>
                <c:pt idx="5">
                  <c:v>36601</c:v>
                </c:pt>
                <c:pt idx="6">
                  <c:v>43865</c:v>
                </c:pt>
                <c:pt idx="7">
                  <c:v>35504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E-4AB9-B2C5-D2D4FCA66B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437695600"/>
        <c:axId val="-437708656"/>
      </c:barChart>
      <c:catAx>
        <c:axId val="-43769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-437708656"/>
        <c:crosses val="autoZero"/>
        <c:auto val="1"/>
        <c:lblAlgn val="ctr"/>
        <c:lblOffset val="100"/>
        <c:noMultiLvlLbl val="0"/>
      </c:catAx>
      <c:valAx>
        <c:axId val="-43770865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43769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604FE4-CF56-4ABF-A84B-6D628C8D4B6A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2714424-285A-4BA4-8079-D0258E486B81}">
      <dgm:prSet phldrT="[Texto]" custT="1"/>
      <dgm:spPr/>
      <dgm:t>
        <a:bodyPr/>
        <a:lstStyle/>
        <a:p>
          <a:r>
            <a:rPr lang="es-ES" sz="1400" b="1" dirty="0"/>
            <a:t>8,348</a:t>
          </a:r>
        </a:p>
      </dgm:t>
    </dgm:pt>
    <dgm:pt modelId="{D27A6475-F632-4AC0-AC24-26A0F6D84894}" type="parTrans" cxnId="{9C817134-33B8-44AB-8B2B-928088C00A90}">
      <dgm:prSet/>
      <dgm:spPr/>
      <dgm:t>
        <a:bodyPr/>
        <a:lstStyle/>
        <a:p>
          <a:endParaRPr lang="es-ES"/>
        </a:p>
      </dgm:t>
    </dgm:pt>
    <dgm:pt modelId="{7239213E-FEA4-4161-BB31-4A9F291D0851}" type="sibTrans" cxnId="{9C817134-33B8-44AB-8B2B-928088C00A90}">
      <dgm:prSet/>
      <dgm:spPr/>
      <dgm:t>
        <a:bodyPr/>
        <a:lstStyle/>
        <a:p>
          <a:endParaRPr lang="es-ES"/>
        </a:p>
      </dgm:t>
    </dgm:pt>
    <dgm:pt modelId="{64BDDF79-2501-4F72-ADF7-7FB0107EE1C6}">
      <dgm:prSet phldrT="[Texto]"/>
      <dgm:spPr/>
      <dgm:t>
        <a:bodyPr/>
        <a:lstStyle/>
        <a:p>
          <a:r>
            <a:rPr lang="es-ES" dirty="0"/>
            <a:t>NNA de las comunidades han fortalecido sus capacidades de autoprotección.</a:t>
          </a:r>
        </a:p>
      </dgm:t>
    </dgm:pt>
    <dgm:pt modelId="{817121A2-0098-479F-A951-AE72133EF5FF}" type="parTrans" cxnId="{E247D590-0DA1-4EE5-A6AE-6D05BA58D380}">
      <dgm:prSet/>
      <dgm:spPr/>
      <dgm:t>
        <a:bodyPr/>
        <a:lstStyle/>
        <a:p>
          <a:endParaRPr lang="es-ES"/>
        </a:p>
      </dgm:t>
    </dgm:pt>
    <dgm:pt modelId="{31A88129-8438-4EA0-A123-9FC71DA94222}" type="sibTrans" cxnId="{E247D590-0DA1-4EE5-A6AE-6D05BA58D380}">
      <dgm:prSet/>
      <dgm:spPr/>
      <dgm:t>
        <a:bodyPr/>
        <a:lstStyle/>
        <a:p>
          <a:endParaRPr lang="es-ES"/>
        </a:p>
      </dgm:t>
    </dgm:pt>
    <dgm:pt modelId="{B4C1CAA9-BEEF-4E7A-8F43-B3F71679FFEC}">
      <dgm:prSet phldrT="[Texto]" custT="1"/>
      <dgm:spPr/>
      <dgm:t>
        <a:bodyPr/>
        <a:lstStyle/>
        <a:p>
          <a:r>
            <a:rPr lang="es-ES" sz="1400" b="1" dirty="0"/>
            <a:t>3,160</a:t>
          </a:r>
        </a:p>
      </dgm:t>
    </dgm:pt>
    <dgm:pt modelId="{C859AAF4-9FE8-4E23-849B-9335C426BD0D}" type="parTrans" cxnId="{44211849-6190-48FF-81FF-E4CFB935A79C}">
      <dgm:prSet/>
      <dgm:spPr/>
      <dgm:t>
        <a:bodyPr/>
        <a:lstStyle/>
        <a:p>
          <a:endParaRPr lang="es-ES"/>
        </a:p>
      </dgm:t>
    </dgm:pt>
    <dgm:pt modelId="{8AA8DA28-B7A8-4EFD-A625-14B342493A00}" type="sibTrans" cxnId="{44211849-6190-48FF-81FF-E4CFB935A79C}">
      <dgm:prSet/>
      <dgm:spPr/>
      <dgm:t>
        <a:bodyPr/>
        <a:lstStyle/>
        <a:p>
          <a:endParaRPr lang="es-ES"/>
        </a:p>
      </dgm:t>
    </dgm:pt>
    <dgm:pt modelId="{CE672698-E2A9-4F07-AD95-BFF14706C1E7}">
      <dgm:prSet phldrT="[Texto]"/>
      <dgm:spPr/>
      <dgm:t>
        <a:bodyPr/>
        <a:lstStyle/>
        <a:p>
          <a:r>
            <a:rPr lang="es-ES" dirty="0"/>
            <a:t>Padres, madres y adultos cuidadores han fortalecido sus competencias parentales para el uso de pautas de crianza positiva.</a:t>
          </a:r>
        </a:p>
      </dgm:t>
    </dgm:pt>
    <dgm:pt modelId="{D2BA6C1D-8A80-4340-9E86-C2BBC151D8F3}" type="parTrans" cxnId="{F323A3E5-1A4D-47CC-9027-8647AE127DC2}">
      <dgm:prSet/>
      <dgm:spPr/>
      <dgm:t>
        <a:bodyPr/>
        <a:lstStyle/>
        <a:p>
          <a:endParaRPr lang="es-ES"/>
        </a:p>
      </dgm:t>
    </dgm:pt>
    <dgm:pt modelId="{F2218A85-3A27-44F7-9AF1-E5E4CC9CAF50}" type="sibTrans" cxnId="{F323A3E5-1A4D-47CC-9027-8647AE127DC2}">
      <dgm:prSet/>
      <dgm:spPr/>
      <dgm:t>
        <a:bodyPr/>
        <a:lstStyle/>
        <a:p>
          <a:endParaRPr lang="es-ES"/>
        </a:p>
      </dgm:t>
    </dgm:pt>
    <dgm:pt modelId="{2B99A414-3E7A-4A21-87CA-F4BC9EF8E67B}">
      <dgm:prSet phldrT="[Texto]" custT="1"/>
      <dgm:spPr/>
      <dgm:t>
        <a:bodyPr/>
        <a:lstStyle/>
        <a:p>
          <a:r>
            <a:rPr lang="es-ES" sz="1400" b="1" dirty="0"/>
            <a:t>1,191</a:t>
          </a:r>
          <a:endParaRPr lang="es-ES" sz="1100" b="1" dirty="0"/>
        </a:p>
      </dgm:t>
    </dgm:pt>
    <dgm:pt modelId="{FAD83C16-F83C-4C21-ADEE-EC4B45CB8C24}" type="parTrans" cxnId="{D9C91AE9-2927-40DC-8E2A-79ECD40F688A}">
      <dgm:prSet/>
      <dgm:spPr/>
      <dgm:t>
        <a:bodyPr/>
        <a:lstStyle/>
        <a:p>
          <a:endParaRPr lang="es-ES"/>
        </a:p>
      </dgm:t>
    </dgm:pt>
    <dgm:pt modelId="{0C2E3406-2E2C-4FFB-8B26-A7C8C0C30B6D}" type="sibTrans" cxnId="{D9C91AE9-2927-40DC-8E2A-79ECD40F688A}">
      <dgm:prSet/>
      <dgm:spPr/>
      <dgm:t>
        <a:bodyPr/>
        <a:lstStyle/>
        <a:p>
          <a:endParaRPr lang="es-ES"/>
        </a:p>
      </dgm:t>
    </dgm:pt>
    <dgm:pt modelId="{F4D5DE67-3D80-488E-9209-06C4ACD755EA}">
      <dgm:prSet phldrT="[Texto]"/>
      <dgm:spPr/>
      <dgm:t>
        <a:bodyPr/>
        <a:lstStyle/>
        <a:p>
          <a:r>
            <a:rPr lang="es-ES" dirty="0"/>
            <a:t>Autoridades y líderes comunitarios han fortalecido sus capacidades.</a:t>
          </a:r>
        </a:p>
      </dgm:t>
    </dgm:pt>
    <dgm:pt modelId="{96398ACE-82D7-4610-B878-E9D02A767424}" type="parTrans" cxnId="{DA6FB338-A16D-4ECC-9092-E5E4E5207AB3}">
      <dgm:prSet/>
      <dgm:spPr/>
      <dgm:t>
        <a:bodyPr/>
        <a:lstStyle/>
        <a:p>
          <a:endParaRPr lang="es-ES"/>
        </a:p>
      </dgm:t>
    </dgm:pt>
    <dgm:pt modelId="{BB364098-CC00-432C-8CA6-6D3A5EB552EA}" type="sibTrans" cxnId="{DA6FB338-A16D-4ECC-9092-E5E4E5207AB3}">
      <dgm:prSet/>
      <dgm:spPr/>
      <dgm:t>
        <a:bodyPr/>
        <a:lstStyle/>
        <a:p>
          <a:endParaRPr lang="es-ES"/>
        </a:p>
      </dgm:t>
    </dgm:pt>
    <dgm:pt modelId="{C6946D78-4C3C-40B4-8BD1-EB06DEFC4D5C}" type="pres">
      <dgm:prSet presAssocID="{91604FE4-CF56-4ABF-A84B-6D628C8D4B6A}" presName="Name0" presStyleCnt="0">
        <dgm:presLayoutVars>
          <dgm:dir/>
          <dgm:animLvl val="lvl"/>
          <dgm:resizeHandles val="exact"/>
        </dgm:presLayoutVars>
      </dgm:prSet>
      <dgm:spPr/>
    </dgm:pt>
    <dgm:pt modelId="{F53C61BD-5161-4080-AF1E-A7A34B7B8549}" type="pres">
      <dgm:prSet presAssocID="{B2714424-285A-4BA4-8079-D0258E486B81}" presName="composite" presStyleCnt="0"/>
      <dgm:spPr/>
    </dgm:pt>
    <dgm:pt modelId="{43F22F41-CAD4-4271-8890-8F4DFF26BB4A}" type="pres">
      <dgm:prSet presAssocID="{B2714424-285A-4BA4-8079-D0258E486B8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98B35B8-CDDC-46FC-A310-082A864BF7F8}" type="pres">
      <dgm:prSet presAssocID="{B2714424-285A-4BA4-8079-D0258E486B81}" presName="desTx" presStyleLbl="alignAccFollowNode1" presStyleIdx="0" presStyleCnt="3">
        <dgm:presLayoutVars>
          <dgm:bulletEnabled val="1"/>
        </dgm:presLayoutVars>
      </dgm:prSet>
      <dgm:spPr/>
    </dgm:pt>
    <dgm:pt modelId="{D59DCE5D-B9BA-456E-B7DC-891C100AE740}" type="pres">
      <dgm:prSet presAssocID="{7239213E-FEA4-4161-BB31-4A9F291D0851}" presName="space" presStyleCnt="0"/>
      <dgm:spPr/>
    </dgm:pt>
    <dgm:pt modelId="{604C0663-898F-4209-A247-2AA033010340}" type="pres">
      <dgm:prSet presAssocID="{B4C1CAA9-BEEF-4E7A-8F43-B3F71679FFEC}" presName="composite" presStyleCnt="0"/>
      <dgm:spPr/>
    </dgm:pt>
    <dgm:pt modelId="{DD6CFA20-4E61-4E16-B0EC-D977D2C1A98B}" type="pres">
      <dgm:prSet presAssocID="{B4C1CAA9-BEEF-4E7A-8F43-B3F71679FFE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90EA122-3234-49EF-ACDC-4AB45B181ABB}" type="pres">
      <dgm:prSet presAssocID="{B4C1CAA9-BEEF-4E7A-8F43-B3F71679FFEC}" presName="desTx" presStyleLbl="alignAccFollowNode1" presStyleIdx="1" presStyleCnt="3">
        <dgm:presLayoutVars>
          <dgm:bulletEnabled val="1"/>
        </dgm:presLayoutVars>
      </dgm:prSet>
      <dgm:spPr/>
    </dgm:pt>
    <dgm:pt modelId="{D392751C-9894-4EF2-8CF3-6F02AB718406}" type="pres">
      <dgm:prSet presAssocID="{8AA8DA28-B7A8-4EFD-A625-14B342493A00}" presName="space" presStyleCnt="0"/>
      <dgm:spPr/>
    </dgm:pt>
    <dgm:pt modelId="{67997B88-2C74-4400-9A79-7610701C152C}" type="pres">
      <dgm:prSet presAssocID="{2B99A414-3E7A-4A21-87CA-F4BC9EF8E67B}" presName="composite" presStyleCnt="0"/>
      <dgm:spPr/>
    </dgm:pt>
    <dgm:pt modelId="{81F2B9C4-1DAF-4433-A11F-CBD46D846A18}" type="pres">
      <dgm:prSet presAssocID="{2B99A414-3E7A-4A21-87CA-F4BC9EF8E67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AFF2C13-2F39-4EDD-A769-5C736DEC4CB3}" type="pres">
      <dgm:prSet presAssocID="{2B99A414-3E7A-4A21-87CA-F4BC9EF8E67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6FE7514-F399-43A2-A900-743F723D1006}" type="presOf" srcId="{F4D5DE67-3D80-488E-9209-06C4ACD755EA}" destId="{4AFF2C13-2F39-4EDD-A769-5C736DEC4CB3}" srcOrd="0" destOrd="0" presId="urn:microsoft.com/office/officeart/2005/8/layout/hList1"/>
    <dgm:cxn modelId="{9C817134-33B8-44AB-8B2B-928088C00A90}" srcId="{91604FE4-CF56-4ABF-A84B-6D628C8D4B6A}" destId="{B2714424-285A-4BA4-8079-D0258E486B81}" srcOrd="0" destOrd="0" parTransId="{D27A6475-F632-4AC0-AC24-26A0F6D84894}" sibTransId="{7239213E-FEA4-4161-BB31-4A9F291D0851}"/>
    <dgm:cxn modelId="{DA6FB338-A16D-4ECC-9092-E5E4E5207AB3}" srcId="{2B99A414-3E7A-4A21-87CA-F4BC9EF8E67B}" destId="{F4D5DE67-3D80-488E-9209-06C4ACD755EA}" srcOrd="0" destOrd="0" parTransId="{96398ACE-82D7-4610-B878-E9D02A767424}" sibTransId="{BB364098-CC00-432C-8CA6-6D3A5EB552EA}"/>
    <dgm:cxn modelId="{32B7A042-CA54-44EE-8C9B-57F5CCD28D1E}" type="presOf" srcId="{B2714424-285A-4BA4-8079-D0258E486B81}" destId="{43F22F41-CAD4-4271-8890-8F4DFF26BB4A}" srcOrd="0" destOrd="0" presId="urn:microsoft.com/office/officeart/2005/8/layout/hList1"/>
    <dgm:cxn modelId="{44211849-6190-48FF-81FF-E4CFB935A79C}" srcId="{91604FE4-CF56-4ABF-A84B-6D628C8D4B6A}" destId="{B4C1CAA9-BEEF-4E7A-8F43-B3F71679FFEC}" srcOrd="1" destOrd="0" parTransId="{C859AAF4-9FE8-4E23-849B-9335C426BD0D}" sibTransId="{8AA8DA28-B7A8-4EFD-A625-14B342493A00}"/>
    <dgm:cxn modelId="{359DDB84-E51B-4094-A218-690E16BD6B42}" type="presOf" srcId="{91604FE4-CF56-4ABF-A84B-6D628C8D4B6A}" destId="{C6946D78-4C3C-40B4-8BD1-EB06DEFC4D5C}" srcOrd="0" destOrd="0" presId="urn:microsoft.com/office/officeart/2005/8/layout/hList1"/>
    <dgm:cxn modelId="{E247D590-0DA1-4EE5-A6AE-6D05BA58D380}" srcId="{B2714424-285A-4BA4-8079-D0258E486B81}" destId="{64BDDF79-2501-4F72-ADF7-7FB0107EE1C6}" srcOrd="0" destOrd="0" parTransId="{817121A2-0098-479F-A951-AE72133EF5FF}" sibTransId="{31A88129-8438-4EA0-A123-9FC71DA94222}"/>
    <dgm:cxn modelId="{B3CFA5A7-22F1-4915-B141-7D9559F34782}" type="presOf" srcId="{CE672698-E2A9-4F07-AD95-BFF14706C1E7}" destId="{890EA122-3234-49EF-ACDC-4AB45B181ABB}" srcOrd="0" destOrd="0" presId="urn:microsoft.com/office/officeart/2005/8/layout/hList1"/>
    <dgm:cxn modelId="{7F30AFB9-05BA-4CAD-ACB7-7EC9C617CAC9}" type="presOf" srcId="{64BDDF79-2501-4F72-ADF7-7FB0107EE1C6}" destId="{A98B35B8-CDDC-46FC-A310-082A864BF7F8}" srcOrd="0" destOrd="0" presId="urn:microsoft.com/office/officeart/2005/8/layout/hList1"/>
    <dgm:cxn modelId="{527F72D6-46E8-4F2A-A10E-F3339189FA99}" type="presOf" srcId="{B4C1CAA9-BEEF-4E7A-8F43-B3F71679FFEC}" destId="{DD6CFA20-4E61-4E16-B0EC-D977D2C1A98B}" srcOrd="0" destOrd="0" presId="urn:microsoft.com/office/officeart/2005/8/layout/hList1"/>
    <dgm:cxn modelId="{797DAADC-EB8F-4CA0-9F9C-D65C470A9A07}" type="presOf" srcId="{2B99A414-3E7A-4A21-87CA-F4BC9EF8E67B}" destId="{81F2B9C4-1DAF-4433-A11F-CBD46D846A18}" srcOrd="0" destOrd="0" presId="urn:microsoft.com/office/officeart/2005/8/layout/hList1"/>
    <dgm:cxn modelId="{F323A3E5-1A4D-47CC-9027-8647AE127DC2}" srcId="{B4C1CAA9-BEEF-4E7A-8F43-B3F71679FFEC}" destId="{CE672698-E2A9-4F07-AD95-BFF14706C1E7}" srcOrd="0" destOrd="0" parTransId="{D2BA6C1D-8A80-4340-9E86-C2BBC151D8F3}" sibTransId="{F2218A85-3A27-44F7-9AF1-E5E4CC9CAF50}"/>
    <dgm:cxn modelId="{D9C91AE9-2927-40DC-8E2A-79ECD40F688A}" srcId="{91604FE4-CF56-4ABF-A84B-6D628C8D4B6A}" destId="{2B99A414-3E7A-4A21-87CA-F4BC9EF8E67B}" srcOrd="2" destOrd="0" parTransId="{FAD83C16-F83C-4C21-ADEE-EC4B45CB8C24}" sibTransId="{0C2E3406-2E2C-4FFB-8B26-A7C8C0C30B6D}"/>
    <dgm:cxn modelId="{C9A5B193-6969-407D-92DA-538CE0408861}" type="presParOf" srcId="{C6946D78-4C3C-40B4-8BD1-EB06DEFC4D5C}" destId="{F53C61BD-5161-4080-AF1E-A7A34B7B8549}" srcOrd="0" destOrd="0" presId="urn:microsoft.com/office/officeart/2005/8/layout/hList1"/>
    <dgm:cxn modelId="{80087C50-F2BD-4181-BB6C-FD1C2E94BDC2}" type="presParOf" srcId="{F53C61BD-5161-4080-AF1E-A7A34B7B8549}" destId="{43F22F41-CAD4-4271-8890-8F4DFF26BB4A}" srcOrd="0" destOrd="0" presId="urn:microsoft.com/office/officeart/2005/8/layout/hList1"/>
    <dgm:cxn modelId="{85188C12-D6DA-4217-BF64-3A480EADA745}" type="presParOf" srcId="{F53C61BD-5161-4080-AF1E-A7A34B7B8549}" destId="{A98B35B8-CDDC-46FC-A310-082A864BF7F8}" srcOrd="1" destOrd="0" presId="urn:microsoft.com/office/officeart/2005/8/layout/hList1"/>
    <dgm:cxn modelId="{EB500A99-B6A3-4BA7-A50B-D93507CF56A1}" type="presParOf" srcId="{C6946D78-4C3C-40B4-8BD1-EB06DEFC4D5C}" destId="{D59DCE5D-B9BA-456E-B7DC-891C100AE740}" srcOrd="1" destOrd="0" presId="urn:microsoft.com/office/officeart/2005/8/layout/hList1"/>
    <dgm:cxn modelId="{638CD41D-5CA6-43ED-971E-77C310971250}" type="presParOf" srcId="{C6946D78-4C3C-40B4-8BD1-EB06DEFC4D5C}" destId="{604C0663-898F-4209-A247-2AA033010340}" srcOrd="2" destOrd="0" presId="urn:microsoft.com/office/officeart/2005/8/layout/hList1"/>
    <dgm:cxn modelId="{8EFD2808-37AA-40E3-8A8A-4C9A337C5189}" type="presParOf" srcId="{604C0663-898F-4209-A247-2AA033010340}" destId="{DD6CFA20-4E61-4E16-B0EC-D977D2C1A98B}" srcOrd="0" destOrd="0" presId="urn:microsoft.com/office/officeart/2005/8/layout/hList1"/>
    <dgm:cxn modelId="{5F8198CB-6137-45B1-8BAE-782B3C8F31AE}" type="presParOf" srcId="{604C0663-898F-4209-A247-2AA033010340}" destId="{890EA122-3234-49EF-ACDC-4AB45B181ABB}" srcOrd="1" destOrd="0" presId="urn:microsoft.com/office/officeart/2005/8/layout/hList1"/>
    <dgm:cxn modelId="{B11D5B7C-E1BC-410C-A1E4-F2ACBD04A250}" type="presParOf" srcId="{C6946D78-4C3C-40B4-8BD1-EB06DEFC4D5C}" destId="{D392751C-9894-4EF2-8CF3-6F02AB718406}" srcOrd="3" destOrd="0" presId="urn:microsoft.com/office/officeart/2005/8/layout/hList1"/>
    <dgm:cxn modelId="{9D65F8B3-96D1-4136-9DEA-BC8A976FC6D1}" type="presParOf" srcId="{C6946D78-4C3C-40B4-8BD1-EB06DEFC4D5C}" destId="{67997B88-2C74-4400-9A79-7610701C152C}" srcOrd="4" destOrd="0" presId="urn:microsoft.com/office/officeart/2005/8/layout/hList1"/>
    <dgm:cxn modelId="{99582130-23E5-4AF0-9CC9-E10B68797870}" type="presParOf" srcId="{67997B88-2C74-4400-9A79-7610701C152C}" destId="{81F2B9C4-1DAF-4433-A11F-CBD46D846A18}" srcOrd="0" destOrd="0" presId="urn:microsoft.com/office/officeart/2005/8/layout/hList1"/>
    <dgm:cxn modelId="{EEC7514B-CFBB-4F11-8384-EE84548F740C}" type="presParOf" srcId="{67997B88-2C74-4400-9A79-7610701C152C}" destId="{4AFF2C13-2F39-4EDD-A769-5C736DEC4C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604FE4-CF56-4ABF-A84B-6D628C8D4B6A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2714424-285A-4BA4-8079-D0258E486B81}">
      <dgm:prSet phldrT="[Texto]" custT="1"/>
      <dgm:spPr/>
      <dgm:t>
        <a:bodyPr/>
        <a:lstStyle/>
        <a:p>
          <a:r>
            <a:rPr lang="es-PE" sz="1400" b="1" dirty="0"/>
            <a:t>Mujeres empoderadas y autónomas</a:t>
          </a:r>
          <a:endParaRPr lang="es-ES" sz="1400" b="1" dirty="0"/>
        </a:p>
      </dgm:t>
    </dgm:pt>
    <dgm:pt modelId="{D27A6475-F632-4AC0-AC24-26A0F6D84894}" type="parTrans" cxnId="{9C817134-33B8-44AB-8B2B-928088C00A90}">
      <dgm:prSet/>
      <dgm:spPr/>
      <dgm:t>
        <a:bodyPr/>
        <a:lstStyle/>
        <a:p>
          <a:endParaRPr lang="es-ES"/>
        </a:p>
      </dgm:t>
    </dgm:pt>
    <dgm:pt modelId="{7239213E-FEA4-4161-BB31-4A9F291D0851}" type="sibTrans" cxnId="{9C817134-33B8-44AB-8B2B-928088C00A90}">
      <dgm:prSet/>
      <dgm:spPr/>
      <dgm:t>
        <a:bodyPr/>
        <a:lstStyle/>
        <a:p>
          <a:endParaRPr lang="es-ES"/>
        </a:p>
      </dgm:t>
    </dgm:pt>
    <dgm:pt modelId="{64BDDF79-2501-4F72-ADF7-7FB0107EE1C6}">
      <dgm:prSet phldrT="[Texto]"/>
      <dgm:spPr/>
      <dgm:t>
        <a:bodyPr/>
        <a:lstStyle/>
        <a:p>
          <a:r>
            <a:rPr lang="es-PE" dirty="0"/>
            <a:t>3597 jóvenes y adolescentes fortalecen sus capacidades para ser agentes activos de cambio social en su familia y comunidad</a:t>
          </a:r>
          <a:endParaRPr lang="es-ES" dirty="0"/>
        </a:p>
      </dgm:t>
    </dgm:pt>
    <dgm:pt modelId="{817121A2-0098-479F-A951-AE72133EF5FF}" type="parTrans" cxnId="{E247D590-0DA1-4EE5-A6AE-6D05BA58D380}">
      <dgm:prSet/>
      <dgm:spPr/>
      <dgm:t>
        <a:bodyPr/>
        <a:lstStyle/>
        <a:p>
          <a:endParaRPr lang="es-ES"/>
        </a:p>
      </dgm:t>
    </dgm:pt>
    <dgm:pt modelId="{31A88129-8438-4EA0-A123-9FC71DA94222}" type="sibTrans" cxnId="{E247D590-0DA1-4EE5-A6AE-6D05BA58D380}">
      <dgm:prSet/>
      <dgm:spPr/>
      <dgm:t>
        <a:bodyPr/>
        <a:lstStyle/>
        <a:p>
          <a:endParaRPr lang="es-ES"/>
        </a:p>
      </dgm:t>
    </dgm:pt>
    <dgm:pt modelId="{B4C1CAA9-BEEF-4E7A-8F43-B3F71679FFEC}">
      <dgm:prSet phldrT="[Texto]" custT="1"/>
      <dgm:spPr/>
      <dgm:t>
        <a:bodyPr/>
        <a:lstStyle/>
        <a:p>
          <a:r>
            <a:rPr lang="es-PE" sz="1400" b="1" dirty="0"/>
            <a:t>Hombres por la Igualdad</a:t>
          </a:r>
          <a:endParaRPr lang="es-ES" sz="1400" b="1" dirty="0"/>
        </a:p>
      </dgm:t>
    </dgm:pt>
    <dgm:pt modelId="{C859AAF4-9FE8-4E23-849B-9335C426BD0D}" type="parTrans" cxnId="{44211849-6190-48FF-81FF-E4CFB935A79C}">
      <dgm:prSet/>
      <dgm:spPr/>
      <dgm:t>
        <a:bodyPr/>
        <a:lstStyle/>
        <a:p>
          <a:endParaRPr lang="es-ES"/>
        </a:p>
      </dgm:t>
    </dgm:pt>
    <dgm:pt modelId="{8AA8DA28-B7A8-4EFD-A625-14B342493A00}" type="sibTrans" cxnId="{44211849-6190-48FF-81FF-E4CFB935A79C}">
      <dgm:prSet/>
      <dgm:spPr/>
      <dgm:t>
        <a:bodyPr/>
        <a:lstStyle/>
        <a:p>
          <a:endParaRPr lang="es-ES"/>
        </a:p>
      </dgm:t>
    </dgm:pt>
    <dgm:pt modelId="{CE672698-E2A9-4F07-AD95-BFF14706C1E7}">
      <dgm:prSet phldrT="[Texto]"/>
      <dgm:spPr/>
      <dgm:t>
        <a:bodyPr/>
        <a:lstStyle/>
        <a:p>
          <a:r>
            <a:rPr lang="es-PE" dirty="0"/>
            <a:t>A la fecha, se cuenta con 125 colectivos y 3247 líderes, quienes desarrollan acciones de información, sensibilización e incidencia en prevención en sus localidades</a:t>
          </a:r>
          <a:endParaRPr lang="es-ES" dirty="0"/>
        </a:p>
      </dgm:t>
    </dgm:pt>
    <dgm:pt modelId="{D2BA6C1D-8A80-4340-9E86-C2BBC151D8F3}" type="parTrans" cxnId="{F323A3E5-1A4D-47CC-9027-8647AE127DC2}">
      <dgm:prSet/>
      <dgm:spPr/>
      <dgm:t>
        <a:bodyPr/>
        <a:lstStyle/>
        <a:p>
          <a:endParaRPr lang="es-ES"/>
        </a:p>
      </dgm:t>
    </dgm:pt>
    <dgm:pt modelId="{F2218A85-3A27-44F7-9AF1-E5E4CC9CAF50}" type="sibTrans" cxnId="{F323A3E5-1A4D-47CC-9027-8647AE127DC2}">
      <dgm:prSet/>
      <dgm:spPr/>
      <dgm:t>
        <a:bodyPr/>
        <a:lstStyle/>
        <a:p>
          <a:endParaRPr lang="es-ES"/>
        </a:p>
      </dgm:t>
    </dgm:pt>
    <dgm:pt modelId="{2B99A414-3E7A-4A21-87CA-F4BC9EF8E67B}">
      <dgm:prSet phldrT="[Texto]" custT="1"/>
      <dgm:spPr/>
      <dgm:t>
        <a:bodyPr/>
        <a:lstStyle/>
        <a:p>
          <a:r>
            <a:rPr lang="es-PE" sz="1400" b="1" dirty="0"/>
            <a:t>Mujeres acompañando a mujeres</a:t>
          </a:r>
          <a:endParaRPr lang="es-ES" sz="1100" b="1" dirty="0"/>
        </a:p>
      </dgm:t>
    </dgm:pt>
    <dgm:pt modelId="{FAD83C16-F83C-4C21-ADEE-EC4B45CB8C24}" type="parTrans" cxnId="{D9C91AE9-2927-40DC-8E2A-79ECD40F688A}">
      <dgm:prSet/>
      <dgm:spPr/>
      <dgm:t>
        <a:bodyPr/>
        <a:lstStyle/>
        <a:p>
          <a:endParaRPr lang="es-ES"/>
        </a:p>
      </dgm:t>
    </dgm:pt>
    <dgm:pt modelId="{0C2E3406-2E2C-4FFB-8B26-A7C8C0C30B6D}" type="sibTrans" cxnId="{D9C91AE9-2927-40DC-8E2A-79ECD40F688A}">
      <dgm:prSet/>
      <dgm:spPr/>
      <dgm:t>
        <a:bodyPr/>
        <a:lstStyle/>
        <a:p>
          <a:endParaRPr lang="es-ES"/>
        </a:p>
      </dgm:t>
    </dgm:pt>
    <dgm:pt modelId="{F4D5DE67-3D80-488E-9209-06C4ACD755EA}">
      <dgm:prSet phldrT="[Texto]"/>
      <dgm:spPr/>
      <dgm:t>
        <a:bodyPr/>
        <a:lstStyle/>
        <a:p>
          <a:r>
            <a:rPr lang="es-ES" dirty="0"/>
            <a:t>Se ha logrado </a:t>
          </a:r>
          <a:r>
            <a:rPr lang="es-PE" dirty="0"/>
            <a:t>sensibilizar en lo que va del año a 17 755 niñas, niños y adolescentes</a:t>
          </a:r>
          <a:endParaRPr lang="es-ES" dirty="0"/>
        </a:p>
      </dgm:t>
    </dgm:pt>
    <dgm:pt modelId="{96398ACE-82D7-4610-B878-E9D02A767424}" type="parTrans" cxnId="{DA6FB338-A16D-4ECC-9092-E5E4E5207AB3}">
      <dgm:prSet/>
      <dgm:spPr/>
      <dgm:t>
        <a:bodyPr/>
        <a:lstStyle/>
        <a:p>
          <a:endParaRPr lang="es-ES"/>
        </a:p>
      </dgm:t>
    </dgm:pt>
    <dgm:pt modelId="{BB364098-CC00-432C-8CA6-6D3A5EB552EA}" type="sibTrans" cxnId="{DA6FB338-A16D-4ECC-9092-E5E4E5207AB3}">
      <dgm:prSet/>
      <dgm:spPr/>
      <dgm:t>
        <a:bodyPr/>
        <a:lstStyle/>
        <a:p>
          <a:endParaRPr lang="es-ES"/>
        </a:p>
      </dgm:t>
    </dgm:pt>
    <dgm:pt modelId="{0DD52DB2-5689-46A3-8F94-A440A6CD405E}">
      <dgm:prSet phldrT="[Texto]" custT="1"/>
      <dgm:spPr/>
      <dgm:t>
        <a:bodyPr/>
        <a:lstStyle/>
        <a:p>
          <a:r>
            <a:rPr lang="es-PE" sz="1600" b="1" dirty="0"/>
            <a:t>Estrategia educativa</a:t>
          </a:r>
          <a:endParaRPr lang="es-ES" sz="1600" b="1" dirty="0"/>
        </a:p>
      </dgm:t>
    </dgm:pt>
    <dgm:pt modelId="{84BD23F0-D1AE-4D97-96AB-6801170D5F6A}" type="sibTrans" cxnId="{11A2471B-AEEC-4475-97A7-46C250D62A40}">
      <dgm:prSet/>
      <dgm:spPr/>
      <dgm:t>
        <a:bodyPr/>
        <a:lstStyle/>
        <a:p>
          <a:endParaRPr lang="es-ES"/>
        </a:p>
      </dgm:t>
    </dgm:pt>
    <dgm:pt modelId="{DD70F903-ECE4-42C3-BAC2-C4744CD80B20}" type="parTrans" cxnId="{11A2471B-AEEC-4475-97A7-46C250D62A40}">
      <dgm:prSet/>
      <dgm:spPr/>
      <dgm:t>
        <a:bodyPr/>
        <a:lstStyle/>
        <a:p>
          <a:endParaRPr lang="es-ES"/>
        </a:p>
      </dgm:t>
    </dgm:pt>
    <dgm:pt modelId="{2F9443E8-3427-4A12-90A4-219F15F4E4CE}">
      <dgm:prSet/>
      <dgm:spPr/>
      <dgm:t>
        <a:bodyPr/>
        <a:lstStyle/>
        <a:p>
          <a:r>
            <a:rPr lang="es-PE" dirty="0"/>
            <a:t>A la fecha se cuenta con 4 890 mujeres víctimas de violencia que se encuentran en proceso de acompañamiento básico y especializado. </a:t>
          </a:r>
          <a:endParaRPr lang="es-ES" dirty="0"/>
        </a:p>
      </dgm:t>
    </dgm:pt>
    <dgm:pt modelId="{C9E81B70-0A77-4A9C-B664-2059E809BE08}" type="parTrans" cxnId="{4F7CD646-8D68-4D59-A962-DBF323B0A11F}">
      <dgm:prSet/>
      <dgm:spPr/>
      <dgm:t>
        <a:bodyPr/>
        <a:lstStyle/>
        <a:p>
          <a:endParaRPr lang="es-ES"/>
        </a:p>
      </dgm:t>
    </dgm:pt>
    <dgm:pt modelId="{AA0859C1-AD39-4DAC-8A65-31E977D74881}" type="sibTrans" cxnId="{4F7CD646-8D68-4D59-A962-DBF323B0A11F}">
      <dgm:prSet/>
      <dgm:spPr/>
      <dgm:t>
        <a:bodyPr/>
        <a:lstStyle/>
        <a:p>
          <a:endParaRPr lang="es-ES"/>
        </a:p>
      </dgm:t>
    </dgm:pt>
    <dgm:pt modelId="{C6946D78-4C3C-40B4-8BD1-EB06DEFC4D5C}" type="pres">
      <dgm:prSet presAssocID="{91604FE4-CF56-4ABF-A84B-6D628C8D4B6A}" presName="Name0" presStyleCnt="0">
        <dgm:presLayoutVars>
          <dgm:dir/>
          <dgm:animLvl val="lvl"/>
          <dgm:resizeHandles val="exact"/>
        </dgm:presLayoutVars>
      </dgm:prSet>
      <dgm:spPr/>
    </dgm:pt>
    <dgm:pt modelId="{F53C61BD-5161-4080-AF1E-A7A34B7B8549}" type="pres">
      <dgm:prSet presAssocID="{B2714424-285A-4BA4-8079-D0258E486B81}" presName="composite" presStyleCnt="0"/>
      <dgm:spPr/>
    </dgm:pt>
    <dgm:pt modelId="{43F22F41-CAD4-4271-8890-8F4DFF26BB4A}" type="pres">
      <dgm:prSet presAssocID="{B2714424-285A-4BA4-8079-D0258E486B81}" presName="parTx" presStyleLbl="alignNode1" presStyleIdx="0" presStyleCnt="4" custScaleY="105458">
        <dgm:presLayoutVars>
          <dgm:chMax val="0"/>
          <dgm:chPref val="0"/>
          <dgm:bulletEnabled val="1"/>
        </dgm:presLayoutVars>
      </dgm:prSet>
      <dgm:spPr/>
    </dgm:pt>
    <dgm:pt modelId="{A98B35B8-CDDC-46FC-A310-082A864BF7F8}" type="pres">
      <dgm:prSet presAssocID="{B2714424-285A-4BA4-8079-D0258E486B81}" presName="desTx" presStyleLbl="alignAccFollowNode1" presStyleIdx="0" presStyleCnt="4">
        <dgm:presLayoutVars>
          <dgm:bulletEnabled val="1"/>
        </dgm:presLayoutVars>
      </dgm:prSet>
      <dgm:spPr/>
    </dgm:pt>
    <dgm:pt modelId="{D59DCE5D-B9BA-456E-B7DC-891C100AE740}" type="pres">
      <dgm:prSet presAssocID="{7239213E-FEA4-4161-BB31-4A9F291D0851}" presName="space" presStyleCnt="0"/>
      <dgm:spPr/>
    </dgm:pt>
    <dgm:pt modelId="{604C0663-898F-4209-A247-2AA033010340}" type="pres">
      <dgm:prSet presAssocID="{B4C1CAA9-BEEF-4E7A-8F43-B3F71679FFEC}" presName="composite" presStyleCnt="0"/>
      <dgm:spPr/>
    </dgm:pt>
    <dgm:pt modelId="{DD6CFA20-4E61-4E16-B0EC-D977D2C1A98B}" type="pres">
      <dgm:prSet presAssocID="{B4C1CAA9-BEEF-4E7A-8F43-B3F71679FFE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90EA122-3234-49EF-ACDC-4AB45B181ABB}" type="pres">
      <dgm:prSet presAssocID="{B4C1CAA9-BEEF-4E7A-8F43-B3F71679FFEC}" presName="desTx" presStyleLbl="alignAccFollowNode1" presStyleIdx="1" presStyleCnt="4">
        <dgm:presLayoutVars>
          <dgm:bulletEnabled val="1"/>
        </dgm:presLayoutVars>
      </dgm:prSet>
      <dgm:spPr/>
    </dgm:pt>
    <dgm:pt modelId="{D392751C-9894-4EF2-8CF3-6F02AB718406}" type="pres">
      <dgm:prSet presAssocID="{8AA8DA28-B7A8-4EFD-A625-14B342493A00}" presName="space" presStyleCnt="0"/>
      <dgm:spPr/>
    </dgm:pt>
    <dgm:pt modelId="{67997B88-2C74-4400-9A79-7610701C152C}" type="pres">
      <dgm:prSet presAssocID="{2B99A414-3E7A-4A21-87CA-F4BC9EF8E67B}" presName="composite" presStyleCnt="0"/>
      <dgm:spPr/>
    </dgm:pt>
    <dgm:pt modelId="{81F2B9C4-1DAF-4433-A11F-CBD46D846A18}" type="pres">
      <dgm:prSet presAssocID="{2B99A414-3E7A-4A21-87CA-F4BC9EF8E67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AFF2C13-2F39-4EDD-A769-5C736DEC4CB3}" type="pres">
      <dgm:prSet presAssocID="{2B99A414-3E7A-4A21-87CA-F4BC9EF8E67B}" presName="desTx" presStyleLbl="alignAccFollowNode1" presStyleIdx="2" presStyleCnt="4">
        <dgm:presLayoutVars>
          <dgm:bulletEnabled val="1"/>
        </dgm:presLayoutVars>
      </dgm:prSet>
      <dgm:spPr/>
    </dgm:pt>
    <dgm:pt modelId="{8143381E-733E-491B-AAA1-4BD258B4E083}" type="pres">
      <dgm:prSet presAssocID="{0C2E3406-2E2C-4FFB-8B26-A7C8C0C30B6D}" presName="space" presStyleCnt="0"/>
      <dgm:spPr/>
    </dgm:pt>
    <dgm:pt modelId="{C446490F-5443-4871-8802-5C5859D38E40}" type="pres">
      <dgm:prSet presAssocID="{0DD52DB2-5689-46A3-8F94-A440A6CD405E}" presName="composite" presStyleCnt="0"/>
      <dgm:spPr/>
    </dgm:pt>
    <dgm:pt modelId="{FFA1FA07-FC9F-4633-AA92-79CF3AEC3B17}" type="pres">
      <dgm:prSet presAssocID="{0DD52DB2-5689-46A3-8F94-A440A6CD405E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5D76B627-5C5B-4C5A-963B-B4C79497AB7E}" type="pres">
      <dgm:prSet presAssocID="{0DD52DB2-5689-46A3-8F94-A440A6CD405E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11A2471B-AEEC-4475-97A7-46C250D62A40}" srcId="{91604FE4-CF56-4ABF-A84B-6D628C8D4B6A}" destId="{0DD52DB2-5689-46A3-8F94-A440A6CD405E}" srcOrd="3" destOrd="0" parTransId="{DD70F903-ECE4-42C3-BAC2-C4744CD80B20}" sibTransId="{84BD23F0-D1AE-4D97-96AB-6801170D5F6A}"/>
    <dgm:cxn modelId="{9C817134-33B8-44AB-8B2B-928088C00A90}" srcId="{91604FE4-CF56-4ABF-A84B-6D628C8D4B6A}" destId="{B2714424-285A-4BA4-8079-D0258E486B81}" srcOrd="0" destOrd="0" parTransId="{D27A6475-F632-4AC0-AC24-26A0F6D84894}" sibTransId="{7239213E-FEA4-4161-BB31-4A9F291D0851}"/>
    <dgm:cxn modelId="{DA6FB338-A16D-4ECC-9092-E5E4E5207AB3}" srcId="{0DD52DB2-5689-46A3-8F94-A440A6CD405E}" destId="{F4D5DE67-3D80-488E-9209-06C4ACD755EA}" srcOrd="0" destOrd="0" parTransId="{96398ACE-82D7-4610-B878-E9D02A767424}" sibTransId="{BB364098-CC00-432C-8CA6-6D3A5EB552EA}"/>
    <dgm:cxn modelId="{32B7A042-CA54-44EE-8C9B-57F5CCD28D1E}" type="presOf" srcId="{B2714424-285A-4BA4-8079-D0258E486B81}" destId="{43F22F41-CAD4-4271-8890-8F4DFF26BB4A}" srcOrd="0" destOrd="0" presId="urn:microsoft.com/office/officeart/2005/8/layout/hList1"/>
    <dgm:cxn modelId="{4F7CD646-8D68-4D59-A962-DBF323B0A11F}" srcId="{2B99A414-3E7A-4A21-87CA-F4BC9EF8E67B}" destId="{2F9443E8-3427-4A12-90A4-219F15F4E4CE}" srcOrd="0" destOrd="0" parTransId="{C9E81B70-0A77-4A9C-B664-2059E809BE08}" sibTransId="{AA0859C1-AD39-4DAC-8A65-31E977D74881}"/>
    <dgm:cxn modelId="{44211849-6190-48FF-81FF-E4CFB935A79C}" srcId="{91604FE4-CF56-4ABF-A84B-6D628C8D4B6A}" destId="{B4C1CAA9-BEEF-4E7A-8F43-B3F71679FFEC}" srcOrd="1" destOrd="0" parTransId="{C859AAF4-9FE8-4E23-849B-9335C426BD0D}" sibTransId="{8AA8DA28-B7A8-4EFD-A625-14B342493A00}"/>
    <dgm:cxn modelId="{33A1A77E-AEF9-405E-972C-DEBA1CC43732}" type="presOf" srcId="{F4D5DE67-3D80-488E-9209-06C4ACD755EA}" destId="{5D76B627-5C5B-4C5A-963B-B4C79497AB7E}" srcOrd="0" destOrd="0" presId="urn:microsoft.com/office/officeart/2005/8/layout/hList1"/>
    <dgm:cxn modelId="{359DDB84-E51B-4094-A218-690E16BD6B42}" type="presOf" srcId="{91604FE4-CF56-4ABF-A84B-6D628C8D4B6A}" destId="{C6946D78-4C3C-40B4-8BD1-EB06DEFC4D5C}" srcOrd="0" destOrd="0" presId="urn:microsoft.com/office/officeart/2005/8/layout/hList1"/>
    <dgm:cxn modelId="{E247D590-0DA1-4EE5-A6AE-6D05BA58D380}" srcId="{B2714424-285A-4BA4-8079-D0258E486B81}" destId="{64BDDF79-2501-4F72-ADF7-7FB0107EE1C6}" srcOrd="0" destOrd="0" parTransId="{817121A2-0098-479F-A951-AE72133EF5FF}" sibTransId="{31A88129-8438-4EA0-A123-9FC71DA94222}"/>
    <dgm:cxn modelId="{D1133996-A637-4226-A4DD-5352FA6F0067}" type="presOf" srcId="{0DD52DB2-5689-46A3-8F94-A440A6CD405E}" destId="{FFA1FA07-FC9F-4633-AA92-79CF3AEC3B17}" srcOrd="0" destOrd="0" presId="urn:microsoft.com/office/officeart/2005/8/layout/hList1"/>
    <dgm:cxn modelId="{B3CFA5A7-22F1-4915-B141-7D9559F34782}" type="presOf" srcId="{CE672698-E2A9-4F07-AD95-BFF14706C1E7}" destId="{890EA122-3234-49EF-ACDC-4AB45B181ABB}" srcOrd="0" destOrd="0" presId="urn:microsoft.com/office/officeart/2005/8/layout/hList1"/>
    <dgm:cxn modelId="{7F30AFB9-05BA-4CAD-ACB7-7EC9C617CAC9}" type="presOf" srcId="{64BDDF79-2501-4F72-ADF7-7FB0107EE1C6}" destId="{A98B35B8-CDDC-46FC-A310-082A864BF7F8}" srcOrd="0" destOrd="0" presId="urn:microsoft.com/office/officeart/2005/8/layout/hList1"/>
    <dgm:cxn modelId="{A6FE29D1-2FB8-42DA-83A2-05125A01D6E8}" type="presOf" srcId="{2F9443E8-3427-4A12-90A4-219F15F4E4CE}" destId="{4AFF2C13-2F39-4EDD-A769-5C736DEC4CB3}" srcOrd="0" destOrd="0" presId="urn:microsoft.com/office/officeart/2005/8/layout/hList1"/>
    <dgm:cxn modelId="{527F72D6-46E8-4F2A-A10E-F3339189FA99}" type="presOf" srcId="{B4C1CAA9-BEEF-4E7A-8F43-B3F71679FFEC}" destId="{DD6CFA20-4E61-4E16-B0EC-D977D2C1A98B}" srcOrd="0" destOrd="0" presId="urn:microsoft.com/office/officeart/2005/8/layout/hList1"/>
    <dgm:cxn modelId="{797DAADC-EB8F-4CA0-9F9C-D65C470A9A07}" type="presOf" srcId="{2B99A414-3E7A-4A21-87CA-F4BC9EF8E67B}" destId="{81F2B9C4-1DAF-4433-A11F-CBD46D846A18}" srcOrd="0" destOrd="0" presId="urn:microsoft.com/office/officeart/2005/8/layout/hList1"/>
    <dgm:cxn modelId="{F323A3E5-1A4D-47CC-9027-8647AE127DC2}" srcId="{B4C1CAA9-BEEF-4E7A-8F43-B3F71679FFEC}" destId="{CE672698-E2A9-4F07-AD95-BFF14706C1E7}" srcOrd="0" destOrd="0" parTransId="{D2BA6C1D-8A80-4340-9E86-C2BBC151D8F3}" sibTransId="{F2218A85-3A27-44F7-9AF1-E5E4CC9CAF50}"/>
    <dgm:cxn modelId="{D9C91AE9-2927-40DC-8E2A-79ECD40F688A}" srcId="{91604FE4-CF56-4ABF-A84B-6D628C8D4B6A}" destId="{2B99A414-3E7A-4A21-87CA-F4BC9EF8E67B}" srcOrd="2" destOrd="0" parTransId="{FAD83C16-F83C-4C21-ADEE-EC4B45CB8C24}" sibTransId="{0C2E3406-2E2C-4FFB-8B26-A7C8C0C30B6D}"/>
    <dgm:cxn modelId="{C9A5B193-6969-407D-92DA-538CE0408861}" type="presParOf" srcId="{C6946D78-4C3C-40B4-8BD1-EB06DEFC4D5C}" destId="{F53C61BD-5161-4080-AF1E-A7A34B7B8549}" srcOrd="0" destOrd="0" presId="urn:microsoft.com/office/officeart/2005/8/layout/hList1"/>
    <dgm:cxn modelId="{80087C50-F2BD-4181-BB6C-FD1C2E94BDC2}" type="presParOf" srcId="{F53C61BD-5161-4080-AF1E-A7A34B7B8549}" destId="{43F22F41-CAD4-4271-8890-8F4DFF26BB4A}" srcOrd="0" destOrd="0" presId="urn:microsoft.com/office/officeart/2005/8/layout/hList1"/>
    <dgm:cxn modelId="{85188C12-D6DA-4217-BF64-3A480EADA745}" type="presParOf" srcId="{F53C61BD-5161-4080-AF1E-A7A34B7B8549}" destId="{A98B35B8-CDDC-46FC-A310-082A864BF7F8}" srcOrd="1" destOrd="0" presId="urn:microsoft.com/office/officeart/2005/8/layout/hList1"/>
    <dgm:cxn modelId="{EB500A99-B6A3-4BA7-A50B-D93507CF56A1}" type="presParOf" srcId="{C6946D78-4C3C-40B4-8BD1-EB06DEFC4D5C}" destId="{D59DCE5D-B9BA-456E-B7DC-891C100AE740}" srcOrd="1" destOrd="0" presId="urn:microsoft.com/office/officeart/2005/8/layout/hList1"/>
    <dgm:cxn modelId="{638CD41D-5CA6-43ED-971E-77C310971250}" type="presParOf" srcId="{C6946D78-4C3C-40B4-8BD1-EB06DEFC4D5C}" destId="{604C0663-898F-4209-A247-2AA033010340}" srcOrd="2" destOrd="0" presId="urn:microsoft.com/office/officeart/2005/8/layout/hList1"/>
    <dgm:cxn modelId="{8EFD2808-37AA-40E3-8A8A-4C9A337C5189}" type="presParOf" srcId="{604C0663-898F-4209-A247-2AA033010340}" destId="{DD6CFA20-4E61-4E16-B0EC-D977D2C1A98B}" srcOrd="0" destOrd="0" presId="urn:microsoft.com/office/officeart/2005/8/layout/hList1"/>
    <dgm:cxn modelId="{5F8198CB-6137-45B1-8BAE-782B3C8F31AE}" type="presParOf" srcId="{604C0663-898F-4209-A247-2AA033010340}" destId="{890EA122-3234-49EF-ACDC-4AB45B181ABB}" srcOrd="1" destOrd="0" presId="urn:microsoft.com/office/officeart/2005/8/layout/hList1"/>
    <dgm:cxn modelId="{B11D5B7C-E1BC-410C-A1E4-F2ACBD04A250}" type="presParOf" srcId="{C6946D78-4C3C-40B4-8BD1-EB06DEFC4D5C}" destId="{D392751C-9894-4EF2-8CF3-6F02AB718406}" srcOrd="3" destOrd="0" presId="urn:microsoft.com/office/officeart/2005/8/layout/hList1"/>
    <dgm:cxn modelId="{9D65F8B3-96D1-4136-9DEA-BC8A976FC6D1}" type="presParOf" srcId="{C6946D78-4C3C-40B4-8BD1-EB06DEFC4D5C}" destId="{67997B88-2C74-4400-9A79-7610701C152C}" srcOrd="4" destOrd="0" presId="urn:microsoft.com/office/officeart/2005/8/layout/hList1"/>
    <dgm:cxn modelId="{99582130-23E5-4AF0-9CC9-E10B68797870}" type="presParOf" srcId="{67997B88-2C74-4400-9A79-7610701C152C}" destId="{81F2B9C4-1DAF-4433-A11F-CBD46D846A18}" srcOrd="0" destOrd="0" presId="urn:microsoft.com/office/officeart/2005/8/layout/hList1"/>
    <dgm:cxn modelId="{EEC7514B-CFBB-4F11-8384-EE84548F740C}" type="presParOf" srcId="{67997B88-2C74-4400-9A79-7610701C152C}" destId="{4AFF2C13-2F39-4EDD-A769-5C736DEC4CB3}" srcOrd="1" destOrd="0" presId="urn:microsoft.com/office/officeart/2005/8/layout/hList1"/>
    <dgm:cxn modelId="{BBA119DC-CE27-4F7A-A171-7945847B2DD7}" type="presParOf" srcId="{C6946D78-4C3C-40B4-8BD1-EB06DEFC4D5C}" destId="{8143381E-733E-491B-AAA1-4BD258B4E083}" srcOrd="5" destOrd="0" presId="urn:microsoft.com/office/officeart/2005/8/layout/hList1"/>
    <dgm:cxn modelId="{ADA9F943-DD89-41D8-A7DC-8E3B3CECFF41}" type="presParOf" srcId="{C6946D78-4C3C-40B4-8BD1-EB06DEFC4D5C}" destId="{C446490F-5443-4871-8802-5C5859D38E40}" srcOrd="6" destOrd="0" presId="urn:microsoft.com/office/officeart/2005/8/layout/hList1"/>
    <dgm:cxn modelId="{FC60BFEA-D3EB-40A4-993C-550734330E0D}" type="presParOf" srcId="{C446490F-5443-4871-8802-5C5859D38E40}" destId="{FFA1FA07-FC9F-4633-AA92-79CF3AEC3B17}" srcOrd="0" destOrd="0" presId="urn:microsoft.com/office/officeart/2005/8/layout/hList1"/>
    <dgm:cxn modelId="{14A6A77F-5A6C-462D-8477-CD9BFE7DB848}" type="presParOf" srcId="{C446490F-5443-4871-8802-5C5859D38E40}" destId="{5D76B627-5C5B-4C5A-963B-B4C79497AB7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BC59E8-DA90-4EF2-AFB9-B7CFAA3CF6F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812162A-1D30-44FA-94C4-F38D00B13FF2}">
      <dgm:prSet phldrT="[Texto]"/>
      <dgm:spPr/>
      <dgm:t>
        <a:bodyPr/>
        <a:lstStyle/>
        <a:p>
          <a:r>
            <a:rPr lang="es-ES" b="0">
              <a:latin typeface="+mn-lt"/>
            </a:rPr>
            <a:t>Se han elaborado de </a:t>
          </a:r>
          <a:r>
            <a:rPr lang="es-ES" b="1">
              <a:latin typeface="+mn-lt"/>
            </a:rPr>
            <a:t>Planes de Acción </a:t>
          </a:r>
          <a:r>
            <a:rPr lang="es-ES">
              <a:latin typeface="+mn-lt"/>
            </a:rPr>
            <a:t>para adoptar e implementar las acciones que correspondan respecto a las recomendaciones consignadas en el Informe de Auditoría N° 007-2022-2-0309-AC</a:t>
          </a:r>
          <a:endParaRPr lang="es-ES" dirty="0"/>
        </a:p>
      </dgm:t>
    </dgm:pt>
    <dgm:pt modelId="{010D736B-418A-4BDC-8713-DA6AFC992191}" type="parTrans" cxnId="{E4D5222F-06C8-4C49-A3C2-520EEF30A565}">
      <dgm:prSet/>
      <dgm:spPr/>
      <dgm:t>
        <a:bodyPr/>
        <a:lstStyle/>
        <a:p>
          <a:endParaRPr lang="es-ES"/>
        </a:p>
      </dgm:t>
    </dgm:pt>
    <dgm:pt modelId="{939C7382-004A-444F-9029-CA83E73FAEB2}" type="sibTrans" cxnId="{E4D5222F-06C8-4C49-A3C2-520EEF30A565}">
      <dgm:prSet/>
      <dgm:spPr/>
      <dgm:t>
        <a:bodyPr/>
        <a:lstStyle/>
        <a:p>
          <a:endParaRPr lang="es-ES"/>
        </a:p>
      </dgm:t>
    </dgm:pt>
    <dgm:pt modelId="{B09BB371-73A2-4918-98C7-94A33B033A1F}">
      <dgm:prSet phldrT="[Texto]"/>
      <dgm:spPr/>
      <dgm:t>
        <a:bodyPr/>
        <a:lstStyle/>
        <a:p>
          <a:r>
            <a:rPr lang="es-ES"/>
            <a:t>El Informe de Control </a:t>
          </a:r>
          <a:r>
            <a:rPr lang="es-ES" b="1"/>
            <a:t>ha sido puesto en conocimiento de la Secretaría Técnica de los Órganos Instructores del Procedimiento Administrativo Disciplinario</a:t>
          </a:r>
          <a:endParaRPr lang="es-ES" dirty="0"/>
        </a:p>
      </dgm:t>
    </dgm:pt>
    <dgm:pt modelId="{0EC5FF57-E9D7-485A-A930-03C907AA0723}" type="parTrans" cxnId="{50B56B2D-66DF-49B8-8E93-FB83F6F9BE8B}">
      <dgm:prSet/>
      <dgm:spPr/>
      <dgm:t>
        <a:bodyPr/>
        <a:lstStyle/>
        <a:p>
          <a:endParaRPr lang="es-ES"/>
        </a:p>
      </dgm:t>
    </dgm:pt>
    <dgm:pt modelId="{074B8FB1-6151-4E5B-AC6B-77E490FCE372}" type="sibTrans" cxnId="{50B56B2D-66DF-49B8-8E93-FB83F6F9BE8B}">
      <dgm:prSet/>
      <dgm:spPr/>
      <dgm:t>
        <a:bodyPr/>
        <a:lstStyle/>
        <a:p>
          <a:endParaRPr lang="es-ES"/>
        </a:p>
      </dgm:t>
    </dgm:pt>
    <dgm:pt modelId="{8CEC767D-DDCB-4F69-9D1A-D9AFFE8096E8}">
      <dgm:prSet phldrT="[Texto]"/>
      <dgm:spPr/>
      <dgm:t>
        <a:bodyPr/>
        <a:lstStyle/>
        <a:p>
          <a:r>
            <a:rPr lang="es-ES" dirty="0"/>
            <a:t>Se ha dispuesto </a:t>
          </a:r>
          <a:r>
            <a:rPr lang="es-ES" b="1" dirty="0"/>
            <a:t>la inmediata subsanación de las deficiencias de control interno</a:t>
          </a:r>
          <a:endParaRPr lang="es-ES" dirty="0"/>
        </a:p>
      </dgm:t>
    </dgm:pt>
    <dgm:pt modelId="{206C1B62-7DE0-4A9B-BBAA-2175ED7BE1DD}" type="parTrans" cxnId="{02A11894-3BEE-4A08-B435-F35970ACE727}">
      <dgm:prSet/>
      <dgm:spPr/>
      <dgm:t>
        <a:bodyPr/>
        <a:lstStyle/>
        <a:p>
          <a:endParaRPr lang="es-ES"/>
        </a:p>
      </dgm:t>
    </dgm:pt>
    <dgm:pt modelId="{FFF69DD3-9B7D-4BA0-8B30-F4762DB4B6D7}" type="sibTrans" cxnId="{02A11894-3BEE-4A08-B435-F35970ACE727}">
      <dgm:prSet/>
      <dgm:spPr/>
      <dgm:t>
        <a:bodyPr/>
        <a:lstStyle/>
        <a:p>
          <a:endParaRPr lang="es-ES"/>
        </a:p>
      </dgm:t>
    </dgm:pt>
    <dgm:pt modelId="{16038F14-41D7-4E67-8DAA-1F5493351739}">
      <dgm:prSet phldrT="[Texto]"/>
      <dgm:spPr/>
      <dgm:t>
        <a:bodyPr/>
        <a:lstStyle/>
        <a:p>
          <a:r>
            <a:rPr lang="es-ES" b="0">
              <a:latin typeface="+mn-lt"/>
            </a:rPr>
            <a:t>Se puso en conocimiento de la OCI de INABIF que en la visita de la </a:t>
          </a:r>
          <a:r>
            <a:rPr lang="es-ES" b="1">
              <a:latin typeface="+mn-lt"/>
            </a:rPr>
            <a:t>CEMPICES </a:t>
          </a:r>
          <a:r>
            <a:rPr lang="es-ES" b="0">
              <a:latin typeface="+mn-lt"/>
            </a:rPr>
            <a:t>se habría dado cuenta de </a:t>
          </a:r>
          <a:r>
            <a:rPr lang="es-ES" b="1">
              <a:latin typeface="+mn-lt"/>
            </a:rPr>
            <a:t>hallazgos sobre medicamentos vencidos y posibles omisiones administrativas.</a:t>
          </a:r>
          <a:endParaRPr lang="es-ES" dirty="0"/>
        </a:p>
      </dgm:t>
    </dgm:pt>
    <dgm:pt modelId="{43AC392E-DDEB-4110-9F4B-4053D0952C2E}" type="parTrans" cxnId="{B1651BBC-47BD-46F7-B6C5-D6999226DE53}">
      <dgm:prSet/>
      <dgm:spPr/>
      <dgm:t>
        <a:bodyPr/>
        <a:lstStyle/>
        <a:p>
          <a:endParaRPr lang="es-ES"/>
        </a:p>
      </dgm:t>
    </dgm:pt>
    <dgm:pt modelId="{96FC423D-E9F4-40D8-9C4E-684370760403}" type="sibTrans" cxnId="{B1651BBC-47BD-46F7-B6C5-D6999226DE53}">
      <dgm:prSet/>
      <dgm:spPr/>
      <dgm:t>
        <a:bodyPr/>
        <a:lstStyle/>
        <a:p>
          <a:endParaRPr lang="es-ES"/>
        </a:p>
      </dgm:t>
    </dgm:pt>
    <dgm:pt modelId="{9F9FD94C-CCAD-4EA6-B8B6-5077D779D1C6}">
      <dgm:prSet phldrT="[Texto]"/>
      <dgm:spPr/>
      <dgm:t>
        <a:bodyPr/>
        <a:lstStyle/>
        <a:p>
          <a:r>
            <a:rPr lang="es-ES" b="0">
              <a:latin typeface="+mn-lt"/>
            </a:rPr>
            <a:t>Se realizaron las </a:t>
          </a:r>
          <a:r>
            <a:rPr lang="es-ES" b="1">
              <a:latin typeface="+mn-lt"/>
            </a:rPr>
            <a:t>acciones de supervisión inmediatas </a:t>
          </a:r>
          <a:r>
            <a:rPr lang="es-ES" b="0">
              <a:latin typeface="+mn-lt"/>
            </a:rPr>
            <a:t>en los Servicios de Protección y Desarrollo Familiar que se encuentren bajo su administración.</a:t>
          </a:r>
          <a:endParaRPr lang="es-ES" b="0" dirty="0"/>
        </a:p>
      </dgm:t>
    </dgm:pt>
    <dgm:pt modelId="{6792CDDC-7D93-474A-90D3-5BC1B93776A2}" type="parTrans" cxnId="{53FAA58B-B155-45B6-99CA-2A6414A012B9}">
      <dgm:prSet/>
      <dgm:spPr/>
      <dgm:t>
        <a:bodyPr/>
        <a:lstStyle/>
        <a:p>
          <a:endParaRPr lang="es-ES"/>
        </a:p>
      </dgm:t>
    </dgm:pt>
    <dgm:pt modelId="{F5A65D0B-F089-4959-A4A0-3D79808E63B8}" type="sibTrans" cxnId="{53FAA58B-B155-45B6-99CA-2A6414A012B9}">
      <dgm:prSet/>
      <dgm:spPr/>
      <dgm:t>
        <a:bodyPr/>
        <a:lstStyle/>
        <a:p>
          <a:endParaRPr lang="es-ES"/>
        </a:p>
      </dgm:t>
    </dgm:pt>
    <dgm:pt modelId="{10C392E6-1B98-4BE6-9746-B96FB97C9D8C}">
      <dgm:prSet phldrT="[Texto]"/>
      <dgm:spPr/>
      <dgm:t>
        <a:bodyPr/>
        <a:lstStyle/>
        <a:p>
          <a:r>
            <a:rPr lang="es-ES">
              <a:latin typeface="+mn-lt"/>
            </a:rPr>
            <a:t>Se </a:t>
          </a:r>
          <a:r>
            <a:rPr lang="es-ES" b="0">
              <a:latin typeface="+mn-lt"/>
            </a:rPr>
            <a:t>exhortó a todos los CAR de la USPPD, USPNNA y USPPAM a </a:t>
          </a:r>
          <a:r>
            <a:rPr lang="es-ES" b="1">
              <a:latin typeface="+mn-lt"/>
            </a:rPr>
            <a:t>asegurar el estricto cumplimiento de los plazos y procedimientos</a:t>
          </a:r>
          <a:endParaRPr lang="es-ES" dirty="0"/>
        </a:p>
      </dgm:t>
    </dgm:pt>
    <dgm:pt modelId="{70083A5C-47C5-4D5E-92C2-657B10908682}" type="parTrans" cxnId="{FA3A5ABA-20CB-419F-9E55-C15892CAC1B2}">
      <dgm:prSet/>
      <dgm:spPr/>
      <dgm:t>
        <a:bodyPr/>
        <a:lstStyle/>
        <a:p>
          <a:endParaRPr lang="es-ES"/>
        </a:p>
      </dgm:t>
    </dgm:pt>
    <dgm:pt modelId="{65FCFB5F-03C2-473C-A7D3-5DF8E3569734}" type="sibTrans" cxnId="{FA3A5ABA-20CB-419F-9E55-C15892CAC1B2}">
      <dgm:prSet/>
      <dgm:spPr/>
      <dgm:t>
        <a:bodyPr/>
        <a:lstStyle/>
        <a:p>
          <a:endParaRPr lang="es-ES"/>
        </a:p>
      </dgm:t>
    </dgm:pt>
    <dgm:pt modelId="{C4B4E80A-A668-4F55-A13F-6EC9F33FE43F}">
      <dgm:prSet phldrT="[Texto]"/>
      <dgm:spPr/>
      <dgm:t>
        <a:bodyPr/>
        <a:lstStyle/>
        <a:p>
          <a:r>
            <a:rPr lang="es-PE" dirty="0">
              <a:latin typeface="+mn-lt"/>
            </a:rPr>
            <a:t>Se han emitido </a:t>
          </a:r>
          <a:r>
            <a:rPr lang="es-PE" b="1" dirty="0">
              <a:latin typeface="+mn-lt"/>
            </a:rPr>
            <a:t>Informes de Precalificación que recomiendan el inicio de Procedimiento Administrativo Disciplinario (PAD) contra los servidores del </a:t>
          </a:r>
          <a:r>
            <a:rPr lang="es-ES" b="1" dirty="0">
              <a:latin typeface="+mn-lt"/>
            </a:rPr>
            <a:t>CAR «Esperanza» </a:t>
          </a:r>
          <a:r>
            <a:rPr lang="es-PE" b="1" dirty="0">
              <a:latin typeface="+mn-lt"/>
            </a:rPr>
            <a:t>involucrados</a:t>
          </a:r>
          <a:endParaRPr lang="es-ES" dirty="0"/>
        </a:p>
      </dgm:t>
    </dgm:pt>
    <dgm:pt modelId="{50085147-B94C-42C2-B4C2-942F63377092}" type="parTrans" cxnId="{D2D78C04-ED99-405F-B5B4-F9A19F9C26B6}">
      <dgm:prSet/>
      <dgm:spPr/>
      <dgm:t>
        <a:bodyPr/>
        <a:lstStyle/>
        <a:p>
          <a:endParaRPr lang="es-ES"/>
        </a:p>
      </dgm:t>
    </dgm:pt>
    <dgm:pt modelId="{40F8C5F5-141D-41DC-B26D-72CD32325F72}" type="sibTrans" cxnId="{D2D78C04-ED99-405F-B5B4-F9A19F9C26B6}">
      <dgm:prSet/>
      <dgm:spPr/>
      <dgm:t>
        <a:bodyPr/>
        <a:lstStyle/>
        <a:p>
          <a:endParaRPr lang="es-ES"/>
        </a:p>
      </dgm:t>
    </dgm:pt>
    <dgm:pt modelId="{8ABC451E-E5DA-4628-913F-852E9BCC99BB}" type="pres">
      <dgm:prSet presAssocID="{30BC59E8-DA90-4EF2-AFB9-B7CFAA3CF6F8}" presName="diagram" presStyleCnt="0">
        <dgm:presLayoutVars>
          <dgm:dir/>
          <dgm:resizeHandles val="exact"/>
        </dgm:presLayoutVars>
      </dgm:prSet>
      <dgm:spPr/>
    </dgm:pt>
    <dgm:pt modelId="{B9E5ADF3-C263-4746-8C0D-3EFB2B726E1F}" type="pres">
      <dgm:prSet presAssocID="{C812162A-1D30-44FA-94C4-F38D00B13FF2}" presName="node" presStyleLbl="node1" presStyleIdx="0" presStyleCnt="7">
        <dgm:presLayoutVars>
          <dgm:bulletEnabled val="1"/>
        </dgm:presLayoutVars>
      </dgm:prSet>
      <dgm:spPr/>
    </dgm:pt>
    <dgm:pt modelId="{ADB6EDBA-122B-49F4-B2C3-46B0158716A9}" type="pres">
      <dgm:prSet presAssocID="{939C7382-004A-444F-9029-CA83E73FAEB2}" presName="sibTrans" presStyleCnt="0"/>
      <dgm:spPr/>
    </dgm:pt>
    <dgm:pt modelId="{0BB67845-E6B8-43B5-B730-352B077091BB}" type="pres">
      <dgm:prSet presAssocID="{B09BB371-73A2-4918-98C7-94A33B033A1F}" presName="node" presStyleLbl="node1" presStyleIdx="1" presStyleCnt="7">
        <dgm:presLayoutVars>
          <dgm:bulletEnabled val="1"/>
        </dgm:presLayoutVars>
      </dgm:prSet>
      <dgm:spPr/>
    </dgm:pt>
    <dgm:pt modelId="{0EE627D2-6B05-4AC2-AA13-D71B3BB9E4D9}" type="pres">
      <dgm:prSet presAssocID="{074B8FB1-6151-4E5B-AC6B-77E490FCE372}" presName="sibTrans" presStyleCnt="0"/>
      <dgm:spPr/>
    </dgm:pt>
    <dgm:pt modelId="{A2E34668-395B-477A-93E5-6A7CF8386EFB}" type="pres">
      <dgm:prSet presAssocID="{8CEC767D-DDCB-4F69-9D1A-D9AFFE8096E8}" presName="node" presStyleLbl="node1" presStyleIdx="2" presStyleCnt="7">
        <dgm:presLayoutVars>
          <dgm:bulletEnabled val="1"/>
        </dgm:presLayoutVars>
      </dgm:prSet>
      <dgm:spPr/>
    </dgm:pt>
    <dgm:pt modelId="{AE958C0A-499A-4AAF-8CD1-B43F1304D8DE}" type="pres">
      <dgm:prSet presAssocID="{FFF69DD3-9B7D-4BA0-8B30-F4762DB4B6D7}" presName="sibTrans" presStyleCnt="0"/>
      <dgm:spPr/>
    </dgm:pt>
    <dgm:pt modelId="{47E8ADB6-4518-4D4C-8A6E-B3653E7CFBA2}" type="pres">
      <dgm:prSet presAssocID="{C4B4E80A-A668-4F55-A13F-6EC9F33FE43F}" presName="node" presStyleLbl="node1" presStyleIdx="3" presStyleCnt="7">
        <dgm:presLayoutVars>
          <dgm:bulletEnabled val="1"/>
        </dgm:presLayoutVars>
      </dgm:prSet>
      <dgm:spPr/>
    </dgm:pt>
    <dgm:pt modelId="{42914DDD-2FCF-4DCD-8398-147384C80EBF}" type="pres">
      <dgm:prSet presAssocID="{40F8C5F5-141D-41DC-B26D-72CD32325F72}" presName="sibTrans" presStyleCnt="0"/>
      <dgm:spPr/>
    </dgm:pt>
    <dgm:pt modelId="{465F2868-78D3-4306-84F1-4FE335951785}" type="pres">
      <dgm:prSet presAssocID="{16038F14-41D7-4E67-8DAA-1F5493351739}" presName="node" presStyleLbl="node1" presStyleIdx="4" presStyleCnt="7">
        <dgm:presLayoutVars>
          <dgm:bulletEnabled val="1"/>
        </dgm:presLayoutVars>
      </dgm:prSet>
      <dgm:spPr/>
    </dgm:pt>
    <dgm:pt modelId="{E4F364F5-0AC3-4475-BB5B-281AB52A418F}" type="pres">
      <dgm:prSet presAssocID="{96FC423D-E9F4-40D8-9C4E-684370760403}" presName="sibTrans" presStyleCnt="0"/>
      <dgm:spPr/>
    </dgm:pt>
    <dgm:pt modelId="{9A97E030-6D91-4D23-AC98-9989F3AC1E24}" type="pres">
      <dgm:prSet presAssocID="{9F9FD94C-CCAD-4EA6-B8B6-5077D779D1C6}" presName="node" presStyleLbl="node1" presStyleIdx="5" presStyleCnt="7">
        <dgm:presLayoutVars>
          <dgm:bulletEnabled val="1"/>
        </dgm:presLayoutVars>
      </dgm:prSet>
      <dgm:spPr/>
    </dgm:pt>
    <dgm:pt modelId="{C6719243-4A21-49BD-82F1-8C7CC5AC3786}" type="pres">
      <dgm:prSet presAssocID="{F5A65D0B-F089-4959-A4A0-3D79808E63B8}" presName="sibTrans" presStyleCnt="0"/>
      <dgm:spPr/>
    </dgm:pt>
    <dgm:pt modelId="{040237FF-5B05-406B-A7AC-423CDF0BA7E8}" type="pres">
      <dgm:prSet presAssocID="{10C392E6-1B98-4BE6-9746-B96FB97C9D8C}" presName="node" presStyleLbl="node1" presStyleIdx="6" presStyleCnt="7">
        <dgm:presLayoutVars>
          <dgm:bulletEnabled val="1"/>
        </dgm:presLayoutVars>
      </dgm:prSet>
      <dgm:spPr/>
    </dgm:pt>
  </dgm:ptLst>
  <dgm:cxnLst>
    <dgm:cxn modelId="{D2D78C04-ED99-405F-B5B4-F9A19F9C26B6}" srcId="{30BC59E8-DA90-4EF2-AFB9-B7CFAA3CF6F8}" destId="{C4B4E80A-A668-4F55-A13F-6EC9F33FE43F}" srcOrd="3" destOrd="0" parTransId="{50085147-B94C-42C2-B4C2-942F63377092}" sibTransId="{40F8C5F5-141D-41DC-B26D-72CD32325F72}"/>
    <dgm:cxn modelId="{BFA0200A-4E48-4D48-A0B8-8ED7F24B0ADE}" type="presOf" srcId="{30BC59E8-DA90-4EF2-AFB9-B7CFAA3CF6F8}" destId="{8ABC451E-E5DA-4628-913F-852E9BCC99BB}" srcOrd="0" destOrd="0" presId="urn:microsoft.com/office/officeart/2005/8/layout/default"/>
    <dgm:cxn modelId="{6E3E1723-8BC8-4DEF-B7C2-A4F66BAFE94F}" type="presOf" srcId="{C812162A-1D30-44FA-94C4-F38D00B13FF2}" destId="{B9E5ADF3-C263-4746-8C0D-3EFB2B726E1F}" srcOrd="0" destOrd="0" presId="urn:microsoft.com/office/officeart/2005/8/layout/default"/>
    <dgm:cxn modelId="{DC3ACA27-FD16-4BDD-8A93-39505AEFAD77}" type="presOf" srcId="{16038F14-41D7-4E67-8DAA-1F5493351739}" destId="{465F2868-78D3-4306-84F1-4FE335951785}" srcOrd="0" destOrd="0" presId="urn:microsoft.com/office/officeart/2005/8/layout/default"/>
    <dgm:cxn modelId="{4DBA062A-9D21-46D6-892F-6598528102A5}" type="presOf" srcId="{B09BB371-73A2-4918-98C7-94A33B033A1F}" destId="{0BB67845-E6B8-43B5-B730-352B077091BB}" srcOrd="0" destOrd="0" presId="urn:microsoft.com/office/officeart/2005/8/layout/default"/>
    <dgm:cxn modelId="{50B56B2D-66DF-49B8-8E93-FB83F6F9BE8B}" srcId="{30BC59E8-DA90-4EF2-AFB9-B7CFAA3CF6F8}" destId="{B09BB371-73A2-4918-98C7-94A33B033A1F}" srcOrd="1" destOrd="0" parTransId="{0EC5FF57-E9D7-485A-A930-03C907AA0723}" sibTransId="{074B8FB1-6151-4E5B-AC6B-77E490FCE372}"/>
    <dgm:cxn modelId="{E4D5222F-06C8-4C49-A3C2-520EEF30A565}" srcId="{30BC59E8-DA90-4EF2-AFB9-B7CFAA3CF6F8}" destId="{C812162A-1D30-44FA-94C4-F38D00B13FF2}" srcOrd="0" destOrd="0" parTransId="{010D736B-418A-4BDC-8713-DA6AFC992191}" sibTransId="{939C7382-004A-444F-9029-CA83E73FAEB2}"/>
    <dgm:cxn modelId="{90EA5656-27EF-4732-8F2B-14DF72D05FE5}" type="presOf" srcId="{C4B4E80A-A668-4F55-A13F-6EC9F33FE43F}" destId="{47E8ADB6-4518-4D4C-8A6E-B3653E7CFBA2}" srcOrd="0" destOrd="0" presId="urn:microsoft.com/office/officeart/2005/8/layout/default"/>
    <dgm:cxn modelId="{53FAA58B-B155-45B6-99CA-2A6414A012B9}" srcId="{30BC59E8-DA90-4EF2-AFB9-B7CFAA3CF6F8}" destId="{9F9FD94C-CCAD-4EA6-B8B6-5077D779D1C6}" srcOrd="5" destOrd="0" parTransId="{6792CDDC-7D93-474A-90D3-5BC1B93776A2}" sibTransId="{F5A65D0B-F089-4959-A4A0-3D79808E63B8}"/>
    <dgm:cxn modelId="{02A11894-3BEE-4A08-B435-F35970ACE727}" srcId="{30BC59E8-DA90-4EF2-AFB9-B7CFAA3CF6F8}" destId="{8CEC767D-DDCB-4F69-9D1A-D9AFFE8096E8}" srcOrd="2" destOrd="0" parTransId="{206C1B62-7DE0-4A9B-BBAA-2175ED7BE1DD}" sibTransId="{FFF69DD3-9B7D-4BA0-8B30-F4762DB4B6D7}"/>
    <dgm:cxn modelId="{FA3A5ABA-20CB-419F-9E55-C15892CAC1B2}" srcId="{30BC59E8-DA90-4EF2-AFB9-B7CFAA3CF6F8}" destId="{10C392E6-1B98-4BE6-9746-B96FB97C9D8C}" srcOrd="6" destOrd="0" parTransId="{70083A5C-47C5-4D5E-92C2-657B10908682}" sibTransId="{65FCFB5F-03C2-473C-A7D3-5DF8E3569734}"/>
    <dgm:cxn modelId="{B1651BBC-47BD-46F7-B6C5-D6999226DE53}" srcId="{30BC59E8-DA90-4EF2-AFB9-B7CFAA3CF6F8}" destId="{16038F14-41D7-4E67-8DAA-1F5493351739}" srcOrd="4" destOrd="0" parTransId="{43AC392E-DDEB-4110-9F4B-4053D0952C2E}" sibTransId="{96FC423D-E9F4-40D8-9C4E-684370760403}"/>
    <dgm:cxn modelId="{F22106D6-C0AA-4F44-BB4B-4E13AC29EDAF}" type="presOf" srcId="{9F9FD94C-CCAD-4EA6-B8B6-5077D779D1C6}" destId="{9A97E030-6D91-4D23-AC98-9989F3AC1E24}" srcOrd="0" destOrd="0" presId="urn:microsoft.com/office/officeart/2005/8/layout/default"/>
    <dgm:cxn modelId="{224582E7-B963-45F8-8261-1DD4163094C8}" type="presOf" srcId="{8CEC767D-DDCB-4F69-9D1A-D9AFFE8096E8}" destId="{A2E34668-395B-477A-93E5-6A7CF8386EFB}" srcOrd="0" destOrd="0" presId="urn:microsoft.com/office/officeart/2005/8/layout/default"/>
    <dgm:cxn modelId="{901183F3-16D1-4BCF-9CE6-865E7CD36B99}" type="presOf" srcId="{10C392E6-1B98-4BE6-9746-B96FB97C9D8C}" destId="{040237FF-5B05-406B-A7AC-423CDF0BA7E8}" srcOrd="0" destOrd="0" presId="urn:microsoft.com/office/officeart/2005/8/layout/default"/>
    <dgm:cxn modelId="{8242F0D7-714F-4402-8A46-B74A43C72938}" type="presParOf" srcId="{8ABC451E-E5DA-4628-913F-852E9BCC99BB}" destId="{B9E5ADF3-C263-4746-8C0D-3EFB2B726E1F}" srcOrd="0" destOrd="0" presId="urn:microsoft.com/office/officeart/2005/8/layout/default"/>
    <dgm:cxn modelId="{3081874B-BDE1-491E-AADF-666C028DA99D}" type="presParOf" srcId="{8ABC451E-E5DA-4628-913F-852E9BCC99BB}" destId="{ADB6EDBA-122B-49F4-B2C3-46B0158716A9}" srcOrd="1" destOrd="0" presId="urn:microsoft.com/office/officeart/2005/8/layout/default"/>
    <dgm:cxn modelId="{F6DDEF02-D6E5-439E-B8CB-B03D6B180F54}" type="presParOf" srcId="{8ABC451E-E5DA-4628-913F-852E9BCC99BB}" destId="{0BB67845-E6B8-43B5-B730-352B077091BB}" srcOrd="2" destOrd="0" presId="urn:microsoft.com/office/officeart/2005/8/layout/default"/>
    <dgm:cxn modelId="{78404440-56E1-4B08-B412-0657B0EB7E5D}" type="presParOf" srcId="{8ABC451E-E5DA-4628-913F-852E9BCC99BB}" destId="{0EE627D2-6B05-4AC2-AA13-D71B3BB9E4D9}" srcOrd="3" destOrd="0" presId="urn:microsoft.com/office/officeart/2005/8/layout/default"/>
    <dgm:cxn modelId="{2964BE8B-B063-4A88-BDAF-07F000CC67AE}" type="presParOf" srcId="{8ABC451E-E5DA-4628-913F-852E9BCC99BB}" destId="{A2E34668-395B-477A-93E5-6A7CF8386EFB}" srcOrd="4" destOrd="0" presId="urn:microsoft.com/office/officeart/2005/8/layout/default"/>
    <dgm:cxn modelId="{54F1BA98-6D59-4396-862B-B0E8948DBB73}" type="presParOf" srcId="{8ABC451E-E5DA-4628-913F-852E9BCC99BB}" destId="{AE958C0A-499A-4AAF-8CD1-B43F1304D8DE}" srcOrd="5" destOrd="0" presId="urn:microsoft.com/office/officeart/2005/8/layout/default"/>
    <dgm:cxn modelId="{469A3B2D-9FB8-48FF-82BD-414E02C14446}" type="presParOf" srcId="{8ABC451E-E5DA-4628-913F-852E9BCC99BB}" destId="{47E8ADB6-4518-4D4C-8A6E-B3653E7CFBA2}" srcOrd="6" destOrd="0" presId="urn:microsoft.com/office/officeart/2005/8/layout/default"/>
    <dgm:cxn modelId="{56DB41F1-4C31-486E-8AAE-15AD7B560CE9}" type="presParOf" srcId="{8ABC451E-E5DA-4628-913F-852E9BCC99BB}" destId="{42914DDD-2FCF-4DCD-8398-147384C80EBF}" srcOrd="7" destOrd="0" presId="urn:microsoft.com/office/officeart/2005/8/layout/default"/>
    <dgm:cxn modelId="{30F2CF86-5FF3-4967-9D54-6945C630D1C7}" type="presParOf" srcId="{8ABC451E-E5DA-4628-913F-852E9BCC99BB}" destId="{465F2868-78D3-4306-84F1-4FE335951785}" srcOrd="8" destOrd="0" presId="urn:microsoft.com/office/officeart/2005/8/layout/default"/>
    <dgm:cxn modelId="{D2F34094-4DA2-404D-8E80-1AAD4D8FBF00}" type="presParOf" srcId="{8ABC451E-E5DA-4628-913F-852E9BCC99BB}" destId="{E4F364F5-0AC3-4475-BB5B-281AB52A418F}" srcOrd="9" destOrd="0" presId="urn:microsoft.com/office/officeart/2005/8/layout/default"/>
    <dgm:cxn modelId="{339D30E2-5D72-4B1B-BD7A-9344A2E17CE6}" type="presParOf" srcId="{8ABC451E-E5DA-4628-913F-852E9BCC99BB}" destId="{9A97E030-6D91-4D23-AC98-9989F3AC1E24}" srcOrd="10" destOrd="0" presId="urn:microsoft.com/office/officeart/2005/8/layout/default"/>
    <dgm:cxn modelId="{441AD68C-52F1-4B38-B4A4-128B4508CCC2}" type="presParOf" srcId="{8ABC451E-E5DA-4628-913F-852E9BCC99BB}" destId="{C6719243-4A21-49BD-82F1-8C7CC5AC3786}" srcOrd="11" destOrd="0" presId="urn:microsoft.com/office/officeart/2005/8/layout/default"/>
    <dgm:cxn modelId="{8CA8CA93-538F-4151-8CBF-B5D98776E613}" type="presParOf" srcId="{8ABC451E-E5DA-4628-913F-852E9BCC99BB}" destId="{040237FF-5B05-406B-A7AC-423CDF0BA7E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22F41-CAD4-4271-8890-8F4DFF26BB4A}">
      <dsp:nvSpPr>
        <dsp:cNvPr id="0" name=""/>
        <dsp:cNvSpPr/>
      </dsp:nvSpPr>
      <dsp:spPr>
        <a:xfrm>
          <a:off x="2564" y="69029"/>
          <a:ext cx="2500460" cy="345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8,348</a:t>
          </a:r>
        </a:p>
      </dsp:txBody>
      <dsp:txXfrm>
        <a:off x="2564" y="69029"/>
        <a:ext cx="2500460" cy="345600"/>
      </dsp:txXfrm>
    </dsp:sp>
    <dsp:sp modelId="{A98B35B8-CDDC-46FC-A310-082A864BF7F8}">
      <dsp:nvSpPr>
        <dsp:cNvPr id="0" name=""/>
        <dsp:cNvSpPr/>
      </dsp:nvSpPr>
      <dsp:spPr>
        <a:xfrm>
          <a:off x="2564" y="414629"/>
          <a:ext cx="2500460" cy="8440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NNA de las comunidades han fortalecido sus capacidades de autoprotección.</a:t>
          </a:r>
        </a:p>
      </dsp:txBody>
      <dsp:txXfrm>
        <a:off x="2564" y="414629"/>
        <a:ext cx="2500460" cy="844087"/>
      </dsp:txXfrm>
    </dsp:sp>
    <dsp:sp modelId="{DD6CFA20-4E61-4E16-B0EC-D977D2C1A98B}">
      <dsp:nvSpPr>
        <dsp:cNvPr id="0" name=""/>
        <dsp:cNvSpPr/>
      </dsp:nvSpPr>
      <dsp:spPr>
        <a:xfrm>
          <a:off x="2853089" y="69029"/>
          <a:ext cx="2500460" cy="3456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3,160</a:t>
          </a:r>
        </a:p>
      </dsp:txBody>
      <dsp:txXfrm>
        <a:off x="2853089" y="69029"/>
        <a:ext cx="2500460" cy="345600"/>
      </dsp:txXfrm>
    </dsp:sp>
    <dsp:sp modelId="{890EA122-3234-49EF-ACDC-4AB45B181ABB}">
      <dsp:nvSpPr>
        <dsp:cNvPr id="0" name=""/>
        <dsp:cNvSpPr/>
      </dsp:nvSpPr>
      <dsp:spPr>
        <a:xfrm>
          <a:off x="2853089" y="414629"/>
          <a:ext cx="2500460" cy="844087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Padres, madres y adultos cuidadores han fortalecido sus competencias parentales para el uso de pautas de crianza positiva.</a:t>
          </a:r>
        </a:p>
      </dsp:txBody>
      <dsp:txXfrm>
        <a:off x="2853089" y="414629"/>
        <a:ext cx="2500460" cy="844087"/>
      </dsp:txXfrm>
    </dsp:sp>
    <dsp:sp modelId="{81F2B9C4-1DAF-4433-A11F-CBD46D846A18}">
      <dsp:nvSpPr>
        <dsp:cNvPr id="0" name=""/>
        <dsp:cNvSpPr/>
      </dsp:nvSpPr>
      <dsp:spPr>
        <a:xfrm>
          <a:off x="5703614" y="69029"/>
          <a:ext cx="2500460" cy="3456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1,191</a:t>
          </a:r>
          <a:endParaRPr lang="es-ES" sz="1100" b="1" kern="1200" dirty="0"/>
        </a:p>
      </dsp:txBody>
      <dsp:txXfrm>
        <a:off x="5703614" y="69029"/>
        <a:ext cx="2500460" cy="345600"/>
      </dsp:txXfrm>
    </dsp:sp>
    <dsp:sp modelId="{4AFF2C13-2F39-4EDD-A769-5C736DEC4CB3}">
      <dsp:nvSpPr>
        <dsp:cNvPr id="0" name=""/>
        <dsp:cNvSpPr/>
      </dsp:nvSpPr>
      <dsp:spPr>
        <a:xfrm>
          <a:off x="5703614" y="414629"/>
          <a:ext cx="2500460" cy="84408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Autoridades y líderes comunitarios han fortalecido sus capacidades.</a:t>
          </a:r>
        </a:p>
      </dsp:txBody>
      <dsp:txXfrm>
        <a:off x="5703614" y="414629"/>
        <a:ext cx="2500460" cy="844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22F41-CAD4-4271-8890-8F4DFF26BB4A}">
      <dsp:nvSpPr>
        <dsp:cNvPr id="0" name=""/>
        <dsp:cNvSpPr/>
      </dsp:nvSpPr>
      <dsp:spPr>
        <a:xfrm>
          <a:off x="3122" y="59703"/>
          <a:ext cx="1877680" cy="7437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Mujeres empoderadas y autónomas</a:t>
          </a:r>
          <a:endParaRPr lang="es-ES" sz="1400" b="1" kern="1200" dirty="0"/>
        </a:p>
      </dsp:txBody>
      <dsp:txXfrm>
        <a:off x="3122" y="59703"/>
        <a:ext cx="1877680" cy="743763"/>
      </dsp:txXfrm>
    </dsp:sp>
    <dsp:sp modelId="{A98B35B8-CDDC-46FC-A310-082A864BF7F8}">
      <dsp:nvSpPr>
        <dsp:cNvPr id="0" name=""/>
        <dsp:cNvSpPr/>
      </dsp:nvSpPr>
      <dsp:spPr>
        <a:xfrm>
          <a:off x="3122" y="784220"/>
          <a:ext cx="1877680" cy="131714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100" kern="1200" dirty="0"/>
            <a:t>3597 jóvenes y adolescentes fortalecen sus capacidades para ser agentes activos de cambio social en su familia y comunidad</a:t>
          </a:r>
          <a:endParaRPr lang="es-ES" sz="1100" kern="1200" dirty="0"/>
        </a:p>
      </dsp:txBody>
      <dsp:txXfrm>
        <a:off x="3122" y="784220"/>
        <a:ext cx="1877680" cy="1317141"/>
      </dsp:txXfrm>
    </dsp:sp>
    <dsp:sp modelId="{DD6CFA20-4E61-4E16-B0EC-D977D2C1A98B}">
      <dsp:nvSpPr>
        <dsp:cNvPr id="0" name=""/>
        <dsp:cNvSpPr/>
      </dsp:nvSpPr>
      <dsp:spPr>
        <a:xfrm>
          <a:off x="2143678" y="69327"/>
          <a:ext cx="1877680" cy="705270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Hombres por la Igualdad</a:t>
          </a:r>
          <a:endParaRPr lang="es-ES" sz="1400" b="1" kern="1200" dirty="0"/>
        </a:p>
      </dsp:txBody>
      <dsp:txXfrm>
        <a:off x="2143678" y="69327"/>
        <a:ext cx="1877680" cy="705270"/>
      </dsp:txXfrm>
    </dsp:sp>
    <dsp:sp modelId="{890EA122-3234-49EF-ACDC-4AB45B181ABB}">
      <dsp:nvSpPr>
        <dsp:cNvPr id="0" name=""/>
        <dsp:cNvSpPr/>
      </dsp:nvSpPr>
      <dsp:spPr>
        <a:xfrm>
          <a:off x="2143678" y="774597"/>
          <a:ext cx="1877680" cy="1317141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100" kern="1200" dirty="0"/>
            <a:t>A la fecha, se cuenta con 125 colectivos y 3247 líderes, quienes desarrollan acciones de información, sensibilización e incidencia en prevención en sus localidades</a:t>
          </a:r>
          <a:endParaRPr lang="es-ES" sz="1100" kern="1200" dirty="0"/>
        </a:p>
      </dsp:txBody>
      <dsp:txXfrm>
        <a:off x="2143678" y="774597"/>
        <a:ext cx="1877680" cy="1317141"/>
      </dsp:txXfrm>
    </dsp:sp>
    <dsp:sp modelId="{81F2B9C4-1DAF-4433-A11F-CBD46D846A18}">
      <dsp:nvSpPr>
        <dsp:cNvPr id="0" name=""/>
        <dsp:cNvSpPr/>
      </dsp:nvSpPr>
      <dsp:spPr>
        <a:xfrm>
          <a:off x="4284234" y="69327"/>
          <a:ext cx="1877680" cy="705270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Mujeres acompañando a mujeres</a:t>
          </a:r>
          <a:endParaRPr lang="es-ES" sz="1100" b="1" kern="1200" dirty="0"/>
        </a:p>
      </dsp:txBody>
      <dsp:txXfrm>
        <a:off x="4284234" y="69327"/>
        <a:ext cx="1877680" cy="705270"/>
      </dsp:txXfrm>
    </dsp:sp>
    <dsp:sp modelId="{4AFF2C13-2F39-4EDD-A769-5C736DEC4CB3}">
      <dsp:nvSpPr>
        <dsp:cNvPr id="0" name=""/>
        <dsp:cNvSpPr/>
      </dsp:nvSpPr>
      <dsp:spPr>
        <a:xfrm>
          <a:off x="4284234" y="774597"/>
          <a:ext cx="1877680" cy="1317141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100" kern="1200" dirty="0"/>
            <a:t>A la fecha se cuenta con 4 890 mujeres víctimas de violencia que se encuentran en proceso de acompañamiento básico y especializado. </a:t>
          </a:r>
          <a:endParaRPr lang="es-ES" sz="1100" kern="1200" dirty="0"/>
        </a:p>
      </dsp:txBody>
      <dsp:txXfrm>
        <a:off x="4284234" y="774597"/>
        <a:ext cx="1877680" cy="1317141"/>
      </dsp:txXfrm>
    </dsp:sp>
    <dsp:sp modelId="{FFA1FA07-FC9F-4633-AA92-79CF3AEC3B17}">
      <dsp:nvSpPr>
        <dsp:cNvPr id="0" name=""/>
        <dsp:cNvSpPr/>
      </dsp:nvSpPr>
      <dsp:spPr>
        <a:xfrm>
          <a:off x="6424790" y="69327"/>
          <a:ext cx="1877680" cy="70527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b="1" kern="1200" dirty="0"/>
            <a:t>Estrategia educativa</a:t>
          </a:r>
          <a:endParaRPr lang="es-ES" sz="1600" b="1" kern="1200" dirty="0"/>
        </a:p>
      </dsp:txBody>
      <dsp:txXfrm>
        <a:off x="6424790" y="69327"/>
        <a:ext cx="1877680" cy="705270"/>
      </dsp:txXfrm>
    </dsp:sp>
    <dsp:sp modelId="{5D76B627-5C5B-4C5A-963B-B4C79497AB7E}">
      <dsp:nvSpPr>
        <dsp:cNvPr id="0" name=""/>
        <dsp:cNvSpPr/>
      </dsp:nvSpPr>
      <dsp:spPr>
        <a:xfrm>
          <a:off x="6424790" y="774597"/>
          <a:ext cx="1877680" cy="131714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/>
            <a:t>Se ha logrado </a:t>
          </a:r>
          <a:r>
            <a:rPr lang="es-PE" sz="1100" kern="1200" dirty="0"/>
            <a:t>sensibilizar en lo que va del año a 17 755 niñas, niños y adolescentes</a:t>
          </a:r>
          <a:endParaRPr lang="es-ES" sz="1100" kern="1200" dirty="0"/>
        </a:p>
      </dsp:txBody>
      <dsp:txXfrm>
        <a:off x="6424790" y="774597"/>
        <a:ext cx="1877680" cy="13171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5ADF3-C263-4746-8C0D-3EFB2B726E1F}">
      <dsp:nvSpPr>
        <dsp:cNvPr id="0" name=""/>
        <dsp:cNvSpPr/>
      </dsp:nvSpPr>
      <dsp:spPr>
        <a:xfrm>
          <a:off x="3434" y="940244"/>
          <a:ext cx="2725062" cy="1635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kern="1200">
              <a:latin typeface="+mn-lt"/>
            </a:rPr>
            <a:t>Se han elaborado de </a:t>
          </a:r>
          <a:r>
            <a:rPr lang="es-ES" sz="1500" b="1" kern="1200">
              <a:latin typeface="+mn-lt"/>
            </a:rPr>
            <a:t>Planes de Acción </a:t>
          </a:r>
          <a:r>
            <a:rPr lang="es-ES" sz="1500" kern="1200">
              <a:latin typeface="+mn-lt"/>
            </a:rPr>
            <a:t>para adoptar e implementar las acciones que correspondan respecto a las recomendaciones consignadas en el Informe de Auditoría N° 007-2022-2-0309-AC</a:t>
          </a:r>
          <a:endParaRPr lang="es-ES" sz="1500" kern="1200" dirty="0"/>
        </a:p>
      </dsp:txBody>
      <dsp:txXfrm>
        <a:off x="3434" y="940244"/>
        <a:ext cx="2725062" cy="1635037"/>
      </dsp:txXfrm>
    </dsp:sp>
    <dsp:sp modelId="{0BB67845-E6B8-43B5-B730-352B077091BB}">
      <dsp:nvSpPr>
        <dsp:cNvPr id="0" name=""/>
        <dsp:cNvSpPr/>
      </dsp:nvSpPr>
      <dsp:spPr>
        <a:xfrm>
          <a:off x="3001004" y="940244"/>
          <a:ext cx="2725062" cy="1635037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El Informe de Control </a:t>
          </a:r>
          <a:r>
            <a:rPr lang="es-ES" sz="1500" b="1" kern="1200"/>
            <a:t>ha sido puesto en conocimiento de la Secretaría Técnica de los Órganos Instructores del Procedimiento Administrativo Disciplinario</a:t>
          </a:r>
          <a:endParaRPr lang="es-ES" sz="1500" kern="1200" dirty="0"/>
        </a:p>
      </dsp:txBody>
      <dsp:txXfrm>
        <a:off x="3001004" y="940244"/>
        <a:ext cx="2725062" cy="1635037"/>
      </dsp:txXfrm>
    </dsp:sp>
    <dsp:sp modelId="{A2E34668-395B-477A-93E5-6A7CF8386EFB}">
      <dsp:nvSpPr>
        <dsp:cNvPr id="0" name=""/>
        <dsp:cNvSpPr/>
      </dsp:nvSpPr>
      <dsp:spPr>
        <a:xfrm>
          <a:off x="5998573" y="940244"/>
          <a:ext cx="2725062" cy="1635037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Se ha dispuesto </a:t>
          </a:r>
          <a:r>
            <a:rPr lang="es-ES" sz="1500" b="1" kern="1200" dirty="0"/>
            <a:t>la inmediata subsanación de las deficiencias de control interno</a:t>
          </a:r>
          <a:endParaRPr lang="es-ES" sz="1500" kern="1200" dirty="0"/>
        </a:p>
      </dsp:txBody>
      <dsp:txXfrm>
        <a:off x="5998573" y="940244"/>
        <a:ext cx="2725062" cy="1635037"/>
      </dsp:txXfrm>
    </dsp:sp>
    <dsp:sp modelId="{47E8ADB6-4518-4D4C-8A6E-B3653E7CFBA2}">
      <dsp:nvSpPr>
        <dsp:cNvPr id="0" name=""/>
        <dsp:cNvSpPr/>
      </dsp:nvSpPr>
      <dsp:spPr>
        <a:xfrm>
          <a:off x="8996142" y="940244"/>
          <a:ext cx="2725062" cy="163503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>
              <a:latin typeface="+mn-lt"/>
            </a:rPr>
            <a:t>Se han emitido </a:t>
          </a:r>
          <a:r>
            <a:rPr lang="es-PE" sz="1500" b="1" kern="1200" dirty="0">
              <a:latin typeface="+mn-lt"/>
            </a:rPr>
            <a:t>Informes de Precalificación que recomiendan el inicio de Procedimiento Administrativo Disciplinario (PAD) contra los servidores del </a:t>
          </a:r>
          <a:r>
            <a:rPr lang="es-ES" sz="1500" b="1" kern="1200" dirty="0">
              <a:latin typeface="+mn-lt"/>
            </a:rPr>
            <a:t>CAR «Esperanza» </a:t>
          </a:r>
          <a:r>
            <a:rPr lang="es-PE" sz="1500" b="1" kern="1200" dirty="0">
              <a:latin typeface="+mn-lt"/>
            </a:rPr>
            <a:t>involucrados</a:t>
          </a:r>
          <a:endParaRPr lang="es-ES" sz="1500" kern="1200" dirty="0"/>
        </a:p>
      </dsp:txBody>
      <dsp:txXfrm>
        <a:off x="8996142" y="940244"/>
        <a:ext cx="2725062" cy="1635037"/>
      </dsp:txXfrm>
    </dsp:sp>
    <dsp:sp modelId="{465F2868-78D3-4306-84F1-4FE335951785}">
      <dsp:nvSpPr>
        <dsp:cNvPr id="0" name=""/>
        <dsp:cNvSpPr/>
      </dsp:nvSpPr>
      <dsp:spPr>
        <a:xfrm>
          <a:off x="1502219" y="2847788"/>
          <a:ext cx="2725062" cy="1635037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kern="1200">
              <a:latin typeface="+mn-lt"/>
            </a:rPr>
            <a:t>Se puso en conocimiento de la OCI de INABIF que en la visita de la </a:t>
          </a:r>
          <a:r>
            <a:rPr lang="es-ES" sz="1500" b="1" kern="1200">
              <a:latin typeface="+mn-lt"/>
            </a:rPr>
            <a:t>CEMPICES </a:t>
          </a:r>
          <a:r>
            <a:rPr lang="es-ES" sz="1500" b="0" kern="1200">
              <a:latin typeface="+mn-lt"/>
            </a:rPr>
            <a:t>se habría dado cuenta de </a:t>
          </a:r>
          <a:r>
            <a:rPr lang="es-ES" sz="1500" b="1" kern="1200">
              <a:latin typeface="+mn-lt"/>
            </a:rPr>
            <a:t>hallazgos sobre medicamentos vencidos y posibles omisiones administrativas.</a:t>
          </a:r>
          <a:endParaRPr lang="es-ES" sz="1500" kern="1200" dirty="0"/>
        </a:p>
      </dsp:txBody>
      <dsp:txXfrm>
        <a:off x="1502219" y="2847788"/>
        <a:ext cx="2725062" cy="1635037"/>
      </dsp:txXfrm>
    </dsp:sp>
    <dsp:sp modelId="{9A97E030-6D91-4D23-AC98-9989F3AC1E24}">
      <dsp:nvSpPr>
        <dsp:cNvPr id="0" name=""/>
        <dsp:cNvSpPr/>
      </dsp:nvSpPr>
      <dsp:spPr>
        <a:xfrm>
          <a:off x="4499788" y="2847788"/>
          <a:ext cx="2725062" cy="1635037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kern="1200">
              <a:latin typeface="+mn-lt"/>
            </a:rPr>
            <a:t>Se realizaron las </a:t>
          </a:r>
          <a:r>
            <a:rPr lang="es-ES" sz="1500" b="1" kern="1200">
              <a:latin typeface="+mn-lt"/>
            </a:rPr>
            <a:t>acciones de supervisión inmediatas </a:t>
          </a:r>
          <a:r>
            <a:rPr lang="es-ES" sz="1500" b="0" kern="1200">
              <a:latin typeface="+mn-lt"/>
            </a:rPr>
            <a:t>en los Servicios de Protección y Desarrollo Familiar que se encuentren bajo su administración.</a:t>
          </a:r>
          <a:endParaRPr lang="es-ES" sz="1500" b="0" kern="1200" dirty="0"/>
        </a:p>
      </dsp:txBody>
      <dsp:txXfrm>
        <a:off x="4499788" y="2847788"/>
        <a:ext cx="2725062" cy="1635037"/>
      </dsp:txXfrm>
    </dsp:sp>
    <dsp:sp modelId="{040237FF-5B05-406B-A7AC-423CDF0BA7E8}">
      <dsp:nvSpPr>
        <dsp:cNvPr id="0" name=""/>
        <dsp:cNvSpPr/>
      </dsp:nvSpPr>
      <dsp:spPr>
        <a:xfrm>
          <a:off x="7497357" y="2847788"/>
          <a:ext cx="2725062" cy="163503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>
              <a:latin typeface="+mn-lt"/>
            </a:rPr>
            <a:t>Se </a:t>
          </a:r>
          <a:r>
            <a:rPr lang="es-ES" sz="1500" b="0" kern="1200">
              <a:latin typeface="+mn-lt"/>
            </a:rPr>
            <a:t>exhortó a todos los CAR de la USPPD, USPNNA y USPPAM a </a:t>
          </a:r>
          <a:r>
            <a:rPr lang="es-ES" sz="1500" b="1" kern="1200">
              <a:latin typeface="+mn-lt"/>
            </a:rPr>
            <a:t>asegurar el estricto cumplimiento de los plazos y procedimientos</a:t>
          </a:r>
          <a:endParaRPr lang="es-ES" sz="1500" kern="1200" dirty="0"/>
        </a:p>
      </dsp:txBody>
      <dsp:txXfrm>
        <a:off x="7497357" y="2847788"/>
        <a:ext cx="2725062" cy="1635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0.06745</cdr:x>
      <cdr:y>0.73225</cdr:y>
    </cdr:from>
    <cdr:to>
      <cdr:x>0.11578</cdr:x>
      <cdr:y>0.79615</cdr:y>
    </cdr:to>
    <cdr:sp macro="" textlink="">
      <cdr:nvSpPr>
        <cdr:cNvPr id="2" name="Rectángulo 1">
          <a:extLst xmlns:a="http://schemas.openxmlformats.org/drawingml/2006/main">
            <a:ext uri="{FF2B5EF4-FFF2-40B4-BE49-F238E27FC236}">
              <a16:creationId xmlns:a16="http://schemas.microsoft.com/office/drawing/2014/main" id="{5CF2F599-CE61-B6E8-BD4D-61D3B55F118B}"/>
            </a:ext>
          </a:extLst>
        </cdr:cNvPr>
        <cdr:cNvSpPr/>
      </cdr:nvSpPr>
      <cdr:spPr>
        <a:xfrm xmlns:a="http://schemas.openxmlformats.org/drawingml/2006/main">
          <a:off x="691764" y="3203971"/>
          <a:ext cx="495649" cy="2795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  <a:prstDash val="sysDot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P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000" b="1" dirty="0">
              <a:solidFill>
                <a:schemeClr val="accent5">
                  <a:lumMod val="50000"/>
                </a:schemeClr>
              </a:solidFill>
            </a:rPr>
            <a:t>▪</a:t>
          </a:r>
        </a:p>
        <a:p xmlns:a="http://schemas.openxmlformats.org/drawingml/2006/main">
          <a:pPr algn="ctr"/>
          <a:r>
            <a:rPr lang="es-MX" sz="900" b="1" dirty="0">
              <a:solidFill>
                <a:schemeClr val="accent5">
                  <a:lumMod val="50000"/>
                </a:schemeClr>
              </a:solidFill>
            </a:rPr>
            <a:t>0.36%</a:t>
          </a:r>
          <a:endParaRPr lang="es-PE" sz="900" b="1" dirty="0">
            <a:solidFill>
              <a:schemeClr val="accent5">
                <a:lumMod val="50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1495C64-1550-4B64-87A3-1DEE207042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59A248-8315-4EDA-8F34-65BFF2D717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87DCCF-3FB5-4977-973C-A9722B29FA9F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85E49B-AD8E-4F53-B0CD-C3F6494784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E622E6-0F92-42E2-9902-48106711C8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47BF3B-4FD8-4417-86EA-A10B470456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7059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A2B7CE-1E34-4CDC-BE68-54229793F6FB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7E1540-B81A-4A52-8D6D-9FB0B10B75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097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E1540-B81A-4A52-8D6D-9FB0B10B75CD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4137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kumimoji="0" lang="es-P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DFDA8-9633-4C9C-936E-CCC2500D2ADB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987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DFDA8-9633-4C9C-936E-CCC2500D2ADB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968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endParaRPr lang="es-PE" sz="1200" b="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DFDA8-9633-4C9C-936E-CCC2500D2ADB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017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E1540-B81A-4A52-8D6D-9FB0B10B75CD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099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s-PE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8A6832-AB66-45BA-9B61-2C1B240764E2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5292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2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DFDA8-9633-4C9C-936E-CCC2500D2ADB}" type="slidenum">
              <a:rPr lang="es-PE" smtClean="0"/>
              <a:t>13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1420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E1540-B81A-4A52-8D6D-9FB0B10B75CD}" type="slidenum">
              <a:rPr lang="es-PE" smtClean="0"/>
              <a:t>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0036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E1540-B81A-4A52-8D6D-9FB0B10B75CD}" type="slidenum">
              <a:rPr lang="es-PE" smtClean="0"/>
              <a:t>16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492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10CF387-AE32-4C9D-92FE-5223B923F5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4CBFC1-9709-4EC5-A001-559D0CC4F9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5951"/>
            <a:ext cx="9144000" cy="126552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5223C"/>
                </a:solidFill>
                <a:latin typeface="Carot Sans Extra Bold" pitchFamily="2" charset="0"/>
                <a:ea typeface="Carot Sans Extra Bold" pitchFamily="2" charset="0"/>
              </a:defRPr>
            </a:lvl1pPr>
          </a:lstStyle>
          <a:p>
            <a:r>
              <a:rPr lang="es-ES" dirty="0"/>
              <a:t>TÍTULO DE PORTADA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382BBC-9BC9-4BD0-80A3-370E4682C8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82396"/>
            <a:ext cx="9144000" cy="3651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5223C"/>
                </a:solidFill>
                <a:latin typeface="+mj-lt"/>
                <a:ea typeface="Carot Sans Extra Bold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SUBTITULO DE PORTADA</a:t>
            </a:r>
            <a:endParaRPr lang="es-PE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E2508C-416D-4BE5-AAA3-230DC2D5F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9F8D55-AC1C-487E-B737-0C4EC114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D457D0-3DA1-4E73-A3BA-C8527CCC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477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030D86A-95B9-4010-8DC2-3E316CF22D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19CE4E-F841-4273-82D6-F5CE148A03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755094"/>
            <a:ext cx="1498600" cy="39054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0" b="1" i="0">
                <a:solidFill>
                  <a:schemeClr val="bg1">
                    <a:lumMod val="85000"/>
                  </a:schemeClr>
                </a:solidFill>
                <a:latin typeface="Gotham Thin" panose="02000603030000020004" pitchFamily="2" charset="0"/>
                <a:ea typeface="Carot Sans" pitchFamily="50" charset="0"/>
              </a:defRPr>
            </a:lvl1pPr>
          </a:lstStyle>
          <a:p>
            <a:r>
              <a:rPr lang="es-ES" dirty="0"/>
              <a:t>1</a:t>
            </a:r>
            <a:endParaRPr lang="es-PE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43807-9F23-42D0-B7FF-40A1ED31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E3107C-C3D3-4D52-80E2-BD0C0FA4D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507DB-5F8C-46F6-866A-94166F9E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237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FBEEB85-429A-47BC-9C4E-63D2842067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2ADA1A3-E042-48CF-954D-6B9F0D3B06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436234"/>
            <a:ext cx="4306207" cy="832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5223C"/>
                </a:solidFill>
                <a:latin typeface="Carot Sans Extra Bold" pitchFamily="2" charset="0"/>
                <a:ea typeface="Carot Sans Extra Bold" pitchFamily="2" charset="0"/>
              </a:defRPr>
            </a:lvl1pPr>
          </a:lstStyle>
          <a:p>
            <a:r>
              <a:rPr lang="es-ES" dirty="0"/>
              <a:t>TÍTULO DE TEMA</a:t>
            </a:r>
            <a:endParaRPr lang="es-P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426D76-4137-4403-A3A7-425F749FC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641600"/>
            <a:ext cx="4306207" cy="31350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57BBD-5C62-420A-AD9E-D1293EA0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A5FDE-F1FD-40F1-896E-5CEC990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175AAE-4576-4C2B-99B3-781892DE9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822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ECAAB621-CD43-4637-8B0F-B12E4440B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F2E147-4763-4A09-A72C-6F5E3CB57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E4E7FF-05F5-42EB-BEE3-0EE91BD9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CD8553-6C84-443C-A694-2FA94069B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963CB4D-F3DD-4530-84BA-BAAF2AAA26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755094"/>
            <a:ext cx="1498600" cy="39054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0" b="1" i="0">
                <a:solidFill>
                  <a:schemeClr val="bg1">
                    <a:lumMod val="85000"/>
                  </a:schemeClr>
                </a:solidFill>
                <a:latin typeface="Gotham Thin" panose="02000603030000020004" pitchFamily="2" charset="0"/>
                <a:ea typeface="Carot Sans" pitchFamily="50" charset="0"/>
              </a:defRPr>
            </a:lvl1pPr>
          </a:lstStyle>
          <a:p>
            <a:r>
              <a:rPr lang="es-ES" dirty="0"/>
              <a:t>2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4530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715A8A0B-1DBE-467B-BF2A-E13A11D1B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06E3E4-E82A-4D18-8FEC-173409F3D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87398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05223C"/>
                </a:solidFill>
                <a:latin typeface="Carot Sans" pitchFamily="50" charset="0"/>
                <a:ea typeface="Carot Sans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D20BAD-4507-4C09-B259-10BB62235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730171"/>
            <a:ext cx="5157787" cy="24594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  <a:lvl2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2pPr>
            <a:lvl3pPr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3pPr>
            <a:lvl4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4pPr>
            <a:lvl5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E45CAA-4D18-4864-AF58-1F200E512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87398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05223C"/>
                </a:solidFill>
                <a:latin typeface="Carot Sans" pitchFamily="50" charset="0"/>
                <a:ea typeface="Carot Sans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E5A7CDB-ED71-420B-A3FE-C83A84A29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730171"/>
            <a:ext cx="5183188" cy="24594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  <a:lvl2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2pPr>
            <a:lvl3pPr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3pPr>
            <a:lvl4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4pPr>
            <a:lvl5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690197-16F0-4469-BE2D-C2F24DD7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A74B18-0299-45A1-BACB-774711C9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D3EAE7-CE33-40D0-B0AA-294E1DE9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033B1EE-A84E-4161-98F4-0F9C343982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436234"/>
            <a:ext cx="4306207" cy="832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5223C"/>
                </a:solidFill>
                <a:latin typeface="Carot Sans Extra Bold" pitchFamily="2" charset="0"/>
                <a:ea typeface="Carot Sans Extra Bold" pitchFamily="2" charset="0"/>
              </a:defRPr>
            </a:lvl1pPr>
          </a:lstStyle>
          <a:p>
            <a:r>
              <a:rPr lang="es-ES" dirty="0"/>
              <a:t>TÍTULO DE TEMA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6348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5EA59B1-B2F6-48BC-9AE1-0FBD4F5B3C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7540EB-8CE8-4F3F-A847-D3C3C754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216DD9-8F70-4A18-8980-7E00C84E3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9452AAD-0ABC-41F6-812A-C688B542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Marcador de contenido 3">
            <a:extLst>
              <a:ext uri="{FF2B5EF4-FFF2-40B4-BE49-F238E27FC236}">
                <a16:creationId xmlns:a16="http://schemas.microsoft.com/office/drawing/2014/main" id="{E57D8B54-1497-4A76-A2F1-AD2BC96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231407"/>
            <a:ext cx="5157787" cy="24594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  <a:lvl2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2pPr>
            <a:lvl3pPr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3pPr>
            <a:lvl4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4pPr>
            <a:lvl5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E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F1A209C-989A-4C00-9490-44EBA82853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436234"/>
            <a:ext cx="4306207" cy="83230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5223C"/>
                </a:solidFill>
                <a:latin typeface="Carot Sans Extra Bold" pitchFamily="2" charset="0"/>
                <a:ea typeface="Carot Sans Extra Bold" pitchFamily="2" charset="0"/>
              </a:defRPr>
            </a:lvl1pPr>
          </a:lstStyle>
          <a:p>
            <a:r>
              <a:rPr lang="es-ES" dirty="0"/>
              <a:t>TÍTULO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3483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B911DA8-411A-4461-8AA4-65FBA92581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09EE296-DA1C-4E10-9AFB-29FAD32422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158104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  <a:latin typeface="Carot Sans" pitchFamily="50" charset="0"/>
                <a:ea typeface="Carot Sans" pitchFamily="50" charset="0"/>
              </a:defRPr>
            </a:lvl1pPr>
          </a:lstStyle>
          <a:p>
            <a:r>
              <a:rPr lang="es-ES" dirty="0"/>
              <a:t>Gracias</a:t>
            </a:r>
            <a:endParaRPr lang="es-PE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9DBD47-050E-4086-B799-748065A9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CFC419-FCCB-44E9-BBDB-A01A58673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3078EB-D18D-41B3-967B-C1200580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897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45D-FF71-4D4D-B22E-62342C7AE43D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1151-9927-42CC-A8DC-21EF0C4F814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40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52ADDB-B5C7-4AA2-B659-BB73516AC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01C3BE-CA8E-4A92-9EFF-045926D36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EACE99-F4DE-47D1-B95B-DE586A4C0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055FC-40F9-4D02-A430-FBDB930420A7}" type="datetimeFigureOut">
              <a:rPr lang="es-PE" smtClean="0"/>
              <a:t>12/01/2023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8A05BA-CD49-4F56-BF9C-B2110156D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013A81-B940-41C0-B460-7D3D3F80C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02116-72FA-461D-8E67-4B061830931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766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7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99C04-6E5F-4F8C-9F79-04E611D4C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767" y="1382764"/>
            <a:ext cx="10082463" cy="2231437"/>
          </a:xfrm>
        </p:spPr>
        <p:txBody>
          <a:bodyPr>
            <a:noAutofit/>
          </a:bodyPr>
          <a:lstStyle/>
          <a:p>
            <a:r>
              <a:rPr lang="es-ES" sz="3800" b="1" dirty="0"/>
              <a:t>Décima séptima sesión ordinaria de la Comisión Especial Multipartidaria de Protección a la Infancia en el Contexto de la Emergencia Sanitaria</a:t>
            </a:r>
            <a:endParaRPr lang="es-PE" sz="3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CE2FE5-A33A-480D-9F0A-801607012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489662"/>
            <a:ext cx="9144000" cy="1734675"/>
          </a:xfrm>
        </p:spPr>
        <p:txBody>
          <a:bodyPr>
            <a:normAutofit/>
          </a:bodyPr>
          <a:lstStyle/>
          <a:p>
            <a:r>
              <a:rPr lang="es-ES" dirty="0"/>
              <a:t>Ministerio de la Mujer y Poblaciones Vulnerables</a:t>
            </a:r>
          </a:p>
          <a:p>
            <a:endParaRPr lang="es-PE"/>
          </a:p>
          <a:p>
            <a:r>
              <a:rPr lang="es-PE"/>
              <a:t>Enero </a:t>
            </a:r>
            <a:r>
              <a:rPr lang="es-PE" dirty="0"/>
              <a:t>2023</a:t>
            </a:r>
            <a:endParaRPr lang="es-ES" dirty="0"/>
          </a:p>
        </p:txBody>
      </p:sp>
      <p:grpSp>
        <p:nvGrpSpPr>
          <p:cNvPr id="6" name="Grupo 5"/>
          <p:cNvGrpSpPr/>
          <p:nvPr/>
        </p:nvGrpSpPr>
        <p:grpSpPr>
          <a:xfrm>
            <a:off x="0" y="0"/>
            <a:ext cx="12192000" cy="1237784"/>
            <a:chOff x="18585" y="-11151"/>
            <a:chExt cx="12192000" cy="1237784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7" t="88950" b="915"/>
            <a:stretch/>
          </p:blipFill>
          <p:spPr>
            <a:xfrm>
              <a:off x="18585" y="-11151"/>
              <a:ext cx="11902068" cy="1237784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1920653" y="-11151"/>
              <a:ext cx="289932" cy="12266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626990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adroTexto 18">
            <a:extLst>
              <a:ext uri="{FF2B5EF4-FFF2-40B4-BE49-F238E27FC236}">
                <a16:creationId xmlns:a16="http://schemas.microsoft.com/office/drawing/2014/main" id="{C5B77893-7DCC-47F6-9CF9-1A9DD4A3FE56}"/>
              </a:ext>
            </a:extLst>
          </p:cNvPr>
          <p:cNvSpPr txBox="1"/>
          <p:nvPr/>
        </p:nvSpPr>
        <p:spPr>
          <a:xfrm>
            <a:off x="7064396" y="1810217"/>
            <a:ext cx="2907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/>
              <a:t>ADOPCIONES ESPECIALES: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54DDDED-D1B7-4D6E-8F93-96D06D29B573}"/>
              </a:ext>
            </a:extLst>
          </p:cNvPr>
          <p:cNvSpPr/>
          <p:nvPr/>
        </p:nvSpPr>
        <p:spPr>
          <a:xfrm>
            <a:off x="7350424" y="2760741"/>
            <a:ext cx="4482946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es-PE" sz="1400" dirty="0"/>
              <a:t>Dificultades para la adopción de NNA con características específicas: mayores de 6 años de edad, adolescentes, grupos de hermanas/os, con discapacidad, problemas de salud.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F849643A-9528-4E93-9962-19F779D195E5}"/>
              </a:ext>
            </a:extLst>
          </p:cNvPr>
          <p:cNvSpPr/>
          <p:nvPr/>
        </p:nvSpPr>
        <p:spPr>
          <a:xfrm>
            <a:off x="7365475" y="3803861"/>
            <a:ext cx="44678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dirty="0"/>
              <a:t>Registro de adopciones especiales</a:t>
            </a:r>
          </a:p>
          <a:p>
            <a:r>
              <a:rPr lang="es-PE" sz="1600" b="1" dirty="0">
                <a:solidFill>
                  <a:srgbClr val="002060"/>
                </a:solidFill>
              </a:rPr>
              <a:t>367 niñas, niños y adolescentes 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E2FAAE5-36D5-417C-9657-D54917CD3866}"/>
              </a:ext>
            </a:extLst>
          </p:cNvPr>
          <p:cNvCxnSpPr>
            <a:cxnSpLocks/>
          </p:cNvCxnSpPr>
          <p:nvPr/>
        </p:nvCxnSpPr>
        <p:spPr>
          <a:xfrm flipH="1">
            <a:off x="6880035" y="3949295"/>
            <a:ext cx="14251" cy="2634385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954DDDED-D1B7-4D6E-8F93-96D06D29B573}"/>
              </a:ext>
            </a:extLst>
          </p:cNvPr>
          <p:cNvSpPr/>
          <p:nvPr/>
        </p:nvSpPr>
        <p:spPr>
          <a:xfrm>
            <a:off x="7304502" y="5738588"/>
            <a:ext cx="4625860" cy="55399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PE" sz="1400" b="1" dirty="0"/>
              <a:t>TIEMPO PROMEDIO DE PERMANECIA DE NNA EN EL REGISTRO DE ADOPCIONES ESPECIALES:  </a:t>
            </a:r>
            <a:r>
              <a:rPr lang="es-PE" sz="1600" b="1" dirty="0">
                <a:solidFill>
                  <a:srgbClr val="FF0000"/>
                </a:solidFill>
              </a:rPr>
              <a:t>4 años y 4 meses</a:t>
            </a:r>
            <a:endParaRPr lang="es-PE" sz="1400" b="1" dirty="0">
              <a:solidFill>
                <a:srgbClr val="FF0000"/>
              </a:solidFill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5B77893-7DCC-47F6-9CF9-1A9DD4A3FE56}"/>
              </a:ext>
            </a:extLst>
          </p:cNvPr>
          <p:cNvSpPr txBox="1"/>
          <p:nvPr/>
        </p:nvSpPr>
        <p:spPr>
          <a:xfrm>
            <a:off x="354475" y="1846927"/>
            <a:ext cx="5425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ADOPCIONES REGULARES (MENORES DE 6 AÑOS DE EDAD):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627517F-5A6C-398E-E2FC-4C45379B7211}"/>
              </a:ext>
            </a:extLst>
          </p:cNvPr>
          <p:cNvSpPr/>
          <p:nvPr/>
        </p:nvSpPr>
        <p:spPr>
          <a:xfrm>
            <a:off x="2061030" y="1297067"/>
            <a:ext cx="854179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PE" sz="1600" b="1" dirty="0"/>
              <a:t>TIEMPO PROMEDIO DE TRÁMITE DE LOS </a:t>
            </a:r>
            <a:r>
              <a:rPr lang="es-PE" sz="2000" b="1" dirty="0">
                <a:solidFill>
                  <a:srgbClr val="002060"/>
                </a:solidFill>
              </a:rPr>
              <a:t>301</a:t>
            </a:r>
            <a:r>
              <a:rPr lang="es-PE" sz="1600" b="1" dirty="0"/>
              <a:t> CASOS EN PODER JUDICIAL:  </a:t>
            </a:r>
            <a:r>
              <a:rPr lang="es-PE" sz="1600" b="1" dirty="0">
                <a:solidFill>
                  <a:srgbClr val="FF0000"/>
                </a:solidFill>
              </a:rPr>
              <a:t>3 años y 3 meses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48629D7C-02F4-0AE5-0E20-AE46F0686868}"/>
              </a:ext>
            </a:extLst>
          </p:cNvPr>
          <p:cNvSpPr/>
          <p:nvPr/>
        </p:nvSpPr>
        <p:spPr>
          <a:xfrm>
            <a:off x="417858" y="2196999"/>
            <a:ext cx="505413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s-PE" sz="1400" b="1" dirty="0"/>
              <a:t>TIEMPO PROMEDIO DE ADOPCIÓN REGULAR:  </a:t>
            </a:r>
            <a:r>
              <a:rPr lang="es-PE" sz="1600" b="1" dirty="0">
                <a:solidFill>
                  <a:srgbClr val="FF0000"/>
                </a:solidFill>
              </a:rPr>
              <a:t>1 mes</a:t>
            </a:r>
            <a:endParaRPr lang="es-PE" sz="1400" b="1" dirty="0">
              <a:solidFill>
                <a:srgbClr val="FF0000"/>
              </a:solidFill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BD2B8B9D-3DD3-9988-4313-F15319DB49A3}"/>
              </a:ext>
            </a:extLst>
          </p:cNvPr>
          <p:cNvSpPr/>
          <p:nvPr/>
        </p:nvSpPr>
        <p:spPr>
          <a:xfrm>
            <a:off x="7365474" y="2192885"/>
            <a:ext cx="446789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s-PE" sz="1400" b="1" dirty="0"/>
              <a:t>TIEMPO PROMEDIO DE ADOPCIÓN ESPECIAL:  </a:t>
            </a:r>
            <a:r>
              <a:rPr lang="es-PE" sz="1600" b="1" dirty="0">
                <a:solidFill>
                  <a:srgbClr val="FF0000"/>
                </a:solidFill>
              </a:rPr>
              <a:t>12 meses</a:t>
            </a:r>
            <a:endParaRPr lang="es-PE" sz="1400" b="1" dirty="0">
              <a:solidFill>
                <a:srgbClr val="FF0000"/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B53F63C-B1DD-36E9-BB3B-43AB089A42B7}"/>
              </a:ext>
            </a:extLst>
          </p:cNvPr>
          <p:cNvSpPr/>
          <p:nvPr/>
        </p:nvSpPr>
        <p:spPr>
          <a:xfrm>
            <a:off x="7365475" y="4405818"/>
            <a:ext cx="4467895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PE" sz="1400" dirty="0"/>
              <a:t>48 Adolescentes</a:t>
            </a:r>
          </a:p>
          <a:p>
            <a:r>
              <a:rPr lang="es-PE" sz="1400" dirty="0"/>
              <a:t>142 NNA con discapacidad</a:t>
            </a:r>
          </a:p>
          <a:p>
            <a:r>
              <a:rPr lang="es-PE" sz="1400" dirty="0"/>
              <a:t>32 NNA con problemas de salud</a:t>
            </a:r>
          </a:p>
          <a:p>
            <a:r>
              <a:rPr lang="es-PE" sz="1400" dirty="0"/>
              <a:t>134 grupo de hermanos</a:t>
            </a:r>
          </a:p>
          <a:p>
            <a:r>
              <a:rPr lang="es-PE" sz="1400" dirty="0"/>
              <a:t>9 mayores de 6 años</a:t>
            </a:r>
          </a:p>
          <a:p>
            <a:r>
              <a:rPr lang="es-PE" sz="1400" dirty="0"/>
              <a:t>2 interés superior del niño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0152B17-2F8C-6C6A-E93D-721E953D4646}"/>
              </a:ext>
            </a:extLst>
          </p:cNvPr>
          <p:cNvSpPr txBox="1"/>
          <p:nvPr/>
        </p:nvSpPr>
        <p:spPr>
          <a:xfrm>
            <a:off x="417858" y="2595118"/>
            <a:ext cx="565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/>
              <a:t>Número de niñas, niños y adolescentes adoptados según tipo de adopción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A144C97-44D8-88A8-B04E-686E68353D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109848"/>
              </p:ext>
            </p:extLst>
          </p:nvPr>
        </p:nvGraphicFramePr>
        <p:xfrm>
          <a:off x="857095" y="2939582"/>
          <a:ext cx="5576633" cy="775266"/>
        </p:xfrm>
        <a:graphic>
          <a:graphicData uri="http://schemas.openxmlformats.org/drawingml/2006/table">
            <a:tbl>
              <a:tblPr/>
              <a:tblGrid>
                <a:gridCol w="158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7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4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66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Tipo de adopción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17145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Especial</a:t>
                      </a:r>
                    </a:p>
                  </a:txBody>
                  <a:tcPr marL="17145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F10C83EC-3773-DE38-935E-18B68E24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74475"/>
              </p:ext>
            </p:extLst>
          </p:nvPr>
        </p:nvGraphicFramePr>
        <p:xfrm>
          <a:off x="837004" y="4304185"/>
          <a:ext cx="5596725" cy="822462"/>
        </p:xfrm>
        <a:graphic>
          <a:graphicData uri="http://schemas.openxmlformats.org/drawingml/2006/table">
            <a:tbl>
              <a:tblPr/>
              <a:tblGrid>
                <a:gridCol w="1800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Residencia de la familia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0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8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:a16="http://schemas.microsoft.com/office/drawing/2014/main" id="{7EC9C53A-7A59-0B21-648C-A5F585E4E119}"/>
              </a:ext>
            </a:extLst>
          </p:cNvPr>
          <p:cNvSpPr txBox="1"/>
          <p:nvPr/>
        </p:nvSpPr>
        <p:spPr>
          <a:xfrm>
            <a:off x="397766" y="3949295"/>
            <a:ext cx="6293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/>
              <a:t>Número de niñas, niños y adolescentes adoptados según procedencia de la familia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AEBF51E-80D6-F09C-0C62-58050F16C116}"/>
              </a:ext>
            </a:extLst>
          </p:cNvPr>
          <p:cNvSpPr txBox="1"/>
          <p:nvPr/>
        </p:nvSpPr>
        <p:spPr>
          <a:xfrm>
            <a:off x="754797" y="6518852"/>
            <a:ext cx="25362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100" dirty="0"/>
              <a:t>*Información al 31 de diciembre de 2022</a:t>
            </a:r>
          </a:p>
        </p:txBody>
      </p:sp>
      <p:graphicFrame>
        <p:nvGraphicFramePr>
          <p:cNvPr id="34" name="Tabla 33">
            <a:extLst>
              <a:ext uri="{FF2B5EF4-FFF2-40B4-BE49-F238E27FC236}">
                <a16:creationId xmlns:a16="http://schemas.microsoft.com/office/drawing/2014/main" id="{7858C456-7330-360E-F1D4-E37D3F29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313317"/>
              </p:ext>
            </p:extLst>
          </p:nvPr>
        </p:nvGraphicFramePr>
        <p:xfrm>
          <a:off x="851497" y="5590059"/>
          <a:ext cx="5582233" cy="84478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336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8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119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Tipo de Solicitud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Biparental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Monoparental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97"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Solicitudes Nacionales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175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231*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97"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Solicitudes Internacionales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P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9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Total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251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64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315</a:t>
                      </a:r>
                      <a:endParaRPr lang="es-PE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" name="CuadroTexto 38">
            <a:extLst>
              <a:ext uri="{FF2B5EF4-FFF2-40B4-BE49-F238E27FC236}">
                <a16:creationId xmlns:a16="http://schemas.microsoft.com/office/drawing/2014/main" id="{8F2A5AAA-BAC4-3D6E-2DD1-2D0BB9ED4337}"/>
              </a:ext>
            </a:extLst>
          </p:cNvPr>
          <p:cNvSpPr txBox="1"/>
          <p:nvPr/>
        </p:nvSpPr>
        <p:spPr>
          <a:xfrm>
            <a:off x="408255" y="5256829"/>
            <a:ext cx="6293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/>
              <a:t>Número de familias en lista de espera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6691086" y="2939582"/>
            <a:ext cx="478971" cy="500304"/>
          </a:xfrm>
          <a:prstGeom prst="rightArrow">
            <a:avLst/>
          </a:prstGeom>
          <a:solidFill>
            <a:srgbClr val="00AD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21" name="Grupo 20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25" name="Rectángulo 24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27" name="Imagen 26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17" name="Título 1">
            <a:extLst>
              <a:ext uri="{FF2B5EF4-FFF2-40B4-BE49-F238E27FC236}">
                <a16:creationId xmlns:a16="http://schemas.microsoft.com/office/drawing/2014/main" id="{F8A077B5-D303-4687-AB01-4400B53C2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000" y="396243"/>
            <a:ext cx="4601066" cy="511974"/>
          </a:xfrm>
        </p:spPr>
        <p:txBody>
          <a:bodyPr anchor="ctr">
            <a:noAutofit/>
          </a:bodyPr>
          <a:lstStyle/>
          <a:p>
            <a:pPr algn="ctr">
              <a:buSzPct val="70000"/>
            </a:pPr>
            <a:r>
              <a:rPr lang="es-MX" sz="2400" b="1" dirty="0">
                <a:latin typeface="Calibri" panose="020F0502020204030204" pitchFamily="34" charset="0"/>
                <a:ea typeface="Calibri"/>
                <a:cs typeface="Calibri"/>
              </a:rPr>
              <a:t>ADOPCIONES</a:t>
            </a:r>
          </a:p>
        </p:txBody>
      </p:sp>
    </p:spTree>
    <p:extLst>
      <p:ext uri="{BB962C8B-B14F-4D97-AF65-F5344CB8AC3E}">
        <p14:creationId xmlns:p14="http://schemas.microsoft.com/office/powerpoint/2010/main" val="3600793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540102"/>
              </p:ext>
            </p:extLst>
          </p:nvPr>
        </p:nvGraphicFramePr>
        <p:xfrm>
          <a:off x="2485811" y="1096470"/>
          <a:ext cx="7003701" cy="531425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973643">
                  <a:extLst>
                    <a:ext uri="{9D8B030D-6E8A-4147-A177-3AD203B41FA5}">
                      <a16:colId xmlns:a16="http://schemas.microsoft.com/office/drawing/2014/main" val="1466734358"/>
                    </a:ext>
                  </a:extLst>
                </a:gridCol>
                <a:gridCol w="2030058">
                  <a:extLst>
                    <a:ext uri="{9D8B030D-6E8A-4147-A177-3AD203B41FA5}">
                      <a16:colId xmlns:a16="http://schemas.microsoft.com/office/drawing/2014/main" val="400416611"/>
                    </a:ext>
                  </a:extLst>
                </a:gridCol>
              </a:tblGrid>
              <a:tr h="247899"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CORTE SUPERIOR DE JUSTICIA</a:t>
                      </a:r>
                      <a:endParaRPr lang="es-P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rgbClr val="264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 de NNA</a:t>
                      </a:r>
                      <a:endParaRPr lang="es-P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rgbClr val="264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7269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AMAZONAS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 dirty="0">
                          <a:effectLst/>
                        </a:rPr>
                        <a:t>2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014371140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ÁNCASH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1195549310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AREQUIPA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4092587857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AYACUCHO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5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4049159457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CALLAO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3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33397616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CAÑETE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5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1468976647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CUSCO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10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133811486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 </a:t>
                      </a:r>
                      <a:r>
                        <a:rPr lang="es-PE" sz="1100" u="none" strike="noStrike" dirty="0">
                          <a:effectLst/>
                        </a:rPr>
                        <a:t>DEL SANTA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46700112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HUÁNUCO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867762003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HUAURA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6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394462540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ICA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17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96100204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JUNÍN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16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4061139715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LA LIBERTAD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3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92203949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LAMBAYEQUE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3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539858217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LIMA-CENTRO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31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1792817133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LIMA-ESTE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26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1323539211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LIMA-NORTE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30068521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LIMA-SUR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22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2196463746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LORETO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1256606141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MADRE DE DIOS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407372626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MOQUEGUA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794394390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PASCO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4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2427136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PIURA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608822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PUENTE PIEDRA-VENTANILLA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3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911312518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PUNO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50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24217877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SAN MARTÍN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13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989199605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TACNA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2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66406806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u="none" strike="noStrike" dirty="0">
                          <a:effectLst/>
                        </a:rPr>
                        <a:t>CORTE SUPERIOR DE</a:t>
                      </a:r>
                      <a:r>
                        <a:rPr lang="es-PE" sz="1100" u="none" strike="noStrike" baseline="0" dirty="0">
                          <a:effectLst/>
                        </a:rPr>
                        <a:t> JUSTICIA DE </a:t>
                      </a:r>
                      <a:r>
                        <a:rPr lang="es-PE" sz="1100" u="none" strike="noStrike" dirty="0">
                          <a:effectLst/>
                        </a:rPr>
                        <a:t>UCAYALI</a:t>
                      </a:r>
                      <a:endParaRPr lang="es-P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u="none" strike="noStrike">
                          <a:effectLst/>
                        </a:rPr>
                        <a:t>8</a:t>
                      </a:r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/>
                </a:tc>
                <a:extLst>
                  <a:ext uri="{0D108BD9-81ED-4DB2-BD59-A6C34878D82A}">
                    <a16:rowId xmlns:a16="http://schemas.microsoft.com/office/drawing/2014/main" val="3615798965"/>
                  </a:ext>
                </a:extLst>
              </a:tr>
              <a:tr h="148929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P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rgbClr val="264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301</a:t>
                      </a:r>
                      <a:endParaRPr lang="es-P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rgbClr val="264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911356"/>
                  </a:ext>
                </a:extLst>
              </a:tr>
            </a:tbl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7" name="Rectángulo 6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6" name="Título 1">
            <a:extLst>
              <a:ext uri="{FF2B5EF4-FFF2-40B4-BE49-F238E27FC236}">
                <a16:creationId xmlns:a16="http://schemas.microsoft.com/office/drawing/2014/main" id="{F8A077B5-D303-4687-AB01-4400B53C2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271" y="435236"/>
            <a:ext cx="7195544" cy="511974"/>
          </a:xfrm>
        </p:spPr>
        <p:txBody>
          <a:bodyPr anchor="ctr">
            <a:noAutofit/>
          </a:bodyPr>
          <a:lstStyle/>
          <a:p>
            <a:pPr algn="ctr">
              <a:buSzPct val="70000"/>
            </a:pPr>
            <a:r>
              <a:rPr lang="es-MX" sz="2400" b="1" dirty="0">
                <a:latin typeface="Calibri" panose="020F0502020204030204" pitchFamily="34" charset="0"/>
                <a:ea typeface="Calibri"/>
                <a:cs typeface="Calibri"/>
              </a:rPr>
              <a:t>ADOPCIONES – CASOS EN CORTES SUPERIORES DE PJ</a:t>
            </a:r>
          </a:p>
        </p:txBody>
      </p:sp>
    </p:spTree>
    <p:extLst>
      <p:ext uri="{BB962C8B-B14F-4D97-AF65-F5344CB8AC3E}">
        <p14:creationId xmlns:p14="http://schemas.microsoft.com/office/powerpoint/2010/main" val="139387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BDEE6-B146-4ACA-8809-70CFF2C6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43578A-6220-4470-B7E9-D450906DBA7F}"/>
              </a:ext>
            </a:extLst>
          </p:cNvPr>
          <p:cNvSpPr txBox="1"/>
          <p:nvPr/>
        </p:nvSpPr>
        <p:spPr>
          <a:xfrm>
            <a:off x="2029542" y="2631218"/>
            <a:ext cx="97839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Gasto Público en el marco del Sistema de Atención Integral de Niñas, Niños y Adolescentes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093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9EC0F89-9DE0-D550-E062-816C0FCB046C}"/>
              </a:ext>
            </a:extLst>
          </p:cNvPr>
          <p:cNvSpPr txBox="1"/>
          <p:nvPr/>
        </p:nvSpPr>
        <p:spPr>
          <a:xfrm>
            <a:off x="368217" y="5765678"/>
            <a:ext cx="2023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/>
              <a:t>Distribución de Presupuesto ejecutado AÑO 2021</a:t>
            </a:r>
          </a:p>
        </p:txBody>
      </p:sp>
      <p:sp>
        <p:nvSpPr>
          <p:cNvPr id="14" name="Flecha derecha 21">
            <a:extLst>
              <a:ext uri="{FF2B5EF4-FFF2-40B4-BE49-F238E27FC236}">
                <a16:creationId xmlns:a16="http://schemas.microsoft.com/office/drawing/2014/main" id="{B4323001-52B3-56EE-E1C7-92D2A9B85FAF}"/>
              </a:ext>
            </a:extLst>
          </p:cNvPr>
          <p:cNvSpPr/>
          <p:nvPr/>
        </p:nvSpPr>
        <p:spPr>
          <a:xfrm>
            <a:off x="2218651" y="5982679"/>
            <a:ext cx="490433" cy="396994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222E1FE-05D7-82DD-284B-B016AFFE1AED}"/>
              </a:ext>
            </a:extLst>
          </p:cNvPr>
          <p:cNvSpPr/>
          <p:nvPr/>
        </p:nvSpPr>
        <p:spPr>
          <a:xfrm>
            <a:off x="2883215" y="5847859"/>
            <a:ext cx="1151913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1D7F3454-B983-40B6-8769-29B010C1ECCF}" type="CATEGORYNAME">
              <a:rPr lang="en-US" b="1"/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Educación</a:t>
            </a:fld>
            <a:r>
              <a:rPr lang="en-US" dirty="0"/>
              <a:t>
</a:t>
            </a:r>
            <a:r>
              <a:rPr lang="en-US" sz="2000" b="1" dirty="0">
                <a:solidFill>
                  <a:srgbClr val="C00000"/>
                </a:solidFill>
              </a:rPr>
              <a:t>58%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93FA958-9D0B-790C-4771-B9F49804E71A}"/>
              </a:ext>
            </a:extLst>
          </p:cNvPr>
          <p:cNvSpPr/>
          <p:nvPr/>
        </p:nvSpPr>
        <p:spPr>
          <a:xfrm>
            <a:off x="4171159" y="5847993"/>
            <a:ext cx="1001644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/>
              <a:t>Salud</a:t>
            </a:r>
            <a:endParaRPr lang="en-US" sz="1600" b="1" dirty="0"/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24%</a:t>
            </a:r>
            <a:endParaRPr lang="es-PE" sz="2000" b="1" dirty="0">
              <a:solidFill>
                <a:srgbClr val="C00000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9760436-1009-7D87-78E7-0912FF9DE161}"/>
              </a:ext>
            </a:extLst>
          </p:cNvPr>
          <p:cNvSpPr/>
          <p:nvPr/>
        </p:nvSpPr>
        <p:spPr>
          <a:xfrm>
            <a:off x="5293521" y="5847858"/>
            <a:ext cx="1640985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5D820A0F-3AB2-45B3-B564-C8C62444856C}" type="CATEGORYNAME">
              <a:rPr lang="es-PE" b="1"/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Protección social</a:t>
            </a:fld>
            <a:r>
              <a:rPr lang="es-PE" dirty="0"/>
              <a:t>
</a:t>
            </a:r>
            <a:fld id="{E69C5C0B-B9FA-416E-B76D-B6B27E922C4A}" type="PERCENTAGE">
              <a:rPr lang="es-PE" sz="2000" b="1" smtClean="0">
                <a:solidFill>
                  <a:srgbClr val="C00000"/>
                </a:solidFill>
              </a:rPr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8%</a:t>
            </a:fld>
            <a:endParaRPr lang="es-PE" sz="2000" b="1" dirty="0">
              <a:solidFill>
                <a:srgbClr val="C00000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545BD56B-BD35-46F2-FF31-C8A223262BFA}"/>
              </a:ext>
            </a:extLst>
          </p:cNvPr>
          <p:cNvSpPr/>
          <p:nvPr/>
        </p:nvSpPr>
        <p:spPr>
          <a:xfrm>
            <a:off x="7062916" y="5847858"/>
            <a:ext cx="1129983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440E9206-9886-4486-86A4-94E55BC01AB2}" type="CATEGORYNAME">
              <a:rPr lang="en-US" b="1"/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Transporte</a:t>
            </a:fld>
            <a:r>
              <a:rPr lang="en-US" dirty="0"/>
              <a:t>
</a:t>
            </a:r>
            <a:r>
              <a:rPr lang="en-US" sz="2000" b="1" dirty="0">
                <a:solidFill>
                  <a:srgbClr val="C00000"/>
                </a:solidFill>
              </a:rPr>
              <a:t>4%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D6AA0356-2AFA-ADDC-7FBF-188F25363FD8}"/>
              </a:ext>
            </a:extLst>
          </p:cNvPr>
          <p:cNvSpPr/>
          <p:nvPr/>
        </p:nvSpPr>
        <p:spPr>
          <a:xfrm>
            <a:off x="8294458" y="5841878"/>
            <a:ext cx="1299411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433F90D2-28B4-412B-ADA5-B6963F373298}" type="CATEGORYNAME">
              <a:rPr lang="en-US" b="1"/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Saneamiento</a:t>
            </a:fld>
            <a:r>
              <a:rPr lang="en-US" dirty="0"/>
              <a:t>
</a:t>
            </a:r>
            <a:fld id="{1482C095-E5CF-4C6F-92BD-5ABB35506A9B}" type="PERCENTAGE">
              <a:rPr lang="en-US" sz="2000" b="1" smtClean="0">
                <a:solidFill>
                  <a:srgbClr val="C00000"/>
                </a:solidFill>
              </a:rPr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4%</a:t>
            </a:fld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28611D1-86C5-4DEE-4D3A-37F960FB1A10}"/>
              </a:ext>
            </a:extLst>
          </p:cNvPr>
          <p:cNvSpPr/>
          <p:nvPr/>
        </p:nvSpPr>
        <p:spPr>
          <a:xfrm>
            <a:off x="9695428" y="5841877"/>
            <a:ext cx="1065817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fld id="{A9F45D7A-871D-4492-8C2C-6287B1ACAD1D}" type="CATEGORYNAME">
              <a:rPr lang="en-US" b="1"/>
              <a:pPr algn="ctr">
                <a:defRPr sz="16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t>Otros</a:t>
            </a:fld>
            <a:r>
              <a:rPr lang="en-US" dirty="0"/>
              <a:t>
</a:t>
            </a:r>
            <a:r>
              <a:rPr lang="en-US" sz="2000" b="1" dirty="0">
                <a:solidFill>
                  <a:srgbClr val="C00000"/>
                </a:solidFill>
              </a:rPr>
              <a:t>2%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68BBB950-5F85-062B-B3CB-CF90989D1B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73461" y="2421929"/>
            <a:ext cx="918773" cy="2032611"/>
          </a:xfrm>
          <a:prstGeom prst="rect">
            <a:avLst/>
          </a:prstGeom>
        </p:spPr>
      </p:pic>
      <p:graphicFrame>
        <p:nvGraphicFramePr>
          <p:cNvPr id="41" name="Gráfico 40">
            <a:extLst>
              <a:ext uri="{FF2B5EF4-FFF2-40B4-BE49-F238E27FC236}">
                <a16:creationId xmlns:a16="http://schemas.microsoft.com/office/drawing/2014/main" id="{DBC1456F-EF30-2CB4-956A-DF90B5F5F9A1}"/>
              </a:ext>
            </a:extLst>
          </p:cNvPr>
          <p:cNvGraphicFramePr/>
          <p:nvPr/>
        </p:nvGraphicFramePr>
        <p:xfrm>
          <a:off x="377548" y="1120322"/>
          <a:ext cx="10255791" cy="4375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CuadroTexto 44">
            <a:extLst>
              <a:ext uri="{FF2B5EF4-FFF2-40B4-BE49-F238E27FC236}">
                <a16:creationId xmlns:a16="http://schemas.microsoft.com/office/drawing/2014/main" id="{D0267D0F-CF1A-2D8D-C889-2C7D7BB9A32A}"/>
              </a:ext>
            </a:extLst>
          </p:cNvPr>
          <p:cNvSpPr txBox="1"/>
          <p:nvPr/>
        </p:nvSpPr>
        <p:spPr>
          <a:xfrm>
            <a:off x="739061" y="5161953"/>
            <a:ext cx="28055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/>
              <a:t>Fuente: SIAF-MEF</a:t>
            </a:r>
          </a:p>
          <a:p>
            <a:r>
              <a:rPr lang="es-PE" sz="1000" dirty="0"/>
              <a:t>Elaboración: DPNNA – DGNNA – MIMP</a:t>
            </a:r>
          </a:p>
          <a:p>
            <a:r>
              <a:rPr lang="es-PE" sz="1000" dirty="0"/>
              <a:t>* Avance al 08/11/2022. Data validada por el MEF.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1518C7A4-11B6-8349-FBD9-378ADD32C580}"/>
              </a:ext>
            </a:extLst>
          </p:cNvPr>
          <p:cNvSpPr/>
          <p:nvPr/>
        </p:nvSpPr>
        <p:spPr>
          <a:xfrm>
            <a:off x="9642091" y="3561955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579C5F6-6DF7-A02F-8043-80A5E1524A33}"/>
              </a:ext>
            </a:extLst>
          </p:cNvPr>
          <p:cNvSpPr txBox="1"/>
          <p:nvPr/>
        </p:nvSpPr>
        <p:spPr>
          <a:xfrm>
            <a:off x="8432345" y="3401740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88%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26B9D403-3167-C05B-4553-02588423DB20}"/>
              </a:ext>
            </a:extLst>
          </p:cNvPr>
          <p:cNvSpPr txBox="1"/>
          <p:nvPr/>
        </p:nvSpPr>
        <p:spPr>
          <a:xfrm>
            <a:off x="7168084" y="3593248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84%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979BE78A-2B1F-B1D4-DBDD-63036C41F020}"/>
              </a:ext>
            </a:extLst>
          </p:cNvPr>
          <p:cNvSpPr txBox="1"/>
          <p:nvPr/>
        </p:nvSpPr>
        <p:spPr>
          <a:xfrm>
            <a:off x="5919619" y="3488584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87%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44CEEE7C-F36D-6EE9-CEF0-6EC78D6BA6D5}"/>
              </a:ext>
            </a:extLst>
          </p:cNvPr>
          <p:cNvSpPr txBox="1"/>
          <p:nvPr/>
        </p:nvSpPr>
        <p:spPr>
          <a:xfrm>
            <a:off x="4669378" y="3488584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87%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A02F919-5913-DD2E-D0A7-6F85B8D086C4}"/>
              </a:ext>
            </a:extLst>
          </p:cNvPr>
          <p:cNvSpPr txBox="1"/>
          <p:nvPr/>
        </p:nvSpPr>
        <p:spPr>
          <a:xfrm>
            <a:off x="3432715" y="3415429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89%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4A68D492-FAD2-C4FA-2107-D4ED9049211D}"/>
              </a:ext>
            </a:extLst>
          </p:cNvPr>
          <p:cNvSpPr txBox="1"/>
          <p:nvPr/>
        </p:nvSpPr>
        <p:spPr>
          <a:xfrm>
            <a:off x="2173047" y="3524275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88%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DB6D46C5-2CB9-AD21-FF97-BDE019AFB092}"/>
              </a:ext>
            </a:extLst>
          </p:cNvPr>
          <p:cNvSpPr txBox="1"/>
          <p:nvPr/>
        </p:nvSpPr>
        <p:spPr>
          <a:xfrm>
            <a:off x="9632663" y="3633487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70%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DFA331CD-1806-8BE8-AE0C-88CC6236402E}"/>
              </a:ext>
            </a:extLst>
          </p:cNvPr>
          <p:cNvSpPr txBox="1"/>
          <p:nvPr/>
        </p:nvSpPr>
        <p:spPr>
          <a:xfrm>
            <a:off x="893493" y="3393334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/>
              <a:t>91%</a:t>
            </a:r>
          </a:p>
        </p:txBody>
      </p:sp>
      <p:sp>
        <p:nvSpPr>
          <p:cNvPr id="58" name="CuadroTexto 1">
            <a:extLst>
              <a:ext uri="{FF2B5EF4-FFF2-40B4-BE49-F238E27FC236}">
                <a16:creationId xmlns:a16="http://schemas.microsoft.com/office/drawing/2014/main" id="{9CB8D93B-B923-4577-8D03-B8365915A764}"/>
              </a:ext>
            </a:extLst>
          </p:cNvPr>
          <p:cNvSpPr txBox="1"/>
          <p:nvPr/>
        </p:nvSpPr>
        <p:spPr>
          <a:xfrm>
            <a:off x="6336907" y="5164847"/>
            <a:ext cx="1744241" cy="2950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% de</a:t>
            </a:r>
            <a:r>
              <a:rPr lang="es-PE" baseline="0" dirty="0"/>
              <a:t> Ejecución</a:t>
            </a:r>
            <a:endParaRPr lang="es-PE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CDDB2A51-47F5-50EB-E016-0DA2BB872BDE}"/>
              </a:ext>
            </a:extLst>
          </p:cNvPr>
          <p:cNvSpPr/>
          <p:nvPr/>
        </p:nvSpPr>
        <p:spPr>
          <a:xfrm>
            <a:off x="6254176" y="5218323"/>
            <a:ext cx="132388" cy="1359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F53C2DB-18EC-1833-2192-C3390658E4B6}"/>
              </a:ext>
            </a:extLst>
          </p:cNvPr>
          <p:cNvSpPr txBox="1"/>
          <p:nvPr/>
        </p:nvSpPr>
        <p:spPr>
          <a:xfrm>
            <a:off x="8163107" y="5177338"/>
            <a:ext cx="2576038" cy="61555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Ejecución fue 4 pp. mayor</a:t>
            </a:r>
          </a:p>
          <a:p>
            <a:pPr algn="ctr"/>
            <a:r>
              <a:rPr lang="es-PE" sz="1600" dirty="0"/>
              <a:t>2020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b="1" dirty="0">
                <a:solidFill>
                  <a:srgbClr val="C00000"/>
                </a:solidFill>
              </a:rPr>
              <a:t>84%</a:t>
            </a:r>
            <a:r>
              <a:rPr lang="es-PE" sz="1600" dirty="0">
                <a:solidFill>
                  <a:srgbClr val="C00000"/>
                </a:solidFill>
              </a:rPr>
              <a:t> </a:t>
            </a:r>
            <a:r>
              <a:rPr lang="es-PE" sz="1600" dirty="0"/>
              <a:t>| 2021: </a:t>
            </a:r>
            <a:r>
              <a:rPr lang="es-PE" b="1" dirty="0">
                <a:solidFill>
                  <a:srgbClr val="C00000"/>
                </a:solidFill>
              </a:rPr>
              <a:t>88%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4EC4003E-E085-5BA9-7A22-61E37065FB2E}"/>
              </a:ext>
            </a:extLst>
          </p:cNvPr>
          <p:cNvSpPr/>
          <p:nvPr/>
        </p:nvSpPr>
        <p:spPr>
          <a:xfrm>
            <a:off x="890461" y="3327095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5D9A8F82-BD98-258B-EAD9-ECC6E38C3D6D}"/>
              </a:ext>
            </a:extLst>
          </p:cNvPr>
          <p:cNvSpPr/>
          <p:nvPr/>
        </p:nvSpPr>
        <p:spPr>
          <a:xfrm>
            <a:off x="2188059" y="3448221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80FD6EF0-2204-99C7-8B05-978A73B072C2}"/>
              </a:ext>
            </a:extLst>
          </p:cNvPr>
          <p:cNvSpPr/>
          <p:nvPr/>
        </p:nvSpPr>
        <p:spPr>
          <a:xfrm>
            <a:off x="3419668" y="3336063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E25B57CB-E472-A4CC-57B9-3AA9071280BE}"/>
              </a:ext>
            </a:extLst>
          </p:cNvPr>
          <p:cNvSpPr/>
          <p:nvPr/>
        </p:nvSpPr>
        <p:spPr>
          <a:xfrm>
            <a:off x="4671667" y="3405188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EEC99CEB-C6AB-F59B-487C-F748A803317D}"/>
              </a:ext>
            </a:extLst>
          </p:cNvPr>
          <p:cNvSpPr/>
          <p:nvPr/>
        </p:nvSpPr>
        <p:spPr>
          <a:xfrm>
            <a:off x="5919619" y="3411149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FF258385-2379-9407-BC23-15A1087E30D2}"/>
              </a:ext>
            </a:extLst>
          </p:cNvPr>
          <p:cNvSpPr/>
          <p:nvPr/>
        </p:nvSpPr>
        <p:spPr>
          <a:xfrm>
            <a:off x="7172979" y="3527847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55E2AC78-5E98-30E8-4B53-B5574098D1C3}"/>
              </a:ext>
            </a:extLst>
          </p:cNvPr>
          <p:cNvSpPr/>
          <p:nvPr/>
        </p:nvSpPr>
        <p:spPr>
          <a:xfrm>
            <a:off x="8425551" y="3320021"/>
            <a:ext cx="426676" cy="43912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PE" dirty="0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5CF2F599-CE61-B6E8-BD4D-61D3B55F118B}"/>
              </a:ext>
            </a:extLst>
          </p:cNvPr>
          <p:cNvSpPr/>
          <p:nvPr/>
        </p:nvSpPr>
        <p:spPr>
          <a:xfrm>
            <a:off x="707339" y="4338006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  <a:endParaRPr lang="es-MX" sz="9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0.34%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F5BDE77B-DA38-DFB3-6287-9C6F1CFEEB2C}"/>
              </a:ext>
            </a:extLst>
          </p:cNvPr>
          <p:cNvSpPr/>
          <p:nvPr/>
        </p:nvSpPr>
        <p:spPr>
          <a:xfrm>
            <a:off x="1960752" y="4247803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0.41%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D5A406A4-38C8-BB75-55BB-B20849DE187E}"/>
              </a:ext>
            </a:extLst>
          </p:cNvPr>
          <p:cNvSpPr/>
          <p:nvPr/>
        </p:nvSpPr>
        <p:spPr>
          <a:xfrm>
            <a:off x="2321274" y="4233507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0.45%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CC7E3327-0DD0-59E2-7C81-52917317ACAF}"/>
              </a:ext>
            </a:extLst>
          </p:cNvPr>
          <p:cNvSpPr/>
          <p:nvPr/>
        </p:nvSpPr>
        <p:spPr>
          <a:xfrm>
            <a:off x="3967647" y="5246317"/>
            <a:ext cx="82020" cy="519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2" name="CuadroTexto 1">
            <a:extLst>
              <a:ext uri="{FF2B5EF4-FFF2-40B4-BE49-F238E27FC236}">
                <a16:creationId xmlns:a16="http://schemas.microsoft.com/office/drawing/2014/main" id="{47F200A3-EC57-C27B-0B89-58C959701AD1}"/>
              </a:ext>
            </a:extLst>
          </p:cNvPr>
          <p:cNvSpPr txBox="1"/>
          <p:nvPr/>
        </p:nvSpPr>
        <p:spPr>
          <a:xfrm>
            <a:off x="4036651" y="5151137"/>
            <a:ext cx="815272" cy="2950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% PP 0117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01979D91-555A-771E-2BFF-9BE1DBB96B2D}"/>
              </a:ext>
            </a:extLst>
          </p:cNvPr>
          <p:cNvSpPr/>
          <p:nvPr/>
        </p:nvSpPr>
        <p:spPr>
          <a:xfrm>
            <a:off x="8211561" y="4259438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0.39%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C18EBA7A-5662-3BE2-C137-3F1B4365C803}"/>
              </a:ext>
            </a:extLst>
          </p:cNvPr>
          <p:cNvSpPr/>
          <p:nvPr/>
        </p:nvSpPr>
        <p:spPr>
          <a:xfrm>
            <a:off x="8572083" y="4224896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0.43%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4AFED17D-17D4-6A26-887C-4C902CF88961}"/>
              </a:ext>
            </a:extLst>
          </p:cNvPr>
          <p:cNvSpPr/>
          <p:nvPr/>
        </p:nvSpPr>
        <p:spPr>
          <a:xfrm>
            <a:off x="3214165" y="4276259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0.37%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2D0F122-D784-5ECB-20F1-795D069F320C}"/>
              </a:ext>
            </a:extLst>
          </p:cNvPr>
          <p:cNvSpPr/>
          <p:nvPr/>
        </p:nvSpPr>
        <p:spPr>
          <a:xfrm>
            <a:off x="3574670" y="4250477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0.41%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E205189C-C83A-C640-56F8-FF2B34827F99}"/>
              </a:ext>
            </a:extLst>
          </p:cNvPr>
          <p:cNvSpPr/>
          <p:nvPr/>
        </p:nvSpPr>
        <p:spPr>
          <a:xfrm>
            <a:off x="4464187" y="4253589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0.42%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9CC23E5-EBCC-05CB-0EB1-6F6CA026B850}"/>
              </a:ext>
            </a:extLst>
          </p:cNvPr>
          <p:cNvSpPr/>
          <p:nvPr/>
        </p:nvSpPr>
        <p:spPr>
          <a:xfrm>
            <a:off x="4817505" y="4208605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0.45%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C4821E20-8FAC-ABD1-0725-8B52F2C03A60}"/>
              </a:ext>
            </a:extLst>
          </p:cNvPr>
          <p:cNvSpPr/>
          <p:nvPr/>
        </p:nvSpPr>
        <p:spPr>
          <a:xfrm>
            <a:off x="5712221" y="4170218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0.50%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B10FCB51-E69E-8E09-732F-84F93C5251F0}"/>
              </a:ext>
            </a:extLst>
          </p:cNvPr>
          <p:cNvSpPr/>
          <p:nvPr/>
        </p:nvSpPr>
        <p:spPr>
          <a:xfrm>
            <a:off x="6072431" y="4135735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0.54%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B0C1533A-5988-AE31-31C4-2EB1E8DDEFEE}"/>
              </a:ext>
            </a:extLst>
          </p:cNvPr>
          <p:cNvSpPr/>
          <p:nvPr/>
        </p:nvSpPr>
        <p:spPr>
          <a:xfrm>
            <a:off x="6963527" y="4229141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0.41%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D601E2B8-2CAE-5924-808A-ACA13F64D522}"/>
              </a:ext>
            </a:extLst>
          </p:cNvPr>
          <p:cNvSpPr/>
          <p:nvPr/>
        </p:nvSpPr>
        <p:spPr>
          <a:xfrm>
            <a:off x="7323067" y="4160840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0.48%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2109C196-0C6E-6E85-3EBB-B3D1D96AF7DA}"/>
              </a:ext>
            </a:extLst>
          </p:cNvPr>
          <p:cNvSpPr/>
          <p:nvPr/>
        </p:nvSpPr>
        <p:spPr>
          <a:xfrm>
            <a:off x="9466731" y="4188880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0.44%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278D3C46-F14D-A836-F316-163F69F8A1A9}"/>
              </a:ext>
            </a:extLst>
          </p:cNvPr>
          <p:cNvSpPr/>
          <p:nvPr/>
        </p:nvSpPr>
        <p:spPr>
          <a:xfrm>
            <a:off x="9818487" y="4108008"/>
            <a:ext cx="495649" cy="27959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accent5">
                    <a:lumMod val="50000"/>
                  </a:schemeClr>
                </a:solidFill>
              </a:rPr>
              <a:t>▪</a:t>
            </a:r>
          </a:p>
          <a:p>
            <a:pPr algn="ctr"/>
            <a:r>
              <a:rPr lang="es-MX" sz="900" b="1" dirty="0">
                <a:solidFill>
                  <a:schemeClr val="accent5">
                    <a:lumMod val="50000"/>
                  </a:schemeClr>
                </a:solidFill>
              </a:rPr>
              <a:t>0.47%</a:t>
            </a:r>
            <a:endParaRPr lang="es-PE" sz="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19269" y="1251561"/>
            <a:ext cx="6889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GASTO PÚBLICO EN NIÑAS, NIÑOS Y ADOLESCENTES, AÑOS 2015-2022</a:t>
            </a:r>
          </a:p>
          <a:p>
            <a:pPr algn="ctr"/>
            <a:r>
              <a:rPr lang="es-PE" b="1" dirty="0"/>
              <a:t>(En millones de soles)</a:t>
            </a:r>
          </a:p>
        </p:txBody>
      </p:sp>
      <p:grpSp>
        <p:nvGrpSpPr>
          <p:cNvPr id="88" name="Grupo 87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89" name="Rectángulo 88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90" name="Imagen 89"/>
            <p:cNvPicPr>
              <a:picLocks noChangeAspect="1"/>
            </p:cNvPicPr>
            <p:nvPr/>
          </p:nvPicPr>
          <p:blipFill rotWithShape="1">
            <a:blip r:embed="rId5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5" name="Título 1">
            <a:extLst>
              <a:ext uri="{FF2B5EF4-FFF2-40B4-BE49-F238E27FC236}">
                <a16:creationId xmlns:a16="http://schemas.microsoft.com/office/drawing/2014/main" id="{92D71F42-638C-48BE-8581-299F643A55A1}"/>
              </a:ext>
            </a:extLst>
          </p:cNvPr>
          <p:cNvSpPr txBox="1">
            <a:spLocks/>
          </p:cNvSpPr>
          <p:nvPr/>
        </p:nvSpPr>
        <p:spPr>
          <a:xfrm>
            <a:off x="2009882" y="504235"/>
            <a:ext cx="8246149" cy="407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altLang="es-MX" sz="2400" b="1" dirty="0">
                <a:solidFill>
                  <a:srgbClr val="002060"/>
                </a:solidFill>
                <a:latin typeface="+mn-lt"/>
                <a:ea typeface="Carot Sans Extra Bold"/>
                <a:cs typeface="Carot Sans Extra Bold"/>
              </a:rPr>
              <a:t>GASTO PÚBLICO EN INFANCIAS Y ADOLESCENCIAS</a:t>
            </a:r>
          </a:p>
        </p:txBody>
      </p:sp>
    </p:spTree>
    <p:extLst>
      <p:ext uri="{BB962C8B-B14F-4D97-AF65-F5344CB8AC3E}">
        <p14:creationId xmlns:p14="http://schemas.microsoft.com/office/powerpoint/2010/main" val="223367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87BDEE6-B146-4ACA-8809-70CFF2C6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5094"/>
            <a:ext cx="1498600" cy="3905477"/>
          </a:xfrm>
        </p:spPr>
        <p:txBody>
          <a:bodyPr>
            <a:noAutofit/>
          </a:bodyPr>
          <a:lstStyle/>
          <a:p>
            <a:r>
              <a:rPr lang="es-PE" sz="19900" dirty="0">
                <a:latin typeface="Gotham Thin" panose="02000603030000020004"/>
              </a:rPr>
              <a:t>6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43578A-6220-4470-B7E9-D450906DBA7F}"/>
              </a:ext>
            </a:extLst>
          </p:cNvPr>
          <p:cNvSpPr txBox="1"/>
          <p:nvPr/>
        </p:nvSpPr>
        <p:spPr>
          <a:xfrm>
            <a:off x="2125795" y="2738336"/>
            <a:ext cx="79326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Acciones tomadas por el MIMP en el marco del Informe de Auditoría N° 007-2022-2-0309-AC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3114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92718" y="1129028"/>
            <a:ext cx="110675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</a:rPr>
              <a:t>AUDITORÍA DE CUMPLIMIENTO AL PROCESO DE ATENCIÓN INTEGRAL EN LOS CAR PARA NIÑAS, NIÑOS Y ADOLESCENTES CON PERFILES Y HABILIDADES DIFERENTES EN LAS REGIONES DE LIMA Y CALLAO” (ENERO 2020-JUNIO 2022)</a:t>
            </a:r>
            <a:endParaRPr lang="es-PE" dirty="0">
              <a:solidFill>
                <a:srgbClr val="C00000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6" name="Rectángulo 5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0951" y="533611"/>
            <a:ext cx="10477834" cy="365206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>
                <a:latin typeface="+mn-lt"/>
              </a:rPr>
              <a:t>INFORME DE AUDITORÍA N° 007-2022-2-0309-AC</a:t>
            </a:r>
            <a:endParaRPr lang="es-PE" sz="2400" b="1" dirty="0">
              <a:latin typeface="+mn-lt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503302034"/>
              </p:ext>
            </p:extLst>
          </p:nvPr>
        </p:nvGraphicFramePr>
        <p:xfrm>
          <a:off x="264160" y="1345864"/>
          <a:ext cx="11724640" cy="542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0926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0BECF-D938-4B0F-8C0E-26628B91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7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013FF2-8ED8-4F14-818D-9FA0C138E352}"/>
              </a:ext>
            </a:extLst>
          </p:cNvPr>
          <p:cNvSpPr txBox="1"/>
          <p:nvPr/>
        </p:nvSpPr>
        <p:spPr>
          <a:xfrm>
            <a:off x="1925052" y="2760849"/>
            <a:ext cx="97207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“Año del Fortalecimiento y Protección de Niñas, Niños y Adolescentes”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888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0BECF-D938-4B0F-8C0E-26628B91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013FF2-8ED8-4F14-818D-9FA0C138E352}"/>
              </a:ext>
            </a:extLst>
          </p:cNvPr>
          <p:cNvSpPr txBox="1"/>
          <p:nvPr/>
        </p:nvSpPr>
        <p:spPr>
          <a:xfrm>
            <a:off x="1631335" y="2616470"/>
            <a:ext cx="99903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Estado Situacional del Sistema Integrado de Información de niñas, niños y adolescentes sin cuidados parentales o en riesgo de perderlos - SISNNA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10" name="Rectángulo 9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360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C589FF0A-DE83-4860-F7C9-DFA4BEEB10BD}"/>
              </a:ext>
            </a:extLst>
          </p:cNvPr>
          <p:cNvCxnSpPr>
            <a:cxnSpLocks/>
          </p:cNvCxnSpPr>
          <p:nvPr/>
        </p:nvCxnSpPr>
        <p:spPr>
          <a:xfrm>
            <a:off x="284092" y="3277146"/>
            <a:ext cx="11754196" cy="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C57F6B35-41AB-930C-ED3C-8FCAFBED5E97}"/>
              </a:ext>
            </a:extLst>
          </p:cNvPr>
          <p:cNvCxnSpPr/>
          <p:nvPr/>
        </p:nvCxnSpPr>
        <p:spPr>
          <a:xfrm>
            <a:off x="4472183" y="3597283"/>
            <a:ext cx="30432" cy="254949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CEB8434-50A4-EE90-F4FB-EF39B9217355}"/>
              </a:ext>
            </a:extLst>
          </p:cNvPr>
          <p:cNvCxnSpPr/>
          <p:nvPr/>
        </p:nvCxnSpPr>
        <p:spPr>
          <a:xfrm>
            <a:off x="6320470" y="3443462"/>
            <a:ext cx="30432" cy="254949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D5404C13-8BAA-2606-D45C-6F6C5C376E45}"/>
              </a:ext>
            </a:extLst>
          </p:cNvPr>
          <p:cNvSpPr txBox="1"/>
          <p:nvPr/>
        </p:nvSpPr>
        <p:spPr>
          <a:xfrm>
            <a:off x="275389" y="3289180"/>
            <a:ext cx="4134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ACCIONES CONCRETAS IMPLEMENTADAS</a:t>
            </a:r>
            <a:endParaRPr lang="es-PE" sz="800" b="1" dirty="0"/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1ED2D3E2-1167-35C5-282A-783D8835590C}"/>
              </a:ext>
            </a:extLst>
          </p:cNvPr>
          <p:cNvSpPr/>
          <p:nvPr/>
        </p:nvSpPr>
        <p:spPr>
          <a:xfrm>
            <a:off x="670433" y="3636660"/>
            <a:ext cx="310221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Año 2021: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2FBAE8A9-3957-378E-AACC-A491209541BA}"/>
              </a:ext>
            </a:extLst>
          </p:cNvPr>
          <p:cNvSpPr txBox="1"/>
          <p:nvPr/>
        </p:nvSpPr>
        <p:spPr>
          <a:xfrm>
            <a:off x="4537107" y="3533271"/>
            <a:ext cx="1822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/>
              <a:t>ÁREAS</a:t>
            </a:r>
          </a:p>
          <a:p>
            <a:pPr algn="ctr"/>
            <a:r>
              <a:rPr lang="es-PE" sz="1600" b="1" dirty="0"/>
              <a:t> RESPONSABLES</a:t>
            </a:r>
            <a:endParaRPr lang="es-PE" sz="800" b="1" dirty="0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1BD4440E-608D-293F-E2D8-A70F2DF13DF8}"/>
              </a:ext>
            </a:extLst>
          </p:cNvPr>
          <p:cNvSpPr/>
          <p:nvPr/>
        </p:nvSpPr>
        <p:spPr>
          <a:xfrm>
            <a:off x="4837402" y="4206076"/>
            <a:ext cx="1324536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PE" sz="1600" b="1" dirty="0"/>
              <a:t>DGNNA</a:t>
            </a:r>
            <a:endParaRPr lang="es-PE" sz="1600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758A7748-6745-2021-2B56-76C2D8FA3937}"/>
              </a:ext>
            </a:extLst>
          </p:cNvPr>
          <p:cNvSpPr/>
          <p:nvPr/>
        </p:nvSpPr>
        <p:spPr>
          <a:xfrm>
            <a:off x="388185" y="3726077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A6C3E7EB-65F5-877B-EBE1-4F5E236DF686}"/>
              </a:ext>
            </a:extLst>
          </p:cNvPr>
          <p:cNvSpPr/>
          <p:nvPr/>
        </p:nvSpPr>
        <p:spPr>
          <a:xfrm>
            <a:off x="708784" y="5065528"/>
            <a:ext cx="311596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Año 2022:</a:t>
            </a:r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E8960106-17CB-322B-7D7F-F262EDA917E1}"/>
              </a:ext>
            </a:extLst>
          </p:cNvPr>
          <p:cNvSpPr/>
          <p:nvPr/>
        </p:nvSpPr>
        <p:spPr>
          <a:xfrm>
            <a:off x="400985" y="5148681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E54809BB-3310-163A-D9E3-E6663A477216}"/>
              </a:ext>
            </a:extLst>
          </p:cNvPr>
          <p:cNvSpPr/>
          <p:nvPr/>
        </p:nvSpPr>
        <p:spPr>
          <a:xfrm>
            <a:off x="4683042" y="4305061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150BCB1D-5CD0-40FB-A788-57C2518822CA}"/>
              </a:ext>
            </a:extLst>
          </p:cNvPr>
          <p:cNvSpPr/>
          <p:nvPr/>
        </p:nvSpPr>
        <p:spPr>
          <a:xfrm>
            <a:off x="5295965" y="1358254"/>
            <a:ext cx="146599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2400" b="1" dirty="0"/>
              <a:t>Año 2022</a:t>
            </a:r>
            <a:endParaRPr lang="es-PE" sz="2400" dirty="0"/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46294C7E-1442-BB22-835C-5C2270CC5599}"/>
              </a:ext>
            </a:extLst>
          </p:cNvPr>
          <p:cNvSpPr/>
          <p:nvPr/>
        </p:nvSpPr>
        <p:spPr>
          <a:xfrm>
            <a:off x="1491196" y="1361442"/>
            <a:ext cx="146599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2400" b="1" dirty="0"/>
              <a:t>Año 2021</a:t>
            </a:r>
            <a:endParaRPr lang="es-PE" sz="2400" dirty="0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C7AE5E83-FE9F-F7C5-8C0A-0427646B8467}"/>
              </a:ext>
            </a:extLst>
          </p:cNvPr>
          <p:cNvSpPr/>
          <p:nvPr/>
        </p:nvSpPr>
        <p:spPr>
          <a:xfrm>
            <a:off x="8840059" y="1361442"/>
            <a:ext cx="146599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2400" b="1" dirty="0"/>
              <a:t>Año 2023</a:t>
            </a:r>
            <a:endParaRPr lang="es-PE" sz="2400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E196090D-4A70-DCBE-7726-A5C33C70560D}"/>
              </a:ext>
            </a:extLst>
          </p:cNvPr>
          <p:cNvSpPr txBox="1"/>
          <p:nvPr/>
        </p:nvSpPr>
        <p:spPr>
          <a:xfrm>
            <a:off x="6509434" y="3579539"/>
            <a:ext cx="2614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AVANCE - 06 MÓDULOS:</a:t>
            </a:r>
            <a:endParaRPr lang="es-PE" sz="800" b="1" dirty="0"/>
          </a:p>
        </p:txBody>
      </p:sp>
      <p:sp>
        <p:nvSpPr>
          <p:cNvPr id="77" name="Elipse 76">
            <a:extLst>
              <a:ext uri="{FF2B5EF4-FFF2-40B4-BE49-F238E27FC236}">
                <a16:creationId xmlns:a16="http://schemas.microsoft.com/office/drawing/2014/main" id="{DE9AF511-5234-F5EE-D215-C09AC91EF4BE}"/>
              </a:ext>
            </a:extLst>
          </p:cNvPr>
          <p:cNvSpPr/>
          <p:nvPr/>
        </p:nvSpPr>
        <p:spPr>
          <a:xfrm>
            <a:off x="6554630" y="3981277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B5609CFB-278A-0CBA-98A6-CFA42FC3A33C}"/>
              </a:ext>
            </a:extLst>
          </p:cNvPr>
          <p:cNvSpPr/>
          <p:nvPr/>
        </p:nvSpPr>
        <p:spPr>
          <a:xfrm>
            <a:off x="6820723" y="3903702"/>
            <a:ext cx="326272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UNIDAD DE PROTECCIÓN ESPECIAL</a:t>
            </a:r>
            <a:endParaRPr lang="es-PE" sz="1600" dirty="0"/>
          </a:p>
        </p:txBody>
      </p:sp>
      <p:sp>
        <p:nvSpPr>
          <p:cNvPr id="80" name="Elipse 79">
            <a:extLst>
              <a:ext uri="{FF2B5EF4-FFF2-40B4-BE49-F238E27FC236}">
                <a16:creationId xmlns:a16="http://schemas.microsoft.com/office/drawing/2014/main" id="{E16A8E8C-B234-46C5-F979-F59C9D4FB11A}"/>
              </a:ext>
            </a:extLst>
          </p:cNvPr>
          <p:cNvSpPr/>
          <p:nvPr/>
        </p:nvSpPr>
        <p:spPr>
          <a:xfrm>
            <a:off x="6571647" y="4337007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0B89BC74-EB27-E2F0-3745-37795F360C0F}"/>
              </a:ext>
            </a:extLst>
          </p:cNvPr>
          <p:cNvSpPr/>
          <p:nvPr/>
        </p:nvSpPr>
        <p:spPr>
          <a:xfrm>
            <a:off x="6554630" y="4860081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AF79678F-CFC9-37FE-0B05-99343515DD9C}"/>
              </a:ext>
            </a:extLst>
          </p:cNvPr>
          <p:cNvSpPr/>
          <p:nvPr/>
        </p:nvSpPr>
        <p:spPr>
          <a:xfrm>
            <a:off x="6571646" y="5246619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3" name="Elipse 82">
            <a:extLst>
              <a:ext uri="{FF2B5EF4-FFF2-40B4-BE49-F238E27FC236}">
                <a16:creationId xmlns:a16="http://schemas.microsoft.com/office/drawing/2014/main" id="{C8BE7BA9-5809-3543-D804-1270EAC05AC9}"/>
              </a:ext>
            </a:extLst>
          </p:cNvPr>
          <p:cNvSpPr/>
          <p:nvPr/>
        </p:nvSpPr>
        <p:spPr>
          <a:xfrm>
            <a:off x="6571645" y="5645931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DC5CB846-2E91-D22C-AF71-45AACD3EA090}"/>
              </a:ext>
            </a:extLst>
          </p:cNvPr>
          <p:cNvSpPr/>
          <p:nvPr/>
        </p:nvSpPr>
        <p:spPr>
          <a:xfrm>
            <a:off x="6549184" y="6032469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2337B29B-13FC-5902-BB4A-5205982C93F8}"/>
              </a:ext>
            </a:extLst>
          </p:cNvPr>
          <p:cNvSpPr/>
          <p:nvPr/>
        </p:nvSpPr>
        <p:spPr>
          <a:xfrm>
            <a:off x="6821898" y="4320375"/>
            <a:ext cx="261411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ADOPCIONES</a:t>
            </a:r>
            <a:endParaRPr lang="es-PE" sz="1600" dirty="0"/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7845EF8-FB04-510C-AD5C-EFE4BDD52FE6}"/>
              </a:ext>
            </a:extLst>
          </p:cNvPr>
          <p:cNvSpPr/>
          <p:nvPr/>
        </p:nvSpPr>
        <p:spPr>
          <a:xfrm>
            <a:off x="6847890" y="4744488"/>
            <a:ext cx="2586943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ACOGIMIENTO RESIDENCIAL</a:t>
            </a:r>
            <a:endParaRPr lang="es-PE" sz="1600" dirty="0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E6563A79-AC9E-419A-38D2-D5C46B5462DB}"/>
              </a:ext>
            </a:extLst>
          </p:cNvPr>
          <p:cNvSpPr/>
          <p:nvPr/>
        </p:nvSpPr>
        <p:spPr>
          <a:xfrm>
            <a:off x="6820722" y="5206072"/>
            <a:ext cx="261411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EDUCADORES DE CALLE</a:t>
            </a:r>
            <a:endParaRPr lang="es-PE" sz="1600" dirty="0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543AC31F-05D5-F638-3E80-231D6DCEF2EA}"/>
              </a:ext>
            </a:extLst>
          </p:cNvPr>
          <p:cNvSpPr/>
          <p:nvPr/>
        </p:nvSpPr>
        <p:spPr>
          <a:xfrm>
            <a:off x="6845025" y="5639544"/>
            <a:ext cx="258367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CUIDADO DIURNO</a:t>
            </a:r>
            <a:endParaRPr lang="es-PE" sz="1600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A88561C6-FE82-33F5-AB2A-0E890667AC9A}"/>
              </a:ext>
            </a:extLst>
          </p:cNvPr>
          <p:cNvSpPr/>
          <p:nvPr/>
        </p:nvSpPr>
        <p:spPr>
          <a:xfrm>
            <a:off x="6752466" y="6021778"/>
            <a:ext cx="4694836" cy="3385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PE" sz="1600" b="1" dirty="0"/>
              <a:t>FORTALECIMIENTO DE COMPETENCIAS PARENTALES</a:t>
            </a:r>
            <a:endParaRPr lang="es-PE" sz="1600" dirty="0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05217557-CDDC-2BE0-68EB-4A4F559FA8A4}"/>
              </a:ext>
            </a:extLst>
          </p:cNvPr>
          <p:cNvSpPr txBox="1"/>
          <p:nvPr/>
        </p:nvSpPr>
        <p:spPr>
          <a:xfrm>
            <a:off x="10165732" y="3644507"/>
            <a:ext cx="1896865" cy="61555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análisis funcional </a:t>
            </a:r>
          </a:p>
          <a:p>
            <a:pPr algn="ctr"/>
            <a:r>
              <a:rPr lang="es-PE" sz="1600" i="1" dirty="0"/>
              <a:t>y desarrollo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sz="1600" b="1" dirty="0">
                <a:solidFill>
                  <a:srgbClr val="C00000"/>
                </a:solidFill>
              </a:rPr>
              <a:t>100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D082F379-5C26-ACD3-78E2-775545DD4D00}"/>
              </a:ext>
            </a:extLst>
          </p:cNvPr>
          <p:cNvSpPr txBox="1"/>
          <p:nvPr/>
        </p:nvSpPr>
        <p:spPr>
          <a:xfrm>
            <a:off x="9490340" y="4325146"/>
            <a:ext cx="257603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análisis funcional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sz="1600" b="1" dirty="0">
                <a:solidFill>
                  <a:srgbClr val="C00000"/>
                </a:solidFill>
              </a:rPr>
              <a:t>100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021631BE-CB07-B1F7-F93A-5F1385C8AA2D}"/>
              </a:ext>
            </a:extLst>
          </p:cNvPr>
          <p:cNvSpPr txBox="1"/>
          <p:nvPr/>
        </p:nvSpPr>
        <p:spPr>
          <a:xfrm>
            <a:off x="9490340" y="4740307"/>
            <a:ext cx="257603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análisis funcional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sz="1600" b="1" dirty="0">
                <a:solidFill>
                  <a:srgbClr val="C00000"/>
                </a:solidFill>
              </a:rPr>
              <a:t>100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3BA838AA-287A-C074-BF50-9FE2EADC34B7}"/>
              </a:ext>
            </a:extLst>
          </p:cNvPr>
          <p:cNvSpPr txBox="1"/>
          <p:nvPr/>
        </p:nvSpPr>
        <p:spPr>
          <a:xfrm>
            <a:off x="9490340" y="5175294"/>
            <a:ext cx="257603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análisis funcional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sz="1600" b="1" dirty="0">
                <a:solidFill>
                  <a:srgbClr val="C00000"/>
                </a:solidFill>
              </a:rPr>
              <a:t>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405B25E5-9895-B3F4-B060-CB30E73E8768}"/>
              </a:ext>
            </a:extLst>
          </p:cNvPr>
          <p:cNvSpPr txBox="1"/>
          <p:nvPr/>
        </p:nvSpPr>
        <p:spPr>
          <a:xfrm>
            <a:off x="9498803" y="5615018"/>
            <a:ext cx="257603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i="1" dirty="0"/>
              <a:t>% análisis funcional</a:t>
            </a:r>
            <a:r>
              <a:rPr lang="es-PE" sz="1600" dirty="0">
                <a:solidFill>
                  <a:srgbClr val="C00000"/>
                </a:solidFill>
              </a:rPr>
              <a:t>: </a:t>
            </a:r>
            <a:r>
              <a:rPr lang="es-PE" sz="1600" b="1" dirty="0">
                <a:solidFill>
                  <a:srgbClr val="C00000"/>
                </a:solidFill>
              </a:rPr>
              <a:t>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F8D0EFCA-F26B-E032-D73A-F6EDFA8CF4A5}"/>
              </a:ext>
            </a:extLst>
          </p:cNvPr>
          <p:cNvSpPr txBox="1"/>
          <p:nvPr/>
        </p:nvSpPr>
        <p:spPr>
          <a:xfrm>
            <a:off x="11460855" y="6035248"/>
            <a:ext cx="645986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>
                <a:solidFill>
                  <a:srgbClr val="C00000"/>
                </a:solidFill>
              </a:rPr>
              <a:t>0</a:t>
            </a:r>
            <a:r>
              <a:rPr lang="es-PE" b="1" dirty="0">
                <a:solidFill>
                  <a:srgbClr val="C00000"/>
                </a:solidFill>
              </a:rPr>
              <a:t>%</a:t>
            </a:r>
            <a:endParaRPr lang="es-PE" sz="1600" b="1" dirty="0">
              <a:solidFill>
                <a:srgbClr val="C00000"/>
              </a:solidFill>
            </a:endParaRPr>
          </a:p>
        </p:txBody>
      </p: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ECCD9C47-3A48-2AE3-CF54-91B6B98EC386}"/>
              </a:ext>
            </a:extLst>
          </p:cNvPr>
          <p:cNvCxnSpPr>
            <a:cxnSpLocks/>
          </p:cNvCxnSpPr>
          <p:nvPr/>
        </p:nvCxnSpPr>
        <p:spPr>
          <a:xfrm>
            <a:off x="2184553" y="1848191"/>
            <a:ext cx="0" cy="51679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Elipse 96">
            <a:extLst>
              <a:ext uri="{FF2B5EF4-FFF2-40B4-BE49-F238E27FC236}">
                <a16:creationId xmlns:a16="http://schemas.microsoft.com/office/drawing/2014/main" id="{9D94F756-82FF-492F-7F38-A869D818333A}"/>
              </a:ext>
            </a:extLst>
          </p:cNvPr>
          <p:cNvSpPr/>
          <p:nvPr/>
        </p:nvSpPr>
        <p:spPr>
          <a:xfrm>
            <a:off x="2082912" y="2433976"/>
            <a:ext cx="203282" cy="20222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C05C5A68-E3BD-7D22-D683-58A371A602AF}"/>
              </a:ext>
            </a:extLst>
          </p:cNvPr>
          <p:cNvSpPr/>
          <p:nvPr/>
        </p:nvSpPr>
        <p:spPr>
          <a:xfrm>
            <a:off x="5836432" y="2420411"/>
            <a:ext cx="203282" cy="20222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6596FB85-A743-C7B1-304F-4BB783B62586}"/>
              </a:ext>
            </a:extLst>
          </p:cNvPr>
          <p:cNvCxnSpPr>
            <a:cxnSpLocks/>
          </p:cNvCxnSpPr>
          <p:nvPr/>
        </p:nvCxnSpPr>
        <p:spPr>
          <a:xfrm>
            <a:off x="5932546" y="1848191"/>
            <a:ext cx="0" cy="51679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>
            <a:extLst>
              <a:ext uri="{FF2B5EF4-FFF2-40B4-BE49-F238E27FC236}">
                <a16:creationId xmlns:a16="http://schemas.microsoft.com/office/drawing/2014/main" id="{8EE7D9D5-0FAF-5D70-DEDB-EA70D2A94F61}"/>
              </a:ext>
            </a:extLst>
          </p:cNvPr>
          <p:cNvSpPr/>
          <p:nvPr/>
        </p:nvSpPr>
        <p:spPr>
          <a:xfrm>
            <a:off x="9431775" y="2460545"/>
            <a:ext cx="203282" cy="20222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DE205428-8F23-8431-F0AA-90232986EFA0}"/>
              </a:ext>
            </a:extLst>
          </p:cNvPr>
          <p:cNvCxnSpPr>
            <a:cxnSpLocks/>
          </p:cNvCxnSpPr>
          <p:nvPr/>
        </p:nvCxnSpPr>
        <p:spPr>
          <a:xfrm>
            <a:off x="9553367" y="1848191"/>
            <a:ext cx="0" cy="51679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18C24621-73B0-5CEB-330C-97642236D3B9}"/>
              </a:ext>
            </a:extLst>
          </p:cNvPr>
          <p:cNvSpPr/>
          <p:nvPr/>
        </p:nvSpPr>
        <p:spPr>
          <a:xfrm>
            <a:off x="2082912" y="2683327"/>
            <a:ext cx="2616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Ejecutado:</a:t>
            </a:r>
            <a:r>
              <a:rPr lang="es-PE" b="1" dirty="0"/>
              <a:t>  </a:t>
            </a:r>
            <a:r>
              <a:rPr lang="es-PE" sz="2400" b="1" dirty="0"/>
              <a:t>S/</a:t>
            </a:r>
            <a:r>
              <a:rPr lang="es-PE" b="1" dirty="0"/>
              <a:t> </a:t>
            </a:r>
            <a:r>
              <a:rPr lang="es-PE" sz="2400" b="1" dirty="0">
                <a:solidFill>
                  <a:srgbClr val="C00000"/>
                </a:solidFill>
              </a:rPr>
              <a:t>132 500</a:t>
            </a:r>
            <a:endParaRPr lang="es-PE" b="1" dirty="0">
              <a:solidFill>
                <a:srgbClr val="C00000"/>
              </a:solidFill>
            </a:endParaRPr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9365F482-C5DE-11A9-C2AD-FE95FA989F63}"/>
              </a:ext>
            </a:extLst>
          </p:cNvPr>
          <p:cNvSpPr/>
          <p:nvPr/>
        </p:nvSpPr>
        <p:spPr>
          <a:xfrm>
            <a:off x="5781942" y="2695076"/>
            <a:ext cx="2648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Ejecutado: </a:t>
            </a:r>
            <a:r>
              <a:rPr lang="es-PE" sz="2400" b="1" dirty="0"/>
              <a:t> S/ </a:t>
            </a:r>
            <a:r>
              <a:rPr lang="es-PE" sz="2400" b="1" dirty="0">
                <a:solidFill>
                  <a:srgbClr val="C00000"/>
                </a:solidFill>
              </a:rPr>
              <a:t>193 612</a:t>
            </a:r>
            <a:endParaRPr lang="es-PE" b="1" dirty="0">
              <a:solidFill>
                <a:srgbClr val="C00000"/>
              </a:solidFill>
            </a:endParaRPr>
          </a:p>
        </p:txBody>
      </p: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868677A7-00F6-031C-7DD4-591DE51788A8}"/>
              </a:ext>
            </a:extLst>
          </p:cNvPr>
          <p:cNvSpPr/>
          <p:nvPr/>
        </p:nvSpPr>
        <p:spPr>
          <a:xfrm>
            <a:off x="9376591" y="2657139"/>
            <a:ext cx="2510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Asignado: </a:t>
            </a:r>
            <a:r>
              <a:rPr lang="es-PE" sz="2400" b="1" dirty="0"/>
              <a:t>S/ </a:t>
            </a:r>
            <a:r>
              <a:rPr lang="es-PE" sz="2400" b="1" dirty="0">
                <a:solidFill>
                  <a:srgbClr val="C00000"/>
                </a:solidFill>
              </a:rPr>
              <a:t>214 325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6B435583-D019-5B67-6697-29B63684A1A7}"/>
              </a:ext>
            </a:extLst>
          </p:cNvPr>
          <p:cNvSpPr/>
          <p:nvPr/>
        </p:nvSpPr>
        <p:spPr>
          <a:xfrm>
            <a:off x="260175" y="3972215"/>
            <a:ext cx="4069502" cy="109260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300" dirty="0"/>
              <a:t>- Proyecto SISNNA</a:t>
            </a:r>
          </a:p>
          <a:p>
            <a:pPr marL="285750" indent="-285750">
              <a:buFontTx/>
              <a:buChar char="-"/>
            </a:pPr>
            <a:r>
              <a:rPr lang="es-PE" sz="1300" dirty="0"/>
              <a:t>61% de Avance del Análisis funcional del Modulo de Protección Especial* </a:t>
            </a:r>
          </a:p>
          <a:p>
            <a:pPr marL="285750" indent="-285750">
              <a:buFontTx/>
              <a:buChar char="-"/>
            </a:pPr>
            <a:r>
              <a:rPr lang="es-PE" sz="1300" dirty="0"/>
              <a:t>11% de Avance en el desarrollo del Modulo de Protección Especial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901DD9F8-985B-1076-C86E-6C9E80AEB2A6}"/>
              </a:ext>
            </a:extLst>
          </p:cNvPr>
          <p:cNvSpPr/>
          <p:nvPr/>
        </p:nvSpPr>
        <p:spPr>
          <a:xfrm>
            <a:off x="284092" y="5409303"/>
            <a:ext cx="4098205" cy="12926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300" dirty="0" err="1"/>
              <a:t>Desarrollo</a:t>
            </a:r>
            <a:r>
              <a:rPr lang="en-US" sz="1300" dirty="0"/>
              <a:t> Módulo de </a:t>
            </a:r>
            <a:r>
              <a:rPr lang="en-US" sz="1300" dirty="0" err="1"/>
              <a:t>Protección</a:t>
            </a:r>
            <a:endParaRPr lang="en-US" sz="1300" dirty="0"/>
          </a:p>
          <a:p>
            <a:pPr marL="285750" indent="-285750">
              <a:buFontTx/>
              <a:buChar char="-"/>
            </a:pPr>
            <a:r>
              <a:rPr lang="en-US" sz="1300" dirty="0" err="1"/>
              <a:t>Propuesta</a:t>
            </a:r>
            <a:r>
              <a:rPr lang="en-US" sz="1300" dirty="0"/>
              <a:t> de Incorporación Proyecto IOARR</a:t>
            </a:r>
          </a:p>
          <a:p>
            <a:pPr marL="285750" indent="-285750">
              <a:buFontTx/>
              <a:buChar char="-"/>
            </a:pPr>
            <a:r>
              <a:rPr lang="es-PE" sz="1300" dirty="0"/>
              <a:t>100% de Avance del </a:t>
            </a:r>
            <a:r>
              <a:rPr lang="es-PE" sz="1300" dirty="0" err="1"/>
              <a:t>Analisis</a:t>
            </a:r>
            <a:r>
              <a:rPr lang="es-PE" sz="1300" dirty="0"/>
              <a:t> funcional del Modulo de </a:t>
            </a:r>
            <a:r>
              <a:rPr lang="es-PE" sz="1300" dirty="0" err="1"/>
              <a:t>Proteccion</a:t>
            </a:r>
            <a:r>
              <a:rPr lang="es-PE" sz="1300" dirty="0"/>
              <a:t> Especial</a:t>
            </a:r>
          </a:p>
          <a:p>
            <a:pPr marL="285750" indent="-285750">
              <a:buFontTx/>
              <a:buChar char="-"/>
            </a:pPr>
            <a:r>
              <a:rPr lang="es-PE" sz="1300" dirty="0"/>
              <a:t>100% de Avance en el desarrollo del Modulo de </a:t>
            </a:r>
            <a:r>
              <a:rPr lang="es-PE" sz="1300" dirty="0" err="1"/>
              <a:t>Proteccion</a:t>
            </a:r>
            <a:r>
              <a:rPr lang="es-PE" sz="1300" dirty="0"/>
              <a:t> Especial</a:t>
            </a:r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2B4EF7E7-A657-671F-E9A9-9C25D3365243}"/>
              </a:ext>
            </a:extLst>
          </p:cNvPr>
          <p:cNvSpPr/>
          <p:nvPr/>
        </p:nvSpPr>
        <p:spPr>
          <a:xfrm>
            <a:off x="4683041" y="5300609"/>
            <a:ext cx="203281" cy="20222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B809AB11-ED09-8FC3-75C8-FA875BD3C64C}"/>
              </a:ext>
            </a:extLst>
          </p:cNvPr>
          <p:cNvSpPr/>
          <p:nvPr/>
        </p:nvSpPr>
        <p:spPr>
          <a:xfrm>
            <a:off x="4950839" y="5225821"/>
            <a:ext cx="1031024" cy="3456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PE" sz="1600" b="1" dirty="0"/>
              <a:t>OTI</a:t>
            </a:r>
            <a:endParaRPr lang="es-PE" sz="1600" dirty="0"/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5465F50A-FEE2-90A6-7925-C055F2630804}"/>
              </a:ext>
            </a:extLst>
          </p:cNvPr>
          <p:cNvSpPr/>
          <p:nvPr/>
        </p:nvSpPr>
        <p:spPr>
          <a:xfrm>
            <a:off x="4930102" y="4579221"/>
            <a:ext cx="1212333" cy="33855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600" dirty="0"/>
              <a:t>- usuaria</a:t>
            </a:r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id="{ACA20CD5-8FFF-4FFF-AC1A-A83256A3C215}"/>
              </a:ext>
            </a:extLst>
          </p:cNvPr>
          <p:cNvSpPr/>
          <p:nvPr/>
        </p:nvSpPr>
        <p:spPr>
          <a:xfrm>
            <a:off x="4832670" y="5614132"/>
            <a:ext cx="1309765" cy="34680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600" dirty="0"/>
              <a:t>- técnico</a:t>
            </a:r>
          </a:p>
        </p:txBody>
      </p:sp>
      <p:cxnSp>
        <p:nvCxnSpPr>
          <p:cNvPr id="112" name="Conector recto 111"/>
          <p:cNvCxnSpPr/>
          <p:nvPr/>
        </p:nvCxnSpPr>
        <p:spPr>
          <a:xfrm>
            <a:off x="964293" y="1320727"/>
            <a:ext cx="10356284" cy="1905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4336022" y="910803"/>
            <a:ext cx="2721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PRESUPUESTO EJECUTADO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54" name="Rectángulo 53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55" name="Imagen 54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58" name="Título 1">
            <a:extLst>
              <a:ext uri="{FF2B5EF4-FFF2-40B4-BE49-F238E27FC236}">
                <a16:creationId xmlns:a16="http://schemas.microsoft.com/office/drawing/2014/main" id="{92D71F42-638C-48BE-8581-299F643A55A1}"/>
              </a:ext>
            </a:extLst>
          </p:cNvPr>
          <p:cNvSpPr txBox="1">
            <a:spLocks/>
          </p:cNvSpPr>
          <p:nvPr/>
        </p:nvSpPr>
        <p:spPr>
          <a:xfrm>
            <a:off x="3720245" y="285096"/>
            <a:ext cx="5032965" cy="796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>
                <a:solidFill>
                  <a:srgbClr val="002060"/>
                </a:solidFill>
                <a:latin typeface="+mn-lt"/>
              </a:rPr>
              <a:t>SISNNA – ESTADO SITUACIONAL</a:t>
            </a:r>
            <a:endParaRPr lang="es-PE" sz="2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164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BDEE6-B146-4ACA-8809-70CFF2C6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43578A-6220-4470-B7E9-D450906DBA7F}"/>
              </a:ext>
            </a:extLst>
          </p:cNvPr>
          <p:cNvSpPr txBox="1"/>
          <p:nvPr/>
        </p:nvSpPr>
        <p:spPr>
          <a:xfrm>
            <a:off x="2062200" y="2598561"/>
            <a:ext cx="9188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Programación de Acciones concretas e intervenciones  con Defensorías Municipales de las Niñas, Niños y Adolescentes - DEMUNA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735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/>
          <p:cNvCxnSpPr>
            <a:cxnSpLocks/>
          </p:cNvCxnSpPr>
          <p:nvPr/>
        </p:nvCxnSpPr>
        <p:spPr>
          <a:xfrm>
            <a:off x="6226431" y="1211182"/>
            <a:ext cx="32567" cy="5431525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>
            <a:extLst>
              <a:ext uri="{FF2B5EF4-FFF2-40B4-BE49-F238E27FC236}">
                <a16:creationId xmlns:a16="http://schemas.microsoft.com/office/drawing/2014/main" id="{222FAB18-441A-D907-6CF2-5FF95844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018" y="3844174"/>
            <a:ext cx="2772179" cy="1762237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44792C40-AED1-0C07-7E7B-EB47627D72DB}"/>
              </a:ext>
            </a:extLst>
          </p:cNvPr>
          <p:cNvSpPr txBox="1"/>
          <p:nvPr/>
        </p:nvSpPr>
        <p:spPr>
          <a:xfrm>
            <a:off x="407211" y="5705645"/>
            <a:ext cx="5529432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es-PE"/>
            </a:defPPr>
            <a:lvl1pPr>
              <a:defRPr sz="1400" b="1" i="0" u="none" strike="noStrike" baseline="0">
                <a:solidFill>
                  <a:srgbClr val="231F20"/>
                </a:solidFill>
                <a:latin typeface="+mj-lt"/>
              </a:defRPr>
            </a:lvl1pPr>
          </a:lstStyle>
          <a:p>
            <a:pPr algn="just"/>
            <a:r>
              <a:rPr lang="es-MX" dirty="0">
                <a:latin typeface="+mn-lt"/>
              </a:rPr>
              <a:t>Artículo 9 del Reglamento del D. </a:t>
            </a:r>
            <a:r>
              <a:rPr lang="es-MX" dirty="0" err="1">
                <a:latin typeface="+mn-lt"/>
              </a:rPr>
              <a:t>Leg</a:t>
            </a:r>
            <a:r>
              <a:rPr lang="es-MX" dirty="0">
                <a:latin typeface="+mn-lt"/>
              </a:rPr>
              <a:t>. 1297, </a:t>
            </a:r>
            <a:r>
              <a:rPr lang="es-MX" b="0" dirty="0">
                <a:latin typeface="+mn-lt"/>
              </a:rPr>
              <a:t>son funciones del Gobierno Local, en el marco del </a:t>
            </a:r>
            <a:r>
              <a:rPr lang="es-PE" b="0" dirty="0">
                <a:latin typeface="+mn-lt"/>
              </a:rPr>
              <a:t>procedimiento por riesgo</a:t>
            </a:r>
            <a:r>
              <a:rPr lang="es-PE" dirty="0">
                <a:latin typeface="+mn-lt"/>
              </a:rPr>
              <a:t>:</a:t>
            </a:r>
          </a:p>
          <a:p>
            <a:pPr algn="just"/>
            <a:r>
              <a:rPr lang="es-MX" dirty="0">
                <a:latin typeface="+mn-lt"/>
              </a:rPr>
              <a:t>a) Gestionar la acreditación de la DEMUNA ante el MIMP para actuar en el procedimiento por riesgo. (…)</a:t>
            </a:r>
            <a:endParaRPr lang="es-PE" dirty="0">
              <a:latin typeface="+mn-lt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06E3441-3CCB-D021-CE7F-A59EFDA4756D}"/>
              </a:ext>
            </a:extLst>
          </p:cNvPr>
          <p:cNvSpPr txBox="1"/>
          <p:nvPr/>
        </p:nvSpPr>
        <p:spPr>
          <a:xfrm>
            <a:off x="6657794" y="1080848"/>
            <a:ext cx="5108239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ES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PRINCIPALES ACCIONES </a:t>
            </a:r>
          </a:p>
          <a:p>
            <a:pPr lvl="0" algn="ctr"/>
            <a:endParaRPr lang="es-ES" sz="2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PE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Se asesoró técnicamente a 776 DEMUNA para una mejora del servicio mediante las </a:t>
            </a:r>
            <a:r>
              <a:rPr lang="es-PE" sz="140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supervisiones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PE" sz="140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2,310 </a:t>
            </a:r>
            <a:r>
              <a:rPr lang="es-PE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defensoras/es (553 hombres y 1,757 mujeres) de DEMUNA fortalecieron sus capacidades y competencias para lograr el ejercicio de los derechos de las niñas, niños y adolescentes a nivel nacional.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Reuniones con alcaldes y gerentes, a fin de impulsar la acreditación.</a:t>
            </a:r>
            <a:endParaRPr lang="es-PE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Remisión de oficios a alcaldes </a:t>
            </a:r>
            <a:r>
              <a:rPr lang="es-ES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rovinciales  y distritales reafirmando la obligación que tienen para la acreditación </a:t>
            </a:r>
            <a:endParaRPr lang="es-PE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Incorporación de la acreditación de la DEMUNA, como un indicador de cumplimiento para los Municipios que se suman a la Estrategia Ponte en #ModoNiñez .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ES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Formulación de propuesta de compromiso para el Programa de Incentivos a la mejora de la Gestión Municipal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Trabajo articulado con instituciones de sociedad civil y </a:t>
            </a:r>
            <a:r>
              <a:rPr lang="es-ES" sz="14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s-E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efensoría del Pueblo.</a:t>
            </a:r>
            <a:endParaRPr lang="es-PE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5E77805-D134-EE35-D022-296FC03551C9}"/>
              </a:ext>
            </a:extLst>
          </p:cNvPr>
          <p:cNvSpPr txBox="1"/>
          <p:nvPr/>
        </p:nvSpPr>
        <p:spPr>
          <a:xfrm>
            <a:off x="6772920" y="5278001"/>
            <a:ext cx="4751672" cy="1231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es-PE"/>
            </a:defPPr>
            <a:lvl1pPr>
              <a:defRPr sz="1400" b="1" i="0" u="none" strike="noStrike" baseline="0">
                <a:solidFill>
                  <a:srgbClr val="231F20"/>
                </a:solidFill>
                <a:latin typeface="+mj-lt"/>
              </a:defRPr>
            </a:lvl1pPr>
          </a:lstStyle>
          <a:p>
            <a:pPr algn="just"/>
            <a:r>
              <a:rPr lang="es-MX" dirty="0">
                <a:latin typeface="+mn-lt"/>
              </a:rPr>
              <a:t>Presupuesto 2023: </a:t>
            </a:r>
            <a:r>
              <a:rPr lang="es-MX" b="0" dirty="0">
                <a:latin typeface="+mn-lt"/>
              </a:rPr>
              <a:t>S/. </a:t>
            </a:r>
            <a:r>
              <a:rPr lang="es-MX" sz="1800" dirty="0">
                <a:solidFill>
                  <a:srgbClr val="C00000"/>
                </a:solidFill>
                <a:latin typeface="+mn-lt"/>
              </a:rPr>
              <a:t>1,315,834.00</a:t>
            </a:r>
          </a:p>
          <a:p>
            <a:pPr algn="just"/>
            <a:endParaRPr lang="es-MX" b="0" dirty="0">
              <a:latin typeface="+mn-lt"/>
            </a:endParaRPr>
          </a:p>
          <a:p>
            <a:pPr algn="just"/>
            <a:r>
              <a:rPr lang="es-PE" b="0" dirty="0">
                <a:latin typeface="+mn-lt"/>
              </a:rPr>
              <a:t>700 DEMUNA supervisadas, 1,840 personas capacitadas, aprox. 200 expedientes evaluados y 1,300 municipios con asesoría permanente</a:t>
            </a:r>
          </a:p>
        </p:txBody>
      </p:sp>
      <p:graphicFrame>
        <p:nvGraphicFramePr>
          <p:cNvPr id="3094" name="Tabla 3093">
            <a:extLst>
              <a:ext uri="{FF2B5EF4-FFF2-40B4-BE49-F238E27FC236}">
                <a16:creationId xmlns:a16="http://schemas.microsoft.com/office/drawing/2014/main" id="{E636CA02-ABB1-04F8-B60E-FEFE2F9F7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89884"/>
              </p:ext>
            </p:extLst>
          </p:nvPr>
        </p:nvGraphicFramePr>
        <p:xfrm>
          <a:off x="305363" y="4323894"/>
          <a:ext cx="3107308" cy="954107"/>
        </p:xfrm>
        <a:graphic>
          <a:graphicData uri="http://schemas.openxmlformats.org/drawingml/2006/table">
            <a:tbl>
              <a:tblPr firstRow="1" firstCol="1" bandRow="1"/>
              <a:tblGrid>
                <a:gridCol w="1003451">
                  <a:extLst>
                    <a:ext uri="{9D8B030D-6E8A-4147-A177-3AD203B41FA5}">
                      <a16:colId xmlns:a16="http://schemas.microsoft.com/office/drawing/2014/main" val="809204734"/>
                    </a:ext>
                  </a:extLst>
                </a:gridCol>
                <a:gridCol w="742318">
                  <a:extLst>
                    <a:ext uri="{9D8B030D-6E8A-4147-A177-3AD203B41FA5}">
                      <a16:colId xmlns:a16="http://schemas.microsoft.com/office/drawing/2014/main" val="830619844"/>
                    </a:ext>
                  </a:extLst>
                </a:gridCol>
                <a:gridCol w="921677">
                  <a:extLst>
                    <a:ext uri="{9D8B030D-6E8A-4147-A177-3AD203B41FA5}">
                      <a16:colId xmlns:a16="http://schemas.microsoft.com/office/drawing/2014/main" val="2709383983"/>
                    </a:ext>
                  </a:extLst>
                </a:gridCol>
                <a:gridCol w="439862">
                  <a:extLst>
                    <a:ext uri="{9D8B030D-6E8A-4147-A177-3AD203B41FA5}">
                      <a16:colId xmlns:a16="http://schemas.microsoft.com/office/drawing/2014/main" val="1454733016"/>
                    </a:ext>
                  </a:extLst>
                </a:gridCol>
              </a:tblGrid>
              <a:tr h="56395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 municipios</a:t>
                      </a:r>
                      <a:endParaRPr lang="es-P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DEMUNA operativa</a:t>
                      </a:r>
                      <a:endParaRPr lang="es-P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DEMUNA acreditadas</a:t>
                      </a:r>
                      <a:endParaRPr lang="es-P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</a:t>
                      </a:r>
                      <a:endParaRPr lang="es-P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8830"/>
                  </a:ext>
                </a:extLst>
              </a:tr>
              <a:tr h="3901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1,890</a:t>
                      </a:r>
                      <a:endParaRPr lang="es-P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1,752</a:t>
                      </a:r>
                      <a:endParaRPr lang="es-P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5000"/>
                        </a:lnSpc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448</a:t>
                      </a:r>
                      <a:endParaRPr lang="es-P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s-P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898019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97270" y="932956"/>
            <a:ext cx="4955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>
                <a:solidFill>
                  <a:srgbClr val="C00000"/>
                </a:solidFill>
              </a:rPr>
              <a:t>Línea de tiempo – DEMUNA operativas 2009-2022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78531" y="3312947"/>
            <a:ext cx="88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2009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779214" y="3312947"/>
            <a:ext cx="88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2012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2667403" y="3312947"/>
            <a:ext cx="88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2015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452480" y="3312947"/>
            <a:ext cx="88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2022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543247" y="3312947"/>
            <a:ext cx="88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2018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78531" y="2588133"/>
            <a:ext cx="669270" cy="3693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811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779214" y="2340483"/>
            <a:ext cx="669270" cy="3693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933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667403" y="2092833"/>
            <a:ext cx="669270" cy="3693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1680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4452480" y="1959483"/>
            <a:ext cx="669270" cy="3693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1752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3543247" y="1883283"/>
            <a:ext cx="669270" cy="3693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1779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778531" y="2112912"/>
            <a:ext cx="669270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44%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1779214" y="1865262"/>
            <a:ext cx="669270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51%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2667403" y="1617612"/>
            <a:ext cx="669270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90%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4452480" y="1484262"/>
            <a:ext cx="669270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93%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3543247" y="1408062"/>
            <a:ext cx="669270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s-PE" b="1" dirty="0"/>
              <a:t>95%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97270" y="3159518"/>
            <a:ext cx="47431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o 39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41" name="Rectángulo 40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42" name="Imagen 41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17" name="Título 1">
            <a:extLst>
              <a:ext uri="{FF2B5EF4-FFF2-40B4-BE49-F238E27FC236}">
                <a16:creationId xmlns:a16="http://schemas.microsoft.com/office/drawing/2014/main" id="{92D71F42-638C-48BE-8581-299F643A55A1}"/>
              </a:ext>
            </a:extLst>
          </p:cNvPr>
          <p:cNvSpPr txBox="1">
            <a:spLocks/>
          </p:cNvSpPr>
          <p:nvPr/>
        </p:nvSpPr>
        <p:spPr>
          <a:xfrm>
            <a:off x="1592002" y="282873"/>
            <a:ext cx="8954430" cy="796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2600" b="1" dirty="0">
                <a:solidFill>
                  <a:srgbClr val="002060"/>
                </a:solidFill>
                <a:latin typeface="+mn-lt"/>
              </a:rPr>
              <a:t>Defensoría Municipal del Niño y del Adolescente</a:t>
            </a:r>
          </a:p>
        </p:txBody>
      </p:sp>
    </p:spTree>
    <p:extLst>
      <p:ext uri="{BB962C8B-B14F-4D97-AF65-F5344CB8AC3E}">
        <p14:creationId xmlns:p14="http://schemas.microsoft.com/office/powerpoint/2010/main" val="166530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87BDEE6-B146-4ACA-8809-70CFF2C6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5094"/>
            <a:ext cx="1498600" cy="3905477"/>
          </a:xfrm>
        </p:spPr>
        <p:txBody>
          <a:bodyPr>
            <a:noAutofit/>
          </a:bodyPr>
          <a:lstStyle/>
          <a:p>
            <a:r>
              <a:rPr lang="es-PE" sz="19900" dirty="0">
                <a:latin typeface="Gotham Thin" panose="02000603030000020004"/>
              </a:rPr>
              <a:t>3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43578A-6220-4470-B7E9-D450906DBA7F}"/>
              </a:ext>
            </a:extLst>
          </p:cNvPr>
          <p:cNvSpPr txBox="1"/>
          <p:nvPr/>
        </p:nvSpPr>
        <p:spPr>
          <a:xfrm>
            <a:off x="2029542" y="2738336"/>
            <a:ext cx="9120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Violencia hacia las Niñas, Niños y Adolescentes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77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DD7C6493-215A-4A0D-ADF2-9FAEE7442EE7}"/>
              </a:ext>
            </a:extLst>
          </p:cNvPr>
          <p:cNvSpPr/>
          <p:nvPr/>
        </p:nvSpPr>
        <p:spPr>
          <a:xfrm>
            <a:off x="373740" y="2518214"/>
            <a:ext cx="295315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002060"/>
                </a:solidFill>
              </a:rPr>
              <a:t>25 </a:t>
            </a:r>
            <a:r>
              <a:rPr lang="es-ES" sz="2800" b="1" dirty="0">
                <a:solidFill>
                  <a:schemeClr val="accent1">
                    <a:lumMod val="50000"/>
                  </a:schemeClr>
                </a:solidFill>
              </a:rPr>
              <a:t>UPE</a:t>
            </a:r>
          </a:p>
          <a:p>
            <a:pPr algn="ctr"/>
            <a:endParaRPr lang="es-PE" sz="1000" dirty="0">
              <a:solidFill>
                <a:srgbClr val="002060"/>
              </a:solidFill>
            </a:endParaRPr>
          </a:p>
          <a:p>
            <a:pPr algn="ctr"/>
            <a:r>
              <a:rPr lang="es-PE" sz="2400" b="1" dirty="0">
                <a:solidFill>
                  <a:srgbClr val="002060"/>
                </a:solidFill>
              </a:rPr>
              <a:t>8,815 </a:t>
            </a:r>
            <a:r>
              <a:rPr lang="es-PE" sz="2400" dirty="0"/>
              <a:t>niñas, niños y adolescentes </a:t>
            </a:r>
            <a:r>
              <a:rPr lang="es-PE" dirty="0"/>
              <a:t>víctimas de algún tipo de violencia dentro de su entorno familiar </a:t>
            </a:r>
            <a:endParaRPr lang="es-PE" sz="24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7572E47-396F-4065-83BD-20329907EAD7}"/>
              </a:ext>
            </a:extLst>
          </p:cNvPr>
          <p:cNvSpPr/>
          <p:nvPr/>
        </p:nvSpPr>
        <p:spPr>
          <a:xfrm>
            <a:off x="8726561" y="2518214"/>
            <a:ext cx="3300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002060"/>
                </a:solidFill>
              </a:rPr>
              <a:t>430 CEM</a:t>
            </a:r>
          </a:p>
          <a:p>
            <a:pPr algn="ctr"/>
            <a:endParaRPr lang="es-PE" sz="1000" b="1" dirty="0">
              <a:solidFill>
                <a:srgbClr val="002060"/>
              </a:solidFill>
            </a:endParaRPr>
          </a:p>
          <a:p>
            <a:pPr algn="ctr"/>
            <a:r>
              <a:rPr lang="es-PE" sz="2400" b="1" dirty="0">
                <a:solidFill>
                  <a:srgbClr val="002060"/>
                </a:solidFill>
              </a:rPr>
              <a:t>50,260 </a:t>
            </a:r>
            <a:r>
              <a:rPr lang="es-PE" sz="2400" dirty="0"/>
              <a:t>atenciones de niñas, niños y adolescentes </a:t>
            </a:r>
            <a:r>
              <a:rPr lang="es-PE" dirty="0"/>
              <a:t>atendidas/os por hechos de violencia</a:t>
            </a:r>
            <a:endParaRPr lang="es-PE" sz="2400" dirty="0"/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567024D3-CE1E-2C8B-EC3E-3B70877A2E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985361"/>
              </p:ext>
            </p:extLst>
          </p:nvPr>
        </p:nvGraphicFramePr>
        <p:xfrm>
          <a:off x="3640974" y="1913884"/>
          <a:ext cx="4771506" cy="295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13" name="Rectángulo 12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947A466B-CD07-185B-9C30-EB6E7AE89041}"/>
              </a:ext>
            </a:extLst>
          </p:cNvPr>
          <p:cNvSpPr txBox="1">
            <a:spLocks/>
          </p:cNvSpPr>
          <p:nvPr/>
        </p:nvSpPr>
        <p:spPr>
          <a:xfrm>
            <a:off x="2226299" y="277030"/>
            <a:ext cx="8523037" cy="796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V</a:t>
            </a:r>
            <a:r>
              <a:rPr lang="es-ES" sz="28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IOLENCIA CONTRA NIÑAS, NIÑOS Y ADOLESCENTES</a:t>
            </a:r>
            <a:endParaRPr lang="es-PE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097280" y="5437975"/>
            <a:ext cx="109297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/>
              <a:t>* </a:t>
            </a:r>
            <a:r>
              <a:rPr lang="es-ES" sz="2400" dirty="0">
                <a:ea typeface="Times New Roman" panose="02020603050405020304" pitchFamily="18" charset="0"/>
                <a:cs typeface="Calibri" panose="020F0502020204030204" pitchFamily="34" charset="0"/>
              </a:rPr>
              <a:t>Entre enero a noviembre del 2022, las UPE iniciaron procedimiento por riesgo o desprotección familiar a </a:t>
            </a:r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20 837 niñas, niños y adolescentes (NNA) </a:t>
            </a:r>
            <a:endParaRPr lang="es-PE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86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3B4BCAA-6D4E-BA13-F7A7-50F3387187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37753" r="70397" b="28551"/>
          <a:stretch/>
        </p:blipFill>
        <p:spPr>
          <a:xfrm>
            <a:off x="851006" y="1092045"/>
            <a:ext cx="1796080" cy="92555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932D1A9-C1EF-F087-D606-4D7A90C2DDD7}"/>
              </a:ext>
            </a:extLst>
          </p:cNvPr>
          <p:cNvSpPr txBox="1"/>
          <p:nvPr/>
        </p:nvSpPr>
        <p:spPr>
          <a:xfrm>
            <a:off x="5008769" y="2589219"/>
            <a:ext cx="623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1200" dirty="0"/>
              <a:t>Servicios para el desarrollo e competencias parentales desarrollados por el INABIF: </a:t>
            </a:r>
            <a:r>
              <a:rPr lang="es-UY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Servicio de Fortalecimiento Familiar Acercándonos (SEFFA) y Servicio de Atención Integral a Personas con Discapacidad (SAIPD)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UY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Capacitación a defensores/as para el trabajo en competencias parentales </a:t>
            </a:r>
            <a:r>
              <a:rPr lang="es-U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s-PE" sz="1200" dirty="0"/>
          </a:p>
        </p:txBody>
      </p:sp>
      <p:sp>
        <p:nvSpPr>
          <p:cNvPr id="5" name="Rectángulo 4"/>
          <p:cNvSpPr/>
          <p:nvPr/>
        </p:nvSpPr>
        <p:spPr>
          <a:xfrm>
            <a:off x="831683" y="3815653"/>
            <a:ext cx="10410645" cy="369332"/>
          </a:xfrm>
          <a:prstGeom prst="rect">
            <a:avLst/>
          </a:prstGeom>
          <a:solidFill>
            <a:srgbClr val="ECA850"/>
          </a:solidFill>
        </p:spPr>
        <p:txBody>
          <a:bodyPr wrap="square">
            <a:spAutoFit/>
          </a:bodyPr>
          <a:lstStyle/>
          <a:p>
            <a:pPr algn="ctr"/>
            <a:r>
              <a:rPr lang="es-P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MÓDULO DE CAPACITACIÓN PARA LA PROMOCIÓN DE FAMILIAS IGUALITARIAS Y LIBRES DE VIOLENCIA</a:t>
            </a:r>
            <a:endParaRPr lang="es-PE" dirty="0"/>
          </a:p>
        </p:txBody>
      </p:sp>
      <p:grpSp>
        <p:nvGrpSpPr>
          <p:cNvPr id="12" name="Grupo 11"/>
          <p:cNvGrpSpPr/>
          <p:nvPr/>
        </p:nvGrpSpPr>
        <p:grpSpPr>
          <a:xfrm>
            <a:off x="-9467" y="-19766"/>
            <a:ext cx="12192000" cy="832019"/>
            <a:chOff x="-9467" y="-19766"/>
            <a:chExt cx="12192000" cy="832019"/>
          </a:xfrm>
        </p:grpSpPr>
        <p:sp>
          <p:nvSpPr>
            <p:cNvPr id="13" name="Rectángulo 12"/>
            <p:cNvSpPr/>
            <p:nvPr/>
          </p:nvSpPr>
          <p:spPr>
            <a:xfrm>
              <a:off x="-9467" y="-19766"/>
              <a:ext cx="12192000" cy="8320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3210515" y="0"/>
              <a:ext cx="5542695" cy="570193"/>
            </a:xfrm>
            <a:prstGeom prst="rect">
              <a:avLst/>
            </a:prstGeom>
          </p:spPr>
        </p:pic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947A466B-CD07-185B-9C30-EB6E7AE89041}"/>
              </a:ext>
            </a:extLst>
          </p:cNvPr>
          <p:cNvSpPr txBox="1">
            <a:spLocks/>
          </p:cNvSpPr>
          <p:nvPr/>
        </p:nvSpPr>
        <p:spPr>
          <a:xfrm>
            <a:off x="2017646" y="514854"/>
            <a:ext cx="8523037" cy="347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PREVENCIÓN DE V</a:t>
            </a:r>
            <a:r>
              <a:rPr lang="es-ES" sz="28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IOLENCIA CONTRA NIÑAS, NIÑOS Y ADOLESCENTES</a:t>
            </a:r>
            <a:endParaRPr lang="es-PE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212452808"/>
              </p:ext>
            </p:extLst>
          </p:nvPr>
        </p:nvGraphicFramePr>
        <p:xfrm>
          <a:off x="3035688" y="952159"/>
          <a:ext cx="8206640" cy="1327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8" name="Imagen 17">
            <a:extLst>
              <a:ext uri="{FF2B5EF4-FFF2-40B4-BE49-F238E27FC236}">
                <a16:creationId xmlns:a16="http://schemas.microsoft.com/office/drawing/2014/main" id="{23B4BCAA-6D4E-BA13-F7A7-50F3387187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37753" r="70397" b="28551"/>
          <a:stretch/>
        </p:blipFill>
        <p:spPr>
          <a:xfrm>
            <a:off x="851006" y="2604878"/>
            <a:ext cx="1796080" cy="9255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78903" y="2723060"/>
            <a:ext cx="1269621" cy="738664"/>
          </a:xfrm>
          <a:prstGeom prst="rect">
            <a:avLst/>
          </a:prstGeom>
          <a:solidFill>
            <a:srgbClr val="ECA8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400" b="1" dirty="0"/>
              <a:t>JUGUEMOS EN TU DEMUNA</a:t>
            </a:r>
            <a:endParaRPr lang="es-PE" dirty="0"/>
          </a:p>
        </p:txBody>
      </p:sp>
      <p:grpSp>
        <p:nvGrpSpPr>
          <p:cNvPr id="21" name="Grupo 20"/>
          <p:cNvGrpSpPr/>
          <p:nvPr/>
        </p:nvGrpSpPr>
        <p:grpSpPr>
          <a:xfrm>
            <a:off x="2777964" y="2555982"/>
            <a:ext cx="2072816" cy="296312"/>
            <a:chOff x="1551" y="16667"/>
            <a:chExt cx="1513192" cy="316800"/>
          </a:xfrm>
        </p:grpSpPr>
        <p:sp>
          <p:nvSpPr>
            <p:cNvPr id="25" name="Rectángulo 24"/>
            <p:cNvSpPr/>
            <p:nvPr/>
          </p:nvSpPr>
          <p:spPr>
            <a:xfrm>
              <a:off x="1551" y="16667"/>
              <a:ext cx="1513192" cy="316800"/>
            </a:xfrm>
            <a:prstGeom prst="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uadroTexto 25"/>
            <p:cNvSpPr txBox="1"/>
            <p:nvPr/>
          </p:nvSpPr>
          <p:spPr>
            <a:xfrm>
              <a:off x="1551" y="16667"/>
              <a:ext cx="1513192" cy="316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kern="1200" dirty="0"/>
                <a:t>3,970</a:t>
              </a: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777964" y="2872782"/>
            <a:ext cx="2072816" cy="775785"/>
            <a:chOff x="1551" y="333467"/>
            <a:chExt cx="1513192" cy="1237523"/>
          </a:xfrm>
        </p:grpSpPr>
        <p:sp>
          <p:nvSpPr>
            <p:cNvPr id="23" name="Rectángulo 22"/>
            <p:cNvSpPr/>
            <p:nvPr/>
          </p:nvSpPr>
          <p:spPr>
            <a:xfrm>
              <a:off x="1551" y="333467"/>
              <a:ext cx="1513192" cy="1237523"/>
            </a:xfrm>
            <a:prstGeom prst="rect">
              <a:avLst/>
            </a:prstGeom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uadroTexto 23"/>
            <p:cNvSpPr txBox="1"/>
            <p:nvPr/>
          </p:nvSpPr>
          <p:spPr>
            <a:xfrm>
              <a:off x="1551" y="333467"/>
              <a:ext cx="1513192" cy="1237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100" kern="1200" dirty="0"/>
                <a:t>NNA de las jurisdicciones de las DEMUNAS que implementas Juguemos.</a:t>
              </a:r>
            </a:p>
          </p:txBody>
        </p:sp>
      </p:grpSp>
      <p:sp>
        <p:nvSpPr>
          <p:cNvPr id="11" name="Llamada ovalada 10"/>
          <p:cNvSpPr/>
          <p:nvPr/>
        </p:nvSpPr>
        <p:spPr>
          <a:xfrm>
            <a:off x="-9467" y="2100338"/>
            <a:ext cx="2027113" cy="643367"/>
          </a:xfrm>
          <a:prstGeom prst="wedgeEllipseCallout">
            <a:avLst>
              <a:gd name="adj1" fmla="val 18168"/>
              <a:gd name="adj2" fmla="val 66937"/>
            </a:avLst>
          </a:prstGeom>
          <a:solidFill>
            <a:schemeClr val="bg2">
              <a:lumMod val="9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través de </a:t>
            </a:r>
            <a:r>
              <a:rPr lang="es-PE" sz="105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Estrategia #</a:t>
            </a:r>
            <a:r>
              <a:rPr lang="es-PE" sz="105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JuguemosDesdeCasa</a:t>
            </a:r>
            <a:endParaRPr lang="es-PE" sz="1050" b="1" dirty="0">
              <a:solidFill>
                <a:srgbClr val="C00000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851006" y="4997472"/>
            <a:ext cx="1796080" cy="925550"/>
            <a:chOff x="851006" y="4490901"/>
            <a:chExt cx="1796080" cy="925550"/>
          </a:xfrm>
        </p:grpSpPr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23B4BCAA-6D4E-BA13-F7A7-50F3387187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" t="37753" r="70397" b="28551"/>
            <a:stretch/>
          </p:blipFill>
          <p:spPr>
            <a:xfrm>
              <a:off x="851006" y="4490901"/>
              <a:ext cx="1796080" cy="925550"/>
            </a:xfrm>
            <a:prstGeom prst="rect">
              <a:avLst/>
            </a:prstGeom>
          </p:spPr>
        </p:pic>
        <p:sp>
          <p:nvSpPr>
            <p:cNvPr id="30" name="CuadroTexto 29"/>
            <p:cNvSpPr txBox="1"/>
            <p:nvPr/>
          </p:nvSpPr>
          <p:spPr>
            <a:xfrm>
              <a:off x="916218" y="4733713"/>
              <a:ext cx="1269621" cy="523220"/>
            </a:xfrm>
            <a:prstGeom prst="rect">
              <a:avLst/>
            </a:prstGeom>
            <a:solidFill>
              <a:srgbClr val="ECA85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400" b="1" dirty="0"/>
                <a:t>PROGRAMA AURORA</a:t>
              </a:r>
              <a:endParaRPr lang="es-PE" dirty="0"/>
            </a:p>
          </p:txBody>
        </p:sp>
      </p:grpSp>
      <p:graphicFrame>
        <p:nvGraphicFramePr>
          <p:cNvPr id="31" name="Diagrama 30"/>
          <p:cNvGraphicFramePr/>
          <p:nvPr>
            <p:extLst>
              <p:ext uri="{D42A27DB-BD31-4B8C-83A1-F6EECF244321}">
                <p14:modId xmlns:p14="http://schemas.microsoft.com/office/powerpoint/2010/main" val="2163347202"/>
              </p:ext>
            </p:extLst>
          </p:nvPr>
        </p:nvGraphicFramePr>
        <p:xfrm>
          <a:off x="2936734" y="4490901"/>
          <a:ext cx="8305594" cy="216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362839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0BECF-D938-4B0F-8C0E-26628B91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013FF2-8ED8-4F14-818D-9FA0C138E352}"/>
              </a:ext>
            </a:extLst>
          </p:cNvPr>
          <p:cNvSpPr txBox="1"/>
          <p:nvPr/>
        </p:nvSpPr>
        <p:spPr>
          <a:xfrm>
            <a:off x="1871966" y="2784912"/>
            <a:ext cx="9990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+mj-lt"/>
                <a:ea typeface="Carot Sans" pitchFamily="50" charset="0"/>
                <a:cs typeface="Arial" panose="020B0604020202020204" pitchFamily="34" charset="0"/>
              </a:rPr>
              <a:t>Fortalecimiento de la adopción de Niñas, Niños y Adolescentes en desprotección familiar</a:t>
            </a:r>
            <a:endParaRPr lang="es-PE" sz="4000" b="1" dirty="0">
              <a:solidFill>
                <a:schemeClr val="bg1"/>
              </a:solidFill>
              <a:latin typeface="+mj-lt"/>
              <a:ea typeface="Carot Sans" pitchFamily="50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0" y="-9343"/>
            <a:ext cx="12192000" cy="1057558"/>
            <a:chOff x="0" y="-9343"/>
            <a:chExt cx="12192000" cy="1057558"/>
          </a:xfrm>
        </p:grpSpPr>
        <p:sp>
          <p:nvSpPr>
            <p:cNvPr id="5" name="Rectángulo 4"/>
            <p:cNvSpPr/>
            <p:nvPr/>
          </p:nvSpPr>
          <p:spPr>
            <a:xfrm>
              <a:off x="0" y="-9343"/>
              <a:ext cx="12192000" cy="10575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1" t="88950" b="915"/>
            <a:stretch/>
          </p:blipFill>
          <p:spPr>
            <a:xfrm>
              <a:off x="1795347" y="91357"/>
              <a:ext cx="8322486" cy="856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2244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MP- Plantilla.potx" id="{14D32C19-8F9F-4172-A6EE-AF9B916DE0B7}" vid="{487D4616-8F9C-48C4-9CDE-A483D75054C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1739</Words>
  <Application>Microsoft Office PowerPoint</Application>
  <PresentationFormat>Panorámica</PresentationFormat>
  <Paragraphs>363</Paragraphs>
  <Slides>16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Carot Sans</vt:lpstr>
      <vt:lpstr>Carot Sans Extra Bold</vt:lpstr>
      <vt:lpstr>Gotham Thin</vt:lpstr>
      <vt:lpstr>Symbol</vt:lpstr>
      <vt:lpstr>Wingdings</vt:lpstr>
      <vt:lpstr>Tema de Office</vt:lpstr>
      <vt:lpstr>Décima séptima sesión ordinaria de la Comisión Especial Multipartidaria de Protección a la Infancia en el Contexto de la Emergencia Sanitaria</vt:lpstr>
      <vt:lpstr>1</vt:lpstr>
      <vt:lpstr>Presentación de PowerPoint</vt:lpstr>
      <vt:lpstr>2</vt:lpstr>
      <vt:lpstr>Presentación de PowerPoint</vt:lpstr>
      <vt:lpstr>3</vt:lpstr>
      <vt:lpstr>Presentación de PowerPoint</vt:lpstr>
      <vt:lpstr>Presentación de PowerPoint</vt:lpstr>
      <vt:lpstr>4</vt:lpstr>
      <vt:lpstr>ADOPCIONES</vt:lpstr>
      <vt:lpstr>ADOPCIONES – CASOS EN CORTES SUPERIORES DE PJ</vt:lpstr>
      <vt:lpstr>5</vt:lpstr>
      <vt:lpstr>Presentación de PowerPoint</vt:lpstr>
      <vt:lpstr>6</vt:lpstr>
      <vt:lpstr>INFORME DE AUDITORÍA N° 007-2022-2-0309-AC</vt:lpstr>
      <vt:lpstr>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alicia saldaña</dc:creator>
  <cp:lastModifiedBy>Maria Elizabeth López López</cp:lastModifiedBy>
  <cp:revision>270</cp:revision>
  <cp:lastPrinted>2023-01-06T00:38:49Z</cp:lastPrinted>
  <dcterms:created xsi:type="dcterms:W3CDTF">2021-12-17T14:11:47Z</dcterms:created>
  <dcterms:modified xsi:type="dcterms:W3CDTF">2023-01-12T15:01:36Z</dcterms:modified>
</cp:coreProperties>
</file>