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0"/>
  </p:notesMasterIdLst>
  <p:sldIdLst>
    <p:sldId id="468" r:id="rId2"/>
    <p:sldId id="516" r:id="rId3"/>
    <p:sldId id="469" r:id="rId4"/>
    <p:sldId id="517" r:id="rId5"/>
    <p:sldId id="518" r:id="rId6"/>
    <p:sldId id="519" r:id="rId7"/>
    <p:sldId id="521" r:id="rId8"/>
    <p:sldId id="522" r:id="rId9"/>
  </p:sldIdLst>
  <p:sldSz cx="9144000" cy="5143500" type="screen16x9"/>
  <p:notesSz cx="6797675" cy="9926638"/>
  <p:defaultTextStyle>
    <a:defPPr lvl="0">
      <a:defRPr lang="es-PE"/>
    </a:defPPr>
    <a:lvl1pPr lvl="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lvl="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lvl="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lvl="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lvl="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lvl="5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lvl="6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lvl="7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lvl="8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1852" initials="n" lastIdx="1" clrIdx="0">
    <p:extLst>
      <p:ext uri="{19B8F6BF-5375-455C-9EA6-DF929625EA0E}">
        <p15:presenceInfo xmlns:p15="http://schemas.microsoft.com/office/powerpoint/2012/main" userId="n1852" providerId="None"/>
      </p:ext>
    </p:extLst>
  </p:cmAuthor>
  <p:cmAuthor id="2" name="Andre" initials="A" lastIdx="8" clrIdx="1">
    <p:extLst>
      <p:ext uri="{19B8F6BF-5375-455C-9EA6-DF929625EA0E}">
        <p15:presenceInfo xmlns:p15="http://schemas.microsoft.com/office/powerpoint/2012/main" userId="Andre" providerId="None"/>
      </p:ext>
    </p:extLst>
  </p:cmAuthor>
  <p:cmAuthor id="3" name="Patricia Aybar" initials="PA" lastIdx="1" clrIdx="2">
    <p:extLst>
      <p:ext uri="{19B8F6BF-5375-455C-9EA6-DF929625EA0E}">
        <p15:presenceInfo xmlns:p15="http://schemas.microsoft.com/office/powerpoint/2012/main" userId="Patricia Ayba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4"/>
    <a:srgbClr val="004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18" autoAdjust="0"/>
    <p:restoredTop sz="95256" autoAdjust="0"/>
  </p:normalViewPr>
  <p:slideViewPr>
    <p:cSldViewPr snapToGrid="0">
      <p:cViewPr varScale="1">
        <p:scale>
          <a:sx n="112" d="100"/>
          <a:sy n="112" d="100"/>
        </p:scale>
        <p:origin x="797" y="77"/>
      </p:cViewPr>
      <p:guideLst>
        <p:guide orient="horz" pos="159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11C31D-1E1F-4706-9277-E982BACCB78F}" type="datetimeFigureOut">
              <a:rPr lang="es-PE"/>
              <a:pPr>
                <a:defRPr/>
              </a:pPr>
              <a:t>18/07/2023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3" y="4715952"/>
            <a:ext cx="5438775" cy="4466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710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8710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A0F59F-C292-451F-9878-51475BEEE3F1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78313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Marcador de imagen de diapositiva 1">
            <a:extLst>
              <a:ext uri="{FF2B5EF4-FFF2-40B4-BE49-F238E27FC236}">
                <a16:creationId xmlns:a16="http://schemas.microsoft.com/office/drawing/2014/main" id="{2D58DA31-FB2A-4486-AFFF-EEF462A3FD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57DB9367-0F32-48DA-BACA-2C5D8CB118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PE" sz="1572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402829F-C6EB-4CC2-9AB7-CA64FF2464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6696E7-C644-4CE0-919C-179AB81638FA}" type="slidenum">
              <a:rPr lang="es-PE" altLang="es-PE">
                <a:latin typeface="Calibri" panose="020F0502020204030204" pitchFamily="34" charset="0"/>
              </a:rPr>
              <a:pPr eaLnBrk="1" hangingPunct="1"/>
              <a:t>1</a:t>
            </a:fld>
            <a:endParaRPr lang="es-PE" altLang="es-P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446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baseline="0" dirty="0"/>
          </a:p>
          <a:p>
            <a:endParaRPr lang="es-MX" baseline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0F3281-C32D-4600-B0A8-3DAD090D3FAA}" type="slidenum">
              <a:rPr lang="es-PE" smtClean="0"/>
              <a:pPr>
                <a:defRPr/>
              </a:pPr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62152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baseline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0F3281-C32D-4600-B0A8-3DAD090D3FAA}" type="slidenum">
              <a:rPr lang="es-PE" smtClean="0"/>
              <a:pPr>
                <a:defRPr/>
              </a:pPr>
              <a:t>3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11895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baseline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0F3281-C32D-4600-B0A8-3DAD090D3FAA}" type="slidenum">
              <a:rPr lang="es-PE" smtClean="0"/>
              <a:pPr>
                <a:defRPr/>
              </a:pPr>
              <a:t>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80648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baseline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0F3281-C32D-4600-B0A8-3DAD090D3FAA}" type="slidenum">
              <a:rPr lang="es-PE" smtClean="0"/>
              <a:pPr>
                <a:defRPr/>
              </a:pPr>
              <a:t>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5845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baseline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0F3281-C32D-4600-B0A8-3DAD090D3FAA}" type="slidenum">
              <a:rPr lang="es-PE" smtClean="0"/>
              <a:pPr>
                <a:defRPr/>
              </a:pPr>
              <a:t>6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81225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baseline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0F3281-C32D-4600-B0A8-3DAD090D3FAA}" type="slidenum">
              <a:rPr lang="es-PE" smtClean="0"/>
              <a:pPr>
                <a:defRPr/>
              </a:pPr>
              <a:t>7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6635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baseline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0F3281-C32D-4600-B0A8-3DAD090D3FAA}" type="slidenum">
              <a:rPr lang="es-PE" smtClean="0"/>
              <a:pPr>
                <a:defRPr/>
              </a:pPr>
              <a:t>8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83287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6CD7D-6BE5-4571-BD27-30C6AD4F80A5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086D7-35D4-49EF-9CFB-888A0441DB45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27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33F3-0D69-47D1-91EB-DD2BA9F13D9B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64727-49DB-4367-9C0B-AD06A3D8399C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89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C820D-1BEF-4BED-8136-F6EEF7BC6FE5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FF851-C57F-4EC1-ACCD-BD122E67896D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03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AC35A-1B52-4B62-B364-FA744587996D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4212B-926B-4D2A-9595-A066172EAA45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288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A8F8A-44CD-4DCF-AAA0-FE49725A8A09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0E77E-8CEB-4F6F-AC54-D5FBA1A2C907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804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5A7A3-E8E9-423F-87D2-507FB536C667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070C8-F18E-4C9B-BF70-0F1F820175F6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1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1B264-1089-4478-BEAD-CD296D5A5B20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0BFEA-821C-48E9-ABD4-264C6068B8B2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66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E9443-5597-4D20-9C97-6C73DD0F14E2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CA8B9-DE0A-446A-B255-D646C0FB5D25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82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FD6AA-5FEC-4D2F-856D-C04126A9D73E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2E73E-9731-4F3D-91E3-E90FD12A03D0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53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P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4C10B-F5A8-4B0A-8037-642417D250EE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5B8EE-66D1-479F-9689-D3719CEF6BFE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97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s-PE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C08A0-A407-40E5-A61F-FA4A0E78F08C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4161A-B622-4970-AC92-EFDE526C6DCA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7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1229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PE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EB2334-71DD-4652-A31A-7A04987821F0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2F56A-6C0B-42EB-A7BA-3541E982AC97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4400"/>
            <a:ext cx="91440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066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2" indent="-3428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CuadroTexto">
            <a:extLst>
              <a:ext uri="{FF2B5EF4-FFF2-40B4-BE49-F238E27FC236}">
                <a16:creationId xmlns:a16="http://schemas.microsoft.com/office/drawing/2014/main" id="{033103A2-F287-4917-9ECC-606FAC654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457" y="1073849"/>
            <a:ext cx="7210696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7181850" algn="l"/>
              </a:tabLst>
              <a:defRPr/>
            </a:pPr>
            <a:endParaRPr lang="es-MX" sz="3400" b="1" spc="-150" dirty="0">
              <a:solidFill>
                <a:srgbClr val="004F91"/>
              </a:solidFill>
              <a:latin typeface="+mj-lt"/>
              <a:ea typeface="+mj-ea"/>
              <a:cs typeface="Arial" panose="020B0604020202020204" pitchFamily="34" charset="0"/>
            </a:endParaRPr>
          </a:p>
          <a:p>
            <a:pPr algn="ctr">
              <a:tabLst>
                <a:tab pos="7181850" algn="l"/>
              </a:tabLst>
              <a:defRPr/>
            </a:pPr>
            <a:r>
              <a:rPr lang="es-MX" sz="3400" b="1" spc="-150" dirty="0">
                <a:solidFill>
                  <a:srgbClr val="004F91"/>
                </a:solidFill>
                <a:latin typeface="+mj-lt"/>
                <a:ea typeface="+mj-ea"/>
                <a:cs typeface="Arial" panose="020B0604020202020204" pitchFamily="34" charset="0"/>
              </a:rPr>
              <a:t>Actuaciones de la Defensoría del Pueblo frente a la minería ilegal y otros delitos conexos en el cerro El Toro</a:t>
            </a:r>
            <a:endParaRPr lang="es-PE" sz="3400" b="1" spc="-150" dirty="0">
              <a:solidFill>
                <a:srgbClr val="004F91"/>
              </a:solidFill>
              <a:latin typeface="+mj-lt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9 CuadroTexto">
            <a:extLst>
              <a:ext uri="{FF2B5EF4-FFF2-40B4-BE49-F238E27FC236}">
                <a16:creationId xmlns:a16="http://schemas.microsoft.com/office/drawing/2014/main" id="{4563991E-EA63-48DD-A792-C6A5F3B57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674" y="1344757"/>
            <a:ext cx="739145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indent="-342900" algn="just" eaLnBrk="1" hangingPunct="1">
              <a:buFont typeface="Wingdings" panose="05000000000000000000" pitchFamily="2" charset="2"/>
              <a:buChar char="q"/>
            </a:pPr>
            <a:r>
              <a:rPr lang="es-MX" sz="2400" dirty="0">
                <a:latin typeface="+mn-lt"/>
              </a:rPr>
              <a:t>Defiende derechos fundamentales de la persona y de la comunidad ante instancias públicas correspondientes.</a:t>
            </a:r>
          </a:p>
          <a:p>
            <a:pPr algn="just" eaLnBrk="1" hangingPunct="1"/>
            <a:endParaRPr lang="es-MX" sz="2400" dirty="0">
              <a:latin typeface="+mn-lt"/>
            </a:endParaRPr>
          </a:p>
          <a:p>
            <a:pPr marL="342900" indent="-342900" algn="just" eaLnBrk="1" hangingPunct="1">
              <a:buFont typeface="Wingdings" panose="05000000000000000000" pitchFamily="2" charset="2"/>
              <a:buChar char="q"/>
            </a:pPr>
            <a:r>
              <a:rPr lang="es-MX" sz="2400" dirty="0">
                <a:latin typeface="+mn-lt"/>
              </a:rPr>
              <a:t>Supervisa el cumplimiento de los deberes de la administración estatal.</a:t>
            </a:r>
          </a:p>
          <a:p>
            <a:pPr algn="just" eaLnBrk="1" hangingPunct="1"/>
            <a:endParaRPr lang="es-MX" sz="2400" dirty="0">
              <a:latin typeface="+mn-lt"/>
            </a:endParaRPr>
          </a:p>
          <a:p>
            <a:pPr marL="342900" indent="-342900" algn="just" eaLnBrk="1" hangingPunct="1">
              <a:buFont typeface="Wingdings" panose="05000000000000000000" pitchFamily="2" charset="2"/>
              <a:buChar char="q"/>
            </a:pPr>
            <a:r>
              <a:rPr lang="es-MX" sz="2400" dirty="0">
                <a:latin typeface="+mn-lt"/>
              </a:rPr>
              <a:t>Supervisa la prestación de los servicios públicos a la ciudadanía.</a:t>
            </a:r>
          </a:p>
          <a:p>
            <a:pPr marL="342900" indent="-342900" algn="just" eaLnBrk="1" hangingPunct="1">
              <a:buFont typeface="Wingdings" panose="05000000000000000000" pitchFamily="2" charset="2"/>
              <a:buChar char="q"/>
            </a:pPr>
            <a:endParaRPr lang="es-MX" sz="2400" dirty="0">
              <a:latin typeface="+mn-lt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4DDC8C1-9770-4750-AE18-1B5C42ECD3E2}"/>
              </a:ext>
            </a:extLst>
          </p:cNvPr>
          <p:cNvSpPr txBox="1"/>
          <p:nvPr/>
        </p:nvSpPr>
        <p:spPr>
          <a:xfrm>
            <a:off x="692674" y="433707"/>
            <a:ext cx="80728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altLang="es-PE" sz="3200" b="1" dirty="0">
                <a:solidFill>
                  <a:srgbClr val="004F9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Funciones de la Defensoría del Pueblo</a:t>
            </a:r>
            <a:endParaRPr lang="es-PE" sz="3200" b="1" dirty="0">
              <a:solidFill>
                <a:srgbClr val="004F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038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9 CuadroTexto"/>
          <p:cNvSpPr txBox="1">
            <a:spLocks noChangeArrowheads="1"/>
          </p:cNvSpPr>
          <p:nvPr/>
        </p:nvSpPr>
        <p:spPr bwMode="auto">
          <a:xfrm>
            <a:off x="692674" y="1903743"/>
            <a:ext cx="7259431" cy="2463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s-MX" sz="2400" dirty="0">
                <a:latin typeface="+mn-lt"/>
              </a:rPr>
              <a:t>La Oficina Defensorial de La Libertad no ha recibido denuncias sobre casos de explotación infantil en el cerro El Toro.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s-MX" sz="2400" dirty="0">
              <a:latin typeface="+mn-lt"/>
            </a:endParaRP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s-MX" sz="2400" dirty="0">
                <a:latin typeface="+mn-lt"/>
              </a:rPr>
              <a:t>Sin embargo, los medios de comunicación han advertido que las actividades ilegales en el Cerro El Toro involucrarían niños y adolescentes, lo que originó las siguientes acciones: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F6D66E9-6804-4B30-9CAC-298D121DF8E5}"/>
              </a:ext>
            </a:extLst>
          </p:cNvPr>
          <p:cNvSpPr txBox="1"/>
          <p:nvPr/>
        </p:nvSpPr>
        <p:spPr>
          <a:xfrm>
            <a:off x="692674" y="433707"/>
            <a:ext cx="807284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altLang="es-PE" sz="3200" b="1" dirty="0">
                <a:solidFill>
                  <a:srgbClr val="004F9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Respecto al trabajo infantil en actividades ilegales en cerro El Toro</a:t>
            </a:r>
            <a:endParaRPr lang="es-PE" sz="3200" b="1" dirty="0">
              <a:solidFill>
                <a:srgbClr val="004F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616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9 CuadroTexto"/>
          <p:cNvSpPr txBox="1">
            <a:spLocks noChangeArrowheads="1"/>
          </p:cNvSpPr>
          <p:nvPr/>
        </p:nvSpPr>
        <p:spPr bwMode="auto">
          <a:xfrm>
            <a:off x="692674" y="1248849"/>
            <a:ext cx="7329108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indent="-457200" algn="just" eaLnBrk="1" hangingPunct="1">
              <a:buAutoNum type="arabicPeriod"/>
            </a:pPr>
            <a:r>
              <a:rPr lang="es-MX" sz="2000" b="1" dirty="0">
                <a:latin typeface="+mn-lt"/>
              </a:rPr>
              <a:t>Fallecimiento de adolescente el 12.JUN.2020:</a:t>
            </a:r>
          </a:p>
          <a:p>
            <a:pPr marL="457200" indent="-457200" algn="just" eaLnBrk="1" hangingPunct="1">
              <a:buAutoNum type="arabicPeriod"/>
            </a:pPr>
            <a:endParaRPr lang="es-MX" sz="2000" dirty="0">
              <a:latin typeface="+mn-lt"/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s-MX" sz="2000" dirty="0">
                <a:latin typeface="+mn-lt"/>
              </a:rPr>
              <a:t>Se verificó intervención del Ministerio Público y se solicitó a Gobierno Regional información detallada de acciones sectoriales.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endParaRPr lang="es-MX" sz="2000" dirty="0">
              <a:latin typeface="+mn-lt"/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s-MX" sz="2000" dirty="0">
                <a:latin typeface="+mn-lt"/>
              </a:rPr>
              <a:t>15.JUN.2020: GORE La Libertad informa que solicitó intervención directa de Ministra de Energía y Minas por falta de resultados en acciones de Alto Comisionado de la PCM, MININTER, Ministerio de Energía y Minas, Ministerio Público y Comisión Permanente de seguimiento de acciones del Gobierno frente a la Minería Ilegal.</a:t>
            </a:r>
          </a:p>
          <a:p>
            <a:pPr algn="just" eaLnBrk="1" hangingPunct="1"/>
            <a:endParaRPr lang="es-MX" sz="2000" dirty="0">
              <a:latin typeface="+mn-lt"/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endParaRPr lang="es-MX" sz="2000" dirty="0">
              <a:latin typeface="+mn-lt"/>
            </a:endParaRPr>
          </a:p>
          <a:p>
            <a:pPr algn="just" eaLnBrk="1" hangingPunct="1"/>
            <a:endParaRPr lang="es-MX" sz="2000" dirty="0">
              <a:latin typeface="+mn-lt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F6D66E9-6804-4B30-9CAC-298D121DF8E5}"/>
              </a:ext>
            </a:extLst>
          </p:cNvPr>
          <p:cNvSpPr txBox="1"/>
          <p:nvPr/>
        </p:nvSpPr>
        <p:spPr>
          <a:xfrm>
            <a:off x="692674" y="433707"/>
            <a:ext cx="80728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200" b="1" dirty="0">
                <a:solidFill>
                  <a:srgbClr val="004F9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Principales actuaciones defensoriales</a:t>
            </a:r>
            <a:endParaRPr lang="es-PE" sz="3200" b="1" dirty="0">
              <a:solidFill>
                <a:srgbClr val="004F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505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9 CuadroTexto"/>
          <p:cNvSpPr txBox="1">
            <a:spLocks noChangeArrowheads="1"/>
          </p:cNvSpPr>
          <p:nvPr/>
        </p:nvSpPr>
        <p:spPr bwMode="auto">
          <a:xfrm>
            <a:off x="692674" y="1248849"/>
            <a:ext cx="7431418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s-MX" sz="2000" dirty="0">
                <a:latin typeface="+mn-lt"/>
              </a:rPr>
              <a:t>22.JUN.2020: Solicitamos a SUNAFIL y Gerente de Energía y Minas La Libertad, acciones urgentes de fiscalización 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endParaRPr lang="es-MX" sz="2000" dirty="0">
              <a:latin typeface="+mn-lt"/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s-MX" sz="2000" dirty="0">
                <a:latin typeface="+mn-lt"/>
              </a:rPr>
              <a:t>23.JUN.2020: Gerente Regional de Energía y Minas La Libertad,  informa solicitud a Ministerio de Energía y Minas para </a:t>
            </a:r>
            <a:r>
              <a:rPr lang="es-MX" sz="2000" b="1" dirty="0">
                <a:latin typeface="+mn-lt"/>
              </a:rPr>
              <a:t>interdicción</a:t>
            </a:r>
            <a:r>
              <a:rPr lang="es-MX" sz="2000" dirty="0">
                <a:latin typeface="+mn-lt"/>
              </a:rPr>
              <a:t> en el cerro El Toro, por inaccesibilidad y criminalidad en la zona.</a:t>
            </a:r>
          </a:p>
          <a:p>
            <a:pPr algn="just" eaLnBrk="1" hangingPunct="1"/>
            <a:endParaRPr lang="es-MX" sz="2000" dirty="0">
              <a:latin typeface="+mn-lt"/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s-MX" sz="2000" dirty="0">
                <a:latin typeface="+mn-lt"/>
              </a:rPr>
              <a:t>A efecto de impulsar el cumplimiento de deberes de las entidades competentes para erradicar la minería ilegal, realizamos desde el 2018, entre otras, las siguientes actuaciones:</a:t>
            </a:r>
          </a:p>
          <a:p>
            <a:pPr algn="just" eaLnBrk="1" hangingPunct="1"/>
            <a:endParaRPr lang="es-MX" sz="2000" dirty="0">
              <a:latin typeface="+mn-lt"/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endParaRPr lang="es-MX" sz="2000" dirty="0">
              <a:latin typeface="+mn-lt"/>
            </a:endParaRPr>
          </a:p>
          <a:p>
            <a:pPr algn="just" eaLnBrk="1" hangingPunct="1"/>
            <a:endParaRPr lang="es-MX" sz="2000" dirty="0">
              <a:latin typeface="+mn-lt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F6D66E9-6804-4B30-9CAC-298D121DF8E5}"/>
              </a:ext>
            </a:extLst>
          </p:cNvPr>
          <p:cNvSpPr txBox="1"/>
          <p:nvPr/>
        </p:nvSpPr>
        <p:spPr>
          <a:xfrm>
            <a:off x="692674" y="433707"/>
            <a:ext cx="80728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200" b="1" dirty="0">
                <a:solidFill>
                  <a:srgbClr val="004F9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Principales actuaciones defensoriales</a:t>
            </a:r>
            <a:endParaRPr lang="es-PE" sz="3200" b="1" dirty="0">
              <a:solidFill>
                <a:srgbClr val="004F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701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9 CuadroTexto"/>
          <p:cNvSpPr txBox="1">
            <a:spLocks noChangeArrowheads="1"/>
          </p:cNvSpPr>
          <p:nvPr/>
        </p:nvSpPr>
        <p:spPr bwMode="auto">
          <a:xfrm>
            <a:off x="692674" y="1248849"/>
            <a:ext cx="7391453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s-MX" sz="2400" b="1" dirty="0">
                <a:latin typeface="+mn-lt"/>
              </a:rPr>
              <a:t>Ante el Ministerio Público </a:t>
            </a:r>
          </a:p>
          <a:p>
            <a:pPr algn="just" eaLnBrk="1" hangingPunct="1"/>
            <a:endParaRPr lang="es-MX" sz="2000" dirty="0">
              <a:latin typeface="+mn-lt"/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s-MX" sz="2000" dirty="0">
                <a:latin typeface="+mn-lt"/>
              </a:rPr>
              <a:t>20.JUN.2018: Se solicitó a Presidenta Junta de Fiscales disponga acciones de interdicción en el cerro El Toro. </a:t>
            </a:r>
          </a:p>
          <a:p>
            <a:pPr algn="just" eaLnBrk="1" hangingPunct="1"/>
            <a:r>
              <a:rPr lang="es-MX" sz="2000" dirty="0">
                <a:latin typeface="+mn-lt"/>
              </a:rPr>
              <a:t>          -  Fiscalía informó el inicio de medidas de interdicción.</a:t>
            </a:r>
          </a:p>
          <a:p>
            <a:pPr algn="just" eaLnBrk="1" hangingPunct="1"/>
            <a:endParaRPr lang="es-MX" sz="2000" dirty="0">
              <a:latin typeface="+mn-lt"/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s-MX" sz="2000" dirty="0">
                <a:latin typeface="+mn-lt"/>
              </a:rPr>
              <a:t>16.DIC.2019: Se reiteró información sobre proceso de interdicción.</a:t>
            </a:r>
          </a:p>
          <a:p>
            <a:pPr marL="803275" indent="-803275" algn="just" eaLnBrk="1" hangingPunct="1"/>
            <a:r>
              <a:rPr lang="es-MX" sz="2000" dirty="0">
                <a:latin typeface="+mn-lt"/>
              </a:rPr>
              <a:t>          - Fiscalía Ambiental La Libertad informó que la interdicción se encontraba en coordinación con Fiscal Coordinadora Nacional de las FEMAS del Ministerio Público.</a:t>
            </a:r>
          </a:p>
          <a:p>
            <a:pPr algn="just" eaLnBrk="1" hangingPunct="1"/>
            <a:endParaRPr lang="es-MX" sz="2000" dirty="0">
              <a:latin typeface="+mn-lt"/>
            </a:endParaRPr>
          </a:p>
          <a:p>
            <a:pPr algn="just" eaLnBrk="1" hangingPunct="1"/>
            <a:endParaRPr lang="es-MX" sz="2000" dirty="0">
              <a:latin typeface="+mn-lt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F6D66E9-6804-4B30-9CAC-298D121DF8E5}"/>
              </a:ext>
            </a:extLst>
          </p:cNvPr>
          <p:cNvSpPr txBox="1"/>
          <p:nvPr/>
        </p:nvSpPr>
        <p:spPr>
          <a:xfrm>
            <a:off x="692674" y="433707"/>
            <a:ext cx="80728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200" b="1" dirty="0">
                <a:solidFill>
                  <a:srgbClr val="004F9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Principales actuaciones defensoriales</a:t>
            </a:r>
            <a:endParaRPr lang="es-PE" sz="3200" b="1" dirty="0">
              <a:solidFill>
                <a:srgbClr val="004F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148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9 CuadroTexto"/>
          <p:cNvSpPr txBox="1">
            <a:spLocks noChangeArrowheads="1"/>
          </p:cNvSpPr>
          <p:nvPr/>
        </p:nvSpPr>
        <p:spPr bwMode="auto">
          <a:xfrm>
            <a:off x="656492" y="866083"/>
            <a:ext cx="7476126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s-MX" sz="2000" b="1" dirty="0">
                <a:latin typeface="+mn-lt"/>
              </a:rPr>
              <a:t>Ante el MININTER</a:t>
            </a:r>
          </a:p>
          <a:p>
            <a:pPr algn="just" eaLnBrk="1" hangingPunct="1"/>
            <a:endParaRPr lang="es-MX" dirty="0">
              <a:latin typeface="+mn-lt"/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s-MX" dirty="0">
                <a:latin typeface="+mn-lt"/>
              </a:rPr>
              <a:t>19.JUN.2018: Se solicitó se realicen operativos al transporte en la zona.</a:t>
            </a:r>
          </a:p>
          <a:p>
            <a:pPr algn="just" eaLnBrk="1" hangingPunct="1"/>
            <a:r>
              <a:rPr lang="es-MX" dirty="0">
                <a:latin typeface="+mn-lt"/>
              </a:rPr>
              <a:t>          -  Se nos informó que se realizaron operativos con resultado negativo.</a:t>
            </a:r>
          </a:p>
          <a:p>
            <a:pPr algn="just" eaLnBrk="1" hangingPunct="1"/>
            <a:endParaRPr lang="es-MX" dirty="0">
              <a:latin typeface="+mn-lt"/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s-MX" dirty="0">
                <a:latin typeface="+mn-lt"/>
              </a:rPr>
              <a:t>25.OCT.2018: Recomendamos disponer acciones de investigación y de interdicción en la zona.</a:t>
            </a:r>
          </a:p>
          <a:p>
            <a:pPr marL="809625" indent="-809625" algn="just" eaLnBrk="1" hangingPunct="1">
              <a:tabLst>
                <a:tab pos="714375" algn="l"/>
                <a:tab pos="7181850" algn="l"/>
              </a:tabLst>
            </a:pPr>
            <a:r>
              <a:rPr lang="es-MX" dirty="0">
                <a:latin typeface="+mn-lt"/>
              </a:rPr>
              <a:t>           -  Se informó elaboración de estrategia con un costo de S/ 6 583,722.5 (890 efectivos PNP y 290 del EP).</a:t>
            </a:r>
          </a:p>
          <a:p>
            <a:pPr marL="809625" indent="-809625" algn="just" eaLnBrk="1" hangingPunct="1"/>
            <a:endParaRPr lang="es-MX" dirty="0">
              <a:latin typeface="+mn-lt"/>
            </a:endParaRPr>
          </a:p>
          <a:p>
            <a:pPr marL="363538" indent="-363538" algn="just" eaLnBrk="1" hangingPunct="1">
              <a:buFont typeface="Arial" panose="020B0604020202020204" pitchFamily="34" charset="0"/>
              <a:buChar char="•"/>
            </a:pPr>
            <a:r>
              <a:rPr lang="es-MX" dirty="0">
                <a:latin typeface="+mn-lt"/>
              </a:rPr>
              <a:t>27.JUL.2021 y 28.SET.2021: Recomendamos fortalecer Departamento de Investigación Criminal en Huamachuco para erradicar actividades ilegales.</a:t>
            </a:r>
          </a:p>
          <a:p>
            <a:pPr algn="just" eaLnBrk="1" hangingPunct="1"/>
            <a:endParaRPr lang="es-MX" dirty="0">
              <a:latin typeface="+mn-lt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F6D66E9-6804-4B30-9CAC-298D121DF8E5}"/>
              </a:ext>
            </a:extLst>
          </p:cNvPr>
          <p:cNvSpPr txBox="1"/>
          <p:nvPr/>
        </p:nvSpPr>
        <p:spPr>
          <a:xfrm>
            <a:off x="656492" y="175800"/>
            <a:ext cx="80728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200" b="1" dirty="0">
                <a:solidFill>
                  <a:srgbClr val="004F9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Principales actuaciones defensoriales</a:t>
            </a:r>
            <a:endParaRPr lang="es-PE" sz="3200" b="1" dirty="0">
              <a:solidFill>
                <a:srgbClr val="004F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582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9 CuadroTexto"/>
          <p:cNvSpPr txBox="1">
            <a:spLocks noChangeArrowheads="1"/>
          </p:cNvSpPr>
          <p:nvPr/>
        </p:nvSpPr>
        <p:spPr bwMode="auto">
          <a:xfrm>
            <a:off x="656491" y="893791"/>
            <a:ext cx="7889631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81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impulse </a:t>
            </a:r>
            <a:r>
              <a:rPr lang="es-E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actuación integral y coordinada del Estado, a fin de erradicar las actividades ilegales que se vienen desarrollando en todos los distritos de Huamachuco, con el objeto de proteger a la población de la zona, así como el medio ambiente. </a:t>
            </a:r>
          </a:p>
          <a:p>
            <a:pPr algn="just" eaLnBrk="1" hangingPunct="1"/>
            <a:endParaRPr lang="es-E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s-E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Asimismo, se incorpore en el Plan, medidas y programas destinados a la erradicación del trabajo infantil, la prostitución de menores de edad y el trabajo forzoso en el ámbito de las actividades relacionadas con minería ilegal en la zona Cerro El Toro en la región La Libertad. </a:t>
            </a:r>
          </a:p>
          <a:p>
            <a:pPr algn="just" eaLnBrk="1" hangingPunct="1"/>
            <a:endParaRPr lang="es-E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4125" algn="r" eaLnBrk="1" hangingPunct="1"/>
            <a:r>
              <a:rPr lang="es-MX" sz="1200" b="1" dirty="0">
                <a:latin typeface="+mn-lt"/>
              </a:rPr>
              <a:t>            </a:t>
            </a:r>
            <a:r>
              <a:rPr lang="es-MX" sz="1400" b="1" dirty="0">
                <a:latin typeface="+mn-lt"/>
              </a:rPr>
              <a:t>Recomendación realizada el 07.07.2021 a la Comisión Multisectorial de Naturaleza Permanente de las acciones de Gobierno frente a la minería ilegal </a:t>
            </a:r>
          </a:p>
          <a:p>
            <a:pPr marL="1254125" algn="r" eaLnBrk="1" hangingPunct="1"/>
            <a:r>
              <a:rPr lang="es-MX" sz="1400" b="1" dirty="0">
                <a:latin typeface="+mn-lt"/>
              </a:rPr>
              <a:t>(Oficio </a:t>
            </a:r>
            <a:r>
              <a:rPr lang="es-MX" sz="1400" b="1" dirty="0" err="1">
                <a:latin typeface="+mn-lt"/>
              </a:rPr>
              <a:t>N°</a:t>
            </a:r>
            <a:r>
              <a:rPr lang="es-MX" sz="1400" b="1" dirty="0">
                <a:latin typeface="+mn-lt"/>
              </a:rPr>
              <a:t> 263-2021-DP/AMASPPI)</a:t>
            </a:r>
            <a:endParaRPr lang="es-MX" sz="1200" b="1" dirty="0">
              <a:latin typeface="+mn-lt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F6D66E9-6804-4B30-9CAC-298D121DF8E5}"/>
              </a:ext>
            </a:extLst>
          </p:cNvPr>
          <p:cNvSpPr txBox="1"/>
          <p:nvPr/>
        </p:nvSpPr>
        <p:spPr>
          <a:xfrm>
            <a:off x="656492" y="175800"/>
            <a:ext cx="80728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200" b="1" dirty="0">
                <a:solidFill>
                  <a:srgbClr val="004F9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Recomendación</a:t>
            </a:r>
            <a:endParaRPr lang="es-PE" sz="3200" b="1" dirty="0">
              <a:solidFill>
                <a:srgbClr val="004F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010338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13641</TotalTime>
  <Words>627</Words>
  <Application>Microsoft Office PowerPoint</Application>
  <PresentationFormat>Presentación en pantalla (16:9)</PresentationFormat>
  <Paragraphs>59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2_Tema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 g4'</dc:creator>
  <cp:lastModifiedBy>MARIA ELEZABETH</cp:lastModifiedBy>
  <cp:revision>395</cp:revision>
  <dcterms:modified xsi:type="dcterms:W3CDTF">2023-07-19T01:18:40Z</dcterms:modified>
</cp:coreProperties>
</file>