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145706875" r:id="rId3"/>
    <p:sldId id="2145706901" r:id="rId4"/>
    <p:sldId id="2145706860" r:id="rId5"/>
    <p:sldId id="2145706902" r:id="rId6"/>
    <p:sldId id="2145706903" r:id="rId7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zpkwwQBOyAmQnKIUBSldMBSfSK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Mabel Jimenez" initials="GMJ" lastIdx="3" clrIdx="0">
    <p:extLst>
      <p:ext uri="{19B8F6BF-5375-455C-9EA6-DF929625EA0E}">
        <p15:presenceInfo xmlns:p15="http://schemas.microsoft.com/office/powerpoint/2012/main" userId="05b641488a2baf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D1F3FF"/>
    <a:srgbClr val="E6E6E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EE86F5-F345-4CCD-9B8C-93BDC083A0B3}">
  <a:tblStyle styleId="{6FEE86F5-F345-4CCD-9B8C-93BDC083A0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B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B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F1C033-8155-4851-99DF-882D8623A3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374" autoAdjust="0"/>
  </p:normalViewPr>
  <p:slideViewPr>
    <p:cSldViewPr snapToGrid="0">
      <p:cViewPr varScale="1">
        <p:scale>
          <a:sx n="49" d="100"/>
          <a:sy n="49" d="100"/>
        </p:scale>
        <p:origin x="77" y="1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671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671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425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F016E-6DCE-480C-918B-396418C71963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6929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encabezado 5">
            <a:extLst>
              <a:ext uri="{FF2B5EF4-FFF2-40B4-BE49-F238E27FC236}">
                <a16:creationId xmlns:a16="http://schemas.microsoft.com/office/drawing/2014/main" id="{CAC46565-3CFF-4F90-98F0-EBCCD6A596BC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0805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E1F52-E354-4FE5-ABE8-FEF5E57DD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FA5C7-4BAA-4626-A7CD-8F82BA9E4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2A8600-42E9-4B2D-8E70-0BE34D1B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2D0-676D-4164-9223-1468A423A61C}" type="datetimeFigureOut">
              <a:rPr lang="es-PE" smtClean="0"/>
              <a:t>18/07/2023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97459-72A8-4B6F-A590-E86C075B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9FF0E-F122-4A77-B175-0011E712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21EBD-6D86-409C-AC55-42E53C49CEC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245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PE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0913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CFF9-4EB3-493D-8E8D-D7F2CDEF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10A66-6D75-4F4D-804C-7F30B805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9C431-CDF1-4A29-8A43-F8539A2E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BE41-F970-49F7-BE6C-72728849DB67}" type="datetime1">
              <a:rPr lang="es-PE" smtClean="0"/>
              <a:t>18/07/2023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8D90F-4C7E-4648-9765-DF44947F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Elaborado por la Dirección de Inmunizaciones                                                    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4478A-597E-4519-BAE8-A17C548D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DD16-77F2-4A72-9593-A4928C4B130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990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3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BD38EB9A-A7EE-4A3C-B8F0-110FD4B93293}"/>
              </a:ext>
            </a:extLst>
          </p:cNvPr>
          <p:cNvSpPr txBox="1"/>
          <p:nvPr/>
        </p:nvSpPr>
        <p:spPr>
          <a:xfrm>
            <a:off x="2672543" y="1062596"/>
            <a:ext cx="6818875" cy="24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Análisis de vacunación en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Población de 12 A 17 años</a:t>
            </a:r>
            <a:endParaRPr lang="es-ES" sz="3200" b="1" i="0" u="none" strike="noStrike" cap="none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23CE562D-77A6-499B-9FC5-450A2F6C3D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3" y="160170"/>
            <a:ext cx="2608854" cy="61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0E2CF846-58BF-4F13-B7B5-54EF1B38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208" y="4488384"/>
            <a:ext cx="6851654" cy="14289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MINISTERIO DE SALUD</a:t>
            </a:r>
          </a:p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VICEMINISTERIO DE SALUD PÚBLICA </a:t>
            </a:r>
          </a:p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DIRECCION DE INMUNIZACIONES –DGIESP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 sz="1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 de noviembre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6715A5-D176-4ED5-929F-C9857823A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7" y="851474"/>
            <a:ext cx="2589690" cy="22699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B8524F-B74C-4855-9130-61DC0A11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135" y="3490647"/>
            <a:ext cx="2589690" cy="18621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15DF4B-C82F-40A7-A8F2-1E850E399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362" y="1721820"/>
            <a:ext cx="2589691" cy="16455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C09F21-39A1-4DE3-AB12-7DA5F9094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80" y="4559783"/>
            <a:ext cx="2608854" cy="21939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1063F2-C80F-4341-BF17-969AC25E7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10" y="2317344"/>
            <a:ext cx="2608854" cy="22375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BB1B5B7-9996-4A4D-8BA3-8E4D3BFE4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7135" y="5332287"/>
            <a:ext cx="2570918" cy="14289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85ED3E3-F549-424C-9011-557F6FC5E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7971" y="47887"/>
            <a:ext cx="2608854" cy="1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9">
            <a:extLst>
              <a:ext uri="{FF2B5EF4-FFF2-40B4-BE49-F238E27FC236}">
                <a16:creationId xmlns:a16="http://schemas.microsoft.com/office/drawing/2014/main" id="{CD981292-C780-4A43-B819-000B96C2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130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5">
            <a:extLst>
              <a:ext uri="{FF2B5EF4-FFF2-40B4-BE49-F238E27FC236}">
                <a16:creationId xmlns:a16="http://schemas.microsoft.com/office/drawing/2014/main" id="{F9C5D82B-8958-46D8-A7BA-21943CEA76B0}"/>
              </a:ext>
            </a:extLst>
          </p:cNvPr>
          <p:cNvSpPr/>
          <p:nvPr/>
        </p:nvSpPr>
        <p:spPr>
          <a:xfrm>
            <a:off x="8700117" y="1"/>
            <a:ext cx="3491883" cy="302022"/>
          </a:xfrm>
          <a:custGeom>
            <a:avLst/>
            <a:gdLst>
              <a:gd name="connsiteX0" fmla="*/ 0 w 6016625"/>
              <a:gd name="connsiteY0" fmla="*/ 0 h 503238"/>
              <a:gd name="connsiteX1" fmla="*/ 6016625 w 6016625"/>
              <a:gd name="connsiteY1" fmla="*/ 0 h 503238"/>
              <a:gd name="connsiteX2" fmla="*/ 6016625 w 6016625"/>
              <a:gd name="connsiteY2" fmla="*/ 503238 h 503238"/>
              <a:gd name="connsiteX3" fmla="*/ 0 w 6016625"/>
              <a:gd name="connsiteY3" fmla="*/ 503238 h 503238"/>
              <a:gd name="connsiteX4" fmla="*/ 0 w 6016625"/>
              <a:gd name="connsiteY4" fmla="*/ 0 h 503238"/>
              <a:gd name="connsiteX0" fmla="*/ 0 w 6016625"/>
              <a:gd name="connsiteY0" fmla="*/ 0 h 509334"/>
              <a:gd name="connsiteX1" fmla="*/ 6016625 w 6016625"/>
              <a:gd name="connsiteY1" fmla="*/ 0 h 509334"/>
              <a:gd name="connsiteX2" fmla="*/ 6016625 w 6016625"/>
              <a:gd name="connsiteY2" fmla="*/ 503238 h 509334"/>
              <a:gd name="connsiteX3" fmla="*/ 256032 w 6016625"/>
              <a:gd name="connsiteY3" fmla="*/ 509334 h 509334"/>
              <a:gd name="connsiteX4" fmla="*/ 0 w 6016625"/>
              <a:gd name="connsiteY4" fmla="*/ 0 h 50933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09334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16625"/>
              <a:gd name="connsiteY0" fmla="*/ 0 h 521526"/>
              <a:gd name="connsiteX1" fmla="*/ 6016625 w 6016625"/>
              <a:gd name="connsiteY1" fmla="*/ 0 h 521526"/>
              <a:gd name="connsiteX2" fmla="*/ 6016625 w 6016625"/>
              <a:gd name="connsiteY2" fmla="*/ 521526 h 521526"/>
              <a:gd name="connsiteX3" fmla="*/ 256032 w 6016625"/>
              <a:gd name="connsiteY3" fmla="*/ 521526 h 521526"/>
              <a:gd name="connsiteX4" fmla="*/ 0 w 6016625"/>
              <a:gd name="connsiteY4" fmla="*/ 0 h 52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625" h="521526">
                <a:moveTo>
                  <a:pt x="0" y="0"/>
                </a:moveTo>
                <a:lnTo>
                  <a:pt x="6016625" y="0"/>
                </a:lnTo>
                <a:lnTo>
                  <a:pt x="6016625" y="521526"/>
                </a:lnTo>
                <a:lnTo>
                  <a:pt x="256032" y="521526"/>
                </a:lnTo>
                <a:lnTo>
                  <a:pt x="0" y="0"/>
                </a:lnTo>
                <a:close/>
              </a:path>
            </a:pathLst>
          </a:cu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a tu encuentro, vacúnate ya!</a:t>
            </a:r>
            <a:endParaRPr lang="es-P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F3FFA806-868E-41CE-B591-0BC880D90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87907"/>
              </p:ext>
            </p:extLst>
          </p:nvPr>
        </p:nvGraphicFramePr>
        <p:xfrm>
          <a:off x="478667" y="6392307"/>
          <a:ext cx="5617333" cy="548640"/>
        </p:xfrm>
        <a:graphic>
          <a:graphicData uri="http://schemas.openxmlformats.org/drawingml/2006/table">
            <a:tbl>
              <a:tblPr/>
              <a:tblGrid>
                <a:gridCol w="56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 Población RENIEC - julio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2/Registro HIS MINSA - Actualizado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 de noviembre a las 07:00 horas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s-ES" sz="900" dirty="0">
                          <a:latin typeface="Arial Narrow" panose="020B0606020202030204" pitchFamily="34" charset="0"/>
                        </a:rPr>
                        <a:t>Elaborado por la Dirección de Inmunizaciones                                                    </a:t>
                      </a:r>
                      <a:endParaRPr lang="es-PE" sz="900" dirty="0"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1999B961-8E44-4569-9452-2B9F7179A238}"/>
              </a:ext>
            </a:extLst>
          </p:cNvPr>
          <p:cNvSpPr txBox="1"/>
          <p:nvPr/>
        </p:nvSpPr>
        <p:spPr>
          <a:xfrm>
            <a:off x="1130968" y="77097"/>
            <a:ext cx="796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Cobertura de vacunación en población de 12 a 17 años según residencia </a:t>
            </a:r>
            <a:endParaRPr lang="es-PE" sz="2000" b="1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4A479A-C043-412B-8456-EA3112E8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85" y="477208"/>
            <a:ext cx="6003936" cy="61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9">
            <a:extLst>
              <a:ext uri="{FF2B5EF4-FFF2-40B4-BE49-F238E27FC236}">
                <a16:creationId xmlns:a16="http://schemas.microsoft.com/office/drawing/2014/main" id="{CD981292-C780-4A43-B819-000B96C2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130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5">
            <a:extLst>
              <a:ext uri="{FF2B5EF4-FFF2-40B4-BE49-F238E27FC236}">
                <a16:creationId xmlns:a16="http://schemas.microsoft.com/office/drawing/2014/main" id="{F9C5D82B-8958-46D8-A7BA-21943CEA76B0}"/>
              </a:ext>
            </a:extLst>
          </p:cNvPr>
          <p:cNvSpPr/>
          <p:nvPr/>
        </p:nvSpPr>
        <p:spPr>
          <a:xfrm>
            <a:off x="8700117" y="1"/>
            <a:ext cx="3491883" cy="302022"/>
          </a:xfrm>
          <a:custGeom>
            <a:avLst/>
            <a:gdLst>
              <a:gd name="connsiteX0" fmla="*/ 0 w 6016625"/>
              <a:gd name="connsiteY0" fmla="*/ 0 h 503238"/>
              <a:gd name="connsiteX1" fmla="*/ 6016625 w 6016625"/>
              <a:gd name="connsiteY1" fmla="*/ 0 h 503238"/>
              <a:gd name="connsiteX2" fmla="*/ 6016625 w 6016625"/>
              <a:gd name="connsiteY2" fmla="*/ 503238 h 503238"/>
              <a:gd name="connsiteX3" fmla="*/ 0 w 6016625"/>
              <a:gd name="connsiteY3" fmla="*/ 503238 h 503238"/>
              <a:gd name="connsiteX4" fmla="*/ 0 w 6016625"/>
              <a:gd name="connsiteY4" fmla="*/ 0 h 503238"/>
              <a:gd name="connsiteX0" fmla="*/ 0 w 6016625"/>
              <a:gd name="connsiteY0" fmla="*/ 0 h 509334"/>
              <a:gd name="connsiteX1" fmla="*/ 6016625 w 6016625"/>
              <a:gd name="connsiteY1" fmla="*/ 0 h 509334"/>
              <a:gd name="connsiteX2" fmla="*/ 6016625 w 6016625"/>
              <a:gd name="connsiteY2" fmla="*/ 503238 h 509334"/>
              <a:gd name="connsiteX3" fmla="*/ 256032 w 6016625"/>
              <a:gd name="connsiteY3" fmla="*/ 509334 h 509334"/>
              <a:gd name="connsiteX4" fmla="*/ 0 w 6016625"/>
              <a:gd name="connsiteY4" fmla="*/ 0 h 50933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09334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16625"/>
              <a:gd name="connsiteY0" fmla="*/ 0 h 521526"/>
              <a:gd name="connsiteX1" fmla="*/ 6016625 w 6016625"/>
              <a:gd name="connsiteY1" fmla="*/ 0 h 521526"/>
              <a:gd name="connsiteX2" fmla="*/ 6016625 w 6016625"/>
              <a:gd name="connsiteY2" fmla="*/ 521526 h 521526"/>
              <a:gd name="connsiteX3" fmla="*/ 256032 w 6016625"/>
              <a:gd name="connsiteY3" fmla="*/ 521526 h 521526"/>
              <a:gd name="connsiteX4" fmla="*/ 0 w 6016625"/>
              <a:gd name="connsiteY4" fmla="*/ 0 h 52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625" h="521526">
                <a:moveTo>
                  <a:pt x="0" y="0"/>
                </a:moveTo>
                <a:lnTo>
                  <a:pt x="6016625" y="0"/>
                </a:lnTo>
                <a:lnTo>
                  <a:pt x="6016625" y="521526"/>
                </a:lnTo>
                <a:lnTo>
                  <a:pt x="256032" y="521526"/>
                </a:lnTo>
                <a:lnTo>
                  <a:pt x="0" y="0"/>
                </a:lnTo>
                <a:close/>
              </a:path>
            </a:pathLst>
          </a:cu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a tu encuentro, vacúnate ya!</a:t>
            </a:r>
            <a:endParaRPr lang="es-P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F3FFA806-868E-41CE-B591-0BC880D90BC4}"/>
              </a:ext>
            </a:extLst>
          </p:cNvPr>
          <p:cNvGraphicFramePr>
            <a:graphicFrameLocks noGrp="1"/>
          </p:cNvGraphicFramePr>
          <p:nvPr/>
        </p:nvGraphicFramePr>
        <p:xfrm>
          <a:off x="478667" y="6392307"/>
          <a:ext cx="5617333" cy="548640"/>
        </p:xfrm>
        <a:graphic>
          <a:graphicData uri="http://schemas.openxmlformats.org/drawingml/2006/table">
            <a:tbl>
              <a:tblPr/>
              <a:tblGrid>
                <a:gridCol w="56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 Población RENIEC - julio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2/Registro HIS MINSA - Actualizado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 de noviembre a las 07:00 horas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s-ES" sz="900" dirty="0">
                          <a:latin typeface="Arial Narrow" panose="020B0606020202030204" pitchFamily="34" charset="0"/>
                        </a:rPr>
                        <a:t>Elaborado por la Dirección de Inmunizaciones                                                    </a:t>
                      </a:r>
                      <a:endParaRPr lang="es-PE" sz="900" dirty="0"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1999B961-8E44-4569-9452-2B9F7179A238}"/>
              </a:ext>
            </a:extLst>
          </p:cNvPr>
          <p:cNvSpPr txBox="1"/>
          <p:nvPr/>
        </p:nvSpPr>
        <p:spPr>
          <a:xfrm>
            <a:off x="1130968" y="77097"/>
            <a:ext cx="796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Cobertura de vacunación en población de 12 a 17 años según lugar de vacunación  </a:t>
            </a:r>
            <a:endParaRPr lang="es-PE" sz="2000" b="1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A61CD1-5521-4C9A-A61D-0C28C61C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35" y="784983"/>
            <a:ext cx="6305570" cy="58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5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284254A-2751-4CFE-B50C-E9B04B86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452" y="569573"/>
            <a:ext cx="1503710" cy="100416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7B6CD7-B0BF-4DEF-9893-E333B3F19537}"/>
              </a:ext>
            </a:extLst>
          </p:cNvPr>
          <p:cNvSpPr txBox="1"/>
          <p:nvPr/>
        </p:nvSpPr>
        <p:spPr>
          <a:xfrm>
            <a:off x="1725548" y="265344"/>
            <a:ext cx="796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Cantidad de población vacunada según dosis y residencia al 04 de noviembre</a:t>
            </a:r>
            <a:endParaRPr lang="es-PE" sz="2000" b="1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3" name="Imagen 9">
            <a:extLst>
              <a:ext uri="{FF2B5EF4-FFF2-40B4-BE49-F238E27FC236}">
                <a16:creationId xmlns:a16="http://schemas.microsoft.com/office/drawing/2014/main" id="{8C342612-E136-4170-B824-950C14B052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4"/>
          <a:stretch/>
        </p:blipFill>
        <p:spPr bwMode="auto">
          <a:xfrm>
            <a:off x="1" y="0"/>
            <a:ext cx="1130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5">
            <a:extLst>
              <a:ext uri="{FF2B5EF4-FFF2-40B4-BE49-F238E27FC236}">
                <a16:creationId xmlns:a16="http://schemas.microsoft.com/office/drawing/2014/main" id="{33380B62-470D-4AC6-981B-2D9918C7B976}"/>
              </a:ext>
            </a:extLst>
          </p:cNvPr>
          <p:cNvSpPr/>
          <p:nvPr/>
        </p:nvSpPr>
        <p:spPr>
          <a:xfrm>
            <a:off x="8700117" y="1"/>
            <a:ext cx="3491883" cy="302022"/>
          </a:xfrm>
          <a:custGeom>
            <a:avLst/>
            <a:gdLst>
              <a:gd name="connsiteX0" fmla="*/ 0 w 6016625"/>
              <a:gd name="connsiteY0" fmla="*/ 0 h 503238"/>
              <a:gd name="connsiteX1" fmla="*/ 6016625 w 6016625"/>
              <a:gd name="connsiteY1" fmla="*/ 0 h 503238"/>
              <a:gd name="connsiteX2" fmla="*/ 6016625 w 6016625"/>
              <a:gd name="connsiteY2" fmla="*/ 503238 h 503238"/>
              <a:gd name="connsiteX3" fmla="*/ 0 w 6016625"/>
              <a:gd name="connsiteY3" fmla="*/ 503238 h 503238"/>
              <a:gd name="connsiteX4" fmla="*/ 0 w 6016625"/>
              <a:gd name="connsiteY4" fmla="*/ 0 h 503238"/>
              <a:gd name="connsiteX0" fmla="*/ 0 w 6016625"/>
              <a:gd name="connsiteY0" fmla="*/ 0 h 509334"/>
              <a:gd name="connsiteX1" fmla="*/ 6016625 w 6016625"/>
              <a:gd name="connsiteY1" fmla="*/ 0 h 509334"/>
              <a:gd name="connsiteX2" fmla="*/ 6016625 w 6016625"/>
              <a:gd name="connsiteY2" fmla="*/ 503238 h 509334"/>
              <a:gd name="connsiteX3" fmla="*/ 256032 w 6016625"/>
              <a:gd name="connsiteY3" fmla="*/ 509334 h 509334"/>
              <a:gd name="connsiteX4" fmla="*/ 0 w 6016625"/>
              <a:gd name="connsiteY4" fmla="*/ 0 h 50933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09334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16625"/>
              <a:gd name="connsiteY0" fmla="*/ 0 h 521526"/>
              <a:gd name="connsiteX1" fmla="*/ 6016625 w 6016625"/>
              <a:gd name="connsiteY1" fmla="*/ 0 h 521526"/>
              <a:gd name="connsiteX2" fmla="*/ 6016625 w 6016625"/>
              <a:gd name="connsiteY2" fmla="*/ 521526 h 521526"/>
              <a:gd name="connsiteX3" fmla="*/ 256032 w 6016625"/>
              <a:gd name="connsiteY3" fmla="*/ 521526 h 521526"/>
              <a:gd name="connsiteX4" fmla="*/ 0 w 6016625"/>
              <a:gd name="connsiteY4" fmla="*/ 0 h 52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625" h="521526">
                <a:moveTo>
                  <a:pt x="0" y="0"/>
                </a:moveTo>
                <a:lnTo>
                  <a:pt x="6016625" y="0"/>
                </a:lnTo>
                <a:lnTo>
                  <a:pt x="6016625" y="521526"/>
                </a:lnTo>
                <a:lnTo>
                  <a:pt x="256032" y="521526"/>
                </a:lnTo>
                <a:lnTo>
                  <a:pt x="0" y="0"/>
                </a:lnTo>
                <a:close/>
              </a:path>
            </a:pathLst>
          </a:cu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a tu encuentro, vacúnate ya!</a:t>
            </a:r>
            <a:endParaRPr lang="es-P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E26CD55-412F-4BC8-8F3C-2B010B6CC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45073"/>
              </p:ext>
            </p:extLst>
          </p:nvPr>
        </p:nvGraphicFramePr>
        <p:xfrm>
          <a:off x="405390" y="5952584"/>
          <a:ext cx="4861709" cy="685800"/>
        </p:xfrm>
        <a:graphic>
          <a:graphicData uri="http://schemas.openxmlformats.org/drawingml/2006/table">
            <a:tbl>
              <a:tblPr/>
              <a:tblGrid>
                <a:gridCol w="486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 Población RENIEC - julio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2/Registro HIS MINSA - Actualizado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 de noviembre a las 07:00 horas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s-ES" sz="900" dirty="0">
                          <a:latin typeface="Arial Narrow" panose="020B0606020202030204" pitchFamily="34" charset="0"/>
                        </a:rPr>
                        <a:t>Elaborado por la Dirección de Inmunizaciones                                                    </a:t>
                      </a:r>
                      <a:endParaRPr lang="es-PE" sz="900" dirty="0"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9BCEFF3-DA93-4BC8-A31F-287119265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43386"/>
              </p:ext>
            </p:extLst>
          </p:nvPr>
        </p:nvGraphicFramePr>
        <p:xfrm>
          <a:off x="1280495" y="1543084"/>
          <a:ext cx="3111500" cy="1765935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33566335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71331068"/>
                    </a:ext>
                  </a:extLst>
                </a:gridCol>
              </a:tblGrid>
              <a:tr h="2445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Dosis Aplicadas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Vacunada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24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s-P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Dosis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729,613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2149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s-P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2da Dosis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82,133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6886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s-P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811,746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7711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1B9A4F0-999D-4ECD-9ED9-7D18D72DC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533" y="1694537"/>
            <a:ext cx="485893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4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9">
            <a:extLst>
              <a:ext uri="{FF2B5EF4-FFF2-40B4-BE49-F238E27FC236}">
                <a16:creationId xmlns:a16="http://schemas.microsoft.com/office/drawing/2014/main" id="{CD981292-C780-4A43-B819-000B96C2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130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5">
            <a:extLst>
              <a:ext uri="{FF2B5EF4-FFF2-40B4-BE49-F238E27FC236}">
                <a16:creationId xmlns:a16="http://schemas.microsoft.com/office/drawing/2014/main" id="{F9C5D82B-8958-46D8-A7BA-21943CEA76B0}"/>
              </a:ext>
            </a:extLst>
          </p:cNvPr>
          <p:cNvSpPr/>
          <p:nvPr/>
        </p:nvSpPr>
        <p:spPr>
          <a:xfrm>
            <a:off x="8700117" y="1"/>
            <a:ext cx="3491883" cy="302022"/>
          </a:xfrm>
          <a:custGeom>
            <a:avLst/>
            <a:gdLst>
              <a:gd name="connsiteX0" fmla="*/ 0 w 6016625"/>
              <a:gd name="connsiteY0" fmla="*/ 0 h 503238"/>
              <a:gd name="connsiteX1" fmla="*/ 6016625 w 6016625"/>
              <a:gd name="connsiteY1" fmla="*/ 0 h 503238"/>
              <a:gd name="connsiteX2" fmla="*/ 6016625 w 6016625"/>
              <a:gd name="connsiteY2" fmla="*/ 503238 h 503238"/>
              <a:gd name="connsiteX3" fmla="*/ 0 w 6016625"/>
              <a:gd name="connsiteY3" fmla="*/ 503238 h 503238"/>
              <a:gd name="connsiteX4" fmla="*/ 0 w 6016625"/>
              <a:gd name="connsiteY4" fmla="*/ 0 h 503238"/>
              <a:gd name="connsiteX0" fmla="*/ 0 w 6016625"/>
              <a:gd name="connsiteY0" fmla="*/ 0 h 509334"/>
              <a:gd name="connsiteX1" fmla="*/ 6016625 w 6016625"/>
              <a:gd name="connsiteY1" fmla="*/ 0 h 509334"/>
              <a:gd name="connsiteX2" fmla="*/ 6016625 w 6016625"/>
              <a:gd name="connsiteY2" fmla="*/ 503238 h 509334"/>
              <a:gd name="connsiteX3" fmla="*/ 256032 w 6016625"/>
              <a:gd name="connsiteY3" fmla="*/ 509334 h 509334"/>
              <a:gd name="connsiteX4" fmla="*/ 0 w 6016625"/>
              <a:gd name="connsiteY4" fmla="*/ 0 h 50933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09334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16625"/>
              <a:gd name="connsiteY0" fmla="*/ 0 h 521526"/>
              <a:gd name="connsiteX1" fmla="*/ 6016625 w 6016625"/>
              <a:gd name="connsiteY1" fmla="*/ 0 h 521526"/>
              <a:gd name="connsiteX2" fmla="*/ 6016625 w 6016625"/>
              <a:gd name="connsiteY2" fmla="*/ 521526 h 521526"/>
              <a:gd name="connsiteX3" fmla="*/ 256032 w 6016625"/>
              <a:gd name="connsiteY3" fmla="*/ 521526 h 521526"/>
              <a:gd name="connsiteX4" fmla="*/ 0 w 6016625"/>
              <a:gd name="connsiteY4" fmla="*/ 0 h 52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625" h="521526">
                <a:moveTo>
                  <a:pt x="0" y="0"/>
                </a:moveTo>
                <a:lnTo>
                  <a:pt x="6016625" y="0"/>
                </a:lnTo>
                <a:lnTo>
                  <a:pt x="6016625" y="521526"/>
                </a:lnTo>
                <a:lnTo>
                  <a:pt x="256032" y="521526"/>
                </a:lnTo>
                <a:lnTo>
                  <a:pt x="0" y="0"/>
                </a:lnTo>
                <a:close/>
              </a:path>
            </a:pathLst>
          </a:cu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a tu encuentro, vacúnate ya!</a:t>
            </a:r>
            <a:endParaRPr lang="es-P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F3FFA806-868E-41CE-B591-0BC880D90BC4}"/>
              </a:ext>
            </a:extLst>
          </p:cNvPr>
          <p:cNvGraphicFramePr>
            <a:graphicFrameLocks noGrp="1"/>
          </p:cNvGraphicFramePr>
          <p:nvPr/>
        </p:nvGraphicFramePr>
        <p:xfrm>
          <a:off x="478667" y="6392307"/>
          <a:ext cx="5617333" cy="548640"/>
        </p:xfrm>
        <a:graphic>
          <a:graphicData uri="http://schemas.openxmlformats.org/drawingml/2006/table">
            <a:tbl>
              <a:tblPr/>
              <a:tblGrid>
                <a:gridCol w="56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 Población RENIEC - julio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2/Registro HIS MINSA - Actualizado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 de noviembre a las 07:00 horas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s-ES" sz="900" dirty="0">
                          <a:latin typeface="Arial Narrow" panose="020B0606020202030204" pitchFamily="34" charset="0"/>
                        </a:rPr>
                        <a:t>Elaborado por la Dirección de Inmunizaciones                                                    </a:t>
                      </a:r>
                      <a:endParaRPr lang="es-PE" sz="900" dirty="0"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1999B961-8E44-4569-9452-2B9F7179A238}"/>
              </a:ext>
            </a:extLst>
          </p:cNvPr>
          <p:cNvSpPr txBox="1"/>
          <p:nvPr/>
        </p:nvSpPr>
        <p:spPr>
          <a:xfrm>
            <a:off x="1038726" y="681638"/>
            <a:ext cx="1011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Cantidad de vacunados en población de 12 a 17 años según comorbilidades y lugar de vacunación</a:t>
            </a:r>
          </a:p>
          <a:p>
            <a:pPr algn="ctr">
              <a:buClrTx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al 04 de noviembre</a:t>
            </a:r>
            <a:endParaRPr lang="es-PE" sz="2000" b="1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es-PE" sz="2000" b="1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3F8533-6EEF-40A4-BC53-F4C37D17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34" y="1789186"/>
            <a:ext cx="6542965" cy="37249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DDDE90-B493-426C-A2C4-A7A0BAC7F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16" y="1959889"/>
            <a:ext cx="4764357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9">
            <a:extLst>
              <a:ext uri="{FF2B5EF4-FFF2-40B4-BE49-F238E27FC236}">
                <a16:creationId xmlns:a16="http://schemas.microsoft.com/office/drawing/2014/main" id="{CD981292-C780-4A43-B819-000B96C2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130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5">
            <a:extLst>
              <a:ext uri="{FF2B5EF4-FFF2-40B4-BE49-F238E27FC236}">
                <a16:creationId xmlns:a16="http://schemas.microsoft.com/office/drawing/2014/main" id="{F9C5D82B-8958-46D8-A7BA-21943CEA76B0}"/>
              </a:ext>
            </a:extLst>
          </p:cNvPr>
          <p:cNvSpPr/>
          <p:nvPr/>
        </p:nvSpPr>
        <p:spPr>
          <a:xfrm>
            <a:off x="8700117" y="1"/>
            <a:ext cx="3491883" cy="302022"/>
          </a:xfrm>
          <a:custGeom>
            <a:avLst/>
            <a:gdLst>
              <a:gd name="connsiteX0" fmla="*/ 0 w 6016625"/>
              <a:gd name="connsiteY0" fmla="*/ 0 h 503238"/>
              <a:gd name="connsiteX1" fmla="*/ 6016625 w 6016625"/>
              <a:gd name="connsiteY1" fmla="*/ 0 h 503238"/>
              <a:gd name="connsiteX2" fmla="*/ 6016625 w 6016625"/>
              <a:gd name="connsiteY2" fmla="*/ 503238 h 503238"/>
              <a:gd name="connsiteX3" fmla="*/ 0 w 6016625"/>
              <a:gd name="connsiteY3" fmla="*/ 503238 h 503238"/>
              <a:gd name="connsiteX4" fmla="*/ 0 w 6016625"/>
              <a:gd name="connsiteY4" fmla="*/ 0 h 503238"/>
              <a:gd name="connsiteX0" fmla="*/ 0 w 6016625"/>
              <a:gd name="connsiteY0" fmla="*/ 0 h 509334"/>
              <a:gd name="connsiteX1" fmla="*/ 6016625 w 6016625"/>
              <a:gd name="connsiteY1" fmla="*/ 0 h 509334"/>
              <a:gd name="connsiteX2" fmla="*/ 6016625 w 6016625"/>
              <a:gd name="connsiteY2" fmla="*/ 503238 h 509334"/>
              <a:gd name="connsiteX3" fmla="*/ 256032 w 6016625"/>
              <a:gd name="connsiteY3" fmla="*/ 509334 h 509334"/>
              <a:gd name="connsiteX4" fmla="*/ 0 w 6016625"/>
              <a:gd name="connsiteY4" fmla="*/ 0 h 50933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09334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25147"/>
              <a:gd name="connsiteY0" fmla="*/ 0 h 539814"/>
              <a:gd name="connsiteX1" fmla="*/ 6016625 w 6025147"/>
              <a:gd name="connsiteY1" fmla="*/ 0 h 539814"/>
              <a:gd name="connsiteX2" fmla="*/ 6025147 w 6025147"/>
              <a:gd name="connsiteY2" fmla="*/ 539814 h 539814"/>
              <a:gd name="connsiteX3" fmla="*/ 256032 w 6025147"/>
              <a:gd name="connsiteY3" fmla="*/ 521526 h 539814"/>
              <a:gd name="connsiteX4" fmla="*/ 0 w 6025147"/>
              <a:gd name="connsiteY4" fmla="*/ 0 h 539814"/>
              <a:gd name="connsiteX0" fmla="*/ 0 w 6016625"/>
              <a:gd name="connsiteY0" fmla="*/ 0 h 521526"/>
              <a:gd name="connsiteX1" fmla="*/ 6016625 w 6016625"/>
              <a:gd name="connsiteY1" fmla="*/ 0 h 521526"/>
              <a:gd name="connsiteX2" fmla="*/ 6016625 w 6016625"/>
              <a:gd name="connsiteY2" fmla="*/ 521526 h 521526"/>
              <a:gd name="connsiteX3" fmla="*/ 256032 w 6016625"/>
              <a:gd name="connsiteY3" fmla="*/ 521526 h 521526"/>
              <a:gd name="connsiteX4" fmla="*/ 0 w 6016625"/>
              <a:gd name="connsiteY4" fmla="*/ 0 h 52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625" h="521526">
                <a:moveTo>
                  <a:pt x="0" y="0"/>
                </a:moveTo>
                <a:lnTo>
                  <a:pt x="6016625" y="0"/>
                </a:lnTo>
                <a:lnTo>
                  <a:pt x="6016625" y="521526"/>
                </a:lnTo>
                <a:lnTo>
                  <a:pt x="256032" y="521526"/>
                </a:lnTo>
                <a:lnTo>
                  <a:pt x="0" y="0"/>
                </a:lnTo>
                <a:close/>
              </a:path>
            </a:pathLst>
          </a:cu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a tu encuentro, vacúnate ya!</a:t>
            </a:r>
            <a:endParaRPr lang="es-P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F3FFA806-868E-41CE-B591-0BC880D90BC4}"/>
              </a:ext>
            </a:extLst>
          </p:cNvPr>
          <p:cNvGraphicFramePr>
            <a:graphicFrameLocks noGrp="1"/>
          </p:cNvGraphicFramePr>
          <p:nvPr/>
        </p:nvGraphicFramePr>
        <p:xfrm>
          <a:off x="478667" y="6392307"/>
          <a:ext cx="5617333" cy="548640"/>
        </p:xfrm>
        <a:graphic>
          <a:graphicData uri="http://schemas.openxmlformats.org/drawingml/2006/table">
            <a:tbl>
              <a:tblPr/>
              <a:tblGrid>
                <a:gridCol w="56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 Población RENIEC - julio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2/Registro HIS MINSA - Actualizado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 de noviembre a las 07:00 horas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s-ES" sz="900" dirty="0">
                          <a:latin typeface="Arial Narrow" panose="020B0606020202030204" pitchFamily="34" charset="0"/>
                        </a:rPr>
                        <a:t>Elaborado por la Dirección de Inmunizaciones                                                    </a:t>
                      </a:r>
                      <a:endParaRPr lang="es-PE" sz="900" dirty="0"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1999B961-8E44-4569-9452-2B9F7179A238}"/>
              </a:ext>
            </a:extLst>
          </p:cNvPr>
          <p:cNvSpPr txBox="1"/>
          <p:nvPr/>
        </p:nvSpPr>
        <p:spPr>
          <a:xfrm>
            <a:off x="1130968" y="189605"/>
            <a:ext cx="796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0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Protocolo de vacunación en población de 12 a 17 años </a:t>
            </a:r>
            <a:endParaRPr lang="es-PE" sz="2000" b="1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6C7C47-C96A-45AA-99C8-1AEB80E3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37" y="877407"/>
            <a:ext cx="9950671" cy="55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8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16493</TotalTime>
  <Words>300</Words>
  <Application>Microsoft Office PowerPoint</Application>
  <PresentationFormat>Panorámica</PresentationFormat>
  <Paragraphs>43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Edith Solis Castro</dc:creator>
  <cp:lastModifiedBy>MARIA ELEZABETH</cp:lastModifiedBy>
  <cp:revision>408</cp:revision>
  <cp:lastPrinted>2021-10-25T15:26:48Z</cp:lastPrinted>
  <dcterms:modified xsi:type="dcterms:W3CDTF">2023-07-19T02:42:17Z</dcterms:modified>
</cp:coreProperties>
</file>