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74" r:id="rId3"/>
    <p:sldId id="276" r:id="rId4"/>
    <p:sldId id="266" r:id="rId5"/>
    <p:sldId id="2145706503" r:id="rId6"/>
    <p:sldId id="267" r:id="rId7"/>
    <p:sldId id="268" r:id="rId8"/>
    <p:sldId id="270" r:id="rId9"/>
    <p:sldId id="2145706507" r:id="rId10"/>
    <p:sldId id="271" r:id="rId11"/>
    <p:sldId id="2145706504" r:id="rId12"/>
    <p:sldId id="2145706506" r:id="rId13"/>
    <p:sldId id="2145706508" r:id="rId14"/>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4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422D11-3CDB-4271-83A1-448BCDC5C3FD}"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s-ES"/>
        </a:p>
      </dgm:t>
    </dgm:pt>
    <dgm:pt modelId="{B1CBFFD8-5874-4837-A75D-C21CA5BF4D2D}">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PE" sz="1800" dirty="0">
              <a:latin typeface="Arial" panose="020B0604020202020204" pitchFamily="34" charset="0"/>
              <a:ea typeface="Calibri" panose="020F0502020204030204" pitchFamily="34" charset="0"/>
              <a:cs typeface="Arial" panose="020B0604020202020204" pitchFamily="34" charset="0"/>
            </a:rPr>
            <a:t>Actualización de la Normativa de Vacunación "Norma Técnica de Salud que establece el Esquema Nacional de Vacunación" </a:t>
          </a:r>
          <a:endParaRPr lang="es-ES" sz="1200" dirty="0"/>
        </a:p>
      </dgm:t>
    </dgm:pt>
    <dgm:pt modelId="{0C58A4C5-9404-4C01-9116-C54B45AFDF65}" type="parTrans" cxnId="{CE5A5632-2463-4AB3-BD8A-F54318A1242E}">
      <dgm:prSet/>
      <dgm:spPr/>
      <dgm:t>
        <a:bodyPr/>
        <a:lstStyle/>
        <a:p>
          <a:endParaRPr lang="es-ES" sz="1800"/>
        </a:p>
      </dgm:t>
    </dgm:pt>
    <dgm:pt modelId="{78962652-012D-48F8-AE70-A6D8F0765EA4}" type="sibTrans" cxnId="{CE5A5632-2463-4AB3-BD8A-F54318A1242E}">
      <dgm:prSet/>
      <dgm:spPr/>
      <dgm:t>
        <a:bodyPr/>
        <a:lstStyle/>
        <a:p>
          <a:endParaRPr lang="es-ES" sz="1800"/>
        </a:p>
      </dgm:t>
    </dgm:pt>
    <dgm:pt modelId="{B8A78B6F-15B9-432D-ADEF-562A2E858A49}">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PE" sz="1800" dirty="0">
              <a:latin typeface="Arial" panose="020B0604020202020204" pitchFamily="34" charset="0"/>
              <a:ea typeface="Calibri" panose="020F0502020204030204" pitchFamily="34" charset="0"/>
              <a:cs typeface="Arial" panose="020B0604020202020204" pitchFamily="34" charset="0"/>
            </a:rPr>
            <a:t>Talleres descentralizados sobre la implementación del esquema nacional de vacunación.</a:t>
          </a:r>
        </a:p>
        <a:p>
          <a:pPr defTabSz="1066800">
            <a:lnSpc>
              <a:spcPct val="90000"/>
            </a:lnSpc>
            <a:spcBef>
              <a:spcPct val="0"/>
            </a:spcBef>
            <a:spcAft>
              <a:spcPct val="35000"/>
            </a:spcAft>
          </a:pPr>
          <a:endParaRPr lang="es-ES" sz="1200" dirty="0"/>
        </a:p>
      </dgm:t>
    </dgm:pt>
    <dgm:pt modelId="{5C96E2DD-4ECA-4E1B-AF72-BF9EFBFA1F20}" type="parTrans" cxnId="{53137467-7861-40E2-8F3A-45E97C811AEB}">
      <dgm:prSet/>
      <dgm:spPr/>
      <dgm:t>
        <a:bodyPr/>
        <a:lstStyle/>
        <a:p>
          <a:endParaRPr lang="es-ES" sz="1800"/>
        </a:p>
      </dgm:t>
    </dgm:pt>
    <dgm:pt modelId="{74048430-8D8E-423B-B221-9DBFA9B8D059}" type="sibTrans" cxnId="{53137467-7861-40E2-8F3A-45E97C811AEB}">
      <dgm:prSet/>
      <dgm:spPr/>
      <dgm:t>
        <a:bodyPr/>
        <a:lstStyle/>
        <a:p>
          <a:endParaRPr lang="es-ES" sz="1800"/>
        </a:p>
      </dgm:t>
    </dgm:pt>
    <dgm:pt modelId="{EC607CDE-C9C5-4734-9998-022BA40A41EF}">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PE" sz="1800" dirty="0">
              <a:latin typeface="Arial" panose="020B0604020202020204" pitchFamily="34" charset="0"/>
              <a:ea typeface="Calibri" panose="020F0502020204030204" pitchFamily="34" charset="0"/>
              <a:cs typeface="Arial" panose="020B0604020202020204" pitchFamily="34" charset="0"/>
            </a:rPr>
            <a:t>Monitoreo permanente del avance de la vacunación del esquema de vacunación.</a:t>
          </a:r>
          <a:endParaRPr lang="es-ES" sz="1200" dirty="0"/>
        </a:p>
      </dgm:t>
    </dgm:pt>
    <dgm:pt modelId="{222ECB7D-4829-4BFB-BFF5-BAE146DE4BC0}" type="sibTrans" cxnId="{E4BB7E28-6726-4133-BCFE-6C54F9538308}">
      <dgm:prSet/>
      <dgm:spPr/>
      <dgm:t>
        <a:bodyPr/>
        <a:lstStyle/>
        <a:p>
          <a:endParaRPr lang="es-ES" sz="1800"/>
        </a:p>
      </dgm:t>
    </dgm:pt>
    <dgm:pt modelId="{561D34BC-E86C-4CAF-B582-C9F036B295C7}" type="parTrans" cxnId="{E4BB7E28-6726-4133-BCFE-6C54F9538308}">
      <dgm:prSet/>
      <dgm:spPr/>
      <dgm:t>
        <a:bodyPr/>
        <a:lstStyle/>
        <a:p>
          <a:endParaRPr lang="es-ES" sz="1800"/>
        </a:p>
      </dgm:t>
    </dgm:pt>
    <dgm:pt modelId="{FE08DB52-CE28-4DFA-A8A2-C9AE57546AA9}">
      <dgm:prSet phldrT="[Texto]" custT="1"/>
      <dgm:spPr/>
      <dgm:t>
        <a:bodyPr/>
        <a:lstStyle/>
        <a:p>
          <a:pPr marL="0" marR="0" indent="0" defTabSz="1066800" eaLnBrk="1" fontAlgn="auto" latinLnBrk="0" hangingPunct="1">
            <a:lnSpc>
              <a:spcPct val="90000"/>
            </a:lnSpc>
            <a:spcBef>
              <a:spcPct val="0"/>
            </a:spcBef>
            <a:spcAft>
              <a:spcPct val="35000"/>
            </a:spcAft>
            <a:buClrTx/>
            <a:buSzTx/>
            <a:buFontTx/>
            <a:buNone/>
            <a:tabLst/>
            <a:defRPr/>
          </a:pPr>
          <a:r>
            <a:rPr lang="es-PE" sz="1800" dirty="0">
              <a:latin typeface="Arial" panose="020B0604020202020204" pitchFamily="34" charset="0"/>
              <a:ea typeface="Calibri" panose="020F0502020204030204" pitchFamily="34" charset="0"/>
              <a:cs typeface="Arial" panose="020B0604020202020204" pitchFamily="34" charset="0"/>
            </a:rPr>
            <a:t>Implementación del indicador de desempeño en la vacunación del recién Nacido con vacunas BCG y Anti hepatitis B, antes del alta a nivel de hospitales o institutos.</a:t>
          </a:r>
          <a:endParaRPr lang="es-ES" sz="1200" dirty="0"/>
        </a:p>
      </dgm:t>
    </dgm:pt>
    <dgm:pt modelId="{6F22861B-258D-4574-9085-77A0846942FC}" type="parTrans" cxnId="{15C8346B-CA0A-40F1-B260-BDF74AC06B11}">
      <dgm:prSet/>
      <dgm:spPr/>
      <dgm:t>
        <a:bodyPr/>
        <a:lstStyle/>
        <a:p>
          <a:endParaRPr lang="es-ES" sz="1800"/>
        </a:p>
      </dgm:t>
    </dgm:pt>
    <dgm:pt modelId="{2BEE6E88-068D-47BB-A8E5-7178650303D7}" type="sibTrans" cxnId="{15C8346B-CA0A-40F1-B260-BDF74AC06B11}">
      <dgm:prSet/>
      <dgm:spPr/>
      <dgm:t>
        <a:bodyPr/>
        <a:lstStyle/>
        <a:p>
          <a:endParaRPr lang="es-ES" sz="1800"/>
        </a:p>
      </dgm:t>
    </dgm:pt>
    <dgm:pt modelId="{F1BE8039-1CF2-4971-B82A-E870DF081D6A}">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PE" sz="1800" dirty="0">
              <a:latin typeface="Arial" panose="020B0604020202020204" pitchFamily="34" charset="0"/>
              <a:ea typeface="Calibri" panose="020F0502020204030204" pitchFamily="34" charset="0"/>
              <a:cs typeface="Arial" panose="020B0604020202020204" pitchFamily="34" charset="0"/>
            </a:rPr>
            <a:t>Propuesta del Plan de Implementación en Inmunizaciones de la Semana de Vacunación en las Américas. </a:t>
          </a:r>
        </a:p>
        <a:p>
          <a:pPr marL="0" marR="0" indent="0" defTabSz="914400" eaLnBrk="1" fontAlgn="auto" latinLnBrk="0" hangingPunct="1">
            <a:lnSpc>
              <a:spcPct val="100000"/>
            </a:lnSpc>
            <a:spcBef>
              <a:spcPts val="0"/>
            </a:spcBef>
            <a:spcAft>
              <a:spcPts val="0"/>
            </a:spcAft>
            <a:buClrTx/>
            <a:buSzTx/>
            <a:buFontTx/>
            <a:buNone/>
            <a:tabLst/>
            <a:defRPr/>
          </a:pPr>
          <a:endParaRPr lang="es-ES" sz="1200" dirty="0"/>
        </a:p>
      </dgm:t>
    </dgm:pt>
    <dgm:pt modelId="{60B0F12D-EC42-421D-A1C2-45BDB059EA8E}" type="parTrans" cxnId="{D21E65E0-D68E-4CDB-85B3-93066800BE92}">
      <dgm:prSet/>
      <dgm:spPr/>
      <dgm:t>
        <a:bodyPr/>
        <a:lstStyle/>
        <a:p>
          <a:endParaRPr lang="es-ES" sz="1800"/>
        </a:p>
      </dgm:t>
    </dgm:pt>
    <dgm:pt modelId="{0020A194-CB29-43EE-B3F1-1BD2AED2080F}" type="sibTrans" cxnId="{D21E65E0-D68E-4CDB-85B3-93066800BE92}">
      <dgm:prSet/>
      <dgm:spPr/>
      <dgm:t>
        <a:bodyPr/>
        <a:lstStyle/>
        <a:p>
          <a:endParaRPr lang="es-ES" sz="1800"/>
        </a:p>
      </dgm:t>
    </dgm:pt>
    <dgm:pt modelId="{96B65D7C-3226-466E-94A0-6393F0A41EE6}">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s-PE" sz="1800" dirty="0">
            <a:latin typeface="Arial" panose="020B0604020202020204" pitchFamily="34" charset="0"/>
            <a:ea typeface="Calibri" panose="020F0502020204030204" pitchFamily="34" charset="0"/>
            <a:cs typeface="Arial" panose="020B0604020202020204" pitchFamily="34" charset="0"/>
          </a:endParaRPr>
        </a:p>
        <a:p>
          <a:pPr marL="0" marR="0" indent="0" defTabSz="1066800" eaLnBrk="1" fontAlgn="auto" latinLnBrk="0" hangingPunct="1">
            <a:lnSpc>
              <a:spcPct val="90000"/>
            </a:lnSpc>
            <a:spcBef>
              <a:spcPct val="0"/>
            </a:spcBef>
            <a:spcAft>
              <a:spcPct val="35000"/>
            </a:spcAft>
            <a:buClrTx/>
            <a:buSzTx/>
            <a:buFontTx/>
            <a:buNone/>
            <a:tabLst/>
            <a:defRPr/>
          </a:pPr>
          <a:r>
            <a:rPr lang="es-PE" sz="1800" dirty="0">
              <a:latin typeface="Arial" panose="020B0604020202020204" pitchFamily="34" charset="0"/>
              <a:ea typeface="Calibri" panose="020F0502020204030204" pitchFamily="34" charset="0"/>
              <a:cs typeface="Arial" panose="020B0604020202020204" pitchFamily="34" charset="0"/>
            </a:rPr>
            <a:t>Propuesta de plan de cierre de brechas del esquema regular</a:t>
          </a:r>
        </a:p>
        <a:p>
          <a:pPr defTabSz="1066800">
            <a:lnSpc>
              <a:spcPct val="90000"/>
            </a:lnSpc>
            <a:spcBef>
              <a:spcPct val="0"/>
            </a:spcBef>
            <a:spcAft>
              <a:spcPct val="35000"/>
            </a:spcAft>
          </a:pPr>
          <a:endParaRPr lang="es-ES" sz="1200" dirty="0"/>
        </a:p>
      </dgm:t>
    </dgm:pt>
    <dgm:pt modelId="{065B7D00-D98A-48E3-BD6A-2FB9B3F0CC68}" type="parTrans" cxnId="{3E680EC1-E538-4AD9-A3AB-1989940D104F}">
      <dgm:prSet/>
      <dgm:spPr/>
      <dgm:t>
        <a:bodyPr/>
        <a:lstStyle/>
        <a:p>
          <a:endParaRPr lang="es-ES" sz="1800"/>
        </a:p>
      </dgm:t>
    </dgm:pt>
    <dgm:pt modelId="{993A56BC-DFAA-45DD-B70D-49F003E7A1B2}" type="sibTrans" cxnId="{3E680EC1-E538-4AD9-A3AB-1989940D104F}">
      <dgm:prSet/>
      <dgm:spPr/>
      <dgm:t>
        <a:bodyPr/>
        <a:lstStyle/>
        <a:p>
          <a:endParaRPr lang="es-ES" sz="1800"/>
        </a:p>
      </dgm:t>
    </dgm:pt>
    <dgm:pt modelId="{4EF7644E-D29C-4881-B9F3-3445F0A25D42}" type="pres">
      <dgm:prSet presAssocID="{2C422D11-3CDB-4271-83A1-448BCDC5C3FD}" presName="linear" presStyleCnt="0">
        <dgm:presLayoutVars>
          <dgm:animLvl val="lvl"/>
          <dgm:resizeHandles val="exact"/>
        </dgm:presLayoutVars>
      </dgm:prSet>
      <dgm:spPr/>
    </dgm:pt>
    <dgm:pt modelId="{72CB1B1E-D948-412D-B695-C67E8003CC19}" type="pres">
      <dgm:prSet presAssocID="{B1CBFFD8-5874-4837-A75D-C21CA5BF4D2D}" presName="parentText" presStyleLbl="node1" presStyleIdx="0" presStyleCnt="6">
        <dgm:presLayoutVars>
          <dgm:chMax val="0"/>
          <dgm:bulletEnabled val="1"/>
        </dgm:presLayoutVars>
      </dgm:prSet>
      <dgm:spPr/>
    </dgm:pt>
    <dgm:pt modelId="{25065FFC-18F5-475B-BB84-AE6D2B8E7ACE}" type="pres">
      <dgm:prSet presAssocID="{78962652-012D-48F8-AE70-A6D8F0765EA4}" presName="spacer" presStyleCnt="0"/>
      <dgm:spPr/>
    </dgm:pt>
    <dgm:pt modelId="{23BA5758-058D-4EE8-9FB2-7F9DCE6AD2FE}" type="pres">
      <dgm:prSet presAssocID="{B8A78B6F-15B9-432D-ADEF-562A2E858A49}" presName="parentText" presStyleLbl="node1" presStyleIdx="1" presStyleCnt="6">
        <dgm:presLayoutVars>
          <dgm:chMax val="0"/>
          <dgm:bulletEnabled val="1"/>
        </dgm:presLayoutVars>
      </dgm:prSet>
      <dgm:spPr/>
    </dgm:pt>
    <dgm:pt modelId="{A421F22E-82B8-4350-AD6B-014E6E877A5C}" type="pres">
      <dgm:prSet presAssocID="{74048430-8D8E-423B-B221-9DBFA9B8D059}" presName="spacer" presStyleCnt="0"/>
      <dgm:spPr/>
    </dgm:pt>
    <dgm:pt modelId="{670B5394-97F4-49DC-B480-40C7CF8C2DC5}" type="pres">
      <dgm:prSet presAssocID="{EC607CDE-C9C5-4734-9998-022BA40A41EF}" presName="parentText" presStyleLbl="node1" presStyleIdx="2" presStyleCnt="6">
        <dgm:presLayoutVars>
          <dgm:chMax val="0"/>
          <dgm:bulletEnabled val="1"/>
        </dgm:presLayoutVars>
      </dgm:prSet>
      <dgm:spPr/>
    </dgm:pt>
    <dgm:pt modelId="{48477E9F-9BE6-4860-ADD9-4592B39CD2DD}" type="pres">
      <dgm:prSet presAssocID="{222ECB7D-4829-4BFB-BFF5-BAE146DE4BC0}" presName="spacer" presStyleCnt="0"/>
      <dgm:spPr/>
    </dgm:pt>
    <dgm:pt modelId="{F76E3B21-6C99-490A-BA19-716970784A17}" type="pres">
      <dgm:prSet presAssocID="{F1BE8039-1CF2-4971-B82A-E870DF081D6A}" presName="parentText" presStyleLbl="node1" presStyleIdx="3" presStyleCnt="6">
        <dgm:presLayoutVars>
          <dgm:chMax val="0"/>
          <dgm:bulletEnabled val="1"/>
        </dgm:presLayoutVars>
      </dgm:prSet>
      <dgm:spPr/>
    </dgm:pt>
    <dgm:pt modelId="{71DCEA54-890B-4E33-A15A-2AE8760E5C0D}" type="pres">
      <dgm:prSet presAssocID="{0020A194-CB29-43EE-B3F1-1BD2AED2080F}" presName="spacer" presStyleCnt="0"/>
      <dgm:spPr/>
    </dgm:pt>
    <dgm:pt modelId="{EAAC3EF3-8850-4A70-A068-64636FB36180}" type="pres">
      <dgm:prSet presAssocID="{FE08DB52-CE28-4DFA-A8A2-C9AE57546AA9}" presName="parentText" presStyleLbl="node1" presStyleIdx="4" presStyleCnt="6">
        <dgm:presLayoutVars>
          <dgm:chMax val="0"/>
          <dgm:bulletEnabled val="1"/>
        </dgm:presLayoutVars>
      </dgm:prSet>
      <dgm:spPr/>
    </dgm:pt>
    <dgm:pt modelId="{B8480E73-4215-459E-AE60-B7E3A699D589}" type="pres">
      <dgm:prSet presAssocID="{2BEE6E88-068D-47BB-A8E5-7178650303D7}" presName="spacer" presStyleCnt="0"/>
      <dgm:spPr/>
    </dgm:pt>
    <dgm:pt modelId="{62FC8E8E-8EC1-4FFD-8E94-5D3272E768C0}" type="pres">
      <dgm:prSet presAssocID="{96B65D7C-3226-466E-94A0-6393F0A41EE6}" presName="parentText" presStyleLbl="node1" presStyleIdx="5" presStyleCnt="6">
        <dgm:presLayoutVars>
          <dgm:chMax val="0"/>
          <dgm:bulletEnabled val="1"/>
        </dgm:presLayoutVars>
      </dgm:prSet>
      <dgm:spPr/>
    </dgm:pt>
  </dgm:ptLst>
  <dgm:cxnLst>
    <dgm:cxn modelId="{E4BB7E28-6726-4133-BCFE-6C54F9538308}" srcId="{2C422D11-3CDB-4271-83A1-448BCDC5C3FD}" destId="{EC607CDE-C9C5-4734-9998-022BA40A41EF}" srcOrd="2" destOrd="0" parTransId="{561D34BC-E86C-4CAF-B582-C9F036B295C7}" sibTransId="{222ECB7D-4829-4BFB-BFF5-BAE146DE4BC0}"/>
    <dgm:cxn modelId="{CE5A5632-2463-4AB3-BD8A-F54318A1242E}" srcId="{2C422D11-3CDB-4271-83A1-448BCDC5C3FD}" destId="{B1CBFFD8-5874-4837-A75D-C21CA5BF4D2D}" srcOrd="0" destOrd="0" parTransId="{0C58A4C5-9404-4C01-9116-C54B45AFDF65}" sibTransId="{78962652-012D-48F8-AE70-A6D8F0765EA4}"/>
    <dgm:cxn modelId="{A7AD0C38-AE6E-4D16-AD06-539C62E97EC2}" type="presOf" srcId="{EC607CDE-C9C5-4734-9998-022BA40A41EF}" destId="{670B5394-97F4-49DC-B480-40C7CF8C2DC5}" srcOrd="0" destOrd="0" presId="urn:microsoft.com/office/officeart/2005/8/layout/vList2"/>
    <dgm:cxn modelId="{53137467-7861-40E2-8F3A-45E97C811AEB}" srcId="{2C422D11-3CDB-4271-83A1-448BCDC5C3FD}" destId="{B8A78B6F-15B9-432D-ADEF-562A2E858A49}" srcOrd="1" destOrd="0" parTransId="{5C96E2DD-4ECA-4E1B-AF72-BF9EFBFA1F20}" sibTransId="{74048430-8D8E-423B-B221-9DBFA9B8D059}"/>
    <dgm:cxn modelId="{15C8346B-CA0A-40F1-B260-BDF74AC06B11}" srcId="{2C422D11-3CDB-4271-83A1-448BCDC5C3FD}" destId="{FE08DB52-CE28-4DFA-A8A2-C9AE57546AA9}" srcOrd="4" destOrd="0" parTransId="{6F22861B-258D-4574-9085-77A0846942FC}" sibTransId="{2BEE6E88-068D-47BB-A8E5-7178650303D7}"/>
    <dgm:cxn modelId="{8AA80675-6E06-4F41-BB4C-055DC814629B}" type="presOf" srcId="{FE08DB52-CE28-4DFA-A8A2-C9AE57546AA9}" destId="{EAAC3EF3-8850-4A70-A068-64636FB36180}" srcOrd="0" destOrd="0" presId="urn:microsoft.com/office/officeart/2005/8/layout/vList2"/>
    <dgm:cxn modelId="{DE68EF95-B13F-4C3B-B319-2B9D1EB53BB2}" type="presOf" srcId="{B1CBFFD8-5874-4837-A75D-C21CA5BF4D2D}" destId="{72CB1B1E-D948-412D-B695-C67E8003CC19}" srcOrd="0" destOrd="0" presId="urn:microsoft.com/office/officeart/2005/8/layout/vList2"/>
    <dgm:cxn modelId="{C9AD329D-666A-40AA-A070-7BEE44120C6C}" type="presOf" srcId="{F1BE8039-1CF2-4971-B82A-E870DF081D6A}" destId="{F76E3B21-6C99-490A-BA19-716970784A17}" srcOrd="0" destOrd="0" presId="urn:microsoft.com/office/officeart/2005/8/layout/vList2"/>
    <dgm:cxn modelId="{3E680EC1-E538-4AD9-A3AB-1989940D104F}" srcId="{2C422D11-3CDB-4271-83A1-448BCDC5C3FD}" destId="{96B65D7C-3226-466E-94A0-6393F0A41EE6}" srcOrd="5" destOrd="0" parTransId="{065B7D00-D98A-48E3-BD6A-2FB9B3F0CC68}" sibTransId="{993A56BC-DFAA-45DD-B70D-49F003E7A1B2}"/>
    <dgm:cxn modelId="{3AB689CB-F802-498C-B127-DFC125A2C5FD}" type="presOf" srcId="{96B65D7C-3226-466E-94A0-6393F0A41EE6}" destId="{62FC8E8E-8EC1-4FFD-8E94-5D3272E768C0}" srcOrd="0" destOrd="0" presId="urn:microsoft.com/office/officeart/2005/8/layout/vList2"/>
    <dgm:cxn modelId="{D21E65E0-D68E-4CDB-85B3-93066800BE92}" srcId="{2C422D11-3CDB-4271-83A1-448BCDC5C3FD}" destId="{F1BE8039-1CF2-4971-B82A-E870DF081D6A}" srcOrd="3" destOrd="0" parTransId="{60B0F12D-EC42-421D-A1C2-45BDB059EA8E}" sibTransId="{0020A194-CB29-43EE-B3F1-1BD2AED2080F}"/>
    <dgm:cxn modelId="{09FBE5E4-1B02-4C5A-81C7-6AC0DB951D7A}" type="presOf" srcId="{B8A78B6F-15B9-432D-ADEF-562A2E858A49}" destId="{23BA5758-058D-4EE8-9FB2-7F9DCE6AD2FE}" srcOrd="0" destOrd="0" presId="urn:microsoft.com/office/officeart/2005/8/layout/vList2"/>
    <dgm:cxn modelId="{C1D390FB-6821-49A9-81A9-9F6D26688542}" type="presOf" srcId="{2C422D11-3CDB-4271-83A1-448BCDC5C3FD}" destId="{4EF7644E-D29C-4881-B9F3-3445F0A25D42}" srcOrd="0" destOrd="0" presId="urn:microsoft.com/office/officeart/2005/8/layout/vList2"/>
    <dgm:cxn modelId="{022A5FE2-BE29-441E-BC94-98509BB81B2E}" type="presParOf" srcId="{4EF7644E-D29C-4881-B9F3-3445F0A25D42}" destId="{72CB1B1E-D948-412D-B695-C67E8003CC19}" srcOrd="0" destOrd="0" presId="urn:microsoft.com/office/officeart/2005/8/layout/vList2"/>
    <dgm:cxn modelId="{299F1595-F51E-48B9-960F-65352836048A}" type="presParOf" srcId="{4EF7644E-D29C-4881-B9F3-3445F0A25D42}" destId="{25065FFC-18F5-475B-BB84-AE6D2B8E7ACE}" srcOrd="1" destOrd="0" presId="urn:microsoft.com/office/officeart/2005/8/layout/vList2"/>
    <dgm:cxn modelId="{EC488E8F-1612-45CD-B71C-5ADF8AD38B78}" type="presParOf" srcId="{4EF7644E-D29C-4881-B9F3-3445F0A25D42}" destId="{23BA5758-058D-4EE8-9FB2-7F9DCE6AD2FE}" srcOrd="2" destOrd="0" presId="urn:microsoft.com/office/officeart/2005/8/layout/vList2"/>
    <dgm:cxn modelId="{126D7E8D-9EEB-4E19-925D-3A9F93A4024D}" type="presParOf" srcId="{4EF7644E-D29C-4881-B9F3-3445F0A25D42}" destId="{A421F22E-82B8-4350-AD6B-014E6E877A5C}" srcOrd="3" destOrd="0" presId="urn:microsoft.com/office/officeart/2005/8/layout/vList2"/>
    <dgm:cxn modelId="{338F2F82-7FFC-4461-9200-395E3801903D}" type="presParOf" srcId="{4EF7644E-D29C-4881-B9F3-3445F0A25D42}" destId="{670B5394-97F4-49DC-B480-40C7CF8C2DC5}" srcOrd="4" destOrd="0" presId="urn:microsoft.com/office/officeart/2005/8/layout/vList2"/>
    <dgm:cxn modelId="{475D3DBE-A2E4-4FD8-82ED-B066CA621026}" type="presParOf" srcId="{4EF7644E-D29C-4881-B9F3-3445F0A25D42}" destId="{48477E9F-9BE6-4860-ADD9-4592B39CD2DD}" srcOrd="5" destOrd="0" presId="urn:microsoft.com/office/officeart/2005/8/layout/vList2"/>
    <dgm:cxn modelId="{B7C14D52-9D8A-4E20-840E-82C00C603E6E}" type="presParOf" srcId="{4EF7644E-D29C-4881-B9F3-3445F0A25D42}" destId="{F76E3B21-6C99-490A-BA19-716970784A17}" srcOrd="6" destOrd="0" presId="urn:microsoft.com/office/officeart/2005/8/layout/vList2"/>
    <dgm:cxn modelId="{4109CD4A-95E4-4AAF-B1BC-3B0C6CC681FA}" type="presParOf" srcId="{4EF7644E-D29C-4881-B9F3-3445F0A25D42}" destId="{71DCEA54-890B-4E33-A15A-2AE8760E5C0D}" srcOrd="7" destOrd="0" presId="urn:microsoft.com/office/officeart/2005/8/layout/vList2"/>
    <dgm:cxn modelId="{B2AAD9A3-7073-4730-99B6-4D569C5C5D8F}" type="presParOf" srcId="{4EF7644E-D29C-4881-B9F3-3445F0A25D42}" destId="{EAAC3EF3-8850-4A70-A068-64636FB36180}" srcOrd="8" destOrd="0" presId="urn:microsoft.com/office/officeart/2005/8/layout/vList2"/>
    <dgm:cxn modelId="{00BE33C5-8992-4CBC-8C51-30E4E4FB0501}" type="presParOf" srcId="{4EF7644E-D29C-4881-B9F3-3445F0A25D42}" destId="{B8480E73-4215-459E-AE60-B7E3A699D589}" srcOrd="9" destOrd="0" presId="urn:microsoft.com/office/officeart/2005/8/layout/vList2"/>
    <dgm:cxn modelId="{57F8D317-8E6B-48F7-BA65-7ADEAA80710E}" type="presParOf" srcId="{4EF7644E-D29C-4881-B9F3-3445F0A25D42}" destId="{62FC8E8E-8EC1-4FFD-8E94-5D3272E768C0}"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D378D8-9FE8-4502-8E74-2D6EFF039505}"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PE"/>
        </a:p>
      </dgm:t>
    </dgm:pt>
    <dgm:pt modelId="{5D8A15B9-9FC6-452C-B774-8D4F697AFBB3}">
      <dgm:prSet phldrT="[Texto]" custT="1"/>
      <dgm:spPr/>
      <dgm:t>
        <a:bodyPr/>
        <a:lstStyle/>
        <a:p>
          <a:r>
            <a:rPr lang="es-MX" sz="2800" dirty="0">
              <a:solidFill>
                <a:schemeClr val="tx1"/>
              </a:solidFill>
            </a:rPr>
            <a:t>70%</a:t>
          </a:r>
          <a:endParaRPr lang="es-PE" sz="2800" dirty="0">
            <a:solidFill>
              <a:schemeClr val="tx1"/>
            </a:solidFill>
          </a:endParaRPr>
        </a:p>
      </dgm:t>
    </dgm:pt>
    <dgm:pt modelId="{048C0753-369F-493C-824F-2AADD68AD03B}" type="parTrans" cxnId="{6C130BE8-DA16-441A-AD4A-5ED801DE18F5}">
      <dgm:prSet/>
      <dgm:spPr/>
      <dgm:t>
        <a:bodyPr/>
        <a:lstStyle/>
        <a:p>
          <a:endParaRPr lang="es-PE" sz="2000">
            <a:solidFill>
              <a:schemeClr val="tx1"/>
            </a:solidFill>
          </a:endParaRPr>
        </a:p>
      </dgm:t>
    </dgm:pt>
    <dgm:pt modelId="{EA343929-6E89-46CB-942F-0747BB0EC6D8}" type="sibTrans" cxnId="{6C130BE8-DA16-441A-AD4A-5ED801DE18F5}">
      <dgm:prSet/>
      <dgm:spPr/>
      <dgm:t>
        <a:bodyPr/>
        <a:lstStyle/>
        <a:p>
          <a:endParaRPr lang="es-PE" sz="2000">
            <a:solidFill>
              <a:schemeClr val="tx1"/>
            </a:solidFill>
          </a:endParaRPr>
        </a:p>
      </dgm:t>
    </dgm:pt>
    <dgm:pt modelId="{4966938B-6623-4DF6-9B3C-5970552EACEE}">
      <dgm:prSet phldrT="[Texto]" custT="1"/>
      <dgm:spPr/>
      <dgm:t>
        <a:bodyPr/>
        <a:lstStyle/>
        <a:p>
          <a:r>
            <a:rPr lang="es-MX" sz="2400" kern="1200" dirty="0">
              <a:solidFill>
                <a:prstClr val="black"/>
              </a:solidFill>
              <a:latin typeface="Calibri"/>
              <a:ea typeface="+mn-ea"/>
              <a:cs typeface="+mn-cs"/>
            </a:rPr>
            <a:t>80</a:t>
          </a:r>
          <a:r>
            <a:rPr lang="es-MX" sz="2400" kern="1200" dirty="0">
              <a:solidFill>
                <a:schemeClr val="tx1"/>
              </a:solidFill>
            </a:rPr>
            <a:t>%</a:t>
          </a:r>
          <a:endParaRPr lang="es-PE" sz="2400" kern="1200" dirty="0">
            <a:solidFill>
              <a:schemeClr val="tx1"/>
            </a:solidFill>
          </a:endParaRPr>
        </a:p>
      </dgm:t>
    </dgm:pt>
    <dgm:pt modelId="{8A6F11E7-164D-4119-B435-7219CE65AAFC}" type="parTrans" cxnId="{552D0D17-22D3-4F36-BFFE-A994579EA70F}">
      <dgm:prSet/>
      <dgm:spPr/>
      <dgm:t>
        <a:bodyPr/>
        <a:lstStyle/>
        <a:p>
          <a:endParaRPr lang="es-PE" sz="2000">
            <a:solidFill>
              <a:schemeClr val="tx1"/>
            </a:solidFill>
          </a:endParaRPr>
        </a:p>
      </dgm:t>
    </dgm:pt>
    <dgm:pt modelId="{70FFADBB-09D6-4416-956D-8D3D5CB13D22}" type="sibTrans" cxnId="{552D0D17-22D3-4F36-BFFE-A994579EA70F}">
      <dgm:prSet/>
      <dgm:spPr/>
      <dgm:t>
        <a:bodyPr/>
        <a:lstStyle/>
        <a:p>
          <a:endParaRPr lang="es-PE" sz="2000">
            <a:solidFill>
              <a:schemeClr val="tx1"/>
            </a:solidFill>
          </a:endParaRPr>
        </a:p>
      </dgm:t>
    </dgm:pt>
    <dgm:pt modelId="{BF401E8C-E863-4D5F-9280-383C106CA10B}">
      <dgm:prSet phldrT="[Texto]" custT="1"/>
      <dgm:spPr/>
      <dgm:t>
        <a:bodyPr/>
        <a:lstStyle/>
        <a:p>
          <a:r>
            <a:rPr lang="es-MX" sz="2800" kern="1200" dirty="0">
              <a:solidFill>
                <a:schemeClr val="tx1"/>
              </a:solidFill>
              <a:latin typeface="Calibri"/>
              <a:ea typeface="+mn-ea"/>
              <a:cs typeface="+mn-cs"/>
            </a:rPr>
            <a:t>85</a:t>
          </a:r>
          <a:r>
            <a:rPr lang="es-MX" sz="2800" kern="1200" dirty="0">
              <a:solidFill>
                <a:schemeClr val="tx1"/>
              </a:solidFill>
            </a:rPr>
            <a:t>%</a:t>
          </a:r>
          <a:endParaRPr lang="es-PE" sz="2800" kern="1200" dirty="0">
            <a:solidFill>
              <a:schemeClr val="tx1"/>
            </a:solidFill>
          </a:endParaRPr>
        </a:p>
      </dgm:t>
    </dgm:pt>
    <dgm:pt modelId="{CD222B2E-C7F5-4058-89D6-35C90F14498D}" type="parTrans" cxnId="{60BFCC86-B0AA-42E7-BC78-C6B5F8E0B6E7}">
      <dgm:prSet/>
      <dgm:spPr/>
      <dgm:t>
        <a:bodyPr/>
        <a:lstStyle/>
        <a:p>
          <a:endParaRPr lang="es-PE" sz="2000">
            <a:solidFill>
              <a:schemeClr val="tx1"/>
            </a:solidFill>
          </a:endParaRPr>
        </a:p>
      </dgm:t>
    </dgm:pt>
    <dgm:pt modelId="{56E5A4BE-F13A-4E25-92D1-18BD89CA7315}" type="sibTrans" cxnId="{60BFCC86-B0AA-42E7-BC78-C6B5F8E0B6E7}">
      <dgm:prSet/>
      <dgm:spPr/>
      <dgm:t>
        <a:bodyPr/>
        <a:lstStyle/>
        <a:p>
          <a:endParaRPr lang="es-PE" sz="2000">
            <a:solidFill>
              <a:schemeClr val="tx1"/>
            </a:solidFill>
          </a:endParaRPr>
        </a:p>
      </dgm:t>
    </dgm:pt>
    <dgm:pt modelId="{591E57C5-5FD5-48BD-8073-30E4AA430B92}">
      <dgm:prSet custT="1"/>
      <dgm:spPr/>
      <dgm:t>
        <a:bodyPr/>
        <a:lstStyle/>
        <a:p>
          <a:r>
            <a:rPr lang="es-ES" sz="1800" dirty="0"/>
            <a:t>2021</a:t>
          </a:r>
        </a:p>
      </dgm:t>
    </dgm:pt>
    <dgm:pt modelId="{F42DC98E-5939-4CB8-8535-E5BD42A243A1}" type="parTrans" cxnId="{5397273F-D2F4-49B3-A7B7-BB3D88078FAA}">
      <dgm:prSet/>
      <dgm:spPr/>
      <dgm:t>
        <a:bodyPr/>
        <a:lstStyle/>
        <a:p>
          <a:endParaRPr lang="es-ES">
            <a:solidFill>
              <a:schemeClr val="tx1"/>
            </a:solidFill>
          </a:endParaRPr>
        </a:p>
      </dgm:t>
    </dgm:pt>
    <dgm:pt modelId="{C2FDF351-98B1-4D1B-AB0D-1D7DF4341386}" type="sibTrans" cxnId="{5397273F-D2F4-49B3-A7B7-BB3D88078FAA}">
      <dgm:prSet/>
      <dgm:spPr/>
      <dgm:t>
        <a:bodyPr/>
        <a:lstStyle/>
        <a:p>
          <a:endParaRPr lang="es-ES">
            <a:solidFill>
              <a:schemeClr val="tx1"/>
            </a:solidFill>
          </a:endParaRPr>
        </a:p>
      </dgm:t>
    </dgm:pt>
    <dgm:pt modelId="{3DF55E5D-FF45-4BA6-991A-442D6ECE89ED}">
      <dgm:prSet custT="1"/>
      <dgm:spPr/>
      <dgm:t>
        <a:bodyPr/>
        <a:lstStyle/>
        <a:p>
          <a:r>
            <a:rPr lang="es-ES" sz="1700" dirty="0"/>
            <a:t>2022</a:t>
          </a:r>
        </a:p>
      </dgm:t>
    </dgm:pt>
    <dgm:pt modelId="{392A42B5-4AFE-4068-BB47-1D36EC850985}" type="parTrans" cxnId="{150F2A04-2DF0-4802-A264-C9B38A9036F9}">
      <dgm:prSet/>
      <dgm:spPr/>
      <dgm:t>
        <a:bodyPr/>
        <a:lstStyle/>
        <a:p>
          <a:endParaRPr lang="es-ES">
            <a:solidFill>
              <a:schemeClr val="tx1"/>
            </a:solidFill>
          </a:endParaRPr>
        </a:p>
      </dgm:t>
    </dgm:pt>
    <dgm:pt modelId="{AEEABC35-9302-495F-A914-AC7CE6125527}" type="sibTrans" cxnId="{150F2A04-2DF0-4802-A264-C9B38A9036F9}">
      <dgm:prSet/>
      <dgm:spPr/>
      <dgm:t>
        <a:bodyPr/>
        <a:lstStyle/>
        <a:p>
          <a:endParaRPr lang="es-ES">
            <a:solidFill>
              <a:schemeClr val="tx1"/>
            </a:solidFill>
          </a:endParaRPr>
        </a:p>
      </dgm:t>
    </dgm:pt>
    <dgm:pt modelId="{1DAB90CC-F2D3-4646-8B9A-783AD540432D}">
      <dgm:prSet custT="1"/>
      <dgm:spPr/>
      <dgm:t>
        <a:bodyPr/>
        <a:lstStyle/>
        <a:p>
          <a:r>
            <a:rPr lang="es-ES" sz="1800" dirty="0"/>
            <a:t>2023*</a:t>
          </a:r>
        </a:p>
      </dgm:t>
    </dgm:pt>
    <dgm:pt modelId="{1C2EEA9B-E19D-4846-B421-FD0054AA6C91}" type="parTrans" cxnId="{1F35C3FA-0F90-4D08-BC32-D378EA1F7BAD}">
      <dgm:prSet/>
      <dgm:spPr/>
      <dgm:t>
        <a:bodyPr/>
        <a:lstStyle/>
        <a:p>
          <a:endParaRPr lang="es-ES">
            <a:solidFill>
              <a:schemeClr val="tx1"/>
            </a:solidFill>
          </a:endParaRPr>
        </a:p>
      </dgm:t>
    </dgm:pt>
    <dgm:pt modelId="{29C2CD14-7FD3-4BB2-859D-0DAE2A5B3F82}" type="sibTrans" cxnId="{1F35C3FA-0F90-4D08-BC32-D378EA1F7BAD}">
      <dgm:prSet/>
      <dgm:spPr/>
      <dgm:t>
        <a:bodyPr/>
        <a:lstStyle/>
        <a:p>
          <a:endParaRPr lang="es-ES">
            <a:solidFill>
              <a:schemeClr val="tx1"/>
            </a:solidFill>
          </a:endParaRPr>
        </a:p>
      </dgm:t>
    </dgm:pt>
    <dgm:pt modelId="{9556A68F-7481-4056-A6D5-DCD63815717B}" type="pres">
      <dgm:prSet presAssocID="{9AD378D8-9FE8-4502-8E74-2D6EFF039505}" presName="list" presStyleCnt="0">
        <dgm:presLayoutVars>
          <dgm:dir/>
          <dgm:animLvl val="lvl"/>
        </dgm:presLayoutVars>
      </dgm:prSet>
      <dgm:spPr/>
    </dgm:pt>
    <dgm:pt modelId="{2585665E-05DA-4454-92E6-19CA70EB8F0E}" type="pres">
      <dgm:prSet presAssocID="{5D8A15B9-9FC6-452C-B774-8D4F697AFBB3}" presName="posSpace" presStyleCnt="0"/>
      <dgm:spPr/>
    </dgm:pt>
    <dgm:pt modelId="{C0470BA0-2938-4535-8FFA-03C672C13F09}" type="pres">
      <dgm:prSet presAssocID="{5D8A15B9-9FC6-452C-B774-8D4F697AFBB3}" presName="vertFlow" presStyleCnt="0"/>
      <dgm:spPr/>
    </dgm:pt>
    <dgm:pt modelId="{746F0437-9538-497C-865C-1DB5ED68B8FB}" type="pres">
      <dgm:prSet presAssocID="{5D8A15B9-9FC6-452C-B774-8D4F697AFBB3}" presName="topSpace" presStyleCnt="0"/>
      <dgm:spPr/>
    </dgm:pt>
    <dgm:pt modelId="{D8129A7E-5F7A-4944-8450-0699627E8D0C}" type="pres">
      <dgm:prSet presAssocID="{5D8A15B9-9FC6-452C-B774-8D4F697AFBB3}" presName="firstComp" presStyleCnt="0"/>
      <dgm:spPr/>
    </dgm:pt>
    <dgm:pt modelId="{74B40B34-9406-41CE-AF2C-4344E193AD02}" type="pres">
      <dgm:prSet presAssocID="{5D8A15B9-9FC6-452C-B774-8D4F697AFBB3}" presName="firstChild" presStyleLbl="bgAccFollowNode1" presStyleIdx="0" presStyleCnt="3" custScaleY="63255" custLinFactNeighborX="1257" custLinFactNeighborY="24433"/>
      <dgm:spPr/>
    </dgm:pt>
    <dgm:pt modelId="{CF699502-CCCB-43A8-88EE-D21CD08C77CA}" type="pres">
      <dgm:prSet presAssocID="{5D8A15B9-9FC6-452C-B774-8D4F697AFBB3}" presName="firstChildTx" presStyleLbl="bgAccFollowNode1" presStyleIdx="0" presStyleCnt="3">
        <dgm:presLayoutVars>
          <dgm:bulletEnabled val="1"/>
        </dgm:presLayoutVars>
      </dgm:prSet>
      <dgm:spPr/>
    </dgm:pt>
    <dgm:pt modelId="{EEFEA825-8444-42E9-B8BB-CA3E44AADBC8}" type="pres">
      <dgm:prSet presAssocID="{5D8A15B9-9FC6-452C-B774-8D4F697AFBB3}" presName="negSpace" presStyleCnt="0"/>
      <dgm:spPr/>
    </dgm:pt>
    <dgm:pt modelId="{63344DED-2A66-40A0-9A06-D37EC5E1BE17}" type="pres">
      <dgm:prSet presAssocID="{5D8A15B9-9FC6-452C-B774-8D4F697AFBB3}" presName="circle" presStyleLbl="node1" presStyleIdx="0" presStyleCnt="3"/>
      <dgm:spPr/>
    </dgm:pt>
    <dgm:pt modelId="{02BC4968-58ED-428D-ACE2-4734D79DEFF5}" type="pres">
      <dgm:prSet presAssocID="{EA343929-6E89-46CB-942F-0747BB0EC6D8}" presName="transSpace" presStyleCnt="0"/>
      <dgm:spPr/>
    </dgm:pt>
    <dgm:pt modelId="{7A8702F7-540F-4272-9148-2E59A11CB921}" type="pres">
      <dgm:prSet presAssocID="{4966938B-6623-4DF6-9B3C-5970552EACEE}" presName="posSpace" presStyleCnt="0"/>
      <dgm:spPr/>
    </dgm:pt>
    <dgm:pt modelId="{CD9E1EBE-FA23-4B33-B48F-9B4A214E4EF4}" type="pres">
      <dgm:prSet presAssocID="{4966938B-6623-4DF6-9B3C-5970552EACEE}" presName="vertFlow" presStyleCnt="0"/>
      <dgm:spPr/>
    </dgm:pt>
    <dgm:pt modelId="{23871FDD-FAA3-4131-8262-4732020D8EA4}" type="pres">
      <dgm:prSet presAssocID="{4966938B-6623-4DF6-9B3C-5970552EACEE}" presName="topSpace" presStyleCnt="0"/>
      <dgm:spPr/>
    </dgm:pt>
    <dgm:pt modelId="{2FF909D4-CEC3-46D6-AF85-C3A1AE59DD9E}" type="pres">
      <dgm:prSet presAssocID="{4966938B-6623-4DF6-9B3C-5970552EACEE}" presName="firstComp" presStyleCnt="0"/>
      <dgm:spPr/>
    </dgm:pt>
    <dgm:pt modelId="{2061480F-F376-484A-84F5-9920D5D36C5C}" type="pres">
      <dgm:prSet presAssocID="{4966938B-6623-4DF6-9B3C-5970552EACEE}" presName="firstChild" presStyleLbl="bgAccFollowNode1" presStyleIdx="1" presStyleCnt="3" custScaleY="57891" custLinFactNeighborX="769" custLinFactNeighborY="34302"/>
      <dgm:spPr/>
    </dgm:pt>
    <dgm:pt modelId="{5BA06BB7-1C2D-47AD-AF6B-CC12A894F6CE}" type="pres">
      <dgm:prSet presAssocID="{4966938B-6623-4DF6-9B3C-5970552EACEE}" presName="firstChildTx" presStyleLbl="bgAccFollowNode1" presStyleIdx="1" presStyleCnt="3">
        <dgm:presLayoutVars>
          <dgm:bulletEnabled val="1"/>
        </dgm:presLayoutVars>
      </dgm:prSet>
      <dgm:spPr/>
    </dgm:pt>
    <dgm:pt modelId="{A0CDBE23-2A88-4AF4-97EC-004C1B4A39C8}" type="pres">
      <dgm:prSet presAssocID="{4966938B-6623-4DF6-9B3C-5970552EACEE}" presName="negSpace" presStyleCnt="0"/>
      <dgm:spPr/>
    </dgm:pt>
    <dgm:pt modelId="{A56A4335-E538-4A52-8322-58A8DD465CB6}" type="pres">
      <dgm:prSet presAssocID="{4966938B-6623-4DF6-9B3C-5970552EACEE}" presName="circle" presStyleLbl="node1" presStyleIdx="1" presStyleCnt="3"/>
      <dgm:spPr/>
    </dgm:pt>
    <dgm:pt modelId="{416C68AA-BEAF-4687-8291-46B6BE3A5AC4}" type="pres">
      <dgm:prSet presAssocID="{70FFADBB-09D6-4416-956D-8D3D5CB13D22}" presName="transSpace" presStyleCnt="0"/>
      <dgm:spPr/>
    </dgm:pt>
    <dgm:pt modelId="{CDF1DFDB-0A4E-45E7-BDEC-71C012BA3B7E}" type="pres">
      <dgm:prSet presAssocID="{BF401E8C-E863-4D5F-9280-383C106CA10B}" presName="posSpace" presStyleCnt="0"/>
      <dgm:spPr/>
    </dgm:pt>
    <dgm:pt modelId="{027AD99B-8305-4941-AA63-90D43164B116}" type="pres">
      <dgm:prSet presAssocID="{BF401E8C-E863-4D5F-9280-383C106CA10B}" presName="vertFlow" presStyleCnt="0"/>
      <dgm:spPr/>
    </dgm:pt>
    <dgm:pt modelId="{E22BAD30-3C12-422C-8C09-F8B6EF56DD02}" type="pres">
      <dgm:prSet presAssocID="{BF401E8C-E863-4D5F-9280-383C106CA10B}" presName="topSpace" presStyleCnt="0"/>
      <dgm:spPr/>
    </dgm:pt>
    <dgm:pt modelId="{7B4C4459-6B4D-486A-8AA7-96B7B90D756B}" type="pres">
      <dgm:prSet presAssocID="{BF401E8C-E863-4D5F-9280-383C106CA10B}" presName="firstComp" presStyleCnt="0"/>
      <dgm:spPr/>
    </dgm:pt>
    <dgm:pt modelId="{CAD67B75-FD5F-4015-BBFD-43440B5746A4}" type="pres">
      <dgm:prSet presAssocID="{BF401E8C-E863-4D5F-9280-383C106CA10B}" presName="firstChild" presStyleLbl="bgAccFollowNode1" presStyleIdx="2" presStyleCnt="3" custScaleY="64161" custLinFactNeighborX="-8670" custLinFactNeighborY="33825"/>
      <dgm:spPr/>
    </dgm:pt>
    <dgm:pt modelId="{679A7ABC-C92D-458C-9033-C2ED02B61D63}" type="pres">
      <dgm:prSet presAssocID="{BF401E8C-E863-4D5F-9280-383C106CA10B}" presName="firstChildTx" presStyleLbl="bgAccFollowNode1" presStyleIdx="2" presStyleCnt="3">
        <dgm:presLayoutVars>
          <dgm:bulletEnabled val="1"/>
        </dgm:presLayoutVars>
      </dgm:prSet>
      <dgm:spPr/>
    </dgm:pt>
    <dgm:pt modelId="{456A08C0-3160-40FA-9A9E-EAADB1388584}" type="pres">
      <dgm:prSet presAssocID="{BF401E8C-E863-4D5F-9280-383C106CA10B}" presName="negSpace" presStyleCnt="0"/>
      <dgm:spPr/>
    </dgm:pt>
    <dgm:pt modelId="{98FE23F5-31AC-4FC9-9BC2-A78077E9FE43}" type="pres">
      <dgm:prSet presAssocID="{BF401E8C-E863-4D5F-9280-383C106CA10B}" presName="circle" presStyleLbl="node1" presStyleIdx="2" presStyleCnt="3"/>
      <dgm:spPr/>
    </dgm:pt>
  </dgm:ptLst>
  <dgm:cxnLst>
    <dgm:cxn modelId="{150F2A04-2DF0-4802-A264-C9B38A9036F9}" srcId="{4966938B-6623-4DF6-9B3C-5970552EACEE}" destId="{3DF55E5D-FF45-4BA6-991A-442D6ECE89ED}" srcOrd="0" destOrd="0" parTransId="{392A42B5-4AFE-4068-BB47-1D36EC850985}" sibTransId="{AEEABC35-9302-495F-A914-AC7CE6125527}"/>
    <dgm:cxn modelId="{D3264B11-A900-44F4-A0FD-28F884043906}" type="presOf" srcId="{3DF55E5D-FF45-4BA6-991A-442D6ECE89ED}" destId="{5BA06BB7-1C2D-47AD-AF6B-CC12A894F6CE}" srcOrd="1" destOrd="0" presId="urn:microsoft.com/office/officeart/2005/8/layout/hList9"/>
    <dgm:cxn modelId="{0F326914-9026-4F8A-A086-85D8035FA86F}" type="presOf" srcId="{4966938B-6623-4DF6-9B3C-5970552EACEE}" destId="{A56A4335-E538-4A52-8322-58A8DD465CB6}" srcOrd="0" destOrd="0" presId="urn:microsoft.com/office/officeart/2005/8/layout/hList9"/>
    <dgm:cxn modelId="{552D0D17-22D3-4F36-BFFE-A994579EA70F}" srcId="{9AD378D8-9FE8-4502-8E74-2D6EFF039505}" destId="{4966938B-6623-4DF6-9B3C-5970552EACEE}" srcOrd="1" destOrd="0" parTransId="{8A6F11E7-164D-4119-B435-7219CE65AAFC}" sibTransId="{70FFADBB-09D6-4416-956D-8D3D5CB13D22}"/>
    <dgm:cxn modelId="{C27A552B-1B0F-4448-BAC5-DAD88676C067}" type="presOf" srcId="{1DAB90CC-F2D3-4646-8B9A-783AD540432D}" destId="{CAD67B75-FD5F-4015-BBFD-43440B5746A4}" srcOrd="0" destOrd="0" presId="urn:microsoft.com/office/officeart/2005/8/layout/hList9"/>
    <dgm:cxn modelId="{5397273F-D2F4-49B3-A7B7-BB3D88078FAA}" srcId="{5D8A15B9-9FC6-452C-B774-8D4F697AFBB3}" destId="{591E57C5-5FD5-48BD-8073-30E4AA430B92}" srcOrd="0" destOrd="0" parTransId="{F42DC98E-5939-4CB8-8535-E5BD42A243A1}" sibTransId="{C2FDF351-98B1-4D1B-AB0D-1D7DF4341386}"/>
    <dgm:cxn modelId="{00DE4247-B2A3-4A31-B650-BBEFEE75EE38}" type="presOf" srcId="{BF401E8C-E863-4D5F-9280-383C106CA10B}" destId="{98FE23F5-31AC-4FC9-9BC2-A78077E9FE43}" srcOrd="0" destOrd="0" presId="urn:microsoft.com/office/officeart/2005/8/layout/hList9"/>
    <dgm:cxn modelId="{5563F253-9B65-4262-A48F-26094AED3CF7}" type="presOf" srcId="{3DF55E5D-FF45-4BA6-991A-442D6ECE89ED}" destId="{2061480F-F376-484A-84F5-9920D5D36C5C}" srcOrd="0" destOrd="0" presId="urn:microsoft.com/office/officeart/2005/8/layout/hList9"/>
    <dgm:cxn modelId="{6375627A-9538-4413-8D9B-A88CBADE0814}" type="presOf" srcId="{1DAB90CC-F2D3-4646-8B9A-783AD540432D}" destId="{679A7ABC-C92D-458C-9033-C2ED02B61D63}" srcOrd="1" destOrd="0" presId="urn:microsoft.com/office/officeart/2005/8/layout/hList9"/>
    <dgm:cxn modelId="{4636417D-3438-425D-A651-6DA5D86DB494}" type="presOf" srcId="{9AD378D8-9FE8-4502-8E74-2D6EFF039505}" destId="{9556A68F-7481-4056-A6D5-DCD63815717B}" srcOrd="0" destOrd="0" presId="urn:microsoft.com/office/officeart/2005/8/layout/hList9"/>
    <dgm:cxn modelId="{804D3185-BC08-43FE-AAF0-87AEF9E0DD57}" type="presOf" srcId="{591E57C5-5FD5-48BD-8073-30E4AA430B92}" destId="{74B40B34-9406-41CE-AF2C-4344E193AD02}" srcOrd="0" destOrd="0" presId="urn:microsoft.com/office/officeart/2005/8/layout/hList9"/>
    <dgm:cxn modelId="{60BFCC86-B0AA-42E7-BC78-C6B5F8E0B6E7}" srcId="{9AD378D8-9FE8-4502-8E74-2D6EFF039505}" destId="{BF401E8C-E863-4D5F-9280-383C106CA10B}" srcOrd="2" destOrd="0" parTransId="{CD222B2E-C7F5-4058-89D6-35C90F14498D}" sibTransId="{56E5A4BE-F13A-4E25-92D1-18BD89CA7315}"/>
    <dgm:cxn modelId="{F863C2BF-814D-4A45-842E-7AA1CCA72D61}" type="presOf" srcId="{591E57C5-5FD5-48BD-8073-30E4AA430B92}" destId="{CF699502-CCCB-43A8-88EE-D21CD08C77CA}" srcOrd="1" destOrd="0" presId="urn:microsoft.com/office/officeart/2005/8/layout/hList9"/>
    <dgm:cxn modelId="{6C130BE8-DA16-441A-AD4A-5ED801DE18F5}" srcId="{9AD378D8-9FE8-4502-8E74-2D6EFF039505}" destId="{5D8A15B9-9FC6-452C-B774-8D4F697AFBB3}" srcOrd="0" destOrd="0" parTransId="{048C0753-369F-493C-824F-2AADD68AD03B}" sibTransId="{EA343929-6E89-46CB-942F-0747BB0EC6D8}"/>
    <dgm:cxn modelId="{3D2E14E8-AA97-4830-A89F-E362E65681C9}" type="presOf" srcId="{5D8A15B9-9FC6-452C-B774-8D4F697AFBB3}" destId="{63344DED-2A66-40A0-9A06-D37EC5E1BE17}" srcOrd="0" destOrd="0" presId="urn:microsoft.com/office/officeart/2005/8/layout/hList9"/>
    <dgm:cxn modelId="{1F35C3FA-0F90-4D08-BC32-D378EA1F7BAD}" srcId="{BF401E8C-E863-4D5F-9280-383C106CA10B}" destId="{1DAB90CC-F2D3-4646-8B9A-783AD540432D}" srcOrd="0" destOrd="0" parTransId="{1C2EEA9B-E19D-4846-B421-FD0054AA6C91}" sibTransId="{29C2CD14-7FD3-4BB2-859D-0DAE2A5B3F82}"/>
    <dgm:cxn modelId="{64F1F4B9-B1AD-4D9C-934F-6F5925CD3FE3}" type="presParOf" srcId="{9556A68F-7481-4056-A6D5-DCD63815717B}" destId="{2585665E-05DA-4454-92E6-19CA70EB8F0E}" srcOrd="0" destOrd="0" presId="urn:microsoft.com/office/officeart/2005/8/layout/hList9"/>
    <dgm:cxn modelId="{4E48C4D4-3D07-4911-A37E-A9A6A7EEC74A}" type="presParOf" srcId="{9556A68F-7481-4056-A6D5-DCD63815717B}" destId="{C0470BA0-2938-4535-8FFA-03C672C13F09}" srcOrd="1" destOrd="0" presId="urn:microsoft.com/office/officeart/2005/8/layout/hList9"/>
    <dgm:cxn modelId="{59ED76B5-6121-4FB8-AEB9-75922FBD373B}" type="presParOf" srcId="{C0470BA0-2938-4535-8FFA-03C672C13F09}" destId="{746F0437-9538-497C-865C-1DB5ED68B8FB}" srcOrd="0" destOrd="0" presId="urn:microsoft.com/office/officeart/2005/8/layout/hList9"/>
    <dgm:cxn modelId="{C5742820-CE68-4E5F-ADC3-933297B13D81}" type="presParOf" srcId="{C0470BA0-2938-4535-8FFA-03C672C13F09}" destId="{D8129A7E-5F7A-4944-8450-0699627E8D0C}" srcOrd="1" destOrd="0" presId="urn:microsoft.com/office/officeart/2005/8/layout/hList9"/>
    <dgm:cxn modelId="{7A5A9BD8-6C90-455B-94DF-970B1E4D7EF5}" type="presParOf" srcId="{D8129A7E-5F7A-4944-8450-0699627E8D0C}" destId="{74B40B34-9406-41CE-AF2C-4344E193AD02}" srcOrd="0" destOrd="0" presId="urn:microsoft.com/office/officeart/2005/8/layout/hList9"/>
    <dgm:cxn modelId="{1180FCC6-A3DA-4616-8265-CA89A5887BCB}" type="presParOf" srcId="{D8129A7E-5F7A-4944-8450-0699627E8D0C}" destId="{CF699502-CCCB-43A8-88EE-D21CD08C77CA}" srcOrd="1" destOrd="0" presId="urn:microsoft.com/office/officeart/2005/8/layout/hList9"/>
    <dgm:cxn modelId="{599648DB-64CD-46FA-BC54-E5C6AC4B7E90}" type="presParOf" srcId="{9556A68F-7481-4056-A6D5-DCD63815717B}" destId="{EEFEA825-8444-42E9-B8BB-CA3E44AADBC8}" srcOrd="2" destOrd="0" presId="urn:microsoft.com/office/officeart/2005/8/layout/hList9"/>
    <dgm:cxn modelId="{275D5BC8-0007-400B-8337-F8D1C61D4CC5}" type="presParOf" srcId="{9556A68F-7481-4056-A6D5-DCD63815717B}" destId="{63344DED-2A66-40A0-9A06-D37EC5E1BE17}" srcOrd="3" destOrd="0" presId="urn:microsoft.com/office/officeart/2005/8/layout/hList9"/>
    <dgm:cxn modelId="{7DE5BBF4-8C8F-4F2A-A952-701EE6D5AC6B}" type="presParOf" srcId="{9556A68F-7481-4056-A6D5-DCD63815717B}" destId="{02BC4968-58ED-428D-ACE2-4734D79DEFF5}" srcOrd="4" destOrd="0" presId="urn:microsoft.com/office/officeart/2005/8/layout/hList9"/>
    <dgm:cxn modelId="{A9F18E51-DD8F-4A2C-9A6F-FCAA20E9AC5D}" type="presParOf" srcId="{9556A68F-7481-4056-A6D5-DCD63815717B}" destId="{7A8702F7-540F-4272-9148-2E59A11CB921}" srcOrd="5" destOrd="0" presId="urn:microsoft.com/office/officeart/2005/8/layout/hList9"/>
    <dgm:cxn modelId="{7442124E-B204-4523-BA61-10DA9BFDAB03}" type="presParOf" srcId="{9556A68F-7481-4056-A6D5-DCD63815717B}" destId="{CD9E1EBE-FA23-4B33-B48F-9B4A214E4EF4}" srcOrd="6" destOrd="0" presId="urn:microsoft.com/office/officeart/2005/8/layout/hList9"/>
    <dgm:cxn modelId="{742CE77F-1755-4A20-A56B-B7AD144126EE}" type="presParOf" srcId="{CD9E1EBE-FA23-4B33-B48F-9B4A214E4EF4}" destId="{23871FDD-FAA3-4131-8262-4732020D8EA4}" srcOrd="0" destOrd="0" presId="urn:microsoft.com/office/officeart/2005/8/layout/hList9"/>
    <dgm:cxn modelId="{722C3333-A196-4497-B68D-61B1927F7188}" type="presParOf" srcId="{CD9E1EBE-FA23-4B33-B48F-9B4A214E4EF4}" destId="{2FF909D4-CEC3-46D6-AF85-C3A1AE59DD9E}" srcOrd="1" destOrd="0" presId="urn:microsoft.com/office/officeart/2005/8/layout/hList9"/>
    <dgm:cxn modelId="{D0D8F2D7-60EB-4EC7-B209-175218D1E1B3}" type="presParOf" srcId="{2FF909D4-CEC3-46D6-AF85-C3A1AE59DD9E}" destId="{2061480F-F376-484A-84F5-9920D5D36C5C}" srcOrd="0" destOrd="0" presId="urn:microsoft.com/office/officeart/2005/8/layout/hList9"/>
    <dgm:cxn modelId="{6A10BEA3-5B65-4DC4-B8A9-5E90C451C1A8}" type="presParOf" srcId="{2FF909D4-CEC3-46D6-AF85-C3A1AE59DD9E}" destId="{5BA06BB7-1C2D-47AD-AF6B-CC12A894F6CE}" srcOrd="1" destOrd="0" presId="urn:microsoft.com/office/officeart/2005/8/layout/hList9"/>
    <dgm:cxn modelId="{7ABA25D4-9A0D-4D4C-AA41-2955A60D529F}" type="presParOf" srcId="{9556A68F-7481-4056-A6D5-DCD63815717B}" destId="{A0CDBE23-2A88-4AF4-97EC-004C1B4A39C8}" srcOrd="7" destOrd="0" presId="urn:microsoft.com/office/officeart/2005/8/layout/hList9"/>
    <dgm:cxn modelId="{88B2B4E3-3DDF-4789-B1FF-951D31C1ADB7}" type="presParOf" srcId="{9556A68F-7481-4056-A6D5-DCD63815717B}" destId="{A56A4335-E538-4A52-8322-58A8DD465CB6}" srcOrd="8" destOrd="0" presId="urn:microsoft.com/office/officeart/2005/8/layout/hList9"/>
    <dgm:cxn modelId="{F1CC97AB-2414-42F6-A83F-232FAB3ADD18}" type="presParOf" srcId="{9556A68F-7481-4056-A6D5-DCD63815717B}" destId="{416C68AA-BEAF-4687-8291-46B6BE3A5AC4}" srcOrd="9" destOrd="0" presId="urn:microsoft.com/office/officeart/2005/8/layout/hList9"/>
    <dgm:cxn modelId="{CB25FE2F-AB11-4DED-AF3C-139CFAA0A814}" type="presParOf" srcId="{9556A68F-7481-4056-A6D5-DCD63815717B}" destId="{CDF1DFDB-0A4E-45E7-BDEC-71C012BA3B7E}" srcOrd="10" destOrd="0" presId="urn:microsoft.com/office/officeart/2005/8/layout/hList9"/>
    <dgm:cxn modelId="{345D416F-893F-43DE-87C2-0B33945F6DEE}" type="presParOf" srcId="{9556A68F-7481-4056-A6D5-DCD63815717B}" destId="{027AD99B-8305-4941-AA63-90D43164B116}" srcOrd="11" destOrd="0" presId="urn:microsoft.com/office/officeart/2005/8/layout/hList9"/>
    <dgm:cxn modelId="{7CAD0FCC-BC6B-4BE9-A403-7EB835A7C7DB}" type="presParOf" srcId="{027AD99B-8305-4941-AA63-90D43164B116}" destId="{E22BAD30-3C12-422C-8C09-F8B6EF56DD02}" srcOrd="0" destOrd="0" presId="urn:microsoft.com/office/officeart/2005/8/layout/hList9"/>
    <dgm:cxn modelId="{991E0BD8-FA5F-4846-A001-806A3B9C3CC3}" type="presParOf" srcId="{027AD99B-8305-4941-AA63-90D43164B116}" destId="{7B4C4459-6B4D-486A-8AA7-96B7B90D756B}" srcOrd="1" destOrd="0" presId="urn:microsoft.com/office/officeart/2005/8/layout/hList9"/>
    <dgm:cxn modelId="{E9AFEB8B-7CA7-4837-BD45-B335F6D38F78}" type="presParOf" srcId="{7B4C4459-6B4D-486A-8AA7-96B7B90D756B}" destId="{CAD67B75-FD5F-4015-BBFD-43440B5746A4}" srcOrd="0" destOrd="0" presId="urn:microsoft.com/office/officeart/2005/8/layout/hList9"/>
    <dgm:cxn modelId="{16594479-C5E8-4016-9110-769B3BE6452E}" type="presParOf" srcId="{7B4C4459-6B4D-486A-8AA7-96B7B90D756B}" destId="{679A7ABC-C92D-458C-9033-C2ED02B61D63}" srcOrd="1" destOrd="0" presId="urn:microsoft.com/office/officeart/2005/8/layout/hList9"/>
    <dgm:cxn modelId="{8B63BACF-AEB2-4CFC-B314-398E6E1E274B}" type="presParOf" srcId="{9556A68F-7481-4056-A6D5-DCD63815717B}" destId="{456A08C0-3160-40FA-9A9E-EAADB1388584}" srcOrd="12" destOrd="0" presId="urn:microsoft.com/office/officeart/2005/8/layout/hList9"/>
    <dgm:cxn modelId="{FEA79753-BA99-46EE-8746-A56425325F56}" type="presParOf" srcId="{9556A68F-7481-4056-A6D5-DCD63815717B}" destId="{98FE23F5-31AC-4FC9-9BC2-A78077E9FE43}"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45E567-7525-4244-9A7B-E7872842915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EA887865-5943-4A76-885A-D327AD6F7863}">
      <dgm:prSet>
        <dgm:style>
          <a:lnRef idx="2">
            <a:schemeClr val="accent1"/>
          </a:lnRef>
          <a:fillRef idx="1">
            <a:schemeClr val="lt1"/>
          </a:fillRef>
          <a:effectRef idx="0">
            <a:schemeClr val="accent1"/>
          </a:effectRef>
          <a:fontRef idx="minor">
            <a:schemeClr val="dk1"/>
          </a:fontRef>
        </dgm:style>
      </dgm:prSet>
      <dgm:spPr/>
      <dgm:t>
        <a:bodyPr/>
        <a:lstStyle/>
        <a:p>
          <a:pPr algn="ctr" rtl="0"/>
          <a:r>
            <a:rPr lang="es-MX" b="1" dirty="0">
              <a:solidFill>
                <a:schemeClr val="tx1"/>
              </a:solidFill>
            </a:rPr>
            <a:t>COBERTURAS </a:t>
          </a:r>
          <a:endParaRPr lang="en-US" dirty="0">
            <a:solidFill>
              <a:schemeClr val="tx1"/>
            </a:solidFill>
          </a:endParaRPr>
        </a:p>
      </dgm:t>
    </dgm:pt>
    <dgm:pt modelId="{D706694F-793E-4581-82C0-94698BAACB8D}" type="parTrans" cxnId="{C59FB737-B152-44DD-911A-8CCE3BF2BE6E}">
      <dgm:prSet/>
      <dgm:spPr/>
      <dgm:t>
        <a:bodyPr/>
        <a:lstStyle/>
        <a:p>
          <a:endParaRPr lang="es-ES">
            <a:solidFill>
              <a:schemeClr val="bg1"/>
            </a:solidFill>
          </a:endParaRPr>
        </a:p>
      </dgm:t>
    </dgm:pt>
    <dgm:pt modelId="{0FC3164D-E7FD-4876-9BAB-45047C33A738}" type="sibTrans" cxnId="{C59FB737-B152-44DD-911A-8CCE3BF2BE6E}">
      <dgm:prSet/>
      <dgm:spPr/>
      <dgm:t>
        <a:bodyPr/>
        <a:lstStyle/>
        <a:p>
          <a:endParaRPr lang="es-ES">
            <a:solidFill>
              <a:schemeClr val="bg1"/>
            </a:solidFill>
          </a:endParaRPr>
        </a:p>
      </dgm:t>
    </dgm:pt>
    <dgm:pt modelId="{C36AB6A7-CDC6-40B8-8EBA-17D319B059D6}" type="pres">
      <dgm:prSet presAssocID="{7945E567-7525-4244-9A7B-E78728429154}" presName="linear" presStyleCnt="0">
        <dgm:presLayoutVars>
          <dgm:animLvl val="lvl"/>
          <dgm:resizeHandles val="exact"/>
        </dgm:presLayoutVars>
      </dgm:prSet>
      <dgm:spPr/>
    </dgm:pt>
    <dgm:pt modelId="{BA0EC3A5-49A5-47BB-B34B-202C1067D891}" type="pres">
      <dgm:prSet presAssocID="{EA887865-5943-4A76-885A-D327AD6F7863}" presName="parentText" presStyleLbl="node1" presStyleIdx="0" presStyleCnt="1">
        <dgm:presLayoutVars>
          <dgm:chMax val="0"/>
          <dgm:bulletEnabled val="1"/>
        </dgm:presLayoutVars>
      </dgm:prSet>
      <dgm:spPr/>
    </dgm:pt>
  </dgm:ptLst>
  <dgm:cxnLst>
    <dgm:cxn modelId="{C59FB737-B152-44DD-911A-8CCE3BF2BE6E}" srcId="{7945E567-7525-4244-9A7B-E78728429154}" destId="{EA887865-5943-4A76-885A-D327AD6F7863}" srcOrd="0" destOrd="0" parTransId="{D706694F-793E-4581-82C0-94698BAACB8D}" sibTransId="{0FC3164D-E7FD-4876-9BAB-45047C33A738}"/>
    <dgm:cxn modelId="{4F0CE03C-501B-42C9-83E7-624F56FF1219}" type="presOf" srcId="{7945E567-7525-4244-9A7B-E78728429154}" destId="{C36AB6A7-CDC6-40B8-8EBA-17D319B059D6}" srcOrd="0" destOrd="0" presId="urn:microsoft.com/office/officeart/2005/8/layout/vList2"/>
    <dgm:cxn modelId="{B07CB9FA-48F9-401F-BCEC-CD7076CF9300}" type="presOf" srcId="{EA887865-5943-4A76-885A-D327AD6F7863}" destId="{BA0EC3A5-49A5-47BB-B34B-202C1067D891}" srcOrd="0" destOrd="0" presId="urn:microsoft.com/office/officeart/2005/8/layout/vList2"/>
    <dgm:cxn modelId="{5B9EC36B-6E6F-4720-B38A-D6F16B4F6FC8}" type="presParOf" srcId="{C36AB6A7-CDC6-40B8-8EBA-17D319B059D6}" destId="{BA0EC3A5-49A5-47BB-B34B-202C1067D89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E0870E-4EEE-40D4-8A07-F7C06F870FB3}" type="doc">
      <dgm:prSet loTypeId="urn:microsoft.com/office/officeart/2005/8/layout/process1" loCatId="process" qsTypeId="urn:microsoft.com/office/officeart/2005/8/quickstyle/simple3" qsCatId="simple" csTypeId="urn:microsoft.com/office/officeart/2005/8/colors/colorful2" csCatId="colorful" phldr="1"/>
      <dgm:spPr/>
      <dgm:t>
        <a:bodyPr/>
        <a:lstStyle/>
        <a:p>
          <a:endParaRPr lang="es-PE"/>
        </a:p>
      </dgm:t>
    </dgm:pt>
    <dgm:pt modelId="{A4B810C3-830C-48D6-A281-99556408C4EF}">
      <dgm:prSet/>
      <dgm:spPr/>
      <dgm:t>
        <a:bodyPr/>
        <a:lstStyle/>
        <a:p>
          <a:r>
            <a:rPr lang="es-PE" b="0" dirty="0"/>
            <a:t>De la misma forma, la normativa del Esquema Nacional de Vacunación, contempla en su </a:t>
          </a:r>
          <a:r>
            <a:rPr lang="es-PE" b="0" dirty="0" err="1"/>
            <a:t>subnumeral</a:t>
          </a:r>
          <a:r>
            <a:rPr lang="es-PE" b="0" dirty="0"/>
            <a:t> 6.2.3 el Esquema de vacunación para casos especiales, del numeral 6.2 sobre las Medidas preventivas en el Esquema de vacunación en diversas etapas de vida, por lo que, la vacunación se establece de acuerdo a su condición o caso especial.</a:t>
          </a:r>
        </a:p>
      </dgm:t>
    </dgm:pt>
    <dgm:pt modelId="{CCF09290-CF0C-4885-A249-A4B7EEB9E99B}" type="parTrans" cxnId="{A06EE1A4-3E76-4F12-A442-8C923AE68033}">
      <dgm:prSet/>
      <dgm:spPr/>
      <dgm:t>
        <a:bodyPr/>
        <a:lstStyle/>
        <a:p>
          <a:endParaRPr lang="es-PE" b="0"/>
        </a:p>
      </dgm:t>
    </dgm:pt>
    <dgm:pt modelId="{57D6652F-C3C9-4CFE-93F8-5EE50C625DA3}" type="sibTrans" cxnId="{A06EE1A4-3E76-4F12-A442-8C923AE68033}">
      <dgm:prSet/>
      <dgm:spPr/>
      <dgm:t>
        <a:bodyPr/>
        <a:lstStyle/>
        <a:p>
          <a:endParaRPr lang="es-PE" b="0"/>
        </a:p>
      </dgm:t>
    </dgm:pt>
    <dgm:pt modelId="{A97F8EF3-9912-4C98-A2FD-33DF55CAAEB9}" type="pres">
      <dgm:prSet presAssocID="{8BE0870E-4EEE-40D4-8A07-F7C06F870FB3}" presName="Name0" presStyleCnt="0">
        <dgm:presLayoutVars>
          <dgm:dir/>
          <dgm:resizeHandles val="exact"/>
        </dgm:presLayoutVars>
      </dgm:prSet>
      <dgm:spPr/>
    </dgm:pt>
    <dgm:pt modelId="{5527A177-8FB7-4520-AE33-C5D879CDC713}" type="pres">
      <dgm:prSet presAssocID="{A4B810C3-830C-48D6-A281-99556408C4EF}" presName="node" presStyleLbl="node1" presStyleIdx="0" presStyleCnt="1">
        <dgm:presLayoutVars>
          <dgm:bulletEnabled val="1"/>
        </dgm:presLayoutVars>
      </dgm:prSet>
      <dgm:spPr/>
    </dgm:pt>
  </dgm:ptLst>
  <dgm:cxnLst>
    <dgm:cxn modelId="{9270A310-C473-4F73-9E48-45E5ABCB502E}" type="presOf" srcId="{A4B810C3-830C-48D6-A281-99556408C4EF}" destId="{5527A177-8FB7-4520-AE33-C5D879CDC713}" srcOrd="0" destOrd="0" presId="urn:microsoft.com/office/officeart/2005/8/layout/process1"/>
    <dgm:cxn modelId="{A06EE1A4-3E76-4F12-A442-8C923AE68033}" srcId="{8BE0870E-4EEE-40D4-8A07-F7C06F870FB3}" destId="{A4B810C3-830C-48D6-A281-99556408C4EF}" srcOrd="0" destOrd="0" parTransId="{CCF09290-CF0C-4885-A249-A4B7EEB9E99B}" sibTransId="{57D6652F-C3C9-4CFE-93F8-5EE50C625DA3}"/>
    <dgm:cxn modelId="{D18C9ABD-E6DD-4763-BC9D-F4DF9F0B2DA6}" type="presOf" srcId="{8BE0870E-4EEE-40D4-8A07-F7C06F870FB3}" destId="{A97F8EF3-9912-4C98-A2FD-33DF55CAAEB9}" srcOrd="0" destOrd="0" presId="urn:microsoft.com/office/officeart/2005/8/layout/process1"/>
    <dgm:cxn modelId="{007B3793-0624-45BB-B6F1-3CDE191CD615}" type="presParOf" srcId="{A97F8EF3-9912-4C98-A2FD-33DF55CAAEB9}" destId="{5527A177-8FB7-4520-AE33-C5D879CDC713}"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3B44F7-D283-43AD-B1F7-FA3BB86E7095}" type="doc">
      <dgm:prSet loTypeId="urn:microsoft.com/office/officeart/2005/8/layout/process1" loCatId="process" qsTypeId="urn:microsoft.com/office/officeart/2005/8/quickstyle/simple3" qsCatId="simple" csTypeId="urn:microsoft.com/office/officeart/2005/8/colors/colorful4" csCatId="colorful" phldr="1"/>
      <dgm:spPr/>
      <dgm:t>
        <a:bodyPr/>
        <a:lstStyle/>
        <a:p>
          <a:endParaRPr lang="es-PE"/>
        </a:p>
      </dgm:t>
    </dgm:pt>
    <dgm:pt modelId="{2BB0E6EF-4CCD-4671-882B-8D498D984A6A}">
      <dgm:prSet/>
      <dgm:spPr/>
      <dgm:t>
        <a:bodyPr/>
        <a:lstStyle/>
        <a:p>
          <a:r>
            <a:rPr lang="es-ES" b="0" dirty="0"/>
            <a:t>Se tiene el acápite 6.1.1.6 y 6.1.1.7 del </a:t>
          </a:r>
          <a:r>
            <a:rPr lang="es-ES" b="0" dirty="0" err="1"/>
            <a:t>subnumeral</a:t>
          </a:r>
          <a:r>
            <a:rPr lang="es-ES" b="0"/>
            <a:t> 6.1.1 sobre características de las vacunas del Esquema Nacional de Vacunación, en donde se hace referencia las contraindicaciones en el caso de la vacuna </a:t>
          </a:r>
          <a:r>
            <a:rPr lang="es-ES" b="0" dirty="0" err="1"/>
            <a:t>antipolio</a:t>
          </a:r>
          <a:r>
            <a:rPr lang="es-ES" b="0" dirty="0"/>
            <a:t> inactivada (IPV o </a:t>
          </a:r>
          <a:r>
            <a:rPr lang="es-ES" b="0" dirty="0" err="1"/>
            <a:t>Salk</a:t>
          </a:r>
          <a:r>
            <a:rPr lang="es-ES" b="0" dirty="0"/>
            <a:t>) y la vacuna </a:t>
          </a:r>
          <a:r>
            <a:rPr lang="es-ES" b="0" dirty="0" err="1"/>
            <a:t>antipolio</a:t>
          </a:r>
          <a:r>
            <a:rPr lang="es-ES" b="0" dirty="0"/>
            <a:t> oral de </a:t>
          </a:r>
          <a:r>
            <a:rPr lang="es-ES" b="0" dirty="0" err="1"/>
            <a:t>poliovirus</a:t>
          </a:r>
          <a:r>
            <a:rPr lang="es-ES" b="0" dirty="0"/>
            <a:t> (APO o SABIN).</a:t>
          </a:r>
          <a:endParaRPr lang="es-PE" b="0" dirty="0"/>
        </a:p>
      </dgm:t>
    </dgm:pt>
    <dgm:pt modelId="{6D22439F-5B18-4503-9E6B-1A34A0A290AC}" type="parTrans" cxnId="{E69A1949-E6B5-4C1C-BBEE-A227FD20E45B}">
      <dgm:prSet/>
      <dgm:spPr/>
      <dgm:t>
        <a:bodyPr/>
        <a:lstStyle/>
        <a:p>
          <a:endParaRPr lang="es-PE"/>
        </a:p>
      </dgm:t>
    </dgm:pt>
    <dgm:pt modelId="{F523B229-0550-4AAB-9AF2-2F71017DF98E}" type="sibTrans" cxnId="{E69A1949-E6B5-4C1C-BBEE-A227FD20E45B}">
      <dgm:prSet/>
      <dgm:spPr/>
      <dgm:t>
        <a:bodyPr/>
        <a:lstStyle/>
        <a:p>
          <a:endParaRPr lang="es-PE"/>
        </a:p>
      </dgm:t>
    </dgm:pt>
    <dgm:pt modelId="{E888D41F-5507-4E7D-A360-E116FDEE9EAD}" type="pres">
      <dgm:prSet presAssocID="{073B44F7-D283-43AD-B1F7-FA3BB86E7095}" presName="Name0" presStyleCnt="0">
        <dgm:presLayoutVars>
          <dgm:dir/>
          <dgm:resizeHandles val="exact"/>
        </dgm:presLayoutVars>
      </dgm:prSet>
      <dgm:spPr/>
    </dgm:pt>
    <dgm:pt modelId="{7F0794DF-9F4C-45D7-A034-BA2E12BBDE41}" type="pres">
      <dgm:prSet presAssocID="{2BB0E6EF-4CCD-4671-882B-8D498D984A6A}" presName="node" presStyleLbl="node1" presStyleIdx="0" presStyleCnt="1">
        <dgm:presLayoutVars>
          <dgm:bulletEnabled val="1"/>
        </dgm:presLayoutVars>
      </dgm:prSet>
      <dgm:spPr/>
    </dgm:pt>
  </dgm:ptLst>
  <dgm:cxnLst>
    <dgm:cxn modelId="{FDC08913-F145-4A2C-90EE-8A4E0B84B200}" type="presOf" srcId="{073B44F7-D283-43AD-B1F7-FA3BB86E7095}" destId="{E888D41F-5507-4E7D-A360-E116FDEE9EAD}" srcOrd="0" destOrd="0" presId="urn:microsoft.com/office/officeart/2005/8/layout/process1"/>
    <dgm:cxn modelId="{E69A1949-E6B5-4C1C-BBEE-A227FD20E45B}" srcId="{073B44F7-D283-43AD-B1F7-FA3BB86E7095}" destId="{2BB0E6EF-4CCD-4671-882B-8D498D984A6A}" srcOrd="0" destOrd="0" parTransId="{6D22439F-5B18-4503-9E6B-1A34A0A290AC}" sibTransId="{F523B229-0550-4AAB-9AF2-2F71017DF98E}"/>
    <dgm:cxn modelId="{EB03BAFC-3BD4-48F5-B9E4-7F97770604F1}" type="presOf" srcId="{2BB0E6EF-4CCD-4671-882B-8D498D984A6A}" destId="{7F0794DF-9F4C-45D7-A034-BA2E12BBDE41}" srcOrd="0" destOrd="0" presId="urn:microsoft.com/office/officeart/2005/8/layout/process1"/>
    <dgm:cxn modelId="{728BE5BA-9AF1-43DF-AA7F-9846E4792A47}" type="presParOf" srcId="{E888D41F-5507-4E7D-A360-E116FDEE9EAD}" destId="{7F0794DF-9F4C-45D7-A034-BA2E12BBDE41}" srcOrd="0"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5C573A-EFAA-422E-AFF2-0132A7B07BE4}" type="doc">
      <dgm:prSet loTypeId="urn:microsoft.com/office/officeart/2005/8/layout/hierarchy3" loCatId="hierarchy" qsTypeId="urn:microsoft.com/office/officeart/2005/8/quickstyle/simple3" qsCatId="simple" csTypeId="urn:microsoft.com/office/officeart/2005/8/colors/accent1_2" csCatId="accent1" phldr="1"/>
      <dgm:spPr/>
      <dgm:t>
        <a:bodyPr/>
        <a:lstStyle/>
        <a:p>
          <a:endParaRPr lang="es-PE"/>
        </a:p>
      </dgm:t>
    </dgm:pt>
    <dgm:pt modelId="{A8514183-BA6D-41FE-A7E9-3108CCBDED13}">
      <dgm:prSet custT="1"/>
      <dgm:spPr/>
      <dgm:t>
        <a:bodyPr/>
        <a:lstStyle/>
        <a:p>
          <a:r>
            <a:rPr lang="es-ES_tradnl" sz="1300" dirty="0">
              <a:latin typeface="Arial" panose="020B0604020202020204" pitchFamily="34" charset="0"/>
              <a:cs typeface="Arial" panose="020B0604020202020204" pitchFamily="34" charset="0"/>
            </a:rPr>
            <a:t>Plan Nacional de Vacunación contra el Virus del Papiloma Humano-2023.</a:t>
          </a:r>
          <a:endParaRPr lang="es-PE" sz="1300" dirty="0">
            <a:latin typeface="Arial" panose="020B0604020202020204" pitchFamily="34" charset="0"/>
            <a:cs typeface="Arial" panose="020B0604020202020204" pitchFamily="34" charset="0"/>
          </a:endParaRPr>
        </a:p>
      </dgm:t>
    </dgm:pt>
    <dgm:pt modelId="{20CF0D4B-EE3A-41EF-99D9-9F99E63CE03E}" type="parTrans" cxnId="{A522E347-A402-4A81-902C-DA016800815E}">
      <dgm:prSet/>
      <dgm:spPr/>
      <dgm:t>
        <a:bodyPr/>
        <a:lstStyle/>
        <a:p>
          <a:endParaRPr lang="es-PE" sz="3200"/>
        </a:p>
      </dgm:t>
    </dgm:pt>
    <dgm:pt modelId="{0EB57DA7-DDFA-4042-9FDC-A155656B65B7}" type="sibTrans" cxnId="{A522E347-A402-4A81-902C-DA016800815E}">
      <dgm:prSet/>
      <dgm:spPr/>
      <dgm:t>
        <a:bodyPr/>
        <a:lstStyle/>
        <a:p>
          <a:endParaRPr lang="es-PE" sz="3200"/>
        </a:p>
      </dgm:t>
    </dgm:pt>
    <dgm:pt modelId="{5A28C51B-5211-4D70-BFA5-4C691C8590CC}">
      <dgm:prSet custT="1"/>
      <dgm:spPr/>
      <dgm:t>
        <a:bodyPr/>
        <a:lstStyle/>
        <a:p>
          <a:r>
            <a:rPr lang="es-ES" sz="1300" dirty="0">
              <a:effectLst/>
              <a:latin typeface="Arial" panose="020B0604020202020204" pitchFamily="34" charset="0"/>
              <a:ea typeface="Times New Roman" panose="02020603050405020304" pitchFamily="18" charset="0"/>
              <a:cs typeface="Arial" panose="020B0604020202020204" pitchFamily="34" charset="0"/>
            </a:rPr>
            <a:t>Resolución Secretarial N°058-2023-MINSA.</a:t>
          </a:r>
          <a:endParaRPr lang="es-PE" sz="1300" dirty="0">
            <a:latin typeface="Arial" panose="020B0604020202020204" pitchFamily="34" charset="0"/>
            <a:cs typeface="Arial" panose="020B0604020202020204" pitchFamily="34" charset="0"/>
          </a:endParaRPr>
        </a:p>
      </dgm:t>
    </dgm:pt>
    <dgm:pt modelId="{B53D7E60-CA1A-4600-928E-58F642F2781F}" type="parTrans" cxnId="{D5E1818D-C8D6-4C8E-9891-5DF1A09673E2}">
      <dgm:prSet/>
      <dgm:spPr/>
      <dgm:t>
        <a:bodyPr/>
        <a:lstStyle/>
        <a:p>
          <a:endParaRPr lang="es-PE" sz="3200"/>
        </a:p>
      </dgm:t>
    </dgm:pt>
    <dgm:pt modelId="{5BDDB9CE-36B0-4D2C-B29E-691CF294E889}" type="sibTrans" cxnId="{D5E1818D-C8D6-4C8E-9891-5DF1A09673E2}">
      <dgm:prSet/>
      <dgm:spPr/>
      <dgm:t>
        <a:bodyPr/>
        <a:lstStyle/>
        <a:p>
          <a:endParaRPr lang="es-PE" sz="3200"/>
        </a:p>
      </dgm:t>
    </dgm:pt>
    <dgm:pt modelId="{BED707CA-B86C-4879-BC42-C558B660C77A}">
      <dgm:prSet custT="1"/>
      <dgm:spPr/>
      <dgm:t>
        <a:bodyPr/>
        <a:lstStyle/>
        <a:p>
          <a:r>
            <a:rPr lang="es-ES" sz="1300" dirty="0">
              <a:latin typeface="Arial" panose="020B0604020202020204" pitchFamily="34" charset="0"/>
              <a:cs typeface="Arial" panose="020B0604020202020204" pitchFamily="34" charset="0"/>
            </a:rPr>
            <a:t>Decreto Supremo N° 038-2023-EF</a:t>
          </a:r>
          <a:endParaRPr lang="es-PE" sz="1300" dirty="0">
            <a:latin typeface="Arial" panose="020B0604020202020204" pitchFamily="34" charset="0"/>
            <a:cs typeface="Arial" panose="020B0604020202020204" pitchFamily="34" charset="0"/>
          </a:endParaRPr>
        </a:p>
      </dgm:t>
    </dgm:pt>
    <dgm:pt modelId="{9526922B-521E-4E05-BF32-5DCA77778E90}" type="parTrans" cxnId="{8294844F-D5AB-42E6-A8F0-343DC953395E}">
      <dgm:prSet/>
      <dgm:spPr/>
      <dgm:t>
        <a:bodyPr/>
        <a:lstStyle/>
        <a:p>
          <a:endParaRPr lang="es-PE" sz="3200"/>
        </a:p>
      </dgm:t>
    </dgm:pt>
    <dgm:pt modelId="{20789751-98F4-4BEA-AD2C-EEA398C9B9A7}" type="sibTrans" cxnId="{8294844F-D5AB-42E6-A8F0-343DC953395E}">
      <dgm:prSet/>
      <dgm:spPr/>
      <dgm:t>
        <a:bodyPr/>
        <a:lstStyle/>
        <a:p>
          <a:endParaRPr lang="es-PE" sz="3200"/>
        </a:p>
      </dgm:t>
    </dgm:pt>
    <dgm:pt modelId="{63A3328F-1D9D-4299-9AC2-1E88D131BEAB}" type="pres">
      <dgm:prSet presAssocID="{FD5C573A-EFAA-422E-AFF2-0132A7B07BE4}" presName="diagram" presStyleCnt="0">
        <dgm:presLayoutVars>
          <dgm:chPref val="1"/>
          <dgm:dir/>
          <dgm:animOne val="branch"/>
          <dgm:animLvl val="lvl"/>
          <dgm:resizeHandles/>
        </dgm:presLayoutVars>
      </dgm:prSet>
      <dgm:spPr/>
    </dgm:pt>
    <dgm:pt modelId="{82E3CDC1-ADB0-451A-BED1-3DF1A2E4B210}" type="pres">
      <dgm:prSet presAssocID="{A8514183-BA6D-41FE-A7E9-3108CCBDED13}" presName="root" presStyleCnt="0"/>
      <dgm:spPr/>
    </dgm:pt>
    <dgm:pt modelId="{AB52857A-BB4B-4419-B355-E7C307A9A582}" type="pres">
      <dgm:prSet presAssocID="{A8514183-BA6D-41FE-A7E9-3108CCBDED13}" presName="rootComposite" presStyleCnt="0"/>
      <dgm:spPr/>
    </dgm:pt>
    <dgm:pt modelId="{A178C1D4-3A24-4682-B608-821B930E0147}" type="pres">
      <dgm:prSet presAssocID="{A8514183-BA6D-41FE-A7E9-3108CCBDED13}" presName="rootText" presStyleLbl="node1" presStyleIdx="0" presStyleCnt="3" custScaleX="131083"/>
      <dgm:spPr/>
    </dgm:pt>
    <dgm:pt modelId="{13877B08-2903-4E01-8B2A-592729CED0A8}" type="pres">
      <dgm:prSet presAssocID="{A8514183-BA6D-41FE-A7E9-3108CCBDED13}" presName="rootConnector" presStyleLbl="node1" presStyleIdx="0" presStyleCnt="3"/>
      <dgm:spPr/>
    </dgm:pt>
    <dgm:pt modelId="{0FA01D64-0A71-4C6E-9470-890667FD7F0B}" type="pres">
      <dgm:prSet presAssocID="{A8514183-BA6D-41FE-A7E9-3108CCBDED13}" presName="childShape" presStyleCnt="0"/>
      <dgm:spPr/>
    </dgm:pt>
    <dgm:pt modelId="{CC178C27-4384-4166-907B-8CED86ADEF46}" type="pres">
      <dgm:prSet presAssocID="{5A28C51B-5211-4D70-BFA5-4C691C8590CC}" presName="root" presStyleCnt="0"/>
      <dgm:spPr/>
    </dgm:pt>
    <dgm:pt modelId="{4546BD6A-81CE-425C-AEC7-EBEDF04B83ED}" type="pres">
      <dgm:prSet presAssocID="{5A28C51B-5211-4D70-BFA5-4C691C8590CC}" presName="rootComposite" presStyleCnt="0"/>
      <dgm:spPr/>
    </dgm:pt>
    <dgm:pt modelId="{DC090482-6B05-4E2F-901E-C98F0F6DEFF9}" type="pres">
      <dgm:prSet presAssocID="{5A28C51B-5211-4D70-BFA5-4C691C8590CC}" presName="rootText" presStyleLbl="node1" presStyleIdx="1" presStyleCnt="3"/>
      <dgm:spPr/>
    </dgm:pt>
    <dgm:pt modelId="{4A0466D4-9850-430A-A806-6045389391DC}" type="pres">
      <dgm:prSet presAssocID="{5A28C51B-5211-4D70-BFA5-4C691C8590CC}" presName="rootConnector" presStyleLbl="node1" presStyleIdx="1" presStyleCnt="3"/>
      <dgm:spPr/>
    </dgm:pt>
    <dgm:pt modelId="{64755589-752E-45A8-A373-D4CF7B961923}" type="pres">
      <dgm:prSet presAssocID="{5A28C51B-5211-4D70-BFA5-4C691C8590CC}" presName="childShape" presStyleCnt="0"/>
      <dgm:spPr/>
    </dgm:pt>
    <dgm:pt modelId="{56627EDC-B092-4181-890C-AC7C17904274}" type="pres">
      <dgm:prSet presAssocID="{BED707CA-B86C-4879-BC42-C558B660C77A}" presName="root" presStyleCnt="0"/>
      <dgm:spPr/>
    </dgm:pt>
    <dgm:pt modelId="{616AF5EA-9726-40C0-98EA-B1C61535C4B0}" type="pres">
      <dgm:prSet presAssocID="{BED707CA-B86C-4879-BC42-C558B660C77A}" presName="rootComposite" presStyleCnt="0"/>
      <dgm:spPr/>
    </dgm:pt>
    <dgm:pt modelId="{92A1D875-72A1-4493-949E-23AC83B2D388}" type="pres">
      <dgm:prSet presAssocID="{BED707CA-B86C-4879-BC42-C558B660C77A}" presName="rootText" presStyleLbl="node1" presStyleIdx="2" presStyleCnt="3"/>
      <dgm:spPr/>
    </dgm:pt>
    <dgm:pt modelId="{5575B41D-663D-4F1C-8172-DBA1AEC6D43D}" type="pres">
      <dgm:prSet presAssocID="{BED707CA-B86C-4879-BC42-C558B660C77A}" presName="rootConnector" presStyleLbl="node1" presStyleIdx="2" presStyleCnt="3"/>
      <dgm:spPr/>
    </dgm:pt>
    <dgm:pt modelId="{38CEE245-E196-4E88-B4BF-11F7C50BAA82}" type="pres">
      <dgm:prSet presAssocID="{BED707CA-B86C-4879-BC42-C558B660C77A}" presName="childShape" presStyleCnt="0"/>
      <dgm:spPr/>
    </dgm:pt>
  </dgm:ptLst>
  <dgm:cxnLst>
    <dgm:cxn modelId="{90439110-9D21-4369-BE10-4763A003CD27}" type="presOf" srcId="{BED707CA-B86C-4879-BC42-C558B660C77A}" destId="{92A1D875-72A1-4493-949E-23AC83B2D388}" srcOrd="0" destOrd="0" presId="urn:microsoft.com/office/officeart/2005/8/layout/hierarchy3"/>
    <dgm:cxn modelId="{417EC82C-3846-494E-A203-DADF18A18F43}" type="presOf" srcId="{A8514183-BA6D-41FE-A7E9-3108CCBDED13}" destId="{A178C1D4-3A24-4682-B608-821B930E0147}" srcOrd="0" destOrd="0" presId="urn:microsoft.com/office/officeart/2005/8/layout/hierarchy3"/>
    <dgm:cxn modelId="{BA45315D-FF35-438F-A4CD-2F7449763B36}" type="presOf" srcId="{5A28C51B-5211-4D70-BFA5-4C691C8590CC}" destId="{DC090482-6B05-4E2F-901E-C98F0F6DEFF9}" srcOrd="0" destOrd="0" presId="urn:microsoft.com/office/officeart/2005/8/layout/hierarchy3"/>
    <dgm:cxn modelId="{4E9EFB46-FB2F-4836-92A4-CEBE556A60C1}" type="presOf" srcId="{A8514183-BA6D-41FE-A7E9-3108CCBDED13}" destId="{13877B08-2903-4E01-8B2A-592729CED0A8}" srcOrd="1" destOrd="0" presId="urn:microsoft.com/office/officeart/2005/8/layout/hierarchy3"/>
    <dgm:cxn modelId="{A522E347-A402-4A81-902C-DA016800815E}" srcId="{FD5C573A-EFAA-422E-AFF2-0132A7B07BE4}" destId="{A8514183-BA6D-41FE-A7E9-3108CCBDED13}" srcOrd="0" destOrd="0" parTransId="{20CF0D4B-EE3A-41EF-99D9-9F99E63CE03E}" sibTransId="{0EB57DA7-DDFA-4042-9FDC-A155656B65B7}"/>
    <dgm:cxn modelId="{F777FA48-B71E-4316-BF3E-8BE461FF46FF}" type="presOf" srcId="{5A28C51B-5211-4D70-BFA5-4C691C8590CC}" destId="{4A0466D4-9850-430A-A806-6045389391DC}" srcOrd="1" destOrd="0" presId="urn:microsoft.com/office/officeart/2005/8/layout/hierarchy3"/>
    <dgm:cxn modelId="{8294844F-D5AB-42E6-A8F0-343DC953395E}" srcId="{FD5C573A-EFAA-422E-AFF2-0132A7B07BE4}" destId="{BED707CA-B86C-4879-BC42-C558B660C77A}" srcOrd="2" destOrd="0" parTransId="{9526922B-521E-4E05-BF32-5DCA77778E90}" sibTransId="{20789751-98F4-4BEA-AD2C-EEA398C9B9A7}"/>
    <dgm:cxn modelId="{2724BC7D-082C-482A-87B8-AC4B8CFDE342}" type="presOf" srcId="{FD5C573A-EFAA-422E-AFF2-0132A7B07BE4}" destId="{63A3328F-1D9D-4299-9AC2-1E88D131BEAB}" srcOrd="0" destOrd="0" presId="urn:microsoft.com/office/officeart/2005/8/layout/hierarchy3"/>
    <dgm:cxn modelId="{D5E1818D-C8D6-4C8E-9891-5DF1A09673E2}" srcId="{FD5C573A-EFAA-422E-AFF2-0132A7B07BE4}" destId="{5A28C51B-5211-4D70-BFA5-4C691C8590CC}" srcOrd="1" destOrd="0" parTransId="{B53D7E60-CA1A-4600-928E-58F642F2781F}" sibTransId="{5BDDB9CE-36B0-4D2C-B29E-691CF294E889}"/>
    <dgm:cxn modelId="{F25474F8-9545-49B8-BAFA-5F98EB5598AF}" type="presOf" srcId="{BED707CA-B86C-4879-BC42-C558B660C77A}" destId="{5575B41D-663D-4F1C-8172-DBA1AEC6D43D}" srcOrd="1" destOrd="0" presId="urn:microsoft.com/office/officeart/2005/8/layout/hierarchy3"/>
    <dgm:cxn modelId="{8F6B0A0B-138A-4BE8-88FC-CB4D06CBB852}" type="presParOf" srcId="{63A3328F-1D9D-4299-9AC2-1E88D131BEAB}" destId="{82E3CDC1-ADB0-451A-BED1-3DF1A2E4B210}" srcOrd="0" destOrd="0" presId="urn:microsoft.com/office/officeart/2005/8/layout/hierarchy3"/>
    <dgm:cxn modelId="{2D160B21-F276-4B8B-AC3B-5BF02CEC1A5B}" type="presParOf" srcId="{82E3CDC1-ADB0-451A-BED1-3DF1A2E4B210}" destId="{AB52857A-BB4B-4419-B355-E7C307A9A582}" srcOrd="0" destOrd="0" presId="urn:microsoft.com/office/officeart/2005/8/layout/hierarchy3"/>
    <dgm:cxn modelId="{2F61F7F3-2280-4E1F-93B5-7F91094B171F}" type="presParOf" srcId="{AB52857A-BB4B-4419-B355-E7C307A9A582}" destId="{A178C1D4-3A24-4682-B608-821B930E0147}" srcOrd="0" destOrd="0" presId="urn:microsoft.com/office/officeart/2005/8/layout/hierarchy3"/>
    <dgm:cxn modelId="{5FC7D380-E6C7-4E64-BE2B-7AABDE979997}" type="presParOf" srcId="{AB52857A-BB4B-4419-B355-E7C307A9A582}" destId="{13877B08-2903-4E01-8B2A-592729CED0A8}" srcOrd="1" destOrd="0" presId="urn:microsoft.com/office/officeart/2005/8/layout/hierarchy3"/>
    <dgm:cxn modelId="{48674BB9-FDCC-43C1-9A7C-1269B7DA1905}" type="presParOf" srcId="{82E3CDC1-ADB0-451A-BED1-3DF1A2E4B210}" destId="{0FA01D64-0A71-4C6E-9470-890667FD7F0B}" srcOrd="1" destOrd="0" presId="urn:microsoft.com/office/officeart/2005/8/layout/hierarchy3"/>
    <dgm:cxn modelId="{22BF9EDB-6A1B-4A2D-A156-87C37D6CFFFD}" type="presParOf" srcId="{63A3328F-1D9D-4299-9AC2-1E88D131BEAB}" destId="{CC178C27-4384-4166-907B-8CED86ADEF46}" srcOrd="1" destOrd="0" presId="urn:microsoft.com/office/officeart/2005/8/layout/hierarchy3"/>
    <dgm:cxn modelId="{CAC19D4E-C141-497F-AB03-CC6D3EA9BCC1}" type="presParOf" srcId="{CC178C27-4384-4166-907B-8CED86ADEF46}" destId="{4546BD6A-81CE-425C-AEC7-EBEDF04B83ED}" srcOrd="0" destOrd="0" presId="urn:microsoft.com/office/officeart/2005/8/layout/hierarchy3"/>
    <dgm:cxn modelId="{70724848-2C7C-4995-8B54-8AAE0A1A82F4}" type="presParOf" srcId="{4546BD6A-81CE-425C-AEC7-EBEDF04B83ED}" destId="{DC090482-6B05-4E2F-901E-C98F0F6DEFF9}" srcOrd="0" destOrd="0" presId="urn:microsoft.com/office/officeart/2005/8/layout/hierarchy3"/>
    <dgm:cxn modelId="{86654EBE-4862-4614-A40B-F1556F5C28E7}" type="presParOf" srcId="{4546BD6A-81CE-425C-AEC7-EBEDF04B83ED}" destId="{4A0466D4-9850-430A-A806-6045389391DC}" srcOrd="1" destOrd="0" presId="urn:microsoft.com/office/officeart/2005/8/layout/hierarchy3"/>
    <dgm:cxn modelId="{282E4584-82D3-4712-A00E-13232D72BF2D}" type="presParOf" srcId="{CC178C27-4384-4166-907B-8CED86ADEF46}" destId="{64755589-752E-45A8-A373-D4CF7B961923}" srcOrd="1" destOrd="0" presId="urn:microsoft.com/office/officeart/2005/8/layout/hierarchy3"/>
    <dgm:cxn modelId="{E2233779-0D0C-4268-B481-10F17EA78949}" type="presParOf" srcId="{63A3328F-1D9D-4299-9AC2-1E88D131BEAB}" destId="{56627EDC-B092-4181-890C-AC7C17904274}" srcOrd="2" destOrd="0" presId="urn:microsoft.com/office/officeart/2005/8/layout/hierarchy3"/>
    <dgm:cxn modelId="{11A08A81-B8EE-4E29-9FCB-E8D2B71F01D9}" type="presParOf" srcId="{56627EDC-B092-4181-890C-AC7C17904274}" destId="{616AF5EA-9726-40C0-98EA-B1C61535C4B0}" srcOrd="0" destOrd="0" presId="urn:microsoft.com/office/officeart/2005/8/layout/hierarchy3"/>
    <dgm:cxn modelId="{8505379B-8A33-427C-976B-B0DAAB5ED6F2}" type="presParOf" srcId="{616AF5EA-9726-40C0-98EA-B1C61535C4B0}" destId="{92A1D875-72A1-4493-949E-23AC83B2D388}" srcOrd="0" destOrd="0" presId="urn:microsoft.com/office/officeart/2005/8/layout/hierarchy3"/>
    <dgm:cxn modelId="{5B04A9CF-7DC3-4E38-97D5-D4A18B00BCE3}" type="presParOf" srcId="{616AF5EA-9726-40C0-98EA-B1C61535C4B0}" destId="{5575B41D-663D-4F1C-8172-DBA1AEC6D43D}" srcOrd="1" destOrd="0" presId="urn:microsoft.com/office/officeart/2005/8/layout/hierarchy3"/>
    <dgm:cxn modelId="{5171D239-757E-4689-9A3A-EFABC03AD02D}" type="presParOf" srcId="{56627EDC-B092-4181-890C-AC7C17904274}" destId="{38CEE245-E196-4E88-B4BF-11F7C50BAA8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B1B1E-D948-412D-B695-C67E8003CC19}">
      <dsp:nvSpPr>
        <dsp:cNvPr id="0" name=""/>
        <dsp:cNvSpPr/>
      </dsp:nvSpPr>
      <dsp:spPr>
        <a:xfrm>
          <a:off x="0" y="136"/>
          <a:ext cx="6511927" cy="89236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s-PE" sz="1800" kern="1200" dirty="0">
              <a:latin typeface="Arial" panose="020B0604020202020204" pitchFamily="34" charset="0"/>
              <a:ea typeface="Calibri" panose="020F0502020204030204" pitchFamily="34" charset="0"/>
              <a:cs typeface="Arial" panose="020B0604020202020204" pitchFamily="34" charset="0"/>
            </a:rPr>
            <a:t>Actualización de la Normativa de Vacunación "Norma Técnica de Salud que establece el Esquema Nacional de Vacunación" </a:t>
          </a:r>
          <a:endParaRPr lang="es-ES" sz="1200" kern="1200" dirty="0"/>
        </a:p>
      </dsp:txBody>
      <dsp:txXfrm>
        <a:off x="43562" y="43698"/>
        <a:ext cx="6424803" cy="805242"/>
      </dsp:txXfrm>
    </dsp:sp>
    <dsp:sp modelId="{23BA5758-058D-4EE8-9FB2-7F9DCE6AD2FE}">
      <dsp:nvSpPr>
        <dsp:cNvPr id="0" name=""/>
        <dsp:cNvSpPr/>
      </dsp:nvSpPr>
      <dsp:spPr>
        <a:xfrm>
          <a:off x="0" y="905342"/>
          <a:ext cx="6511927" cy="89236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s-PE" sz="1800" kern="1200" dirty="0">
              <a:latin typeface="Arial" panose="020B0604020202020204" pitchFamily="34" charset="0"/>
              <a:ea typeface="Calibri" panose="020F0502020204030204" pitchFamily="34" charset="0"/>
              <a:cs typeface="Arial" panose="020B0604020202020204" pitchFamily="34" charset="0"/>
            </a:rPr>
            <a:t>Talleres descentralizados sobre la implementación del esquema nacional de vacunación.</a:t>
          </a:r>
        </a:p>
        <a:p>
          <a:pPr lvl="0" algn="l" defTabSz="1066800">
            <a:lnSpc>
              <a:spcPct val="90000"/>
            </a:lnSpc>
            <a:spcBef>
              <a:spcPct val="0"/>
            </a:spcBef>
            <a:spcAft>
              <a:spcPct val="35000"/>
            </a:spcAft>
            <a:buNone/>
          </a:pPr>
          <a:endParaRPr lang="es-ES" sz="1200" kern="1200" dirty="0"/>
        </a:p>
      </dsp:txBody>
      <dsp:txXfrm>
        <a:off x="43562" y="948904"/>
        <a:ext cx="6424803" cy="805242"/>
      </dsp:txXfrm>
    </dsp:sp>
    <dsp:sp modelId="{670B5394-97F4-49DC-B480-40C7CF8C2DC5}">
      <dsp:nvSpPr>
        <dsp:cNvPr id="0" name=""/>
        <dsp:cNvSpPr/>
      </dsp:nvSpPr>
      <dsp:spPr>
        <a:xfrm>
          <a:off x="0" y="1810547"/>
          <a:ext cx="6511927" cy="89236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s-PE" sz="1800" kern="1200" dirty="0">
              <a:latin typeface="Arial" panose="020B0604020202020204" pitchFamily="34" charset="0"/>
              <a:ea typeface="Calibri" panose="020F0502020204030204" pitchFamily="34" charset="0"/>
              <a:cs typeface="Arial" panose="020B0604020202020204" pitchFamily="34" charset="0"/>
            </a:rPr>
            <a:t>Monitoreo permanente del avance de la vacunación del esquema de vacunación.</a:t>
          </a:r>
          <a:endParaRPr lang="es-ES" sz="1200" kern="1200" dirty="0"/>
        </a:p>
      </dsp:txBody>
      <dsp:txXfrm>
        <a:off x="43562" y="1854109"/>
        <a:ext cx="6424803" cy="805242"/>
      </dsp:txXfrm>
    </dsp:sp>
    <dsp:sp modelId="{F76E3B21-6C99-490A-BA19-716970784A17}">
      <dsp:nvSpPr>
        <dsp:cNvPr id="0" name=""/>
        <dsp:cNvSpPr/>
      </dsp:nvSpPr>
      <dsp:spPr>
        <a:xfrm>
          <a:off x="0" y="2715753"/>
          <a:ext cx="6511927" cy="89236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s-PE" sz="1800" kern="1200" dirty="0">
              <a:latin typeface="Arial" panose="020B0604020202020204" pitchFamily="34" charset="0"/>
              <a:ea typeface="Calibri" panose="020F0502020204030204" pitchFamily="34" charset="0"/>
              <a:cs typeface="Arial" panose="020B0604020202020204" pitchFamily="34" charset="0"/>
            </a:rPr>
            <a:t>Propuesta del Plan de Implementación en Inmunizaciones de la Semana de Vacunación en las Américas. </a:t>
          </a:r>
        </a:p>
        <a:p>
          <a:pPr marL="0" marR="0" lvl="0" indent="0" algn="l" defTabSz="914400" eaLnBrk="1" fontAlgn="auto" latinLnBrk="0" hangingPunct="1">
            <a:lnSpc>
              <a:spcPct val="100000"/>
            </a:lnSpc>
            <a:spcBef>
              <a:spcPct val="0"/>
            </a:spcBef>
            <a:spcAft>
              <a:spcPts val="0"/>
            </a:spcAft>
            <a:buClrTx/>
            <a:buSzTx/>
            <a:buFontTx/>
            <a:buNone/>
            <a:tabLst/>
            <a:defRPr/>
          </a:pPr>
          <a:endParaRPr lang="es-ES" sz="1200" kern="1200" dirty="0"/>
        </a:p>
      </dsp:txBody>
      <dsp:txXfrm>
        <a:off x="43562" y="2759315"/>
        <a:ext cx="6424803" cy="805242"/>
      </dsp:txXfrm>
    </dsp:sp>
    <dsp:sp modelId="{EAAC3EF3-8850-4A70-A068-64636FB36180}">
      <dsp:nvSpPr>
        <dsp:cNvPr id="0" name=""/>
        <dsp:cNvSpPr/>
      </dsp:nvSpPr>
      <dsp:spPr>
        <a:xfrm>
          <a:off x="0" y="3620958"/>
          <a:ext cx="6511927" cy="89236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l" defTabSz="1066800" eaLnBrk="1" fontAlgn="auto" latinLnBrk="0" hangingPunct="1">
            <a:lnSpc>
              <a:spcPct val="90000"/>
            </a:lnSpc>
            <a:spcBef>
              <a:spcPct val="0"/>
            </a:spcBef>
            <a:spcAft>
              <a:spcPct val="35000"/>
            </a:spcAft>
            <a:buClrTx/>
            <a:buSzTx/>
            <a:buFontTx/>
            <a:buNone/>
            <a:tabLst/>
            <a:defRPr/>
          </a:pPr>
          <a:r>
            <a:rPr lang="es-PE" sz="1800" kern="1200" dirty="0">
              <a:latin typeface="Arial" panose="020B0604020202020204" pitchFamily="34" charset="0"/>
              <a:ea typeface="Calibri" panose="020F0502020204030204" pitchFamily="34" charset="0"/>
              <a:cs typeface="Arial" panose="020B0604020202020204" pitchFamily="34" charset="0"/>
            </a:rPr>
            <a:t>Implementación del indicador de desempeño en la vacunación del recién Nacido con vacunas BCG y Anti hepatitis B, antes del alta a nivel de hospitales o institutos.</a:t>
          </a:r>
          <a:endParaRPr lang="es-ES" sz="1200" kern="1200" dirty="0"/>
        </a:p>
      </dsp:txBody>
      <dsp:txXfrm>
        <a:off x="43562" y="3664520"/>
        <a:ext cx="6424803" cy="805242"/>
      </dsp:txXfrm>
    </dsp:sp>
    <dsp:sp modelId="{62FC8E8E-8EC1-4FFD-8E94-5D3272E768C0}">
      <dsp:nvSpPr>
        <dsp:cNvPr id="0" name=""/>
        <dsp:cNvSpPr/>
      </dsp:nvSpPr>
      <dsp:spPr>
        <a:xfrm>
          <a:off x="0" y="4526163"/>
          <a:ext cx="6511927" cy="89236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s-PE" sz="1800" kern="120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1066800" eaLnBrk="1" fontAlgn="auto" latinLnBrk="0" hangingPunct="1">
            <a:lnSpc>
              <a:spcPct val="90000"/>
            </a:lnSpc>
            <a:spcBef>
              <a:spcPct val="0"/>
            </a:spcBef>
            <a:spcAft>
              <a:spcPct val="35000"/>
            </a:spcAft>
            <a:buClrTx/>
            <a:buSzTx/>
            <a:buFontTx/>
            <a:buNone/>
            <a:tabLst/>
            <a:defRPr/>
          </a:pPr>
          <a:r>
            <a:rPr lang="es-PE" sz="1800" kern="1200" dirty="0">
              <a:latin typeface="Arial" panose="020B0604020202020204" pitchFamily="34" charset="0"/>
              <a:ea typeface="Calibri" panose="020F0502020204030204" pitchFamily="34" charset="0"/>
              <a:cs typeface="Arial" panose="020B0604020202020204" pitchFamily="34" charset="0"/>
            </a:rPr>
            <a:t>Propuesta de plan de cierre de brechas del esquema regular</a:t>
          </a:r>
        </a:p>
        <a:p>
          <a:pPr lvl="0" algn="l" defTabSz="1066800">
            <a:lnSpc>
              <a:spcPct val="90000"/>
            </a:lnSpc>
            <a:spcBef>
              <a:spcPct val="0"/>
            </a:spcBef>
            <a:spcAft>
              <a:spcPct val="35000"/>
            </a:spcAft>
            <a:buNone/>
          </a:pPr>
          <a:endParaRPr lang="es-ES" sz="1200" kern="1200" dirty="0"/>
        </a:p>
      </dsp:txBody>
      <dsp:txXfrm>
        <a:off x="43562" y="4569725"/>
        <a:ext cx="6424803" cy="8052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40B34-9406-41CE-AF2C-4344E193AD02}">
      <dsp:nvSpPr>
        <dsp:cNvPr id="0" name=""/>
        <dsp:cNvSpPr/>
      </dsp:nvSpPr>
      <dsp:spPr>
        <a:xfrm>
          <a:off x="1107969" y="987992"/>
          <a:ext cx="2028062" cy="85566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ES" sz="1800" kern="1200" dirty="0"/>
            <a:t>2021</a:t>
          </a:r>
        </a:p>
      </dsp:txBody>
      <dsp:txXfrm>
        <a:off x="1432459" y="987992"/>
        <a:ext cx="1703572" cy="855661"/>
      </dsp:txXfrm>
    </dsp:sp>
    <dsp:sp modelId="{63344DED-2A66-40A0-9A06-D37EC5E1BE17}">
      <dsp:nvSpPr>
        <dsp:cNvPr id="0" name=""/>
        <dsp:cNvSpPr/>
      </dsp:nvSpPr>
      <dsp:spPr>
        <a:xfrm>
          <a:off x="843" y="217460"/>
          <a:ext cx="1352041" cy="13520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MX" sz="2800" kern="1200" dirty="0">
              <a:solidFill>
                <a:schemeClr val="tx1"/>
              </a:solidFill>
            </a:rPr>
            <a:t>70%</a:t>
          </a:r>
          <a:endParaRPr lang="es-PE" sz="2800" kern="1200" dirty="0">
            <a:solidFill>
              <a:schemeClr val="tx1"/>
            </a:solidFill>
          </a:endParaRPr>
        </a:p>
      </dsp:txBody>
      <dsp:txXfrm>
        <a:off x="198845" y="415462"/>
        <a:ext cx="956037" cy="956037"/>
      </dsp:txXfrm>
    </dsp:sp>
    <dsp:sp modelId="{2061480F-F376-484A-84F5-9920D5D36C5C}">
      <dsp:nvSpPr>
        <dsp:cNvPr id="0" name=""/>
        <dsp:cNvSpPr/>
      </dsp:nvSpPr>
      <dsp:spPr>
        <a:xfrm>
          <a:off x="4478176" y="1060552"/>
          <a:ext cx="2028062" cy="78310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s-ES" sz="1700" kern="1200" dirty="0"/>
            <a:t>2022</a:t>
          </a:r>
        </a:p>
      </dsp:txBody>
      <dsp:txXfrm>
        <a:off x="4802666" y="1060552"/>
        <a:ext cx="1703572" cy="783101"/>
      </dsp:txXfrm>
    </dsp:sp>
    <dsp:sp modelId="{A56A4335-E538-4A52-8322-58A8DD465CB6}">
      <dsp:nvSpPr>
        <dsp:cNvPr id="0" name=""/>
        <dsp:cNvSpPr/>
      </dsp:nvSpPr>
      <dsp:spPr>
        <a:xfrm>
          <a:off x="3380947" y="217460"/>
          <a:ext cx="1352041" cy="13520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s-MX" sz="2400" kern="1200" dirty="0">
              <a:solidFill>
                <a:prstClr val="black"/>
              </a:solidFill>
              <a:latin typeface="Calibri"/>
              <a:ea typeface="+mn-ea"/>
              <a:cs typeface="+mn-cs"/>
            </a:rPr>
            <a:t>80</a:t>
          </a:r>
          <a:r>
            <a:rPr lang="es-MX" sz="2400" kern="1200" dirty="0">
              <a:solidFill>
                <a:schemeClr val="tx1"/>
              </a:solidFill>
            </a:rPr>
            <a:t>%</a:t>
          </a:r>
          <a:endParaRPr lang="es-PE" sz="2400" kern="1200" dirty="0">
            <a:solidFill>
              <a:schemeClr val="tx1"/>
            </a:solidFill>
          </a:endParaRPr>
        </a:p>
      </dsp:txBody>
      <dsp:txXfrm>
        <a:off x="3578949" y="415462"/>
        <a:ext cx="956037" cy="956037"/>
      </dsp:txXfrm>
    </dsp:sp>
    <dsp:sp modelId="{CAD67B75-FD5F-4015-BBFD-43440B5746A4}">
      <dsp:nvSpPr>
        <dsp:cNvPr id="0" name=""/>
        <dsp:cNvSpPr/>
      </dsp:nvSpPr>
      <dsp:spPr>
        <a:xfrm>
          <a:off x="7666852" y="975736"/>
          <a:ext cx="2028062" cy="86791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ES" sz="1800" kern="1200" dirty="0"/>
            <a:t>2023*</a:t>
          </a:r>
        </a:p>
      </dsp:txBody>
      <dsp:txXfrm>
        <a:off x="7991342" y="975736"/>
        <a:ext cx="1703572" cy="867917"/>
      </dsp:txXfrm>
    </dsp:sp>
    <dsp:sp modelId="{98FE23F5-31AC-4FC9-9BC2-A78077E9FE43}">
      <dsp:nvSpPr>
        <dsp:cNvPr id="0" name=""/>
        <dsp:cNvSpPr/>
      </dsp:nvSpPr>
      <dsp:spPr>
        <a:xfrm>
          <a:off x="6761051" y="217460"/>
          <a:ext cx="1352041" cy="13520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MX" sz="2800" kern="1200" dirty="0">
              <a:solidFill>
                <a:schemeClr val="tx1"/>
              </a:solidFill>
              <a:latin typeface="Calibri"/>
              <a:ea typeface="+mn-ea"/>
              <a:cs typeface="+mn-cs"/>
            </a:rPr>
            <a:t>85</a:t>
          </a:r>
          <a:r>
            <a:rPr lang="es-MX" sz="2800" kern="1200" dirty="0">
              <a:solidFill>
                <a:schemeClr val="tx1"/>
              </a:solidFill>
            </a:rPr>
            <a:t>%</a:t>
          </a:r>
          <a:endParaRPr lang="es-PE" sz="2800" kern="1200" dirty="0">
            <a:solidFill>
              <a:schemeClr val="tx1"/>
            </a:solidFill>
          </a:endParaRPr>
        </a:p>
      </dsp:txBody>
      <dsp:txXfrm>
        <a:off x="6959053" y="415462"/>
        <a:ext cx="956037" cy="9560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EC3A5-49A5-47BB-B34B-202C1067D891}">
      <dsp:nvSpPr>
        <dsp:cNvPr id="0" name=""/>
        <dsp:cNvSpPr/>
      </dsp:nvSpPr>
      <dsp:spPr>
        <a:xfrm>
          <a:off x="0" y="4778"/>
          <a:ext cx="2078181" cy="359774"/>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MX" sz="1500" b="1" kern="1200" dirty="0">
              <a:solidFill>
                <a:schemeClr val="tx1"/>
              </a:solidFill>
            </a:rPr>
            <a:t>COBERTURAS </a:t>
          </a:r>
          <a:endParaRPr lang="en-US" sz="1500" kern="1200" dirty="0">
            <a:solidFill>
              <a:schemeClr val="tx1"/>
            </a:solidFill>
          </a:endParaRPr>
        </a:p>
      </dsp:txBody>
      <dsp:txXfrm>
        <a:off x="17563" y="22341"/>
        <a:ext cx="2043055" cy="324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7A177-8FB7-4520-AE33-C5D879CDC713}">
      <dsp:nvSpPr>
        <dsp:cNvPr id="0" name=""/>
        <dsp:cNvSpPr/>
      </dsp:nvSpPr>
      <dsp:spPr>
        <a:xfrm>
          <a:off x="1493" y="0"/>
          <a:ext cx="3056544" cy="223835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PE" sz="1400" b="0" kern="1200" dirty="0"/>
            <a:t>De la misma forma, la normativa del Esquema Nacional de Vacunación, contempla en su </a:t>
          </a:r>
          <a:r>
            <a:rPr lang="es-PE" sz="1400" b="0" kern="1200" dirty="0" err="1"/>
            <a:t>subnumeral</a:t>
          </a:r>
          <a:r>
            <a:rPr lang="es-PE" sz="1400" b="0" kern="1200" dirty="0"/>
            <a:t> 6.2.3 el Esquema de vacunación para casos especiales, del numeral 6.2 sobre las Medidas preventivas en el Esquema de vacunación en diversas etapas de vida, por lo que, la vacunación se establece de acuerdo a su condición o caso especial.</a:t>
          </a:r>
        </a:p>
      </dsp:txBody>
      <dsp:txXfrm>
        <a:off x="67052" y="65559"/>
        <a:ext cx="2925426" cy="21072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794DF-9F4C-45D7-A034-BA2E12BBDE41}">
      <dsp:nvSpPr>
        <dsp:cNvPr id="0" name=""/>
        <dsp:cNvSpPr/>
      </dsp:nvSpPr>
      <dsp:spPr>
        <a:xfrm>
          <a:off x="1493" y="98699"/>
          <a:ext cx="3056543" cy="183392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kern="1200" dirty="0"/>
            <a:t>Se tiene el acápite 6.1.1.6 y 6.1.1.7 del </a:t>
          </a:r>
          <a:r>
            <a:rPr lang="es-ES" sz="1400" b="0" kern="1200" dirty="0" err="1"/>
            <a:t>subnumeral</a:t>
          </a:r>
          <a:r>
            <a:rPr lang="es-ES" sz="1400" b="0" kern="1200"/>
            <a:t> 6.1.1 sobre características de las vacunas del Esquema Nacional de Vacunación, en donde se hace referencia las contraindicaciones en el caso de la vacuna </a:t>
          </a:r>
          <a:r>
            <a:rPr lang="es-ES" sz="1400" b="0" kern="1200" dirty="0" err="1"/>
            <a:t>antipolio</a:t>
          </a:r>
          <a:r>
            <a:rPr lang="es-ES" sz="1400" b="0" kern="1200" dirty="0"/>
            <a:t> inactivada (IPV o </a:t>
          </a:r>
          <a:r>
            <a:rPr lang="es-ES" sz="1400" b="0" kern="1200" dirty="0" err="1"/>
            <a:t>Salk</a:t>
          </a:r>
          <a:r>
            <a:rPr lang="es-ES" sz="1400" b="0" kern="1200" dirty="0"/>
            <a:t>) y la vacuna </a:t>
          </a:r>
          <a:r>
            <a:rPr lang="es-ES" sz="1400" b="0" kern="1200" dirty="0" err="1"/>
            <a:t>antipolio</a:t>
          </a:r>
          <a:r>
            <a:rPr lang="es-ES" sz="1400" b="0" kern="1200" dirty="0"/>
            <a:t> oral de </a:t>
          </a:r>
          <a:r>
            <a:rPr lang="es-ES" sz="1400" b="0" kern="1200" dirty="0" err="1"/>
            <a:t>poliovirus</a:t>
          </a:r>
          <a:r>
            <a:rPr lang="es-ES" sz="1400" b="0" kern="1200" dirty="0"/>
            <a:t> (APO o SABIN).</a:t>
          </a:r>
          <a:endParaRPr lang="es-PE" sz="1400" b="0" kern="1200" dirty="0"/>
        </a:p>
      </dsp:txBody>
      <dsp:txXfrm>
        <a:off x="55207" y="152413"/>
        <a:ext cx="2949115" cy="17264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78C1D4-3A24-4682-B608-821B930E0147}">
      <dsp:nvSpPr>
        <dsp:cNvPr id="0" name=""/>
        <dsp:cNvSpPr/>
      </dsp:nvSpPr>
      <dsp:spPr>
        <a:xfrm>
          <a:off x="2018" y="364649"/>
          <a:ext cx="1793974" cy="68428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ES_tradnl" sz="1300" kern="1200" dirty="0">
              <a:latin typeface="Arial" panose="020B0604020202020204" pitchFamily="34" charset="0"/>
              <a:cs typeface="Arial" panose="020B0604020202020204" pitchFamily="34" charset="0"/>
            </a:rPr>
            <a:t>Plan Nacional de Vacunación contra el Virus del Papiloma Humano-2023.</a:t>
          </a:r>
          <a:endParaRPr lang="es-PE" sz="1300" kern="1200" dirty="0">
            <a:latin typeface="Arial" panose="020B0604020202020204" pitchFamily="34" charset="0"/>
            <a:cs typeface="Arial" panose="020B0604020202020204" pitchFamily="34" charset="0"/>
          </a:endParaRPr>
        </a:p>
      </dsp:txBody>
      <dsp:txXfrm>
        <a:off x="22060" y="384691"/>
        <a:ext cx="1753890" cy="644205"/>
      </dsp:txXfrm>
    </dsp:sp>
    <dsp:sp modelId="{DC090482-6B05-4E2F-901E-C98F0F6DEFF9}">
      <dsp:nvSpPr>
        <dsp:cNvPr id="0" name=""/>
        <dsp:cNvSpPr/>
      </dsp:nvSpPr>
      <dsp:spPr>
        <a:xfrm>
          <a:off x="2138138" y="364649"/>
          <a:ext cx="1368579" cy="68428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ES" sz="1300" kern="1200" dirty="0">
              <a:effectLst/>
              <a:latin typeface="Arial" panose="020B0604020202020204" pitchFamily="34" charset="0"/>
              <a:ea typeface="Times New Roman" panose="02020603050405020304" pitchFamily="18" charset="0"/>
              <a:cs typeface="Arial" panose="020B0604020202020204" pitchFamily="34" charset="0"/>
            </a:rPr>
            <a:t>Resolución Secretarial N°058-2023-MINSA.</a:t>
          </a:r>
          <a:endParaRPr lang="es-PE" sz="1300" kern="1200" dirty="0">
            <a:latin typeface="Arial" panose="020B0604020202020204" pitchFamily="34" charset="0"/>
            <a:cs typeface="Arial" panose="020B0604020202020204" pitchFamily="34" charset="0"/>
          </a:endParaRPr>
        </a:p>
      </dsp:txBody>
      <dsp:txXfrm>
        <a:off x="2158180" y="384691"/>
        <a:ext cx="1328495" cy="644205"/>
      </dsp:txXfrm>
    </dsp:sp>
    <dsp:sp modelId="{92A1D875-72A1-4493-949E-23AC83B2D388}">
      <dsp:nvSpPr>
        <dsp:cNvPr id="0" name=""/>
        <dsp:cNvSpPr/>
      </dsp:nvSpPr>
      <dsp:spPr>
        <a:xfrm>
          <a:off x="3848862" y="364649"/>
          <a:ext cx="1368579" cy="68428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ES" sz="1300" kern="1200" dirty="0">
              <a:latin typeface="Arial" panose="020B0604020202020204" pitchFamily="34" charset="0"/>
              <a:cs typeface="Arial" panose="020B0604020202020204" pitchFamily="34" charset="0"/>
            </a:rPr>
            <a:t>Decreto Supremo N° 038-2023-EF</a:t>
          </a:r>
          <a:endParaRPr lang="es-PE" sz="1300" kern="1200" dirty="0">
            <a:latin typeface="Arial" panose="020B0604020202020204" pitchFamily="34" charset="0"/>
            <a:cs typeface="Arial" panose="020B0604020202020204" pitchFamily="34" charset="0"/>
          </a:endParaRPr>
        </a:p>
      </dsp:txBody>
      <dsp:txXfrm>
        <a:off x="3868904" y="384691"/>
        <a:ext cx="1328495" cy="6442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899CF-C7A0-42B9-AFD6-F66CDE900935}" type="datetimeFigureOut">
              <a:rPr lang="es-PE" smtClean="0"/>
              <a:t>31/03/2023</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E5F90-D619-444E-AA27-CF061D5D6CF9}" type="slidenum">
              <a:rPr lang="es-PE" smtClean="0"/>
              <a:t>‹Nº›</a:t>
            </a:fld>
            <a:endParaRPr lang="es-PE"/>
          </a:p>
        </p:txBody>
      </p:sp>
    </p:spTree>
    <p:extLst>
      <p:ext uri="{BB962C8B-B14F-4D97-AF65-F5344CB8AC3E}">
        <p14:creationId xmlns:p14="http://schemas.microsoft.com/office/powerpoint/2010/main" val="3071920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a:defRPr/>
            </a:pPr>
            <a:fld id="{0F81C0C3-79D2-4569-B93B-AF16ADBCA380}" type="slidenum">
              <a:rPr lang="es-PE" altLang="es-PE" smtClean="0"/>
              <a:t>1</a:t>
            </a:fld>
            <a:endParaRPr lang="es-PE" altLang="es-PE"/>
          </a:p>
        </p:txBody>
      </p:sp>
    </p:spTree>
    <p:extLst>
      <p:ext uri="{BB962C8B-B14F-4D97-AF65-F5344CB8AC3E}">
        <p14:creationId xmlns:p14="http://schemas.microsoft.com/office/powerpoint/2010/main" val="555163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1048685" name="Google Shape;96;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686" name="Google Shape;97;p2: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8687" name="Google Shape;98;p2:notes"/>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650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Marcador de nota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7725" indent="-177725">
              <a:buFontTx/>
              <a:buChar char="•"/>
            </a:pPr>
            <a:endParaRPr lang="es-PE" altLang="es-PE" dirty="0"/>
          </a:p>
        </p:txBody>
      </p:sp>
      <p:sp>
        <p:nvSpPr>
          <p:cNvPr id="6148"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142" indent="-296208">
              <a:defRPr>
                <a:solidFill>
                  <a:schemeClr val="tx1"/>
                </a:solidFill>
                <a:latin typeface="Calibri" panose="020F0502020204030204" pitchFamily="34" charset="0"/>
              </a:defRPr>
            </a:lvl2pPr>
            <a:lvl3pPr marL="1184834" indent="-236967">
              <a:defRPr>
                <a:solidFill>
                  <a:schemeClr val="tx1"/>
                </a:solidFill>
                <a:latin typeface="Calibri" panose="020F0502020204030204" pitchFamily="34" charset="0"/>
              </a:defRPr>
            </a:lvl3pPr>
            <a:lvl4pPr marL="1658767" indent="-236967">
              <a:defRPr>
                <a:solidFill>
                  <a:schemeClr val="tx1"/>
                </a:solidFill>
                <a:latin typeface="Calibri" panose="020F0502020204030204" pitchFamily="34" charset="0"/>
              </a:defRPr>
            </a:lvl4pPr>
            <a:lvl5pPr marL="2132701" indent="-236967">
              <a:defRPr>
                <a:solidFill>
                  <a:schemeClr val="tx1"/>
                </a:solidFill>
                <a:latin typeface="Calibri" panose="020F0502020204030204" pitchFamily="34" charset="0"/>
              </a:defRPr>
            </a:lvl5pPr>
            <a:lvl6pPr marL="2606634" indent="-236967" eaLnBrk="0" fontAlgn="base" hangingPunct="0">
              <a:spcBef>
                <a:spcPct val="0"/>
              </a:spcBef>
              <a:spcAft>
                <a:spcPct val="0"/>
              </a:spcAft>
              <a:defRPr>
                <a:solidFill>
                  <a:schemeClr val="tx1"/>
                </a:solidFill>
                <a:latin typeface="Calibri" panose="020F0502020204030204" pitchFamily="34" charset="0"/>
              </a:defRPr>
            </a:lvl6pPr>
            <a:lvl7pPr marL="3080568" indent="-236967" eaLnBrk="0" fontAlgn="base" hangingPunct="0">
              <a:spcBef>
                <a:spcPct val="0"/>
              </a:spcBef>
              <a:spcAft>
                <a:spcPct val="0"/>
              </a:spcAft>
              <a:defRPr>
                <a:solidFill>
                  <a:schemeClr val="tx1"/>
                </a:solidFill>
                <a:latin typeface="Calibri" panose="020F0502020204030204" pitchFamily="34" charset="0"/>
              </a:defRPr>
            </a:lvl7pPr>
            <a:lvl8pPr marL="3554501" indent="-236967" eaLnBrk="0" fontAlgn="base" hangingPunct="0">
              <a:spcBef>
                <a:spcPct val="0"/>
              </a:spcBef>
              <a:spcAft>
                <a:spcPct val="0"/>
              </a:spcAft>
              <a:defRPr>
                <a:solidFill>
                  <a:schemeClr val="tx1"/>
                </a:solidFill>
                <a:latin typeface="Calibri" panose="020F0502020204030204" pitchFamily="34" charset="0"/>
              </a:defRPr>
            </a:lvl8pPr>
            <a:lvl9pPr marL="4028435" indent="-236967" eaLnBrk="0" fontAlgn="base" hangingPunct="0">
              <a:spcBef>
                <a:spcPct val="0"/>
              </a:spcBef>
              <a:spcAft>
                <a:spcPct val="0"/>
              </a:spcAft>
              <a:defRPr>
                <a:solidFill>
                  <a:schemeClr val="tx1"/>
                </a:solidFill>
                <a:latin typeface="Calibri" panose="020F0502020204030204" pitchFamily="34" charset="0"/>
              </a:defRPr>
            </a:lvl9pPr>
          </a:lstStyle>
          <a:p>
            <a:fld id="{57C6F9F9-7538-46A3-80B2-55919E5AD4A7}" type="slidenum">
              <a:rPr lang="es-PE" altLang="es-PE"/>
              <a:pPr/>
              <a:t>5</a:t>
            </a:fld>
            <a:endParaRPr lang="es-PE" altLang="es-P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7A883-55CF-4724-7FE3-680EDA50BB5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36DF33D3-2C80-4373-4575-20A9E795EE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66A132CE-6A04-A5D6-7D63-F81E6AC73F3F}"/>
              </a:ext>
            </a:extLst>
          </p:cNvPr>
          <p:cNvSpPr>
            <a:spLocks noGrp="1"/>
          </p:cNvSpPr>
          <p:nvPr>
            <p:ph type="dt" sz="half" idx="10"/>
          </p:nvPr>
        </p:nvSpPr>
        <p:spPr/>
        <p:txBody>
          <a:bodyPr/>
          <a:lstStyle/>
          <a:p>
            <a:fld id="{79343F04-560F-44D0-A4BB-1533EF630E40}" type="datetimeFigureOut">
              <a:rPr lang="es-PE" smtClean="0"/>
              <a:t>31/03/2023</a:t>
            </a:fld>
            <a:endParaRPr lang="es-PE"/>
          </a:p>
        </p:txBody>
      </p:sp>
      <p:sp>
        <p:nvSpPr>
          <p:cNvPr id="5" name="Marcador de pie de página 4">
            <a:extLst>
              <a:ext uri="{FF2B5EF4-FFF2-40B4-BE49-F238E27FC236}">
                <a16:creationId xmlns:a16="http://schemas.microsoft.com/office/drawing/2014/main" id="{FD383092-88CC-1CB8-A376-F40A9728F8D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2E8D1BE-260E-42F2-FEE9-4D5F0B797BD7}"/>
              </a:ext>
            </a:extLst>
          </p:cNvPr>
          <p:cNvSpPr>
            <a:spLocks noGrp="1"/>
          </p:cNvSpPr>
          <p:nvPr>
            <p:ph type="sldNum" sz="quarter" idx="12"/>
          </p:nvPr>
        </p:nvSpPr>
        <p:spPr/>
        <p:txBody>
          <a:bodyPr/>
          <a:lstStyle/>
          <a:p>
            <a:fld id="{D74605A7-3881-482E-993D-6AD30DE4D11C}" type="slidenum">
              <a:rPr lang="es-PE" smtClean="0"/>
              <a:t>‹Nº›</a:t>
            </a:fld>
            <a:endParaRPr lang="es-PE"/>
          </a:p>
        </p:txBody>
      </p:sp>
    </p:spTree>
    <p:extLst>
      <p:ext uri="{BB962C8B-B14F-4D97-AF65-F5344CB8AC3E}">
        <p14:creationId xmlns:p14="http://schemas.microsoft.com/office/powerpoint/2010/main" val="4076162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AA3907-2A25-1CDE-6EA7-443EE0D43AC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EE481467-E02A-E32B-5748-9E0A8207EAF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C8DD0BD6-91E2-3E09-0293-82DCD3DF99EE}"/>
              </a:ext>
            </a:extLst>
          </p:cNvPr>
          <p:cNvSpPr>
            <a:spLocks noGrp="1"/>
          </p:cNvSpPr>
          <p:nvPr>
            <p:ph type="dt" sz="half" idx="10"/>
          </p:nvPr>
        </p:nvSpPr>
        <p:spPr/>
        <p:txBody>
          <a:bodyPr/>
          <a:lstStyle/>
          <a:p>
            <a:fld id="{79343F04-560F-44D0-A4BB-1533EF630E40}" type="datetimeFigureOut">
              <a:rPr lang="es-PE" smtClean="0"/>
              <a:t>31/03/2023</a:t>
            </a:fld>
            <a:endParaRPr lang="es-PE"/>
          </a:p>
        </p:txBody>
      </p:sp>
      <p:sp>
        <p:nvSpPr>
          <p:cNvPr id="5" name="Marcador de pie de página 4">
            <a:extLst>
              <a:ext uri="{FF2B5EF4-FFF2-40B4-BE49-F238E27FC236}">
                <a16:creationId xmlns:a16="http://schemas.microsoft.com/office/drawing/2014/main" id="{1DC76268-5F2B-5EFD-D4E9-472ECF8C139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BE593ED7-5B8F-9500-C48A-348E687C2832}"/>
              </a:ext>
            </a:extLst>
          </p:cNvPr>
          <p:cNvSpPr>
            <a:spLocks noGrp="1"/>
          </p:cNvSpPr>
          <p:nvPr>
            <p:ph type="sldNum" sz="quarter" idx="12"/>
          </p:nvPr>
        </p:nvSpPr>
        <p:spPr/>
        <p:txBody>
          <a:bodyPr/>
          <a:lstStyle/>
          <a:p>
            <a:fld id="{D74605A7-3881-482E-993D-6AD30DE4D11C}" type="slidenum">
              <a:rPr lang="es-PE" smtClean="0"/>
              <a:t>‹Nº›</a:t>
            </a:fld>
            <a:endParaRPr lang="es-PE"/>
          </a:p>
        </p:txBody>
      </p:sp>
    </p:spTree>
    <p:extLst>
      <p:ext uri="{BB962C8B-B14F-4D97-AF65-F5344CB8AC3E}">
        <p14:creationId xmlns:p14="http://schemas.microsoft.com/office/powerpoint/2010/main" val="1583544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C545EDD-1BAA-D89F-8D84-7B5F7F26AA9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83102425-3699-022A-37E8-6FD942B97DD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FE92B74D-01BF-4E4D-7AD4-8BB8AB4FC4DF}"/>
              </a:ext>
            </a:extLst>
          </p:cNvPr>
          <p:cNvSpPr>
            <a:spLocks noGrp="1"/>
          </p:cNvSpPr>
          <p:nvPr>
            <p:ph type="dt" sz="half" idx="10"/>
          </p:nvPr>
        </p:nvSpPr>
        <p:spPr/>
        <p:txBody>
          <a:bodyPr/>
          <a:lstStyle/>
          <a:p>
            <a:fld id="{79343F04-560F-44D0-A4BB-1533EF630E40}" type="datetimeFigureOut">
              <a:rPr lang="es-PE" smtClean="0"/>
              <a:t>31/03/2023</a:t>
            </a:fld>
            <a:endParaRPr lang="es-PE"/>
          </a:p>
        </p:txBody>
      </p:sp>
      <p:sp>
        <p:nvSpPr>
          <p:cNvPr id="5" name="Marcador de pie de página 4">
            <a:extLst>
              <a:ext uri="{FF2B5EF4-FFF2-40B4-BE49-F238E27FC236}">
                <a16:creationId xmlns:a16="http://schemas.microsoft.com/office/drawing/2014/main" id="{8AF46F92-1D59-89AD-DCC4-F08BFCDD965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7B6A6C3-6244-AAC5-2BDC-545634E65801}"/>
              </a:ext>
            </a:extLst>
          </p:cNvPr>
          <p:cNvSpPr>
            <a:spLocks noGrp="1"/>
          </p:cNvSpPr>
          <p:nvPr>
            <p:ph type="sldNum" sz="quarter" idx="12"/>
          </p:nvPr>
        </p:nvSpPr>
        <p:spPr/>
        <p:txBody>
          <a:bodyPr/>
          <a:lstStyle/>
          <a:p>
            <a:fld id="{D74605A7-3881-482E-993D-6AD30DE4D11C}" type="slidenum">
              <a:rPr lang="es-PE" smtClean="0"/>
              <a:t>‹Nº›</a:t>
            </a:fld>
            <a:endParaRPr lang="es-PE"/>
          </a:p>
        </p:txBody>
      </p:sp>
    </p:spTree>
    <p:extLst>
      <p:ext uri="{BB962C8B-B14F-4D97-AF65-F5344CB8AC3E}">
        <p14:creationId xmlns:p14="http://schemas.microsoft.com/office/powerpoint/2010/main" val="3707307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Imagen con título">
    <p:bg>
      <p:bgPr>
        <a:solidFill>
          <a:schemeClr val="bg1">
            <a:lumMod val="95000"/>
          </a:schemeClr>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175F9C0-498B-874A-AEAA-B047B06F40B8}"/>
              </a:ext>
            </a:extLst>
          </p:cNvPr>
          <p:cNvPicPr>
            <a:picLocks noChangeAspect="1"/>
          </p:cNvPicPr>
          <p:nvPr/>
        </p:nvPicPr>
        <p:blipFill>
          <a:blip r:embed="rId2"/>
          <a:stretch>
            <a:fillRect/>
          </a:stretch>
        </p:blipFill>
        <p:spPr>
          <a:xfrm>
            <a:off x="0" y="0"/>
            <a:ext cx="12192000" cy="895350"/>
          </a:xfrm>
          <a:prstGeom prst="rect">
            <a:avLst/>
          </a:prstGeom>
        </p:spPr>
      </p:pic>
      <p:sp>
        <p:nvSpPr>
          <p:cNvPr id="14" name="Rectángulo 13">
            <a:extLst>
              <a:ext uri="{FF2B5EF4-FFF2-40B4-BE49-F238E27FC236}">
                <a16:creationId xmlns:a16="http://schemas.microsoft.com/office/drawing/2014/main" id="{56A1A687-B516-65EF-A98D-B712B150855B}"/>
              </a:ext>
            </a:extLst>
          </p:cNvPr>
          <p:cNvSpPr/>
          <p:nvPr/>
        </p:nvSpPr>
        <p:spPr>
          <a:xfrm>
            <a:off x="0" y="1"/>
            <a:ext cx="12192000" cy="585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id="{D8A23B1B-9ABB-52CC-E4E7-2C4715B548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953" b="19295"/>
          <a:stretch/>
        </p:blipFill>
        <p:spPr>
          <a:xfrm>
            <a:off x="103929" y="151600"/>
            <a:ext cx="2622613" cy="674824"/>
          </a:xfrm>
          <a:prstGeom prst="rect">
            <a:avLst/>
          </a:prstGeom>
        </p:spPr>
      </p:pic>
      <p:sp>
        <p:nvSpPr>
          <p:cNvPr id="2" name="Rectángulo 1">
            <a:extLst>
              <a:ext uri="{FF2B5EF4-FFF2-40B4-BE49-F238E27FC236}">
                <a16:creationId xmlns:a16="http://schemas.microsoft.com/office/drawing/2014/main" id="{F48486B0-EF63-90D7-02FC-894CA0D31B77}"/>
              </a:ext>
            </a:extLst>
          </p:cNvPr>
          <p:cNvSpPr/>
          <p:nvPr/>
        </p:nvSpPr>
        <p:spPr>
          <a:xfrm>
            <a:off x="10217610" y="155056"/>
            <a:ext cx="1549925" cy="585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 name="Imagen 6">
            <a:extLst>
              <a:ext uri="{FF2B5EF4-FFF2-40B4-BE49-F238E27FC236}">
                <a16:creationId xmlns:a16="http://schemas.microsoft.com/office/drawing/2014/main" id="{5DAD0FBF-7860-D4C5-3D24-27218F5825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3457" y="69948"/>
            <a:ext cx="1798229" cy="756476"/>
          </a:xfrm>
          <a:prstGeom prst="rect">
            <a:avLst/>
          </a:prstGeom>
        </p:spPr>
      </p:pic>
      <p:pic>
        <p:nvPicPr>
          <p:cNvPr id="19" name="Imagen 18">
            <a:extLst>
              <a:ext uri="{FF2B5EF4-FFF2-40B4-BE49-F238E27FC236}">
                <a16:creationId xmlns:a16="http://schemas.microsoft.com/office/drawing/2014/main" id="{97B62D7F-84FA-4175-29D0-01616BA25E6B}"/>
              </a:ext>
            </a:extLst>
          </p:cNvPr>
          <p:cNvPicPr>
            <a:picLocks noChangeAspect="1"/>
          </p:cNvPicPr>
          <p:nvPr/>
        </p:nvPicPr>
        <p:blipFill rotWithShape="1">
          <a:blip r:embed="rId2"/>
          <a:srcRect l="2590" t="24334" r="82699" b="18710"/>
          <a:stretch/>
        </p:blipFill>
        <p:spPr>
          <a:xfrm>
            <a:off x="5031522" y="182598"/>
            <a:ext cx="1793631" cy="509955"/>
          </a:xfrm>
          <a:prstGeom prst="rect">
            <a:avLst/>
          </a:prstGeom>
        </p:spPr>
      </p:pic>
    </p:spTree>
    <p:extLst>
      <p:ext uri="{BB962C8B-B14F-4D97-AF65-F5344CB8AC3E}">
        <p14:creationId xmlns:p14="http://schemas.microsoft.com/office/powerpoint/2010/main" val="105908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4CF3F6-3F59-2C9C-E4A1-F5FD4E14AEA5}"/>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D488F0D-2B2A-B20B-5A10-6378ECFEB8D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62D79938-BEC1-B5BB-B140-E637F548A624}"/>
              </a:ext>
            </a:extLst>
          </p:cNvPr>
          <p:cNvSpPr>
            <a:spLocks noGrp="1"/>
          </p:cNvSpPr>
          <p:nvPr>
            <p:ph type="dt" sz="half" idx="10"/>
          </p:nvPr>
        </p:nvSpPr>
        <p:spPr/>
        <p:txBody>
          <a:bodyPr/>
          <a:lstStyle/>
          <a:p>
            <a:fld id="{79343F04-560F-44D0-A4BB-1533EF630E40}" type="datetimeFigureOut">
              <a:rPr lang="es-PE" smtClean="0"/>
              <a:t>31/03/2023</a:t>
            </a:fld>
            <a:endParaRPr lang="es-PE"/>
          </a:p>
        </p:txBody>
      </p:sp>
      <p:sp>
        <p:nvSpPr>
          <p:cNvPr id="5" name="Marcador de pie de página 4">
            <a:extLst>
              <a:ext uri="{FF2B5EF4-FFF2-40B4-BE49-F238E27FC236}">
                <a16:creationId xmlns:a16="http://schemas.microsoft.com/office/drawing/2014/main" id="{B3016D75-7D8F-9DFE-2AAB-82BF6FC11FB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A060E03-7AAB-2F34-F6DA-D577A69CD801}"/>
              </a:ext>
            </a:extLst>
          </p:cNvPr>
          <p:cNvSpPr>
            <a:spLocks noGrp="1"/>
          </p:cNvSpPr>
          <p:nvPr>
            <p:ph type="sldNum" sz="quarter" idx="12"/>
          </p:nvPr>
        </p:nvSpPr>
        <p:spPr/>
        <p:txBody>
          <a:bodyPr/>
          <a:lstStyle/>
          <a:p>
            <a:fld id="{D74605A7-3881-482E-993D-6AD30DE4D11C}" type="slidenum">
              <a:rPr lang="es-PE" smtClean="0"/>
              <a:t>‹Nº›</a:t>
            </a:fld>
            <a:endParaRPr lang="es-PE"/>
          </a:p>
        </p:txBody>
      </p:sp>
    </p:spTree>
    <p:extLst>
      <p:ext uri="{BB962C8B-B14F-4D97-AF65-F5344CB8AC3E}">
        <p14:creationId xmlns:p14="http://schemas.microsoft.com/office/powerpoint/2010/main" val="418179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69396-3A12-1802-222D-0B794DEE6AF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3FFCA635-C1FA-7F6A-6913-ED90CB0BF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8DAE1C3-A992-4EC4-55F6-209EBF8870B3}"/>
              </a:ext>
            </a:extLst>
          </p:cNvPr>
          <p:cNvSpPr>
            <a:spLocks noGrp="1"/>
          </p:cNvSpPr>
          <p:nvPr>
            <p:ph type="dt" sz="half" idx="10"/>
          </p:nvPr>
        </p:nvSpPr>
        <p:spPr/>
        <p:txBody>
          <a:bodyPr/>
          <a:lstStyle/>
          <a:p>
            <a:fld id="{79343F04-560F-44D0-A4BB-1533EF630E40}" type="datetimeFigureOut">
              <a:rPr lang="es-PE" smtClean="0"/>
              <a:t>31/03/2023</a:t>
            </a:fld>
            <a:endParaRPr lang="es-PE"/>
          </a:p>
        </p:txBody>
      </p:sp>
      <p:sp>
        <p:nvSpPr>
          <p:cNvPr id="5" name="Marcador de pie de página 4">
            <a:extLst>
              <a:ext uri="{FF2B5EF4-FFF2-40B4-BE49-F238E27FC236}">
                <a16:creationId xmlns:a16="http://schemas.microsoft.com/office/drawing/2014/main" id="{3FFB234A-7BF5-995F-2E2F-E925B4EDADA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EBE1DF2-4278-6E0B-8355-D9F566AC3466}"/>
              </a:ext>
            </a:extLst>
          </p:cNvPr>
          <p:cNvSpPr>
            <a:spLocks noGrp="1"/>
          </p:cNvSpPr>
          <p:nvPr>
            <p:ph type="sldNum" sz="quarter" idx="12"/>
          </p:nvPr>
        </p:nvSpPr>
        <p:spPr/>
        <p:txBody>
          <a:bodyPr/>
          <a:lstStyle/>
          <a:p>
            <a:fld id="{D74605A7-3881-482E-993D-6AD30DE4D11C}" type="slidenum">
              <a:rPr lang="es-PE" smtClean="0"/>
              <a:t>‹Nº›</a:t>
            </a:fld>
            <a:endParaRPr lang="es-PE"/>
          </a:p>
        </p:txBody>
      </p:sp>
    </p:spTree>
    <p:extLst>
      <p:ext uri="{BB962C8B-B14F-4D97-AF65-F5344CB8AC3E}">
        <p14:creationId xmlns:p14="http://schemas.microsoft.com/office/powerpoint/2010/main" val="4255150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5ACD51-BB73-7B76-59D0-61FB91E3BA8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8C436EA2-C0A0-8A5B-EF59-7F784E57A8B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71196C57-A90D-F17F-4246-D3F9E680A8D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6149F45B-5DFF-AA1E-4366-C4A9D60F431D}"/>
              </a:ext>
            </a:extLst>
          </p:cNvPr>
          <p:cNvSpPr>
            <a:spLocks noGrp="1"/>
          </p:cNvSpPr>
          <p:nvPr>
            <p:ph type="dt" sz="half" idx="10"/>
          </p:nvPr>
        </p:nvSpPr>
        <p:spPr/>
        <p:txBody>
          <a:bodyPr/>
          <a:lstStyle/>
          <a:p>
            <a:fld id="{79343F04-560F-44D0-A4BB-1533EF630E40}" type="datetimeFigureOut">
              <a:rPr lang="es-PE" smtClean="0"/>
              <a:t>31/03/2023</a:t>
            </a:fld>
            <a:endParaRPr lang="es-PE"/>
          </a:p>
        </p:txBody>
      </p:sp>
      <p:sp>
        <p:nvSpPr>
          <p:cNvPr id="6" name="Marcador de pie de página 5">
            <a:extLst>
              <a:ext uri="{FF2B5EF4-FFF2-40B4-BE49-F238E27FC236}">
                <a16:creationId xmlns:a16="http://schemas.microsoft.com/office/drawing/2014/main" id="{98A24FF1-E973-F576-4CA8-859CF039AE85}"/>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74EA7255-AFC7-AEBA-EAC5-E61CB7D0719D}"/>
              </a:ext>
            </a:extLst>
          </p:cNvPr>
          <p:cNvSpPr>
            <a:spLocks noGrp="1"/>
          </p:cNvSpPr>
          <p:nvPr>
            <p:ph type="sldNum" sz="quarter" idx="12"/>
          </p:nvPr>
        </p:nvSpPr>
        <p:spPr/>
        <p:txBody>
          <a:bodyPr/>
          <a:lstStyle/>
          <a:p>
            <a:fld id="{D74605A7-3881-482E-993D-6AD30DE4D11C}" type="slidenum">
              <a:rPr lang="es-PE" smtClean="0"/>
              <a:t>‹Nº›</a:t>
            </a:fld>
            <a:endParaRPr lang="es-PE"/>
          </a:p>
        </p:txBody>
      </p:sp>
    </p:spTree>
    <p:extLst>
      <p:ext uri="{BB962C8B-B14F-4D97-AF65-F5344CB8AC3E}">
        <p14:creationId xmlns:p14="http://schemas.microsoft.com/office/powerpoint/2010/main" val="1602544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9F0613-C20C-51A2-5A52-C8705FD7342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DBDC421C-4B1F-F747-0C13-6B3F374C89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A38905D-842C-02E4-A754-1BA8E32883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5DB6A102-6AF6-CC74-F3A4-7EC071E960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C47214B-F0C9-811E-28CF-38C05B76B4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030F6EA1-F156-481E-012D-7816E11AFFC7}"/>
              </a:ext>
            </a:extLst>
          </p:cNvPr>
          <p:cNvSpPr>
            <a:spLocks noGrp="1"/>
          </p:cNvSpPr>
          <p:nvPr>
            <p:ph type="dt" sz="half" idx="10"/>
          </p:nvPr>
        </p:nvSpPr>
        <p:spPr/>
        <p:txBody>
          <a:bodyPr/>
          <a:lstStyle/>
          <a:p>
            <a:fld id="{79343F04-560F-44D0-A4BB-1533EF630E40}" type="datetimeFigureOut">
              <a:rPr lang="es-PE" smtClean="0"/>
              <a:t>31/03/2023</a:t>
            </a:fld>
            <a:endParaRPr lang="es-PE"/>
          </a:p>
        </p:txBody>
      </p:sp>
      <p:sp>
        <p:nvSpPr>
          <p:cNvPr id="8" name="Marcador de pie de página 7">
            <a:extLst>
              <a:ext uri="{FF2B5EF4-FFF2-40B4-BE49-F238E27FC236}">
                <a16:creationId xmlns:a16="http://schemas.microsoft.com/office/drawing/2014/main" id="{11006708-1C0C-144F-AAAE-E266804FB5F8}"/>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BD820FBC-7B6A-D171-145D-307C28A96B8C}"/>
              </a:ext>
            </a:extLst>
          </p:cNvPr>
          <p:cNvSpPr>
            <a:spLocks noGrp="1"/>
          </p:cNvSpPr>
          <p:nvPr>
            <p:ph type="sldNum" sz="quarter" idx="12"/>
          </p:nvPr>
        </p:nvSpPr>
        <p:spPr/>
        <p:txBody>
          <a:bodyPr/>
          <a:lstStyle/>
          <a:p>
            <a:fld id="{D74605A7-3881-482E-993D-6AD30DE4D11C}" type="slidenum">
              <a:rPr lang="es-PE" smtClean="0"/>
              <a:t>‹Nº›</a:t>
            </a:fld>
            <a:endParaRPr lang="es-PE"/>
          </a:p>
        </p:txBody>
      </p:sp>
    </p:spTree>
    <p:extLst>
      <p:ext uri="{BB962C8B-B14F-4D97-AF65-F5344CB8AC3E}">
        <p14:creationId xmlns:p14="http://schemas.microsoft.com/office/powerpoint/2010/main" val="1305755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6D83FC-3E48-B44F-7685-2BBD5C7E26A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B0616CCC-8AE8-8D1A-BAE4-7106E1D84A8B}"/>
              </a:ext>
            </a:extLst>
          </p:cNvPr>
          <p:cNvSpPr>
            <a:spLocks noGrp="1"/>
          </p:cNvSpPr>
          <p:nvPr>
            <p:ph type="dt" sz="half" idx="10"/>
          </p:nvPr>
        </p:nvSpPr>
        <p:spPr/>
        <p:txBody>
          <a:bodyPr/>
          <a:lstStyle/>
          <a:p>
            <a:fld id="{79343F04-560F-44D0-A4BB-1533EF630E40}" type="datetimeFigureOut">
              <a:rPr lang="es-PE" smtClean="0"/>
              <a:t>31/03/2023</a:t>
            </a:fld>
            <a:endParaRPr lang="es-PE"/>
          </a:p>
        </p:txBody>
      </p:sp>
      <p:sp>
        <p:nvSpPr>
          <p:cNvPr id="4" name="Marcador de pie de página 3">
            <a:extLst>
              <a:ext uri="{FF2B5EF4-FFF2-40B4-BE49-F238E27FC236}">
                <a16:creationId xmlns:a16="http://schemas.microsoft.com/office/drawing/2014/main" id="{4721631B-65CB-129E-BCCC-7071EDBDA1CE}"/>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D8E8894D-AB41-D3C6-B8AF-8E47D53F03F5}"/>
              </a:ext>
            </a:extLst>
          </p:cNvPr>
          <p:cNvSpPr>
            <a:spLocks noGrp="1"/>
          </p:cNvSpPr>
          <p:nvPr>
            <p:ph type="sldNum" sz="quarter" idx="12"/>
          </p:nvPr>
        </p:nvSpPr>
        <p:spPr/>
        <p:txBody>
          <a:bodyPr/>
          <a:lstStyle/>
          <a:p>
            <a:fld id="{D74605A7-3881-482E-993D-6AD30DE4D11C}" type="slidenum">
              <a:rPr lang="es-PE" smtClean="0"/>
              <a:t>‹Nº›</a:t>
            </a:fld>
            <a:endParaRPr lang="es-PE"/>
          </a:p>
        </p:txBody>
      </p:sp>
    </p:spTree>
    <p:extLst>
      <p:ext uri="{BB962C8B-B14F-4D97-AF65-F5344CB8AC3E}">
        <p14:creationId xmlns:p14="http://schemas.microsoft.com/office/powerpoint/2010/main" val="333065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082BB1E-D90C-3FA9-EB40-AD8231ADB247}"/>
              </a:ext>
            </a:extLst>
          </p:cNvPr>
          <p:cNvSpPr>
            <a:spLocks noGrp="1"/>
          </p:cNvSpPr>
          <p:nvPr>
            <p:ph type="dt" sz="half" idx="10"/>
          </p:nvPr>
        </p:nvSpPr>
        <p:spPr/>
        <p:txBody>
          <a:bodyPr/>
          <a:lstStyle/>
          <a:p>
            <a:fld id="{79343F04-560F-44D0-A4BB-1533EF630E40}" type="datetimeFigureOut">
              <a:rPr lang="es-PE" smtClean="0"/>
              <a:t>31/03/2023</a:t>
            </a:fld>
            <a:endParaRPr lang="es-PE"/>
          </a:p>
        </p:txBody>
      </p:sp>
      <p:sp>
        <p:nvSpPr>
          <p:cNvPr id="3" name="Marcador de pie de página 2">
            <a:extLst>
              <a:ext uri="{FF2B5EF4-FFF2-40B4-BE49-F238E27FC236}">
                <a16:creationId xmlns:a16="http://schemas.microsoft.com/office/drawing/2014/main" id="{5C121A65-64FC-2D59-5453-29CE1F9FA467}"/>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09DEE6C0-950E-2E39-198F-17D724DE5C45}"/>
              </a:ext>
            </a:extLst>
          </p:cNvPr>
          <p:cNvSpPr>
            <a:spLocks noGrp="1"/>
          </p:cNvSpPr>
          <p:nvPr>
            <p:ph type="sldNum" sz="quarter" idx="12"/>
          </p:nvPr>
        </p:nvSpPr>
        <p:spPr/>
        <p:txBody>
          <a:bodyPr/>
          <a:lstStyle/>
          <a:p>
            <a:fld id="{D74605A7-3881-482E-993D-6AD30DE4D11C}" type="slidenum">
              <a:rPr lang="es-PE" smtClean="0"/>
              <a:t>‹Nº›</a:t>
            </a:fld>
            <a:endParaRPr lang="es-PE"/>
          </a:p>
        </p:txBody>
      </p:sp>
    </p:spTree>
    <p:extLst>
      <p:ext uri="{BB962C8B-B14F-4D97-AF65-F5344CB8AC3E}">
        <p14:creationId xmlns:p14="http://schemas.microsoft.com/office/powerpoint/2010/main" val="1112545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3610C4-20EA-AB78-B6F1-A723323471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3CF78833-88E3-CEE1-B450-7ABF30BBDB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B682B15F-C437-455D-9504-1F77057E1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6CB884-B4F3-96E1-F2E3-4D8EB224F1D8}"/>
              </a:ext>
            </a:extLst>
          </p:cNvPr>
          <p:cNvSpPr>
            <a:spLocks noGrp="1"/>
          </p:cNvSpPr>
          <p:nvPr>
            <p:ph type="dt" sz="half" idx="10"/>
          </p:nvPr>
        </p:nvSpPr>
        <p:spPr/>
        <p:txBody>
          <a:bodyPr/>
          <a:lstStyle/>
          <a:p>
            <a:fld id="{79343F04-560F-44D0-A4BB-1533EF630E40}" type="datetimeFigureOut">
              <a:rPr lang="es-PE" smtClean="0"/>
              <a:t>31/03/2023</a:t>
            </a:fld>
            <a:endParaRPr lang="es-PE"/>
          </a:p>
        </p:txBody>
      </p:sp>
      <p:sp>
        <p:nvSpPr>
          <p:cNvPr id="6" name="Marcador de pie de página 5">
            <a:extLst>
              <a:ext uri="{FF2B5EF4-FFF2-40B4-BE49-F238E27FC236}">
                <a16:creationId xmlns:a16="http://schemas.microsoft.com/office/drawing/2014/main" id="{8189C4CD-1345-48F0-60DB-1DF832446084}"/>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AA95FC44-AEBD-9D41-A89C-D75A86D30773}"/>
              </a:ext>
            </a:extLst>
          </p:cNvPr>
          <p:cNvSpPr>
            <a:spLocks noGrp="1"/>
          </p:cNvSpPr>
          <p:nvPr>
            <p:ph type="sldNum" sz="quarter" idx="12"/>
          </p:nvPr>
        </p:nvSpPr>
        <p:spPr/>
        <p:txBody>
          <a:bodyPr/>
          <a:lstStyle/>
          <a:p>
            <a:fld id="{D74605A7-3881-482E-993D-6AD30DE4D11C}" type="slidenum">
              <a:rPr lang="es-PE" smtClean="0"/>
              <a:t>‹Nº›</a:t>
            </a:fld>
            <a:endParaRPr lang="es-PE"/>
          </a:p>
        </p:txBody>
      </p:sp>
    </p:spTree>
    <p:extLst>
      <p:ext uri="{BB962C8B-B14F-4D97-AF65-F5344CB8AC3E}">
        <p14:creationId xmlns:p14="http://schemas.microsoft.com/office/powerpoint/2010/main" val="1645252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718EFD-EDE5-9D97-532F-0BA82F19261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E4B468F2-3145-0160-8DAA-E3B4006DF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29D31557-8D08-75CF-B3FE-0ED2F28D9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210CE7-DB54-04CE-9A04-6D6DD62950D3}"/>
              </a:ext>
            </a:extLst>
          </p:cNvPr>
          <p:cNvSpPr>
            <a:spLocks noGrp="1"/>
          </p:cNvSpPr>
          <p:nvPr>
            <p:ph type="dt" sz="half" idx="10"/>
          </p:nvPr>
        </p:nvSpPr>
        <p:spPr/>
        <p:txBody>
          <a:bodyPr/>
          <a:lstStyle/>
          <a:p>
            <a:fld id="{79343F04-560F-44D0-A4BB-1533EF630E40}" type="datetimeFigureOut">
              <a:rPr lang="es-PE" smtClean="0"/>
              <a:t>31/03/2023</a:t>
            </a:fld>
            <a:endParaRPr lang="es-PE"/>
          </a:p>
        </p:txBody>
      </p:sp>
      <p:sp>
        <p:nvSpPr>
          <p:cNvPr id="6" name="Marcador de pie de página 5">
            <a:extLst>
              <a:ext uri="{FF2B5EF4-FFF2-40B4-BE49-F238E27FC236}">
                <a16:creationId xmlns:a16="http://schemas.microsoft.com/office/drawing/2014/main" id="{5606F928-18E6-E5F7-54D7-084B1EC0FB8D}"/>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2E08B555-973B-D4A3-99C6-26D1630A9CC1}"/>
              </a:ext>
            </a:extLst>
          </p:cNvPr>
          <p:cNvSpPr>
            <a:spLocks noGrp="1"/>
          </p:cNvSpPr>
          <p:nvPr>
            <p:ph type="sldNum" sz="quarter" idx="12"/>
          </p:nvPr>
        </p:nvSpPr>
        <p:spPr/>
        <p:txBody>
          <a:bodyPr/>
          <a:lstStyle/>
          <a:p>
            <a:fld id="{D74605A7-3881-482E-993D-6AD30DE4D11C}" type="slidenum">
              <a:rPr lang="es-PE" smtClean="0"/>
              <a:t>‹Nº›</a:t>
            </a:fld>
            <a:endParaRPr lang="es-PE"/>
          </a:p>
        </p:txBody>
      </p:sp>
    </p:spTree>
    <p:extLst>
      <p:ext uri="{BB962C8B-B14F-4D97-AF65-F5344CB8AC3E}">
        <p14:creationId xmlns:p14="http://schemas.microsoft.com/office/powerpoint/2010/main" val="2967122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CD4E364-1FC9-B4D8-CD83-8EE56A3D40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9A80491F-ECD0-AED8-8E9A-6A8BC4D4EA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5893943D-D294-B034-4987-C88953D22E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43F04-560F-44D0-A4BB-1533EF630E40}" type="datetimeFigureOut">
              <a:rPr lang="es-PE" smtClean="0"/>
              <a:t>31/03/2023</a:t>
            </a:fld>
            <a:endParaRPr lang="es-PE"/>
          </a:p>
        </p:txBody>
      </p:sp>
      <p:sp>
        <p:nvSpPr>
          <p:cNvPr id="5" name="Marcador de pie de página 4">
            <a:extLst>
              <a:ext uri="{FF2B5EF4-FFF2-40B4-BE49-F238E27FC236}">
                <a16:creationId xmlns:a16="http://schemas.microsoft.com/office/drawing/2014/main" id="{94A3E052-2462-97B7-A4FF-6139624F6B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6A472609-F2AA-2758-7B16-B1E19C0398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605A7-3881-482E-993D-6AD30DE4D11C}" type="slidenum">
              <a:rPr lang="es-PE" smtClean="0"/>
              <a:t>‹Nº›</a:t>
            </a:fld>
            <a:endParaRPr lang="es-PE"/>
          </a:p>
        </p:txBody>
      </p:sp>
    </p:spTree>
    <p:extLst>
      <p:ext uri="{BB962C8B-B14F-4D97-AF65-F5344CB8AC3E}">
        <p14:creationId xmlns:p14="http://schemas.microsoft.com/office/powerpoint/2010/main" val="1686079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0.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7.png"/><Relationship Id="rId5" Type="http://schemas.openxmlformats.org/officeDocument/2006/relationships/diagramColors" Target="../diagrams/colors1.xml"/><Relationship Id="rId10" Type="http://schemas.openxmlformats.org/officeDocument/2006/relationships/image" Target="../media/image16.jpeg"/><Relationship Id="rId4" Type="http://schemas.openxmlformats.org/officeDocument/2006/relationships/diagramQuickStyle" Target="../diagrams/quickStyle1.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11.pn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image" Target="../media/image21.png"/><Relationship Id="rId7" Type="http://schemas.openxmlformats.org/officeDocument/2006/relationships/diagramQuickStyle" Target="../diagrams/quickStyle4.xml"/><Relationship Id="rId12" Type="http://schemas.openxmlformats.org/officeDocument/2006/relationships/diagramQuickStyle" Target="../diagrams/quickStyle5.xml"/><Relationship Id="rId17" Type="http://schemas.openxmlformats.org/officeDocument/2006/relationships/image" Target="../media/image11.png"/><Relationship Id="rId2" Type="http://schemas.openxmlformats.org/officeDocument/2006/relationships/image" Target="../media/image20.png"/><Relationship Id="rId16"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5" Type="http://schemas.openxmlformats.org/officeDocument/2006/relationships/image" Target="../media/image9.png"/><Relationship Id="rId10" Type="http://schemas.openxmlformats.org/officeDocument/2006/relationships/diagramData" Target="../diagrams/data5.xml"/><Relationship Id="rId4" Type="http://schemas.openxmlformats.org/officeDocument/2006/relationships/image" Target="../media/image22.png"/><Relationship Id="rId9" Type="http://schemas.microsoft.com/office/2007/relationships/diagramDrawing" Target="../diagrams/drawing4.xml"/><Relationship Id="rId14" Type="http://schemas.microsoft.com/office/2007/relationships/diagramDrawing" Target="../diagrams/drawing5.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10.png"/><Relationship Id="rId5" Type="http://schemas.openxmlformats.org/officeDocument/2006/relationships/diagramQuickStyle" Target="../diagrams/quickStyle6.xml"/><Relationship Id="rId10" Type="http://schemas.openxmlformats.org/officeDocument/2006/relationships/image" Target="../media/image9.png"/><Relationship Id="rId4" Type="http://schemas.openxmlformats.org/officeDocument/2006/relationships/diagramLayout" Target="../diagrams/layout6.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076" name="Imagen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75" y="208280"/>
            <a:ext cx="2699385" cy="56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Imagen 1"/>
          <p:cNvPicPr>
            <a:picLocks noChangeAspect="1"/>
          </p:cNvPicPr>
          <p:nvPr/>
        </p:nvPicPr>
        <p:blipFill>
          <a:blip r:embed="rId5"/>
          <a:stretch>
            <a:fillRect/>
          </a:stretch>
        </p:blipFill>
        <p:spPr>
          <a:xfrm>
            <a:off x="9740348" y="5645426"/>
            <a:ext cx="2239617" cy="1119809"/>
          </a:xfrm>
          <a:prstGeom prst="rect">
            <a:avLst/>
          </a:prstGeom>
          <a:noFill/>
          <a:ln w="9525">
            <a:noFill/>
          </a:ln>
        </p:spPr>
      </p:pic>
      <p:grpSp>
        <p:nvGrpSpPr>
          <p:cNvPr id="6" name="Grupo 5"/>
          <p:cNvGrpSpPr>
            <a:grpSpLocks/>
          </p:cNvGrpSpPr>
          <p:nvPr/>
        </p:nvGrpSpPr>
        <p:grpSpPr bwMode="auto">
          <a:xfrm>
            <a:off x="0" y="909825"/>
            <a:ext cx="4924425" cy="3756025"/>
            <a:chOff x="-1" y="1540411"/>
            <a:chExt cx="4923694" cy="3756076"/>
          </a:xfrm>
        </p:grpSpPr>
        <p:sp>
          <p:nvSpPr>
            <p:cNvPr id="7" name="Recortar rectángulo de esquina sencilla 6"/>
            <p:cNvSpPr/>
            <p:nvPr/>
          </p:nvSpPr>
          <p:spPr>
            <a:xfrm flipV="1">
              <a:off x="-1" y="1540411"/>
              <a:ext cx="4923694" cy="3756076"/>
            </a:xfrm>
            <a:prstGeom prst="snip1Rect">
              <a:avLst>
                <a:gd name="adj" fmla="val 475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8" name="Rectángulo 5"/>
            <p:cNvSpPr>
              <a:spLocks noChangeArrowheads="1"/>
            </p:cNvSpPr>
            <p:nvPr/>
          </p:nvSpPr>
          <p:spPr bwMode="auto">
            <a:xfrm>
              <a:off x="290952" y="3389419"/>
              <a:ext cx="3478630" cy="36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endParaRPr lang="es-PE" altLang="es-PE" sz="1800">
                <a:solidFill>
                  <a:srgbClr val="33AFB8"/>
                </a:solidFill>
              </a:endParaRPr>
            </a:p>
          </p:txBody>
        </p:sp>
        <p:sp>
          <p:nvSpPr>
            <p:cNvPr id="10" name="Rectángulo 6"/>
            <p:cNvSpPr>
              <a:spLocks noChangeArrowheads="1"/>
            </p:cNvSpPr>
            <p:nvPr/>
          </p:nvSpPr>
          <p:spPr bwMode="auto">
            <a:xfrm>
              <a:off x="290952" y="1887775"/>
              <a:ext cx="4140371" cy="230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s-MX" altLang="es-PE" sz="2400" b="1" dirty="0">
                  <a:solidFill>
                    <a:srgbClr val="2E75B6"/>
                  </a:solidFill>
                </a:rPr>
                <a:t>C</a:t>
              </a:r>
              <a:r>
                <a:rPr lang="es-PE" altLang="es-PE" sz="2400" b="1" dirty="0">
                  <a:solidFill>
                    <a:srgbClr val="2E75B6"/>
                  </a:solidFill>
                </a:rPr>
                <a:t>OMISIÓN ESPECIAL MULTIPARTIDARIA DE PROTECCIÓN A LA INFANCIA EN EL CONTEXTO DE LA EMERGENCIA SANITARIA</a:t>
              </a:r>
            </a:p>
            <a:p>
              <a:pPr>
                <a:lnSpc>
                  <a:spcPct val="100000"/>
                </a:lnSpc>
                <a:spcBef>
                  <a:spcPct val="0"/>
                </a:spcBef>
                <a:buFont typeface="Arial" panose="020B0604020202020204" pitchFamily="34" charset="0"/>
                <a:buNone/>
              </a:pPr>
              <a:r>
                <a:rPr lang="es-PE" altLang="es-PE" sz="2400" b="1" dirty="0">
                  <a:solidFill>
                    <a:srgbClr val="2E75B6"/>
                  </a:solidFill>
                </a:rPr>
                <a:t> </a:t>
              </a:r>
              <a:endParaRPr lang="es-PE" altLang="es-PE" sz="4800" b="1" dirty="0">
                <a:solidFill>
                  <a:srgbClr val="2E75B6"/>
                </a:solidFill>
              </a:endParaRPr>
            </a:p>
          </p:txBody>
        </p:sp>
        <p:sp>
          <p:nvSpPr>
            <p:cNvPr id="11" name="CuadroTexto 7"/>
            <p:cNvSpPr txBox="1">
              <a:spLocks noChangeArrowheads="1"/>
            </p:cNvSpPr>
            <p:nvPr/>
          </p:nvSpPr>
          <p:spPr bwMode="auto">
            <a:xfrm>
              <a:off x="290952" y="4255787"/>
              <a:ext cx="3100878"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ts val="1700"/>
                </a:lnSpc>
                <a:spcBef>
                  <a:spcPct val="0"/>
                </a:spcBef>
                <a:spcAft>
                  <a:spcPts val="600"/>
                </a:spcAft>
                <a:buFontTx/>
                <a:buNone/>
              </a:pPr>
              <a:r>
                <a:rPr lang="es-MX" altLang="es-PE" sz="1800">
                  <a:solidFill>
                    <a:srgbClr val="0083B8"/>
                  </a:solidFill>
                  <a:ea typeface="Calibri" panose="020F0502020204030204" pitchFamily="34" charset="0"/>
                  <a:cs typeface="Times New Roman" panose="02020603050405020304" pitchFamily="18" charset="0"/>
                </a:rPr>
                <a:t>Dra. Rosa Gutiérrez Palomino </a:t>
              </a:r>
            </a:p>
            <a:p>
              <a:pPr>
                <a:lnSpc>
                  <a:spcPts val="1700"/>
                </a:lnSpc>
                <a:spcBef>
                  <a:spcPct val="0"/>
                </a:spcBef>
                <a:spcAft>
                  <a:spcPts val="600"/>
                </a:spcAft>
                <a:buFontTx/>
                <a:buNone/>
              </a:pPr>
              <a:r>
                <a:rPr lang="es-MX" altLang="es-PE" sz="1800">
                  <a:solidFill>
                    <a:srgbClr val="0083B8"/>
                  </a:solidFill>
                  <a:ea typeface="Calibri" panose="020F0502020204030204" pitchFamily="34" charset="0"/>
                  <a:cs typeface="Times New Roman" panose="02020603050405020304" pitchFamily="18" charset="0"/>
                </a:rPr>
                <a:t>Ministra de Salud</a:t>
              </a:r>
              <a:endParaRPr lang="es-PE" altLang="es-PE" sz="1800">
                <a:solidFill>
                  <a:srgbClr val="0083B8"/>
                </a:solidFill>
                <a:ea typeface="Calibri" panose="020F0502020204030204" pitchFamily="34" charset="0"/>
                <a:cs typeface="Times New Roman" panose="02020603050405020304" pitchFamily="18" charset="0"/>
              </a:endParaRPr>
            </a:p>
          </p:txBody>
        </p:sp>
      </p:grpSp>
      <p:sp>
        <p:nvSpPr>
          <p:cNvPr id="3" name="Marcador de número de diapositiva 2">
            <a:extLst>
              <a:ext uri="{FF2B5EF4-FFF2-40B4-BE49-F238E27FC236}">
                <a16:creationId xmlns:a16="http://schemas.microsoft.com/office/drawing/2014/main" id="{DD16F792-A52F-D44A-2577-6F754148DF56}"/>
              </a:ext>
            </a:extLst>
          </p:cNvPr>
          <p:cNvSpPr>
            <a:spLocks noGrp="1"/>
          </p:cNvSpPr>
          <p:nvPr>
            <p:ph type="sldNum" sz="quarter" idx="12"/>
          </p:nvPr>
        </p:nvSpPr>
        <p:spPr/>
        <p:txBody>
          <a:bodyPr/>
          <a:lstStyle/>
          <a:p>
            <a:fld id="{5A56FCED-B1D0-4DB9-A43C-010D8A4B9710}" type="slidenum">
              <a:rPr lang="es-PE" smtClean="0"/>
              <a:t>1</a:t>
            </a:fld>
            <a:endParaRPr lang="es-PE"/>
          </a:p>
        </p:txBody>
      </p:sp>
    </p:spTree>
    <p:extLst>
      <p:ext uri="{BB962C8B-B14F-4D97-AF65-F5344CB8AC3E}">
        <p14:creationId xmlns:p14="http://schemas.microsoft.com/office/powerpoint/2010/main" val="327280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txBox="1">
            <a:spLocks/>
          </p:cNvSpPr>
          <p:nvPr/>
        </p:nvSpPr>
        <p:spPr>
          <a:xfrm>
            <a:off x="890871" y="698146"/>
            <a:ext cx="10415586" cy="91149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a:defRPr/>
            </a:pPr>
            <a:r>
              <a:rPr lang="es-ES" altLang="es-PE" sz="2400" b="1" dirty="0">
                <a:solidFill>
                  <a:srgbClr val="00A59F"/>
                </a:solidFill>
                <a:latin typeface="+mn-lt"/>
              </a:rPr>
              <a:t>4. ESTRATEGIAS COMUNICACIONALES PARA PROMOVER LA VACUNACIÓN </a:t>
            </a:r>
            <a:r>
              <a:rPr lang="es-PE" altLang="es-PE" sz="2400" b="1" dirty="0">
                <a:solidFill>
                  <a:srgbClr val="00A59F"/>
                </a:solidFill>
                <a:latin typeface="+mn-lt"/>
              </a:rPr>
              <a:t>EN NIÑOS Y NIÑAS A NIVEL NACIONAL</a:t>
            </a:r>
            <a:endParaRPr lang="es-ES" altLang="es-PE" sz="2400" b="1" dirty="0">
              <a:solidFill>
                <a:srgbClr val="00A59F"/>
              </a:solidFill>
              <a:latin typeface="+mn-lt"/>
            </a:endParaRPr>
          </a:p>
        </p:txBody>
      </p:sp>
      <p:pic>
        <p:nvPicPr>
          <p:cNvPr id="2" name="Imagen 1">
            <a:extLst>
              <a:ext uri="{FF2B5EF4-FFF2-40B4-BE49-F238E27FC236}">
                <a16:creationId xmlns:a16="http://schemas.microsoft.com/office/drawing/2014/main" id="{F0E64AC5-A2CD-1100-70A2-62DCFB3E58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3309" y="47587"/>
            <a:ext cx="13652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23AD3BDA-B476-9FEA-01CD-C229B71971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2163" y="6222136"/>
            <a:ext cx="981555" cy="591387"/>
          </a:xfrm>
          <a:prstGeom prst="rect">
            <a:avLst/>
          </a:prstGeom>
        </p:spPr>
      </p:pic>
      <p:pic>
        <p:nvPicPr>
          <p:cNvPr id="4" name="Imagen 1">
            <a:extLst>
              <a:ext uri="{FF2B5EF4-FFF2-40B4-BE49-F238E27FC236}">
                <a16:creationId xmlns:a16="http://schemas.microsoft.com/office/drawing/2014/main" id="{A3EC2D4D-FE5A-2193-6131-0DB34AF910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4744"/>
            <a:ext cx="17764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a:extLst>
              <a:ext uri="{FF2B5EF4-FFF2-40B4-BE49-F238E27FC236}">
                <a16:creationId xmlns:a16="http://schemas.microsoft.com/office/drawing/2014/main" id="{6D9980D2-2272-686D-1099-2D46E67FB854}"/>
              </a:ext>
            </a:extLst>
          </p:cNvPr>
          <p:cNvSpPr/>
          <p:nvPr/>
        </p:nvSpPr>
        <p:spPr>
          <a:xfrm>
            <a:off x="1001909" y="5390006"/>
            <a:ext cx="10188299" cy="715582"/>
          </a:xfrm>
          <a:prstGeom prst="rect">
            <a:avLst/>
          </a:prstGeom>
          <a:solidFill>
            <a:schemeClr val="accent1">
              <a:alpha val="21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ln w="0"/>
                <a:solidFill>
                  <a:srgbClr val="1060A2"/>
                </a:solidFill>
              </a:rPr>
              <a:t>PRESUPUESTO 2023:   35,705.00 SOLES</a:t>
            </a:r>
          </a:p>
        </p:txBody>
      </p:sp>
      <p:sp>
        <p:nvSpPr>
          <p:cNvPr id="7" name="Título 1">
            <a:extLst>
              <a:ext uri="{FF2B5EF4-FFF2-40B4-BE49-F238E27FC236}">
                <a16:creationId xmlns:a16="http://schemas.microsoft.com/office/drawing/2014/main" id="{C7D6E37A-BAAC-C4BE-A824-0285DDE5D7BB}"/>
              </a:ext>
            </a:extLst>
          </p:cNvPr>
          <p:cNvSpPr txBox="1">
            <a:spLocks/>
          </p:cNvSpPr>
          <p:nvPr/>
        </p:nvSpPr>
        <p:spPr>
          <a:xfrm>
            <a:off x="680164" y="6150419"/>
            <a:ext cx="10933113" cy="439737"/>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a:defRPr/>
            </a:pPr>
            <a:r>
              <a:rPr lang="es-ES" altLang="es-PE" sz="1400" b="1" dirty="0">
                <a:solidFill>
                  <a:schemeClr val="tx2"/>
                </a:solidFill>
                <a:latin typeface="+mn-lt"/>
              </a:rPr>
              <a:t>Fuente: Oficina General de Comunicaciones del MINSA</a:t>
            </a:r>
          </a:p>
        </p:txBody>
      </p:sp>
      <p:pic>
        <p:nvPicPr>
          <p:cNvPr id="8" name="Imagen 7">
            <a:extLst>
              <a:ext uri="{FF2B5EF4-FFF2-40B4-BE49-F238E27FC236}">
                <a16:creationId xmlns:a16="http://schemas.microsoft.com/office/drawing/2014/main" id="{84AF8740-15EE-5E3C-3B2C-751D3985B0D3}"/>
              </a:ext>
            </a:extLst>
          </p:cNvPr>
          <p:cNvPicPr>
            <a:picLocks noChangeAspect="1"/>
          </p:cNvPicPr>
          <p:nvPr/>
        </p:nvPicPr>
        <p:blipFill>
          <a:blip r:embed="rId5"/>
          <a:stretch>
            <a:fillRect/>
          </a:stretch>
        </p:blipFill>
        <p:spPr>
          <a:xfrm>
            <a:off x="4630313" y="1708784"/>
            <a:ext cx="2914141" cy="3328704"/>
          </a:xfrm>
          <a:prstGeom prst="rect">
            <a:avLst/>
          </a:prstGeom>
        </p:spPr>
      </p:pic>
      <p:pic>
        <p:nvPicPr>
          <p:cNvPr id="9" name="Imagen 8">
            <a:extLst>
              <a:ext uri="{FF2B5EF4-FFF2-40B4-BE49-F238E27FC236}">
                <a16:creationId xmlns:a16="http://schemas.microsoft.com/office/drawing/2014/main" id="{9F1F9DE6-67E0-34F5-0AA8-904EF8177F78}"/>
              </a:ext>
            </a:extLst>
          </p:cNvPr>
          <p:cNvPicPr>
            <a:picLocks noChangeAspect="1"/>
          </p:cNvPicPr>
          <p:nvPr/>
        </p:nvPicPr>
        <p:blipFill>
          <a:blip r:embed="rId6"/>
          <a:stretch>
            <a:fillRect/>
          </a:stretch>
        </p:blipFill>
        <p:spPr>
          <a:xfrm>
            <a:off x="383364" y="1915394"/>
            <a:ext cx="3878083" cy="2847256"/>
          </a:xfrm>
          <a:prstGeom prst="rect">
            <a:avLst/>
          </a:prstGeom>
        </p:spPr>
      </p:pic>
      <p:pic>
        <p:nvPicPr>
          <p:cNvPr id="11" name="Imagen 10">
            <a:extLst>
              <a:ext uri="{FF2B5EF4-FFF2-40B4-BE49-F238E27FC236}">
                <a16:creationId xmlns:a16="http://schemas.microsoft.com/office/drawing/2014/main" id="{39FAD6C9-40D1-F519-8DE4-94356DF51AF2}"/>
              </a:ext>
            </a:extLst>
          </p:cNvPr>
          <p:cNvPicPr>
            <a:picLocks noChangeAspect="1"/>
          </p:cNvPicPr>
          <p:nvPr/>
        </p:nvPicPr>
        <p:blipFill>
          <a:blip r:embed="rId7"/>
          <a:stretch>
            <a:fillRect/>
          </a:stretch>
        </p:blipFill>
        <p:spPr>
          <a:xfrm>
            <a:off x="7577344" y="1915394"/>
            <a:ext cx="4283052" cy="2847256"/>
          </a:xfrm>
          <a:prstGeom prst="rect">
            <a:avLst/>
          </a:prstGeom>
        </p:spPr>
      </p:pic>
      <p:sp>
        <p:nvSpPr>
          <p:cNvPr id="14" name="Marcador de número de diapositiva 13">
            <a:extLst>
              <a:ext uri="{FF2B5EF4-FFF2-40B4-BE49-F238E27FC236}">
                <a16:creationId xmlns:a16="http://schemas.microsoft.com/office/drawing/2014/main" id="{23F5CBFC-90E3-AED4-A046-B98C387495CF}"/>
              </a:ext>
            </a:extLst>
          </p:cNvPr>
          <p:cNvSpPr>
            <a:spLocks noGrp="1"/>
          </p:cNvSpPr>
          <p:nvPr>
            <p:ph type="sldNum" sz="quarter" idx="12"/>
          </p:nvPr>
        </p:nvSpPr>
        <p:spPr/>
        <p:txBody>
          <a:bodyPr/>
          <a:lstStyle/>
          <a:p>
            <a:fld id="{5A56FCED-B1D0-4DB9-A43C-010D8A4B9710}" type="slidenum">
              <a:rPr lang="es-PE" smtClean="0"/>
              <a:t>10</a:t>
            </a:fld>
            <a:endParaRPr lang="es-PE"/>
          </a:p>
        </p:txBody>
      </p:sp>
    </p:spTree>
    <p:extLst>
      <p:ext uri="{BB962C8B-B14F-4D97-AF65-F5344CB8AC3E}">
        <p14:creationId xmlns:p14="http://schemas.microsoft.com/office/powerpoint/2010/main" val="139918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txBox="1">
            <a:spLocks/>
          </p:cNvSpPr>
          <p:nvPr/>
        </p:nvSpPr>
        <p:spPr>
          <a:xfrm>
            <a:off x="890871" y="698146"/>
            <a:ext cx="10415586" cy="91149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a:defRPr/>
            </a:pPr>
            <a:r>
              <a:rPr lang="es-ES" altLang="es-PE" sz="2400" b="1" dirty="0">
                <a:solidFill>
                  <a:srgbClr val="00A59F"/>
                </a:solidFill>
                <a:latin typeface="+mn-lt"/>
              </a:rPr>
              <a:t>4. ESTRATEGIAS COMUNICACIONALES PARA PROMOVER LA VACUNACIÓN </a:t>
            </a:r>
            <a:r>
              <a:rPr lang="es-PE" altLang="es-PE" sz="2400" b="1" dirty="0">
                <a:solidFill>
                  <a:srgbClr val="00A59F"/>
                </a:solidFill>
                <a:latin typeface="+mn-lt"/>
              </a:rPr>
              <a:t>EN NIÑOS Y NIÑAS A NIVEL NACIONAL</a:t>
            </a:r>
            <a:endParaRPr lang="es-ES" altLang="es-PE" sz="2400" b="1" dirty="0">
              <a:solidFill>
                <a:srgbClr val="00A59F"/>
              </a:solidFill>
              <a:latin typeface="+mn-lt"/>
            </a:endParaRPr>
          </a:p>
        </p:txBody>
      </p:sp>
      <p:pic>
        <p:nvPicPr>
          <p:cNvPr id="2" name="Imagen 1">
            <a:extLst>
              <a:ext uri="{FF2B5EF4-FFF2-40B4-BE49-F238E27FC236}">
                <a16:creationId xmlns:a16="http://schemas.microsoft.com/office/drawing/2014/main" id="{F0E64AC5-A2CD-1100-70A2-62DCFB3E58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3309" y="47587"/>
            <a:ext cx="13652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23AD3BDA-B476-9FEA-01CD-C229B71971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2163" y="6222136"/>
            <a:ext cx="981555" cy="591387"/>
          </a:xfrm>
          <a:prstGeom prst="rect">
            <a:avLst/>
          </a:prstGeom>
        </p:spPr>
      </p:pic>
      <p:pic>
        <p:nvPicPr>
          <p:cNvPr id="4" name="Imagen 1">
            <a:extLst>
              <a:ext uri="{FF2B5EF4-FFF2-40B4-BE49-F238E27FC236}">
                <a16:creationId xmlns:a16="http://schemas.microsoft.com/office/drawing/2014/main" id="{A3EC2D4D-FE5A-2193-6131-0DB34AF910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4744"/>
            <a:ext cx="17764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24133737-A420-8946-4D7A-89D9F92B9F14}"/>
              </a:ext>
            </a:extLst>
          </p:cNvPr>
          <p:cNvSpPr txBox="1"/>
          <p:nvPr/>
        </p:nvSpPr>
        <p:spPr>
          <a:xfrm>
            <a:off x="190103" y="1256467"/>
            <a:ext cx="3966653" cy="5601533"/>
          </a:xfrm>
          <a:prstGeom prst="rect">
            <a:avLst/>
          </a:prstGeom>
          <a:noFill/>
        </p:spPr>
        <p:txBody>
          <a:bodyPr wrap="square" rtlCol="0">
            <a:spAutoFit/>
          </a:bodyPr>
          <a:lstStyle/>
          <a:p>
            <a:r>
              <a:rPr lang="es-PE" b="1" dirty="0"/>
              <a:t>Acciones realizadas</a:t>
            </a:r>
          </a:p>
          <a:p>
            <a:pPr marL="285750" indent="-285750">
              <a:buFont typeface="Wingdings" panose="05000000000000000000" pitchFamily="2" charset="2"/>
              <a:buChar char="§"/>
            </a:pPr>
            <a:r>
              <a:rPr lang="es-PE" sz="1400" dirty="0"/>
              <a:t>Plan de comunicación remitido a las DIRESA y DIRIS.</a:t>
            </a:r>
          </a:p>
          <a:p>
            <a:pPr marL="285750" indent="-285750">
              <a:buFont typeface="Wingdings" panose="05000000000000000000" pitchFamily="2" charset="2"/>
              <a:buChar char="§"/>
            </a:pPr>
            <a:r>
              <a:rPr lang="es-PE" sz="1400" dirty="0"/>
              <a:t>Distribución de materiales lúdicos a DIRIS para acciones comunicacionales.</a:t>
            </a:r>
          </a:p>
          <a:p>
            <a:pPr marL="285750" indent="-285750">
              <a:buFont typeface="Wingdings" panose="05000000000000000000" pitchFamily="2" charset="2"/>
              <a:buChar char="§"/>
            </a:pPr>
            <a:r>
              <a:rPr lang="es-PE" sz="1400" dirty="0"/>
              <a:t>Difusión de video publicitado por UNICEF en redes sociales con un alcance de 8 millones.</a:t>
            </a:r>
          </a:p>
          <a:p>
            <a:pPr marL="285750" indent="-285750">
              <a:buFont typeface="Wingdings" panose="05000000000000000000" pitchFamily="2" charset="2"/>
              <a:buChar char="§"/>
            </a:pPr>
            <a:r>
              <a:rPr lang="es-PE" sz="1400" dirty="0"/>
              <a:t>Se lanzó la campaña orgánica de VPH con actividades mediáticas y difusión de piezas gráficas por redes sociales. El material digital se comparte con las DIRESA.</a:t>
            </a:r>
          </a:p>
          <a:p>
            <a:pPr marL="285750" indent="-285750">
              <a:buFont typeface="Wingdings" panose="05000000000000000000" pitchFamily="2" charset="2"/>
              <a:buChar char="§"/>
            </a:pPr>
            <a:r>
              <a:rPr lang="es-PE" sz="1400" dirty="0"/>
              <a:t>Se lanzó el concurso “Celebra tu cumpleaños con </a:t>
            </a:r>
            <a:r>
              <a:rPr lang="es-PE" sz="1400" dirty="0" err="1"/>
              <a:t>vacunín</a:t>
            </a:r>
            <a:r>
              <a:rPr lang="es-PE" sz="1400" dirty="0"/>
              <a:t>” que regala 15 shows infantiles a niños que completen su Esquema de Vacunación.</a:t>
            </a:r>
          </a:p>
          <a:p>
            <a:pPr marL="285750" indent="-285750">
              <a:buFont typeface="Wingdings" panose="05000000000000000000" pitchFamily="2" charset="2"/>
              <a:buChar char="§"/>
            </a:pPr>
            <a:r>
              <a:rPr lang="es-PE" sz="1400" dirty="0"/>
              <a:t>Se difundieron piezas gráficas sobre esquema regular de vacunación, entre ellas de poliomielitis.</a:t>
            </a:r>
          </a:p>
          <a:p>
            <a:pPr marL="285750" indent="-285750">
              <a:buFont typeface="Wingdings" panose="05000000000000000000" pitchFamily="2" charset="2"/>
              <a:buChar char="§"/>
            </a:pPr>
            <a:r>
              <a:rPr lang="es-PE" sz="1400" dirty="0"/>
              <a:t>Se lanzó una campaña con OPS con vallas en centros comerciales, Línea 1 del Metro de Lima y aeropuerto.</a:t>
            </a:r>
          </a:p>
          <a:p>
            <a:pPr marL="285750" indent="-285750">
              <a:buFont typeface="Wingdings" panose="05000000000000000000" pitchFamily="2" charset="2"/>
              <a:buChar char="§"/>
            </a:pPr>
            <a:r>
              <a:rPr lang="es-PE" sz="1400" dirty="0"/>
              <a:t>Se promociona el Esquema Regular de Vacunación en todo Lima Metropolitana mediante perifoneo.</a:t>
            </a:r>
          </a:p>
          <a:p>
            <a:endParaRPr lang="es-PE" dirty="0"/>
          </a:p>
        </p:txBody>
      </p:sp>
      <p:pic>
        <p:nvPicPr>
          <p:cNvPr id="10" name="Imagen 9">
            <a:extLst>
              <a:ext uri="{FF2B5EF4-FFF2-40B4-BE49-F238E27FC236}">
                <a16:creationId xmlns:a16="http://schemas.microsoft.com/office/drawing/2014/main" id="{122911A2-46BD-E163-4ED8-BAD789FEF79E}"/>
              </a:ext>
            </a:extLst>
          </p:cNvPr>
          <p:cNvPicPr>
            <a:picLocks noChangeAspect="1"/>
          </p:cNvPicPr>
          <p:nvPr/>
        </p:nvPicPr>
        <p:blipFill>
          <a:blip r:embed="rId5"/>
          <a:stretch>
            <a:fillRect/>
          </a:stretch>
        </p:blipFill>
        <p:spPr>
          <a:xfrm>
            <a:off x="9222959" y="1520560"/>
            <a:ext cx="2895600" cy="2543175"/>
          </a:xfrm>
          <a:prstGeom prst="rect">
            <a:avLst/>
          </a:prstGeom>
        </p:spPr>
      </p:pic>
      <p:pic>
        <p:nvPicPr>
          <p:cNvPr id="14" name="Imagen 13">
            <a:extLst>
              <a:ext uri="{FF2B5EF4-FFF2-40B4-BE49-F238E27FC236}">
                <a16:creationId xmlns:a16="http://schemas.microsoft.com/office/drawing/2014/main" id="{89A273BB-D2F5-D0BD-BD4B-5E092A7A2021}"/>
              </a:ext>
            </a:extLst>
          </p:cNvPr>
          <p:cNvPicPr>
            <a:picLocks noChangeAspect="1"/>
          </p:cNvPicPr>
          <p:nvPr/>
        </p:nvPicPr>
        <p:blipFill>
          <a:blip r:embed="rId6"/>
          <a:stretch>
            <a:fillRect/>
          </a:stretch>
        </p:blipFill>
        <p:spPr>
          <a:xfrm>
            <a:off x="6955167" y="1520559"/>
            <a:ext cx="2043185" cy="2782209"/>
          </a:xfrm>
          <a:prstGeom prst="rect">
            <a:avLst/>
          </a:prstGeom>
        </p:spPr>
      </p:pic>
      <p:pic>
        <p:nvPicPr>
          <p:cNvPr id="16" name="Imagen 15">
            <a:extLst>
              <a:ext uri="{FF2B5EF4-FFF2-40B4-BE49-F238E27FC236}">
                <a16:creationId xmlns:a16="http://schemas.microsoft.com/office/drawing/2014/main" id="{C0DE005C-59EB-8FEE-FD42-9138931B9971}"/>
              </a:ext>
            </a:extLst>
          </p:cNvPr>
          <p:cNvPicPr>
            <a:picLocks noChangeAspect="1"/>
          </p:cNvPicPr>
          <p:nvPr/>
        </p:nvPicPr>
        <p:blipFill>
          <a:blip r:embed="rId7"/>
          <a:stretch>
            <a:fillRect/>
          </a:stretch>
        </p:blipFill>
        <p:spPr>
          <a:xfrm>
            <a:off x="4952884" y="1580138"/>
            <a:ext cx="1777676" cy="2372140"/>
          </a:xfrm>
          <a:prstGeom prst="rect">
            <a:avLst/>
          </a:prstGeom>
        </p:spPr>
      </p:pic>
      <p:pic>
        <p:nvPicPr>
          <p:cNvPr id="17" name="Imagen 16">
            <a:extLst>
              <a:ext uri="{FF2B5EF4-FFF2-40B4-BE49-F238E27FC236}">
                <a16:creationId xmlns:a16="http://schemas.microsoft.com/office/drawing/2014/main" id="{A0E9FBB5-4F03-39F1-91D1-2E2AB10D8A43}"/>
              </a:ext>
            </a:extLst>
          </p:cNvPr>
          <p:cNvPicPr>
            <a:picLocks noChangeAspect="1"/>
          </p:cNvPicPr>
          <p:nvPr/>
        </p:nvPicPr>
        <p:blipFill>
          <a:blip r:embed="rId8"/>
          <a:stretch>
            <a:fillRect/>
          </a:stretch>
        </p:blipFill>
        <p:spPr>
          <a:xfrm>
            <a:off x="9968075" y="4133266"/>
            <a:ext cx="1566653" cy="2088870"/>
          </a:xfrm>
          <a:prstGeom prst="rect">
            <a:avLst/>
          </a:prstGeom>
        </p:spPr>
      </p:pic>
      <p:pic>
        <p:nvPicPr>
          <p:cNvPr id="19" name="Imagen 18">
            <a:extLst>
              <a:ext uri="{FF2B5EF4-FFF2-40B4-BE49-F238E27FC236}">
                <a16:creationId xmlns:a16="http://schemas.microsoft.com/office/drawing/2014/main" id="{10E8283D-AFE0-D34F-D6A5-797EF2F2555B}"/>
              </a:ext>
            </a:extLst>
          </p:cNvPr>
          <p:cNvPicPr>
            <a:picLocks noChangeAspect="1"/>
          </p:cNvPicPr>
          <p:nvPr/>
        </p:nvPicPr>
        <p:blipFill>
          <a:blip r:embed="rId9"/>
          <a:stretch>
            <a:fillRect/>
          </a:stretch>
        </p:blipFill>
        <p:spPr>
          <a:xfrm>
            <a:off x="7571409" y="4388141"/>
            <a:ext cx="1777676" cy="2267479"/>
          </a:xfrm>
          <a:prstGeom prst="rect">
            <a:avLst/>
          </a:prstGeom>
        </p:spPr>
      </p:pic>
      <p:pic>
        <p:nvPicPr>
          <p:cNvPr id="8" name="Imagen 7">
            <a:extLst>
              <a:ext uri="{FF2B5EF4-FFF2-40B4-BE49-F238E27FC236}">
                <a16:creationId xmlns:a16="http://schemas.microsoft.com/office/drawing/2014/main" id="{BA6AE143-A58D-086C-765A-4BDEEE5F00E6}"/>
              </a:ext>
            </a:extLst>
          </p:cNvPr>
          <p:cNvPicPr>
            <a:picLocks noChangeAspect="1"/>
          </p:cNvPicPr>
          <p:nvPr/>
        </p:nvPicPr>
        <p:blipFill>
          <a:blip r:embed="rId10"/>
          <a:stretch>
            <a:fillRect/>
          </a:stretch>
        </p:blipFill>
        <p:spPr>
          <a:xfrm>
            <a:off x="4651425" y="4462932"/>
            <a:ext cx="2656818" cy="1996591"/>
          </a:xfrm>
          <a:prstGeom prst="rect">
            <a:avLst/>
          </a:prstGeom>
        </p:spPr>
      </p:pic>
    </p:spTree>
    <p:extLst>
      <p:ext uri="{BB962C8B-B14F-4D97-AF65-F5344CB8AC3E}">
        <p14:creationId xmlns:p14="http://schemas.microsoft.com/office/powerpoint/2010/main" val="959870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txBox="1">
            <a:spLocks/>
          </p:cNvSpPr>
          <p:nvPr/>
        </p:nvSpPr>
        <p:spPr>
          <a:xfrm>
            <a:off x="954214" y="683587"/>
            <a:ext cx="10415586" cy="91149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a:defRPr/>
            </a:pPr>
            <a:r>
              <a:rPr lang="es-ES" altLang="es-PE" sz="2400" b="1" dirty="0">
                <a:solidFill>
                  <a:srgbClr val="00A59F"/>
                </a:solidFill>
                <a:latin typeface="+mn-lt"/>
              </a:rPr>
              <a:t>CAMPAÑA DE PUBLICIDAD NACIONAL SOBRE ESQUEMA NACIONAL </a:t>
            </a:r>
          </a:p>
        </p:txBody>
      </p:sp>
      <p:pic>
        <p:nvPicPr>
          <p:cNvPr id="2" name="Imagen 1">
            <a:extLst>
              <a:ext uri="{FF2B5EF4-FFF2-40B4-BE49-F238E27FC236}">
                <a16:creationId xmlns:a16="http://schemas.microsoft.com/office/drawing/2014/main" id="{F0E64AC5-A2CD-1100-70A2-62DCFB3E58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3309" y="47587"/>
            <a:ext cx="13652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23AD3BDA-B476-9FEA-01CD-C229B71971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2163" y="6222136"/>
            <a:ext cx="981555" cy="591387"/>
          </a:xfrm>
          <a:prstGeom prst="rect">
            <a:avLst/>
          </a:prstGeom>
        </p:spPr>
      </p:pic>
      <p:pic>
        <p:nvPicPr>
          <p:cNvPr id="4" name="Imagen 1">
            <a:extLst>
              <a:ext uri="{FF2B5EF4-FFF2-40B4-BE49-F238E27FC236}">
                <a16:creationId xmlns:a16="http://schemas.microsoft.com/office/drawing/2014/main" id="{A3EC2D4D-FE5A-2193-6131-0DB34AF910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4744"/>
            <a:ext cx="17764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a:extLst>
              <a:ext uri="{FF2B5EF4-FFF2-40B4-BE49-F238E27FC236}">
                <a16:creationId xmlns:a16="http://schemas.microsoft.com/office/drawing/2014/main" id="{6D9980D2-2272-686D-1099-2D46E67FB854}"/>
              </a:ext>
            </a:extLst>
          </p:cNvPr>
          <p:cNvSpPr/>
          <p:nvPr/>
        </p:nvSpPr>
        <p:spPr>
          <a:xfrm>
            <a:off x="429260" y="6132279"/>
            <a:ext cx="11319917" cy="533723"/>
          </a:xfrm>
          <a:prstGeom prst="rect">
            <a:avLst/>
          </a:prstGeom>
          <a:solidFill>
            <a:schemeClr val="accent1">
              <a:alpha val="21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800" dirty="0">
                <a:ln w="0"/>
                <a:solidFill>
                  <a:srgbClr val="1060A2"/>
                </a:solidFill>
                <a:effectLst>
                  <a:outerShdw blurRad="38100" dist="19050" dir="2700000" algn="tl" rotWithShape="0">
                    <a:schemeClr val="dk1">
                      <a:alpha val="40000"/>
                    </a:schemeClr>
                  </a:outerShdw>
                </a:effectLst>
              </a:rPr>
              <a:t>Ejecución en abril-mayo – Fuente Oficina General de Comunicaciones MINSA</a:t>
            </a:r>
          </a:p>
        </p:txBody>
      </p:sp>
      <p:sp>
        <p:nvSpPr>
          <p:cNvPr id="7" name="object 2">
            <a:extLst>
              <a:ext uri="{FF2B5EF4-FFF2-40B4-BE49-F238E27FC236}">
                <a16:creationId xmlns:a16="http://schemas.microsoft.com/office/drawing/2014/main" id="{28AB0F05-EBEB-9455-BBC7-C1A837A894CB}"/>
              </a:ext>
            </a:extLst>
          </p:cNvPr>
          <p:cNvSpPr txBox="1"/>
          <p:nvPr/>
        </p:nvSpPr>
        <p:spPr>
          <a:xfrm>
            <a:off x="331781" y="2044296"/>
            <a:ext cx="3091277" cy="2360476"/>
          </a:xfrm>
          <a:prstGeom prst="rect">
            <a:avLst/>
          </a:prstGeom>
        </p:spPr>
        <p:txBody>
          <a:bodyPr vert="horz" wrap="square" lIns="0" tIns="8467" rIns="0" bIns="0" rtlCol="0">
            <a:spAutoFit/>
          </a:bodyPr>
          <a:lstStyle/>
          <a:p>
            <a:pPr marL="8467" marR="3387" algn="ctr">
              <a:spcBef>
                <a:spcPts val="67"/>
              </a:spcBef>
            </a:pPr>
            <a:r>
              <a:rPr lang="es-PE" sz="4400" b="1" spc="-100" dirty="0">
                <a:solidFill>
                  <a:srgbClr val="131313"/>
                </a:solidFill>
                <a:latin typeface="Trebuchet MS"/>
                <a:cs typeface="Trebuchet MS"/>
              </a:rPr>
              <a:t>Paquete de medios e inversión </a:t>
            </a:r>
          </a:p>
          <a:p>
            <a:pPr marL="8467" marR="3387" algn="ctr">
              <a:spcBef>
                <a:spcPts val="67"/>
              </a:spcBef>
            </a:pPr>
            <a:r>
              <a:rPr lang="es-PE" sz="2000" b="1" spc="-100" dirty="0">
                <a:solidFill>
                  <a:srgbClr val="131313"/>
                </a:solidFill>
                <a:latin typeface="Trebuchet MS"/>
                <a:cs typeface="Trebuchet MS"/>
              </a:rPr>
              <a:t>S/ 1 000 000.00</a:t>
            </a:r>
          </a:p>
        </p:txBody>
      </p:sp>
      <p:pic>
        <p:nvPicPr>
          <p:cNvPr id="8" name="Imagen 7">
            <a:extLst>
              <a:ext uri="{FF2B5EF4-FFF2-40B4-BE49-F238E27FC236}">
                <a16:creationId xmlns:a16="http://schemas.microsoft.com/office/drawing/2014/main" id="{0A4835A3-5C63-1B63-078D-D22C924279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08552" y="1118336"/>
            <a:ext cx="1617179" cy="1385345"/>
          </a:xfrm>
          <a:prstGeom prst="rect">
            <a:avLst/>
          </a:prstGeom>
        </p:spPr>
      </p:pic>
      <p:sp>
        <p:nvSpPr>
          <p:cNvPr id="11" name="CuadroTexto 10">
            <a:extLst>
              <a:ext uri="{FF2B5EF4-FFF2-40B4-BE49-F238E27FC236}">
                <a16:creationId xmlns:a16="http://schemas.microsoft.com/office/drawing/2014/main" id="{AE667140-6596-E6E8-DFF7-09CAAD0887B4}"/>
              </a:ext>
            </a:extLst>
          </p:cNvPr>
          <p:cNvSpPr txBox="1"/>
          <p:nvPr/>
        </p:nvSpPr>
        <p:spPr>
          <a:xfrm>
            <a:off x="4053756" y="2649050"/>
            <a:ext cx="1317990" cy="276999"/>
          </a:xfrm>
          <a:prstGeom prst="rect">
            <a:avLst/>
          </a:prstGeom>
          <a:noFill/>
        </p:spPr>
        <p:txBody>
          <a:bodyPr wrap="none" rtlCol="0">
            <a:spAutoFit/>
          </a:bodyPr>
          <a:lstStyle/>
          <a:p>
            <a:r>
              <a:rPr lang="es-PE" sz="1200" b="1" dirty="0"/>
              <a:t>Spots TV nacional</a:t>
            </a:r>
          </a:p>
        </p:txBody>
      </p:sp>
      <p:sp>
        <p:nvSpPr>
          <p:cNvPr id="12" name="CuadroTexto 11">
            <a:extLst>
              <a:ext uri="{FF2B5EF4-FFF2-40B4-BE49-F238E27FC236}">
                <a16:creationId xmlns:a16="http://schemas.microsoft.com/office/drawing/2014/main" id="{80358436-4370-CC84-B0AD-45FDE16266C2}"/>
              </a:ext>
            </a:extLst>
          </p:cNvPr>
          <p:cNvSpPr txBox="1"/>
          <p:nvPr/>
        </p:nvSpPr>
        <p:spPr>
          <a:xfrm>
            <a:off x="6066580" y="2667307"/>
            <a:ext cx="1333891" cy="276999"/>
          </a:xfrm>
          <a:prstGeom prst="rect">
            <a:avLst/>
          </a:prstGeom>
          <a:noFill/>
        </p:spPr>
        <p:txBody>
          <a:bodyPr wrap="none" rtlCol="0">
            <a:spAutoFit/>
          </a:bodyPr>
          <a:lstStyle/>
          <a:p>
            <a:r>
              <a:rPr lang="es-PE" sz="1200" b="1" dirty="0"/>
              <a:t>Spots TV regional </a:t>
            </a:r>
          </a:p>
        </p:txBody>
      </p:sp>
      <p:pic>
        <p:nvPicPr>
          <p:cNvPr id="14" name="Imagen 13">
            <a:extLst>
              <a:ext uri="{FF2B5EF4-FFF2-40B4-BE49-F238E27FC236}">
                <a16:creationId xmlns:a16="http://schemas.microsoft.com/office/drawing/2014/main" id="{69C7D641-B9B7-7481-B280-CBEAE75CA9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15519" y="1178164"/>
            <a:ext cx="1557225" cy="1325517"/>
          </a:xfrm>
          <a:prstGeom prst="rect">
            <a:avLst/>
          </a:prstGeom>
        </p:spPr>
      </p:pic>
      <p:pic>
        <p:nvPicPr>
          <p:cNvPr id="16" name="Imagen 15">
            <a:extLst>
              <a:ext uri="{FF2B5EF4-FFF2-40B4-BE49-F238E27FC236}">
                <a16:creationId xmlns:a16="http://schemas.microsoft.com/office/drawing/2014/main" id="{77CADAA5-9E04-5A65-63F0-48ED014598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51996" y="1198254"/>
            <a:ext cx="1400593" cy="1306767"/>
          </a:xfrm>
          <a:prstGeom prst="rect">
            <a:avLst/>
          </a:prstGeom>
        </p:spPr>
      </p:pic>
      <p:sp>
        <p:nvSpPr>
          <p:cNvPr id="18" name="CuadroTexto 17">
            <a:extLst>
              <a:ext uri="{FF2B5EF4-FFF2-40B4-BE49-F238E27FC236}">
                <a16:creationId xmlns:a16="http://schemas.microsoft.com/office/drawing/2014/main" id="{04C4CE09-F361-BA14-4131-9850B8748149}"/>
              </a:ext>
            </a:extLst>
          </p:cNvPr>
          <p:cNvSpPr txBox="1"/>
          <p:nvPr/>
        </p:nvSpPr>
        <p:spPr>
          <a:xfrm>
            <a:off x="8061208" y="2633992"/>
            <a:ext cx="1400593" cy="461665"/>
          </a:xfrm>
          <a:prstGeom prst="rect">
            <a:avLst/>
          </a:prstGeom>
          <a:noFill/>
        </p:spPr>
        <p:txBody>
          <a:bodyPr wrap="square" rtlCol="0">
            <a:spAutoFit/>
          </a:bodyPr>
          <a:lstStyle/>
          <a:p>
            <a:pPr algn="ctr"/>
            <a:r>
              <a:rPr lang="es-PE" sz="1200" b="1" dirty="0"/>
              <a:t>Spots radio nacional </a:t>
            </a:r>
          </a:p>
        </p:txBody>
      </p:sp>
      <p:pic>
        <p:nvPicPr>
          <p:cNvPr id="19" name="Imagen 18">
            <a:extLst>
              <a:ext uri="{FF2B5EF4-FFF2-40B4-BE49-F238E27FC236}">
                <a16:creationId xmlns:a16="http://schemas.microsoft.com/office/drawing/2014/main" id="{A18F8F37-B838-307D-AD75-1BDA91C8E7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19227" y="1157522"/>
            <a:ext cx="1423001" cy="1410044"/>
          </a:xfrm>
          <a:prstGeom prst="rect">
            <a:avLst/>
          </a:prstGeom>
        </p:spPr>
      </p:pic>
      <p:sp>
        <p:nvSpPr>
          <p:cNvPr id="20" name="CuadroTexto 19">
            <a:extLst>
              <a:ext uri="{FF2B5EF4-FFF2-40B4-BE49-F238E27FC236}">
                <a16:creationId xmlns:a16="http://schemas.microsoft.com/office/drawing/2014/main" id="{3F113CB9-6DED-52AA-1108-393729C16BBF}"/>
              </a:ext>
            </a:extLst>
          </p:cNvPr>
          <p:cNvSpPr txBox="1"/>
          <p:nvPr/>
        </p:nvSpPr>
        <p:spPr>
          <a:xfrm>
            <a:off x="9991360" y="2602377"/>
            <a:ext cx="1400593" cy="461665"/>
          </a:xfrm>
          <a:prstGeom prst="rect">
            <a:avLst/>
          </a:prstGeom>
          <a:noFill/>
        </p:spPr>
        <p:txBody>
          <a:bodyPr wrap="square" rtlCol="0">
            <a:spAutoFit/>
          </a:bodyPr>
          <a:lstStyle/>
          <a:p>
            <a:pPr algn="ctr"/>
            <a:r>
              <a:rPr lang="es-PE" sz="1200" b="1" dirty="0"/>
              <a:t>Spots radio regional </a:t>
            </a:r>
          </a:p>
        </p:txBody>
      </p:sp>
      <p:pic>
        <p:nvPicPr>
          <p:cNvPr id="21" name="Imagen 20">
            <a:extLst>
              <a:ext uri="{FF2B5EF4-FFF2-40B4-BE49-F238E27FC236}">
                <a16:creationId xmlns:a16="http://schemas.microsoft.com/office/drawing/2014/main" id="{2C04CB34-1338-06D8-E577-022F4B320E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16808" y="3880145"/>
            <a:ext cx="1075145" cy="1453285"/>
          </a:xfrm>
          <a:prstGeom prst="rect">
            <a:avLst/>
          </a:prstGeom>
        </p:spPr>
      </p:pic>
      <p:sp>
        <p:nvSpPr>
          <p:cNvPr id="22" name="CuadroTexto 21">
            <a:extLst>
              <a:ext uri="{FF2B5EF4-FFF2-40B4-BE49-F238E27FC236}">
                <a16:creationId xmlns:a16="http://schemas.microsoft.com/office/drawing/2014/main" id="{3F471022-7173-2C62-A84D-20C6EB515E03}"/>
              </a:ext>
            </a:extLst>
          </p:cNvPr>
          <p:cNvSpPr txBox="1"/>
          <p:nvPr/>
        </p:nvSpPr>
        <p:spPr>
          <a:xfrm>
            <a:off x="10104370" y="5490660"/>
            <a:ext cx="1400593" cy="461665"/>
          </a:xfrm>
          <a:prstGeom prst="rect">
            <a:avLst/>
          </a:prstGeom>
          <a:noFill/>
        </p:spPr>
        <p:txBody>
          <a:bodyPr wrap="square" rtlCol="0">
            <a:spAutoFit/>
          </a:bodyPr>
          <a:lstStyle/>
          <a:p>
            <a:pPr algn="ctr"/>
            <a:r>
              <a:rPr lang="es-PE" sz="1200" b="1" dirty="0"/>
              <a:t>Avisos diarios nacional </a:t>
            </a:r>
          </a:p>
        </p:txBody>
      </p:sp>
      <p:pic>
        <p:nvPicPr>
          <p:cNvPr id="23" name="Imagen 22">
            <a:extLst>
              <a:ext uri="{FF2B5EF4-FFF2-40B4-BE49-F238E27FC236}">
                <a16:creationId xmlns:a16="http://schemas.microsoft.com/office/drawing/2014/main" id="{4C5B880D-04A4-9710-64D6-B309859073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62007" y="3865100"/>
            <a:ext cx="1202307" cy="1079344"/>
          </a:xfrm>
          <a:prstGeom prst="rect">
            <a:avLst/>
          </a:prstGeom>
        </p:spPr>
      </p:pic>
      <p:sp>
        <p:nvSpPr>
          <p:cNvPr id="24" name="CuadroTexto 23">
            <a:extLst>
              <a:ext uri="{FF2B5EF4-FFF2-40B4-BE49-F238E27FC236}">
                <a16:creationId xmlns:a16="http://schemas.microsoft.com/office/drawing/2014/main" id="{0D12E632-4A7B-CD32-12A9-17A6FB2094EB}"/>
              </a:ext>
            </a:extLst>
          </p:cNvPr>
          <p:cNvSpPr txBox="1"/>
          <p:nvPr/>
        </p:nvSpPr>
        <p:spPr>
          <a:xfrm>
            <a:off x="6080750" y="5296934"/>
            <a:ext cx="1400593" cy="830997"/>
          </a:xfrm>
          <a:prstGeom prst="rect">
            <a:avLst/>
          </a:prstGeom>
          <a:noFill/>
        </p:spPr>
        <p:txBody>
          <a:bodyPr wrap="square" rtlCol="0">
            <a:spAutoFit/>
          </a:bodyPr>
          <a:lstStyle/>
          <a:p>
            <a:pPr algn="ctr"/>
            <a:r>
              <a:rPr lang="es-PE" sz="1200" b="1" dirty="0"/>
              <a:t>Spots en radio de mercados</a:t>
            </a:r>
          </a:p>
          <a:p>
            <a:pPr algn="ctr"/>
            <a:r>
              <a:rPr lang="es-PE" sz="1200" b="1" dirty="0"/>
              <a:t>Buses </a:t>
            </a:r>
          </a:p>
          <a:p>
            <a:pPr algn="ctr"/>
            <a:r>
              <a:rPr lang="es-PE" sz="1200" b="1" dirty="0"/>
              <a:t>Motos</a:t>
            </a:r>
          </a:p>
        </p:txBody>
      </p:sp>
      <p:pic>
        <p:nvPicPr>
          <p:cNvPr id="25" name="Imagen 24">
            <a:extLst>
              <a:ext uri="{FF2B5EF4-FFF2-40B4-BE49-F238E27FC236}">
                <a16:creationId xmlns:a16="http://schemas.microsoft.com/office/drawing/2014/main" id="{D01F38B8-0083-5084-D264-FA0BF4F7F9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96466" y="3773090"/>
            <a:ext cx="1754624" cy="1875633"/>
          </a:xfrm>
          <a:prstGeom prst="rect">
            <a:avLst/>
          </a:prstGeom>
        </p:spPr>
      </p:pic>
      <p:sp>
        <p:nvSpPr>
          <p:cNvPr id="26" name="CuadroTexto 25">
            <a:extLst>
              <a:ext uri="{FF2B5EF4-FFF2-40B4-BE49-F238E27FC236}">
                <a16:creationId xmlns:a16="http://schemas.microsoft.com/office/drawing/2014/main" id="{1B343AA0-9BEF-FD5C-59A6-CA13540263A7}"/>
              </a:ext>
            </a:extLst>
          </p:cNvPr>
          <p:cNvSpPr txBox="1"/>
          <p:nvPr/>
        </p:nvSpPr>
        <p:spPr>
          <a:xfrm>
            <a:off x="8142810" y="5620491"/>
            <a:ext cx="1400593" cy="276999"/>
          </a:xfrm>
          <a:prstGeom prst="rect">
            <a:avLst/>
          </a:prstGeom>
          <a:noFill/>
        </p:spPr>
        <p:txBody>
          <a:bodyPr wrap="square" rtlCol="0">
            <a:spAutoFit/>
          </a:bodyPr>
          <a:lstStyle/>
          <a:p>
            <a:pPr algn="ctr"/>
            <a:r>
              <a:rPr lang="es-PE" sz="1200" b="1" dirty="0"/>
              <a:t>Vallas/paneles</a:t>
            </a:r>
          </a:p>
        </p:txBody>
      </p:sp>
      <p:sp>
        <p:nvSpPr>
          <p:cNvPr id="27" name="CuadroTexto 26">
            <a:extLst>
              <a:ext uri="{FF2B5EF4-FFF2-40B4-BE49-F238E27FC236}">
                <a16:creationId xmlns:a16="http://schemas.microsoft.com/office/drawing/2014/main" id="{EF0F62C0-6C69-00F2-9B03-3C24E04E104E}"/>
              </a:ext>
            </a:extLst>
          </p:cNvPr>
          <p:cNvSpPr txBox="1"/>
          <p:nvPr/>
        </p:nvSpPr>
        <p:spPr>
          <a:xfrm>
            <a:off x="3997491" y="5250437"/>
            <a:ext cx="1439299" cy="461665"/>
          </a:xfrm>
          <a:prstGeom prst="rect">
            <a:avLst/>
          </a:prstGeom>
          <a:noFill/>
        </p:spPr>
        <p:txBody>
          <a:bodyPr wrap="square" rtlCol="0">
            <a:spAutoFit/>
          </a:bodyPr>
          <a:lstStyle/>
          <a:p>
            <a:pPr algn="ctr"/>
            <a:r>
              <a:rPr lang="es-PE" sz="1200" b="1" dirty="0"/>
              <a:t>Redes sociales </a:t>
            </a:r>
          </a:p>
          <a:p>
            <a:pPr algn="ctr"/>
            <a:endParaRPr lang="es-PE" sz="1200" b="1" dirty="0"/>
          </a:p>
        </p:txBody>
      </p:sp>
      <p:sp>
        <p:nvSpPr>
          <p:cNvPr id="28" name="Rectángulo 27">
            <a:extLst>
              <a:ext uri="{FF2B5EF4-FFF2-40B4-BE49-F238E27FC236}">
                <a16:creationId xmlns:a16="http://schemas.microsoft.com/office/drawing/2014/main" id="{B8A8F619-9FF8-58A7-7A4B-FA910952048D}"/>
              </a:ext>
            </a:extLst>
          </p:cNvPr>
          <p:cNvSpPr/>
          <p:nvPr/>
        </p:nvSpPr>
        <p:spPr>
          <a:xfrm>
            <a:off x="5659220" y="1190154"/>
            <a:ext cx="45719" cy="190091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a:p>
        </p:txBody>
      </p:sp>
      <p:sp>
        <p:nvSpPr>
          <p:cNvPr id="29" name="Rectángulo 28">
            <a:extLst>
              <a:ext uri="{FF2B5EF4-FFF2-40B4-BE49-F238E27FC236}">
                <a16:creationId xmlns:a16="http://schemas.microsoft.com/office/drawing/2014/main" id="{BD56280A-8CCD-CD4E-D2E0-92F51C434FD0}"/>
              </a:ext>
            </a:extLst>
          </p:cNvPr>
          <p:cNvSpPr/>
          <p:nvPr/>
        </p:nvSpPr>
        <p:spPr>
          <a:xfrm>
            <a:off x="7764357" y="1157522"/>
            <a:ext cx="45719" cy="193355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a:p>
        </p:txBody>
      </p:sp>
      <p:sp>
        <p:nvSpPr>
          <p:cNvPr id="30" name="Rectángulo 29">
            <a:extLst>
              <a:ext uri="{FF2B5EF4-FFF2-40B4-BE49-F238E27FC236}">
                <a16:creationId xmlns:a16="http://schemas.microsoft.com/office/drawing/2014/main" id="{7F580B4D-B60D-909A-81FA-0FBEE607DDCE}"/>
              </a:ext>
            </a:extLst>
          </p:cNvPr>
          <p:cNvSpPr/>
          <p:nvPr/>
        </p:nvSpPr>
        <p:spPr>
          <a:xfrm>
            <a:off x="9703721" y="1190154"/>
            <a:ext cx="45719" cy="190091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a:p>
        </p:txBody>
      </p:sp>
      <p:sp>
        <p:nvSpPr>
          <p:cNvPr id="31" name="Rectángulo 30">
            <a:extLst>
              <a:ext uri="{FF2B5EF4-FFF2-40B4-BE49-F238E27FC236}">
                <a16:creationId xmlns:a16="http://schemas.microsoft.com/office/drawing/2014/main" id="{42AC1C0B-9A51-AE21-1392-4EE0FFF2D897}"/>
              </a:ext>
            </a:extLst>
          </p:cNvPr>
          <p:cNvSpPr/>
          <p:nvPr/>
        </p:nvSpPr>
        <p:spPr>
          <a:xfrm>
            <a:off x="5659220" y="3853201"/>
            <a:ext cx="61139" cy="192328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b="1"/>
          </a:p>
        </p:txBody>
      </p:sp>
      <p:sp>
        <p:nvSpPr>
          <p:cNvPr id="32" name="Rectángulo 31">
            <a:extLst>
              <a:ext uri="{FF2B5EF4-FFF2-40B4-BE49-F238E27FC236}">
                <a16:creationId xmlns:a16="http://schemas.microsoft.com/office/drawing/2014/main" id="{459298DB-7CC0-0965-5234-CDDB50299D14}"/>
              </a:ext>
            </a:extLst>
          </p:cNvPr>
          <p:cNvSpPr/>
          <p:nvPr/>
        </p:nvSpPr>
        <p:spPr>
          <a:xfrm>
            <a:off x="7762899" y="3725437"/>
            <a:ext cx="45719" cy="20510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b="1"/>
          </a:p>
        </p:txBody>
      </p:sp>
      <p:sp>
        <p:nvSpPr>
          <p:cNvPr id="33" name="Rectángulo 32">
            <a:extLst>
              <a:ext uri="{FF2B5EF4-FFF2-40B4-BE49-F238E27FC236}">
                <a16:creationId xmlns:a16="http://schemas.microsoft.com/office/drawing/2014/main" id="{B499C1BA-1548-5733-98E1-457243A252CA}"/>
              </a:ext>
            </a:extLst>
          </p:cNvPr>
          <p:cNvSpPr/>
          <p:nvPr/>
        </p:nvSpPr>
        <p:spPr>
          <a:xfrm>
            <a:off x="9738937" y="3725437"/>
            <a:ext cx="45719" cy="20510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b="1"/>
          </a:p>
        </p:txBody>
      </p:sp>
      <p:pic>
        <p:nvPicPr>
          <p:cNvPr id="34" name="Imagen 33">
            <a:extLst>
              <a:ext uri="{FF2B5EF4-FFF2-40B4-BE49-F238E27FC236}">
                <a16:creationId xmlns:a16="http://schemas.microsoft.com/office/drawing/2014/main" id="{B228AA07-F66C-0D64-0493-4B175A513B91}"/>
              </a:ext>
            </a:extLst>
          </p:cNvPr>
          <p:cNvPicPr>
            <a:picLocks noChangeAspect="1"/>
          </p:cNvPicPr>
          <p:nvPr/>
        </p:nvPicPr>
        <p:blipFill>
          <a:blip r:embed="rId12"/>
          <a:stretch>
            <a:fillRect/>
          </a:stretch>
        </p:blipFill>
        <p:spPr>
          <a:xfrm>
            <a:off x="3997491" y="3921859"/>
            <a:ext cx="1520682" cy="1126551"/>
          </a:xfrm>
          <a:prstGeom prst="rect">
            <a:avLst/>
          </a:prstGeom>
        </p:spPr>
      </p:pic>
    </p:spTree>
    <p:extLst>
      <p:ext uri="{BB962C8B-B14F-4D97-AF65-F5344CB8AC3E}">
        <p14:creationId xmlns:p14="http://schemas.microsoft.com/office/powerpoint/2010/main" val="4088994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5445125" y="0"/>
            <a:ext cx="6746875" cy="6872288"/>
          </a:xfrm>
          <a:prstGeom prst="rect">
            <a:avLst/>
          </a:prstGeom>
          <a:solidFill>
            <a:srgbClr val="00A5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PE" dirty="0">
              <a:solidFill>
                <a:srgbClr val="0083B8"/>
              </a:solidFill>
            </a:endParaRPr>
          </a:p>
        </p:txBody>
      </p:sp>
      <p:sp>
        <p:nvSpPr>
          <p:cNvPr id="30723" name="CuadroTexto 9"/>
          <p:cNvSpPr txBox="1">
            <a:spLocks noChangeArrowheads="1"/>
          </p:cNvSpPr>
          <p:nvPr/>
        </p:nvSpPr>
        <p:spPr bwMode="auto">
          <a:xfrm>
            <a:off x="7815263" y="3141663"/>
            <a:ext cx="24653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PE" altLang="es-PE" sz="5400" b="1">
                <a:solidFill>
                  <a:schemeClr val="bg1"/>
                </a:solidFill>
              </a:rPr>
              <a:t>Gracias</a:t>
            </a:r>
          </a:p>
        </p:txBody>
      </p:sp>
      <p:cxnSp>
        <p:nvCxnSpPr>
          <p:cNvPr id="12" name="Conector recto 11"/>
          <p:cNvCxnSpPr/>
          <p:nvPr/>
        </p:nvCxnSpPr>
        <p:spPr>
          <a:xfrm>
            <a:off x="7815263" y="3090863"/>
            <a:ext cx="246538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bwMode="auto">
          <a:xfrm>
            <a:off x="1577975" y="3603625"/>
            <a:ext cx="184150" cy="523875"/>
          </a:xfrm>
          <a:prstGeom prst="rect">
            <a:avLst/>
          </a:prstGeom>
        </p:spPr>
        <p:txBody>
          <a:bodyPr wrap="none">
            <a:spAutoFit/>
          </a:bodyPr>
          <a:lstStyle/>
          <a:p>
            <a:pPr eaLnBrk="1" fontAlgn="auto" hangingPunct="1">
              <a:spcBef>
                <a:spcPts val="0"/>
              </a:spcBef>
              <a:spcAft>
                <a:spcPts val="0"/>
              </a:spcAft>
              <a:defRPr/>
            </a:pPr>
            <a:endParaRPr lang="es-PE" sz="2800" dirty="0">
              <a:solidFill>
                <a:schemeClr val="bg1"/>
              </a:solidFill>
              <a:latin typeface="+mj-lt"/>
            </a:endParaRPr>
          </a:p>
        </p:txBody>
      </p:sp>
      <p:pic>
        <p:nvPicPr>
          <p:cNvPr id="2" name="Imagen 1">
            <a:extLst>
              <a:ext uri="{FF2B5EF4-FFF2-40B4-BE49-F238E27FC236}">
                <a16:creationId xmlns:a16="http://schemas.microsoft.com/office/drawing/2014/main" id="{F6DE71D7-08AE-26C9-62C7-66997B81C0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027" y="3228832"/>
            <a:ext cx="17764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9">
            <a:extLst>
              <a:ext uri="{FF2B5EF4-FFF2-40B4-BE49-F238E27FC236}">
                <a16:creationId xmlns:a16="http://schemas.microsoft.com/office/drawing/2014/main" id="{4806821D-B40A-73D4-788F-E8B69E87ED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8680" y="3121360"/>
            <a:ext cx="1263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62AE600E-7735-66E4-A20E-0B0FAEF73AB7}"/>
              </a:ext>
            </a:extLst>
          </p:cNvPr>
          <p:cNvPicPr>
            <a:picLocks noChangeAspect="1"/>
          </p:cNvPicPr>
          <p:nvPr/>
        </p:nvPicPr>
        <p:blipFill>
          <a:blip r:embed="rId4"/>
          <a:stretch>
            <a:fillRect/>
          </a:stretch>
        </p:blipFill>
        <p:spPr>
          <a:xfrm>
            <a:off x="2387776" y="3053968"/>
            <a:ext cx="1274174" cy="749873"/>
          </a:xfrm>
          <a:prstGeom prst="rect">
            <a:avLst/>
          </a:prstGeom>
        </p:spPr>
      </p:pic>
      <p:sp>
        <p:nvSpPr>
          <p:cNvPr id="6" name="Marcador de número de diapositiva 5">
            <a:extLst>
              <a:ext uri="{FF2B5EF4-FFF2-40B4-BE49-F238E27FC236}">
                <a16:creationId xmlns:a16="http://schemas.microsoft.com/office/drawing/2014/main" id="{E6581E1A-AC51-38D7-B611-E0D72DB58A21}"/>
              </a:ext>
            </a:extLst>
          </p:cNvPr>
          <p:cNvSpPr>
            <a:spLocks noGrp="1"/>
          </p:cNvSpPr>
          <p:nvPr>
            <p:ph type="sldNum" sz="quarter" idx="12"/>
          </p:nvPr>
        </p:nvSpPr>
        <p:spPr/>
        <p:txBody>
          <a:bodyPr/>
          <a:lstStyle/>
          <a:p>
            <a:fld id="{5A56FCED-B1D0-4DB9-A43C-010D8A4B9710}" type="slidenum">
              <a:rPr lang="es-PE" smtClean="0"/>
              <a:t>13</a:t>
            </a:fld>
            <a:endParaRPr lang="es-PE"/>
          </a:p>
        </p:txBody>
      </p:sp>
    </p:spTree>
    <p:extLst>
      <p:ext uri="{BB962C8B-B14F-4D97-AF65-F5344CB8AC3E}">
        <p14:creationId xmlns:p14="http://schemas.microsoft.com/office/powerpoint/2010/main" val="3494985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48679" name="Título 1"/>
          <p:cNvSpPr txBox="1"/>
          <p:nvPr/>
        </p:nvSpPr>
        <p:spPr>
          <a:xfrm>
            <a:off x="6508685" y="2923425"/>
            <a:ext cx="4858005" cy="341632"/>
          </a:xfrm>
          <a:prstGeom prst="rect">
            <a:avLst/>
          </a:prstGeom>
          <a:solidFill>
            <a:srgbClr val="002060"/>
          </a:solidFill>
          <a:ln>
            <a:solidFill>
              <a:srgbClr val="FFFFFF"/>
            </a:solidFill>
          </a:ln>
        </p:spPr>
        <p:txBody>
          <a:bodyPr vert="horz" wrap="square" lIns="91440" tIns="45720" rIns="91440" bIns="45720" rtlCol="0" anchor="ctr">
            <a:spAutoFit/>
          </a:bodyPr>
          <a:lstStyle>
            <a:defPPr>
              <a:defRPr lang="es-PE"/>
            </a:defPPr>
            <a:lvl1pPr marR="0" lvl="0" indent="0" algn="ctr" fontAlgn="auto">
              <a:lnSpc>
                <a:spcPct val="90000"/>
              </a:lnSpc>
              <a:spcBef>
                <a:spcPct val="0"/>
              </a:spcBef>
              <a:spcAft>
                <a:spcPts val="0"/>
              </a:spcAft>
              <a:buClrTx/>
              <a:buSzTx/>
              <a:buFontTx/>
              <a:buNone/>
              <a:defRPr kumimoji="0" sz="2000" b="1" i="0" u="none" strike="noStrike" cap="none" spc="0" normalizeH="0" baseline="0">
                <a:ln>
                  <a:noFill/>
                </a:ln>
                <a:solidFill>
                  <a:prstClr val="white"/>
                </a:solidFill>
                <a:effectLst/>
                <a:uLnTx/>
                <a:uFillTx/>
                <a:latin typeface="Arial" panose="020B0604020202020204" pitchFamily="34" charset="0"/>
                <a:ea typeface="+mj-ea"/>
                <a:cs typeface="Arial" panose="020B0604020202020204" pitchFamily="34" charset="0"/>
              </a:defRPr>
            </a:lvl1pPr>
            <a:lvl2pPr lvl="1">
              <a:defRPr sz="2000" b="1">
                <a:solidFill>
                  <a:schemeClr val="bg1"/>
                </a:solidFill>
                <a:latin typeface="Arial" panose="020B0604020202020204" pitchFamily="34" charset="0"/>
                <a:cs typeface="Arial" panose="020B0604020202020204" pitchFamily="34" charset="0"/>
              </a:defRPr>
            </a:lvl2pPr>
          </a:lstStyle>
          <a:p>
            <a:pPr lvl="0"/>
            <a:r>
              <a:rPr lang="es-ES" sz="1800" dirty="0"/>
              <a:t>ALERTA EPIDEMIOLÓGICA 22/03/2023</a:t>
            </a:r>
            <a:endPar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048680" name="Rectángulo 13"/>
          <p:cNvSpPr/>
          <p:nvPr/>
        </p:nvSpPr>
        <p:spPr>
          <a:xfrm>
            <a:off x="6650095" y="3367068"/>
            <a:ext cx="4599858" cy="1024057"/>
          </a:xfrm>
          <a:prstGeom prst="rect">
            <a:avLst/>
          </a:prstGeom>
          <a:noFill/>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Objetivo:</a:t>
            </a:r>
            <a:r>
              <a:rPr kumimoji="0" lang="es-ES"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Alertar a todos los servicios de salud del país </a:t>
            </a:r>
            <a:r>
              <a:rPr lang="es-ES" b="1" dirty="0">
                <a:solidFill>
                  <a:srgbClr val="0070C0"/>
                </a:solidFill>
                <a:latin typeface="Arial" panose="020B0604020202020204" pitchFamily="34" charset="0"/>
                <a:cs typeface="Arial" panose="020B0604020202020204" pitchFamily="34" charset="0"/>
              </a:rPr>
              <a:t>ante la presencia de un caso de poliomielitis por polio virus derivado de la vacuna en Loreto.</a:t>
            </a:r>
            <a:r>
              <a:rPr kumimoji="0" lang="es-PE"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endParaRPr kumimoji="0" lang="es-US"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2097168" name="Picture 2" descr="275,426 Alerta Vectores, Ilustraciones y Gráficos - 123RF"/>
          <p:cNvPicPr>
            <a:picLocks noChangeAspect="1" noChangeArrowheads="1"/>
          </p:cNvPicPr>
          <p:nvPr/>
        </p:nvPicPr>
        <p:blipFill rotWithShape="1">
          <a:blip r:embed="rId3"/>
          <a:srcRect l="19256" t="21124" r="19152" b="21069"/>
          <a:stretch>
            <a:fillRect/>
          </a:stretch>
        </p:blipFill>
        <p:spPr bwMode="auto">
          <a:xfrm>
            <a:off x="5222730" y="3293063"/>
            <a:ext cx="967751" cy="908280"/>
          </a:xfrm>
          <a:prstGeom prst="rect">
            <a:avLst/>
          </a:prstGeom>
          <a:noFill/>
        </p:spPr>
      </p:pic>
      <p:sp>
        <p:nvSpPr>
          <p:cNvPr id="1048684" name="CuadroTexto 5"/>
          <p:cNvSpPr txBox="1"/>
          <p:nvPr/>
        </p:nvSpPr>
        <p:spPr>
          <a:xfrm>
            <a:off x="259040" y="6201945"/>
            <a:ext cx="4610625" cy="338554"/>
          </a:xfrm>
          <a:prstGeom prst="rect">
            <a:avLst/>
          </a:prstGeom>
          <a:solidFill>
            <a:schemeClr val="bg1"/>
          </a:solidFill>
        </p:spPr>
        <p:txBody>
          <a:bodyPr wrap="square" rtlCol="0">
            <a:spAutoFit/>
          </a:bodyPr>
          <a:lstStyle>
            <a:defPPr>
              <a:defRPr lang="es-PE"/>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srgbClr val="5B9BD5">
                    <a:lumMod val="50000"/>
                  </a:srgbClr>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Fuente: CDC. *Al 22 de marzo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Elaborado: Centro Nacional de Epidemiología, Prevención y Control de Enfermedades – MINSA</a:t>
            </a:r>
            <a:endParaRPr kumimoji="0" lang="es-PE" sz="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p:txBody>
      </p:sp>
      <p:sp>
        <p:nvSpPr>
          <p:cNvPr id="12" name="Rectángulo 13">
            <a:extLst>
              <a:ext uri="{FF2B5EF4-FFF2-40B4-BE49-F238E27FC236}">
                <a16:creationId xmlns:a16="http://schemas.microsoft.com/office/drawing/2014/main" id="{7E0D9A6A-D013-D84C-969D-6C19B0CAB071}"/>
              </a:ext>
            </a:extLst>
          </p:cNvPr>
          <p:cNvSpPr/>
          <p:nvPr/>
        </p:nvSpPr>
        <p:spPr>
          <a:xfrm>
            <a:off x="6625424" y="4531805"/>
            <a:ext cx="4624529" cy="174805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Finalidad:</a:t>
            </a:r>
            <a:r>
              <a:rPr kumimoji="0" lang="es-ES"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Fortalecer la vigilancia epidemiológica e intensificar la búsqueda activa de casos, así como implementar medidas de prevención y control para mitigar el impacto de daño a la salud pública del país.</a:t>
            </a:r>
            <a:endParaRPr kumimoji="0" lang="es-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30" name="Picture 6" descr="Objetivo | Icono Gratis">
            <a:extLst>
              <a:ext uri="{FF2B5EF4-FFF2-40B4-BE49-F238E27FC236}">
                <a16:creationId xmlns:a16="http://schemas.microsoft.com/office/drawing/2014/main" id="{CC27B3E8-359B-ED1C-AD89-14C5D51B50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7600" y="4981386"/>
            <a:ext cx="961819" cy="961819"/>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13">
            <a:extLst>
              <a:ext uri="{FF2B5EF4-FFF2-40B4-BE49-F238E27FC236}">
                <a16:creationId xmlns:a16="http://schemas.microsoft.com/office/drawing/2014/main" id="{D6A04D54-339A-ECD5-7128-4E509FA3BAC1}"/>
              </a:ext>
            </a:extLst>
          </p:cNvPr>
          <p:cNvSpPr/>
          <p:nvPr/>
        </p:nvSpPr>
        <p:spPr>
          <a:xfrm>
            <a:off x="5128970" y="1335199"/>
            <a:ext cx="6464932" cy="1451133"/>
          </a:xfrm>
          <a:prstGeom prst="rect">
            <a:avLst/>
          </a:prstGeom>
          <a:noFill/>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21/03/2023 se tomo conocimiento de un resultado </a:t>
            </a:r>
            <a:r>
              <a:rPr lang="es-ES_tradnl" sz="1800" dirty="0">
                <a:effectLst/>
                <a:latin typeface="Arial" panose="020B0604020202020204" pitchFamily="34" charset="0"/>
                <a:ea typeface="Times New Roman" panose="02020603050405020304" pitchFamily="18" charset="0"/>
              </a:rPr>
              <a:t>PCR (+) para poliovirus derivado de la vacuna tipo 1 emitido por el Instituto Oswaldo Cruz/FIOCRUZ, a partir de una muestra fecal de un menor procedente de la Comunidades Nativas Nuevo Belén</a:t>
            </a:r>
            <a:endParaRPr kumimoji="0" lang="es-US"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4" name="Imagen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3309" y="47587"/>
            <a:ext cx="13652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ítulo 1">
            <a:extLst>
              <a:ext uri="{FF2B5EF4-FFF2-40B4-BE49-F238E27FC236}">
                <a16:creationId xmlns:a16="http://schemas.microsoft.com/office/drawing/2014/main" id="{1B65CE87-0A70-469B-B9B9-4F94E154B26C}"/>
              </a:ext>
            </a:extLst>
          </p:cNvPr>
          <p:cNvSpPr txBox="1">
            <a:spLocks/>
          </p:cNvSpPr>
          <p:nvPr/>
        </p:nvSpPr>
        <p:spPr>
          <a:xfrm>
            <a:off x="1361204" y="644094"/>
            <a:ext cx="9836208" cy="431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800" b="1" dirty="0">
                <a:solidFill>
                  <a:srgbClr val="00A59F"/>
                </a:solidFill>
                <a:latin typeface="+mn-lt"/>
              </a:rPr>
              <a:t>Caso de poliomielitis por poliovirus derivado de vacuna tipo 1 </a:t>
            </a:r>
          </a:p>
          <a:p>
            <a:pPr algn="ctr"/>
            <a:r>
              <a:rPr lang="es-PE" sz="2800" b="1" dirty="0">
                <a:solidFill>
                  <a:srgbClr val="00A59F"/>
                </a:solidFill>
                <a:latin typeface="+mn-lt"/>
              </a:rPr>
              <a:t>Comunidad Nativa Nuevo Belén, distrito de </a:t>
            </a:r>
            <a:r>
              <a:rPr lang="es-PE" sz="2800" b="1" dirty="0" err="1">
                <a:solidFill>
                  <a:srgbClr val="00A59F"/>
                </a:solidFill>
                <a:latin typeface="+mn-lt"/>
              </a:rPr>
              <a:t>Manseriche</a:t>
            </a:r>
            <a:r>
              <a:rPr lang="es-PE" sz="2800" b="1" dirty="0">
                <a:solidFill>
                  <a:srgbClr val="00A59F"/>
                </a:solidFill>
                <a:latin typeface="+mn-lt"/>
              </a:rPr>
              <a:t>, Loreto</a:t>
            </a:r>
          </a:p>
        </p:txBody>
      </p:sp>
      <p:pic>
        <p:nvPicPr>
          <p:cNvPr id="3" name="Imagen 2">
            <a:extLst>
              <a:ext uri="{FF2B5EF4-FFF2-40B4-BE49-F238E27FC236}">
                <a16:creationId xmlns:a16="http://schemas.microsoft.com/office/drawing/2014/main" id="{8779E273-65E6-C0DE-825F-539525F09E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2163" y="6222136"/>
            <a:ext cx="981555" cy="591387"/>
          </a:xfrm>
          <a:prstGeom prst="rect">
            <a:avLst/>
          </a:prstGeom>
        </p:spPr>
      </p:pic>
      <p:pic>
        <p:nvPicPr>
          <p:cNvPr id="5" name="Imagen 1">
            <a:extLst>
              <a:ext uri="{FF2B5EF4-FFF2-40B4-BE49-F238E27FC236}">
                <a16:creationId xmlns:a16="http://schemas.microsoft.com/office/drawing/2014/main" id="{0F4D8E8D-FFA4-E54F-1AD8-30D7A90C5B6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74744"/>
            <a:ext cx="17764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o 7">
            <a:extLst>
              <a:ext uri="{FF2B5EF4-FFF2-40B4-BE49-F238E27FC236}">
                <a16:creationId xmlns:a16="http://schemas.microsoft.com/office/drawing/2014/main" id="{C4621953-AD3C-CC80-4F2C-2D0EB6CF1FEC}"/>
              </a:ext>
            </a:extLst>
          </p:cNvPr>
          <p:cNvGrpSpPr/>
          <p:nvPr/>
        </p:nvGrpSpPr>
        <p:grpSpPr>
          <a:xfrm>
            <a:off x="773552" y="1414800"/>
            <a:ext cx="3530038" cy="4822254"/>
            <a:chOff x="773552" y="1414800"/>
            <a:chExt cx="3530038" cy="4822254"/>
          </a:xfrm>
        </p:grpSpPr>
        <p:pic>
          <p:nvPicPr>
            <p:cNvPr id="4" name="Imagen 3">
              <a:extLst>
                <a:ext uri="{FF2B5EF4-FFF2-40B4-BE49-F238E27FC236}">
                  <a16:creationId xmlns:a16="http://schemas.microsoft.com/office/drawing/2014/main" id="{52323F91-7366-DF48-BDF1-435EB201B95A}"/>
                </a:ext>
              </a:extLst>
            </p:cNvPr>
            <p:cNvPicPr>
              <a:picLocks noChangeAspect="1"/>
            </p:cNvPicPr>
            <p:nvPr/>
          </p:nvPicPr>
          <p:blipFill rotWithShape="1">
            <a:blip r:embed="rId8">
              <a:extLst>
                <a:ext uri="{28A0092B-C50C-407E-A947-70E740481C1C}">
                  <a14:useLocalDpi xmlns:a14="http://schemas.microsoft.com/office/drawing/2010/main" val="0"/>
                </a:ext>
              </a:extLst>
            </a:blip>
            <a:srcRect l="6887" t="2102" r="3245"/>
            <a:stretch/>
          </p:blipFill>
          <p:spPr>
            <a:xfrm>
              <a:off x="773552" y="1414800"/>
              <a:ext cx="3530038" cy="4822254"/>
            </a:xfrm>
            <a:prstGeom prst="rect">
              <a:avLst/>
            </a:prstGeom>
          </p:spPr>
        </p:pic>
        <p:sp>
          <p:nvSpPr>
            <p:cNvPr id="6" name="Rectángulo 5">
              <a:extLst>
                <a:ext uri="{FF2B5EF4-FFF2-40B4-BE49-F238E27FC236}">
                  <a16:creationId xmlns:a16="http://schemas.microsoft.com/office/drawing/2014/main" id="{0DA28CF5-AA81-A1D3-BD11-84818B4C0D95}"/>
                </a:ext>
              </a:extLst>
            </p:cNvPr>
            <p:cNvSpPr/>
            <p:nvPr/>
          </p:nvSpPr>
          <p:spPr>
            <a:xfrm>
              <a:off x="773552" y="3968151"/>
              <a:ext cx="261618" cy="160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9" name="Marcador de número de diapositiva 8">
            <a:extLst>
              <a:ext uri="{FF2B5EF4-FFF2-40B4-BE49-F238E27FC236}">
                <a16:creationId xmlns:a16="http://schemas.microsoft.com/office/drawing/2014/main" id="{4BC37594-B8CB-F8BD-0DC6-D871D9FFDE62}"/>
              </a:ext>
            </a:extLst>
          </p:cNvPr>
          <p:cNvSpPr>
            <a:spLocks noGrp="1"/>
          </p:cNvSpPr>
          <p:nvPr>
            <p:ph type="sldNum" sz="quarter" idx="12"/>
          </p:nvPr>
        </p:nvSpPr>
        <p:spPr/>
        <p:txBody>
          <a:bodyPr/>
          <a:lstStyle/>
          <a:p>
            <a:fld id="{5A56FCED-B1D0-4DB9-A43C-010D8A4B9710}" type="slidenum">
              <a:rPr lang="es-PE" smtClean="0"/>
              <a:t>2</a:t>
            </a:fld>
            <a:endParaRPr lang="es-PE"/>
          </a:p>
        </p:txBody>
      </p:sp>
    </p:spTree>
    <p:extLst>
      <p:ext uri="{BB962C8B-B14F-4D97-AF65-F5344CB8AC3E}">
        <p14:creationId xmlns:p14="http://schemas.microsoft.com/office/powerpoint/2010/main" val="2235349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7E28037-2C63-1C01-DAEA-02A94D5C3F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3309" y="47587"/>
            <a:ext cx="13652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B94BA253-E27C-3955-8224-F8786314A9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2163" y="6222136"/>
            <a:ext cx="981555" cy="591387"/>
          </a:xfrm>
          <a:prstGeom prst="rect">
            <a:avLst/>
          </a:prstGeom>
        </p:spPr>
      </p:pic>
      <p:pic>
        <p:nvPicPr>
          <p:cNvPr id="4" name="Imagen 1">
            <a:extLst>
              <a:ext uri="{FF2B5EF4-FFF2-40B4-BE49-F238E27FC236}">
                <a16:creationId xmlns:a16="http://schemas.microsoft.com/office/drawing/2014/main" id="{F975A309-16E4-BB66-E741-9069CB5DE54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4744"/>
            <a:ext cx="17764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2655E66C-AFB5-EE84-FBB2-96CA1EF60FFF}"/>
              </a:ext>
            </a:extLst>
          </p:cNvPr>
          <p:cNvSpPr txBox="1"/>
          <p:nvPr/>
        </p:nvSpPr>
        <p:spPr>
          <a:xfrm>
            <a:off x="3949146" y="2328511"/>
            <a:ext cx="6944139" cy="461665"/>
          </a:xfrm>
          <a:prstGeom prst="rect">
            <a:avLst/>
          </a:prstGeom>
          <a:solidFill>
            <a:srgbClr val="002060"/>
          </a:solidFill>
        </p:spPr>
        <p:txBody>
          <a:bodyPr wrap="square">
            <a:spAutoFit/>
          </a:bodyPr>
          <a:lstStyle/>
          <a:p>
            <a:endParaRPr lang="es-PE" sz="2400" dirty="0">
              <a:solidFill>
                <a:schemeClr val="bg1"/>
              </a:solidFill>
            </a:endParaRPr>
          </a:p>
        </p:txBody>
      </p:sp>
      <p:sp>
        <p:nvSpPr>
          <p:cNvPr id="11" name="CuadroTexto 10">
            <a:extLst>
              <a:ext uri="{FF2B5EF4-FFF2-40B4-BE49-F238E27FC236}">
                <a16:creationId xmlns:a16="http://schemas.microsoft.com/office/drawing/2014/main" id="{B1E5BD3D-19C9-4931-3094-94A93B59A063}"/>
              </a:ext>
            </a:extLst>
          </p:cNvPr>
          <p:cNvSpPr txBox="1"/>
          <p:nvPr/>
        </p:nvSpPr>
        <p:spPr>
          <a:xfrm>
            <a:off x="5345751" y="2266955"/>
            <a:ext cx="3998280" cy="584775"/>
          </a:xfrm>
          <a:prstGeom prst="rect">
            <a:avLst/>
          </a:prstGeom>
          <a:noFill/>
        </p:spPr>
        <p:txBody>
          <a:bodyPr wrap="square" rtlCol="0">
            <a:spAutoFit/>
          </a:bodyPr>
          <a:lstStyle/>
          <a:p>
            <a:pPr algn="ctr"/>
            <a:r>
              <a:rPr lang="es-PE" sz="3200" b="1" dirty="0">
                <a:solidFill>
                  <a:schemeClr val="bg1"/>
                </a:solidFill>
              </a:rPr>
              <a:t>Actividades realizadas</a:t>
            </a:r>
          </a:p>
        </p:txBody>
      </p:sp>
      <p:sp>
        <p:nvSpPr>
          <p:cNvPr id="14" name="CuadroTexto 13">
            <a:extLst>
              <a:ext uri="{FF2B5EF4-FFF2-40B4-BE49-F238E27FC236}">
                <a16:creationId xmlns:a16="http://schemas.microsoft.com/office/drawing/2014/main" id="{90E70BCF-774F-3EFB-CC2A-A6058FB31205}"/>
              </a:ext>
            </a:extLst>
          </p:cNvPr>
          <p:cNvSpPr txBox="1"/>
          <p:nvPr/>
        </p:nvSpPr>
        <p:spPr>
          <a:xfrm>
            <a:off x="3588087" y="2878316"/>
            <a:ext cx="7513608" cy="3463512"/>
          </a:xfrm>
          <a:prstGeom prst="rect">
            <a:avLst/>
          </a:prstGeom>
          <a:solidFill>
            <a:schemeClr val="bg1"/>
          </a:solidFill>
        </p:spPr>
        <p:txBody>
          <a:bodyPr wrap="square">
            <a:spAutoFit/>
          </a:bodyPr>
          <a:lstStyle/>
          <a:p>
            <a:pPr marL="342900" lvl="0" indent="-342900" algn="just">
              <a:lnSpc>
                <a:spcPct val="115000"/>
              </a:lnSpc>
              <a:buFont typeface="Symbol" panose="05050102010706020507" pitchFamily="18" charset="2"/>
              <a:buChar char=""/>
              <a:tabLst>
                <a:tab pos="270510" algn="l"/>
              </a:tabLst>
            </a:pPr>
            <a:r>
              <a:rPr lang="es-PE" sz="16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Reunión técnica permanente </a:t>
            </a:r>
            <a:r>
              <a:rPr lang="es-PE" sz="1600" dirty="0">
                <a:effectLst/>
                <a:latin typeface="Arial" panose="020B0604020202020204" pitchFamily="34" charset="0"/>
                <a:ea typeface="Calibri" panose="020F0502020204030204" pitchFamily="34" charset="0"/>
                <a:cs typeface="Times New Roman" panose="02020603050405020304" pitchFamily="18" charset="0"/>
              </a:rPr>
              <a:t>de CDC Perú con OPS, INS, DIGESP, DGOS, DIRESA Loreto </a:t>
            </a:r>
            <a:r>
              <a:rPr lang="es-ES" sz="1600" dirty="0">
                <a:effectLst/>
                <a:latin typeface="Arial" panose="020B0604020202020204" pitchFamily="34" charset="0"/>
                <a:ea typeface="Calibri" panose="020F0502020204030204" pitchFamily="34" charset="0"/>
                <a:cs typeface="Times New Roman" panose="02020603050405020304" pitchFamily="18" charset="0"/>
              </a:rPr>
              <a:t>y Red de Salud </a:t>
            </a:r>
            <a:r>
              <a:rPr lang="es-ES" sz="1600" dirty="0" err="1">
                <a:effectLst/>
                <a:latin typeface="Arial" panose="020B0604020202020204" pitchFamily="34" charset="0"/>
                <a:ea typeface="Calibri" panose="020F0502020204030204" pitchFamily="34" charset="0"/>
                <a:cs typeface="Times New Roman" panose="02020603050405020304" pitchFamily="18" charset="0"/>
              </a:rPr>
              <a:t>Datem</a:t>
            </a:r>
            <a:r>
              <a:rPr lang="es-ES" sz="1600" dirty="0">
                <a:effectLst/>
                <a:latin typeface="Arial" panose="020B0604020202020204" pitchFamily="34" charset="0"/>
                <a:ea typeface="Calibri" panose="020F0502020204030204" pitchFamily="34" charset="0"/>
                <a:cs typeface="Times New Roman" panose="02020603050405020304" pitchFamily="18" charset="0"/>
              </a:rPr>
              <a:t> del Marañón.</a:t>
            </a:r>
            <a:endParaRPr lang="es-P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270510" algn="l"/>
              </a:tabLst>
            </a:pPr>
            <a:r>
              <a:rPr lang="es-PE" sz="1600" b="1" dirty="0">
                <a:solidFill>
                  <a:srgbClr val="0070C0"/>
                </a:solidFill>
                <a:effectLst/>
                <a:latin typeface="Arial" panose="020B0604020202020204" pitchFamily="34" charset="0"/>
                <a:ea typeface="Calibri" panose="020F0502020204030204" pitchFamily="34" charset="0"/>
              </a:rPr>
              <a:t>Búsqueda activa comunitaria </a:t>
            </a:r>
            <a:r>
              <a:rPr lang="es-PE" sz="1600" dirty="0">
                <a:effectLst/>
                <a:latin typeface="Arial" panose="020B0604020202020204" pitchFamily="34" charset="0"/>
                <a:ea typeface="Calibri" panose="020F0502020204030204" pitchFamily="34" charset="0"/>
              </a:rPr>
              <a:t>mediante entrevistas, </a:t>
            </a:r>
            <a:r>
              <a:rPr lang="es-PE" sz="1600" dirty="0" err="1">
                <a:effectLst/>
                <a:latin typeface="Arial" panose="020B0604020202020204" pitchFamily="34" charset="0"/>
                <a:ea typeface="Calibri" panose="020F0502020204030204" pitchFamily="34" charset="0"/>
              </a:rPr>
              <a:t>focus</a:t>
            </a:r>
            <a:r>
              <a:rPr lang="es-PE" sz="1600" dirty="0">
                <a:effectLst/>
                <a:latin typeface="Arial" panose="020B0604020202020204" pitchFamily="34" charset="0"/>
                <a:ea typeface="Calibri" panose="020F0502020204030204" pitchFamily="34" charset="0"/>
              </a:rPr>
              <a:t> </a:t>
            </a:r>
            <a:r>
              <a:rPr lang="es-PE" sz="1600" dirty="0" err="1">
                <a:effectLst/>
                <a:latin typeface="Arial" panose="020B0604020202020204" pitchFamily="34" charset="0"/>
                <a:ea typeface="Calibri" panose="020F0502020204030204" pitchFamily="34" charset="0"/>
              </a:rPr>
              <a:t>group</a:t>
            </a:r>
            <a:r>
              <a:rPr lang="es-PE" sz="1600" dirty="0">
                <a:effectLst/>
                <a:latin typeface="Arial" panose="020B0604020202020204" pitchFamily="34" charset="0"/>
                <a:ea typeface="Calibri" panose="020F0502020204030204" pitchFamily="34" charset="0"/>
              </a:rPr>
              <a:t>, reuniones con profesores, alumnos de colegio </a:t>
            </a:r>
            <a:r>
              <a:rPr lang="es-PE" sz="1600" dirty="0">
                <a:latin typeface="Arial" panose="020B0604020202020204" pitchFamily="34" charset="0"/>
                <a:ea typeface="Calibri" panose="020F0502020204030204" pitchFamily="34" charset="0"/>
              </a:rPr>
              <a:t>internado para niños de las comunidades nativas para </a:t>
            </a:r>
            <a:r>
              <a:rPr lang="es-PE" sz="1600" u="sng" dirty="0">
                <a:latin typeface="Arial" panose="020B0604020202020204" pitchFamily="34" charset="0"/>
                <a:ea typeface="Calibri" panose="020F0502020204030204" pitchFamily="34" charset="0"/>
              </a:rPr>
              <a:t>vigilancia de rumores </a:t>
            </a:r>
            <a:r>
              <a:rPr lang="es-PE" sz="1600" dirty="0">
                <a:latin typeface="Arial" panose="020B0604020202020204" pitchFamily="34" charset="0"/>
                <a:ea typeface="Calibri" panose="020F0502020204030204" pitchFamily="34" charset="0"/>
              </a:rPr>
              <a:t>e identificación de otros casos probables.</a:t>
            </a:r>
          </a:p>
          <a:p>
            <a:pPr marL="342900" indent="-342900" algn="just">
              <a:lnSpc>
                <a:spcPct val="115000"/>
              </a:lnSpc>
              <a:spcAft>
                <a:spcPts val="1000"/>
              </a:spcAft>
              <a:buFont typeface="Symbol" panose="05050102010706020507" pitchFamily="18" charset="2"/>
              <a:buChar char=""/>
              <a:tabLst>
                <a:tab pos="270510" algn="l"/>
              </a:tabLst>
            </a:pPr>
            <a:r>
              <a:rPr lang="es-PE" sz="1600" b="1" dirty="0">
                <a:solidFill>
                  <a:srgbClr val="0070C0"/>
                </a:solidFill>
                <a:effectLst/>
                <a:latin typeface="Arial" panose="020B0604020202020204" pitchFamily="34" charset="0"/>
                <a:ea typeface="Calibri" panose="020F0502020204030204" pitchFamily="34" charset="0"/>
              </a:rPr>
              <a:t>Búsqueda activa in</a:t>
            </a:r>
            <a:r>
              <a:rPr lang="es-PE" sz="1600" b="1" dirty="0">
                <a:solidFill>
                  <a:srgbClr val="0070C0"/>
                </a:solidFill>
                <a:latin typeface="Arial" panose="020B0604020202020204" pitchFamily="34" charset="0"/>
                <a:ea typeface="Calibri" panose="020F0502020204030204" pitchFamily="34" charset="0"/>
              </a:rPr>
              <a:t>stitucional </a:t>
            </a:r>
            <a:r>
              <a:rPr lang="es-PE" sz="1600" dirty="0">
                <a:effectLst/>
                <a:latin typeface="Arial" panose="020B0604020202020204" pitchFamily="34" charset="0"/>
                <a:ea typeface="Calibri" panose="020F0502020204030204" pitchFamily="34" charset="0"/>
                <a:cs typeface="Times New Roman" panose="02020603050405020304" pitchFamily="18" charset="0"/>
              </a:rPr>
              <a:t>en 78 establecimientos </a:t>
            </a:r>
            <a:r>
              <a:rPr lang="es-PE" sz="1600" dirty="0">
                <a:latin typeface="Arial" panose="020B0604020202020204" pitchFamily="34" charset="0"/>
                <a:ea typeface="Calibri" panose="020F0502020204030204" pitchFamily="34" charset="0"/>
                <a:cs typeface="Times New Roman" panose="02020603050405020304" pitchFamily="18" charset="0"/>
              </a:rPr>
              <a:t>de salud de la Provincia </a:t>
            </a:r>
            <a:r>
              <a:rPr lang="es-PE" sz="1600" dirty="0" err="1">
                <a:effectLst/>
                <a:latin typeface="Arial" panose="020B0604020202020204" pitchFamily="34" charset="0"/>
                <a:ea typeface="Calibri" panose="020F0502020204030204" pitchFamily="34" charset="0"/>
                <a:cs typeface="Times New Roman" panose="02020603050405020304" pitchFamily="18" charset="0"/>
              </a:rPr>
              <a:t>Datem</a:t>
            </a:r>
            <a:r>
              <a:rPr lang="es-PE" sz="1600" dirty="0">
                <a:effectLst/>
                <a:latin typeface="Arial" panose="020B0604020202020204" pitchFamily="34" charset="0"/>
                <a:ea typeface="Calibri" panose="020F0502020204030204" pitchFamily="34" charset="0"/>
                <a:cs typeface="Times New Roman" panose="02020603050405020304" pitchFamily="18" charset="0"/>
              </a:rPr>
              <a:t> del Marañón desde Junio-2022 a Febrero-2023 mediante la revisión de los registros HIS, cuadernos de emergencias, registros de atención de crecimiento y desarrollo (CRED), siendo un total de 1,003,2013 registros.</a:t>
            </a:r>
          </a:p>
          <a:p>
            <a:pPr marL="342900" indent="-342900" algn="just">
              <a:lnSpc>
                <a:spcPct val="115000"/>
              </a:lnSpc>
              <a:spcAft>
                <a:spcPts val="1000"/>
              </a:spcAft>
              <a:buFont typeface="Symbol" panose="05050102010706020507" pitchFamily="18" charset="2"/>
              <a:buChar char=""/>
              <a:tabLst>
                <a:tab pos="270510" algn="l"/>
              </a:tabLst>
            </a:pPr>
            <a:r>
              <a:rPr lang="es-PE" sz="1600" b="1" dirty="0">
                <a:solidFill>
                  <a:srgbClr val="0070C0"/>
                </a:solidFill>
                <a:latin typeface="Arial" panose="020B0604020202020204" pitchFamily="34" charset="0"/>
              </a:rPr>
              <a:t>Asistencia medica especializada </a:t>
            </a:r>
            <a:r>
              <a:rPr lang="es-PE" sz="1600" dirty="0">
                <a:latin typeface="Arial" panose="020B0604020202020204" pitchFamily="34" charset="0"/>
              </a:rPr>
              <a:t>para el niño afectado.</a:t>
            </a:r>
            <a:endParaRPr lang="es-PE" sz="1600" dirty="0">
              <a:latin typeface="Arial" panose="020B0604020202020204" pitchFamily="34" charset="0"/>
              <a:ea typeface="Calibri" panose="020F0502020204030204" pitchFamily="34" charset="0"/>
            </a:endParaRPr>
          </a:p>
        </p:txBody>
      </p:sp>
      <p:sp>
        <p:nvSpPr>
          <p:cNvPr id="16" name="Título 1">
            <a:extLst>
              <a:ext uri="{FF2B5EF4-FFF2-40B4-BE49-F238E27FC236}">
                <a16:creationId xmlns:a16="http://schemas.microsoft.com/office/drawing/2014/main" id="{1B65CE87-0A70-469B-B9B9-4F94E154B26C}"/>
              </a:ext>
            </a:extLst>
          </p:cNvPr>
          <p:cNvSpPr txBox="1">
            <a:spLocks/>
          </p:cNvSpPr>
          <p:nvPr/>
        </p:nvSpPr>
        <p:spPr>
          <a:xfrm>
            <a:off x="1182683" y="353684"/>
            <a:ext cx="8326135" cy="1385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800" b="1" dirty="0">
                <a:solidFill>
                  <a:srgbClr val="00A59F"/>
                </a:solidFill>
                <a:latin typeface="+mn-lt"/>
              </a:rPr>
              <a:t>Caso de poliomielitis por poliovirus derivado de vacuna tipo 1. Comunidad Nativa Nuevo Belén, distrito de </a:t>
            </a:r>
            <a:r>
              <a:rPr lang="es-PE" sz="2800" b="1" dirty="0" err="1">
                <a:solidFill>
                  <a:srgbClr val="00A59F"/>
                </a:solidFill>
                <a:latin typeface="+mn-lt"/>
              </a:rPr>
              <a:t>Manseriche</a:t>
            </a:r>
            <a:r>
              <a:rPr lang="es-PE" sz="2800" b="1" dirty="0">
                <a:solidFill>
                  <a:srgbClr val="00A59F"/>
                </a:solidFill>
                <a:latin typeface="+mn-lt"/>
              </a:rPr>
              <a:t>, Loreto</a:t>
            </a:r>
          </a:p>
        </p:txBody>
      </p:sp>
      <p:pic>
        <p:nvPicPr>
          <p:cNvPr id="17" name="Imagen 16">
            <a:extLst>
              <a:ext uri="{FF2B5EF4-FFF2-40B4-BE49-F238E27FC236}">
                <a16:creationId xmlns:a16="http://schemas.microsoft.com/office/drawing/2014/main" id="{4E6568B3-0F1C-FEF0-233C-F62EAA886B08}"/>
              </a:ext>
            </a:extLst>
          </p:cNvPr>
          <p:cNvPicPr>
            <a:picLocks noChangeAspect="1"/>
          </p:cNvPicPr>
          <p:nvPr/>
        </p:nvPicPr>
        <p:blipFill>
          <a:blip r:embed="rId5"/>
          <a:stretch>
            <a:fillRect/>
          </a:stretch>
        </p:blipFill>
        <p:spPr>
          <a:xfrm>
            <a:off x="215661" y="4011284"/>
            <a:ext cx="3193592" cy="22967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Un grupo de personas sentadas en el suelo&#10;&#10;Descripción generada automáticamente con confianza media">
            <a:extLst>
              <a:ext uri="{FF2B5EF4-FFF2-40B4-BE49-F238E27FC236}">
                <a16:creationId xmlns:a16="http://schemas.microsoft.com/office/drawing/2014/main" id="{4A9C3F7B-F4A5-EE8C-1A40-55867C62B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881" y="1550958"/>
            <a:ext cx="3111612" cy="22967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descr="Imagen que contiene niño, gente, edificio, jugando&#10;&#10;Descripción generada automáticamente">
            <a:extLst>
              <a:ext uri="{FF2B5EF4-FFF2-40B4-BE49-F238E27FC236}">
                <a16:creationId xmlns:a16="http://schemas.microsoft.com/office/drawing/2014/main" id="{C40EDDCF-99FE-0F97-7975-D3F79497BF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4597"/>
          <a:stretch/>
        </p:blipFill>
        <p:spPr bwMode="auto">
          <a:xfrm>
            <a:off x="9636095" y="361275"/>
            <a:ext cx="2110811" cy="1682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6" name="Marcador de número de diapositiva 5">
            <a:extLst>
              <a:ext uri="{FF2B5EF4-FFF2-40B4-BE49-F238E27FC236}">
                <a16:creationId xmlns:a16="http://schemas.microsoft.com/office/drawing/2014/main" id="{6F9031FA-BEC8-2116-0472-442F5F528878}"/>
              </a:ext>
            </a:extLst>
          </p:cNvPr>
          <p:cNvSpPr>
            <a:spLocks noGrp="1"/>
          </p:cNvSpPr>
          <p:nvPr>
            <p:ph type="sldNum" sz="quarter" idx="12"/>
          </p:nvPr>
        </p:nvSpPr>
        <p:spPr/>
        <p:txBody>
          <a:bodyPr/>
          <a:lstStyle/>
          <a:p>
            <a:fld id="{5A56FCED-B1D0-4DB9-A43C-010D8A4B9710}" type="slidenum">
              <a:rPr lang="es-PE" smtClean="0"/>
              <a:t>3</a:t>
            </a:fld>
            <a:endParaRPr lang="es-PE"/>
          </a:p>
        </p:txBody>
      </p:sp>
    </p:spTree>
    <p:extLst>
      <p:ext uri="{BB962C8B-B14F-4D97-AF65-F5344CB8AC3E}">
        <p14:creationId xmlns:p14="http://schemas.microsoft.com/office/powerpoint/2010/main" val="424134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txBox="1">
            <a:spLocks/>
          </p:cNvSpPr>
          <p:nvPr/>
        </p:nvSpPr>
        <p:spPr>
          <a:xfrm>
            <a:off x="1399563" y="283850"/>
            <a:ext cx="9394038" cy="10985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a:defRPr/>
            </a:pPr>
            <a:r>
              <a:rPr lang="es-ES" altLang="es-PE" sz="3200" b="1" dirty="0">
                <a:solidFill>
                  <a:srgbClr val="00A59F"/>
                </a:solidFill>
                <a:latin typeface="+mn-lt"/>
              </a:rPr>
              <a:t>1. INFORME SOBRE LAS ESTRATEGIAS PARA LA VACUNACIÓN EN NIÑOS Y NIÑAS A NIVEL NACIONAL</a:t>
            </a:r>
          </a:p>
        </p:txBody>
      </p:sp>
      <p:graphicFrame>
        <p:nvGraphicFramePr>
          <p:cNvPr id="7" name="Diagrama 6"/>
          <p:cNvGraphicFramePr/>
          <p:nvPr/>
        </p:nvGraphicFramePr>
        <p:xfrm>
          <a:off x="656623" y="1230083"/>
          <a:ext cx="651192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a:extLst>
              <a:ext uri="{FF2B5EF4-FFF2-40B4-BE49-F238E27FC236}">
                <a16:creationId xmlns:a16="http://schemas.microsoft.com/office/drawing/2014/main" id="{9CB5DBA1-89F9-7F2E-7439-16FAEA3FB04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3309" y="47587"/>
            <a:ext cx="13652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2659B2DD-B829-7576-1722-0317421741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72163" y="6222136"/>
            <a:ext cx="981555" cy="591387"/>
          </a:xfrm>
          <a:prstGeom prst="rect">
            <a:avLst/>
          </a:prstGeom>
        </p:spPr>
      </p:pic>
      <p:pic>
        <p:nvPicPr>
          <p:cNvPr id="4" name="Imagen 1">
            <a:extLst>
              <a:ext uri="{FF2B5EF4-FFF2-40B4-BE49-F238E27FC236}">
                <a16:creationId xmlns:a16="http://schemas.microsoft.com/office/drawing/2014/main" id="{CD759783-2586-2924-E23D-EF5FC2B2FA3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74744"/>
            <a:ext cx="17764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54F7A675-CE4E-C9EB-E362-347CEF5CD1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3596" y="3550421"/>
            <a:ext cx="4229344" cy="2819562"/>
          </a:xfrm>
          <a:prstGeom prst="rect">
            <a:avLst/>
          </a:prstGeom>
        </p:spPr>
      </p:pic>
      <p:pic>
        <p:nvPicPr>
          <p:cNvPr id="14" name="Imagen 13">
            <a:extLst>
              <a:ext uri="{FF2B5EF4-FFF2-40B4-BE49-F238E27FC236}">
                <a16:creationId xmlns:a16="http://schemas.microsoft.com/office/drawing/2014/main" id="{04F40572-F845-376C-493C-F35A5D757B15}"/>
              </a:ext>
            </a:extLst>
          </p:cNvPr>
          <p:cNvPicPr>
            <a:picLocks noChangeAspect="1"/>
          </p:cNvPicPr>
          <p:nvPr/>
        </p:nvPicPr>
        <p:blipFill rotWithShape="1">
          <a:blip r:embed="rId11"/>
          <a:srcRect l="25330" t="38601" r="1278"/>
          <a:stretch/>
        </p:blipFill>
        <p:spPr>
          <a:xfrm>
            <a:off x="7433596" y="1321464"/>
            <a:ext cx="4229344" cy="2376803"/>
          </a:xfrm>
          <a:prstGeom prst="rect">
            <a:avLst/>
          </a:prstGeom>
        </p:spPr>
      </p:pic>
      <p:sp>
        <p:nvSpPr>
          <p:cNvPr id="6" name="Marcador de número de diapositiva 5">
            <a:extLst>
              <a:ext uri="{FF2B5EF4-FFF2-40B4-BE49-F238E27FC236}">
                <a16:creationId xmlns:a16="http://schemas.microsoft.com/office/drawing/2014/main" id="{E08F857B-C624-1A81-0041-93D7BE108A15}"/>
              </a:ext>
            </a:extLst>
          </p:cNvPr>
          <p:cNvSpPr>
            <a:spLocks noGrp="1"/>
          </p:cNvSpPr>
          <p:nvPr>
            <p:ph type="sldNum" sz="quarter" idx="12"/>
          </p:nvPr>
        </p:nvSpPr>
        <p:spPr/>
        <p:txBody>
          <a:bodyPr/>
          <a:lstStyle/>
          <a:p>
            <a:fld id="{5A56FCED-B1D0-4DB9-A43C-010D8A4B9710}" type="slidenum">
              <a:rPr lang="es-PE" smtClean="0"/>
              <a:t>4</a:t>
            </a:fld>
            <a:endParaRPr lang="es-PE"/>
          </a:p>
        </p:txBody>
      </p:sp>
    </p:spTree>
    <p:extLst>
      <p:ext uri="{BB962C8B-B14F-4D97-AF65-F5344CB8AC3E}">
        <p14:creationId xmlns:p14="http://schemas.microsoft.com/office/powerpoint/2010/main" val="2646932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p:cNvSpPr txBox="1">
            <a:spLocks/>
          </p:cNvSpPr>
          <p:nvPr/>
        </p:nvSpPr>
        <p:spPr>
          <a:xfrm>
            <a:off x="2449513" y="349250"/>
            <a:ext cx="7300912" cy="4730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a:defRPr/>
            </a:pPr>
            <a:endParaRPr lang="es-ES" altLang="es-PE" sz="3200" b="1" dirty="0">
              <a:solidFill>
                <a:srgbClr val="1060A2"/>
              </a:solidFill>
              <a:latin typeface="+mn-lt"/>
            </a:endParaRPr>
          </a:p>
        </p:txBody>
      </p:sp>
      <p:sp>
        <p:nvSpPr>
          <p:cNvPr id="3" name="Rectángulo: esquinas redondeadas 2"/>
          <p:cNvSpPr/>
          <p:nvPr/>
        </p:nvSpPr>
        <p:spPr>
          <a:xfrm>
            <a:off x="5121273" y="3713051"/>
            <a:ext cx="5903769" cy="2758069"/>
          </a:xfrm>
          <a:prstGeom prst="roundRect">
            <a:avLst/>
          </a:prstGeom>
          <a:noFill/>
          <a:ln w="28575">
            <a:solidFill>
              <a:srgbClr val="0083B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MX" sz="3200" b="1" dirty="0">
                <a:solidFill>
                  <a:schemeClr val="tx1"/>
                </a:solidFill>
                <a:effectLst>
                  <a:outerShdw blurRad="38100" dist="38100" dir="2700000" algn="tl">
                    <a:srgbClr val="000000">
                      <a:alpha val="43137"/>
                    </a:srgbClr>
                  </a:outerShdw>
                </a:effectLst>
                <a:latin typeface="+mj-lt"/>
              </a:rPr>
              <a:t>Estrategias:</a:t>
            </a:r>
          </a:p>
          <a:p>
            <a:pPr>
              <a:defRPr/>
            </a:pPr>
            <a:endParaRPr lang="es-MX" sz="2200" b="1" dirty="0">
              <a:solidFill>
                <a:schemeClr val="tx1"/>
              </a:solidFill>
              <a:effectLst>
                <a:outerShdw blurRad="38100" dist="38100" dir="2700000" algn="tl">
                  <a:srgbClr val="000000">
                    <a:alpha val="43137"/>
                  </a:srgbClr>
                </a:outerShdw>
              </a:effectLst>
              <a:latin typeface="+mj-lt"/>
            </a:endParaRPr>
          </a:p>
          <a:p>
            <a:pPr marL="285750" indent="-285750">
              <a:buFont typeface="Wingdings" panose="05000000000000000000" pitchFamily="2" charset="2"/>
              <a:buChar char="ü"/>
              <a:defRPr/>
            </a:pPr>
            <a:r>
              <a:rPr lang="es-MX" sz="2200" b="1" dirty="0">
                <a:solidFill>
                  <a:schemeClr val="tx1"/>
                </a:solidFill>
                <a:effectLst>
                  <a:outerShdw blurRad="38100" dist="38100" dir="2700000" algn="tl">
                    <a:srgbClr val="000000">
                      <a:alpha val="43137"/>
                    </a:srgbClr>
                  </a:outerShdw>
                </a:effectLst>
                <a:latin typeface="+mj-lt"/>
              </a:rPr>
              <a:t>Vacunación Institucional</a:t>
            </a:r>
          </a:p>
          <a:p>
            <a:pPr marL="285750" indent="-285750">
              <a:buFont typeface="Wingdings" panose="05000000000000000000" pitchFamily="2" charset="2"/>
              <a:buChar char="ü"/>
              <a:defRPr/>
            </a:pPr>
            <a:r>
              <a:rPr lang="es-MX" sz="2200" b="1" dirty="0">
                <a:solidFill>
                  <a:schemeClr val="tx1"/>
                </a:solidFill>
                <a:latin typeface="+mj-lt"/>
              </a:rPr>
              <a:t>Canalización</a:t>
            </a:r>
          </a:p>
          <a:p>
            <a:pPr marL="285750" indent="-285750">
              <a:buFont typeface="Wingdings" panose="05000000000000000000" pitchFamily="2" charset="2"/>
              <a:buChar char="ü"/>
              <a:defRPr/>
            </a:pPr>
            <a:r>
              <a:rPr lang="es-MX" sz="2200" b="1" dirty="0">
                <a:solidFill>
                  <a:schemeClr val="tx1"/>
                </a:solidFill>
                <a:latin typeface="+mj-lt"/>
              </a:rPr>
              <a:t>Casa por casa</a:t>
            </a:r>
          </a:p>
          <a:p>
            <a:pPr marL="285750" indent="-285750">
              <a:buFont typeface="Wingdings" panose="05000000000000000000" pitchFamily="2" charset="2"/>
              <a:buChar char="ü"/>
              <a:defRPr/>
            </a:pPr>
            <a:r>
              <a:rPr lang="es-MX" sz="2200" b="1" dirty="0">
                <a:solidFill>
                  <a:schemeClr val="tx1"/>
                </a:solidFill>
                <a:latin typeface="+mj-lt"/>
              </a:rPr>
              <a:t>Puesto fijo/micro – concentración</a:t>
            </a:r>
            <a:endParaRPr lang="es-PE" sz="2200" b="1" dirty="0">
              <a:solidFill>
                <a:schemeClr val="tx1"/>
              </a:solidFill>
            </a:endParaRPr>
          </a:p>
          <a:p>
            <a:pPr marL="285750" indent="-285750">
              <a:buFont typeface="Wingdings" panose="05000000000000000000" pitchFamily="2" charset="2"/>
              <a:buChar char="ü"/>
              <a:defRPr/>
            </a:pPr>
            <a:r>
              <a:rPr lang="es-MX" sz="2200" b="1" dirty="0">
                <a:solidFill>
                  <a:schemeClr val="tx1"/>
                </a:solidFill>
                <a:latin typeface="+mj-lt"/>
              </a:rPr>
              <a:t>Brigada/ Equipo móvil</a:t>
            </a:r>
          </a:p>
        </p:txBody>
      </p:sp>
      <p:graphicFrame>
        <p:nvGraphicFramePr>
          <p:cNvPr id="6" name="Diagrama 5"/>
          <p:cNvGraphicFramePr/>
          <p:nvPr/>
        </p:nvGraphicFramePr>
        <p:xfrm>
          <a:off x="1153451" y="1605541"/>
          <a:ext cx="9871591" cy="1843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p:cNvSpPr txBox="1"/>
          <p:nvPr/>
        </p:nvSpPr>
        <p:spPr>
          <a:xfrm>
            <a:off x="1042329" y="3525395"/>
            <a:ext cx="2719117" cy="307777"/>
          </a:xfrm>
          <a:prstGeom prst="rect">
            <a:avLst/>
          </a:prstGeom>
          <a:noFill/>
        </p:spPr>
        <p:txBody>
          <a:bodyPr wrap="square">
            <a:spAutoFit/>
          </a:bodyPr>
          <a:lstStyle/>
          <a:p>
            <a:pPr>
              <a:defRPr/>
            </a:pPr>
            <a:r>
              <a:rPr lang="es-MX" sz="1050" b="1" dirty="0">
                <a:latin typeface="+mj-lt"/>
              </a:rPr>
              <a:t>Fuente DGIESP-MINSA 2023 *</a:t>
            </a:r>
            <a:r>
              <a:rPr lang="es-MX" sz="1400" b="1" dirty="0">
                <a:latin typeface="+mj-lt"/>
              </a:rPr>
              <a:t>Proyección</a:t>
            </a:r>
            <a:endParaRPr lang="es-MX" sz="1050" b="1" dirty="0">
              <a:latin typeface="+mj-lt"/>
            </a:endParaRPr>
          </a:p>
        </p:txBody>
      </p:sp>
      <p:graphicFrame>
        <p:nvGraphicFramePr>
          <p:cNvPr id="9" name="Diagrama 8"/>
          <p:cNvGraphicFramePr/>
          <p:nvPr/>
        </p:nvGraphicFramePr>
        <p:xfrm>
          <a:off x="1042329" y="1342459"/>
          <a:ext cx="2078181" cy="3693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5" name="Rectángulo 24"/>
          <p:cNvSpPr/>
          <p:nvPr/>
        </p:nvSpPr>
        <p:spPr>
          <a:xfrm>
            <a:off x="1042329" y="4375352"/>
            <a:ext cx="3165123" cy="923330"/>
          </a:xfrm>
          <a:prstGeom prst="rect">
            <a:avLst/>
          </a:prstGeom>
        </p:spPr>
        <p:txBody>
          <a:bodyPr wrap="square">
            <a:spAutoFit/>
          </a:bodyPr>
          <a:lstStyle/>
          <a:p>
            <a:pPr algn="ctr">
              <a:defRPr/>
            </a:pPr>
            <a:r>
              <a:rPr lang="es-ES" altLang="es-PE" b="1" dirty="0">
                <a:solidFill>
                  <a:schemeClr val="tx2"/>
                </a:solidFill>
              </a:rPr>
              <a:t>Norma Técnica 196-2022 Esquema Nacional 18 vacunas  - 28 enfermedades</a:t>
            </a:r>
          </a:p>
        </p:txBody>
      </p:sp>
      <p:pic>
        <p:nvPicPr>
          <p:cNvPr id="4" name="Imagen 3">
            <a:extLst>
              <a:ext uri="{FF2B5EF4-FFF2-40B4-BE49-F238E27FC236}">
                <a16:creationId xmlns:a16="http://schemas.microsoft.com/office/drawing/2014/main" id="{F506A226-603E-A20A-CD3E-F24257D05B30}"/>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53309" y="47587"/>
            <a:ext cx="13652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CA12CA6E-BF64-5B38-A81A-F1D6D430E59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72163" y="6222136"/>
            <a:ext cx="981555" cy="591387"/>
          </a:xfrm>
          <a:prstGeom prst="rect">
            <a:avLst/>
          </a:prstGeom>
        </p:spPr>
      </p:pic>
      <p:pic>
        <p:nvPicPr>
          <p:cNvPr id="7" name="Imagen 1">
            <a:extLst>
              <a:ext uri="{FF2B5EF4-FFF2-40B4-BE49-F238E27FC236}">
                <a16:creationId xmlns:a16="http://schemas.microsoft.com/office/drawing/2014/main" id="{60CE951A-03B3-EC3F-D1CB-7059D837510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174744"/>
            <a:ext cx="17764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ítulo 1">
            <a:extLst>
              <a:ext uri="{FF2B5EF4-FFF2-40B4-BE49-F238E27FC236}">
                <a16:creationId xmlns:a16="http://schemas.microsoft.com/office/drawing/2014/main" id="{F813DCC0-6BEE-3110-AD6D-4DA4B16CB380}"/>
              </a:ext>
            </a:extLst>
          </p:cNvPr>
          <p:cNvSpPr txBox="1">
            <a:spLocks/>
          </p:cNvSpPr>
          <p:nvPr/>
        </p:nvSpPr>
        <p:spPr>
          <a:xfrm>
            <a:off x="1399563" y="283850"/>
            <a:ext cx="9394038" cy="10985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a:defRPr/>
            </a:pPr>
            <a:r>
              <a:rPr lang="es-ES" altLang="es-PE" sz="3200" b="1" dirty="0">
                <a:solidFill>
                  <a:srgbClr val="00A59F"/>
                </a:solidFill>
                <a:latin typeface="+mn-lt"/>
              </a:rPr>
              <a:t>1. INFORME SOBRE LAS ESTRATEGIAS PARA LA VACUNACIÓN EN NIÑOS Y NIÑAS A NIVEL NACIONAL</a:t>
            </a:r>
          </a:p>
        </p:txBody>
      </p:sp>
      <p:sp>
        <p:nvSpPr>
          <p:cNvPr id="11" name="Marcador de número de diapositiva 10">
            <a:extLst>
              <a:ext uri="{FF2B5EF4-FFF2-40B4-BE49-F238E27FC236}">
                <a16:creationId xmlns:a16="http://schemas.microsoft.com/office/drawing/2014/main" id="{47243986-9A93-5281-FEAF-9D25CD8C3937}"/>
              </a:ext>
            </a:extLst>
          </p:cNvPr>
          <p:cNvSpPr>
            <a:spLocks noGrp="1"/>
          </p:cNvSpPr>
          <p:nvPr>
            <p:ph type="sldNum" sz="quarter" idx="12"/>
          </p:nvPr>
        </p:nvSpPr>
        <p:spPr/>
        <p:txBody>
          <a:bodyPr/>
          <a:lstStyle/>
          <a:p>
            <a:fld id="{5A56FCED-B1D0-4DB9-A43C-010D8A4B9710}" type="slidenum">
              <a:rPr lang="es-PE" smtClean="0"/>
              <a:t>5</a:t>
            </a:fld>
            <a:endParaRPr lang="es-P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txBox="1">
            <a:spLocks/>
          </p:cNvSpPr>
          <p:nvPr/>
        </p:nvSpPr>
        <p:spPr>
          <a:xfrm>
            <a:off x="896522" y="464777"/>
            <a:ext cx="10415586" cy="10985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lvl="0" algn="ctr"/>
            <a:r>
              <a:rPr lang="es-ES" altLang="es-PE" sz="2800" b="1" dirty="0">
                <a:solidFill>
                  <a:srgbClr val="00A59F"/>
                </a:solidFill>
                <a:latin typeface="+mn-lt"/>
              </a:rPr>
              <a:t>2. INFORME SOBRE EL ESQUEMA DE VACUNACIÓN DONDE SE VISUALIZA LA INCLUSION DE LA VACUNA CONTRA LA POLIOMIELITIS</a:t>
            </a:r>
            <a:endParaRPr lang="es-PE" sz="4000" dirty="0"/>
          </a:p>
        </p:txBody>
      </p:sp>
      <p:sp>
        <p:nvSpPr>
          <p:cNvPr id="2" name="Rectángulo 1"/>
          <p:cNvSpPr/>
          <p:nvPr/>
        </p:nvSpPr>
        <p:spPr>
          <a:xfrm>
            <a:off x="451599" y="1286599"/>
            <a:ext cx="11211341" cy="981423"/>
          </a:xfrm>
          <a:prstGeom prst="rect">
            <a:avLst/>
          </a:prstGeom>
        </p:spPr>
        <p:txBody>
          <a:bodyPr wrap="square">
            <a:spAutoFit/>
          </a:bodyPr>
          <a:lstStyle/>
          <a:p>
            <a:pPr marL="457200" algn="just">
              <a:lnSpc>
                <a:spcPct val="107000"/>
              </a:lnSpc>
              <a:spcAft>
                <a:spcPts val="800"/>
              </a:spcAft>
            </a:pPr>
            <a:r>
              <a:rPr lang="es-PE" dirty="0">
                <a:latin typeface="Arial" panose="020B0604020202020204" pitchFamily="34" charset="0"/>
                <a:ea typeface="Calibri" panose="020F0502020204030204" pitchFamily="34" charset="0"/>
                <a:cs typeface="Times New Roman" panose="02020603050405020304" pitchFamily="18" charset="0"/>
              </a:rPr>
              <a:t>Numeral 6.1 Vacunas del Esquema Nacional de la </a:t>
            </a:r>
            <a:r>
              <a:rPr lang="es-PE" b="1" dirty="0">
                <a:latin typeface="Arial" panose="020B0604020202020204" pitchFamily="34" charset="0"/>
                <a:ea typeface="Calibri" panose="020F0502020204030204" pitchFamily="34" charset="0"/>
                <a:cs typeface="Times New Roman" panose="02020603050405020304" pitchFamily="18" charset="0"/>
              </a:rPr>
              <a:t>NTS N° 196-MINSA/DGIESP-2022 </a:t>
            </a:r>
            <a:r>
              <a:rPr lang="es-PE" dirty="0">
                <a:latin typeface="Arial" panose="020B0604020202020204" pitchFamily="34" charset="0"/>
                <a:ea typeface="Calibri" panose="020F0502020204030204" pitchFamily="34" charset="0"/>
                <a:cs typeface="Times New Roman" panose="02020603050405020304" pitchFamily="18" charset="0"/>
              </a:rPr>
              <a:t>"Norma Técnica de Salud que establece el Esquema Nacional de Vacunación", aprobada con </a:t>
            </a:r>
            <a:r>
              <a:rPr lang="es-PE" dirty="0" err="1">
                <a:latin typeface="Arial" panose="020B0604020202020204" pitchFamily="34" charset="0"/>
                <a:ea typeface="Calibri" panose="020F0502020204030204" pitchFamily="34" charset="0"/>
                <a:cs typeface="Times New Roman" panose="02020603050405020304" pitchFamily="18" charset="0"/>
              </a:rPr>
              <a:t>RM°</a:t>
            </a:r>
            <a:r>
              <a:rPr lang="es-PE" dirty="0">
                <a:latin typeface="Arial" panose="020B0604020202020204" pitchFamily="34" charset="0"/>
                <a:ea typeface="Calibri" panose="020F0502020204030204" pitchFamily="34" charset="0"/>
                <a:cs typeface="Times New Roman" panose="02020603050405020304" pitchFamily="18" charset="0"/>
              </a:rPr>
              <a:t> 884-2022-MINSA, de fecha 09 de noviembre de 2022.</a:t>
            </a:r>
            <a:endParaRPr lang="es-PE"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o 7">
            <a:extLst>
              <a:ext uri="{FF2B5EF4-FFF2-40B4-BE49-F238E27FC236}">
                <a16:creationId xmlns:a16="http://schemas.microsoft.com/office/drawing/2014/main" id="{9AC3E4AB-4453-699C-7DC8-D5C9375A8FB8}"/>
              </a:ext>
            </a:extLst>
          </p:cNvPr>
          <p:cNvGrpSpPr/>
          <p:nvPr/>
        </p:nvGrpSpPr>
        <p:grpSpPr>
          <a:xfrm>
            <a:off x="4192440" y="2140167"/>
            <a:ext cx="7265309" cy="3943953"/>
            <a:chOff x="2872604" y="2787284"/>
            <a:chExt cx="7265309" cy="3943953"/>
          </a:xfrm>
        </p:grpSpPr>
        <p:pic>
          <p:nvPicPr>
            <p:cNvPr id="12" name="Imagen 11"/>
            <p:cNvPicPr/>
            <p:nvPr/>
          </p:nvPicPr>
          <p:blipFill rotWithShape="1">
            <a:blip r:embed="rId2"/>
            <a:srcRect l="1665" t="7576" r="-1" b="1536"/>
            <a:stretch/>
          </p:blipFill>
          <p:spPr>
            <a:xfrm>
              <a:off x="2872604" y="2787284"/>
              <a:ext cx="7159918" cy="3943953"/>
            </a:xfrm>
            <a:prstGeom prst="rect">
              <a:avLst/>
            </a:prstGeom>
          </p:spPr>
        </p:pic>
        <p:sp>
          <p:nvSpPr>
            <p:cNvPr id="3" name="Rectángulo 2"/>
            <p:cNvSpPr/>
            <p:nvPr/>
          </p:nvSpPr>
          <p:spPr>
            <a:xfrm>
              <a:off x="4134678" y="5604495"/>
              <a:ext cx="6003235" cy="56984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4" name="Imagen 1">
            <a:extLst>
              <a:ext uri="{FF2B5EF4-FFF2-40B4-BE49-F238E27FC236}">
                <a16:creationId xmlns:a16="http://schemas.microsoft.com/office/drawing/2014/main" id="{F7C81B55-7A5B-896C-2982-839278E6D5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3309" y="47587"/>
            <a:ext cx="13652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8968E348-5DA1-83D1-2363-E997201ED2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2163" y="6222136"/>
            <a:ext cx="981555" cy="591387"/>
          </a:xfrm>
          <a:prstGeom prst="rect">
            <a:avLst/>
          </a:prstGeom>
        </p:spPr>
      </p:pic>
      <p:pic>
        <p:nvPicPr>
          <p:cNvPr id="7" name="Imagen 1">
            <a:extLst>
              <a:ext uri="{FF2B5EF4-FFF2-40B4-BE49-F238E27FC236}">
                <a16:creationId xmlns:a16="http://schemas.microsoft.com/office/drawing/2014/main" id="{0C4181DF-EC93-AA4C-2357-74AE227C5CA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74744"/>
            <a:ext cx="17764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9A200EB6-E7D3-19B4-2EAA-D905E1AE6389}"/>
              </a:ext>
            </a:extLst>
          </p:cNvPr>
          <p:cNvPicPr>
            <a:picLocks noChangeAspect="1"/>
          </p:cNvPicPr>
          <p:nvPr/>
        </p:nvPicPr>
        <p:blipFill>
          <a:blip r:embed="rId6"/>
          <a:stretch>
            <a:fillRect/>
          </a:stretch>
        </p:blipFill>
        <p:spPr>
          <a:xfrm>
            <a:off x="339456" y="2690026"/>
            <a:ext cx="4808464" cy="3391595"/>
          </a:xfrm>
          <a:prstGeom prst="rect">
            <a:avLst/>
          </a:prstGeom>
        </p:spPr>
      </p:pic>
      <p:sp>
        <p:nvSpPr>
          <p:cNvPr id="9" name="Marcador de número de diapositiva 8">
            <a:extLst>
              <a:ext uri="{FF2B5EF4-FFF2-40B4-BE49-F238E27FC236}">
                <a16:creationId xmlns:a16="http://schemas.microsoft.com/office/drawing/2014/main" id="{0EC53DC3-1C1E-B78E-73E5-78E59C7917BB}"/>
              </a:ext>
            </a:extLst>
          </p:cNvPr>
          <p:cNvSpPr>
            <a:spLocks noGrp="1"/>
          </p:cNvSpPr>
          <p:nvPr>
            <p:ph type="sldNum" sz="quarter" idx="12"/>
          </p:nvPr>
        </p:nvSpPr>
        <p:spPr/>
        <p:txBody>
          <a:bodyPr/>
          <a:lstStyle/>
          <a:p>
            <a:fld id="{5A56FCED-B1D0-4DB9-A43C-010D8A4B9710}" type="slidenum">
              <a:rPr lang="es-PE" smtClean="0"/>
              <a:t>6</a:t>
            </a:fld>
            <a:endParaRPr lang="es-PE"/>
          </a:p>
        </p:txBody>
      </p:sp>
    </p:spTree>
    <p:extLst>
      <p:ext uri="{BB962C8B-B14F-4D97-AF65-F5344CB8AC3E}">
        <p14:creationId xmlns:p14="http://schemas.microsoft.com/office/powerpoint/2010/main" val="2982272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B28820F-17C0-5A36-F4CA-00FB8ACFA529}"/>
              </a:ext>
            </a:extLst>
          </p:cNvPr>
          <p:cNvPicPr>
            <a:picLocks noChangeAspect="1"/>
          </p:cNvPicPr>
          <p:nvPr/>
        </p:nvPicPr>
        <p:blipFill>
          <a:blip r:embed="rId2"/>
          <a:stretch>
            <a:fillRect/>
          </a:stretch>
        </p:blipFill>
        <p:spPr>
          <a:xfrm>
            <a:off x="285717" y="1607578"/>
            <a:ext cx="3676387" cy="3451426"/>
          </a:xfrm>
          <a:prstGeom prst="rect">
            <a:avLst/>
          </a:prstGeom>
        </p:spPr>
      </p:pic>
      <p:pic>
        <p:nvPicPr>
          <p:cNvPr id="3" name="Imagen 2">
            <a:extLst>
              <a:ext uri="{FF2B5EF4-FFF2-40B4-BE49-F238E27FC236}">
                <a16:creationId xmlns:a16="http://schemas.microsoft.com/office/drawing/2014/main" id="{23859CA4-41E2-DA82-3440-8542C498A06B}"/>
              </a:ext>
            </a:extLst>
          </p:cNvPr>
          <p:cNvPicPr>
            <a:picLocks noChangeAspect="1"/>
          </p:cNvPicPr>
          <p:nvPr/>
        </p:nvPicPr>
        <p:blipFill>
          <a:blip r:embed="rId3"/>
          <a:stretch>
            <a:fillRect/>
          </a:stretch>
        </p:blipFill>
        <p:spPr>
          <a:xfrm>
            <a:off x="379540" y="4918985"/>
            <a:ext cx="3737167" cy="1668378"/>
          </a:xfrm>
          <a:prstGeom prst="rect">
            <a:avLst/>
          </a:prstGeom>
        </p:spPr>
      </p:pic>
      <p:pic>
        <p:nvPicPr>
          <p:cNvPr id="4" name="Imagen 3">
            <a:extLst>
              <a:ext uri="{FF2B5EF4-FFF2-40B4-BE49-F238E27FC236}">
                <a16:creationId xmlns:a16="http://schemas.microsoft.com/office/drawing/2014/main" id="{B7D671DF-6A2D-AA67-B92D-318053CB9395}"/>
              </a:ext>
            </a:extLst>
          </p:cNvPr>
          <p:cNvPicPr>
            <a:picLocks noChangeAspect="1"/>
          </p:cNvPicPr>
          <p:nvPr/>
        </p:nvPicPr>
        <p:blipFill rotWithShape="1">
          <a:blip r:embed="rId4"/>
          <a:srcRect t="27392"/>
          <a:stretch/>
        </p:blipFill>
        <p:spPr bwMode="auto">
          <a:xfrm>
            <a:off x="7743826" y="1620768"/>
            <a:ext cx="4035188" cy="4960521"/>
          </a:xfrm>
          <a:prstGeom prst="rect">
            <a:avLst/>
          </a:prstGeom>
          <a:ln>
            <a:noFill/>
          </a:ln>
          <a:extLst>
            <a:ext uri="{53640926-AAD7-44D8-BBD7-CCE9431645EC}">
              <a14:shadowObscured xmlns:a14="http://schemas.microsoft.com/office/drawing/2010/main"/>
            </a:ext>
          </a:extLst>
        </p:spPr>
      </p:pic>
      <p:graphicFrame>
        <p:nvGraphicFramePr>
          <p:cNvPr id="10" name="Diagrama 9">
            <a:extLst>
              <a:ext uri="{FF2B5EF4-FFF2-40B4-BE49-F238E27FC236}">
                <a16:creationId xmlns:a16="http://schemas.microsoft.com/office/drawing/2014/main" id="{B5EC4980-3217-F949-7DF2-A8C02781F86E}"/>
              </a:ext>
            </a:extLst>
          </p:cNvPr>
          <p:cNvGraphicFramePr/>
          <p:nvPr/>
        </p:nvGraphicFramePr>
        <p:xfrm>
          <a:off x="4323199" y="3955733"/>
          <a:ext cx="3059532" cy="22383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a 8">
            <a:extLst>
              <a:ext uri="{FF2B5EF4-FFF2-40B4-BE49-F238E27FC236}">
                <a16:creationId xmlns:a16="http://schemas.microsoft.com/office/drawing/2014/main" id="{16528CB6-6940-CDB9-5353-3B773F516466}"/>
              </a:ext>
            </a:extLst>
          </p:cNvPr>
          <p:cNvGraphicFramePr/>
          <p:nvPr/>
        </p:nvGraphicFramePr>
        <p:xfrm>
          <a:off x="4323200" y="1617477"/>
          <a:ext cx="3059531" cy="20313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 name="Imagen 1">
            <a:extLst>
              <a:ext uri="{FF2B5EF4-FFF2-40B4-BE49-F238E27FC236}">
                <a16:creationId xmlns:a16="http://schemas.microsoft.com/office/drawing/2014/main" id="{F1B0EA6E-C6D0-911E-F73A-0CECBC53BA7E}"/>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643158" y="92064"/>
            <a:ext cx="13652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13FDDAF2-D50B-EF60-A4C9-47737596F27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062012" y="6266613"/>
            <a:ext cx="981555" cy="591387"/>
          </a:xfrm>
          <a:prstGeom prst="rect">
            <a:avLst/>
          </a:prstGeom>
        </p:spPr>
      </p:pic>
      <p:pic>
        <p:nvPicPr>
          <p:cNvPr id="12" name="Imagen 1">
            <a:extLst>
              <a:ext uri="{FF2B5EF4-FFF2-40B4-BE49-F238E27FC236}">
                <a16:creationId xmlns:a16="http://schemas.microsoft.com/office/drawing/2014/main" id="{4D42793A-F2A0-EEBC-5D26-3041920A03A2}"/>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53309" y="47587"/>
            <a:ext cx="13652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a:extLst>
              <a:ext uri="{FF2B5EF4-FFF2-40B4-BE49-F238E27FC236}">
                <a16:creationId xmlns:a16="http://schemas.microsoft.com/office/drawing/2014/main" id="{7F9CD053-52A3-477C-D596-5FB01BE2F8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172163" y="6222136"/>
            <a:ext cx="981555" cy="591387"/>
          </a:xfrm>
          <a:prstGeom prst="rect">
            <a:avLst/>
          </a:prstGeom>
        </p:spPr>
      </p:pic>
      <p:pic>
        <p:nvPicPr>
          <p:cNvPr id="14" name="Imagen 1">
            <a:extLst>
              <a:ext uri="{FF2B5EF4-FFF2-40B4-BE49-F238E27FC236}">
                <a16:creationId xmlns:a16="http://schemas.microsoft.com/office/drawing/2014/main" id="{AC0AF4A7-25BE-AEE8-C1EE-3A1A667C99A3}"/>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174744"/>
            <a:ext cx="17764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ítulo 1">
            <a:extLst>
              <a:ext uri="{FF2B5EF4-FFF2-40B4-BE49-F238E27FC236}">
                <a16:creationId xmlns:a16="http://schemas.microsoft.com/office/drawing/2014/main" id="{39F5FC6D-F930-AF30-C84F-4A5DCAB3B711}"/>
              </a:ext>
            </a:extLst>
          </p:cNvPr>
          <p:cNvSpPr txBox="1">
            <a:spLocks/>
          </p:cNvSpPr>
          <p:nvPr/>
        </p:nvSpPr>
        <p:spPr>
          <a:xfrm>
            <a:off x="896522" y="694104"/>
            <a:ext cx="10415586" cy="10985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lvl="0" algn="ctr"/>
            <a:r>
              <a:rPr lang="es-ES" altLang="es-PE" sz="2800" b="1" dirty="0">
                <a:solidFill>
                  <a:srgbClr val="00A59F"/>
                </a:solidFill>
                <a:latin typeface="+mn-lt"/>
              </a:rPr>
              <a:t>2. INFORME SOBRE EL ESQUEMA DE VACUNACIÓN DONDE SE VISUALIZA LA INCLUSION DE LA VACUNA CONTRA LA POLIOMIELITIS</a:t>
            </a:r>
            <a:endParaRPr lang="es-PE" sz="4000" dirty="0"/>
          </a:p>
        </p:txBody>
      </p:sp>
    </p:spTree>
    <p:extLst>
      <p:ext uri="{BB962C8B-B14F-4D97-AF65-F5344CB8AC3E}">
        <p14:creationId xmlns:p14="http://schemas.microsoft.com/office/powerpoint/2010/main" val="192378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txBox="1">
            <a:spLocks/>
          </p:cNvSpPr>
          <p:nvPr/>
        </p:nvSpPr>
        <p:spPr>
          <a:xfrm>
            <a:off x="890871" y="698146"/>
            <a:ext cx="10415586" cy="791747"/>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lvl="0" algn="ctr"/>
            <a:r>
              <a:rPr lang="es-ES" altLang="es-PE" sz="2400" b="1" dirty="0">
                <a:solidFill>
                  <a:srgbClr val="00A59F"/>
                </a:solidFill>
                <a:latin typeface="+mn-lt"/>
              </a:rPr>
              <a:t>3. INFORME </a:t>
            </a:r>
            <a:r>
              <a:rPr lang="es-PE" sz="2400" b="1" dirty="0">
                <a:solidFill>
                  <a:srgbClr val="00A59F"/>
                </a:solidFill>
                <a:latin typeface="+mn-lt"/>
              </a:rPr>
              <a:t>INFORME SOBRE LOS PLANES Y PROGRAMAS DE PRIORIZACIÓN PARA LOGRAR LA MAYOR Y MEJOR COBERTURA DE VACUNACIÓN REGULAR</a:t>
            </a:r>
          </a:p>
        </p:txBody>
      </p:sp>
      <p:pic>
        <p:nvPicPr>
          <p:cNvPr id="10" name="Imagen 9">
            <a:extLst>
              <a:ext uri="{FF2B5EF4-FFF2-40B4-BE49-F238E27FC236}">
                <a16:creationId xmlns:a16="http://schemas.microsoft.com/office/drawing/2014/main" id="{F16C168E-4591-0FCC-E811-4CA645FFA40A}"/>
              </a:ext>
            </a:extLst>
          </p:cNvPr>
          <p:cNvPicPr>
            <a:picLocks noChangeAspect="1"/>
          </p:cNvPicPr>
          <p:nvPr/>
        </p:nvPicPr>
        <p:blipFill>
          <a:blip r:embed="rId2"/>
          <a:stretch>
            <a:fillRect/>
          </a:stretch>
        </p:blipFill>
        <p:spPr>
          <a:xfrm>
            <a:off x="666999" y="1609642"/>
            <a:ext cx="5715513" cy="4650606"/>
          </a:xfrm>
          <a:prstGeom prst="rect">
            <a:avLst/>
          </a:prstGeom>
        </p:spPr>
      </p:pic>
      <p:sp>
        <p:nvSpPr>
          <p:cNvPr id="11" name="Rectángulo: esquinas redondeadas 19">
            <a:extLst>
              <a:ext uri="{FF2B5EF4-FFF2-40B4-BE49-F238E27FC236}">
                <a16:creationId xmlns:a16="http://schemas.microsoft.com/office/drawing/2014/main" id="{06C2614D-DA7B-5E6C-21A4-9BAE82047727}"/>
              </a:ext>
            </a:extLst>
          </p:cNvPr>
          <p:cNvSpPr/>
          <p:nvPr/>
        </p:nvSpPr>
        <p:spPr>
          <a:xfrm>
            <a:off x="6846700" y="3216280"/>
            <a:ext cx="4572000" cy="96503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PE"/>
          </a:p>
        </p:txBody>
      </p:sp>
      <p:graphicFrame>
        <p:nvGraphicFramePr>
          <p:cNvPr id="14" name="Diagrama 13">
            <a:extLst>
              <a:ext uri="{FF2B5EF4-FFF2-40B4-BE49-F238E27FC236}">
                <a16:creationId xmlns:a16="http://schemas.microsoft.com/office/drawing/2014/main" id="{127889B3-2FB9-349D-2C0B-2A01F558906E}"/>
              </a:ext>
            </a:extLst>
          </p:cNvPr>
          <p:cNvGraphicFramePr/>
          <p:nvPr/>
        </p:nvGraphicFramePr>
        <p:xfrm>
          <a:off x="6665368" y="1821754"/>
          <a:ext cx="5219461" cy="1413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uadroTexto 15">
            <a:extLst>
              <a:ext uri="{FF2B5EF4-FFF2-40B4-BE49-F238E27FC236}">
                <a16:creationId xmlns:a16="http://schemas.microsoft.com/office/drawing/2014/main" id="{09EAC839-987F-AC5F-3443-1B0058712146}"/>
              </a:ext>
            </a:extLst>
          </p:cNvPr>
          <p:cNvSpPr txBox="1"/>
          <p:nvPr/>
        </p:nvSpPr>
        <p:spPr>
          <a:xfrm>
            <a:off x="7158969" y="3369003"/>
            <a:ext cx="3947463" cy="738664"/>
          </a:xfrm>
          <a:prstGeom prst="rect">
            <a:avLst/>
          </a:prstGeom>
          <a:noFill/>
        </p:spPr>
        <p:txBody>
          <a:bodyPr wrap="square">
            <a:spAutoFit/>
          </a:bodyPr>
          <a:lstStyle/>
          <a:p>
            <a:pPr algn="ctr"/>
            <a:r>
              <a:rPr lang="es-ES" sz="1400" b="1" dirty="0">
                <a:latin typeface="Arial" panose="020B0604020202020204" pitchFamily="34" charset="0"/>
                <a:cs typeface="Arial" panose="020B0604020202020204" pitchFamily="34" charset="0"/>
              </a:rPr>
              <a:t>Propuesta del Plan de Implementación en Inmunizaciones de la Semana de Vacunación en las Américas</a:t>
            </a:r>
            <a:endParaRPr lang="es-PE" sz="1400" b="1" dirty="0">
              <a:latin typeface="Arial" panose="020B0604020202020204" pitchFamily="34" charset="0"/>
              <a:cs typeface="Arial" panose="020B0604020202020204" pitchFamily="34" charset="0"/>
            </a:endParaRPr>
          </a:p>
        </p:txBody>
      </p:sp>
      <p:grpSp>
        <p:nvGrpSpPr>
          <p:cNvPr id="20" name="Grupo 10"/>
          <p:cNvGrpSpPr>
            <a:grpSpLocks/>
          </p:cNvGrpSpPr>
          <p:nvPr/>
        </p:nvGrpSpPr>
        <p:grpSpPr bwMode="auto">
          <a:xfrm>
            <a:off x="7428183" y="4513179"/>
            <a:ext cx="3409033" cy="1454979"/>
            <a:chOff x="10333106" y="5687366"/>
            <a:chExt cx="3347691" cy="1104317"/>
          </a:xfrm>
        </p:grpSpPr>
        <p:pic>
          <p:nvPicPr>
            <p:cNvPr id="21" name="Imagen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22768" y="5687366"/>
              <a:ext cx="1458029" cy="110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14"/>
            <p:cNvPicPr>
              <a:picLocks noChangeAspect="1"/>
            </p:cNvPicPr>
            <p:nvPr/>
          </p:nvPicPr>
          <p:blipFill>
            <a:blip r:embed="rId9" cstate="print">
              <a:extLst>
                <a:ext uri="{28A0092B-C50C-407E-A947-70E740481C1C}">
                  <a14:useLocalDpi xmlns:a14="http://schemas.microsoft.com/office/drawing/2010/main" val="0"/>
                </a:ext>
              </a:extLst>
            </a:blip>
            <a:srcRect l="50734"/>
            <a:stretch>
              <a:fillRect/>
            </a:stretch>
          </p:blipFill>
          <p:spPr bwMode="auto">
            <a:xfrm>
              <a:off x="10333106" y="5687366"/>
              <a:ext cx="1488782" cy="107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a:extLst>
              <a:ext uri="{FF2B5EF4-FFF2-40B4-BE49-F238E27FC236}">
                <a16:creationId xmlns:a16="http://schemas.microsoft.com/office/drawing/2014/main" id="{95DF4B8B-869D-DF17-A5E3-338E18552FC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53309" y="47587"/>
            <a:ext cx="13652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8C982278-EF95-B622-1B7D-3126971CF8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72163" y="6222136"/>
            <a:ext cx="981555" cy="591387"/>
          </a:xfrm>
          <a:prstGeom prst="rect">
            <a:avLst/>
          </a:prstGeom>
        </p:spPr>
      </p:pic>
      <p:pic>
        <p:nvPicPr>
          <p:cNvPr id="4" name="Imagen 1">
            <a:extLst>
              <a:ext uri="{FF2B5EF4-FFF2-40B4-BE49-F238E27FC236}">
                <a16:creationId xmlns:a16="http://schemas.microsoft.com/office/drawing/2014/main" id="{2AE5A565-0474-7C61-72FA-B58AC298BA8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74744"/>
            <a:ext cx="17764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arcador de número de diapositiva 6">
            <a:extLst>
              <a:ext uri="{FF2B5EF4-FFF2-40B4-BE49-F238E27FC236}">
                <a16:creationId xmlns:a16="http://schemas.microsoft.com/office/drawing/2014/main" id="{51D77022-3000-7CBA-2669-F3C24F77ABAC}"/>
              </a:ext>
            </a:extLst>
          </p:cNvPr>
          <p:cNvSpPr>
            <a:spLocks noGrp="1"/>
          </p:cNvSpPr>
          <p:nvPr>
            <p:ph type="sldNum" sz="quarter" idx="12"/>
          </p:nvPr>
        </p:nvSpPr>
        <p:spPr/>
        <p:txBody>
          <a:bodyPr/>
          <a:lstStyle/>
          <a:p>
            <a:fld id="{5A56FCED-B1D0-4DB9-A43C-010D8A4B9710}" type="slidenum">
              <a:rPr lang="es-PE" smtClean="0"/>
              <a:t>8</a:t>
            </a:fld>
            <a:endParaRPr lang="es-PE"/>
          </a:p>
        </p:txBody>
      </p:sp>
    </p:spTree>
    <p:extLst>
      <p:ext uri="{BB962C8B-B14F-4D97-AF65-F5344CB8AC3E}">
        <p14:creationId xmlns:p14="http://schemas.microsoft.com/office/powerpoint/2010/main" val="3922308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txBox="1">
            <a:spLocks/>
          </p:cNvSpPr>
          <p:nvPr/>
        </p:nvSpPr>
        <p:spPr>
          <a:xfrm>
            <a:off x="890871" y="698146"/>
            <a:ext cx="10415586" cy="91149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a:defRPr/>
            </a:pPr>
            <a:r>
              <a:rPr lang="es-ES" altLang="es-PE" sz="2400" b="1" dirty="0">
                <a:solidFill>
                  <a:srgbClr val="00A59F"/>
                </a:solidFill>
                <a:latin typeface="+mn-lt"/>
              </a:rPr>
              <a:t>4. ESTRATEGIAS COMUNICACIONALES PARA PROMOVER LA VACUNACIÓN </a:t>
            </a:r>
            <a:r>
              <a:rPr lang="es-PE" altLang="es-PE" sz="2400" b="1" dirty="0">
                <a:solidFill>
                  <a:srgbClr val="00A59F"/>
                </a:solidFill>
                <a:latin typeface="+mn-lt"/>
              </a:rPr>
              <a:t>EN NIÑOS Y NIÑAS A NIVEL NACIONAL</a:t>
            </a:r>
            <a:endParaRPr lang="es-ES" altLang="es-PE" sz="2400" b="1" dirty="0">
              <a:solidFill>
                <a:srgbClr val="00A59F"/>
              </a:solidFill>
              <a:latin typeface="+mn-lt"/>
            </a:endParaRPr>
          </a:p>
        </p:txBody>
      </p:sp>
      <p:pic>
        <p:nvPicPr>
          <p:cNvPr id="1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524" y="1798038"/>
            <a:ext cx="353695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525" y="3835133"/>
            <a:ext cx="3536950" cy="173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F0E64AC5-A2CD-1100-70A2-62DCFB3E58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3309" y="47587"/>
            <a:ext cx="13652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23AD3BDA-B476-9FEA-01CD-C229B71971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2163" y="6222136"/>
            <a:ext cx="981555" cy="591387"/>
          </a:xfrm>
          <a:prstGeom prst="rect">
            <a:avLst/>
          </a:prstGeom>
        </p:spPr>
      </p:pic>
      <p:pic>
        <p:nvPicPr>
          <p:cNvPr id="4" name="Imagen 1">
            <a:extLst>
              <a:ext uri="{FF2B5EF4-FFF2-40B4-BE49-F238E27FC236}">
                <a16:creationId xmlns:a16="http://schemas.microsoft.com/office/drawing/2014/main" id="{A3EC2D4D-FE5A-2193-6131-0DB34AF9108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74744"/>
            <a:ext cx="17764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38B4174C-D175-24B9-4A91-7BE7C17363D8}"/>
              </a:ext>
            </a:extLst>
          </p:cNvPr>
          <p:cNvSpPr txBox="1"/>
          <p:nvPr/>
        </p:nvSpPr>
        <p:spPr>
          <a:xfrm>
            <a:off x="4015313" y="2482692"/>
            <a:ext cx="4532920" cy="2585323"/>
          </a:xfrm>
          <a:prstGeom prst="rect">
            <a:avLst/>
          </a:prstGeom>
          <a:noFill/>
        </p:spPr>
        <p:txBody>
          <a:bodyPr wrap="square" rtlCol="0">
            <a:spAutoFit/>
          </a:bodyPr>
          <a:lstStyle/>
          <a:p>
            <a:r>
              <a:rPr lang="es-ES" dirty="0"/>
              <a:t>Desarrollo de dos campañas nacionales de comunicación, con enfoque intercultural y actividades:</a:t>
            </a:r>
          </a:p>
          <a:p>
            <a:endParaRPr lang="es-ES" dirty="0"/>
          </a:p>
          <a:p>
            <a:pPr marL="285750" indent="-285750">
              <a:buFont typeface="Arial" panose="020B0604020202020204" pitchFamily="34" charset="0"/>
              <a:buChar char="•"/>
            </a:pPr>
            <a:r>
              <a:rPr lang="es-ES" b="1" dirty="0"/>
              <a:t>“Lo vacuno, lo protejo”</a:t>
            </a:r>
            <a:r>
              <a:rPr lang="es-ES" dirty="0"/>
              <a:t> para el esquema nacional. </a:t>
            </a:r>
          </a:p>
          <a:p>
            <a:pPr marL="285750" indent="-285750">
              <a:buFont typeface="Arial" panose="020B0604020202020204" pitchFamily="34" charset="0"/>
              <a:buChar char="•"/>
            </a:pPr>
            <a:r>
              <a:rPr lang="es-ES" b="1" dirty="0"/>
              <a:t>“Me vacuno Perú, </a:t>
            </a:r>
            <a:r>
              <a:rPr lang="es-ES" dirty="0"/>
              <a:t>completa la dosis que te falta” para la vacunación contra la COVID-19</a:t>
            </a:r>
          </a:p>
        </p:txBody>
      </p:sp>
      <p:pic>
        <p:nvPicPr>
          <p:cNvPr id="9" name="Imagen 8">
            <a:extLst>
              <a:ext uri="{FF2B5EF4-FFF2-40B4-BE49-F238E27FC236}">
                <a16:creationId xmlns:a16="http://schemas.microsoft.com/office/drawing/2014/main" id="{1BDBFFA9-B5FE-A88B-AC84-F792D972F712}"/>
              </a:ext>
            </a:extLst>
          </p:cNvPr>
          <p:cNvPicPr>
            <a:picLocks noChangeAspect="1"/>
          </p:cNvPicPr>
          <p:nvPr/>
        </p:nvPicPr>
        <p:blipFill rotWithShape="1">
          <a:blip r:embed="rId7"/>
          <a:srcRect b="31247"/>
          <a:stretch/>
        </p:blipFill>
        <p:spPr>
          <a:xfrm>
            <a:off x="8682527" y="1746211"/>
            <a:ext cx="2489636" cy="1993339"/>
          </a:xfrm>
          <a:prstGeom prst="rect">
            <a:avLst/>
          </a:prstGeom>
        </p:spPr>
      </p:pic>
      <p:pic>
        <p:nvPicPr>
          <p:cNvPr id="10" name="Imagen 9">
            <a:extLst>
              <a:ext uri="{FF2B5EF4-FFF2-40B4-BE49-F238E27FC236}">
                <a16:creationId xmlns:a16="http://schemas.microsoft.com/office/drawing/2014/main" id="{24F24EAC-71B0-3548-BB15-6E79B86CB0A7}"/>
              </a:ext>
            </a:extLst>
          </p:cNvPr>
          <p:cNvPicPr>
            <a:picLocks noChangeAspect="1"/>
          </p:cNvPicPr>
          <p:nvPr/>
        </p:nvPicPr>
        <p:blipFill rotWithShape="1">
          <a:blip r:embed="rId8"/>
          <a:srcRect r="35310"/>
          <a:stretch/>
        </p:blipFill>
        <p:spPr>
          <a:xfrm>
            <a:off x="8867976" y="4018260"/>
            <a:ext cx="2118738" cy="2099511"/>
          </a:xfrm>
          <a:prstGeom prst="rect">
            <a:avLst/>
          </a:prstGeom>
        </p:spPr>
      </p:pic>
    </p:spTree>
    <p:extLst>
      <p:ext uri="{BB962C8B-B14F-4D97-AF65-F5344CB8AC3E}">
        <p14:creationId xmlns:p14="http://schemas.microsoft.com/office/powerpoint/2010/main" val="75190493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1049</Words>
  <Application>Microsoft Office PowerPoint</Application>
  <PresentationFormat>Panorámica</PresentationFormat>
  <Paragraphs>98</Paragraphs>
  <Slides>13</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Calibri</vt:lpstr>
      <vt:lpstr>Calibri Light</vt:lpstr>
      <vt:lpstr>Symbol</vt:lpstr>
      <vt:lpstr>Trebuchet MS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RAFFAELLA DEL CASTILLO PINTO</dc:creator>
  <cp:lastModifiedBy>MARIA RAFFAELLA DEL CASTILLO PINTO</cp:lastModifiedBy>
  <cp:revision>2</cp:revision>
  <dcterms:created xsi:type="dcterms:W3CDTF">2023-03-31T15:01:14Z</dcterms:created>
  <dcterms:modified xsi:type="dcterms:W3CDTF">2023-03-31T15:02:30Z</dcterms:modified>
</cp:coreProperties>
</file>