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15" r:id="rId4"/>
    <p:sldId id="333" r:id="rId5"/>
    <p:sldId id="318" r:id="rId6"/>
    <p:sldId id="330" r:id="rId7"/>
    <p:sldId id="319" r:id="rId8"/>
    <p:sldId id="320" r:id="rId9"/>
    <p:sldId id="321" r:id="rId10"/>
    <p:sldId id="335" r:id="rId11"/>
    <p:sldId id="331" r:id="rId12"/>
    <p:sldId id="317" r:id="rId13"/>
    <p:sldId id="332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84352" autoAdjust="0"/>
  </p:normalViewPr>
  <p:slideViewPr>
    <p:cSldViewPr snapToGrid="0" showGuides="1">
      <p:cViewPr varScale="1">
        <p:scale>
          <a:sx n="76" d="100"/>
          <a:sy n="76" d="100"/>
        </p:scale>
        <p:origin x="984" y="5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E8DD-A0C7-419E-AC85-726EB37FF7FF}" type="datetimeFigureOut">
              <a:rPr lang="en-ID" smtClean="0"/>
              <a:t>10/05/2021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71B4-60CD-4D49-B779-926567448A58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87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917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4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4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761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A71B4-60CD-4D49-B779-926567448A58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84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16313"/>
            <a:ext cx="9144000" cy="5603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C544-4C5B-40F5-B6BC-7078F14102FE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99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405" y="1658938"/>
            <a:ext cx="10791190" cy="2455862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F51C49-0036-4204-9B57-95AAC2F1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1A47D85-81C8-43FF-9C42-3F48D6FDA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156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C31BD89A-8F52-4756-B027-614D46D10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2082800"/>
            <a:ext cx="7150100" cy="3525519"/>
          </a:xfrm>
        </p:spPr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2D7031D-1453-4A60-AEE6-26465607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E80B69-A5C3-4D3B-8165-F7E3BB40F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1004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53829"/>
            <a:ext cx="11902440" cy="4776312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FC7C2A-F4D5-4A2F-93B1-9C764A4E9794}"/>
              </a:ext>
            </a:extLst>
          </p:cNvPr>
          <p:cNvSpPr/>
          <p:nvPr userDrawn="1"/>
        </p:nvSpPr>
        <p:spPr>
          <a:xfrm>
            <a:off x="11193779" y="6462276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1A05DB3-42C8-46AC-A554-0663D9B52E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3159" y="6456244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7F1C2-3136-4035-B358-1AA921A2894A}"/>
              </a:ext>
            </a:extLst>
          </p:cNvPr>
          <p:cNvSpPr txBox="1"/>
          <p:nvPr userDrawn="1"/>
        </p:nvSpPr>
        <p:spPr>
          <a:xfrm>
            <a:off x="11237030" y="647061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423154707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2667000"/>
            <a:ext cx="11902440" cy="2250440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324406-7016-4738-B8E3-058CADCD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5D83137-F185-44B2-96D7-C40DC8EE3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3454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48589"/>
            <a:ext cx="11902440" cy="6559907"/>
          </a:xfrm>
        </p:spPr>
        <p:txBody>
          <a:bodyPr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83F84-8924-44E5-846B-EDD367C8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67AD1-B73F-4851-B3AF-211B535170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1489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849120"/>
            <a:ext cx="11902440" cy="4114800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236BFD-99FD-4F1C-80FD-F953B1E3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C7F29D1-4A66-4CBA-A9A1-D069F0F0D6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8253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5C8B7E-6CA2-4463-87CA-F86E92FC22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6" y="1658938"/>
            <a:ext cx="5400674" cy="4481470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8159B0-B246-4992-B682-E76BEB9A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507238-16C6-423B-A2C2-7A1ECA40C1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8934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5C8B7E-6CA2-4463-87CA-F86E92FC22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135136"/>
            <a:ext cx="5400674" cy="656082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76441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5C8B7E-6CA2-4463-87CA-F86E92FC22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1973" y="680720"/>
            <a:ext cx="5161914" cy="5472946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E58B73-29F9-4789-BF35-AB485895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46D5EA9-AAF6-4488-B583-7DA55424A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4355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9D4E7D-F51D-4CEF-AC74-A691AA6AE2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960" y="1801184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424BD47-36D8-4D1A-BE14-9782F1FD74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960" y="4214819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7D7A4D8-88B4-4DB1-99A7-519C7BE941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2360" y="1801184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D95C81D-9B10-4FF8-8C90-E648F3A196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2360" y="4214819"/>
            <a:ext cx="1800225" cy="19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4080F6-33B2-488F-B0BB-E156334F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16E3F69-D1AB-4A8A-BCE1-81157536CE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920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83F84-8924-44E5-846B-EDD367C8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67AD1-B73F-4851-B3AF-211B535170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669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424BD47-36D8-4D1A-BE14-9782F1FD74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960" y="1760544"/>
            <a:ext cx="3438525" cy="261841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1D35E9C-5092-45CB-A44E-ECEC5C354E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2135" y="1760544"/>
            <a:ext cx="3438525" cy="261841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9AE37AB8-671B-4D62-B300-4E818F9AAF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4342" y="1760544"/>
            <a:ext cx="3438525" cy="261841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235931-13F3-445C-A864-257369C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40FCDF2-BE5D-4439-B3DA-53B1E34F0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818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38A09F8-496A-4644-B820-D6251E2963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463" y="3428722"/>
            <a:ext cx="11903075" cy="3279775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F18353-28B7-4477-95E9-3562CE24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3B43E75-A765-4118-A3B7-CF2952D7F8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3877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FF7217-FCD0-4A8A-B377-29B7E8F398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463" y="149225"/>
            <a:ext cx="11903075" cy="327977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278207-40F1-4CC1-B990-0006B8D4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724"/>
            <a:ext cx="10515600" cy="9860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72771F-C44F-4A27-AB45-B4A125456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58875"/>
            <a:ext cx="105156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9185968-EB6A-4B69-8C1D-3E33CEC7D1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494" y="2061687"/>
            <a:ext cx="2005012" cy="2005012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633F8-1B31-49A7-BF63-C9B0313AA221}"/>
              </a:ext>
            </a:extLst>
          </p:cNvPr>
          <p:cNvSpPr/>
          <p:nvPr userDrawn="1"/>
        </p:nvSpPr>
        <p:spPr>
          <a:xfrm>
            <a:off x="11193779" y="6462276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1946B16-90EF-47BB-A0D1-2DC2836625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3159" y="6456244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D8459-35C2-44CC-B56E-55CEFA2AECF1}"/>
              </a:ext>
            </a:extLst>
          </p:cNvPr>
          <p:cNvSpPr txBox="1"/>
          <p:nvPr userDrawn="1"/>
        </p:nvSpPr>
        <p:spPr>
          <a:xfrm>
            <a:off x="11237030" y="647061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712793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264113-4187-4EBB-AD66-68EAE6559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463" y="5328563"/>
            <a:ext cx="11903075" cy="1380212"/>
          </a:xfrm>
        </p:spPr>
        <p:txBody>
          <a:bodyPr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4CFBD0-B126-4756-BAE9-DFE94586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F8443F7-284F-443E-9B77-C5CA54ED4F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175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19C3E4-9A91-4A56-B588-962A44C1A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780" y="2641599"/>
            <a:ext cx="4681220" cy="4066897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67A9ADB-1E48-4CA0-9DC1-FFB2810A2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9820" y="2641599"/>
            <a:ext cx="4305300" cy="2082802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502B214-2686-4349-AEC1-6742DB3773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09820" y="4800599"/>
            <a:ext cx="2110740" cy="190789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3FAE7E5-3173-43D5-BA67-5E8C52D68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04380" y="4800599"/>
            <a:ext cx="2110740" cy="1907897"/>
          </a:xfrm>
        </p:spPr>
        <p:txBody>
          <a:bodyPr/>
          <a:lstStyle/>
          <a:p>
            <a:endParaRPr lang="en-ID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2C4D62D-125F-4BA1-BA36-28807380D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8940" y="2641598"/>
            <a:ext cx="2748280" cy="4066897"/>
          </a:xfrm>
        </p:spPr>
        <p:txBody>
          <a:bodyPr/>
          <a:lstStyle/>
          <a:p>
            <a:endParaRPr lang="en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5B2C26-C857-4DD8-8F19-B2E3979C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02D8E62-69AA-4148-9680-07DBAAA29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9448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0B5E51D-FD1F-4C87-93AA-8A326C2485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899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DC654-223A-4D00-BE02-70EA40CA5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313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95F7005-6F08-46B7-BFA6-60D84DAD99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727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D823C65-70E5-4B30-81AB-42F2E48BAD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93159" y="1785851"/>
            <a:ext cx="2520000" cy="378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1584CA-9F9A-415F-9A69-45BC12F1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AE9D6D3-08AE-4BDE-BCC2-7F7A06524A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9588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0B5E51D-FD1F-4C87-93AA-8A326C2485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410" y="1992301"/>
            <a:ext cx="4547370" cy="27301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F049B6-04C3-4385-97E7-0C9490C2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E44C51A-9A91-41EE-9C68-F5035AB14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04402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0B5E51D-FD1F-4C87-93AA-8A326C2485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6549" y="1629886"/>
            <a:ext cx="3168000" cy="424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230088-3DCC-4EB2-AFF1-DA21BF1D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748112-F6C0-47FB-B576-1C132DE4B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5321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 dirty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9E94143-FE7E-4405-B3B0-6F6A3B33E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960" y="2039936"/>
            <a:ext cx="1260000" cy="126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F39CC5B-CD77-41B3-A9F8-0BC5279C8B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20" y="2039936"/>
            <a:ext cx="1260000" cy="126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9DC35DC-2D52-4786-87F7-0622512D0A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9140" y="2039936"/>
            <a:ext cx="1260000" cy="126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9524047-19EA-426B-9978-B7002DC7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4356494-8784-4D7C-802E-FC8E96D4E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37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87870D-C780-4128-ABA3-7BF0D5FF9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463" y="149225"/>
            <a:ext cx="11903075" cy="655955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245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05A6-6893-4CAA-8D5F-2957D0B1D971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4" r:id="rId4"/>
    <p:sldLayoutId id="2147483663" r:id="rId5"/>
    <p:sldLayoutId id="2147483665" r:id="rId6"/>
    <p:sldLayoutId id="2147483666" r:id="rId7"/>
    <p:sldLayoutId id="2147483668" r:id="rId8"/>
    <p:sldLayoutId id="2147483661" r:id="rId9"/>
    <p:sldLayoutId id="2147483653" r:id="rId10"/>
    <p:sldLayoutId id="2147483669" r:id="rId11"/>
    <p:sldLayoutId id="2147483662" r:id="rId12"/>
    <p:sldLayoutId id="2147483655" r:id="rId13"/>
    <p:sldLayoutId id="2147483667" r:id="rId14"/>
    <p:sldLayoutId id="2147483656" r:id="rId15"/>
    <p:sldLayoutId id="2147483652" r:id="rId16"/>
    <p:sldLayoutId id="2147483657" r:id="rId17"/>
    <p:sldLayoutId id="2147483658" r:id="rId18"/>
    <p:sldLayoutId id="2147483659" r:id="rId19"/>
    <p:sldLayoutId id="2147483660" r:id="rId20"/>
    <p:sldLayoutId id="2147483654" r:id="rId21"/>
    <p:sldLayoutId id="2147483651" r:id="rId2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9E74059-9CB0-4FC5-A877-21160B4A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Marcador de posición de imagen 7">
            <a:extLst>
              <a:ext uri="{FF2B5EF4-FFF2-40B4-BE49-F238E27FC236}">
                <a16:creationId xmlns:a16="http://schemas.microsoft.com/office/drawing/2014/main" id="{B6F62396-F2E7-43EF-86D6-1D314CA10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2" y="180225"/>
            <a:ext cx="6153788" cy="654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8B895CE-441B-4027-993F-7DE047E3661B}"/>
              </a:ext>
            </a:extLst>
          </p:cNvPr>
          <p:cNvSpPr/>
          <p:nvPr/>
        </p:nvSpPr>
        <p:spPr>
          <a:xfrm>
            <a:off x="6364460" y="1829931"/>
            <a:ext cx="5717446" cy="4847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DE LEY QUE PROMUEVE LA CONFORMACIÓN DE COMITÉS LOCALES DE ASIGNACIÓN DE RECURSOS - CLAR, COMO MECANISMO DE ACCESO A RECURSOS PÚBLICOS DE PROYECTOS PRODUCTIVOS DE LA  AGRICULTURA FAMILIAR</a:t>
            </a:r>
            <a:endParaRPr lang="es-PE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3CACD44-6B84-4938-9FA4-1885A5231D62}"/>
              </a:ext>
            </a:extLst>
          </p:cNvPr>
          <p:cNvSpPr/>
          <p:nvPr/>
        </p:nvSpPr>
        <p:spPr>
          <a:xfrm>
            <a:off x="6383872" y="180225"/>
            <a:ext cx="5717446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DE LEY 6831/2020-CR</a:t>
            </a:r>
            <a:endParaRPr lang="es-PE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333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426A44-8D6E-4CDA-8FCB-5A12CC5B2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75" t="45878" r="25729" b="11481"/>
          <a:stretch/>
        </p:blipFill>
        <p:spPr>
          <a:xfrm>
            <a:off x="2743201" y="889000"/>
            <a:ext cx="7014682" cy="5245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3661CE9-CBCF-47A8-891B-99375C98917A}"/>
              </a:ext>
            </a:extLst>
          </p:cNvPr>
          <p:cNvSpPr txBox="1"/>
          <p:nvPr/>
        </p:nvSpPr>
        <p:spPr>
          <a:xfrm>
            <a:off x="673100" y="458113"/>
            <a:ext cx="10490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200" b="1" u="sng" dirty="0">
                <a:latin typeface="Arial" panose="020B0604020202020204" pitchFamily="34" charset="0"/>
                <a:ea typeface="Calibri" panose="020F0502020204030204" pitchFamily="34" charset="0"/>
              </a:rPr>
              <a:t>MODELO DE LA CONFORMACION DEL CLAR (opcional) </a:t>
            </a:r>
            <a:endParaRPr lang="es-PE" sz="2200" b="1" u="sng" dirty="0"/>
          </a:p>
        </p:txBody>
      </p:sp>
    </p:spTree>
    <p:extLst>
      <p:ext uri="{BB962C8B-B14F-4D97-AF65-F5344CB8AC3E}">
        <p14:creationId xmlns:p14="http://schemas.microsoft.com/office/powerpoint/2010/main" val="4177159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EF94DD-E3DD-4BAC-B041-28C4E16682A3}"/>
              </a:ext>
            </a:extLst>
          </p:cNvPr>
          <p:cNvSpPr txBox="1"/>
          <p:nvPr/>
        </p:nvSpPr>
        <p:spPr>
          <a:xfrm>
            <a:off x="1059179" y="401756"/>
            <a:ext cx="10276840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0995" algn="ctr">
              <a:lnSpc>
                <a:spcPct val="150000"/>
              </a:lnSpc>
            </a:pP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BENEFICIOS DE MECANISMO CLAR </a:t>
            </a:r>
            <a:endParaRPr lang="es-ES" sz="26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5E763-AC7B-4FCF-9AF9-68A07EC8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84" t="40185" r="25938" b="24074"/>
          <a:stretch/>
        </p:blipFill>
        <p:spPr>
          <a:xfrm>
            <a:off x="1509325" y="914400"/>
            <a:ext cx="9173349" cy="54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8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AE02A9-AE11-4D80-BF4E-76B090D92577}"/>
              </a:ext>
            </a:extLst>
          </p:cNvPr>
          <p:cNvSpPr txBox="1"/>
          <p:nvPr/>
        </p:nvSpPr>
        <p:spPr>
          <a:xfrm>
            <a:off x="279455" y="532553"/>
            <a:ext cx="6097978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835" algn="just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ES" b="1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BASE LEGAL</a:t>
            </a:r>
            <a:endParaRPr lang="es-PE" b="1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P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Constitución Política del Perú.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N°26300, Ley de Derechos de Participación y Control Ciudadanos.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Ley N°27972, Ley Orgánica de Municipalidades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N°27806, Ley de Transparencia y Acceso a la Información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N°29337, Ley que establece disposiciones para apoyar la competitividad productiva –PROCOMPITE.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Ley N°30355, Ley de promoción y desarrollo de la agricultura familiar </a:t>
            </a:r>
          </a:p>
          <a:p>
            <a:pPr marL="342900" lvl="0" indent="-342900" algn="just">
              <a:lnSpc>
                <a:spcPct val="150000"/>
              </a:lnSpc>
              <a:buSzPts val="1100"/>
              <a:buFont typeface="Arial" panose="020B0604020202020204" pitchFamily="34" charset="0"/>
              <a:buChar char="-"/>
              <a:tabLst>
                <a:tab pos="422910" algn="l"/>
              </a:tabLst>
            </a:pPr>
            <a:endParaRPr lang="es-P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8" y="790114"/>
            <a:ext cx="5227320" cy="52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84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735330" y="534660"/>
            <a:ext cx="107213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b="1" u="sng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ANALISIS DE COSTO - BENEFICIO</a:t>
            </a:r>
            <a:endParaRPr lang="es-PE" sz="2000" b="1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 aplicación de la norma no generará gasto adicionales al fisco que no sea el previamente presupuestado en cada uno de los pliegos sectoriales competentes.</a:t>
            </a:r>
          </a:p>
          <a:p>
            <a:pPr algn="just">
              <a:lnSpc>
                <a:spcPct val="150000"/>
              </a:lnSpc>
            </a:pPr>
            <a:endParaRPr lang="es-PE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PE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s-P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RELACION CON LAS POLITICAS DE ESTADO EXPRESADAS EN EL ACUERDO NACIONAL</a:t>
            </a:r>
            <a:r>
              <a:rPr lang="es-PE" sz="20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 presente norma guarda relación: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Octava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Descentralización política, económica y administrativa para propiciar el desarrollo integral, armónico y sostenido del Perú.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Décima Política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Del Estado referida a Reducción de la Pobreza.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Décimo Quinta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El Compromiso de establecer una política de seguridad alimentaria.</a:t>
            </a:r>
          </a:p>
          <a:p>
            <a:pPr marL="347345" algn="just"/>
            <a:endParaRPr lang="es-PE" sz="1800" b="1" u="sng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s-E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073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75EA7-9A32-416B-ADAC-8E3E8225B3E5}"/>
              </a:ext>
            </a:extLst>
          </p:cNvPr>
          <p:cNvSpPr/>
          <p:nvPr/>
        </p:nvSpPr>
        <p:spPr>
          <a:xfrm>
            <a:off x="271088" y="485745"/>
            <a:ext cx="11649823" cy="60431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62E2E-A004-4C81-A7D6-3F801D122209}"/>
              </a:ext>
            </a:extLst>
          </p:cNvPr>
          <p:cNvSpPr/>
          <p:nvPr/>
        </p:nvSpPr>
        <p:spPr>
          <a:xfrm>
            <a:off x="891045" y="0"/>
            <a:ext cx="10363200" cy="194437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42F8A2B-522E-402C-8F99-1736995573FD}"/>
              </a:ext>
            </a:extLst>
          </p:cNvPr>
          <p:cNvSpPr txBox="1"/>
          <p:nvPr/>
        </p:nvSpPr>
        <p:spPr>
          <a:xfrm>
            <a:off x="2037488" y="329147"/>
            <a:ext cx="81170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7500" b="1" dirty="0">
                <a:solidFill>
                  <a:schemeClr val="bg2"/>
                </a:solidFill>
                <a:latin typeface="+mj-lt"/>
              </a:rPr>
              <a:t>GRACIAS</a:t>
            </a:r>
            <a:endParaRPr lang="id-ID" sz="7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6E757217-DC57-4F8E-97AB-ED578942D7F9}"/>
              </a:ext>
            </a:extLst>
          </p:cNvPr>
          <p:cNvSpPr/>
          <p:nvPr/>
        </p:nvSpPr>
        <p:spPr>
          <a:xfrm>
            <a:off x="6342893" y="5319850"/>
            <a:ext cx="5204954" cy="1013269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A77E17-3E4F-421D-9CE4-CC5AF21876F6}"/>
              </a:ext>
            </a:extLst>
          </p:cNvPr>
          <p:cNvSpPr txBox="1"/>
          <p:nvPr/>
        </p:nvSpPr>
        <p:spPr>
          <a:xfrm>
            <a:off x="6715957" y="5380209"/>
            <a:ext cx="4831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</a:rPr>
              <a:t>Rita Elena Ayasta de Díaz</a:t>
            </a:r>
          </a:p>
          <a:p>
            <a:pPr algn="ctr"/>
            <a:r>
              <a:rPr lang="es-PE" sz="2200" dirty="0">
                <a:solidFill>
                  <a:schemeClr val="bg1"/>
                </a:solidFill>
              </a:rPr>
              <a:t>Congresista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335211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0" grpId="0"/>
      <p:bldP spid="2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E48144-ECD6-4B92-8D4A-F72473D4A3F4}"/>
              </a:ext>
            </a:extLst>
          </p:cNvPr>
          <p:cNvSpPr txBox="1">
            <a:spLocks/>
          </p:cNvSpPr>
          <p:nvPr/>
        </p:nvSpPr>
        <p:spPr>
          <a:xfrm>
            <a:off x="11313159" y="6456244"/>
            <a:ext cx="559979" cy="27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50AE81-7376-4C0E-952B-179850F74D0C}"/>
              </a:ext>
            </a:extLst>
          </p:cNvPr>
          <p:cNvSpPr txBox="1"/>
          <p:nvPr/>
        </p:nvSpPr>
        <p:spPr>
          <a:xfrm>
            <a:off x="-508000" y="65405"/>
            <a:ext cx="79375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6925" marR="117475" algn="ctr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"LEY QUE PROMUEVE LA CONFORMACIÓN DE COMITÉS LOCALES DE ASIGNACIÓN DE RECURSOS-CLAR, COMO MECANISMO DE ACCESO A RECURSOS PÚBLICOS DE PROYECTOS PRODUCTIVOS DE LA AGRICULTURA FAMILIAR.”</a:t>
            </a:r>
          </a:p>
          <a:p>
            <a:pPr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           Articulo 1. Objeto de la ley</a:t>
            </a:r>
          </a:p>
          <a:p>
            <a:pPr marL="763270"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Promuévase la conformación de Comités Locales de Asignación de Recursos - CLAR como mecanismo de priorización para el acceso a recursos públicos de proyectos productivos a favor de la agricultura familiar.</a:t>
            </a:r>
            <a:endParaRPr lang="es-PE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63270" algn="just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Articulo 2. </a:t>
            </a:r>
            <a:r>
              <a:rPr lang="es-E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Implementación</a:t>
            </a:r>
          </a:p>
          <a:p>
            <a:pPr marL="763270"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Ministerio de Desarrollo Agrario y Riego, el                                   Ministerio de Desarrollo e Inclusión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Social, los Gobiernos Regionales y Gobiernos Locales de conformidad con sus competencias y funciones, dictará las normas y acciones pertinentes para la aplicación de la presente Ley.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3270" algn="just"/>
            <a:endParaRPr lang="es-E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0"/>
            <a:ext cx="4443638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68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318862" y="591615"/>
            <a:ext cx="5993038" cy="623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I. </a:t>
            </a:r>
            <a:r>
              <a:rPr lang="es-ES" b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EXPOSICION DE MOTIVOS</a:t>
            </a:r>
            <a:endParaRPr lang="es-P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conformidad con el artículo 21 del Reglamento de la Ley 30355, </a:t>
            </a:r>
            <a:r>
              <a:rPr lang="es-PE" kern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 de Promoción y Desarrollo de la Agricultura Familiar, aprobado mediante Decreto Supremo N°015-2016-MINAGRI, el financiamiento del desarrollo de la agricultura familiar por los gobiernos subnacionales, se implementa en sus respectivos ámbitos, pudiendo los gobiernos locales </a:t>
            </a: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destinar hasta un diez por ciento (10%) de los recursos presupuestados, para inversión y financiar proyectos productivos a favor de la agricultura familiar, exceptuando los recursos provenientes de las fuentes de financiamiento “Operaciones Oficiales de Crédito” y “Donaciones y Transferencias”.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Arequipa: cinco iniciativas de negocios en Puyca premiados por proyecto  Haku Wiñay | Gobierno del Perú">
            <a:extLst>
              <a:ext uri="{FF2B5EF4-FFF2-40B4-BE49-F238E27FC236}">
                <a16:creationId xmlns:a16="http://schemas.microsoft.com/office/drawing/2014/main" id="{B1CBBEF9-1AA4-4CA7-9B79-E143BFA2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91615"/>
            <a:ext cx="5370738" cy="55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471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663947"/>
            <a:ext cx="5358038" cy="54419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8862" y="410091"/>
            <a:ext cx="5967638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b="1" u="sng" dirty="0">
                <a:latin typeface="Arial" panose="020B0604020202020204" pitchFamily="34" charset="0"/>
                <a:cs typeface="Arial" panose="020B0604020202020204" pitchFamily="34" charset="0"/>
              </a:rPr>
              <a:t>PROMOCIÓN DE LOS COMITES LOCALES “CLAR”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CONCURSO LOCAL DE ASIGNACIÓN DE RECURSOS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 un mecanismo  que opera mediante la conformación de representantes de instituciones públicas y de la sociedad civil , para la asignación pública y por concursos a productores organizados, evaluando y seleccionando las propuestas e iniciativas de negocios presentadas por los pequeños productores, organizaciones empresariales y comunidades campesinas para acceder vía concurso, a los recursos financieros de los proyectos, con la finalidad de ejecutar sus iniciativas de planes de negocio o de manejo de recursos naturales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49475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716816"/>
            <a:ext cx="5384270" cy="497278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9560" y="1016343"/>
            <a:ext cx="5917670" cy="506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Esta modalidad concursable es recomendable también a fin que los gobiernos locales adopten este mecanismo para </a:t>
            </a:r>
            <a:r>
              <a:rPr lang="es-PE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efectos de la priorización y selección </a:t>
            </a: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en la transferencia de recursos económicos a productores organizados,  debiendo además fortalecer sus Oficinas de Desarrollo Económico Local – ODEL y/o crearlas de ser el caso</a:t>
            </a:r>
            <a:endParaRPr lang="es-PE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PE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560" y="2976741"/>
            <a:ext cx="576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113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42AA80-706F-471D-BF11-6467178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6475638" y="470850"/>
            <a:ext cx="5295900" cy="537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100" dirty="0">
                <a:latin typeface="Arial" panose="020B0604020202020204" pitchFamily="34" charset="0"/>
                <a:ea typeface="Calibri" panose="020F0502020204030204" pitchFamily="34" charset="0"/>
              </a:rPr>
              <a:t>Es importante resaltar la participación ciudadana que se ejerce en este proceso, con el hecho de que cualquier organización constituida y que cuente con un plan de negocios o de manejo de recursos naturales pueda presentarse al CLAR, en donde representantes de la sociedad civil, incluido el gobierno local, serán los encargados de calificar su propuesta y decidir si se le asignarán o no los recursos.</a:t>
            </a:r>
            <a:endParaRPr lang="es-PE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2" y="735351"/>
            <a:ext cx="5785590" cy="51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63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EC1F08-207D-4171-B3B2-C0B0966F9684}"/>
              </a:ext>
            </a:extLst>
          </p:cNvPr>
          <p:cNvSpPr txBox="1"/>
          <p:nvPr/>
        </p:nvSpPr>
        <p:spPr>
          <a:xfrm>
            <a:off x="306317" y="445988"/>
            <a:ext cx="6297683" cy="641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Rescatamos el compromiso de los pequeños productores en la toma de decisiones para elegir la actividad productiva; este compromiso expresa su identificación ya que son conocedores de la actividad productiva en la que participan.</a:t>
            </a:r>
          </a:p>
          <a:p>
            <a:pPr algn="just">
              <a:lnSpc>
                <a:spcPct val="150000"/>
              </a:lnSpc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Este instrumento creado para la asignación pública y por concursos a productores organizados, fue diseñado y aplicado por primera vez por el Proyecto Corredor Puno-Cusco, con apoyo del FIDA, en FONCODES y luego en el Ministerio de Agricultura, por lo exitoso de esta experiencia lo ha incorporado dentro la estrategia de asignación de financiamiento.</a:t>
            </a:r>
          </a:p>
          <a:p>
            <a:pPr marL="351155" marR="71120" indent="1270" algn="just">
              <a:lnSpc>
                <a:spcPct val="150000"/>
              </a:lnSpc>
              <a:spcAft>
                <a:spcPts val="0"/>
              </a:spcAft>
            </a:pPr>
            <a:endParaRPr lang="es-P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477406"/>
            <a:ext cx="5129283" cy="55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74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A12402A-FD67-4E39-B974-5A58F0831ED5}"/>
              </a:ext>
            </a:extLst>
          </p:cNvPr>
          <p:cNvSpPr txBox="1"/>
          <p:nvPr/>
        </p:nvSpPr>
        <p:spPr>
          <a:xfrm>
            <a:off x="4389120" y="892408"/>
            <a:ext cx="7561580" cy="507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215" marR="70485" indent="635" algn="just">
              <a:lnSpc>
                <a:spcPct val="150000"/>
              </a:lnSpc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Esta modalidad de concursos ha sido adoptada por el Ministerio de Desarrollo Agrario a través de Agrorural y FIDA (Fondo Internacional de Desarrollo Agrícola) con resultados positivos en las intervenciones delos convenios de Contratos con el Estado Peruano tales como: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Proyecto Corredor Puno – Cusco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Sierra Norte 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Sierra Sur II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Aliados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Aliados II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endParaRPr lang="es-PE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9"/>
          <a:stretch/>
        </p:blipFill>
        <p:spPr>
          <a:xfrm>
            <a:off x="241300" y="565150"/>
            <a:ext cx="4418511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59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C9A7FF-BDA5-4000-87C9-D2DD3B25AA40}"/>
              </a:ext>
            </a:extLst>
          </p:cNvPr>
          <p:cNvSpPr txBox="1"/>
          <p:nvPr/>
        </p:nvSpPr>
        <p:spPr>
          <a:xfrm>
            <a:off x="152930" y="256336"/>
            <a:ext cx="5588000" cy="6345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Proyecto de Desarrollo Territorial Sostenible VRAEM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Proyecto de Fortalecimiento del Desarrollo Local en áreas de la Sierra y Selva Alta del Perú. </a:t>
            </a:r>
          </a:p>
          <a:p>
            <a:pPr marL="323215" marR="70485" indent="635" algn="just">
              <a:lnSpc>
                <a:spcPct val="150000"/>
              </a:lnSpc>
              <a:spcAft>
                <a:spcPts val="0"/>
              </a:spcAft>
            </a:pPr>
            <a:r>
              <a:rPr lang="es-ES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Mejoramiento y ampliación de los servicios públicos para el desarrollo productivo local en los ámbitos de la sierra y selva del Perú” (Avanzar Rural) </a:t>
            </a:r>
          </a:p>
          <a:p>
            <a:pPr algn="just">
              <a:lnSpc>
                <a:spcPct val="150000"/>
              </a:lnSpc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820" algn="just">
              <a:spcBef>
                <a:spcPts val="985"/>
              </a:spcBef>
              <a:spcAft>
                <a:spcPts val="0"/>
              </a:spcAft>
            </a:pPr>
            <a:endParaRPr lang="es-P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83" y="1114585"/>
            <a:ext cx="5739870" cy="38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483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Maxpoin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AB03"/>
      </a:accent1>
      <a:accent2>
        <a:srgbClr val="FC7F03"/>
      </a:accent2>
      <a:accent3>
        <a:srgbClr val="FC3903"/>
      </a:accent3>
      <a:accent4>
        <a:srgbClr val="D1024E"/>
      </a:accent4>
      <a:accent5>
        <a:srgbClr val="A6026C"/>
      </a:accent5>
      <a:accent6>
        <a:srgbClr val="0F6193"/>
      </a:accent6>
      <a:hlink>
        <a:srgbClr val="0563C1"/>
      </a:hlink>
      <a:folHlink>
        <a:srgbClr val="954F72"/>
      </a:folHlink>
    </a:clrScheme>
    <a:fontScheme name="Custom 41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917</Words>
  <Application>Microsoft Office PowerPoint</Application>
  <PresentationFormat>Panorámica</PresentationFormat>
  <Paragraphs>70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Garnique Soriano Jussie Angellino</cp:lastModifiedBy>
  <cp:revision>226</cp:revision>
  <dcterms:created xsi:type="dcterms:W3CDTF">2017-01-10T11:09:36Z</dcterms:created>
  <dcterms:modified xsi:type="dcterms:W3CDTF">2021-05-11T03:02:37Z</dcterms:modified>
</cp:coreProperties>
</file>