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90" r:id="rId2"/>
    <p:sldId id="292" r:id="rId3"/>
    <p:sldId id="296" r:id="rId4"/>
    <p:sldId id="294" r:id="rId5"/>
    <p:sldId id="293" r:id="rId6"/>
    <p:sldId id="297" r:id="rId7"/>
    <p:sldId id="295" r:id="rId8"/>
    <p:sldId id="289" r:id="rId9"/>
    <p:sldId id="291" r:id="rId10"/>
    <p:sldId id="307" r:id="rId11"/>
    <p:sldId id="304" r:id="rId12"/>
    <p:sldId id="305" r:id="rId13"/>
    <p:sldId id="306" r:id="rId14"/>
    <p:sldId id="303" r:id="rId15"/>
    <p:sldId id="308" r:id="rId16"/>
    <p:sldId id="309" r:id="rId17"/>
    <p:sldId id="310" r:id="rId18"/>
    <p:sldId id="267" r:id="rId19"/>
  </p:sldIdLst>
  <p:sldSz cx="10691813" cy="7559675"/>
  <p:notesSz cx="6797675" cy="9872663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Poppins" panose="00000500000000000000" pitchFamily="2" charset="0"/>
      <p:regular r:id="rId26"/>
      <p:bold r:id="rId27"/>
      <p:italic r:id="rId28"/>
      <p:boldItalic r:id="rId29"/>
    </p:embeddedFont>
    <p:embeddedFont>
      <p:font typeface="Poppins ExtraBold" panose="00000900000000000000" pitchFamily="2" charset="0"/>
      <p:bold r:id="rId30"/>
      <p:boldItalic r:id="rId31"/>
    </p:embeddedFont>
    <p:embeddedFont>
      <p:font typeface="Poppins Light" panose="00000400000000000000" pitchFamily="2" charset="0"/>
      <p:regular r:id="rId32"/>
      <p:italic r:id="rId33"/>
    </p:embeddedFont>
    <p:embeddedFont>
      <p:font typeface="Poppins SemiBold" panose="00000700000000000000" pitchFamily="2" charset="0"/>
      <p:bold r:id="rId34"/>
      <p:boldItalic r:id="rId3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00"/>
    <a:srgbClr val="33CCCC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0" y="102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271F-6E81-4109-B018-D66E136C1871}" type="datetimeFigureOut">
              <a:rPr lang="x-none" smtClean="0"/>
              <a:t>17/05/2021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B39A-A637-486D-ACFE-D1E8DBFABB58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89343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271F-6E81-4109-B018-D66E136C1871}" type="datetimeFigureOut">
              <a:rPr lang="x-none" smtClean="0"/>
              <a:t>17/05/2021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B39A-A637-486D-ACFE-D1E8DBFABB58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05725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271F-6E81-4109-B018-D66E136C1871}" type="datetimeFigureOut">
              <a:rPr lang="x-none" smtClean="0"/>
              <a:t>17/05/2021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B39A-A637-486D-ACFE-D1E8DBFABB58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59331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271F-6E81-4109-B018-D66E136C1871}" type="datetimeFigureOut">
              <a:rPr lang="x-none" smtClean="0"/>
              <a:t>17/05/2021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B39A-A637-486D-ACFE-D1E8DBFABB58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6511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271F-6E81-4109-B018-D66E136C1871}" type="datetimeFigureOut">
              <a:rPr lang="x-none" smtClean="0"/>
              <a:t>17/05/2021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B39A-A637-486D-ACFE-D1E8DBFABB58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80131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271F-6E81-4109-B018-D66E136C1871}" type="datetimeFigureOut">
              <a:rPr lang="x-none" smtClean="0"/>
              <a:t>17/05/2021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B39A-A637-486D-ACFE-D1E8DBFABB58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88727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271F-6E81-4109-B018-D66E136C1871}" type="datetimeFigureOut">
              <a:rPr lang="x-none" smtClean="0"/>
              <a:t>17/05/2021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B39A-A637-486D-ACFE-D1E8DBFABB58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8095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271F-6E81-4109-B018-D66E136C1871}" type="datetimeFigureOut">
              <a:rPr lang="x-none" smtClean="0"/>
              <a:t>17/05/2021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B39A-A637-486D-ACFE-D1E8DBFABB58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56218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271F-6E81-4109-B018-D66E136C1871}" type="datetimeFigureOut">
              <a:rPr lang="x-none" smtClean="0"/>
              <a:t>17/05/2021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B39A-A637-486D-ACFE-D1E8DBFABB58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09012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271F-6E81-4109-B018-D66E136C1871}" type="datetimeFigureOut">
              <a:rPr lang="x-none" smtClean="0"/>
              <a:t>17/05/2021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B39A-A637-486D-ACFE-D1E8DBFABB58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7451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271F-6E81-4109-B018-D66E136C1871}" type="datetimeFigureOut">
              <a:rPr lang="x-none" smtClean="0"/>
              <a:t>17/05/2021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B39A-A637-486D-ACFE-D1E8DBFABB58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6549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A271F-6E81-4109-B018-D66E136C1871}" type="datetimeFigureOut">
              <a:rPr lang="x-none" smtClean="0"/>
              <a:t>17/05/2021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BB39A-A637-486D-ACFE-D1E8DBFABB58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7719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074755F-6AF4-4F39-A1C2-C0CF8C8335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077969E-BBA4-49B3-99DA-DB7215BF6B79}"/>
              </a:ext>
            </a:extLst>
          </p:cNvPr>
          <p:cNvSpPr txBox="1"/>
          <p:nvPr/>
        </p:nvSpPr>
        <p:spPr>
          <a:xfrm>
            <a:off x="2235993" y="1448914"/>
            <a:ext cx="58912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ESTADO SITUACIONAL DE LA PENSIÓN DE ORFANDAD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335EBC1-2F4A-47BD-97E9-E2A22EDBE5BC}"/>
              </a:ext>
            </a:extLst>
          </p:cNvPr>
          <p:cNvCxnSpPr/>
          <p:nvPr/>
        </p:nvCxnSpPr>
        <p:spPr>
          <a:xfrm>
            <a:off x="2586037" y="4537075"/>
            <a:ext cx="51911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8284C0B-FED5-4FFA-AF6E-0FD26A977E24}"/>
              </a:ext>
            </a:extLst>
          </p:cNvPr>
          <p:cNvSpPr txBox="1"/>
          <p:nvPr/>
        </p:nvSpPr>
        <p:spPr>
          <a:xfrm>
            <a:off x="1464468" y="4896173"/>
            <a:ext cx="6962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Pablo Solís Vargas</a:t>
            </a:r>
          </a:p>
          <a:p>
            <a:pPr algn="ctr"/>
            <a:r>
              <a:rPr lang="es-PE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Director Ejecutivo del INABIF</a:t>
            </a:r>
          </a:p>
        </p:txBody>
      </p:sp>
    </p:spTree>
    <p:extLst>
      <p:ext uri="{BB962C8B-B14F-4D97-AF65-F5344CB8AC3E}">
        <p14:creationId xmlns:p14="http://schemas.microsoft.com/office/powerpoint/2010/main" val="569375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9ACF74A-6069-4D7A-9E14-3A6A23A057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" y="0"/>
            <a:ext cx="10688972" cy="7559675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B077969E-BBA4-49B3-99DA-DB7215BF6B79}"/>
              </a:ext>
            </a:extLst>
          </p:cNvPr>
          <p:cNvSpPr txBox="1"/>
          <p:nvPr/>
        </p:nvSpPr>
        <p:spPr>
          <a:xfrm>
            <a:off x="1493440" y="535928"/>
            <a:ext cx="80097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400" b="1" dirty="0">
                <a:solidFill>
                  <a:srgbClr val="E2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ACCIONES DE COMUNICACIÓN</a:t>
            </a:r>
          </a:p>
          <a:p>
            <a:pPr algn="ctr"/>
            <a:endParaRPr lang="es-PE" sz="2800" b="1" dirty="0">
              <a:solidFill>
                <a:srgbClr val="E2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s-PE" sz="4400" b="1" dirty="0">
                <a:solidFill>
                  <a:srgbClr val="E2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#</a:t>
            </a:r>
            <a:r>
              <a:rPr lang="es-PE" sz="4400" b="1" dirty="0" err="1">
                <a:solidFill>
                  <a:srgbClr val="E2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PensiónDeOrfandad</a:t>
            </a:r>
            <a:endParaRPr lang="es-PE" sz="4400" b="1" dirty="0">
              <a:solidFill>
                <a:srgbClr val="E2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3" t="28815" r="25555" b="31253"/>
          <a:stretch/>
        </p:blipFill>
        <p:spPr>
          <a:xfrm>
            <a:off x="3225801" y="3329928"/>
            <a:ext cx="5029200" cy="280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34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71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1AE9006-9E94-4444-8471-0455C6613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" y="0"/>
            <a:ext cx="10684666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50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8DB4BFD-3226-4D07-913A-3270BC1F58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EE05B9E-ABDD-409B-996B-9EC0A2E642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6" t="12662" r="49355" b="10983"/>
          <a:stretch/>
        </p:blipFill>
        <p:spPr>
          <a:xfrm>
            <a:off x="459691" y="2161808"/>
            <a:ext cx="3497781" cy="451470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6334F96-F6EB-44DC-8813-26A34266DD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t="8127" r="49711" b="7392"/>
          <a:stretch/>
        </p:blipFill>
        <p:spPr>
          <a:xfrm>
            <a:off x="6860287" y="1988977"/>
            <a:ext cx="3295549" cy="450059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CADB250-0AC5-49A7-8FED-040E4527FB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4" t="10206" r="49221" b="7770"/>
          <a:stretch/>
        </p:blipFill>
        <p:spPr>
          <a:xfrm>
            <a:off x="4180935" y="2041898"/>
            <a:ext cx="2546374" cy="476347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083271" y="557522"/>
            <a:ext cx="540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b="1" dirty="0">
                <a:solidFill>
                  <a:srgbClr val="E2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Material informativo impreso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099663" y="1261955"/>
            <a:ext cx="17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b="1" dirty="0">
                <a:solidFill>
                  <a:srgbClr val="E2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Flyer / afiche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504055" y="1299710"/>
            <a:ext cx="1586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b="1" dirty="0">
                <a:solidFill>
                  <a:srgbClr val="E2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Roll screen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511201" y="1261955"/>
            <a:ext cx="2312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b="1" dirty="0">
                <a:solidFill>
                  <a:srgbClr val="E2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Gigantografía exteriores</a:t>
            </a:r>
          </a:p>
        </p:txBody>
      </p:sp>
    </p:spTree>
    <p:extLst>
      <p:ext uri="{BB962C8B-B14F-4D97-AF65-F5344CB8AC3E}">
        <p14:creationId xmlns:p14="http://schemas.microsoft.com/office/powerpoint/2010/main" val="3161347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n 43">
            <a:extLst>
              <a:ext uri="{FF2B5EF4-FFF2-40B4-BE49-F238E27FC236}">
                <a16:creationId xmlns:a16="http://schemas.microsoft.com/office/drawing/2014/main" id="{79ACF74A-6069-4D7A-9E14-3A6A23A057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" y="-88900"/>
            <a:ext cx="10688972" cy="755967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077969E-BBA4-49B3-99DA-DB7215BF6B79}"/>
              </a:ext>
            </a:extLst>
          </p:cNvPr>
          <p:cNvSpPr txBox="1"/>
          <p:nvPr/>
        </p:nvSpPr>
        <p:spPr>
          <a:xfrm>
            <a:off x="1493440" y="535928"/>
            <a:ext cx="8009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E2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CAMPAÑA INTERSECTORIAL</a:t>
            </a:r>
          </a:p>
          <a:p>
            <a:pPr algn="ctr"/>
            <a:r>
              <a:rPr lang="es-PE" sz="4000" b="1" dirty="0">
                <a:solidFill>
                  <a:srgbClr val="E2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#</a:t>
            </a:r>
            <a:r>
              <a:rPr lang="es-PE" sz="4000" b="1" dirty="0" err="1">
                <a:solidFill>
                  <a:srgbClr val="E2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PensiónDeOrfandad</a:t>
            </a:r>
            <a:endParaRPr lang="es-PE" sz="4000" b="1" dirty="0">
              <a:solidFill>
                <a:srgbClr val="E2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4ECBAB50-AF65-4743-87BB-333C72A58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541" y="2115895"/>
            <a:ext cx="5657259" cy="2926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E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Se ha logrado unir esfuerzos y contar con aliados para la difusión en redes sociales de todas las entidades públicas (Ministerios, programas sociales, municipalidades distritales y provinciales) bajo el HT: #</a:t>
            </a:r>
            <a:r>
              <a:rPr lang="es-PE" sz="16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PensionDeOrfandad</a:t>
            </a:r>
            <a:endParaRPr lang="es-PE" sz="16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41" y="1859367"/>
            <a:ext cx="3176352" cy="2611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41" y="3690937"/>
            <a:ext cx="3060374" cy="278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17" y="3749809"/>
            <a:ext cx="3360783" cy="266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904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n 43">
            <a:extLst>
              <a:ext uri="{FF2B5EF4-FFF2-40B4-BE49-F238E27FC236}">
                <a16:creationId xmlns:a16="http://schemas.microsoft.com/office/drawing/2014/main" id="{79ACF74A-6069-4D7A-9E14-3A6A23A057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" y="-88900"/>
            <a:ext cx="10688972" cy="755967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077969E-BBA4-49B3-99DA-DB7215BF6B79}"/>
              </a:ext>
            </a:extLst>
          </p:cNvPr>
          <p:cNvSpPr txBox="1"/>
          <p:nvPr/>
        </p:nvSpPr>
        <p:spPr>
          <a:xfrm>
            <a:off x="1493440" y="237883"/>
            <a:ext cx="8009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>
                <a:solidFill>
                  <a:srgbClr val="E2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CAMPAÑA INTERSECTORIAL</a:t>
            </a:r>
          </a:p>
          <a:p>
            <a:pPr algn="ctr"/>
            <a:r>
              <a:rPr lang="es-PE" sz="3600" b="1" dirty="0">
                <a:solidFill>
                  <a:srgbClr val="E2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#</a:t>
            </a:r>
            <a:r>
              <a:rPr lang="es-PE" sz="3600" b="1" dirty="0" err="1">
                <a:solidFill>
                  <a:srgbClr val="E2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PensiónDeOrfandad</a:t>
            </a:r>
            <a:endParaRPr lang="es-PE" sz="3600" b="1" dirty="0">
              <a:solidFill>
                <a:srgbClr val="E2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13" name="8 Grupo"/>
          <p:cNvGrpSpPr/>
          <p:nvPr/>
        </p:nvGrpSpPr>
        <p:grpSpPr>
          <a:xfrm>
            <a:off x="455092" y="1764995"/>
            <a:ext cx="3215208" cy="4496105"/>
            <a:chOff x="179512" y="-27384"/>
            <a:chExt cx="4867275" cy="6899473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-27384"/>
              <a:ext cx="4848225" cy="415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005064"/>
              <a:ext cx="4867275" cy="286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8 Grupo"/>
          <p:cNvGrpSpPr/>
          <p:nvPr/>
        </p:nvGrpSpPr>
        <p:grpSpPr>
          <a:xfrm>
            <a:off x="3880024" y="1764995"/>
            <a:ext cx="3117676" cy="4597705"/>
            <a:chOff x="107504" y="4876"/>
            <a:chExt cx="4848225" cy="7217728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876"/>
              <a:ext cx="4848225" cy="444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029" y="4365104"/>
              <a:ext cx="4838700" cy="285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5 Grupo"/>
          <p:cNvGrpSpPr/>
          <p:nvPr/>
        </p:nvGrpSpPr>
        <p:grpSpPr>
          <a:xfrm>
            <a:off x="7073900" y="1787080"/>
            <a:ext cx="3096344" cy="4093021"/>
            <a:chOff x="827584" y="116632"/>
            <a:chExt cx="4867275" cy="6433993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16632"/>
              <a:ext cx="4838700" cy="390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034"/>
            <a:stretch/>
          </p:blipFill>
          <p:spPr bwMode="auto">
            <a:xfrm>
              <a:off x="827584" y="4021882"/>
              <a:ext cx="4867275" cy="2528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5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n 43">
            <a:extLst>
              <a:ext uri="{FF2B5EF4-FFF2-40B4-BE49-F238E27FC236}">
                <a16:creationId xmlns:a16="http://schemas.microsoft.com/office/drawing/2014/main" id="{79ACF74A-6069-4D7A-9E14-3A6A23A057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" y="-88900"/>
            <a:ext cx="10688972" cy="755967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077969E-BBA4-49B3-99DA-DB7215BF6B79}"/>
              </a:ext>
            </a:extLst>
          </p:cNvPr>
          <p:cNvSpPr txBox="1"/>
          <p:nvPr/>
        </p:nvSpPr>
        <p:spPr>
          <a:xfrm>
            <a:off x="1493440" y="535928"/>
            <a:ext cx="8009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E2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ENTREVISTAS EN MEDIOS </a:t>
            </a:r>
          </a:p>
          <a:p>
            <a:pPr algn="ctr"/>
            <a:r>
              <a:rPr lang="es-PE" sz="4000" b="1" dirty="0">
                <a:solidFill>
                  <a:srgbClr val="E2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#</a:t>
            </a:r>
            <a:r>
              <a:rPr lang="es-PE" sz="4000" b="1" dirty="0" err="1">
                <a:solidFill>
                  <a:srgbClr val="E2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PensiónDeOrfandad</a:t>
            </a:r>
            <a:endParaRPr lang="es-PE" sz="4000" b="1" dirty="0">
              <a:solidFill>
                <a:srgbClr val="E2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4ECBAB50-AF65-4743-87BB-333C72A58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719" y="2977257"/>
            <a:ext cx="4695608" cy="2390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E" sz="2000" dirty="0">
                <a:latin typeface="Poppins Light" panose="00000400000000000000" pitchFamily="2" charset="0"/>
                <a:cs typeface="Poppins Light" panose="00000400000000000000" pitchFamily="2" charset="0"/>
              </a:rPr>
              <a:t>Se encuentra en marcha el desarrollo de un plan de medios con el objetivo de difundir #</a:t>
            </a:r>
            <a:r>
              <a:rPr lang="es-PE" sz="20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PensionDeOrfandad</a:t>
            </a:r>
            <a:r>
              <a:rPr lang="es-PE" sz="2000" dirty="0">
                <a:latin typeface="Poppins Light" panose="00000400000000000000" pitchFamily="2" charset="0"/>
                <a:cs typeface="Poppins Light" panose="00000400000000000000" pitchFamily="2" charset="0"/>
              </a:rPr>
              <a:t> a través de entrevistas a voceros, notas y reportajes en medios de comunicación de cobertura nacional y local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1548" t="28602" r="40465" b="23937"/>
          <a:stretch/>
        </p:blipFill>
        <p:spPr>
          <a:xfrm>
            <a:off x="5879550" y="4278044"/>
            <a:ext cx="4222344" cy="234789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16929" t="35830" r="40026" b="21592"/>
          <a:stretch/>
        </p:blipFill>
        <p:spPr>
          <a:xfrm>
            <a:off x="5879550" y="1815240"/>
            <a:ext cx="4239061" cy="235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51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n 43">
            <a:extLst>
              <a:ext uri="{FF2B5EF4-FFF2-40B4-BE49-F238E27FC236}">
                <a16:creationId xmlns:a16="http://schemas.microsoft.com/office/drawing/2014/main" id="{79ACF74A-6069-4D7A-9E14-3A6A23A057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" y="-88900"/>
            <a:ext cx="10688972" cy="755967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077969E-BBA4-49B3-99DA-DB7215BF6B79}"/>
              </a:ext>
            </a:extLst>
          </p:cNvPr>
          <p:cNvSpPr txBox="1"/>
          <p:nvPr/>
        </p:nvSpPr>
        <p:spPr>
          <a:xfrm>
            <a:off x="1500721" y="299296"/>
            <a:ext cx="80097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>
                <a:solidFill>
                  <a:srgbClr val="E2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NOTAS E INFORMES EN MEDIOS </a:t>
            </a:r>
          </a:p>
          <a:p>
            <a:pPr algn="ctr"/>
            <a:r>
              <a:rPr lang="es-PE" sz="3200" b="1" dirty="0">
                <a:solidFill>
                  <a:srgbClr val="E2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#</a:t>
            </a:r>
            <a:r>
              <a:rPr lang="es-PE" sz="3200" b="1" dirty="0" err="1">
                <a:solidFill>
                  <a:srgbClr val="E2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PensiónDeOrfandad</a:t>
            </a:r>
            <a:endParaRPr lang="es-PE" sz="3200" b="1" dirty="0">
              <a:solidFill>
                <a:srgbClr val="E2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2998602" y="1859367"/>
            <a:ext cx="7050873" cy="4226719"/>
            <a:chOff x="2799208" y="993367"/>
            <a:chExt cx="7050873" cy="4226719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ED775DB9-0D15-4CD7-AF5F-3F8C3467D798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9208" y="1243330"/>
              <a:ext cx="3665570" cy="3971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275E3468-06DB-4D92-8D8E-A369A4CCAA15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376" y="993367"/>
              <a:ext cx="3405705" cy="422671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5C0EDC0C-3DBA-42AD-8D94-107E148B21B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08" y="884289"/>
            <a:ext cx="2189480" cy="319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45DBA02-0275-4F44-A7AA-1E6E9BA7D17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79" y="4195653"/>
            <a:ext cx="1721485" cy="2800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6923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3B85283-DBD2-40FC-AB52-BF5B8EB206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"/>
            <a:ext cx="10691813" cy="755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15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9ACF74A-6069-4D7A-9E14-3A6A23A057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CBAB50-AF65-4743-87BB-333C72A58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825" y="2567940"/>
            <a:ext cx="4695608" cy="3545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E" sz="2000" dirty="0">
                <a:latin typeface="Poppins Light" panose="00000400000000000000" pitchFamily="2" charset="0"/>
                <a:cs typeface="Poppins Light" panose="00000400000000000000" pitchFamily="2" charset="0"/>
              </a:rPr>
              <a:t>Es la asistencia económica que se brinda a niñas, niños y adolescentes </a:t>
            </a:r>
            <a:r>
              <a:rPr lang="es-ES" sz="2000" b="0" i="0" dirty="0">
                <a:solidFill>
                  <a:srgbClr val="212529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cuya madre, padre o ambos, han fallecido durante la emergencia sanitaria por causa de la COVID-19,  que debe ser utilizada para fines de alimentación, educación, salud física y mental u otros, asociados al desarrollo integral de las niñas, niños y adolescentes.</a:t>
            </a:r>
          </a:p>
          <a:p>
            <a:pPr marL="0" indent="0">
              <a:buNone/>
            </a:pPr>
            <a:r>
              <a:rPr lang="es-ES" sz="2000" dirty="0">
                <a:solidFill>
                  <a:srgbClr val="212529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(Artículos 8.1 y 8.2 del DU N°020-2021)</a:t>
            </a:r>
            <a:endParaRPr lang="es-PE" sz="20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970" y="2404894"/>
            <a:ext cx="3175960" cy="383573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709862" y="1290878"/>
            <a:ext cx="5272088" cy="528639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ECBAB50-AF65-4743-87BB-333C72A584E1}"/>
              </a:ext>
            </a:extLst>
          </p:cNvPr>
          <p:cNvSpPr txBox="1">
            <a:spLocks/>
          </p:cNvSpPr>
          <p:nvPr/>
        </p:nvSpPr>
        <p:spPr>
          <a:xfrm>
            <a:off x="2853982" y="1429411"/>
            <a:ext cx="4983848" cy="754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E" sz="20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¿QUÉ ES LA PENSIÓN POR ORFANDAD</a:t>
            </a:r>
            <a:r>
              <a:rPr lang="x-none" sz="20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?</a:t>
            </a:r>
            <a:endParaRPr lang="es-PE" sz="2000" b="1" dirty="0">
              <a:solidFill>
                <a:schemeClr val="bg1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167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9ACF74A-6069-4D7A-9E14-3A6A23A057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BB8FF4-A423-455A-8813-5F2A9A1B6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1886" y="2908923"/>
            <a:ext cx="6029325" cy="3134068"/>
          </a:xfrm>
        </p:spPr>
        <p:txBody>
          <a:bodyPr>
            <a:normAutofit lnSpcReduction="10000"/>
          </a:bodyPr>
          <a:lstStyle/>
          <a:p>
            <a:pPr algn="just"/>
            <a:r>
              <a:rPr lang="es-PE" sz="1800" dirty="0">
                <a:latin typeface="Poppins Light" panose="00000400000000000000" pitchFamily="2" charset="0"/>
                <a:cs typeface="Poppins Light" panose="00000400000000000000" pitchFamily="2" charset="0"/>
              </a:rPr>
              <a:t>Se crea el 17 de febrero de 2021, con el </a:t>
            </a:r>
            <a:r>
              <a:rPr lang="es-ES" sz="1800" dirty="0">
                <a:solidFill>
                  <a:srgbClr val="212529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DU N°020-2021 (</a:t>
            </a:r>
            <a:r>
              <a:rPr lang="es-ES" sz="1800" dirty="0">
                <a:latin typeface="Poppins Light" panose="00000400000000000000" pitchFamily="2" charset="0"/>
                <a:cs typeface="Poppins Light" panose="00000400000000000000" pitchFamily="2" charset="0"/>
              </a:rPr>
              <a:t>Artículo 8), que autoriza al MIMP, a través del INABIF, brindar una asistencia económica a favor de niñas, niños y adolescentes, cuyo padre o madre o ambos han fallecido por causa de la COVID-19.</a:t>
            </a:r>
            <a:endParaRPr lang="es-PE" sz="18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algn="just"/>
            <a:r>
              <a:rPr lang="es-PE" sz="18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El 7 de marzo de 2021, con DS N° 002-2021-MIMP, 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se aprueban las Disposiciones Complementarias para el otorgamiento de la Asistencia Económica </a:t>
            </a:r>
            <a:r>
              <a:rPr lang="es-PE" sz="18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que permita contribuir a su desarrollo integral, precisando a los beneficiarios, administradores, las características y los procedimientos para su implementación.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067049" y="1123425"/>
            <a:ext cx="5272088" cy="528639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4ECBAB50-AF65-4743-87BB-333C72A584E1}"/>
              </a:ext>
            </a:extLst>
          </p:cNvPr>
          <p:cNvSpPr txBox="1">
            <a:spLocks/>
          </p:cNvSpPr>
          <p:nvPr/>
        </p:nvSpPr>
        <p:spPr>
          <a:xfrm>
            <a:off x="3211169" y="1146997"/>
            <a:ext cx="4983848" cy="754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s-PE" sz="24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¿CUÁNDO SE CREA LA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s-PE" sz="2400" b="1" dirty="0">
                <a:solidFill>
                  <a:srgbClr val="E2000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PENSIÓN POR ORFANDAD</a:t>
            </a:r>
            <a:r>
              <a:rPr lang="x-none" sz="2400" dirty="0">
                <a:solidFill>
                  <a:srgbClr val="E2000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?</a:t>
            </a:r>
            <a:endParaRPr lang="es-PE" sz="2400" b="1" dirty="0">
              <a:solidFill>
                <a:srgbClr val="E20000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48" y="2908922"/>
            <a:ext cx="3193658" cy="326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15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9ACF74A-6069-4D7A-9E14-3A6A23A057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CBAB50-AF65-4743-87BB-333C72A58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400" y="1267523"/>
            <a:ext cx="5122813" cy="2761552"/>
          </a:xfrm>
        </p:spPr>
        <p:txBody>
          <a:bodyPr>
            <a:normAutofit/>
          </a:bodyPr>
          <a:lstStyle/>
          <a:p>
            <a:pPr algn="just"/>
            <a:r>
              <a:rPr lang="es-PE" sz="2000" b="1" dirty="0">
                <a:solidFill>
                  <a:srgbClr val="E2000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¿A QUIÉN </a:t>
            </a:r>
            <a:r>
              <a:rPr lang="es-PE" sz="2000" b="1">
                <a:solidFill>
                  <a:srgbClr val="E2000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VA DIRIGIDA?</a:t>
            </a:r>
            <a:endParaRPr lang="es-PE" sz="2000" b="1" dirty="0">
              <a:solidFill>
                <a:srgbClr val="E20000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  <a:p>
            <a:pPr marL="0" indent="0" algn="just">
              <a:buNone/>
            </a:pPr>
            <a:r>
              <a:rPr lang="es-ES" sz="1800" b="0" i="0" dirty="0">
                <a:solidFill>
                  <a:srgbClr val="212529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A toda niña, niño y adolescente cuyo madre, padre o ambos hayan fallecido durante la emergencia sanitaria por causa de la COVID-19, priorizando a las familias que se encuentren en situación de pobreza y extrema pobreza, según el Padrón General de Hogares del Sistema de Focalización de Hogares (SISFOH).</a:t>
            </a:r>
            <a:endParaRPr lang="es-PE" sz="18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749" y="1414463"/>
            <a:ext cx="3119028" cy="2244021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ECBAB50-AF65-4743-87BB-333C72A584E1}"/>
              </a:ext>
            </a:extLst>
          </p:cNvPr>
          <p:cNvSpPr txBox="1">
            <a:spLocks/>
          </p:cNvSpPr>
          <p:nvPr/>
        </p:nvSpPr>
        <p:spPr>
          <a:xfrm>
            <a:off x="1149400" y="4584255"/>
            <a:ext cx="8566100" cy="1424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2000" dirty="0">
                <a:solidFill>
                  <a:srgbClr val="E2000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¿CUÁNTO ES EL MONTO DE LA PENSIÓN DE ORFANDAD?</a:t>
            </a:r>
          </a:p>
          <a:p>
            <a:pPr marL="0" indent="0">
              <a:buNone/>
            </a:pPr>
            <a:r>
              <a:rPr lang="es-PE" sz="1800" dirty="0">
                <a:latin typeface="Poppins Light" panose="00000400000000000000" pitchFamily="2" charset="0"/>
                <a:cs typeface="Poppins Light" panose="00000400000000000000" pitchFamily="2" charset="0"/>
              </a:rPr>
              <a:t>La </a:t>
            </a:r>
            <a:r>
              <a:rPr lang="es-ES" sz="1800" dirty="0">
                <a:latin typeface="Poppins Light" panose="00000400000000000000" pitchFamily="2" charset="0"/>
                <a:cs typeface="Poppins Light" panose="00000400000000000000" pitchFamily="2" charset="0"/>
              </a:rPr>
              <a:t>pensión de orfandad (S/. 200 mensuales) será entregada a las niñas, niños y adolescentes</a:t>
            </a:r>
            <a:r>
              <a:rPr lang="es-ES" sz="1800" b="1" dirty="0">
                <a:latin typeface="Poppins Light" panose="00000400000000000000" pitchFamily="2" charset="0"/>
                <a:cs typeface="Poppins Light" panose="00000400000000000000" pitchFamily="2" charset="0"/>
              </a:rPr>
              <a:t>, de manera bimestral, hasta que cumplan los 18 años de edad.</a:t>
            </a:r>
            <a:endParaRPr lang="es-PE" sz="1800" b="1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689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9ACF74A-6069-4D7A-9E14-3A6A23A057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032AD0-88F9-4D13-9424-CFBDBD2D2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6672" y="2293512"/>
            <a:ext cx="7715043" cy="4270293"/>
          </a:xfrm>
        </p:spPr>
        <p:txBody>
          <a:bodyPr>
            <a:normAutofit/>
          </a:bodyPr>
          <a:lstStyle/>
          <a:p>
            <a:r>
              <a:rPr lang="es-ES" sz="1800" b="0" i="0" dirty="0">
                <a:solidFill>
                  <a:srgbClr val="212529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Una carta simple de solicitud</a:t>
            </a:r>
          </a:p>
          <a:p>
            <a:r>
              <a:rPr lang="es-ES" sz="1800" b="0" i="0" dirty="0">
                <a:solidFill>
                  <a:srgbClr val="212529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Si eres papá o mamá sobreviviente, debes adjuntar:</a:t>
            </a:r>
          </a:p>
          <a:p>
            <a:pPr marL="846871" lvl="1" indent="-342900">
              <a:buFont typeface="+mj-lt"/>
              <a:buAutoNum type="alphaLcPeriod"/>
            </a:pPr>
            <a:r>
              <a:rPr lang="es-ES" sz="1800" b="0" i="0" dirty="0">
                <a:solidFill>
                  <a:srgbClr val="212529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Acta de nacimiento de la niña, niño o adolescente o</a:t>
            </a:r>
          </a:p>
          <a:p>
            <a:pPr marL="846871" lvl="1" indent="-342900">
              <a:buFont typeface="+mj-lt"/>
              <a:buAutoNum type="alphaLcPeriod"/>
            </a:pPr>
            <a:r>
              <a:rPr lang="es-ES" sz="1800" b="0" i="0" dirty="0">
                <a:solidFill>
                  <a:srgbClr val="212529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Certificado de nacido vivo o</a:t>
            </a:r>
          </a:p>
          <a:p>
            <a:pPr marL="846871" lvl="1" indent="-342900">
              <a:buFont typeface="+mj-lt"/>
              <a:buAutoNum type="alphaLcPeriod"/>
            </a:pPr>
            <a:r>
              <a:rPr lang="es-ES" sz="1800" b="0" i="0" dirty="0">
                <a:solidFill>
                  <a:srgbClr val="212529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Resolución judicial que declara la adopción, de ser el caso.</a:t>
            </a:r>
          </a:p>
          <a:p>
            <a:r>
              <a:rPr lang="es-ES" sz="1800" b="0" i="0" dirty="0">
                <a:solidFill>
                  <a:srgbClr val="212529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Si eres el tutor/a del menor de edad, debes adjuntar:</a:t>
            </a:r>
          </a:p>
          <a:p>
            <a:pPr marL="846871" lvl="1" indent="-342900">
              <a:buFont typeface="+mj-lt"/>
              <a:buAutoNum type="alphaLcPeriod"/>
            </a:pPr>
            <a:r>
              <a:rPr lang="es-ES" sz="1800" b="0" i="0" dirty="0">
                <a:solidFill>
                  <a:srgbClr val="212529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Resolución judicial o testamento o escritura pública de la tenencia o tutela.</a:t>
            </a:r>
          </a:p>
          <a:p>
            <a:pPr marL="846871" lvl="1" indent="-342900">
              <a:buFont typeface="+mj-lt"/>
              <a:buAutoNum type="alphaLcPeriod"/>
            </a:pPr>
            <a:r>
              <a:rPr lang="es-ES" sz="1800" b="0" i="0" dirty="0">
                <a:solidFill>
                  <a:srgbClr val="212529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Resolución administrativa o judicial de acogimiento familiar.</a:t>
            </a:r>
          </a:p>
          <a:p>
            <a:r>
              <a:rPr lang="es-PE" sz="1800" b="1" i="0" dirty="0">
                <a:solidFill>
                  <a:srgbClr val="212529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Declaración jurada </a:t>
            </a:r>
            <a:r>
              <a:rPr lang="es-PE" sz="1800" b="0" i="0" dirty="0">
                <a:solidFill>
                  <a:srgbClr val="212529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de no recibir pensiones por parte del Estado o estar en un Centro de Atención Residencial - CAR.</a:t>
            </a:r>
            <a:endParaRPr lang="es-ES" sz="1800" b="0" i="0" dirty="0">
              <a:solidFill>
                <a:srgbClr val="212529"/>
              </a:solidFill>
              <a:effectLst/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endParaRPr lang="es-PE" dirty="0"/>
          </a:p>
        </p:txBody>
      </p:sp>
      <p:sp>
        <p:nvSpPr>
          <p:cNvPr id="5" name="Rectángulo 4"/>
          <p:cNvSpPr/>
          <p:nvPr/>
        </p:nvSpPr>
        <p:spPr>
          <a:xfrm>
            <a:off x="2709862" y="669381"/>
            <a:ext cx="5272088" cy="528639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4ECBAB50-AF65-4743-87BB-333C72A584E1}"/>
              </a:ext>
            </a:extLst>
          </p:cNvPr>
          <p:cNvSpPr txBox="1">
            <a:spLocks/>
          </p:cNvSpPr>
          <p:nvPr/>
        </p:nvSpPr>
        <p:spPr>
          <a:xfrm>
            <a:off x="2853982" y="692953"/>
            <a:ext cx="4983848" cy="754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s-PE" sz="24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REQUISITOS PARA ACCEDER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s-PE" sz="2400" b="1" dirty="0">
                <a:solidFill>
                  <a:srgbClr val="E2000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A LA PENSIÓN DE ORFANDAD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435" y="2311338"/>
            <a:ext cx="643335" cy="7866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435" y="3913523"/>
            <a:ext cx="773631" cy="77039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8435" y="5499490"/>
            <a:ext cx="806205" cy="80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1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B876E88-6A05-4B54-8DC5-175D11773B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51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n 43">
            <a:extLst>
              <a:ext uri="{FF2B5EF4-FFF2-40B4-BE49-F238E27FC236}">
                <a16:creationId xmlns:a16="http://schemas.microsoft.com/office/drawing/2014/main" id="{79ACF74A-6069-4D7A-9E14-3A6A23A057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  <p:sp>
        <p:nvSpPr>
          <p:cNvPr id="45" name="Rectángulo 44"/>
          <p:cNvSpPr/>
          <p:nvPr/>
        </p:nvSpPr>
        <p:spPr>
          <a:xfrm>
            <a:off x="2709862" y="724958"/>
            <a:ext cx="5272088" cy="528639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Marcador de contenido 2">
            <a:extLst>
              <a:ext uri="{FF2B5EF4-FFF2-40B4-BE49-F238E27FC236}">
                <a16:creationId xmlns:a16="http://schemas.microsoft.com/office/drawing/2014/main" id="{4ECBAB50-AF65-4743-87BB-333C72A584E1}"/>
              </a:ext>
            </a:extLst>
          </p:cNvPr>
          <p:cNvSpPr txBox="1">
            <a:spLocks/>
          </p:cNvSpPr>
          <p:nvPr/>
        </p:nvSpPr>
        <p:spPr>
          <a:xfrm>
            <a:off x="2853982" y="748530"/>
            <a:ext cx="4983848" cy="754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s-PE" sz="24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LA PENSIÓN DE ORFANDAD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s-PE" sz="2400" b="1" dirty="0">
                <a:solidFill>
                  <a:srgbClr val="E2000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A NIVEL NACIONAL</a:t>
            </a:r>
          </a:p>
        </p:txBody>
      </p:sp>
      <p:pic>
        <p:nvPicPr>
          <p:cNvPr id="47" name="Imagen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22" y="1032032"/>
            <a:ext cx="4503732" cy="582835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473" y="2324712"/>
            <a:ext cx="244305" cy="243281"/>
          </a:xfrm>
          <a:prstGeom prst="rect">
            <a:avLst/>
          </a:prstGeom>
        </p:spPr>
      </p:pic>
      <p:sp>
        <p:nvSpPr>
          <p:cNvPr id="48" name="Marcador de contenido 2">
            <a:extLst>
              <a:ext uri="{FF2B5EF4-FFF2-40B4-BE49-F238E27FC236}">
                <a16:creationId xmlns:a16="http://schemas.microsoft.com/office/drawing/2014/main" id="{4ECBAB50-AF65-4743-87BB-333C72A584E1}"/>
              </a:ext>
            </a:extLst>
          </p:cNvPr>
          <p:cNvSpPr txBox="1">
            <a:spLocks/>
          </p:cNvSpPr>
          <p:nvPr/>
        </p:nvSpPr>
        <p:spPr>
          <a:xfrm>
            <a:off x="1644775" y="2352238"/>
            <a:ext cx="225515" cy="145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x-none" sz="8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</a:t>
            </a:r>
            <a:endParaRPr lang="es-PE" sz="800" b="1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49" name="Imagen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20" y="2995681"/>
            <a:ext cx="244305" cy="243281"/>
          </a:xfrm>
          <a:prstGeom prst="rect">
            <a:avLst/>
          </a:prstGeom>
        </p:spPr>
      </p:pic>
      <p:sp>
        <p:nvSpPr>
          <p:cNvPr id="50" name="Marcador de contenido 2">
            <a:extLst>
              <a:ext uri="{FF2B5EF4-FFF2-40B4-BE49-F238E27FC236}">
                <a16:creationId xmlns:a16="http://schemas.microsoft.com/office/drawing/2014/main" id="{4ECBAB50-AF65-4743-87BB-333C72A584E1}"/>
              </a:ext>
            </a:extLst>
          </p:cNvPr>
          <p:cNvSpPr txBox="1">
            <a:spLocks/>
          </p:cNvSpPr>
          <p:nvPr/>
        </p:nvSpPr>
        <p:spPr>
          <a:xfrm>
            <a:off x="1522622" y="3023207"/>
            <a:ext cx="225515" cy="145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x-none" sz="8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</a:t>
            </a:r>
            <a:endParaRPr lang="es-PE" sz="800" b="1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590" y="2202637"/>
            <a:ext cx="244305" cy="243281"/>
          </a:xfrm>
          <a:prstGeom prst="rect">
            <a:avLst/>
          </a:prstGeom>
        </p:spPr>
      </p:pic>
      <p:sp>
        <p:nvSpPr>
          <p:cNvPr id="52" name="Marcador de contenido 2">
            <a:extLst>
              <a:ext uri="{FF2B5EF4-FFF2-40B4-BE49-F238E27FC236}">
                <a16:creationId xmlns:a16="http://schemas.microsoft.com/office/drawing/2014/main" id="{4ECBAB50-AF65-4743-87BB-333C72A584E1}"/>
              </a:ext>
            </a:extLst>
          </p:cNvPr>
          <p:cNvSpPr txBox="1">
            <a:spLocks/>
          </p:cNvSpPr>
          <p:nvPr/>
        </p:nvSpPr>
        <p:spPr>
          <a:xfrm>
            <a:off x="1101892" y="2230163"/>
            <a:ext cx="225515" cy="145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x-none" sz="8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  <a:endParaRPr lang="es-PE" sz="800" b="1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53" name="Imagen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813" y="2649470"/>
            <a:ext cx="244305" cy="243281"/>
          </a:xfrm>
          <a:prstGeom prst="rect">
            <a:avLst/>
          </a:prstGeom>
        </p:spPr>
      </p:pic>
      <p:sp>
        <p:nvSpPr>
          <p:cNvPr id="54" name="Marcador de contenido 2">
            <a:extLst>
              <a:ext uri="{FF2B5EF4-FFF2-40B4-BE49-F238E27FC236}">
                <a16:creationId xmlns:a16="http://schemas.microsoft.com/office/drawing/2014/main" id="{4ECBAB50-AF65-4743-87BB-333C72A584E1}"/>
              </a:ext>
            </a:extLst>
          </p:cNvPr>
          <p:cNvSpPr txBox="1">
            <a:spLocks/>
          </p:cNvSpPr>
          <p:nvPr/>
        </p:nvSpPr>
        <p:spPr>
          <a:xfrm>
            <a:off x="971819" y="2684563"/>
            <a:ext cx="318292" cy="145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x-none" sz="8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25</a:t>
            </a:r>
            <a:endParaRPr lang="es-PE" sz="800" b="1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55" name="Imagen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642" y="3164510"/>
            <a:ext cx="244305" cy="243281"/>
          </a:xfrm>
          <a:prstGeom prst="rect">
            <a:avLst/>
          </a:prstGeom>
        </p:spPr>
      </p:pic>
      <p:sp>
        <p:nvSpPr>
          <p:cNvPr id="56" name="Marcador de contenido 2">
            <a:extLst>
              <a:ext uri="{FF2B5EF4-FFF2-40B4-BE49-F238E27FC236}">
                <a16:creationId xmlns:a16="http://schemas.microsoft.com/office/drawing/2014/main" id="{4ECBAB50-AF65-4743-87BB-333C72A584E1}"/>
              </a:ext>
            </a:extLst>
          </p:cNvPr>
          <p:cNvSpPr txBox="1">
            <a:spLocks/>
          </p:cNvSpPr>
          <p:nvPr/>
        </p:nvSpPr>
        <p:spPr>
          <a:xfrm>
            <a:off x="790125" y="3198230"/>
            <a:ext cx="318292" cy="145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x-none" sz="8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11</a:t>
            </a:r>
            <a:endParaRPr lang="es-PE" sz="800" b="1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57" name="Imagen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859" y="3455875"/>
            <a:ext cx="244305" cy="243281"/>
          </a:xfrm>
          <a:prstGeom prst="rect">
            <a:avLst/>
          </a:prstGeom>
        </p:spPr>
      </p:pic>
      <p:sp>
        <p:nvSpPr>
          <p:cNvPr id="58" name="Marcador de contenido 2">
            <a:extLst>
              <a:ext uri="{FF2B5EF4-FFF2-40B4-BE49-F238E27FC236}">
                <a16:creationId xmlns:a16="http://schemas.microsoft.com/office/drawing/2014/main" id="{4ECBAB50-AF65-4743-87BB-333C72A584E1}"/>
              </a:ext>
            </a:extLst>
          </p:cNvPr>
          <p:cNvSpPr txBox="1">
            <a:spLocks/>
          </p:cNvSpPr>
          <p:nvPr/>
        </p:nvSpPr>
        <p:spPr>
          <a:xfrm>
            <a:off x="1347589" y="3484526"/>
            <a:ext cx="318292" cy="145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x-none" sz="8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12</a:t>
            </a:r>
            <a:endParaRPr lang="es-PE" sz="800" b="1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59" name="Imagen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069" y="3794673"/>
            <a:ext cx="244305" cy="243281"/>
          </a:xfrm>
          <a:prstGeom prst="rect">
            <a:avLst/>
          </a:prstGeom>
        </p:spPr>
      </p:pic>
      <p:sp>
        <p:nvSpPr>
          <p:cNvPr id="60" name="Marcador de contenido 2">
            <a:extLst>
              <a:ext uri="{FF2B5EF4-FFF2-40B4-BE49-F238E27FC236}">
                <a16:creationId xmlns:a16="http://schemas.microsoft.com/office/drawing/2014/main" id="{4ECBAB50-AF65-4743-87BB-333C72A584E1}"/>
              </a:ext>
            </a:extLst>
          </p:cNvPr>
          <p:cNvSpPr txBox="1">
            <a:spLocks/>
          </p:cNvSpPr>
          <p:nvPr/>
        </p:nvSpPr>
        <p:spPr>
          <a:xfrm>
            <a:off x="1784636" y="3830600"/>
            <a:ext cx="318292" cy="145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x-none" sz="8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19</a:t>
            </a:r>
            <a:endParaRPr lang="es-PE" sz="800" b="1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61" name="Imagen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0916" y="4304792"/>
            <a:ext cx="244305" cy="243281"/>
          </a:xfrm>
          <a:prstGeom prst="rect">
            <a:avLst/>
          </a:prstGeom>
        </p:spPr>
      </p:pic>
      <p:sp>
        <p:nvSpPr>
          <p:cNvPr id="62" name="Marcador de contenido 2">
            <a:extLst>
              <a:ext uri="{FF2B5EF4-FFF2-40B4-BE49-F238E27FC236}">
                <a16:creationId xmlns:a16="http://schemas.microsoft.com/office/drawing/2014/main" id="{4ECBAB50-AF65-4743-87BB-333C72A584E1}"/>
              </a:ext>
            </a:extLst>
          </p:cNvPr>
          <p:cNvSpPr txBox="1">
            <a:spLocks/>
          </p:cNvSpPr>
          <p:nvPr/>
        </p:nvSpPr>
        <p:spPr>
          <a:xfrm>
            <a:off x="1778336" y="4339885"/>
            <a:ext cx="367201" cy="145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x-none" sz="7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328</a:t>
            </a:r>
            <a:endParaRPr lang="es-PE" sz="700" b="1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63" name="Imagen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210" y="4853941"/>
            <a:ext cx="244305" cy="243281"/>
          </a:xfrm>
          <a:prstGeom prst="rect">
            <a:avLst/>
          </a:prstGeom>
        </p:spPr>
      </p:pic>
      <p:sp>
        <p:nvSpPr>
          <p:cNvPr id="64" name="Marcador de contenido 2">
            <a:extLst>
              <a:ext uri="{FF2B5EF4-FFF2-40B4-BE49-F238E27FC236}">
                <a16:creationId xmlns:a16="http://schemas.microsoft.com/office/drawing/2014/main" id="{4ECBAB50-AF65-4743-87BB-333C72A584E1}"/>
              </a:ext>
            </a:extLst>
          </p:cNvPr>
          <p:cNvSpPr txBox="1">
            <a:spLocks/>
          </p:cNvSpPr>
          <p:nvPr/>
        </p:nvSpPr>
        <p:spPr>
          <a:xfrm>
            <a:off x="2483210" y="4885190"/>
            <a:ext cx="318292" cy="145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x-none" sz="8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  <a:endParaRPr lang="es-PE" sz="800" b="1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65" name="Imagen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057" y="5272004"/>
            <a:ext cx="244305" cy="243281"/>
          </a:xfrm>
          <a:prstGeom prst="rect">
            <a:avLst/>
          </a:prstGeom>
        </p:spPr>
      </p:pic>
      <p:sp>
        <p:nvSpPr>
          <p:cNvPr id="66" name="Marcador de contenido 2">
            <a:extLst>
              <a:ext uri="{FF2B5EF4-FFF2-40B4-BE49-F238E27FC236}">
                <a16:creationId xmlns:a16="http://schemas.microsoft.com/office/drawing/2014/main" id="{4ECBAB50-AF65-4743-87BB-333C72A584E1}"/>
              </a:ext>
            </a:extLst>
          </p:cNvPr>
          <p:cNvSpPr txBox="1">
            <a:spLocks/>
          </p:cNvSpPr>
          <p:nvPr/>
        </p:nvSpPr>
        <p:spPr>
          <a:xfrm>
            <a:off x="2339624" y="5307931"/>
            <a:ext cx="318292" cy="145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x-none" sz="8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10</a:t>
            </a:r>
            <a:endParaRPr lang="es-PE" sz="800" b="1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67" name="Imagen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3022" y="5448916"/>
            <a:ext cx="244305" cy="243281"/>
          </a:xfrm>
          <a:prstGeom prst="rect">
            <a:avLst/>
          </a:prstGeom>
        </p:spPr>
      </p:pic>
      <p:sp>
        <p:nvSpPr>
          <p:cNvPr id="68" name="Marcador de contenido 2">
            <a:extLst>
              <a:ext uri="{FF2B5EF4-FFF2-40B4-BE49-F238E27FC236}">
                <a16:creationId xmlns:a16="http://schemas.microsoft.com/office/drawing/2014/main" id="{4ECBAB50-AF65-4743-87BB-333C72A584E1}"/>
              </a:ext>
            </a:extLst>
          </p:cNvPr>
          <p:cNvSpPr txBox="1">
            <a:spLocks/>
          </p:cNvSpPr>
          <p:nvPr/>
        </p:nvSpPr>
        <p:spPr>
          <a:xfrm>
            <a:off x="3151589" y="5484843"/>
            <a:ext cx="318292" cy="145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x-none" sz="8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19</a:t>
            </a:r>
            <a:endParaRPr lang="es-PE" sz="800" b="1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69" name="Imagen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181" y="6106077"/>
            <a:ext cx="244305" cy="243281"/>
          </a:xfrm>
          <a:prstGeom prst="rect">
            <a:avLst/>
          </a:prstGeom>
        </p:spPr>
      </p:pic>
      <p:sp>
        <p:nvSpPr>
          <p:cNvPr id="70" name="Marcador de contenido 2">
            <a:extLst>
              <a:ext uri="{FF2B5EF4-FFF2-40B4-BE49-F238E27FC236}">
                <a16:creationId xmlns:a16="http://schemas.microsoft.com/office/drawing/2014/main" id="{4ECBAB50-AF65-4743-87BB-333C72A584E1}"/>
              </a:ext>
            </a:extLst>
          </p:cNvPr>
          <p:cNvSpPr txBox="1">
            <a:spLocks/>
          </p:cNvSpPr>
          <p:nvPr/>
        </p:nvSpPr>
        <p:spPr>
          <a:xfrm>
            <a:off x="3258181" y="6137326"/>
            <a:ext cx="318292" cy="145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x-none" sz="8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  <a:endParaRPr lang="es-PE" sz="800" b="1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71" name="Imagen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2921" y="5997810"/>
            <a:ext cx="244305" cy="243281"/>
          </a:xfrm>
          <a:prstGeom prst="rect">
            <a:avLst/>
          </a:prstGeom>
        </p:spPr>
      </p:pic>
      <p:sp>
        <p:nvSpPr>
          <p:cNvPr id="72" name="Marcador de contenido 2">
            <a:extLst>
              <a:ext uri="{FF2B5EF4-FFF2-40B4-BE49-F238E27FC236}">
                <a16:creationId xmlns:a16="http://schemas.microsoft.com/office/drawing/2014/main" id="{4ECBAB50-AF65-4743-87BB-333C72A584E1}"/>
              </a:ext>
            </a:extLst>
          </p:cNvPr>
          <p:cNvSpPr txBox="1">
            <a:spLocks/>
          </p:cNvSpPr>
          <p:nvPr/>
        </p:nvSpPr>
        <p:spPr>
          <a:xfrm>
            <a:off x="3862921" y="6029059"/>
            <a:ext cx="318292" cy="145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x-none" sz="8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</a:t>
            </a:r>
            <a:endParaRPr lang="es-PE" sz="800" b="1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73" name="Imagen 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8616" y="5113294"/>
            <a:ext cx="244305" cy="243281"/>
          </a:xfrm>
          <a:prstGeom prst="rect">
            <a:avLst/>
          </a:prstGeom>
        </p:spPr>
      </p:pic>
      <p:sp>
        <p:nvSpPr>
          <p:cNvPr id="74" name="Marcador de contenido 2">
            <a:extLst>
              <a:ext uri="{FF2B5EF4-FFF2-40B4-BE49-F238E27FC236}">
                <a16:creationId xmlns:a16="http://schemas.microsoft.com/office/drawing/2014/main" id="{4ECBAB50-AF65-4743-87BB-333C72A584E1}"/>
              </a:ext>
            </a:extLst>
          </p:cNvPr>
          <p:cNvSpPr txBox="1">
            <a:spLocks/>
          </p:cNvSpPr>
          <p:nvPr/>
        </p:nvSpPr>
        <p:spPr>
          <a:xfrm>
            <a:off x="3868616" y="5144543"/>
            <a:ext cx="318292" cy="145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x-none" sz="8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</a:t>
            </a:r>
            <a:endParaRPr lang="es-PE" sz="800" b="1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75" name="Imagen 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9035" y="4626999"/>
            <a:ext cx="244305" cy="243281"/>
          </a:xfrm>
          <a:prstGeom prst="rect">
            <a:avLst/>
          </a:prstGeom>
        </p:spPr>
      </p:pic>
      <p:sp>
        <p:nvSpPr>
          <p:cNvPr id="76" name="Marcador de contenido 2">
            <a:extLst>
              <a:ext uri="{FF2B5EF4-FFF2-40B4-BE49-F238E27FC236}">
                <a16:creationId xmlns:a16="http://schemas.microsoft.com/office/drawing/2014/main" id="{4ECBAB50-AF65-4743-87BB-333C72A584E1}"/>
              </a:ext>
            </a:extLst>
          </p:cNvPr>
          <p:cNvSpPr txBox="1">
            <a:spLocks/>
          </p:cNvSpPr>
          <p:nvPr/>
        </p:nvSpPr>
        <p:spPr>
          <a:xfrm>
            <a:off x="3099035" y="4658248"/>
            <a:ext cx="318292" cy="145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x-none" sz="8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</a:t>
            </a:r>
            <a:endParaRPr lang="es-PE" sz="800" b="1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77" name="Imagen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7389" y="4866168"/>
            <a:ext cx="244305" cy="243281"/>
          </a:xfrm>
          <a:prstGeom prst="rect">
            <a:avLst/>
          </a:prstGeom>
        </p:spPr>
      </p:pic>
      <p:sp>
        <p:nvSpPr>
          <p:cNvPr id="78" name="Marcador de contenido 2">
            <a:extLst>
              <a:ext uri="{FF2B5EF4-FFF2-40B4-BE49-F238E27FC236}">
                <a16:creationId xmlns:a16="http://schemas.microsoft.com/office/drawing/2014/main" id="{4ECBAB50-AF65-4743-87BB-333C72A584E1}"/>
              </a:ext>
            </a:extLst>
          </p:cNvPr>
          <p:cNvSpPr txBox="1">
            <a:spLocks/>
          </p:cNvSpPr>
          <p:nvPr/>
        </p:nvSpPr>
        <p:spPr>
          <a:xfrm>
            <a:off x="2937389" y="4897417"/>
            <a:ext cx="318292" cy="145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x-none" sz="8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  <a:endParaRPr lang="es-PE" sz="800" b="1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79" name="Imagen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4657" y="5272004"/>
            <a:ext cx="244305" cy="243281"/>
          </a:xfrm>
          <a:prstGeom prst="rect">
            <a:avLst/>
          </a:prstGeom>
        </p:spPr>
      </p:pic>
      <p:sp>
        <p:nvSpPr>
          <p:cNvPr id="80" name="Marcador de contenido 2">
            <a:extLst>
              <a:ext uri="{FF2B5EF4-FFF2-40B4-BE49-F238E27FC236}">
                <a16:creationId xmlns:a16="http://schemas.microsoft.com/office/drawing/2014/main" id="{4ECBAB50-AF65-4743-87BB-333C72A584E1}"/>
              </a:ext>
            </a:extLst>
          </p:cNvPr>
          <p:cNvSpPr txBox="1">
            <a:spLocks/>
          </p:cNvSpPr>
          <p:nvPr/>
        </p:nvSpPr>
        <p:spPr>
          <a:xfrm>
            <a:off x="2754657" y="5303253"/>
            <a:ext cx="318292" cy="145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x-none" sz="8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</a:t>
            </a:r>
            <a:endParaRPr lang="es-PE" sz="800" b="1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83" name="Imagen 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4124" y="4361733"/>
            <a:ext cx="244305" cy="243281"/>
          </a:xfrm>
          <a:prstGeom prst="rect">
            <a:avLst/>
          </a:prstGeom>
        </p:spPr>
      </p:pic>
      <p:sp>
        <p:nvSpPr>
          <p:cNvPr id="84" name="Marcador de contenido 2">
            <a:extLst>
              <a:ext uri="{FF2B5EF4-FFF2-40B4-BE49-F238E27FC236}">
                <a16:creationId xmlns:a16="http://schemas.microsoft.com/office/drawing/2014/main" id="{4ECBAB50-AF65-4743-87BB-333C72A584E1}"/>
              </a:ext>
            </a:extLst>
          </p:cNvPr>
          <p:cNvSpPr txBox="1">
            <a:spLocks/>
          </p:cNvSpPr>
          <p:nvPr/>
        </p:nvSpPr>
        <p:spPr>
          <a:xfrm>
            <a:off x="2612691" y="4397660"/>
            <a:ext cx="318292" cy="145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x-none" sz="8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16</a:t>
            </a:r>
            <a:endParaRPr lang="es-PE" sz="800" b="1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85" name="Imagen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3539" y="4132786"/>
            <a:ext cx="244305" cy="243281"/>
          </a:xfrm>
          <a:prstGeom prst="rect">
            <a:avLst/>
          </a:prstGeom>
        </p:spPr>
      </p:pic>
      <p:sp>
        <p:nvSpPr>
          <p:cNvPr id="86" name="Marcador de contenido 2">
            <a:extLst>
              <a:ext uri="{FF2B5EF4-FFF2-40B4-BE49-F238E27FC236}">
                <a16:creationId xmlns:a16="http://schemas.microsoft.com/office/drawing/2014/main" id="{4ECBAB50-AF65-4743-87BB-333C72A584E1}"/>
              </a:ext>
            </a:extLst>
          </p:cNvPr>
          <p:cNvSpPr txBox="1">
            <a:spLocks/>
          </p:cNvSpPr>
          <p:nvPr/>
        </p:nvSpPr>
        <p:spPr>
          <a:xfrm>
            <a:off x="2253149" y="4158840"/>
            <a:ext cx="318292" cy="145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x-none" sz="8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</a:t>
            </a:r>
            <a:endParaRPr lang="es-PE" sz="800" b="1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87" name="Imagen 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6762" y="3707525"/>
            <a:ext cx="244305" cy="243281"/>
          </a:xfrm>
          <a:prstGeom prst="rect">
            <a:avLst/>
          </a:prstGeom>
        </p:spPr>
      </p:pic>
      <p:sp>
        <p:nvSpPr>
          <p:cNvPr id="88" name="Marcador de contenido 2">
            <a:extLst>
              <a:ext uri="{FF2B5EF4-FFF2-40B4-BE49-F238E27FC236}">
                <a16:creationId xmlns:a16="http://schemas.microsoft.com/office/drawing/2014/main" id="{4ECBAB50-AF65-4743-87BB-333C72A584E1}"/>
              </a:ext>
            </a:extLst>
          </p:cNvPr>
          <p:cNvSpPr txBox="1">
            <a:spLocks/>
          </p:cNvSpPr>
          <p:nvPr/>
        </p:nvSpPr>
        <p:spPr>
          <a:xfrm>
            <a:off x="2135329" y="3743452"/>
            <a:ext cx="318292" cy="145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x-none" sz="8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10</a:t>
            </a:r>
            <a:endParaRPr lang="es-PE" sz="800" b="1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91" name="Imagen 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6067" y="3705449"/>
            <a:ext cx="244305" cy="243281"/>
          </a:xfrm>
          <a:prstGeom prst="rect">
            <a:avLst/>
          </a:prstGeom>
        </p:spPr>
      </p:pic>
      <p:sp>
        <p:nvSpPr>
          <p:cNvPr id="92" name="Marcador de contenido 2">
            <a:extLst>
              <a:ext uri="{FF2B5EF4-FFF2-40B4-BE49-F238E27FC236}">
                <a16:creationId xmlns:a16="http://schemas.microsoft.com/office/drawing/2014/main" id="{4ECBAB50-AF65-4743-87BB-333C72A584E1}"/>
              </a:ext>
            </a:extLst>
          </p:cNvPr>
          <p:cNvSpPr txBox="1">
            <a:spLocks/>
          </p:cNvSpPr>
          <p:nvPr/>
        </p:nvSpPr>
        <p:spPr>
          <a:xfrm>
            <a:off x="2806067" y="3736698"/>
            <a:ext cx="318292" cy="145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x-none" sz="8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  <a:endParaRPr lang="es-PE" sz="800" b="1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93" name="Imagen 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4718" y="3042869"/>
            <a:ext cx="244305" cy="243281"/>
          </a:xfrm>
          <a:prstGeom prst="rect">
            <a:avLst/>
          </a:prstGeom>
        </p:spPr>
      </p:pic>
      <p:sp>
        <p:nvSpPr>
          <p:cNvPr id="94" name="Marcador de contenido 2">
            <a:extLst>
              <a:ext uri="{FF2B5EF4-FFF2-40B4-BE49-F238E27FC236}">
                <a16:creationId xmlns:a16="http://schemas.microsoft.com/office/drawing/2014/main" id="{4ECBAB50-AF65-4743-87BB-333C72A584E1}"/>
              </a:ext>
            </a:extLst>
          </p:cNvPr>
          <p:cNvSpPr txBox="1">
            <a:spLocks/>
          </p:cNvSpPr>
          <p:nvPr/>
        </p:nvSpPr>
        <p:spPr>
          <a:xfrm>
            <a:off x="2204718" y="3074118"/>
            <a:ext cx="318292" cy="145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x-none" sz="8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</a:t>
            </a:r>
            <a:endParaRPr lang="es-PE" sz="800" b="1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97" name="Imagen 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631" y="2558113"/>
            <a:ext cx="244305" cy="243281"/>
          </a:xfrm>
          <a:prstGeom prst="rect">
            <a:avLst/>
          </a:prstGeom>
        </p:spPr>
      </p:pic>
      <p:sp>
        <p:nvSpPr>
          <p:cNvPr id="98" name="Marcador de contenido 2">
            <a:extLst>
              <a:ext uri="{FF2B5EF4-FFF2-40B4-BE49-F238E27FC236}">
                <a16:creationId xmlns:a16="http://schemas.microsoft.com/office/drawing/2014/main" id="{4ECBAB50-AF65-4743-87BB-333C72A584E1}"/>
              </a:ext>
            </a:extLst>
          </p:cNvPr>
          <p:cNvSpPr txBox="1">
            <a:spLocks/>
          </p:cNvSpPr>
          <p:nvPr/>
        </p:nvSpPr>
        <p:spPr>
          <a:xfrm>
            <a:off x="2595511" y="2584359"/>
            <a:ext cx="318292" cy="145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x-none" sz="8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14</a:t>
            </a:r>
            <a:endParaRPr lang="es-PE" sz="800" b="1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99" name="Marcador de contenido 2">
            <a:extLst>
              <a:ext uri="{FF2B5EF4-FFF2-40B4-BE49-F238E27FC236}">
                <a16:creationId xmlns:a16="http://schemas.microsoft.com/office/drawing/2014/main" id="{4ECBAB50-AF65-4743-87BB-333C72A584E1}"/>
              </a:ext>
            </a:extLst>
          </p:cNvPr>
          <p:cNvSpPr txBox="1">
            <a:spLocks/>
          </p:cNvSpPr>
          <p:nvPr/>
        </p:nvSpPr>
        <p:spPr>
          <a:xfrm flipH="1">
            <a:off x="2076227" y="4669951"/>
            <a:ext cx="444965" cy="116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x-none" sz="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CALLAO</a:t>
            </a:r>
            <a:endParaRPr lang="es-PE" sz="400" b="1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00" name="Imagen 9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0766" y="4703938"/>
            <a:ext cx="244305" cy="243281"/>
          </a:xfrm>
          <a:prstGeom prst="rect">
            <a:avLst/>
          </a:prstGeom>
        </p:spPr>
      </p:pic>
      <p:sp>
        <p:nvSpPr>
          <p:cNvPr id="101" name="Marcador de contenido 2">
            <a:extLst>
              <a:ext uri="{FF2B5EF4-FFF2-40B4-BE49-F238E27FC236}">
                <a16:creationId xmlns:a16="http://schemas.microsoft.com/office/drawing/2014/main" id="{4ECBAB50-AF65-4743-87BB-333C72A584E1}"/>
              </a:ext>
            </a:extLst>
          </p:cNvPr>
          <p:cNvSpPr txBox="1">
            <a:spLocks/>
          </p:cNvSpPr>
          <p:nvPr/>
        </p:nvSpPr>
        <p:spPr>
          <a:xfrm>
            <a:off x="1881753" y="4730215"/>
            <a:ext cx="318292" cy="138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x-none" sz="8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35</a:t>
            </a:r>
            <a:endParaRPr lang="es-PE" sz="800" b="1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graphicFrame>
        <p:nvGraphicFramePr>
          <p:cNvPr id="102" name="Tabla 101">
            <a:extLst>
              <a:ext uri="{FF2B5EF4-FFF2-40B4-BE49-F238E27FC236}">
                <a16:creationId xmlns:a16="http://schemas.microsoft.com/office/drawing/2014/main" id="{0A04744B-9F47-4413-BD7F-A14B018DD6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429330"/>
              </p:ext>
            </p:extLst>
          </p:nvPr>
        </p:nvGraphicFramePr>
        <p:xfrm>
          <a:off x="5353018" y="1816929"/>
          <a:ext cx="4366975" cy="4683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8408">
                  <a:extLst>
                    <a:ext uri="{9D8B030D-6E8A-4147-A177-3AD203B41FA5}">
                      <a16:colId xmlns:a16="http://schemas.microsoft.com/office/drawing/2014/main" val="2912291532"/>
                    </a:ext>
                  </a:extLst>
                </a:gridCol>
                <a:gridCol w="1832963">
                  <a:extLst>
                    <a:ext uri="{9D8B030D-6E8A-4147-A177-3AD203B41FA5}">
                      <a16:colId xmlns:a16="http://schemas.microsoft.com/office/drawing/2014/main" val="3072574279"/>
                    </a:ext>
                  </a:extLst>
                </a:gridCol>
                <a:gridCol w="1185604">
                  <a:extLst>
                    <a:ext uri="{9D8B030D-6E8A-4147-A177-3AD203B41FA5}">
                      <a16:colId xmlns:a16="http://schemas.microsoft.com/office/drawing/2014/main" val="2230417686"/>
                    </a:ext>
                  </a:extLst>
                </a:gridCol>
              </a:tblGrid>
              <a:tr h="2933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Departamento</a:t>
                      </a:r>
                      <a:endParaRPr lang="es-PE" sz="1050" b="1" i="0" u="none" strike="noStrike" dirty="0">
                        <a:solidFill>
                          <a:schemeClr val="bg1"/>
                        </a:solidFill>
                        <a:effectLst/>
                        <a:latin typeface="Poppins SemiBold" panose="000007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marL="6308" marR="6308" marT="630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PENSIÓN DE ORFANDAD</a:t>
                      </a:r>
                      <a:endParaRPr lang="es-PE" sz="1050" b="1" i="0" u="none" strike="noStrike" dirty="0">
                        <a:solidFill>
                          <a:schemeClr val="bg1"/>
                        </a:solidFill>
                        <a:effectLst/>
                        <a:latin typeface="Poppins SemiBold" panose="000007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marL="6308" marR="6308" marT="630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577661"/>
                  </a:ext>
                </a:extLst>
              </a:tr>
              <a:tr h="23217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Administradores</a:t>
                      </a:r>
                      <a:endParaRPr lang="es-PE" sz="1050" b="1" i="0" u="none" strike="noStrike" dirty="0">
                        <a:solidFill>
                          <a:schemeClr val="bg1"/>
                        </a:solidFill>
                        <a:effectLst/>
                        <a:latin typeface="Poppins SemiBold" panose="000007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marL="6308" marR="6308" marT="630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Beneficiarios</a:t>
                      </a:r>
                      <a:endParaRPr lang="es-PE" sz="1050" b="1" i="0" u="none" strike="noStrike" dirty="0">
                        <a:solidFill>
                          <a:schemeClr val="bg1"/>
                        </a:solidFill>
                        <a:effectLst/>
                        <a:latin typeface="Poppins SemiBold" panose="000007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marL="6308" marR="6308" marT="630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157358"/>
                  </a:ext>
                </a:extLst>
              </a:tr>
              <a:tr h="14472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 dirty="0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AMAZONAS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3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4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extLst>
                  <a:ext uri="{0D108BD9-81ED-4DB2-BD59-A6C34878D82A}">
                    <a16:rowId xmlns:a16="http://schemas.microsoft.com/office/drawing/2014/main" val="3241378605"/>
                  </a:ext>
                </a:extLst>
              </a:tr>
              <a:tr h="14472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 dirty="0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ANCASH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15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 dirty="0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19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extLst>
                  <a:ext uri="{0D108BD9-81ED-4DB2-BD59-A6C34878D82A}">
                    <a16:rowId xmlns:a16="http://schemas.microsoft.com/office/drawing/2014/main" val="938435076"/>
                  </a:ext>
                </a:extLst>
              </a:tr>
              <a:tr h="14472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APURIMAC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 dirty="0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1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 dirty="0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2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extLst>
                  <a:ext uri="{0D108BD9-81ED-4DB2-BD59-A6C34878D82A}">
                    <a16:rowId xmlns:a16="http://schemas.microsoft.com/office/drawing/2014/main" val="877296704"/>
                  </a:ext>
                </a:extLst>
              </a:tr>
              <a:tr h="14472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AREQUIPA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 dirty="0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17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 dirty="0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25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extLst>
                  <a:ext uri="{0D108BD9-81ED-4DB2-BD59-A6C34878D82A}">
                    <a16:rowId xmlns:a16="http://schemas.microsoft.com/office/drawing/2014/main" val="2380650525"/>
                  </a:ext>
                </a:extLst>
              </a:tr>
              <a:tr h="14472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AYACUCHO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 dirty="0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4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 dirty="0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7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extLst>
                  <a:ext uri="{0D108BD9-81ED-4DB2-BD59-A6C34878D82A}">
                    <a16:rowId xmlns:a16="http://schemas.microsoft.com/office/drawing/2014/main" val="1655082581"/>
                  </a:ext>
                </a:extLst>
              </a:tr>
              <a:tr h="14472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CAJAMARCA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 dirty="0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5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 dirty="0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8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extLst>
                  <a:ext uri="{0D108BD9-81ED-4DB2-BD59-A6C34878D82A}">
                    <a16:rowId xmlns:a16="http://schemas.microsoft.com/office/drawing/2014/main" val="688840140"/>
                  </a:ext>
                </a:extLst>
              </a:tr>
              <a:tr h="14472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CALLAO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 dirty="0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40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 dirty="0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61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extLst>
                  <a:ext uri="{0D108BD9-81ED-4DB2-BD59-A6C34878D82A}">
                    <a16:rowId xmlns:a16="http://schemas.microsoft.com/office/drawing/2014/main" val="2155597817"/>
                  </a:ext>
                </a:extLst>
              </a:tr>
              <a:tr h="14472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CUSCO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 dirty="0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6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 dirty="0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9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extLst>
                  <a:ext uri="{0D108BD9-81ED-4DB2-BD59-A6C34878D82A}">
                    <a16:rowId xmlns:a16="http://schemas.microsoft.com/office/drawing/2014/main" val="625892393"/>
                  </a:ext>
                </a:extLst>
              </a:tr>
              <a:tr h="14472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HUANCAVELICA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 dirty="0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2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 dirty="0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3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extLst>
                  <a:ext uri="{0D108BD9-81ED-4DB2-BD59-A6C34878D82A}">
                    <a16:rowId xmlns:a16="http://schemas.microsoft.com/office/drawing/2014/main" val="3179623400"/>
                  </a:ext>
                </a:extLst>
              </a:tr>
              <a:tr h="14472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HUANUCO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 dirty="0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8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 dirty="0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11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extLst>
                  <a:ext uri="{0D108BD9-81ED-4DB2-BD59-A6C34878D82A}">
                    <a16:rowId xmlns:a16="http://schemas.microsoft.com/office/drawing/2014/main" val="3586676123"/>
                  </a:ext>
                </a:extLst>
              </a:tr>
              <a:tr h="14472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ICA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7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 dirty="0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12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extLst>
                  <a:ext uri="{0D108BD9-81ED-4DB2-BD59-A6C34878D82A}">
                    <a16:rowId xmlns:a16="http://schemas.microsoft.com/office/drawing/2014/main" val="1794363798"/>
                  </a:ext>
                </a:extLst>
              </a:tr>
              <a:tr h="14472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JUNIN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14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 dirty="0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21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extLst>
                  <a:ext uri="{0D108BD9-81ED-4DB2-BD59-A6C34878D82A}">
                    <a16:rowId xmlns:a16="http://schemas.microsoft.com/office/drawing/2014/main" val="4272784001"/>
                  </a:ext>
                </a:extLst>
              </a:tr>
              <a:tr h="14472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LA LIBERTAD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17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 dirty="0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30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extLst>
                  <a:ext uri="{0D108BD9-81ED-4DB2-BD59-A6C34878D82A}">
                    <a16:rowId xmlns:a16="http://schemas.microsoft.com/office/drawing/2014/main" val="3809025305"/>
                  </a:ext>
                </a:extLst>
              </a:tr>
              <a:tr h="14472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LAMBAYEQUE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10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 dirty="0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16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extLst>
                  <a:ext uri="{0D108BD9-81ED-4DB2-BD59-A6C34878D82A}">
                    <a16:rowId xmlns:a16="http://schemas.microsoft.com/office/drawing/2014/main" val="3332603943"/>
                  </a:ext>
                </a:extLst>
              </a:tr>
              <a:tr h="14472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LIMA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338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 dirty="0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514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extLst>
                  <a:ext uri="{0D108BD9-81ED-4DB2-BD59-A6C34878D82A}">
                    <a16:rowId xmlns:a16="http://schemas.microsoft.com/office/drawing/2014/main" val="2800851256"/>
                  </a:ext>
                </a:extLst>
              </a:tr>
              <a:tr h="14472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LORETO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 dirty="0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9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 dirty="0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21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extLst>
                  <a:ext uri="{0D108BD9-81ED-4DB2-BD59-A6C34878D82A}">
                    <a16:rowId xmlns:a16="http://schemas.microsoft.com/office/drawing/2014/main" val="2988720323"/>
                  </a:ext>
                </a:extLst>
              </a:tr>
              <a:tr h="14472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MOQUEGUA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3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 dirty="0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5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extLst>
                  <a:ext uri="{0D108BD9-81ED-4DB2-BD59-A6C34878D82A}">
                    <a16:rowId xmlns:a16="http://schemas.microsoft.com/office/drawing/2014/main" val="2710392622"/>
                  </a:ext>
                </a:extLst>
              </a:tr>
              <a:tr h="14472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PASCO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4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 dirty="0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8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extLst>
                  <a:ext uri="{0D108BD9-81ED-4DB2-BD59-A6C34878D82A}">
                    <a16:rowId xmlns:a16="http://schemas.microsoft.com/office/drawing/2014/main" val="2740746301"/>
                  </a:ext>
                </a:extLst>
              </a:tr>
              <a:tr h="14472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PIURA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29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 dirty="0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50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extLst>
                  <a:ext uri="{0D108BD9-81ED-4DB2-BD59-A6C34878D82A}">
                    <a16:rowId xmlns:a16="http://schemas.microsoft.com/office/drawing/2014/main" val="2329004573"/>
                  </a:ext>
                </a:extLst>
              </a:tr>
              <a:tr h="14472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PUNO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8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 dirty="0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12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extLst>
                  <a:ext uri="{0D108BD9-81ED-4DB2-BD59-A6C34878D82A}">
                    <a16:rowId xmlns:a16="http://schemas.microsoft.com/office/drawing/2014/main" val="2971955297"/>
                  </a:ext>
                </a:extLst>
              </a:tr>
              <a:tr h="14472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SAN MARTIN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4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 dirty="0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9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extLst>
                  <a:ext uri="{0D108BD9-81ED-4DB2-BD59-A6C34878D82A}">
                    <a16:rowId xmlns:a16="http://schemas.microsoft.com/office/drawing/2014/main" val="1056633666"/>
                  </a:ext>
                </a:extLst>
              </a:tr>
              <a:tr h="14472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 dirty="0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TACNA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7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 dirty="0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10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extLst>
                  <a:ext uri="{0D108BD9-81ED-4DB2-BD59-A6C34878D82A}">
                    <a16:rowId xmlns:a16="http://schemas.microsoft.com/office/drawing/2014/main" val="73119047"/>
                  </a:ext>
                </a:extLst>
              </a:tr>
              <a:tr h="14472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TUMBES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2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 dirty="0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2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extLst>
                  <a:ext uri="{0D108BD9-81ED-4DB2-BD59-A6C34878D82A}">
                    <a16:rowId xmlns:a16="http://schemas.microsoft.com/office/drawing/2014/main" val="2402318100"/>
                  </a:ext>
                </a:extLst>
              </a:tr>
              <a:tr h="14472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UCAYALI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1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 dirty="0"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2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/>
                </a:tc>
                <a:extLst>
                  <a:ext uri="{0D108BD9-81ED-4DB2-BD59-A6C34878D82A}">
                    <a16:rowId xmlns:a16="http://schemas.microsoft.com/office/drawing/2014/main" val="2677669214"/>
                  </a:ext>
                </a:extLst>
              </a:tr>
              <a:tr h="14472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 dirty="0">
                          <a:solidFill>
                            <a:schemeClr val="bg1"/>
                          </a:solidFill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TOTAL</a:t>
                      </a:r>
                      <a:endParaRPr lang="es-PE" sz="1050" b="1" i="0" u="none" strike="noStrike" dirty="0">
                        <a:solidFill>
                          <a:schemeClr val="bg1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>
                    <a:solidFill>
                      <a:srgbClr val="E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 dirty="0">
                          <a:solidFill>
                            <a:schemeClr val="bg1"/>
                          </a:solidFill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554</a:t>
                      </a:r>
                      <a:endParaRPr lang="es-PE" sz="1050" b="0" i="0" u="none" strike="noStrike" dirty="0">
                        <a:solidFill>
                          <a:schemeClr val="bg1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>
                    <a:solidFill>
                      <a:srgbClr val="E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 dirty="0">
                          <a:solidFill>
                            <a:schemeClr val="bg1"/>
                          </a:solidFill>
                          <a:effectLst/>
                          <a:latin typeface="Poppins Light" panose="00000400000000000000" pitchFamily="2" charset="0"/>
                          <a:cs typeface="Poppins Light" panose="00000400000000000000" pitchFamily="2" charset="0"/>
                        </a:rPr>
                        <a:t>861</a:t>
                      </a:r>
                      <a:endParaRPr lang="es-PE" sz="1050" b="0" i="0" u="none" strike="noStrike" dirty="0">
                        <a:solidFill>
                          <a:schemeClr val="bg1"/>
                        </a:solidFill>
                        <a:effectLst/>
                        <a:latin typeface="Poppins Light" panose="00000400000000000000" pitchFamily="2" charset="0"/>
                        <a:cs typeface="Poppins Light" panose="00000400000000000000" pitchFamily="2" charset="0"/>
                      </a:endParaRPr>
                    </a:p>
                  </a:txBody>
                  <a:tcPr marL="6308" marR="6308" marT="6308" marB="0" anchor="b">
                    <a:solidFill>
                      <a:srgbClr val="E2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939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3874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9ACF74A-6069-4D7A-9E14-3A6A23A057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  <p:cxnSp>
        <p:nvCxnSpPr>
          <p:cNvPr id="6" name="Conector recto 4">
            <a:extLst>
              <a:ext uri="{FF2B5EF4-FFF2-40B4-BE49-F238E27FC236}">
                <a16:creationId xmlns:a16="http://schemas.microsoft.com/office/drawing/2014/main" id="{2402DD80-56DB-46B8-8F05-4271D297C5C2}"/>
              </a:ext>
            </a:extLst>
          </p:cNvPr>
          <p:cNvCxnSpPr>
            <a:cxnSpLocks/>
          </p:cNvCxnSpPr>
          <p:nvPr/>
        </p:nvCxnSpPr>
        <p:spPr>
          <a:xfrm>
            <a:off x="4104617" y="1815918"/>
            <a:ext cx="21169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0CDD24E-038C-49BA-AC40-1BCBBB0682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0" r="1561"/>
          <a:stretch/>
        </p:blipFill>
        <p:spPr>
          <a:xfrm>
            <a:off x="637311" y="2328867"/>
            <a:ext cx="4544289" cy="4580373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9508D4C-1DE5-4E31-A804-0BC5793559BF}"/>
              </a:ext>
            </a:extLst>
          </p:cNvPr>
          <p:cNvSpPr/>
          <p:nvPr/>
        </p:nvSpPr>
        <p:spPr>
          <a:xfrm>
            <a:off x="618990" y="3316097"/>
            <a:ext cx="4664958" cy="25789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5CC75C7-D93E-4D8B-89CD-327DC20B2C17}"/>
              </a:ext>
            </a:extLst>
          </p:cNvPr>
          <p:cNvSpPr txBox="1"/>
          <p:nvPr/>
        </p:nvSpPr>
        <p:spPr>
          <a:xfrm>
            <a:off x="637311" y="6849648"/>
            <a:ext cx="48121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dirty="0"/>
              <a:t>Fuente: Sala situacional COVID 19 - MINSA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3D8E313-AAA5-4A59-8073-5F67363EB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7717" y="3526329"/>
            <a:ext cx="4514025" cy="2707215"/>
          </a:xfrm>
          <a:prstGeom prst="rect">
            <a:avLst/>
          </a:prstGeom>
        </p:spPr>
      </p:pic>
      <p:sp>
        <p:nvSpPr>
          <p:cNvPr id="11" name="CuadroTexto 5">
            <a:extLst>
              <a:ext uri="{FF2B5EF4-FFF2-40B4-BE49-F238E27FC236}">
                <a16:creationId xmlns:a16="http://schemas.microsoft.com/office/drawing/2014/main" id="{7ECE6017-B52F-4D4D-BFB4-009402FA4F94}"/>
              </a:ext>
            </a:extLst>
          </p:cNvPr>
          <p:cNvSpPr txBox="1"/>
          <p:nvPr/>
        </p:nvSpPr>
        <p:spPr>
          <a:xfrm>
            <a:off x="5407865" y="3187775"/>
            <a:ext cx="4646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>
                <a:solidFill>
                  <a:srgbClr val="FF0000"/>
                </a:solidFill>
              </a:rPr>
              <a:t>FALLECIDOS POR COVID SEGÚN GRUPO DE EDAD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F2653D1-2C0F-449A-BC3A-95438FD84B7A}"/>
              </a:ext>
            </a:extLst>
          </p:cNvPr>
          <p:cNvSpPr txBox="1"/>
          <p:nvPr/>
        </p:nvSpPr>
        <p:spPr>
          <a:xfrm>
            <a:off x="5637717" y="6234428"/>
            <a:ext cx="48121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dirty="0"/>
              <a:t>Fuente: Sala situacional COVID 19 - MINSA</a:t>
            </a:r>
          </a:p>
        </p:txBody>
      </p:sp>
      <p:sp>
        <p:nvSpPr>
          <p:cNvPr id="13" name="CuadroTexto 5">
            <a:extLst>
              <a:ext uri="{FF2B5EF4-FFF2-40B4-BE49-F238E27FC236}">
                <a16:creationId xmlns:a16="http://schemas.microsoft.com/office/drawing/2014/main" id="{48E7BA5A-6C7A-45A0-83F3-DCE138670D78}"/>
              </a:ext>
            </a:extLst>
          </p:cNvPr>
          <p:cNvSpPr txBox="1"/>
          <p:nvPr/>
        </p:nvSpPr>
        <p:spPr>
          <a:xfrm>
            <a:off x="581298" y="1978996"/>
            <a:ext cx="4646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>
                <a:solidFill>
                  <a:srgbClr val="FF0000"/>
                </a:solidFill>
              </a:rPr>
              <a:t>ESTADO SITUACIONAL A NIVEL NACIONAL</a:t>
            </a:r>
          </a:p>
        </p:txBody>
      </p:sp>
      <p:pic>
        <p:nvPicPr>
          <p:cNvPr id="1026" name="Picture 2" descr="Imágenes Y Símbolos De Duelo Por Muerte De Un Ser Querido">
            <a:extLst>
              <a:ext uri="{FF2B5EF4-FFF2-40B4-BE49-F238E27FC236}">
                <a16:creationId xmlns:a16="http://schemas.microsoft.com/office/drawing/2014/main" id="{968004E7-08E9-4664-8A3D-20BCBA53B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847" y="2376179"/>
            <a:ext cx="569994" cy="57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81A98A08-78F1-4D65-8D3B-FA752FF85C8E}"/>
              </a:ext>
            </a:extLst>
          </p:cNvPr>
          <p:cNvSpPr/>
          <p:nvPr/>
        </p:nvSpPr>
        <p:spPr>
          <a:xfrm>
            <a:off x="7255275" y="2381160"/>
            <a:ext cx="251382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FALLECIDOS POR LA COVID-19 A NIVEL REGIONAL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1054494-72C2-4D3E-9EDC-E0E9607D2D92}"/>
              </a:ext>
            </a:extLst>
          </p:cNvPr>
          <p:cNvSpPr txBox="1"/>
          <p:nvPr/>
        </p:nvSpPr>
        <p:spPr>
          <a:xfrm>
            <a:off x="6507570" y="2376179"/>
            <a:ext cx="9522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 SemiBold" panose="00000700000000000000" pitchFamily="2" charset="0"/>
                <a:cs typeface="Poppins SemiBold" panose="00000700000000000000" pitchFamily="2" charset="0"/>
              </a:rPr>
              <a:t>542</a:t>
            </a:r>
            <a:endParaRPr lang="es-PE" sz="3200" b="1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884145" y="714082"/>
            <a:ext cx="8848878" cy="528639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4ECBAB50-AF65-4743-87BB-333C72A584E1}"/>
              </a:ext>
            </a:extLst>
          </p:cNvPr>
          <p:cNvSpPr txBox="1">
            <a:spLocks/>
          </p:cNvSpPr>
          <p:nvPr/>
        </p:nvSpPr>
        <p:spPr>
          <a:xfrm>
            <a:off x="1029646" y="740057"/>
            <a:ext cx="8557876" cy="622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s-PE" sz="24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ESTADO SITUACIONAL DE LA EMERGENCIA SANITARIA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s-PE" sz="2400" b="1" dirty="0">
                <a:solidFill>
                  <a:srgbClr val="E2000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EN APURÍMAC</a:t>
            </a:r>
          </a:p>
        </p:txBody>
      </p:sp>
    </p:spTree>
    <p:extLst>
      <p:ext uri="{BB962C8B-B14F-4D97-AF65-F5344CB8AC3E}">
        <p14:creationId xmlns:p14="http://schemas.microsoft.com/office/powerpoint/2010/main" val="1408596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9ACF74A-6069-4D7A-9E14-3A6A23A057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" y="0"/>
            <a:ext cx="10688972" cy="7559675"/>
          </a:xfrm>
          <a:prstGeom prst="rect">
            <a:avLst/>
          </a:prstGeom>
        </p:spPr>
      </p:pic>
      <p:cxnSp>
        <p:nvCxnSpPr>
          <p:cNvPr id="6" name="Conector recto 4">
            <a:extLst>
              <a:ext uri="{FF2B5EF4-FFF2-40B4-BE49-F238E27FC236}">
                <a16:creationId xmlns:a16="http://schemas.microsoft.com/office/drawing/2014/main" id="{2402DD80-56DB-46B8-8F05-4271D297C5C2}"/>
              </a:ext>
            </a:extLst>
          </p:cNvPr>
          <p:cNvCxnSpPr>
            <a:cxnSpLocks/>
          </p:cNvCxnSpPr>
          <p:nvPr/>
        </p:nvCxnSpPr>
        <p:spPr>
          <a:xfrm>
            <a:off x="4250119" y="1930218"/>
            <a:ext cx="21169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8F310AB5-9B5B-48C1-A08D-030569057B07}"/>
              </a:ext>
            </a:extLst>
          </p:cNvPr>
          <p:cNvSpPr/>
          <p:nvPr/>
        </p:nvSpPr>
        <p:spPr>
          <a:xfrm>
            <a:off x="3650024" y="3841764"/>
            <a:ext cx="62169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b="0" cap="none" spc="0" dirty="0">
                <a:ln w="0"/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SOLICITUDES HAN SIDO RECIBIDAS AL 06/05/2021 </a:t>
            </a:r>
            <a:r>
              <a:rPr lang="es-ES" dirty="0">
                <a:ln w="0"/>
                <a:latin typeface="Poppins SemiBold" panose="00000700000000000000" pitchFamily="2" charset="0"/>
                <a:cs typeface="Poppins SemiBold" panose="00000700000000000000" pitchFamily="2" charset="0"/>
              </a:rPr>
              <a:t>PARA QUE 28 NIÑOS, NIÑAS Y ADOLESCENTES PUEDAN ACCEDER A LA PENSIÓN POR ORFANDAD.</a:t>
            </a:r>
            <a:endParaRPr lang="es-ES" b="0" cap="none" spc="0" dirty="0">
              <a:ln w="0"/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DF1D4A1-0890-481F-BF31-6F8B17B96DDF}"/>
              </a:ext>
            </a:extLst>
          </p:cNvPr>
          <p:cNvSpPr/>
          <p:nvPr/>
        </p:nvSpPr>
        <p:spPr>
          <a:xfrm>
            <a:off x="3650024" y="2486385"/>
            <a:ext cx="48510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b="0" cap="none" spc="0" dirty="0">
                <a:ln w="0"/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BENEFICIARIOS RECIBIERON S/400.00 POR CONCEPTO DE PENSIÓN POR ORFANDAD AL 14/05/2021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A8F2821-CF41-43CD-AF9C-38C1A86F2EE2}"/>
              </a:ext>
            </a:extLst>
          </p:cNvPr>
          <p:cNvSpPr/>
          <p:nvPr/>
        </p:nvSpPr>
        <p:spPr>
          <a:xfrm>
            <a:off x="3650024" y="5186470"/>
            <a:ext cx="60829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b="0" cap="none" spc="0" dirty="0">
                <a:ln w="0"/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SOLICITUDES ESTÁN EN PROCESO DE EVALUACIÓN PARA SER PARTE DEL PADRÓN DE BENEFICIARIOS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52C870B-344C-4F5F-B9F3-2BB45629B7DD}"/>
              </a:ext>
            </a:extLst>
          </p:cNvPr>
          <p:cNvSpPr txBox="1"/>
          <p:nvPr/>
        </p:nvSpPr>
        <p:spPr>
          <a:xfrm>
            <a:off x="2698573" y="2394808"/>
            <a:ext cx="10565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 ExtraBold" panose="00000900000000000000" pitchFamily="2" charset="0"/>
                <a:cs typeface="Poppins ExtraBold" panose="00000900000000000000" pitchFamily="2" charset="0"/>
              </a:rPr>
              <a:t>0</a:t>
            </a:r>
            <a:r>
              <a:rPr lang="es-ES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 ExtraBold" panose="00000900000000000000" pitchFamily="2" charset="0"/>
                <a:cs typeface="Poppins ExtraBold" panose="00000900000000000000" pitchFamily="2" charset="0"/>
              </a:rPr>
              <a:t>2</a:t>
            </a:r>
            <a:endParaRPr lang="es-PE" sz="4800" b="1" dirty="0"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A6E9623-6A15-41E5-A39B-47A3B34826CA}"/>
              </a:ext>
            </a:extLst>
          </p:cNvPr>
          <p:cNvSpPr txBox="1"/>
          <p:nvPr/>
        </p:nvSpPr>
        <p:spPr>
          <a:xfrm>
            <a:off x="2803652" y="3647719"/>
            <a:ext cx="8463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 ExtraBold" panose="00000900000000000000" pitchFamily="2" charset="0"/>
                <a:cs typeface="Poppins ExtraBold" panose="00000900000000000000" pitchFamily="2" charset="0"/>
              </a:rPr>
              <a:t>15</a:t>
            </a:r>
            <a:endParaRPr lang="es-PE" sz="4800" b="1" dirty="0"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599781E-D8F4-454B-A43A-6C83117AABAD}"/>
              </a:ext>
            </a:extLst>
          </p:cNvPr>
          <p:cNvSpPr txBox="1"/>
          <p:nvPr/>
        </p:nvSpPr>
        <p:spPr>
          <a:xfrm>
            <a:off x="2803651" y="5102182"/>
            <a:ext cx="8463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 ExtraBold" panose="00000900000000000000" pitchFamily="2" charset="0"/>
                <a:cs typeface="Poppins ExtraBold" panose="00000900000000000000" pitchFamily="2" charset="0"/>
              </a:rPr>
              <a:t>14</a:t>
            </a:r>
            <a:endParaRPr lang="es-PE" sz="4800" b="1" dirty="0"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884145" y="669381"/>
            <a:ext cx="8848878" cy="528639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4ECBAB50-AF65-4743-87BB-333C72A584E1}"/>
              </a:ext>
            </a:extLst>
          </p:cNvPr>
          <p:cNvSpPr txBox="1">
            <a:spLocks/>
          </p:cNvSpPr>
          <p:nvPr/>
        </p:nvSpPr>
        <p:spPr>
          <a:xfrm>
            <a:off x="1029646" y="695356"/>
            <a:ext cx="8557876" cy="622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s-PE" sz="24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ESTADO SITUACIONAL DE LA PENSIÓN DE ORFANDAD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s-PE" sz="2400" b="1" dirty="0">
                <a:solidFill>
                  <a:srgbClr val="E2000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EN LA REGIÓN DE APURÍMAC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720" y="2413262"/>
            <a:ext cx="863585" cy="79409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747" y="3841764"/>
            <a:ext cx="754091" cy="74815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CA2FDAA-26A7-44F7-ADC9-D048512DA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747" y="5068305"/>
            <a:ext cx="754091" cy="74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621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3181</TotalTime>
  <Words>752</Words>
  <Application>Microsoft Office PowerPoint</Application>
  <PresentationFormat>Personalizado</PresentationFormat>
  <Paragraphs>164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Poppins Light</vt:lpstr>
      <vt:lpstr>Poppins SemiBold</vt:lpstr>
      <vt:lpstr>Poppins</vt:lpstr>
      <vt:lpstr>Arial</vt:lpstr>
      <vt:lpstr>Calibri Light</vt:lpstr>
      <vt:lpstr>Calibri</vt:lpstr>
      <vt:lpstr>Poppins ExtraBold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Jeanette Vallejo del Aguila</dc:creator>
  <cp:lastModifiedBy>Jeanette Elizabeth Vallejo del Aguila</cp:lastModifiedBy>
  <cp:revision>127</cp:revision>
  <cp:lastPrinted>2021-04-09T22:35:35Z</cp:lastPrinted>
  <dcterms:created xsi:type="dcterms:W3CDTF">2021-01-23T03:10:14Z</dcterms:created>
  <dcterms:modified xsi:type="dcterms:W3CDTF">2021-05-17T16:10:10Z</dcterms:modified>
</cp:coreProperties>
</file>