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635BD3-9DDE-40D2-A946-ACBFDF9C609C}" type="datetimeFigureOut">
              <a:rPr lang="es-PE" smtClean="0"/>
              <a:t>9/03/2021</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DB2DF0B2-A245-4978-B4D4-5239FC608875}"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3974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635BD3-9DDE-40D2-A946-ACBFDF9C609C}" type="datetimeFigureOut">
              <a:rPr lang="es-PE" smtClean="0"/>
              <a:t>9/03/2021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DB2DF0B2-A245-4978-B4D4-5239FC608875}"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031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635BD3-9DDE-40D2-A946-ACBFDF9C609C}" type="datetimeFigureOut">
              <a:rPr lang="es-PE" smtClean="0"/>
              <a:t>9/03/2021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DB2DF0B2-A245-4978-B4D4-5239FC608875}"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2951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635BD3-9DDE-40D2-A946-ACBFDF9C609C}" type="datetimeFigureOut">
              <a:rPr lang="es-PE" smtClean="0"/>
              <a:t>9/03/2021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DB2DF0B2-A245-4978-B4D4-5239FC608875}"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103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635BD3-9DDE-40D2-A946-ACBFDF9C609C}" type="datetimeFigureOut">
              <a:rPr lang="es-PE" smtClean="0"/>
              <a:t>9/03/2021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DB2DF0B2-A245-4978-B4D4-5239FC608875}"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845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4635BD3-9DDE-40D2-A946-ACBFDF9C609C}" type="datetimeFigureOut">
              <a:rPr lang="es-PE" smtClean="0"/>
              <a:t>9/03/2021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DB2DF0B2-A245-4978-B4D4-5239FC608875}"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7750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635BD3-9DDE-40D2-A946-ACBFDF9C609C}" type="datetimeFigureOut">
              <a:rPr lang="es-PE" smtClean="0"/>
              <a:t>9/03/2021</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DB2DF0B2-A245-4978-B4D4-5239FC608875}"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9662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4635BD3-9DDE-40D2-A946-ACBFDF9C609C}" type="datetimeFigureOut">
              <a:rPr lang="es-PE" smtClean="0"/>
              <a:t>9/03/2021</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DB2DF0B2-A245-4978-B4D4-5239FC608875}"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9349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35BD3-9DDE-40D2-A946-ACBFDF9C609C}" type="datetimeFigureOut">
              <a:rPr lang="es-PE" smtClean="0"/>
              <a:t>9/03/2021</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DB2DF0B2-A245-4978-B4D4-5239FC608875}" type="slidenum">
              <a:rPr lang="es-PE" smtClean="0"/>
              <a:t>‹Nº›</a:t>
            </a:fld>
            <a:endParaRPr lang="es-PE"/>
          </a:p>
        </p:txBody>
      </p:sp>
    </p:spTree>
    <p:extLst>
      <p:ext uri="{BB962C8B-B14F-4D97-AF65-F5344CB8AC3E}">
        <p14:creationId xmlns:p14="http://schemas.microsoft.com/office/powerpoint/2010/main" val="356018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4635BD3-9DDE-40D2-A946-ACBFDF9C609C}" type="datetimeFigureOut">
              <a:rPr lang="es-PE" smtClean="0"/>
              <a:t>9/03/2021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DB2DF0B2-A245-4978-B4D4-5239FC608875}"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418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4635BD3-9DDE-40D2-A946-ACBFDF9C609C}" type="datetimeFigureOut">
              <a:rPr lang="es-PE" smtClean="0"/>
              <a:t>9/03/2021</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s-PE"/>
          </a:p>
        </p:txBody>
      </p:sp>
      <p:sp>
        <p:nvSpPr>
          <p:cNvPr id="7" name="Slide Number Placeholder 6"/>
          <p:cNvSpPr>
            <a:spLocks noGrp="1"/>
          </p:cNvSpPr>
          <p:nvPr>
            <p:ph type="sldNum" sz="quarter" idx="12"/>
          </p:nvPr>
        </p:nvSpPr>
        <p:spPr/>
        <p:txBody>
          <a:bodyPr/>
          <a:lstStyle/>
          <a:p>
            <a:fld id="{DB2DF0B2-A245-4978-B4D4-5239FC608875}"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663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4635BD3-9DDE-40D2-A946-ACBFDF9C609C}" type="datetimeFigureOut">
              <a:rPr lang="es-PE" smtClean="0"/>
              <a:t>9/03/2021</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B2DF0B2-A245-4978-B4D4-5239FC608875}"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7410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3A2F01-0CA4-4AD3-96C8-E8D19FB36B39}"/>
              </a:ext>
            </a:extLst>
          </p:cNvPr>
          <p:cNvSpPr>
            <a:spLocks noGrp="1"/>
          </p:cNvSpPr>
          <p:nvPr>
            <p:ph type="ctrTitle"/>
          </p:nvPr>
        </p:nvSpPr>
        <p:spPr/>
        <p:txBody>
          <a:bodyPr/>
          <a:lstStyle/>
          <a:p>
            <a:r>
              <a:rPr lang="es-ES" dirty="0"/>
              <a:t>PROYECTO DE LEY 5263</a:t>
            </a:r>
            <a:endParaRPr lang="es-PE" dirty="0"/>
          </a:p>
        </p:txBody>
      </p:sp>
      <p:sp>
        <p:nvSpPr>
          <p:cNvPr id="3" name="Subtítulo 2">
            <a:extLst>
              <a:ext uri="{FF2B5EF4-FFF2-40B4-BE49-F238E27FC236}">
                <a16:creationId xmlns:a16="http://schemas.microsoft.com/office/drawing/2014/main" id="{CF45FB41-C31C-472C-8A0A-EF4A7E46B382}"/>
              </a:ext>
            </a:extLst>
          </p:cNvPr>
          <p:cNvSpPr>
            <a:spLocks noGrp="1"/>
          </p:cNvSpPr>
          <p:nvPr>
            <p:ph type="subTitle" idx="1"/>
          </p:nvPr>
        </p:nvSpPr>
        <p:spPr/>
        <p:txBody>
          <a:bodyPr/>
          <a:lstStyle/>
          <a:p>
            <a:r>
              <a:rPr lang="es-ES" dirty="0"/>
              <a:t>RUBEN RAMOS ZAPANA</a:t>
            </a:r>
            <a:endParaRPr lang="es-PE" dirty="0"/>
          </a:p>
        </p:txBody>
      </p:sp>
    </p:spTree>
    <p:extLst>
      <p:ext uri="{BB962C8B-B14F-4D97-AF65-F5344CB8AC3E}">
        <p14:creationId xmlns:p14="http://schemas.microsoft.com/office/powerpoint/2010/main" val="399581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42D77F3-26D8-4502-9A98-8A2D4FE31B58}"/>
              </a:ext>
            </a:extLst>
          </p:cNvPr>
          <p:cNvSpPr/>
          <p:nvPr/>
        </p:nvSpPr>
        <p:spPr>
          <a:xfrm>
            <a:off x="1431235" y="1046922"/>
            <a:ext cx="9528313" cy="5693866"/>
          </a:xfrm>
          <a:prstGeom prst="rect">
            <a:avLst/>
          </a:prstGeom>
        </p:spPr>
        <p:txBody>
          <a:bodyPr wrap="square">
            <a:spAutoFit/>
          </a:bodyPr>
          <a:lstStyle/>
          <a:p>
            <a:r>
              <a:rPr lang="es-ES" b="1" u="sng" dirty="0"/>
              <a:t>CONCEPTO BASICO DE ECONOMIA DE MERCADO</a:t>
            </a:r>
          </a:p>
          <a:p>
            <a:endParaRPr lang="es-ES" dirty="0"/>
          </a:p>
          <a:p>
            <a:pPr algn="just"/>
            <a:r>
              <a:rPr lang="es-ES" dirty="0"/>
              <a:t>Por Economía de Mercado se entiende al sistema económico en donde las decisiones fundamentales de qué, cómo y para quién producir se resuelven a través del mercado y donde el Estado, solo tiene el rol de proveer de un marco jurídico que permita la libre competencia e iniciativa de las empresas.</a:t>
            </a:r>
          </a:p>
          <a:p>
            <a:endParaRPr lang="es-ES" dirty="0"/>
          </a:p>
          <a:p>
            <a:r>
              <a:rPr lang="es-ES" b="1" u="sng" dirty="0"/>
              <a:t>CONCEPTO DE ECONOMIA SOCIAL DE MERCADO</a:t>
            </a:r>
          </a:p>
          <a:p>
            <a:pPr algn="just"/>
            <a:r>
              <a:rPr lang="es-ES" dirty="0"/>
              <a:t>Por su parte la economía social de mercado es un sistema que defiende la libertad de la iniciativa privada. Sin embargo, al mismo tiempo, admite que el Estado tenga cierta intervención para asegurar el bienestar de la población.</a:t>
            </a:r>
          </a:p>
          <a:p>
            <a:pPr algn="just"/>
            <a:endParaRPr lang="es-ES" dirty="0"/>
          </a:p>
          <a:p>
            <a:pPr algn="just"/>
            <a:r>
              <a:rPr lang="es-ES" b="1" u="sng" dirty="0"/>
              <a:t>EN EL PERU</a:t>
            </a:r>
          </a:p>
          <a:p>
            <a:pPr algn="just"/>
            <a:endParaRPr lang="es-ES" dirty="0"/>
          </a:p>
          <a:p>
            <a:pPr algn="just"/>
            <a:r>
              <a:rPr lang="es-ES" dirty="0"/>
              <a:t>Conforme al  Artículo 58° de la Constitución Política del Perú, estamos regidos por una </a:t>
            </a:r>
            <a:r>
              <a:rPr lang="es-ES" dirty="0" err="1"/>
              <a:t>Economia</a:t>
            </a:r>
            <a:r>
              <a:rPr lang="es-ES" dirty="0"/>
              <a:t> Social de Mercado</a:t>
            </a:r>
          </a:p>
          <a:p>
            <a:pPr algn="just"/>
            <a:endParaRPr lang="es-ES" dirty="0"/>
          </a:p>
          <a:p>
            <a:pPr algn="ctr"/>
            <a:r>
              <a:rPr lang="es-ES" dirty="0"/>
              <a:t>“</a:t>
            </a:r>
            <a:r>
              <a:rPr lang="es-ES" sz="2000" b="1" i="1" dirty="0"/>
              <a:t>Articulo 58°.- La iniciativa privada es libre. Se ejerce en una economía social de mercado.”</a:t>
            </a:r>
          </a:p>
          <a:p>
            <a:endParaRPr lang="es-ES" dirty="0"/>
          </a:p>
          <a:p>
            <a:endParaRPr lang="es-PE" dirty="0"/>
          </a:p>
        </p:txBody>
      </p:sp>
    </p:spTree>
    <p:extLst>
      <p:ext uri="{BB962C8B-B14F-4D97-AF65-F5344CB8AC3E}">
        <p14:creationId xmlns:p14="http://schemas.microsoft.com/office/powerpoint/2010/main" val="82183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03EB8BB-8941-444B-A0C4-1E99B1DD8A5B}"/>
              </a:ext>
            </a:extLst>
          </p:cNvPr>
          <p:cNvSpPr/>
          <p:nvPr/>
        </p:nvSpPr>
        <p:spPr>
          <a:xfrm>
            <a:off x="1046921" y="861391"/>
            <a:ext cx="10177669" cy="4893647"/>
          </a:xfrm>
          <a:prstGeom prst="rect">
            <a:avLst/>
          </a:prstGeom>
        </p:spPr>
        <p:txBody>
          <a:bodyPr wrap="square">
            <a:spAutoFit/>
          </a:bodyPr>
          <a:lstStyle/>
          <a:p>
            <a:r>
              <a:rPr lang="es-ES" dirty="0"/>
              <a:t> La Economía Social de Mercado, es el régimen económico que se introdujo al País en la Constitución histórica de 1979, buscando combinar la libertad económica con ideales como el progreso igualitario de la sociedad, de manera que todos los ciudadanos puedan acceder a un mínimo de calidad de vida.</a:t>
            </a:r>
          </a:p>
          <a:p>
            <a:pPr algn="just"/>
            <a:r>
              <a:rPr lang="es-ES" dirty="0"/>
              <a:t>Pese a que fue replicada como concepto en la Constitución de 1993, la propia Carta Magna le estableció ataduras para que el Estado no pueda servir  al pueblo cuando los capitales distorsionan el mercado.</a:t>
            </a:r>
          </a:p>
          <a:p>
            <a:r>
              <a:rPr lang="es-ES" dirty="0"/>
              <a:t>Una de su ataduras Constitucionales se encuentra en ele artículo 61 mediante el cual es Estado se restringe su función a un mero promotor, puesto que considera como pilar de este sistema económico a  la libre competencia y se se autoimpone la obligación de protegerla y facilitarla, la libre competencia en términos simples es dejar que quienes deseen pueden participar en una actividad económica y percibir las ganancias o beneficios que le ofrezca el mercado.</a:t>
            </a:r>
          </a:p>
          <a:p>
            <a:endParaRPr lang="es-ES" dirty="0"/>
          </a:p>
          <a:p>
            <a:endParaRPr lang="es-ES" dirty="0"/>
          </a:p>
          <a:p>
            <a:pPr algn="ctr"/>
            <a:r>
              <a:rPr lang="es-ES" sz="2000" b="1" i="1" dirty="0"/>
              <a:t>“Artículo 61°.- El Estado facilita y vigila la libre competencia. Combate toda práctica que la limite y el abuso de posiciones dominantes o monopólicas. Ninguna ley ni concertación puede autorizar ni establecer monopolios.”</a:t>
            </a:r>
          </a:p>
          <a:p>
            <a:endParaRPr lang="es-ES" dirty="0"/>
          </a:p>
          <a:p>
            <a:endParaRPr lang="es-PE" dirty="0"/>
          </a:p>
        </p:txBody>
      </p:sp>
    </p:spTree>
    <p:extLst>
      <p:ext uri="{BB962C8B-B14F-4D97-AF65-F5344CB8AC3E}">
        <p14:creationId xmlns:p14="http://schemas.microsoft.com/office/powerpoint/2010/main" val="709945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085A1CD7-ACA8-4D7B-A6C6-82D4F96B4A08}"/>
              </a:ext>
            </a:extLst>
          </p:cNvPr>
          <p:cNvPicPr>
            <a:picLocks noChangeAspect="1"/>
          </p:cNvPicPr>
          <p:nvPr/>
        </p:nvPicPr>
        <p:blipFill>
          <a:blip r:embed="rId2"/>
          <a:stretch>
            <a:fillRect/>
          </a:stretch>
        </p:blipFill>
        <p:spPr>
          <a:xfrm>
            <a:off x="4145655" y="2743200"/>
            <a:ext cx="4004432" cy="2862470"/>
          </a:xfrm>
          <a:prstGeom prst="rect">
            <a:avLst/>
          </a:prstGeom>
        </p:spPr>
      </p:pic>
      <p:sp>
        <p:nvSpPr>
          <p:cNvPr id="3" name="Rectángulo 2">
            <a:extLst>
              <a:ext uri="{FF2B5EF4-FFF2-40B4-BE49-F238E27FC236}">
                <a16:creationId xmlns:a16="http://schemas.microsoft.com/office/drawing/2014/main" id="{C84D7627-478F-4980-8EDE-3F3925E01DF0}"/>
              </a:ext>
            </a:extLst>
          </p:cNvPr>
          <p:cNvSpPr/>
          <p:nvPr/>
        </p:nvSpPr>
        <p:spPr>
          <a:xfrm>
            <a:off x="1139687" y="914400"/>
            <a:ext cx="10045148" cy="1323439"/>
          </a:xfrm>
          <a:prstGeom prst="rect">
            <a:avLst/>
          </a:prstGeom>
        </p:spPr>
        <p:txBody>
          <a:bodyPr wrap="square">
            <a:spAutoFit/>
          </a:bodyPr>
          <a:lstStyle/>
          <a:p>
            <a:r>
              <a:rPr lang="es-ES" sz="2000" dirty="0"/>
              <a:t>El sistema de reglas que impone el mercado al comerciante y al consumidor, es sencillo a mayor oferta los precios bajos y a mayor demanda los precios suben, siendo que la cruz intermedia entre ambos factores son el justo medio para comerciante y consumidor, como se aprecia en el cuadro</a:t>
            </a:r>
            <a:endParaRPr lang="es-PE" sz="2000" dirty="0"/>
          </a:p>
        </p:txBody>
      </p:sp>
    </p:spTree>
    <p:extLst>
      <p:ext uri="{BB962C8B-B14F-4D97-AF65-F5344CB8AC3E}">
        <p14:creationId xmlns:p14="http://schemas.microsoft.com/office/powerpoint/2010/main" val="298520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5D99897-BB7D-4882-938F-171E250E23EA}"/>
              </a:ext>
            </a:extLst>
          </p:cNvPr>
          <p:cNvSpPr/>
          <p:nvPr/>
        </p:nvSpPr>
        <p:spPr>
          <a:xfrm>
            <a:off x="1232451" y="848139"/>
            <a:ext cx="9369287" cy="3970318"/>
          </a:xfrm>
          <a:prstGeom prst="rect">
            <a:avLst/>
          </a:prstGeom>
        </p:spPr>
        <p:txBody>
          <a:bodyPr wrap="square">
            <a:spAutoFit/>
          </a:bodyPr>
          <a:lstStyle/>
          <a:p>
            <a:pPr algn="just"/>
            <a:r>
              <a:rPr lang="es-ES" dirty="0"/>
              <a:t>Pero que ocurre en condiciones especiales, que hacen que cualquiera de estos factores se incremente o reduzcan, por ejemplo, en la época de producción de una determinada fruta hará que la oferta del producto se incremente, obligando a que el precio reduzca ante la posibilidad de adquirirlo en diversos lugares, quien, gracias a la libre competencia, podrán realizar mejores ofertas para vender sus productos, es decir baja el precio</a:t>
            </a:r>
          </a:p>
          <a:p>
            <a:endParaRPr lang="es-ES" dirty="0"/>
          </a:p>
          <a:p>
            <a:r>
              <a:rPr lang="es-ES" dirty="0"/>
              <a:t>O en su defecto, en caso de disminución de la oferta del producto, puede hacer que su demanda se incremente, permitiendo que el valor por el cual se oferte sea mayor, siempre y cuando la posibilidad de remplazo del producto sea menor, es decir lo que se llama un producto flexible o no, el precio sube.</a:t>
            </a:r>
          </a:p>
          <a:p>
            <a:endParaRPr lang="es-ES" dirty="0"/>
          </a:p>
          <a:p>
            <a:r>
              <a:rPr lang="es-ES" dirty="0"/>
              <a:t>Siendo ambos escenarios naturales por lo que en condiciones normales de este proceso el Estado no debe intervenir, puesto que de hacerlo distorsionaría las condiciones del mercado, lo que, a mediano o largo plazo, ocasionaría perjuicios por lo general al consumidor</a:t>
            </a:r>
            <a:endParaRPr lang="es-PE" dirty="0"/>
          </a:p>
        </p:txBody>
      </p:sp>
    </p:spTree>
    <p:extLst>
      <p:ext uri="{BB962C8B-B14F-4D97-AF65-F5344CB8AC3E}">
        <p14:creationId xmlns:p14="http://schemas.microsoft.com/office/powerpoint/2010/main" val="968833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A2CDB7F-0D91-4114-8D7F-8020ED683709}"/>
              </a:ext>
            </a:extLst>
          </p:cNvPr>
          <p:cNvSpPr/>
          <p:nvPr/>
        </p:nvSpPr>
        <p:spPr>
          <a:xfrm>
            <a:off x="1351721" y="1245705"/>
            <a:ext cx="9515061" cy="3416320"/>
          </a:xfrm>
          <a:prstGeom prst="rect">
            <a:avLst/>
          </a:prstGeom>
        </p:spPr>
        <p:txBody>
          <a:bodyPr wrap="square">
            <a:spAutoFit/>
          </a:bodyPr>
          <a:lstStyle/>
          <a:p>
            <a:r>
              <a:rPr lang="es-ES" dirty="0"/>
              <a:t> Pero que ocurre en situaciones especiales.</a:t>
            </a:r>
          </a:p>
          <a:p>
            <a:pPr algn="just"/>
            <a:r>
              <a:rPr lang="es-ES" dirty="0"/>
              <a:t>Que ocurre cuando la naturaleza afecta las condiciones normales del Mercado por ejemplo que ocurrió durante el fenómeno del niño costero que hemos sufrido desde fines del año 2016 e inicios del 2017, donde por el colapso de las vías terrestres, la ausencia de transporte marítimo, solamente existía la posibilidad de trasladarse a lugares afectados por la vía aérea y en rutas donde en condiciones normales un pasaje tiene el valor de mercado de 100 a 150 dólares americanos, pasaron a costar entre 480 a 550 dólares americanos, incrementando su valor cinco veces su valor.</a:t>
            </a:r>
          </a:p>
          <a:p>
            <a:pPr algn="just"/>
            <a:endParaRPr lang="es-ES" dirty="0"/>
          </a:p>
          <a:p>
            <a:pPr algn="just"/>
            <a:r>
              <a:rPr lang="es-ES" dirty="0"/>
              <a:t>Esta operando de forma adecuada la ECONOMIA SOCIAL DE MERCADO o se trata de una ECONOMIA DE MERCADO SOLA</a:t>
            </a:r>
          </a:p>
          <a:p>
            <a:pPr algn="just"/>
            <a:endParaRPr lang="es-ES" dirty="0"/>
          </a:p>
          <a:p>
            <a:pPr algn="just"/>
            <a:endParaRPr lang="es-PE" dirty="0"/>
          </a:p>
        </p:txBody>
      </p:sp>
    </p:spTree>
    <p:extLst>
      <p:ext uri="{BB962C8B-B14F-4D97-AF65-F5344CB8AC3E}">
        <p14:creationId xmlns:p14="http://schemas.microsoft.com/office/powerpoint/2010/main" val="3521430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09FEA42-3125-4FDF-ABA4-F4BABFDE77F3}"/>
              </a:ext>
            </a:extLst>
          </p:cNvPr>
          <p:cNvSpPr/>
          <p:nvPr/>
        </p:nvSpPr>
        <p:spPr>
          <a:xfrm>
            <a:off x="1205947" y="1219200"/>
            <a:ext cx="9713843" cy="5539978"/>
          </a:xfrm>
          <a:prstGeom prst="rect">
            <a:avLst/>
          </a:prstGeom>
        </p:spPr>
        <p:txBody>
          <a:bodyPr wrap="square">
            <a:spAutoFit/>
          </a:bodyPr>
          <a:lstStyle/>
          <a:p>
            <a:pPr algn="just"/>
            <a:r>
              <a:rPr lang="es-ES" sz="2000" b="1" dirty="0"/>
              <a:t>QUE HA OCURRIDO EN LA EMERGENCIA POR EL COVID</a:t>
            </a:r>
          </a:p>
          <a:p>
            <a:pPr algn="just"/>
            <a:endParaRPr lang="es-ES" sz="2000" b="1" dirty="0"/>
          </a:p>
          <a:p>
            <a:pPr algn="just"/>
            <a:r>
              <a:rPr lang="es-ES" sz="2000" dirty="0"/>
              <a:t>Es absurdo cerrar los ojos y pretender defender un sistema que esta incompleto, un sistema donde se dice que se defiende los intereses de pueblo, pero no se puede intervenir en una vorágine del mercado, donde los comerciantes no tienen el espíritu de la defensa del consumidor, por ejemplo en el caso de la azitromicina, por ejemplo, el precio se ha incrementado hasta en más de doce veces. Antes del estado de emergencia sus versiones genéricas costaban entre S/ 3 y S/ 10 soles, y ahora esas mismas presentaciones superan los 50 soles. </a:t>
            </a:r>
          </a:p>
          <a:p>
            <a:pPr algn="just"/>
            <a:endParaRPr lang="es-ES" sz="2000" dirty="0"/>
          </a:p>
          <a:p>
            <a:pPr algn="just"/>
            <a:r>
              <a:rPr lang="es-ES" sz="2000" dirty="0"/>
              <a:t>¿Qué puede hacer el Estado?, ¿Controlar precios?, o ¿intervenir como actor del mercado?</a:t>
            </a:r>
          </a:p>
          <a:p>
            <a:pPr algn="just"/>
            <a:endParaRPr lang="es-ES" sz="2000" dirty="0"/>
          </a:p>
          <a:p>
            <a:pPr algn="just"/>
            <a:r>
              <a:rPr lang="es-ES" sz="2000" dirty="0"/>
              <a:t>Creemos que una salida es sin establecer precios establecer topes d ellos mismos, para dicho fin hemos propuesto mediante el proyecto de ley </a:t>
            </a:r>
            <a:r>
              <a:rPr lang="es-ES" sz="2000" dirty="0" err="1"/>
              <a:t>N°</a:t>
            </a:r>
            <a:r>
              <a:rPr lang="es-ES" sz="2000" dirty="0"/>
              <a:t> 5263, la modificación del articulo 61 de la Constitución.</a:t>
            </a:r>
          </a:p>
          <a:p>
            <a:pPr algn="just"/>
            <a:r>
              <a:rPr lang="es-ES" dirty="0"/>
              <a:t> </a:t>
            </a:r>
          </a:p>
          <a:p>
            <a:endParaRPr lang="es-ES" dirty="0"/>
          </a:p>
          <a:p>
            <a:endParaRPr lang="es-PE" dirty="0"/>
          </a:p>
        </p:txBody>
      </p:sp>
    </p:spTree>
    <p:extLst>
      <p:ext uri="{BB962C8B-B14F-4D97-AF65-F5344CB8AC3E}">
        <p14:creationId xmlns:p14="http://schemas.microsoft.com/office/powerpoint/2010/main" val="1113654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CF47E95F-5D6E-4FAD-A1C5-3C09AE9F03C6}"/>
              </a:ext>
            </a:extLst>
          </p:cNvPr>
          <p:cNvSpPr/>
          <p:nvPr/>
        </p:nvSpPr>
        <p:spPr>
          <a:xfrm>
            <a:off x="622852" y="596349"/>
            <a:ext cx="10508974" cy="6186309"/>
          </a:xfrm>
          <a:prstGeom prst="rect">
            <a:avLst/>
          </a:prstGeom>
        </p:spPr>
        <p:txBody>
          <a:bodyPr wrap="square">
            <a:spAutoFit/>
          </a:bodyPr>
          <a:lstStyle/>
          <a:p>
            <a:endParaRPr lang="es-ES" dirty="0"/>
          </a:p>
          <a:p>
            <a:pPr algn="ctr"/>
            <a:r>
              <a:rPr lang="es-ES" sz="2400" b="1" dirty="0"/>
              <a:t>PROPUESTA</a:t>
            </a:r>
          </a:p>
          <a:p>
            <a:pPr algn="just"/>
            <a:endParaRPr lang="es-ES" sz="2000" dirty="0"/>
          </a:p>
          <a:p>
            <a:pPr algn="just"/>
            <a:r>
              <a:rPr lang="es-ES" sz="2000" dirty="0"/>
              <a:t>Consideramos que en caso que el Estados se encuentre en la necesidad de imponer un estado de excepción que  encuentran regulados en el artículo 137º de la Constitución, el cual comprende dos situaciones: (i) el estado de emergencia; y (</a:t>
            </a:r>
            <a:r>
              <a:rPr lang="es-ES" sz="2000" dirty="0" err="1"/>
              <a:t>ii</a:t>
            </a:r>
            <a:r>
              <a:rPr lang="es-ES" sz="2000" dirty="0"/>
              <a:t>) el estado de sitio, debe contar con la posibilidad de tener armas para defender al consumidor de las distorsiones del mercado conforme a la siguiente formula:</a:t>
            </a:r>
          </a:p>
          <a:p>
            <a:endParaRPr lang="es-ES" sz="2000" dirty="0"/>
          </a:p>
          <a:p>
            <a:endParaRPr lang="es-ES" sz="2000" dirty="0"/>
          </a:p>
          <a:p>
            <a:pPr lvl="1" algn="just"/>
            <a:r>
              <a:rPr lang="es-ES" sz="2000" i="1" dirty="0"/>
              <a:t>Artículo 61.- El Estado facilita y vigila la libre competencia. Combate toda práctica que la limite y el abuso de posiciones dominantes o monopólicas. Ninguna ley ni concertación puede autorizar ni establecer monopolios.</a:t>
            </a:r>
          </a:p>
          <a:p>
            <a:pPr lvl="1" algn="just"/>
            <a:r>
              <a:rPr lang="es-ES" sz="2000" i="1" dirty="0"/>
              <a:t>	</a:t>
            </a:r>
            <a:r>
              <a:rPr lang="es-ES" sz="2000" b="1" i="1" dirty="0"/>
              <a:t>En casos de emergencia o desastres naturales, el Estado vigila, controla y establece topes a los precios, así como sanciona a las personas naturales o jurídicas que se aprovechan de esta circunstancia.</a:t>
            </a:r>
          </a:p>
          <a:p>
            <a:pPr lvl="1"/>
            <a:r>
              <a:rPr lang="es-ES" sz="2000" i="1" dirty="0"/>
              <a:t>	(...)</a:t>
            </a:r>
          </a:p>
          <a:p>
            <a:pPr lvl="1"/>
            <a:endParaRPr lang="es-ES" i="1" dirty="0"/>
          </a:p>
          <a:p>
            <a:pPr lvl="1"/>
            <a:endParaRPr lang="es-ES" i="1" dirty="0"/>
          </a:p>
          <a:p>
            <a:pPr lvl="1"/>
            <a:endParaRPr lang="es-ES" i="1" dirty="0"/>
          </a:p>
        </p:txBody>
      </p:sp>
    </p:spTree>
    <p:extLst>
      <p:ext uri="{BB962C8B-B14F-4D97-AF65-F5344CB8AC3E}">
        <p14:creationId xmlns:p14="http://schemas.microsoft.com/office/powerpoint/2010/main" val="3234042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B278906F-8FE9-4DEC-A8C4-8B99335CDA6F}"/>
              </a:ext>
            </a:extLst>
          </p:cNvPr>
          <p:cNvSpPr/>
          <p:nvPr/>
        </p:nvSpPr>
        <p:spPr>
          <a:xfrm>
            <a:off x="1033669" y="728870"/>
            <a:ext cx="10349947" cy="4678204"/>
          </a:xfrm>
          <a:prstGeom prst="rect">
            <a:avLst/>
          </a:prstGeom>
        </p:spPr>
        <p:txBody>
          <a:bodyPr wrap="square">
            <a:spAutoFit/>
          </a:bodyPr>
          <a:lstStyle/>
          <a:p>
            <a:endParaRPr lang="es-ES" dirty="0"/>
          </a:p>
          <a:p>
            <a:pPr algn="just"/>
            <a:r>
              <a:rPr lang="es-ES" sz="2000" dirty="0"/>
              <a:t>Finalmente recordarles colegas que artículo 110 de la Constitución de 1979, establecía que el  régimen económico de la República se fundamentaba en principios de justicia social orientados a la dignificación del trabajo como fuente principal de riqueza y como medio de realización de la persona humana.</a:t>
            </a:r>
          </a:p>
          <a:p>
            <a:pPr algn="just"/>
            <a:endParaRPr lang="es-ES" sz="2000" dirty="0"/>
          </a:p>
          <a:p>
            <a:pPr algn="just"/>
            <a:r>
              <a:rPr lang="es-ES" sz="2000" dirty="0"/>
              <a:t>Es decir como debe ser no se puede poner la economía sobre la justicia social, no se puede permitir que el articulo primero de nuestra constitución actual, sea un simple enunciado, debemos buscar que el fin de estado sea la persona humana, y no el comercio ni la riqueza</a:t>
            </a:r>
          </a:p>
          <a:p>
            <a:pPr algn="just"/>
            <a:r>
              <a:rPr lang="es-ES" sz="2000" dirty="0"/>
              <a:t> por esos motivos solcito su apoyo.</a:t>
            </a:r>
          </a:p>
          <a:p>
            <a:pPr algn="just"/>
            <a:r>
              <a:rPr lang="es-ES" sz="2000" dirty="0"/>
              <a:t>Así mismo solicito que nos demos cuenta de lo urgente de reformular toda la Constitución, pues bajo principios nobles han escondido acciones deleznables como la apropiación, el acaparamiento, la especulación y han atado de manos al Estado.</a:t>
            </a:r>
          </a:p>
          <a:p>
            <a:pPr algn="just"/>
            <a:endParaRPr lang="es-ES" sz="2000" dirty="0"/>
          </a:p>
          <a:p>
            <a:pPr algn="ctr"/>
            <a:r>
              <a:rPr lang="es-ES" sz="2000" dirty="0"/>
              <a:t>Gracias</a:t>
            </a:r>
            <a:endParaRPr lang="es-PE" sz="2000" dirty="0"/>
          </a:p>
        </p:txBody>
      </p:sp>
    </p:spTree>
    <p:extLst>
      <p:ext uri="{BB962C8B-B14F-4D97-AF65-F5344CB8AC3E}">
        <p14:creationId xmlns:p14="http://schemas.microsoft.com/office/powerpoint/2010/main" val="322201900"/>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54</TotalTime>
  <Words>1202</Words>
  <Application>Microsoft Office PowerPoint</Application>
  <PresentationFormat>Panorámica</PresentationFormat>
  <Paragraphs>56</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Gill Sans MT</vt:lpstr>
      <vt:lpstr>Galería</vt:lpstr>
      <vt:lpstr>PROYECTO DE LEY 5263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LEY 5263</dc:title>
  <dc:creator>Mingo</dc:creator>
  <cp:lastModifiedBy>Mingo</cp:lastModifiedBy>
  <cp:revision>7</cp:revision>
  <dcterms:created xsi:type="dcterms:W3CDTF">2021-03-09T11:40:32Z</dcterms:created>
  <dcterms:modified xsi:type="dcterms:W3CDTF">2021-03-09T12:35:14Z</dcterms:modified>
</cp:coreProperties>
</file>