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8" r:id="rId4"/>
    <p:sldId id="298" r:id="rId5"/>
    <p:sldId id="273" r:id="rId6"/>
    <p:sldId id="301" r:id="rId7"/>
    <p:sldId id="274" r:id="rId8"/>
    <p:sldId id="299" r:id="rId9"/>
    <p:sldId id="275" r:id="rId10"/>
    <p:sldId id="276" r:id="rId11"/>
    <p:sldId id="277" r:id="rId12"/>
    <p:sldId id="278" r:id="rId13"/>
    <p:sldId id="300"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7" d="100"/>
          <a:sy n="57" d="100"/>
        </p:scale>
        <p:origin x="31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18"/>
            <a:ext cx="12565336" cy="6862318"/>
          </a:xfrm>
          <a:prstGeom prst="rect">
            <a:avLst/>
          </a:prstGeom>
        </p:spPr>
      </p:pic>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D1F3D11-AF16-4D09-B8D6-1262267F7573}" type="datetimeFigureOut">
              <a:rPr lang="es-PE" smtClean="0"/>
              <a:t>14/04/2021</a:t>
            </a:fld>
            <a:endParaRPr lang="es-PE"/>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s-PE"/>
          </a:p>
        </p:txBody>
      </p:sp>
      <p:sp>
        <p:nvSpPr>
          <p:cNvPr id="6" name="Slide Number Placeholder 5"/>
          <p:cNvSpPr>
            <a:spLocks noGrp="1"/>
          </p:cNvSpPr>
          <p:nvPr>
            <p:ph type="sldNum" sz="quarter" idx="12"/>
          </p:nvPr>
        </p:nvSpPr>
        <p:spPr>
          <a:xfrm>
            <a:off x="10469880" y="320040"/>
            <a:ext cx="914400" cy="320040"/>
          </a:xfrm>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52795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1F3D11-AF16-4D09-B8D6-1262267F7573}" type="datetimeFigureOut">
              <a:rPr lang="es-PE" smtClean="0"/>
              <a:t>14/04/2021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288968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804672" y="320040"/>
            <a:ext cx="3657600" cy="320040"/>
          </a:xfrm>
        </p:spPr>
        <p:txBody>
          <a:bodyPr/>
          <a:lstStyle/>
          <a:p>
            <a:fld id="{0D1F3D11-AF16-4D09-B8D6-1262267F7573}" type="datetimeFigureOut">
              <a:rPr lang="es-PE" smtClean="0"/>
              <a:t>14/04/2021</a:t>
            </a:fld>
            <a:endParaRPr lang="es-PE"/>
          </a:p>
        </p:txBody>
      </p:sp>
      <p:sp>
        <p:nvSpPr>
          <p:cNvPr id="6" name="Footer Placeholder 5"/>
          <p:cNvSpPr>
            <a:spLocks noGrp="1"/>
          </p:cNvSpPr>
          <p:nvPr>
            <p:ph type="ftr" sz="quarter" idx="11"/>
          </p:nvPr>
        </p:nvSpPr>
        <p:spPr>
          <a:xfrm>
            <a:off x="804672" y="6227064"/>
            <a:ext cx="5942203" cy="320040"/>
          </a:xfrm>
        </p:spPr>
        <p:txBody>
          <a:bodyPr/>
          <a:lstStyle/>
          <a:p>
            <a:endParaRPr lang="es-PE"/>
          </a:p>
        </p:txBody>
      </p:sp>
      <p:sp>
        <p:nvSpPr>
          <p:cNvPr id="7" name="Slide Number Placeholder 6"/>
          <p:cNvSpPr>
            <a:spLocks noGrp="1"/>
          </p:cNvSpPr>
          <p:nvPr>
            <p:ph type="sldNum" sz="quarter" idx="12"/>
          </p:nvPr>
        </p:nvSpPr>
        <p:spPr>
          <a:xfrm>
            <a:off x="5828377" y="320040"/>
            <a:ext cx="914400" cy="320040"/>
          </a:xfrm>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258243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1F3D11-AF16-4D09-B8D6-1262267F7573}" type="datetimeFigureOut">
              <a:rPr lang="es-PE" smtClean="0"/>
              <a:t>14/04/2021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104677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D1F3D11-AF16-4D09-B8D6-1262267F7573}" type="datetimeFigureOut">
              <a:rPr lang="es-PE" smtClean="0"/>
              <a:t>14/04/2021</a:t>
            </a:fld>
            <a:endParaRPr lang="es-PE"/>
          </a:p>
        </p:txBody>
      </p:sp>
      <p:sp>
        <p:nvSpPr>
          <p:cNvPr id="5" name="Footer Placeholder 4"/>
          <p:cNvSpPr>
            <a:spLocks noGrp="1"/>
          </p:cNvSpPr>
          <p:nvPr>
            <p:ph type="ftr" sz="quarter" idx="11"/>
          </p:nvPr>
        </p:nvSpPr>
        <p:spPr>
          <a:xfrm>
            <a:off x="804672" y="6227064"/>
            <a:ext cx="10588752" cy="320040"/>
          </a:xfrm>
        </p:spPr>
        <p:txBody>
          <a:bodyPr/>
          <a:lstStyle/>
          <a:p>
            <a:endParaRPr lang="es-PE"/>
          </a:p>
        </p:txBody>
      </p:sp>
      <p:sp>
        <p:nvSpPr>
          <p:cNvPr id="6" name="Slide Number Placeholder 5"/>
          <p:cNvSpPr>
            <a:spLocks noGrp="1"/>
          </p:cNvSpPr>
          <p:nvPr>
            <p:ph type="sldNum" sz="quarter" idx="12"/>
          </p:nvPr>
        </p:nvSpPr>
        <p:spPr>
          <a:xfrm>
            <a:off x="10469880" y="320040"/>
            <a:ext cx="914400" cy="320040"/>
          </a:xfrm>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216081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59024"/>
            <a:ext cx="12192000" cy="7142238"/>
          </a:xfrm>
          <a:prstGeom prst="rect">
            <a:avLst/>
          </a:prstGeom>
        </p:spPr>
      </p:pic>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Content Placeholder 2"/>
          <p:cNvSpPr>
            <a:spLocks noGrp="1"/>
          </p:cNvSpPr>
          <p:nvPr>
            <p:ph idx="1"/>
          </p:nvPr>
        </p:nvSpPr>
        <p:spPr>
          <a:xfrm>
            <a:off x="5118447" y="803186"/>
            <a:ext cx="6281873" cy="5248622"/>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1F3D11-AF16-4D09-B8D6-1262267F7573}" type="datetimeFigureOut">
              <a:rPr lang="es-PE" smtClean="0"/>
              <a:t>14/04/2021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357454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59024"/>
            <a:ext cx="12192000" cy="7142238"/>
          </a:xfrm>
          <a:prstGeom prst="rect">
            <a:avLst/>
          </a:prstGeom>
        </p:spPr>
      </p:pic>
      <p:sp>
        <p:nvSpPr>
          <p:cNvPr id="3" name="Content Placeholder 2"/>
          <p:cNvSpPr>
            <a:spLocks noGrp="1"/>
          </p:cNvSpPr>
          <p:nvPr>
            <p:ph idx="1"/>
          </p:nvPr>
        </p:nvSpPr>
        <p:spPr>
          <a:xfrm>
            <a:off x="4638261" y="803186"/>
            <a:ext cx="6762059" cy="5248622"/>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1F3D11-AF16-4D09-B8D6-1262267F7573}" type="datetimeFigureOut">
              <a:rPr lang="es-PE" smtClean="0"/>
              <a:t>14/04/2021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1BA7A35-1767-43EA-9007-DEA2A14629FE}" type="slidenum">
              <a:rPr lang="es-PE" smtClean="0"/>
              <a:t>‹Nº›</a:t>
            </a:fld>
            <a:endParaRPr lang="es-PE"/>
          </a:p>
        </p:txBody>
      </p:sp>
      <p:sp>
        <p:nvSpPr>
          <p:cNvPr id="2" name="Rectángulo 1"/>
          <p:cNvSpPr/>
          <p:nvPr userDrawn="1"/>
        </p:nvSpPr>
        <p:spPr>
          <a:xfrm>
            <a:off x="804672" y="640080"/>
            <a:ext cx="3657600" cy="75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445138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9024"/>
            <a:ext cx="12192000" cy="7142238"/>
          </a:xfrm>
          <a:prstGeom prst="rect">
            <a:avLst/>
          </a:prstGeom>
        </p:spPr>
      </p:pic>
      <p:sp>
        <p:nvSpPr>
          <p:cNvPr id="4" name="Date Placeholder 3"/>
          <p:cNvSpPr>
            <a:spLocks noGrp="1"/>
          </p:cNvSpPr>
          <p:nvPr>
            <p:ph type="dt" sz="half" idx="10"/>
          </p:nvPr>
        </p:nvSpPr>
        <p:spPr/>
        <p:txBody>
          <a:bodyPr/>
          <a:lstStyle/>
          <a:p>
            <a:fld id="{0D1F3D11-AF16-4D09-B8D6-1262267F7573}" type="datetimeFigureOut">
              <a:rPr lang="es-PE" smtClean="0"/>
              <a:t>14/04/2021</a:t>
            </a:fld>
            <a:endParaRPr lang="es-PE"/>
          </a:p>
        </p:txBody>
      </p:sp>
      <p:sp>
        <p:nvSpPr>
          <p:cNvPr id="7" name="Rectángulo 6"/>
          <p:cNvSpPr/>
          <p:nvPr userDrawn="1"/>
        </p:nvSpPr>
        <p:spPr>
          <a:xfrm>
            <a:off x="725160" y="1177643"/>
            <a:ext cx="7222435" cy="4068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1BA7A35-1767-43EA-9007-DEA2A14629FE}" type="slidenum">
              <a:rPr lang="es-PE" smtClean="0"/>
              <a:t>‹Nº›</a:t>
            </a:fld>
            <a:endParaRPr lang="es-PE"/>
          </a:p>
        </p:txBody>
      </p:sp>
      <p:sp>
        <p:nvSpPr>
          <p:cNvPr id="2" name="Title 1"/>
          <p:cNvSpPr>
            <a:spLocks noGrp="1"/>
          </p:cNvSpPr>
          <p:nvPr>
            <p:ph type="title"/>
          </p:nvPr>
        </p:nvSpPr>
        <p:spPr>
          <a:xfrm>
            <a:off x="1577010" y="2183874"/>
            <a:ext cx="5751443" cy="2456442"/>
          </a:xfrm>
        </p:spPr>
        <p:txBody>
          <a:bodyPr/>
          <a:lstStyle>
            <a:lvl1pPr>
              <a:defRPr>
                <a:solidFill>
                  <a:srgbClr val="FFFEFF"/>
                </a:solidFill>
              </a:defRPr>
            </a:lvl1pPr>
          </a:lstStyle>
          <a:p>
            <a:r>
              <a:rPr lang="es-ES" dirty="0"/>
              <a:t>Haga clic para modificar el estilo de título del patrón</a:t>
            </a:r>
            <a:endParaRPr lang="en-US" dirty="0"/>
          </a:p>
        </p:txBody>
      </p:sp>
      <p:sp>
        <p:nvSpPr>
          <p:cNvPr id="13" name="Picture Placeholder 2"/>
          <p:cNvSpPr>
            <a:spLocks noGrp="1" noChangeAspect="1"/>
          </p:cNvSpPr>
          <p:nvPr>
            <p:ph type="pic" idx="1"/>
          </p:nvPr>
        </p:nvSpPr>
        <p:spPr>
          <a:xfrm>
            <a:off x="7947595" y="1177642"/>
            <a:ext cx="3542041" cy="4068417"/>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Tree>
    <p:extLst>
      <p:ext uri="{BB962C8B-B14F-4D97-AF65-F5344CB8AC3E}">
        <p14:creationId xmlns:p14="http://schemas.microsoft.com/office/powerpoint/2010/main" val="30757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25529"/>
            <a:ext cx="12192000" cy="7142238"/>
          </a:xfrm>
          <a:prstGeom prst="rect">
            <a:avLst/>
          </a:prstGeom>
        </p:spPr>
      </p:pic>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04672" y="320040"/>
            <a:ext cx="3657600" cy="320040"/>
          </a:xfrm>
        </p:spPr>
        <p:txBody>
          <a:bodyPr/>
          <a:lstStyle/>
          <a:p>
            <a:fld id="{0D1F3D11-AF16-4D09-B8D6-1262267F7573}" type="datetimeFigureOut">
              <a:rPr lang="es-PE" smtClean="0"/>
              <a:t>14/04/2021</a:t>
            </a:fld>
            <a:endParaRPr lang="es-PE"/>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s-PE"/>
          </a:p>
        </p:txBody>
      </p:sp>
      <p:sp>
        <p:nvSpPr>
          <p:cNvPr id="6" name="Slide Number Placeholder 5"/>
          <p:cNvSpPr>
            <a:spLocks noGrp="1"/>
          </p:cNvSpPr>
          <p:nvPr>
            <p:ph type="sldNum" sz="quarter" idx="12"/>
          </p:nvPr>
        </p:nvSpPr>
        <p:spPr>
          <a:xfrm>
            <a:off x="10469880" y="320040"/>
            <a:ext cx="914400" cy="320040"/>
          </a:xfrm>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99180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0D1F3D11-AF16-4D09-B8D6-1262267F7573}" type="datetimeFigureOut">
              <a:rPr lang="es-PE" smtClean="0"/>
              <a:t>14/04/2021</a:t>
            </a:fld>
            <a:endParaRPr lang="es-PE"/>
          </a:p>
        </p:txBody>
      </p:sp>
      <p:sp>
        <p:nvSpPr>
          <p:cNvPr id="6" name="Footer Placeholder 5"/>
          <p:cNvSpPr>
            <a:spLocks noGrp="1"/>
          </p:cNvSpPr>
          <p:nvPr>
            <p:ph type="ftr" sz="quarter" idx="11"/>
          </p:nvPr>
        </p:nvSpPr>
        <p:spPr>
          <a:xfrm>
            <a:off x="804672" y="6227064"/>
            <a:ext cx="10588752" cy="320040"/>
          </a:xfrm>
        </p:spPr>
        <p:txBody>
          <a:bodyPr/>
          <a:lstStyle/>
          <a:p>
            <a:endParaRPr lang="es-PE"/>
          </a:p>
        </p:txBody>
      </p:sp>
      <p:sp>
        <p:nvSpPr>
          <p:cNvPr id="7" name="Slide Number Placeholder 6"/>
          <p:cNvSpPr>
            <a:spLocks noGrp="1"/>
          </p:cNvSpPr>
          <p:nvPr>
            <p:ph type="sldNum" sz="quarter" idx="12"/>
          </p:nvPr>
        </p:nvSpPr>
        <p:spPr>
          <a:xfrm>
            <a:off x="10469880" y="320040"/>
            <a:ext cx="914400" cy="320040"/>
          </a:xfrm>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28394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125305" y="1488985"/>
            <a:ext cx="6264350" cy="169685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118447" y="4351687"/>
            <a:ext cx="6265588" cy="17040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D1F3D11-AF16-4D09-B8D6-1262267F7573}" type="datetimeFigureOut">
              <a:rPr lang="es-PE" smtClean="0"/>
              <a:t>14/04/2021</a:t>
            </a:fld>
            <a:endParaRPr lang="es-PE"/>
          </a:p>
        </p:txBody>
      </p:sp>
      <p:sp>
        <p:nvSpPr>
          <p:cNvPr id="8" name="Footer Placeholder 7"/>
          <p:cNvSpPr>
            <a:spLocks noGrp="1"/>
          </p:cNvSpPr>
          <p:nvPr>
            <p:ph type="ftr" sz="quarter" idx="11"/>
          </p:nvPr>
        </p:nvSpPr>
        <p:spPr>
          <a:xfrm>
            <a:off x="804672" y="6227064"/>
            <a:ext cx="10588752" cy="320040"/>
          </a:xfrm>
        </p:spPr>
        <p:txBody>
          <a:bodyPr/>
          <a:lstStyle/>
          <a:p>
            <a:endParaRPr lang="es-PE"/>
          </a:p>
        </p:txBody>
      </p:sp>
      <p:sp>
        <p:nvSpPr>
          <p:cNvPr id="9" name="Slide Number Placeholder 8"/>
          <p:cNvSpPr>
            <a:spLocks noGrp="1"/>
          </p:cNvSpPr>
          <p:nvPr>
            <p:ph type="sldNum" sz="quarter" idx="12"/>
          </p:nvPr>
        </p:nvSpPr>
        <p:spPr>
          <a:xfrm>
            <a:off x="10469880" y="320040"/>
            <a:ext cx="914400" cy="320040"/>
          </a:xfrm>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402017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1F3D11-AF16-4D09-B8D6-1262267F7573}" type="datetimeFigureOut">
              <a:rPr lang="es-PE" smtClean="0"/>
              <a:t>14/04/2021</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82249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D1F3D11-AF16-4D09-B8D6-1262267F7573}" type="datetimeFigureOut">
              <a:rPr lang="es-PE" smtClean="0"/>
              <a:t>14/04/2021</a:t>
            </a:fld>
            <a:endParaRPr lang="es-PE"/>
          </a:p>
        </p:txBody>
      </p:sp>
      <p:sp>
        <p:nvSpPr>
          <p:cNvPr id="3" name="Footer Placeholder 2"/>
          <p:cNvSpPr>
            <a:spLocks noGrp="1"/>
          </p:cNvSpPr>
          <p:nvPr>
            <p:ph type="ftr" sz="quarter" idx="11"/>
          </p:nvPr>
        </p:nvSpPr>
        <p:spPr>
          <a:xfrm>
            <a:off x="804672" y="6227064"/>
            <a:ext cx="10588752" cy="320040"/>
          </a:xfrm>
        </p:spPr>
        <p:txBody>
          <a:bodyPr/>
          <a:lstStyle/>
          <a:p>
            <a:endParaRPr lang="es-PE"/>
          </a:p>
        </p:txBody>
      </p:sp>
      <p:sp>
        <p:nvSpPr>
          <p:cNvPr id="4" name="Slide Number Placeholder 3"/>
          <p:cNvSpPr>
            <a:spLocks noGrp="1"/>
          </p:cNvSpPr>
          <p:nvPr>
            <p:ph type="sldNum" sz="quarter" idx="12"/>
          </p:nvPr>
        </p:nvSpPr>
        <p:spPr>
          <a:xfrm>
            <a:off x="10469880" y="320040"/>
            <a:ext cx="914400" cy="320040"/>
          </a:xfrm>
        </p:spPr>
        <p:txBody>
          <a:bodyPr/>
          <a:lstStyle/>
          <a:p>
            <a:fld id="{F1BA7A35-1767-43EA-9007-DEA2A14629FE}" type="slidenum">
              <a:rPr lang="es-PE" smtClean="0"/>
              <a:t>‹Nº›</a:t>
            </a:fld>
            <a:endParaRPr lang="es-PE"/>
          </a:p>
        </p:txBody>
      </p:sp>
    </p:spTree>
    <p:extLst>
      <p:ext uri="{BB962C8B-B14F-4D97-AF65-F5344CB8AC3E}">
        <p14:creationId xmlns:p14="http://schemas.microsoft.com/office/powerpoint/2010/main" val="163534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D1F3D11-AF16-4D09-B8D6-1262267F7573}" type="datetimeFigureOut">
              <a:rPr lang="es-PE" smtClean="0"/>
              <a:t>14/04/2021</a:t>
            </a:fld>
            <a:endParaRPr lang="es-PE"/>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1BA7A35-1767-43EA-9007-DEA2A14629FE}" type="slidenum">
              <a:rPr lang="es-PE" smtClean="0"/>
              <a:t>‹Nº›</a:t>
            </a:fld>
            <a:endParaRPr lang="es-PE"/>
          </a:p>
        </p:txBody>
      </p:sp>
    </p:spTree>
    <p:extLst>
      <p:ext uri="{BB962C8B-B14F-4D97-AF65-F5344CB8AC3E}">
        <p14:creationId xmlns:p14="http://schemas.microsoft.com/office/powerpoint/2010/main" val="3584402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1A1583-064B-411C-8C77-AF179ED5D564}"/>
              </a:ext>
            </a:extLst>
          </p:cNvPr>
          <p:cNvSpPr>
            <a:spLocks noGrp="1"/>
          </p:cNvSpPr>
          <p:nvPr>
            <p:ph type="ctrTitle"/>
          </p:nvPr>
        </p:nvSpPr>
        <p:spPr>
          <a:xfrm>
            <a:off x="989864" y="1653988"/>
            <a:ext cx="10621674" cy="1775012"/>
          </a:xfrm>
        </p:spPr>
        <p:txBody>
          <a:bodyPr>
            <a:normAutofit fontScale="90000"/>
          </a:bodyPr>
          <a:lstStyle/>
          <a:p>
            <a:r>
              <a:rPr lang="es-PE" b="1" dirty="0"/>
              <a:t>COMENTARIOS A LAS PRINCIPALES REFORMAS DEL</a:t>
            </a:r>
            <a:br>
              <a:rPr lang="es-PE" b="1" dirty="0"/>
            </a:br>
            <a:r>
              <a:rPr lang="es-PE" b="1" dirty="0"/>
              <a:t>CÓDIGO PROCESAL CONSTITUCIONAL</a:t>
            </a:r>
            <a:endParaRPr lang="es-PE"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047" y="3669164"/>
            <a:ext cx="5378897" cy="3188836"/>
          </a:xfrm>
          <a:prstGeom prst="rect">
            <a:avLst/>
          </a:prstGeom>
        </p:spPr>
      </p:pic>
    </p:spTree>
    <p:extLst>
      <p:ext uri="{BB962C8B-B14F-4D97-AF65-F5344CB8AC3E}">
        <p14:creationId xmlns:p14="http://schemas.microsoft.com/office/powerpoint/2010/main" val="2764238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las Disposiciones Generales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1277471"/>
            <a:ext cx="6257765" cy="5580528"/>
          </a:xfrm>
        </p:spPr>
        <p:txBody>
          <a:bodyPr>
            <a:normAutofit/>
          </a:bodyPr>
          <a:lstStyle/>
          <a:p>
            <a:pPr marL="0" indent="0" algn="just">
              <a:buNone/>
            </a:pPr>
            <a:r>
              <a:rPr lang="es-MX" sz="2200" b="1" dirty="0"/>
              <a:t>Artículo 7 – Causales de improcedencia</a:t>
            </a:r>
          </a:p>
          <a:p>
            <a:pPr algn="just"/>
            <a:r>
              <a:rPr lang="es-MX" sz="2200" dirty="0" smtClean="0"/>
              <a:t>“</a:t>
            </a:r>
            <a:r>
              <a:rPr lang="es-MX" sz="2200" i="1" dirty="0"/>
              <a:t>6. Si se trata de conflictos constitucionales surgidos entre los poderes del Estado o de entidades de la administración pública entre si. Tampoco procede entre los gobiernos regionales, locales o de ellos entre sí ni contra el Poder legislativo, Ejecutivo y Judicial interpuesto por un gobierno local, regional o entidad pública alguna.   En estos casos, la controversia se tramitará por la vía de los procesos de inconstitucionalidad o de competencia, según corresponda</a:t>
            </a:r>
            <a:r>
              <a:rPr lang="es-MX" sz="2200" dirty="0"/>
              <a:t>”.</a:t>
            </a:r>
          </a:p>
          <a:p>
            <a:pPr algn="just"/>
            <a:endParaRPr lang="es-MX" sz="2200" dirty="0"/>
          </a:p>
        </p:txBody>
      </p:sp>
      <p:sp>
        <p:nvSpPr>
          <p:cNvPr id="5" name="CuadroTexto 4"/>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2</a:t>
            </a:r>
            <a:endParaRPr lang="es-PE" b="1" dirty="0">
              <a:solidFill>
                <a:schemeClr val="bg1"/>
              </a:solidFill>
            </a:endParaRPr>
          </a:p>
        </p:txBody>
      </p:sp>
    </p:spTree>
    <p:extLst>
      <p:ext uri="{BB962C8B-B14F-4D97-AF65-F5344CB8AC3E}">
        <p14:creationId xmlns:p14="http://schemas.microsoft.com/office/powerpoint/2010/main" val="1497160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las Disposiciones Generales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470646"/>
            <a:ext cx="6809094" cy="6387353"/>
          </a:xfrm>
        </p:spPr>
        <p:txBody>
          <a:bodyPr>
            <a:normAutofit/>
          </a:bodyPr>
          <a:lstStyle/>
          <a:p>
            <a:pPr algn="just"/>
            <a:endParaRPr lang="es-MX" sz="2200" dirty="0"/>
          </a:p>
          <a:p>
            <a:pPr marL="0" indent="0" algn="just">
              <a:buNone/>
            </a:pPr>
            <a:r>
              <a:rPr lang="es-MX" sz="2200" b="1" dirty="0"/>
              <a:t>Artículo 11 – Notificaciones</a:t>
            </a:r>
          </a:p>
          <a:p>
            <a:pPr algn="just"/>
            <a:r>
              <a:rPr lang="es-MX" sz="2200" dirty="0" smtClean="0"/>
              <a:t>“</a:t>
            </a:r>
            <a:r>
              <a:rPr lang="es-MX" sz="2200" i="1" dirty="0"/>
              <a:t>Todas las resoluciones se notifican a la casilla electrónica, sin excepción. Si por alguna circunstancia razonable, al demandante no le es posible fijar la casilla electrónica, podrá optar por otros medios telemáticos o si prefiere se le notificará a su dirección domiciliaria. </a:t>
            </a:r>
          </a:p>
          <a:p>
            <a:pPr algn="just"/>
            <a:r>
              <a:rPr lang="es-MX" sz="2200" i="1" dirty="0"/>
              <a:t>El plazo se inicia a partir de los dos días posteriores a la notificación en la casilla electrónica o medio telemático por el que se optó; o desde del día siguiente de su notificación en la dirección domiciliaria</a:t>
            </a:r>
            <a:r>
              <a:rPr lang="es-MX" sz="2200" dirty="0"/>
              <a:t>”.</a:t>
            </a:r>
            <a:endParaRPr lang="es-MX"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2</a:t>
            </a:r>
            <a:endParaRPr lang="es-PE" b="1" dirty="0">
              <a:solidFill>
                <a:schemeClr val="bg1"/>
              </a:solidFill>
            </a:endParaRPr>
          </a:p>
        </p:txBody>
      </p:sp>
    </p:spTree>
    <p:extLst>
      <p:ext uri="{BB962C8B-B14F-4D97-AF65-F5344CB8AC3E}">
        <p14:creationId xmlns:p14="http://schemas.microsoft.com/office/powerpoint/2010/main" val="367776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las Disposiciones Generales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809094" cy="7086600"/>
          </a:xfrm>
        </p:spPr>
        <p:txBody>
          <a:bodyPr>
            <a:normAutofit/>
          </a:bodyPr>
          <a:lstStyle/>
          <a:p>
            <a:pPr marL="0" indent="0">
              <a:buNone/>
            </a:pPr>
            <a:r>
              <a:rPr lang="es-MX" sz="2200" b="1" dirty="0" smtClean="0"/>
              <a:t>Artículo </a:t>
            </a:r>
            <a:r>
              <a:rPr lang="es-MX" sz="2200" b="1" dirty="0"/>
              <a:t>13 - Ofrecimiento de medios probatorios. Oportunidad y valoración </a:t>
            </a:r>
          </a:p>
          <a:p>
            <a:pPr algn="just"/>
            <a:r>
              <a:rPr lang="es-MX" sz="2200" dirty="0"/>
              <a:t>“</a:t>
            </a:r>
            <a:r>
              <a:rPr lang="es-MX" sz="2200" i="1" dirty="0"/>
              <a:t>En los procesos constitucionales los medios probatorios se ofrecen con la interposición de la demanda y en el escrito de contestación.  Sólo son procedentes aquellos que no requieren actuación, lo que no impide la realización de la actuación de las pruebas que el Juez considere indispensables, sin afectar la duración del proceso. El juez puede ordenar a petición de parte la exhibición de los documentos que se hallen en poder de dependencias estatales, bajo responsabilidad . En este último caso no se requerirá notificación previa. Los medios probatorios se valoran de manera conjunta al momento de emitir sentencia. </a:t>
            </a:r>
            <a:endParaRPr lang="es-MX"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2</a:t>
            </a:r>
            <a:endParaRPr lang="es-PE" b="1" dirty="0">
              <a:solidFill>
                <a:schemeClr val="bg1"/>
              </a:solidFill>
            </a:endParaRPr>
          </a:p>
        </p:txBody>
      </p:sp>
    </p:spTree>
    <p:extLst>
      <p:ext uri="{BB962C8B-B14F-4D97-AF65-F5344CB8AC3E}">
        <p14:creationId xmlns:p14="http://schemas.microsoft.com/office/powerpoint/2010/main" val="2399995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las Disposiciones Generales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255495"/>
            <a:ext cx="6809094" cy="5446058"/>
          </a:xfrm>
        </p:spPr>
        <p:txBody>
          <a:bodyPr>
            <a:normAutofit/>
          </a:bodyPr>
          <a:lstStyle/>
          <a:p>
            <a:pPr algn="just"/>
            <a:r>
              <a:rPr lang="es-MX" sz="2200" i="1" dirty="0" smtClean="0"/>
              <a:t>Los </a:t>
            </a:r>
            <a:r>
              <a:rPr lang="es-MX" sz="2200" i="1" dirty="0"/>
              <a:t>medios probatorios que acreditan hechos trascendentes para el proceso pueden ser admitidos por el Juez a la controversia principal o a la cautelar, siempre que no requieran actuación, incluso si la prueba se conoce o se produce con posterioridad a la demanda, pero bajo ningún motivo después de realizada la audiencia única.  Si la prueba es posterior a la Audiencia Única, la parte la hará valer en segunda instancia o, de ser el caso, ante el Tribunal Constitucional</a:t>
            </a:r>
            <a:r>
              <a:rPr lang="es-MX" sz="2200" dirty="0"/>
              <a:t>”.</a:t>
            </a:r>
            <a:endParaRPr lang="es-MX"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2</a:t>
            </a:r>
            <a:endParaRPr lang="es-PE" b="1" dirty="0">
              <a:solidFill>
                <a:schemeClr val="bg1"/>
              </a:solidFill>
            </a:endParaRPr>
          </a:p>
        </p:txBody>
      </p:sp>
      <p:pic>
        <p:nvPicPr>
          <p:cNvPr id="5122" name="Picture 2" descr="A los jueces? Sí, a los jueces también - Legal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552" y="5146968"/>
            <a:ext cx="2802778" cy="157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778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 de la Medida Cautelar</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6641"/>
            <a:ext cx="6311553" cy="4417442"/>
          </a:xfrm>
        </p:spPr>
        <p:txBody>
          <a:bodyPr>
            <a:normAutofit/>
          </a:bodyPr>
          <a:lstStyle/>
          <a:p>
            <a:pPr marL="0" indent="0" algn="just">
              <a:buNone/>
            </a:pPr>
            <a:r>
              <a:rPr lang="es-PE" sz="2200" b="1" dirty="0"/>
              <a:t>Artículo 18 - Medidas Cautelares</a:t>
            </a:r>
          </a:p>
          <a:p>
            <a:pPr algn="just"/>
            <a:r>
              <a:rPr lang="es-MX" sz="2200" dirty="0" smtClean="0"/>
              <a:t>“</a:t>
            </a:r>
            <a:r>
              <a:rPr lang="es-MX" sz="2200" i="1" dirty="0"/>
              <a:t>La medida cautelar solo deberá limitarse a garantizar el contenido de la pretensión constitucional, teniendo en cuenta su irreversibilidad, el orden público y el perjuicio que se pueda ocasionar. El Juez, atendiendo los requisitos dictará la medida cautelar sin correr traslado al demandado </a:t>
            </a:r>
            <a:r>
              <a:rPr lang="es-MX" sz="2200" dirty="0"/>
              <a:t>(…)”. </a:t>
            </a:r>
            <a:endParaRPr lang="es-PE"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3</a:t>
            </a:r>
            <a:endParaRPr lang="es-PE" b="1" dirty="0">
              <a:solidFill>
                <a:schemeClr val="bg1"/>
              </a:solidFill>
            </a:endParaRPr>
          </a:p>
        </p:txBody>
      </p:sp>
      <p:pic>
        <p:nvPicPr>
          <p:cNvPr id="6148" name="Picture 4" descr="Quién es tu juez? | Tribunales | Cadena 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028" y="4182036"/>
            <a:ext cx="3824390" cy="254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983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los Medios Impugnatorios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a:t>Artículo 21.- Medios Impugnatorios </a:t>
            </a:r>
          </a:p>
          <a:p>
            <a:pPr algn="just"/>
            <a:r>
              <a:rPr lang="es-MX" sz="2200" dirty="0" smtClean="0"/>
              <a:t>“</a:t>
            </a:r>
            <a:r>
              <a:rPr lang="es-MX" sz="2200" i="1" dirty="0"/>
              <a:t>La interposición de los medios impugnatorios, con excepción de la Queja, no requieren fundamentación, salvo en el proceso de hábeas corpus si el apelante es la parte demandada</a:t>
            </a:r>
            <a:r>
              <a:rPr lang="es-MX" sz="2200" dirty="0"/>
              <a:t>”. </a:t>
            </a:r>
            <a:endParaRPr lang="es-PE" sz="2200" dirty="0"/>
          </a:p>
          <a:p>
            <a:pPr marL="0" indent="0" algn="just">
              <a:buNone/>
            </a:pPr>
            <a:endParaRPr lang="es-MX"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4</a:t>
            </a:r>
            <a:endParaRPr lang="es-PE" b="1" dirty="0">
              <a:solidFill>
                <a:schemeClr val="bg1"/>
              </a:solidFill>
            </a:endParaRPr>
          </a:p>
        </p:txBody>
      </p:sp>
    </p:spTree>
    <p:extLst>
      <p:ext uri="{BB962C8B-B14F-4D97-AF65-F5344CB8AC3E}">
        <p14:creationId xmlns:p14="http://schemas.microsoft.com/office/powerpoint/2010/main" val="3247805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los Medios Impugnatorios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MX" sz="2200" b="1" dirty="0" smtClean="0"/>
              <a:t>Artículo </a:t>
            </a:r>
            <a:r>
              <a:rPr lang="es-MX" sz="2200" b="1" dirty="0"/>
              <a:t>23.- Trámite del recurso de apelación </a:t>
            </a:r>
          </a:p>
          <a:p>
            <a:pPr algn="just"/>
            <a:r>
              <a:rPr lang="es-MX" sz="2200" dirty="0" smtClean="0"/>
              <a:t>“</a:t>
            </a:r>
            <a:r>
              <a:rPr lang="es-MX" sz="2200" i="1" dirty="0"/>
              <a:t>c) En los supuestos de Apelación por Salto, en el caso de resoluciones en ejecución, el Juez elevará los autos al Tribunal Constitucional en el plazo improrrogable de dos días hábiles. No se requerirá audiencia para su resolución, por lo que el Tribunal Constitucional procederá a resolver en un plazo máximo de diez (10) días hábiles contados desde su programación respectiva</a:t>
            </a:r>
            <a:r>
              <a:rPr lang="es-MX" sz="2200" dirty="0"/>
              <a:t>” .</a:t>
            </a:r>
          </a:p>
          <a:p>
            <a:pPr marL="0" indent="0" algn="just">
              <a:buNone/>
            </a:pPr>
            <a:r>
              <a:rPr lang="es-PE" sz="2200" b="1" dirty="0" smtClean="0"/>
              <a:t>Artículo </a:t>
            </a:r>
            <a:r>
              <a:rPr lang="es-PE" sz="2200" b="1" dirty="0"/>
              <a:t>25.- Recurso de Queja</a:t>
            </a:r>
          </a:p>
          <a:p>
            <a:pPr algn="just"/>
            <a:r>
              <a:rPr lang="es-MX" sz="2200" dirty="0" smtClean="0"/>
              <a:t>“</a:t>
            </a:r>
            <a:r>
              <a:rPr lang="es-MX" sz="2200" i="1" dirty="0"/>
              <a:t>Se permite el Recurso de Queja en caso se deniegue el recurso de Apelación por Salto contra resoluciones en ejecución</a:t>
            </a:r>
            <a:r>
              <a:rPr lang="es-MX" sz="2200" dirty="0"/>
              <a:t>”. </a:t>
            </a:r>
            <a:endParaRPr lang="es-PE"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4</a:t>
            </a:r>
            <a:endParaRPr lang="es-PE" b="1" dirty="0">
              <a:solidFill>
                <a:schemeClr val="bg1"/>
              </a:solidFill>
            </a:endParaRPr>
          </a:p>
        </p:txBody>
      </p:sp>
    </p:spTree>
    <p:extLst>
      <p:ext uri="{BB962C8B-B14F-4D97-AF65-F5344CB8AC3E}">
        <p14:creationId xmlns:p14="http://schemas.microsoft.com/office/powerpoint/2010/main" val="2352062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la Ejecución de Sentencia</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buNone/>
            </a:pPr>
            <a:r>
              <a:rPr lang="es-PE" sz="2200" b="1" dirty="0">
                <a:solidFill>
                  <a:srgbClr val="000000"/>
                </a:solidFill>
                <a:ea typeface="Calibri" panose="020F0502020204030204" pitchFamily="34" charset="0"/>
              </a:rPr>
              <a:t>Artículo 26 - Actuación de sentencia</a:t>
            </a:r>
          </a:p>
          <a:p>
            <a:pPr algn="just">
              <a:lnSpc>
                <a:spcPct val="115000"/>
              </a:lnSpc>
              <a:spcAft>
                <a:spcPts val="1000"/>
              </a:spcAft>
            </a:pPr>
            <a:r>
              <a:rPr lang="es-ES" sz="2200" dirty="0">
                <a:ea typeface="Times New Roman" panose="02020603050405020304" pitchFamily="18" charset="0"/>
                <a:cs typeface="Times New Roman" panose="02020603050405020304" pitchFamily="18" charset="0"/>
              </a:rPr>
              <a:t>“</a:t>
            </a:r>
            <a:r>
              <a:rPr lang="es-ES" sz="2200" i="1" dirty="0">
                <a:ea typeface="Times New Roman" panose="02020603050405020304" pitchFamily="18" charset="0"/>
                <a:cs typeface="Times New Roman" panose="02020603050405020304" pitchFamily="18" charset="0"/>
              </a:rPr>
              <a:t>La sentencia estimatoria de primer grado es de actuación inmediata si el juez estima que no se generará una situación de irreversibilidad, ni se ocasionará daños desproporcionados al demandado. Es independiente de la apelación que se interponga contra ella y se solicita ante el juez que emitió la resolución. </a:t>
            </a:r>
            <a:endParaRPr lang="es-PE" sz="2200" i="1" dirty="0">
              <a:ea typeface="Times New Roman" panose="02020603050405020304" pitchFamily="18" charset="0"/>
              <a:cs typeface="Times New Roman" panose="02020603050405020304" pitchFamily="18" charset="0"/>
            </a:endParaRPr>
          </a:p>
          <a:p>
            <a:pPr algn="just">
              <a:lnSpc>
                <a:spcPct val="115000"/>
              </a:lnSpc>
              <a:spcAft>
                <a:spcPts val="1000"/>
              </a:spcAft>
            </a:pPr>
            <a:r>
              <a:rPr lang="es-ES" sz="2200" i="1" dirty="0">
                <a:ea typeface="Times New Roman" panose="02020603050405020304" pitchFamily="18" charset="0"/>
              </a:rPr>
              <a:t>La resolución que ordena la actuación inmediata de sentencia es inimpugnable y mantiene su vigencia hasta que se emita resolución ultima y definitiva que pone fin al proceso</a:t>
            </a:r>
            <a:r>
              <a:rPr lang="es-ES" sz="2200" dirty="0">
                <a:ea typeface="Times New Roman" panose="02020603050405020304" pitchFamily="18" charset="0"/>
              </a:rPr>
              <a:t>”.</a:t>
            </a:r>
            <a:endParaRPr lang="es-PE" sz="2200" dirty="0">
              <a:solidFill>
                <a:srgbClr val="000000"/>
              </a:solidFill>
              <a:ea typeface="Calibri" panose="020F0502020204030204" pitchFamily="34"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5</a:t>
            </a:r>
            <a:endParaRPr lang="es-PE" b="1" dirty="0">
              <a:solidFill>
                <a:schemeClr val="bg1"/>
              </a:solidFill>
            </a:endParaRPr>
          </a:p>
        </p:txBody>
      </p:sp>
    </p:spTree>
    <p:extLst>
      <p:ext uri="{BB962C8B-B14F-4D97-AF65-F5344CB8AC3E}">
        <p14:creationId xmlns:p14="http://schemas.microsoft.com/office/powerpoint/2010/main" val="1918205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la Ejecución de Sentencia</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buNone/>
            </a:pPr>
            <a:r>
              <a:rPr lang="es-PE" sz="2200" b="1" dirty="0">
                <a:solidFill>
                  <a:srgbClr val="000000"/>
                </a:solidFill>
                <a:ea typeface="Calibri" panose="020F0502020204030204" pitchFamily="34" charset="0"/>
              </a:rPr>
              <a:t>Artículo 27 - Ejecución de sentencia</a:t>
            </a:r>
          </a:p>
          <a:p>
            <a:pPr algn="just"/>
            <a:r>
              <a:rPr lang="es-PE" sz="2200" dirty="0" smtClean="0">
                <a:solidFill>
                  <a:srgbClr val="000000"/>
                </a:solidFill>
              </a:rPr>
              <a:t>“</a:t>
            </a:r>
            <a:r>
              <a:rPr lang="es-MX" sz="2200" i="1" dirty="0"/>
              <a:t>Para el cumplimiento de las sentencias el juez puede optar, de oficio o a pedido de parte, por otras medidas de ejecución como son la remoción, destrucción de cosas, objetos o edificaciones, paralización de obras, entre otras técnicas de ejecución que el juez considere necesarias, así como también cualquier otra decisión o medida que sea proporcional y razonable para la preservación, restitución y protección de los derechos constitucionales objeto del proceso</a:t>
            </a:r>
            <a:r>
              <a:rPr lang="es-MX" sz="2200" dirty="0"/>
              <a:t>”.</a:t>
            </a:r>
            <a:endParaRPr lang="es-MX"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5</a:t>
            </a:r>
            <a:endParaRPr lang="es-PE" b="1" dirty="0">
              <a:solidFill>
                <a:schemeClr val="bg1"/>
              </a:solidFill>
            </a:endParaRPr>
          </a:p>
        </p:txBody>
      </p:sp>
    </p:spTree>
    <p:extLst>
      <p:ext uri="{BB962C8B-B14F-4D97-AF65-F5344CB8AC3E}">
        <p14:creationId xmlns:p14="http://schemas.microsoft.com/office/powerpoint/2010/main" val="4156091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al Proceso de Hábeas Corpus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ES" sz="2200" b="1" dirty="0">
                <a:ea typeface="Times New Roman" panose="02020603050405020304" pitchFamily="18" charset="0"/>
                <a:cs typeface="Times New Roman" panose="02020603050405020304" pitchFamily="18" charset="0"/>
              </a:rPr>
              <a:t>Artículo 29.- Competencia</a:t>
            </a:r>
          </a:p>
          <a:p>
            <a:pPr algn="just"/>
            <a:r>
              <a:rPr lang="es-MX" sz="2200" dirty="0" smtClean="0">
                <a:ea typeface="Calibri" panose="020F0502020204030204" pitchFamily="34" charset="0"/>
                <a:cs typeface="Times New Roman" panose="02020603050405020304" pitchFamily="18" charset="0"/>
              </a:rPr>
              <a:t>“</a:t>
            </a:r>
            <a:r>
              <a:rPr lang="es-MX" sz="2200" i="1" dirty="0">
                <a:ea typeface="Calibri" panose="020F0502020204030204" pitchFamily="34" charset="0"/>
                <a:cs typeface="Times New Roman" panose="02020603050405020304" pitchFamily="18" charset="0"/>
              </a:rPr>
              <a:t>La demanda de hábeas corpus se interpone ante el juez constitucional donde se produjo la amenaza o afectación del derecho o donde se encuentre físicamente el agraviado si se trata de procesos de detenciones arbitrarias o de desapariciones forzadas</a:t>
            </a:r>
            <a:r>
              <a:rPr lang="es-MX" sz="2200" dirty="0">
                <a:ea typeface="Calibri" panose="020F0502020204030204" pitchFamily="34" charset="0"/>
                <a:cs typeface="Times New Roman" panose="02020603050405020304" pitchFamily="18" charset="0"/>
              </a:rPr>
              <a:t>”.</a:t>
            </a:r>
            <a:endParaRPr lang="es-MX" sz="2200" dirty="0">
              <a:ea typeface="Calibri" panose="020F0502020204030204" pitchFamily="34" charset="0"/>
              <a:cs typeface="Times New Roman" panose="02020603050405020304" pitchFamily="18"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6</a:t>
            </a:r>
            <a:endParaRPr lang="es-PE" b="1" dirty="0">
              <a:solidFill>
                <a:schemeClr val="bg1"/>
              </a:solidFill>
            </a:endParaRPr>
          </a:p>
        </p:txBody>
      </p:sp>
    </p:spTree>
    <p:extLst>
      <p:ext uri="{BB962C8B-B14F-4D97-AF65-F5344CB8AC3E}">
        <p14:creationId xmlns:p14="http://schemas.microsoft.com/office/powerpoint/2010/main" val="1061686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4638261" y="695610"/>
            <a:ext cx="6762059" cy="6054814"/>
          </a:xfrm>
        </p:spPr>
        <p:txBody>
          <a:bodyPr>
            <a:normAutofit fontScale="62500" lnSpcReduction="20000"/>
          </a:bodyPr>
          <a:lstStyle/>
          <a:p>
            <a:pPr marL="514350" indent="-514350" algn="just">
              <a:lnSpc>
                <a:spcPct val="150000"/>
              </a:lnSpc>
              <a:buFont typeface="+mj-lt"/>
              <a:buAutoNum type="arabicPeriod"/>
            </a:pPr>
            <a:r>
              <a:rPr lang="es-PE" sz="2800" dirty="0" smtClean="0"/>
              <a:t>REFORMAS </a:t>
            </a:r>
            <a:r>
              <a:rPr lang="es-PE" sz="2800" dirty="0"/>
              <a:t>AL TÍTULO PRELIMINAR</a:t>
            </a:r>
          </a:p>
          <a:p>
            <a:pPr marL="514350" indent="-514350" algn="just">
              <a:lnSpc>
                <a:spcPct val="150000"/>
              </a:lnSpc>
              <a:buFont typeface="+mj-lt"/>
              <a:buAutoNum type="arabicPeriod"/>
            </a:pPr>
            <a:r>
              <a:rPr lang="es-PE" sz="2800" dirty="0"/>
              <a:t>REFORMAS A LAS DISPOSICIONES GENERALES</a:t>
            </a:r>
          </a:p>
          <a:p>
            <a:pPr marL="514350" indent="-514350" algn="just">
              <a:lnSpc>
                <a:spcPct val="150000"/>
              </a:lnSpc>
              <a:buFont typeface="+mj-lt"/>
              <a:buAutoNum type="arabicPeriod"/>
            </a:pPr>
            <a:r>
              <a:rPr lang="es-PE" sz="2800" dirty="0"/>
              <a:t>REFORMAS DE LA MEDIDA CAUTELAR</a:t>
            </a:r>
          </a:p>
          <a:p>
            <a:pPr marL="514350" indent="-514350" algn="just">
              <a:lnSpc>
                <a:spcPct val="150000"/>
              </a:lnSpc>
              <a:buFont typeface="+mj-lt"/>
              <a:buAutoNum type="arabicPeriod"/>
            </a:pPr>
            <a:r>
              <a:rPr lang="es-PE" sz="2800" dirty="0"/>
              <a:t>REFORMAS A LOS MEDIOS IMPUGNATORIOS</a:t>
            </a:r>
          </a:p>
          <a:p>
            <a:pPr marL="514350" indent="-514350" algn="just">
              <a:lnSpc>
                <a:spcPct val="150000"/>
              </a:lnSpc>
              <a:buFont typeface="+mj-lt"/>
              <a:buAutoNum type="arabicPeriod"/>
            </a:pPr>
            <a:r>
              <a:rPr lang="es-PE" sz="2800" dirty="0"/>
              <a:t>REFORMAS A LA EJECUCIÓN DE SENTENCIA</a:t>
            </a:r>
          </a:p>
          <a:p>
            <a:pPr marL="514350" indent="-514350" algn="just">
              <a:lnSpc>
                <a:spcPct val="150000"/>
              </a:lnSpc>
              <a:buFont typeface="+mj-lt"/>
              <a:buAutoNum type="arabicPeriod"/>
            </a:pPr>
            <a:r>
              <a:rPr lang="es-PE" sz="2800" dirty="0"/>
              <a:t>REFORMAS AL PROCESO DE HÁBEAS CORPUS</a:t>
            </a:r>
          </a:p>
          <a:p>
            <a:pPr marL="514350" indent="-514350" algn="just">
              <a:lnSpc>
                <a:spcPct val="150000"/>
              </a:lnSpc>
              <a:buFont typeface="+mj-lt"/>
              <a:buAutoNum type="arabicPeriod"/>
            </a:pPr>
            <a:r>
              <a:rPr lang="es-PE" sz="2800" dirty="0"/>
              <a:t>REFORMAS AL PROCESO DE AMPARO</a:t>
            </a:r>
          </a:p>
          <a:p>
            <a:pPr marL="514350" indent="-514350" algn="just">
              <a:lnSpc>
                <a:spcPct val="150000"/>
              </a:lnSpc>
              <a:buFont typeface="+mj-lt"/>
              <a:buAutoNum type="arabicPeriod"/>
            </a:pPr>
            <a:r>
              <a:rPr lang="es-PE" sz="2800" dirty="0"/>
              <a:t>REFORMAS AL PROCESO DE HÁBEAS DATA</a:t>
            </a:r>
          </a:p>
          <a:p>
            <a:pPr marL="514350" indent="-514350" algn="just">
              <a:lnSpc>
                <a:spcPct val="150000"/>
              </a:lnSpc>
              <a:buFont typeface="+mj-lt"/>
              <a:buAutoNum type="arabicPeriod"/>
            </a:pPr>
            <a:r>
              <a:rPr lang="es-PE" sz="2800" dirty="0"/>
              <a:t>REFORMA AL PROCESO DE ACCIÓN POPULAR</a:t>
            </a:r>
          </a:p>
          <a:p>
            <a:pPr marL="514350" indent="-514350" algn="just">
              <a:lnSpc>
                <a:spcPct val="150000"/>
              </a:lnSpc>
              <a:buFont typeface="+mj-lt"/>
              <a:buAutoNum type="arabicPeriod"/>
            </a:pPr>
            <a:r>
              <a:rPr lang="es-PE" sz="2800" dirty="0"/>
              <a:t>REFORMA AL PROCESO DE INCONSTITUCIONALIDAD</a:t>
            </a:r>
          </a:p>
          <a:p>
            <a:pPr marL="514350" indent="-514350" algn="just">
              <a:lnSpc>
                <a:spcPct val="150000"/>
              </a:lnSpc>
              <a:buFont typeface="+mj-lt"/>
              <a:buAutoNum type="arabicPeriod"/>
            </a:pPr>
            <a:r>
              <a:rPr lang="es-PE" sz="2800" dirty="0"/>
              <a:t>REFORMA AL PROCESO COMPETENCIAL</a:t>
            </a:r>
          </a:p>
          <a:p>
            <a:pPr marL="514350" indent="-514350" algn="just">
              <a:lnSpc>
                <a:spcPct val="150000"/>
              </a:lnSpc>
              <a:buFont typeface="+mj-lt"/>
              <a:buAutoNum type="arabicPeriod"/>
            </a:pPr>
            <a:r>
              <a:rPr lang="es-PE" sz="2800" dirty="0"/>
              <a:t>REFORMAS SOBRE LAS DISPOSICIONES FINALES</a:t>
            </a:r>
            <a:endParaRPr lang="es-PE" sz="2800" dirty="0"/>
          </a:p>
        </p:txBody>
      </p:sp>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06823" y="564776"/>
            <a:ext cx="3498850" cy="1001432"/>
          </a:xfrm>
        </p:spPr>
        <p:txBody>
          <a:bodyPr/>
          <a:lstStyle/>
          <a:p>
            <a:r>
              <a:rPr lang="es-MX" dirty="0">
                <a:solidFill>
                  <a:schemeClr val="bg1"/>
                </a:solidFill>
              </a:rPr>
              <a:t>CONTENIDO</a:t>
            </a:r>
            <a:endParaRPr lang="es-PE" dirty="0">
              <a:solidFill>
                <a:schemeClr val="bg1"/>
              </a:solidFill>
            </a:endParaRPr>
          </a:p>
        </p:txBody>
      </p:sp>
    </p:spTree>
    <p:extLst>
      <p:ext uri="{BB962C8B-B14F-4D97-AF65-F5344CB8AC3E}">
        <p14:creationId xmlns:p14="http://schemas.microsoft.com/office/powerpoint/2010/main" val="3912848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al Proceso de Hábeas Corpus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a:ea typeface="Calibri" panose="020F0502020204030204" pitchFamily="34" charset="0"/>
              </a:rPr>
              <a:t>Artículo 35.- Trámite en casos distintos</a:t>
            </a:r>
          </a:p>
          <a:p>
            <a:pPr algn="just"/>
            <a:r>
              <a:rPr lang="es-MX" sz="2200" dirty="0" smtClean="0">
                <a:ea typeface="Calibri" panose="020F0502020204030204" pitchFamily="34" charset="0"/>
              </a:rPr>
              <a:t>“</a:t>
            </a:r>
            <a:r>
              <a:rPr lang="es-MX" sz="2200" i="1" dirty="0">
                <a:ea typeface="Calibri" panose="020F0502020204030204" pitchFamily="34" charset="0"/>
              </a:rPr>
              <a:t>Si las circunstancias lo requieran, el juez dentro de 72 horas de admitida la demanda fija fecha para realización de Audiencia Única. Después de escuchar las alegaciones de las partes, el juez si se ha formado juicio pronuncia sentencia en el acto o, en caso contrario, lo hará en el plazo indefectible de 3 días. </a:t>
            </a:r>
          </a:p>
          <a:p>
            <a:pPr algn="just"/>
            <a:r>
              <a:rPr lang="es-MX" sz="2200" i="1" dirty="0">
                <a:ea typeface="Calibri" panose="020F0502020204030204" pitchFamily="34" charset="0"/>
              </a:rPr>
              <a:t>Las partes pueden solicitar copia de los audios y videos de la audiencia pública</a:t>
            </a:r>
            <a:r>
              <a:rPr lang="es-MX" sz="2200" dirty="0">
                <a:ea typeface="Calibri" panose="020F0502020204030204" pitchFamily="34" charset="0"/>
              </a:rPr>
              <a:t>”. </a:t>
            </a:r>
            <a:endParaRPr lang="es-MX" sz="2200" dirty="0">
              <a:ea typeface="Calibri" panose="020F0502020204030204" pitchFamily="34"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6</a:t>
            </a:r>
            <a:endParaRPr lang="es-PE" b="1" dirty="0">
              <a:solidFill>
                <a:schemeClr val="bg1"/>
              </a:solidFill>
            </a:endParaRPr>
          </a:p>
        </p:txBody>
      </p:sp>
    </p:spTree>
    <p:extLst>
      <p:ext uri="{BB962C8B-B14F-4D97-AF65-F5344CB8AC3E}">
        <p14:creationId xmlns:p14="http://schemas.microsoft.com/office/powerpoint/2010/main" val="2671701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al Proceso de Amparo</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a:solidFill>
                  <a:srgbClr val="000000"/>
                </a:solidFill>
                <a:latin typeface="Arial" panose="020B0604020202020204" pitchFamily="34" charset="0"/>
                <a:ea typeface="Calibri" panose="020F0502020204030204" pitchFamily="34" charset="0"/>
              </a:rPr>
              <a:t>Artículo 42 - Juez Competente</a:t>
            </a:r>
          </a:p>
          <a:p>
            <a:pPr algn="just"/>
            <a:r>
              <a:rPr lang="es-MX" sz="2200" dirty="0" smtClean="0">
                <a:solidFill>
                  <a:srgbClr val="000000"/>
                </a:solidFill>
                <a:latin typeface="Arial" panose="020B0604020202020204" pitchFamily="34" charset="0"/>
                <a:ea typeface="Calibri" panose="020F0502020204030204" pitchFamily="34" charset="0"/>
              </a:rPr>
              <a:t>“</a:t>
            </a:r>
            <a:r>
              <a:rPr lang="es-MX" sz="2200" i="1" dirty="0">
                <a:solidFill>
                  <a:srgbClr val="000000"/>
                </a:solidFill>
                <a:latin typeface="Arial" panose="020B0604020202020204" pitchFamily="34" charset="0"/>
                <a:ea typeface="Calibri" panose="020F0502020204030204" pitchFamily="34" charset="0"/>
              </a:rPr>
              <a:t>Si la afectación de derechos se origina en una resolución judicial, la demanda se interpondrá ante la Sala Constitucional o, si no lo hubiere, ante la Sala Civil de Turno de la Corte Superior de Justicia respectiva. La Sala Constitucional y Social de la Corte Suprema es competente para resolver en segundo grado. Si la sentencia es desestimatoria, el agraviado puede interponer Recurso de Agravio Constitucional en el plazo de ley</a:t>
            </a:r>
            <a:r>
              <a:rPr lang="es-MX" sz="2200" dirty="0">
                <a:solidFill>
                  <a:srgbClr val="000000"/>
                </a:solidFill>
                <a:latin typeface="Arial" panose="020B0604020202020204" pitchFamily="34" charset="0"/>
                <a:ea typeface="Calibri" panose="020F0502020204030204" pitchFamily="34" charset="0"/>
              </a:rPr>
              <a:t>”. </a:t>
            </a:r>
            <a:endParaRPr lang="es-PE" sz="2200" dirty="0">
              <a:solidFill>
                <a:srgbClr val="000000"/>
              </a:solidFill>
              <a:latin typeface="Arial" panose="020B0604020202020204" pitchFamily="34" charset="0"/>
              <a:ea typeface="Calibri" panose="020F0502020204030204" pitchFamily="34"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7</a:t>
            </a:r>
            <a:endParaRPr lang="es-PE" b="1" dirty="0">
              <a:solidFill>
                <a:schemeClr val="bg1"/>
              </a:solidFill>
            </a:endParaRPr>
          </a:p>
        </p:txBody>
      </p:sp>
    </p:spTree>
    <p:extLst>
      <p:ext uri="{BB962C8B-B14F-4D97-AF65-F5344CB8AC3E}">
        <p14:creationId xmlns:p14="http://schemas.microsoft.com/office/powerpoint/2010/main" val="2827384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al Proceso de Amparo</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a:solidFill>
                  <a:srgbClr val="000000"/>
                </a:solidFill>
                <a:latin typeface="Arial" panose="020B0604020202020204" pitchFamily="34" charset="0"/>
                <a:ea typeface="Calibri" panose="020F0502020204030204" pitchFamily="34" charset="0"/>
              </a:rPr>
              <a:t>Artículo 44 - Derechos protegidos </a:t>
            </a:r>
          </a:p>
          <a:p>
            <a:pPr marL="0" indent="0" algn="just">
              <a:buNone/>
            </a:pPr>
            <a:r>
              <a:rPr lang="es-PE" sz="2200" dirty="0" smtClean="0">
                <a:solidFill>
                  <a:srgbClr val="000000"/>
                </a:solidFill>
                <a:latin typeface="Arial" panose="020B0604020202020204" pitchFamily="34" charset="0"/>
                <a:ea typeface="Calibri" panose="020F0502020204030204" pitchFamily="34" charset="0"/>
              </a:rPr>
              <a:t>Se </a:t>
            </a:r>
            <a:r>
              <a:rPr lang="es-PE" sz="2200" dirty="0">
                <a:solidFill>
                  <a:srgbClr val="000000"/>
                </a:solidFill>
                <a:latin typeface="Arial" panose="020B0604020202020204" pitchFamily="34" charset="0"/>
                <a:ea typeface="Calibri" panose="020F0502020204030204" pitchFamily="34" charset="0"/>
              </a:rPr>
              <a:t>ha agregado los siguientes:</a:t>
            </a:r>
          </a:p>
          <a:p>
            <a:pPr marL="457200" indent="-457200" algn="just">
              <a:buFont typeface="+mj-lt"/>
              <a:buAutoNum type="arabicPeriod"/>
            </a:pPr>
            <a:r>
              <a:rPr lang="es-MX" sz="2200" dirty="0" smtClean="0">
                <a:solidFill>
                  <a:srgbClr val="000000"/>
                </a:solidFill>
                <a:latin typeface="Arial" panose="020B0604020202020204" pitchFamily="34" charset="0"/>
                <a:ea typeface="Calibri" panose="020F0502020204030204" pitchFamily="34" charset="0"/>
              </a:rPr>
              <a:t>Al </a:t>
            </a:r>
            <a:r>
              <a:rPr lang="es-MX" sz="2200" dirty="0">
                <a:solidFill>
                  <a:srgbClr val="000000"/>
                </a:solidFill>
                <a:latin typeface="Arial" panose="020B0604020202020204" pitchFamily="34" charset="0"/>
                <a:ea typeface="Calibri" panose="020F0502020204030204" pitchFamily="34" charset="0"/>
              </a:rPr>
              <a:t>libre desenvolvimiento de la personalidad.</a:t>
            </a:r>
          </a:p>
          <a:p>
            <a:pPr marL="457200" indent="-457200" algn="just">
              <a:buFont typeface="+mj-lt"/>
              <a:buAutoNum type="arabicPeriod"/>
            </a:pPr>
            <a:r>
              <a:rPr lang="es-MX" sz="2200" dirty="0" smtClean="0">
                <a:solidFill>
                  <a:srgbClr val="000000"/>
                </a:solidFill>
                <a:latin typeface="Arial" panose="020B0604020202020204" pitchFamily="34" charset="0"/>
                <a:ea typeface="Calibri" panose="020F0502020204030204" pitchFamily="34" charset="0"/>
              </a:rPr>
              <a:t>A </a:t>
            </a:r>
            <a:r>
              <a:rPr lang="es-MX" sz="2200" dirty="0">
                <a:solidFill>
                  <a:srgbClr val="000000"/>
                </a:solidFill>
                <a:latin typeface="Arial" panose="020B0604020202020204" pitchFamily="34" charset="0"/>
                <a:ea typeface="Calibri" panose="020F0502020204030204" pitchFamily="34" charset="0"/>
              </a:rPr>
              <a:t>la libertad de conciencia y el derecho a objetar. </a:t>
            </a:r>
          </a:p>
          <a:p>
            <a:pPr marL="457200" indent="-457200" algn="just">
              <a:buFont typeface="+mj-lt"/>
              <a:buAutoNum type="arabicPeriod"/>
            </a:pPr>
            <a:r>
              <a:rPr lang="es-MX" sz="2200" dirty="0" smtClean="0">
                <a:solidFill>
                  <a:srgbClr val="000000"/>
                </a:solidFill>
                <a:latin typeface="Arial" panose="020B0604020202020204" pitchFamily="34" charset="0"/>
                <a:ea typeface="Calibri" panose="020F0502020204030204" pitchFamily="34" charset="0"/>
              </a:rPr>
              <a:t>Al </a:t>
            </a:r>
            <a:r>
              <a:rPr lang="es-MX" sz="2200" dirty="0">
                <a:solidFill>
                  <a:srgbClr val="000000"/>
                </a:solidFill>
                <a:latin typeface="Arial" panose="020B0604020202020204" pitchFamily="34" charset="0"/>
                <a:ea typeface="Calibri" panose="020F0502020204030204" pitchFamily="34" charset="0"/>
              </a:rPr>
              <a:t>agua potable.</a:t>
            </a:r>
            <a:endParaRPr lang="es-MX" sz="2200" dirty="0">
              <a:solidFill>
                <a:srgbClr val="000000"/>
              </a:solidFill>
              <a:latin typeface="Arial" panose="020B0604020202020204" pitchFamily="34" charset="0"/>
              <a:ea typeface="Calibri" panose="020F0502020204030204" pitchFamily="34"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7</a:t>
            </a:r>
            <a:endParaRPr lang="es-PE" b="1" dirty="0">
              <a:solidFill>
                <a:schemeClr val="bg1"/>
              </a:solidFill>
            </a:endParaRPr>
          </a:p>
        </p:txBody>
      </p:sp>
    </p:spTree>
    <p:extLst>
      <p:ext uri="{BB962C8B-B14F-4D97-AF65-F5344CB8AC3E}">
        <p14:creationId xmlns:p14="http://schemas.microsoft.com/office/powerpoint/2010/main" val="599440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al Proceso de Hábeas Data </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a:ea typeface="Calibri" panose="020F0502020204030204" pitchFamily="34" charset="0"/>
              </a:rPr>
              <a:t>Artículo 53 - Definición del Banco de Datos.</a:t>
            </a:r>
          </a:p>
          <a:p>
            <a:pPr algn="just"/>
            <a:r>
              <a:rPr lang="es-ES" sz="2200" dirty="0">
                <a:ea typeface="Times New Roman" panose="02020603050405020304" pitchFamily="18" charset="0"/>
                <a:cs typeface="Times New Roman" panose="02020603050405020304" pitchFamily="18" charset="0"/>
              </a:rPr>
              <a:t>“</a:t>
            </a:r>
            <a:r>
              <a:rPr lang="es-ES" sz="2200" i="1" dirty="0">
                <a:ea typeface="Times New Roman" panose="02020603050405020304" pitchFamily="18" charset="0"/>
                <a:cs typeface="Times New Roman" panose="02020603050405020304" pitchFamily="18" charset="0"/>
              </a:rPr>
              <a:t>Se entiende por archivo, registro, base o banco de datos a todo conjunto de datos organizado de información personal y que sean objeto de tratamiento o procesamiento físico, electrónico o computarizado, ya sea público o privado, y cualquiera que fuere la modalidad de su formación, almacenamiento, organización o acceso</a:t>
            </a:r>
            <a:r>
              <a:rPr lang="es-ES" sz="2200" dirty="0">
                <a:ea typeface="Times New Roman" panose="02020603050405020304" pitchFamily="18" charset="0"/>
                <a:cs typeface="Times New Roman" panose="02020603050405020304" pitchFamily="18" charset="0"/>
              </a:rPr>
              <a:t>”. </a:t>
            </a:r>
            <a:endParaRPr lang="es-PE" sz="2200" dirty="0">
              <a:ea typeface="Calibri" panose="020F0502020204030204" pitchFamily="34" charset="0"/>
              <a:cs typeface="Times New Roman" panose="02020603050405020304" pitchFamily="18"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8</a:t>
            </a:r>
            <a:endParaRPr lang="es-PE" b="1" dirty="0">
              <a:solidFill>
                <a:schemeClr val="bg1"/>
              </a:solidFill>
            </a:endParaRPr>
          </a:p>
        </p:txBody>
      </p:sp>
    </p:spTree>
    <p:extLst>
      <p:ext uri="{BB962C8B-B14F-4D97-AF65-F5344CB8AC3E}">
        <p14:creationId xmlns:p14="http://schemas.microsoft.com/office/powerpoint/2010/main" val="346069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al Proceso de Hábeas Data </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a:ea typeface="Calibri" panose="020F0502020204030204" pitchFamily="34" charset="0"/>
              </a:rPr>
              <a:t>Artículo 58 - Medidas cautelares </a:t>
            </a:r>
          </a:p>
          <a:p>
            <a:pPr algn="just"/>
            <a:r>
              <a:rPr lang="es-MX" sz="2200" dirty="0">
                <a:ea typeface="Calibri" panose="020F0502020204030204" pitchFamily="34" charset="0"/>
              </a:rPr>
              <a:t>“</a:t>
            </a:r>
            <a:r>
              <a:rPr lang="es-MX" sz="2200" i="1" dirty="0">
                <a:ea typeface="Calibri" panose="020F0502020204030204" pitchFamily="34" charset="0"/>
              </a:rPr>
              <a:t>Sin perjuicio de las medidas cautelares establecidas en los artículos 18º, 19º y 20º  del presente Código, el juez de oficio o a solicitud de parte, podrá: </a:t>
            </a: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8</a:t>
            </a:r>
            <a:endParaRPr lang="es-PE" b="1" dirty="0">
              <a:solidFill>
                <a:schemeClr val="bg1"/>
              </a:solidFill>
            </a:endParaRPr>
          </a:p>
        </p:txBody>
      </p:sp>
    </p:spTree>
    <p:extLst>
      <p:ext uri="{BB962C8B-B14F-4D97-AF65-F5344CB8AC3E}">
        <p14:creationId xmlns:p14="http://schemas.microsoft.com/office/powerpoint/2010/main" val="1198040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al Proceso de Hábeas Data </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768753" cy="7086600"/>
          </a:xfrm>
        </p:spPr>
        <p:txBody>
          <a:bodyPr>
            <a:noAutofit/>
          </a:bodyPr>
          <a:lstStyle/>
          <a:p>
            <a:pPr marL="457200" indent="-457200" algn="just">
              <a:buFont typeface="+mj-lt"/>
              <a:buAutoNum type="arabicPeriod"/>
            </a:pPr>
            <a:r>
              <a:rPr lang="es-MX" sz="2200" i="1" dirty="0" smtClean="0">
                <a:ea typeface="Calibri" panose="020F0502020204030204" pitchFamily="34" charset="0"/>
              </a:rPr>
              <a:t>Que </a:t>
            </a:r>
            <a:r>
              <a:rPr lang="es-MX" sz="2200" i="1" dirty="0">
                <a:ea typeface="Calibri" panose="020F0502020204030204" pitchFamily="34" charset="0"/>
              </a:rPr>
              <a:t>mientras dure el proceso, se inscriba en el registro o banco de datos que la información cuestionada está sometida a un proceso judicial. </a:t>
            </a:r>
          </a:p>
          <a:p>
            <a:pPr marL="457200" indent="-457200" algn="just">
              <a:buFont typeface="+mj-lt"/>
              <a:buAutoNum type="arabicPeriod"/>
            </a:pPr>
            <a:r>
              <a:rPr lang="es-MX" sz="2200" i="1" dirty="0" smtClean="0">
                <a:ea typeface="Calibri" panose="020F0502020204030204" pitchFamily="34" charset="0"/>
              </a:rPr>
              <a:t>Disponer </a:t>
            </a:r>
            <a:r>
              <a:rPr lang="es-MX" sz="2200" i="1" dirty="0">
                <a:ea typeface="Calibri" panose="020F0502020204030204" pitchFamily="34" charset="0"/>
              </a:rPr>
              <a:t>el bloqueo o la suspensión provisional de la difusión del dato o de la información sometida al proceso, cuando sea manifiesto su carácter discriminatorio, falso, inexacto o si contiene información sensible o privada cuya difusión pudiese causar un daño irreparable. </a:t>
            </a:r>
          </a:p>
          <a:p>
            <a:pPr marL="457200" indent="-457200" algn="just">
              <a:buFont typeface="+mj-lt"/>
              <a:buAutoNum type="arabicPeriod"/>
            </a:pPr>
            <a:r>
              <a:rPr lang="es-MX" sz="2200" i="1" dirty="0" smtClean="0">
                <a:ea typeface="Calibri" panose="020F0502020204030204" pitchFamily="34" charset="0"/>
              </a:rPr>
              <a:t>La </a:t>
            </a:r>
            <a:r>
              <a:rPr lang="es-MX" sz="2200" i="1" dirty="0">
                <a:ea typeface="Calibri" panose="020F0502020204030204" pitchFamily="34" charset="0"/>
              </a:rPr>
              <a:t>colocación de sellos de seguridad en los ambientes de las entidades, la incautación por parte del juez y la verificación o reproducción de la información, cuando el juez aprecie riesgo de su ocultación, desaparición o destrucción</a:t>
            </a:r>
            <a:r>
              <a:rPr lang="es-MX" sz="2200" dirty="0">
                <a:ea typeface="Calibri" panose="020F0502020204030204" pitchFamily="34" charset="0"/>
              </a:rPr>
              <a:t>”. </a:t>
            </a:r>
            <a:endParaRPr lang="es-PE" sz="2200" dirty="0">
              <a:ea typeface="Calibri" panose="020F0502020204030204" pitchFamily="34"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8</a:t>
            </a:r>
            <a:endParaRPr lang="es-PE" b="1" dirty="0">
              <a:solidFill>
                <a:schemeClr val="bg1"/>
              </a:solidFill>
            </a:endParaRPr>
          </a:p>
        </p:txBody>
      </p:sp>
    </p:spTree>
    <p:extLst>
      <p:ext uri="{BB962C8B-B14F-4D97-AF65-F5344CB8AC3E}">
        <p14:creationId xmlns:p14="http://schemas.microsoft.com/office/powerpoint/2010/main" val="2535393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al Proceso de Hábeas Data </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smtClean="0">
                <a:ea typeface="Calibri" panose="020F0502020204030204" pitchFamily="34" charset="0"/>
              </a:rPr>
              <a:t>Artículo 64 - Requerimiento judicial </a:t>
            </a:r>
          </a:p>
          <a:p>
            <a:pPr algn="just"/>
            <a:r>
              <a:rPr lang="es-MX" sz="2200" dirty="0" smtClean="0"/>
              <a:t>“</a:t>
            </a:r>
            <a:r>
              <a:rPr lang="es-MX" sz="2200" i="1" dirty="0" smtClean="0"/>
              <a:t>El demandado está en la obligación de cumplir con el requerimiento al momento de contestar la demanda. Puede oponerse al requerimiento judicial si considera que la información no puede divulgarse por impedimento de ley. El juez resuelve en la Audiencia Única dando al demandado un plazo de tres días para cumplir con el requerimiento si considera que lo solicitado es imprescindible para sentenciar. Esta decisión es inimpugnable”</a:t>
            </a:r>
            <a:r>
              <a:rPr lang="es-MX" sz="2200" dirty="0" smtClean="0"/>
              <a:t>.</a:t>
            </a:r>
            <a:endParaRPr lang="es-PE"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8</a:t>
            </a:r>
            <a:endParaRPr lang="es-PE" b="1" dirty="0">
              <a:solidFill>
                <a:schemeClr val="bg1"/>
              </a:solidFill>
            </a:endParaRPr>
          </a:p>
        </p:txBody>
      </p:sp>
    </p:spTree>
    <p:extLst>
      <p:ext uri="{BB962C8B-B14F-4D97-AF65-F5344CB8AC3E}">
        <p14:creationId xmlns:p14="http://schemas.microsoft.com/office/powerpoint/2010/main" val="1226022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al Proceso de Acción Popular</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vert="horz" lIns="91440" tIns="45720" rIns="91440" bIns="45720" rtlCol="0" anchor="ctr">
            <a:noAutofit/>
          </a:bodyPr>
          <a:lstStyle/>
          <a:p>
            <a:pPr marL="0" indent="0" algn="just">
              <a:buNone/>
            </a:pPr>
            <a:r>
              <a:rPr lang="es-PE" sz="2200" b="1" dirty="0">
                <a:ea typeface="Calibri" panose="020F0502020204030204" pitchFamily="34" charset="0"/>
              </a:rPr>
              <a:t>Artículo 75 - Procedencia de la demanda de acción popular </a:t>
            </a:r>
          </a:p>
          <a:p>
            <a:pPr marL="0" indent="0" algn="just">
              <a:buNone/>
            </a:pPr>
            <a:r>
              <a:rPr lang="es-MX" sz="2200" dirty="0" smtClean="0">
                <a:ea typeface="Calibri" panose="020F0502020204030204" pitchFamily="34" charset="0"/>
              </a:rPr>
              <a:t>“</a:t>
            </a:r>
            <a:r>
              <a:rPr lang="es-MX" sz="2200" dirty="0">
                <a:ea typeface="Calibri" panose="020F0502020204030204" pitchFamily="34" charset="0"/>
              </a:rPr>
              <a:t>Las demandas contra resoluciones o. </a:t>
            </a:r>
            <a:r>
              <a:rPr lang="es-MX" sz="2200" dirty="0">
                <a:ea typeface="Calibri" panose="020F0502020204030204" pitchFamily="34" charset="0"/>
              </a:rPr>
              <a:t>actos no normativos son objeto del proceso contencioso-administrativo. No implica sustracción de materia, la derogación de la norma objeto del proceso ni la convalidación posterior por norma con rango de ley”. </a:t>
            </a:r>
            <a:endParaRPr lang="es-PE" sz="2200" dirty="0">
              <a:ea typeface="Calibri" panose="020F0502020204030204" pitchFamily="34"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a:solidFill>
                  <a:schemeClr val="bg1"/>
                </a:solidFill>
              </a:rPr>
              <a:t>9</a:t>
            </a:r>
            <a:endParaRPr lang="es-PE" b="1" dirty="0">
              <a:solidFill>
                <a:schemeClr val="bg1"/>
              </a:solidFill>
            </a:endParaRPr>
          </a:p>
        </p:txBody>
      </p:sp>
    </p:spTree>
    <p:extLst>
      <p:ext uri="{BB962C8B-B14F-4D97-AF65-F5344CB8AC3E}">
        <p14:creationId xmlns:p14="http://schemas.microsoft.com/office/powerpoint/2010/main" val="1756106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685801" y="2349925"/>
            <a:ext cx="3809386" cy="2456442"/>
          </a:xfrm>
        </p:spPr>
        <p:txBody>
          <a:bodyPr>
            <a:normAutofit fontScale="90000"/>
          </a:bodyPr>
          <a:lstStyle/>
          <a:p>
            <a:r>
              <a:rPr lang="es-PE" dirty="0" smtClean="0">
                <a:solidFill>
                  <a:schemeClr val="bg1"/>
                </a:solidFill>
              </a:rPr>
              <a:t>Reforma al</a:t>
            </a:r>
            <a:br>
              <a:rPr lang="es-PE" dirty="0" smtClean="0">
                <a:solidFill>
                  <a:schemeClr val="bg1"/>
                </a:solidFill>
              </a:rPr>
            </a:br>
            <a:r>
              <a:rPr lang="es-PE" dirty="0" smtClean="0">
                <a:solidFill>
                  <a:schemeClr val="bg1"/>
                </a:solidFill>
              </a:rPr>
              <a:t>Proceso de Inconstitucionalidad</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a:ea typeface="Calibri" panose="020F0502020204030204" pitchFamily="34" charset="0"/>
              </a:rPr>
              <a:t>Artículo 76 - Procedencia de la demanda de inconstitucionalidad </a:t>
            </a:r>
          </a:p>
          <a:p>
            <a:pPr algn="just"/>
            <a:r>
              <a:rPr lang="es-MX" sz="2200" dirty="0">
                <a:ea typeface="Calibri" panose="020F0502020204030204" pitchFamily="34" charset="0"/>
              </a:rPr>
              <a:t>“</a:t>
            </a:r>
            <a:r>
              <a:rPr lang="es-MX" sz="2200" i="1" dirty="0">
                <a:ea typeface="Calibri" panose="020F0502020204030204" pitchFamily="34" charset="0"/>
              </a:rPr>
              <a:t>También procede contra los decretos leyes y contra las reformas a la Constitución que han sido aprobadas sin el procedimiento agravado de reforma constitucional establecidos en el artículo 206º y 32º de la Constitución y en sus leyes de desarrollo</a:t>
            </a:r>
            <a:r>
              <a:rPr lang="es-MX" sz="2200" dirty="0" smtClean="0">
                <a:ea typeface="Calibri" panose="020F0502020204030204" pitchFamily="34" charset="0"/>
              </a:rPr>
              <a:t>”.</a:t>
            </a:r>
            <a:endParaRPr lang="es-PE" sz="2200" dirty="0">
              <a:ea typeface="Calibri" panose="020F0502020204030204" pitchFamily="34"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10</a:t>
            </a:r>
            <a:endParaRPr lang="es-PE" b="1" dirty="0">
              <a:solidFill>
                <a:schemeClr val="bg1"/>
              </a:solidFill>
            </a:endParaRPr>
          </a:p>
        </p:txBody>
      </p:sp>
    </p:spTree>
    <p:extLst>
      <p:ext uri="{BB962C8B-B14F-4D97-AF65-F5344CB8AC3E}">
        <p14:creationId xmlns:p14="http://schemas.microsoft.com/office/powerpoint/2010/main" val="1703475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685801" y="2349925"/>
            <a:ext cx="3809386" cy="2456442"/>
          </a:xfrm>
        </p:spPr>
        <p:txBody>
          <a:bodyPr>
            <a:normAutofit fontScale="90000"/>
          </a:bodyPr>
          <a:lstStyle/>
          <a:p>
            <a:r>
              <a:rPr lang="es-PE" dirty="0" smtClean="0">
                <a:solidFill>
                  <a:schemeClr val="bg1"/>
                </a:solidFill>
              </a:rPr>
              <a:t>Reforma al</a:t>
            </a:r>
            <a:br>
              <a:rPr lang="es-PE" dirty="0" smtClean="0">
                <a:solidFill>
                  <a:schemeClr val="bg1"/>
                </a:solidFill>
              </a:rPr>
            </a:br>
            <a:r>
              <a:rPr lang="es-PE" dirty="0" smtClean="0">
                <a:solidFill>
                  <a:schemeClr val="bg1"/>
                </a:solidFill>
              </a:rPr>
              <a:t>Proceso de Inconstitucionalidad</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smtClean="0">
                <a:ea typeface="Calibri" panose="020F0502020204030204" pitchFamily="34" charset="0"/>
              </a:rPr>
              <a:t>Artículo </a:t>
            </a:r>
            <a:r>
              <a:rPr lang="es-PE" sz="2200" b="1" dirty="0">
                <a:ea typeface="Calibri" panose="020F0502020204030204" pitchFamily="34" charset="0"/>
              </a:rPr>
              <a:t>106 - Control constitucional de normas derogadas  </a:t>
            </a:r>
          </a:p>
          <a:p>
            <a:pPr algn="just"/>
            <a:r>
              <a:rPr lang="es-MX" sz="2200" dirty="0">
                <a:ea typeface="Calibri" panose="020F0502020204030204" pitchFamily="34" charset="0"/>
              </a:rPr>
              <a:t>“</a:t>
            </a:r>
            <a:r>
              <a:rPr lang="es-MX" sz="2200" i="1" dirty="0">
                <a:ea typeface="Calibri" panose="020F0502020204030204" pitchFamily="34" charset="0"/>
              </a:rPr>
              <a:t>Si, durante la tramitación del proceso de inconstitucionalidad, las normas impugnadas fueran derogadas, el Tribunal Constitucional continuará con la tramitación del proceso en la medida en que éstas continúen siendo aplicables a los hechos, situaciones o relaciones producidas durante su vigencia. El pronunciamiento que emita el Tribunal no podrá extenderse a las normas que sustituyeron a las cuestionadas en la demanda salvo que sean sustancialmente idénticas a aquellas</a:t>
            </a:r>
            <a:r>
              <a:rPr lang="es-MX" sz="2200" dirty="0">
                <a:ea typeface="Calibri" panose="020F0502020204030204" pitchFamily="34" charset="0"/>
              </a:rPr>
              <a:t>”.</a:t>
            </a:r>
            <a:endParaRPr lang="es-PE" sz="2200" dirty="0">
              <a:ea typeface="Calibri" panose="020F0502020204030204" pitchFamily="34"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10</a:t>
            </a:r>
            <a:endParaRPr lang="es-PE" b="1" dirty="0">
              <a:solidFill>
                <a:schemeClr val="bg1"/>
              </a:solidFill>
            </a:endParaRPr>
          </a:p>
        </p:txBody>
      </p:sp>
    </p:spTree>
    <p:extLst>
      <p:ext uri="{BB962C8B-B14F-4D97-AF65-F5344CB8AC3E}">
        <p14:creationId xmlns:p14="http://schemas.microsoft.com/office/powerpoint/2010/main" val="494332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lstStyle/>
          <a:p>
            <a:r>
              <a:rPr lang="es-PE" dirty="0" smtClean="0">
                <a:solidFill>
                  <a:schemeClr val="bg1"/>
                </a:solidFill>
              </a:rPr>
              <a:t>Reformas al Título Preliminar</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507352"/>
            <a:ext cx="6849435" cy="6054814"/>
          </a:xfrm>
        </p:spPr>
        <p:txBody>
          <a:bodyPr>
            <a:noAutofit/>
          </a:bodyPr>
          <a:lstStyle/>
          <a:p>
            <a:pPr marL="0" indent="0" algn="just">
              <a:lnSpc>
                <a:spcPct val="150000"/>
              </a:lnSpc>
              <a:buNone/>
            </a:pPr>
            <a:r>
              <a:rPr lang="es-PE" sz="2200" b="1" dirty="0" smtClean="0"/>
              <a:t>Artículo </a:t>
            </a:r>
            <a:r>
              <a:rPr lang="es-PE" sz="2200" b="1" dirty="0"/>
              <a:t>VI – Precedente Vinculante</a:t>
            </a:r>
          </a:p>
          <a:p>
            <a:pPr marL="0" indent="0" algn="just">
              <a:lnSpc>
                <a:spcPct val="150000"/>
              </a:lnSpc>
              <a:buNone/>
            </a:pPr>
            <a:r>
              <a:rPr lang="es-PE" sz="2200" dirty="0"/>
              <a:t>“(…)</a:t>
            </a:r>
          </a:p>
          <a:p>
            <a:pPr algn="just">
              <a:lnSpc>
                <a:spcPct val="150000"/>
              </a:lnSpc>
            </a:pPr>
            <a:r>
              <a:rPr lang="es-PE" sz="2200" dirty="0"/>
              <a:t>La creación, modificación o apartamiento de un precedente vinculante </a:t>
            </a:r>
            <a:r>
              <a:rPr lang="es-PE" sz="2200" i="1" dirty="0"/>
              <a:t>requiere la reunión del Pleno del Tribunal Constitucional y el voto conforme de cinco (5) magistrados</a:t>
            </a:r>
            <a:r>
              <a:rPr lang="es-PE" sz="2200" i="1" dirty="0" smtClean="0"/>
              <a:t>.</a:t>
            </a:r>
            <a:endParaRPr lang="es-PE" sz="2200" i="1"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1</a:t>
            </a:r>
            <a:endParaRPr lang="es-PE" b="1" dirty="0">
              <a:solidFill>
                <a:schemeClr val="bg1"/>
              </a:solidFill>
            </a:endParaRPr>
          </a:p>
        </p:txBody>
      </p:sp>
    </p:spTree>
    <p:extLst>
      <p:ext uri="{BB962C8B-B14F-4D97-AF65-F5344CB8AC3E}">
        <p14:creationId xmlns:p14="http://schemas.microsoft.com/office/powerpoint/2010/main" val="177220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685801" y="2349925"/>
            <a:ext cx="3809386" cy="2456442"/>
          </a:xfrm>
        </p:spPr>
        <p:txBody>
          <a:bodyPr>
            <a:normAutofit fontScale="90000"/>
          </a:bodyPr>
          <a:lstStyle/>
          <a:p>
            <a:r>
              <a:rPr lang="es-PE" dirty="0" smtClean="0">
                <a:solidFill>
                  <a:schemeClr val="bg1"/>
                </a:solidFill>
              </a:rPr>
              <a:t>Reforma al</a:t>
            </a:r>
            <a:br>
              <a:rPr lang="es-PE" dirty="0" smtClean="0">
                <a:solidFill>
                  <a:schemeClr val="bg1"/>
                </a:solidFill>
              </a:rPr>
            </a:br>
            <a:r>
              <a:rPr lang="es-PE" dirty="0" smtClean="0">
                <a:solidFill>
                  <a:schemeClr val="bg1"/>
                </a:solidFill>
              </a:rPr>
              <a:t>Proceso de Inconstitucionalidad</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a:ea typeface="Calibri" panose="020F0502020204030204" pitchFamily="34" charset="0"/>
              </a:rPr>
              <a:t>Artículo 107 - Plazo para dictar sentencia</a:t>
            </a:r>
          </a:p>
          <a:p>
            <a:pPr algn="just"/>
            <a:r>
              <a:rPr lang="es-MX" sz="2200" dirty="0">
                <a:ea typeface="Calibri" panose="020F0502020204030204" pitchFamily="34" charset="0"/>
              </a:rPr>
              <a:t>“</a:t>
            </a:r>
            <a:r>
              <a:rPr lang="es-MX" sz="2200" i="1" dirty="0">
                <a:ea typeface="Calibri" panose="020F0502020204030204" pitchFamily="34" charset="0"/>
              </a:rPr>
              <a:t>La sentencia que declara la inconstitucionalidad de una norma requiere de cinco (05) votos conformes. De no alcanzarse esta mayoría calificada en favor de la inconstitucionalidad de la norma demandada, el Tribunal Constitucional dictará sentencia declarando infundada la demanda de inconstitucionalidad</a:t>
            </a:r>
            <a:r>
              <a:rPr lang="es-MX" sz="2200" dirty="0">
                <a:ea typeface="Calibri" panose="020F0502020204030204" pitchFamily="34" charset="0"/>
              </a:rPr>
              <a:t>”.</a:t>
            </a:r>
            <a:endParaRPr lang="es-PE" sz="2200" dirty="0">
              <a:ea typeface="Calibri" panose="020F0502020204030204" pitchFamily="34"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10</a:t>
            </a:r>
            <a:endParaRPr lang="es-PE" b="1" dirty="0">
              <a:solidFill>
                <a:schemeClr val="bg1"/>
              </a:solidFill>
            </a:endParaRPr>
          </a:p>
        </p:txBody>
      </p:sp>
    </p:spTree>
    <p:extLst>
      <p:ext uri="{BB962C8B-B14F-4D97-AF65-F5344CB8AC3E}">
        <p14:creationId xmlns:p14="http://schemas.microsoft.com/office/powerpoint/2010/main" val="1090737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685801" y="2349925"/>
            <a:ext cx="3809386" cy="2456442"/>
          </a:xfrm>
        </p:spPr>
        <p:txBody>
          <a:bodyPr>
            <a:normAutofit/>
          </a:bodyPr>
          <a:lstStyle/>
          <a:p>
            <a:r>
              <a:rPr lang="es-PE" dirty="0" smtClean="0">
                <a:solidFill>
                  <a:schemeClr val="bg1"/>
                </a:solidFill>
              </a:rPr>
              <a:t>Reforma al Proceso Competencial</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buNone/>
            </a:pPr>
            <a:r>
              <a:rPr lang="es-PE" sz="2200" b="1" dirty="0">
                <a:latin typeface="Arial" panose="020B0604020202020204" pitchFamily="34" charset="0"/>
                <a:ea typeface="Calibri" panose="020F0502020204030204" pitchFamily="34" charset="0"/>
              </a:rPr>
              <a:t>Artículo 112 - La sentencia en los procesos de competenciales y sus efectos</a:t>
            </a:r>
          </a:p>
          <a:p>
            <a:r>
              <a:rPr lang="es-MX" sz="2200" dirty="0" smtClean="0">
                <a:latin typeface="Arial" panose="020B0604020202020204" pitchFamily="34" charset="0"/>
                <a:ea typeface="Calibri" panose="020F0502020204030204" pitchFamily="34" charset="0"/>
              </a:rPr>
              <a:t>“</a:t>
            </a:r>
            <a:r>
              <a:rPr lang="es-MX" sz="2200" i="1" dirty="0">
                <a:latin typeface="Arial" panose="020B0604020202020204" pitchFamily="34" charset="0"/>
                <a:ea typeface="Calibri" panose="020F0502020204030204" pitchFamily="34" charset="0"/>
              </a:rPr>
              <a:t>En </a:t>
            </a:r>
            <a:r>
              <a:rPr lang="es-MX" sz="2200" i="1" dirty="0" smtClean="0">
                <a:latin typeface="Arial" panose="020B0604020202020204" pitchFamily="34" charset="0"/>
                <a:ea typeface="Calibri" panose="020F0502020204030204" pitchFamily="34" charset="0"/>
              </a:rPr>
              <a:t>los </a:t>
            </a:r>
            <a:r>
              <a:rPr lang="es-MX" sz="2200" i="1" dirty="0">
                <a:latin typeface="Arial" panose="020B0604020202020204" pitchFamily="34" charset="0"/>
                <a:ea typeface="Calibri" panose="020F0502020204030204" pitchFamily="34" charset="0"/>
              </a:rPr>
              <a:t>procesos de competenciales la sentencia se obtiene con el voto conforme de cuatro (04) magistrados</a:t>
            </a:r>
            <a:r>
              <a:rPr lang="es-MX" sz="2200" dirty="0">
                <a:latin typeface="Arial" panose="020B0604020202020204" pitchFamily="34" charset="0"/>
                <a:ea typeface="Calibri" panose="020F0502020204030204" pitchFamily="34" charset="0"/>
              </a:rPr>
              <a:t>”. </a:t>
            </a:r>
            <a:endParaRPr lang="es-PE" sz="2200" dirty="0">
              <a:latin typeface="Arial" panose="020B0604020202020204" pitchFamily="34" charset="0"/>
              <a:ea typeface="Calibri" panose="020F0502020204030204" pitchFamily="34" charset="0"/>
            </a:endParaRPr>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11</a:t>
            </a:r>
            <a:endParaRPr lang="es-PE" b="1" dirty="0">
              <a:solidFill>
                <a:schemeClr val="bg1"/>
              </a:solidFill>
            </a:endParaRPr>
          </a:p>
        </p:txBody>
      </p:sp>
    </p:spTree>
    <p:extLst>
      <p:ext uri="{BB962C8B-B14F-4D97-AF65-F5344CB8AC3E}">
        <p14:creationId xmlns:p14="http://schemas.microsoft.com/office/powerpoint/2010/main" val="1059883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685801" y="2349925"/>
            <a:ext cx="3809386" cy="2456442"/>
          </a:xfrm>
        </p:spPr>
        <p:txBody>
          <a:bodyPr>
            <a:normAutofit/>
          </a:bodyPr>
          <a:lstStyle/>
          <a:p>
            <a:r>
              <a:rPr lang="es-MX" b="1" dirty="0" smtClean="0">
                <a:solidFill>
                  <a:schemeClr val="bg1"/>
                </a:solidFill>
              </a:rPr>
              <a:t>Reformas sobre las Disposiciones Finales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0"/>
            <a:ext cx="6311553" cy="7086600"/>
          </a:xfrm>
        </p:spPr>
        <p:txBody>
          <a:bodyPr>
            <a:noAutofit/>
          </a:bodyPr>
          <a:lstStyle/>
          <a:p>
            <a:pPr marL="0" indent="0" algn="just">
              <a:buNone/>
            </a:pPr>
            <a:r>
              <a:rPr lang="es-PE" sz="2200" b="1" dirty="0">
                <a:ea typeface="Calibri" panose="020F0502020204030204" pitchFamily="34" charset="0"/>
              </a:rPr>
              <a:t>SEGUNDA - Jueces Especializados</a:t>
            </a:r>
          </a:p>
          <a:p>
            <a:pPr algn="just"/>
            <a:r>
              <a:rPr lang="es-MX" sz="2200" dirty="0" smtClean="0"/>
              <a:t>“</a:t>
            </a:r>
            <a:r>
              <a:rPr lang="es-MX" sz="2200" i="1" dirty="0"/>
              <a:t>En los distritos jurisdiccionales del Poder Judicial donde no existan jueces ni salas constitucionales, los procesos de amparo, hábeas data y de cumplimiento son competencia de los juzgados especializados en lo civil o mixto, según corresponda y, en segunda instancia,  las salas civiles correspondientes. </a:t>
            </a:r>
          </a:p>
          <a:p>
            <a:pPr algn="just"/>
            <a:r>
              <a:rPr lang="es-MX" sz="2200" i="1" dirty="0"/>
              <a:t>En los procesos de hábeas corpus la competencia recae en los jueces de investigación preparatoria y, en segunda instancia, en las salas de apelaciones respectivas</a:t>
            </a:r>
            <a:r>
              <a:rPr lang="es-MX" sz="2200" dirty="0"/>
              <a:t>”. </a:t>
            </a:r>
            <a:endParaRPr lang="es-MX"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12</a:t>
            </a:r>
            <a:endParaRPr lang="es-PE" b="1" dirty="0">
              <a:solidFill>
                <a:schemeClr val="bg1"/>
              </a:solidFill>
            </a:endParaRPr>
          </a:p>
        </p:txBody>
      </p:sp>
    </p:spTree>
    <p:extLst>
      <p:ext uri="{BB962C8B-B14F-4D97-AF65-F5344CB8AC3E}">
        <p14:creationId xmlns:p14="http://schemas.microsoft.com/office/powerpoint/2010/main" val="3337737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p:nvPr>
        </p:nvSpPr>
        <p:spPr/>
        <p:txBody>
          <a:bodyPr>
            <a:normAutofit/>
          </a:bodyPr>
          <a:lstStyle/>
          <a:p>
            <a:r>
              <a:rPr lang="es-PE" dirty="0" smtClean="0"/>
              <a:t>GRACIAS</a:t>
            </a:r>
            <a:endParaRPr lang="es-PE" dirty="0"/>
          </a:p>
        </p:txBody>
      </p:sp>
    </p:spTree>
    <p:extLst>
      <p:ext uri="{BB962C8B-B14F-4D97-AF65-F5344CB8AC3E}">
        <p14:creationId xmlns:p14="http://schemas.microsoft.com/office/powerpoint/2010/main" val="93864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lstStyle/>
          <a:p>
            <a:r>
              <a:rPr lang="es-PE" dirty="0" smtClean="0">
                <a:solidFill>
                  <a:schemeClr val="bg1"/>
                </a:solidFill>
              </a:rPr>
              <a:t>Reformas al Título Preliminar</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507352"/>
            <a:ext cx="6849435" cy="6054814"/>
          </a:xfrm>
        </p:spPr>
        <p:txBody>
          <a:bodyPr>
            <a:noAutofit/>
          </a:bodyPr>
          <a:lstStyle/>
          <a:p>
            <a:pPr algn="just">
              <a:lnSpc>
                <a:spcPct val="150000"/>
              </a:lnSpc>
            </a:pPr>
            <a:r>
              <a:rPr lang="es-PE" sz="2200" dirty="0" smtClean="0"/>
              <a:t>En </a:t>
            </a:r>
            <a:r>
              <a:rPr lang="es-PE" sz="2200" dirty="0"/>
              <a:t>los procesos de acción popular, la Sala competente de la Corte Suprema de la República también puede crear, modificar o derogar precedentes vinculantes con el voto conforme de cuatro (4) jueces supremos. La sentencia que lo establece formula la regla jurídica en la que consiste el precedente, expresa el extremo de su efecto normativo y, en el caso de su apartamiento, los fundamentos de hecho y de derecho en que se sustenta”.</a:t>
            </a:r>
            <a:endParaRPr lang="es-PE"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1</a:t>
            </a:r>
            <a:endParaRPr lang="es-PE" b="1" dirty="0">
              <a:solidFill>
                <a:schemeClr val="bg1"/>
              </a:solidFill>
            </a:endParaRPr>
          </a:p>
        </p:txBody>
      </p:sp>
    </p:spTree>
    <p:extLst>
      <p:ext uri="{BB962C8B-B14F-4D97-AF65-F5344CB8AC3E}">
        <p14:creationId xmlns:p14="http://schemas.microsoft.com/office/powerpoint/2010/main" val="6148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lstStyle/>
          <a:p>
            <a:r>
              <a:rPr lang="es-PE" dirty="0" smtClean="0">
                <a:solidFill>
                  <a:schemeClr val="bg1"/>
                </a:solidFill>
              </a:rPr>
              <a:t>Reformas al Título Preliminar</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278753"/>
            <a:ext cx="6281873" cy="6054814"/>
          </a:xfrm>
        </p:spPr>
        <p:txBody>
          <a:bodyPr>
            <a:normAutofit/>
          </a:bodyPr>
          <a:lstStyle/>
          <a:p>
            <a:pPr marL="0" indent="0" algn="just">
              <a:buNone/>
            </a:pPr>
            <a:r>
              <a:rPr lang="es-MX" sz="2200" b="1" kern="0" dirty="0"/>
              <a:t>Artículo VIII – Interpretación de los derechos humanos y control de convencionalidad</a:t>
            </a:r>
          </a:p>
          <a:p>
            <a:pPr marL="0" indent="0" algn="just">
              <a:buNone/>
            </a:pPr>
            <a:r>
              <a:rPr lang="es-MX" sz="2200" kern="0" dirty="0"/>
              <a:t>“(…)</a:t>
            </a:r>
          </a:p>
          <a:p>
            <a:pPr algn="just"/>
            <a:r>
              <a:rPr lang="es-MX" sz="2200" i="1" kern="0" dirty="0"/>
              <a:t>En caso de incompatibilidad entre una norma convencional y una norma constitucional, los jueces preferirán la norma que más favorezca a la persona y sus derechos humanos</a:t>
            </a:r>
            <a:r>
              <a:rPr lang="es-MX" sz="2200" kern="0" dirty="0" smtClean="0"/>
              <a:t>”</a:t>
            </a:r>
            <a:endParaRPr lang="es-MX" sz="2200" kern="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1</a:t>
            </a:r>
            <a:endParaRPr lang="es-PE" b="1" dirty="0">
              <a:solidFill>
                <a:schemeClr val="bg1"/>
              </a:solidFill>
            </a:endParaRPr>
          </a:p>
        </p:txBody>
      </p:sp>
      <p:pic>
        <p:nvPicPr>
          <p:cNvPr id="1026" name="Picture 2" descr="El contexto de los derechos humanos, con especial hincapié en los estados  débiles y fallidos - Facultad de Derec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860" y="5096435"/>
            <a:ext cx="3667352" cy="176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723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lstStyle/>
          <a:p>
            <a:r>
              <a:rPr lang="es-PE" dirty="0" smtClean="0">
                <a:solidFill>
                  <a:schemeClr val="bg1"/>
                </a:solidFill>
              </a:rPr>
              <a:t>Reformas al Título Preliminar</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161365"/>
            <a:ext cx="6281873" cy="5378823"/>
          </a:xfrm>
        </p:spPr>
        <p:txBody>
          <a:bodyPr>
            <a:normAutofit/>
          </a:bodyPr>
          <a:lstStyle/>
          <a:p>
            <a:pPr marL="0" indent="0" algn="just">
              <a:buNone/>
            </a:pPr>
            <a:r>
              <a:rPr lang="es-MX" sz="2200" b="1" kern="0" dirty="0" smtClean="0"/>
              <a:t>Artículo </a:t>
            </a:r>
            <a:r>
              <a:rPr lang="es-MX" sz="2200" b="1" kern="0" dirty="0"/>
              <a:t>IX – Aplicación Supletoria e Integración</a:t>
            </a:r>
          </a:p>
          <a:p>
            <a:pPr algn="just"/>
            <a:r>
              <a:rPr lang="es-MX" sz="2200" kern="0" dirty="0"/>
              <a:t>“</a:t>
            </a:r>
            <a:r>
              <a:rPr lang="es-MX" sz="2200" i="1" kern="0" dirty="0"/>
              <a:t>Solo en caso de vacío o defecto de la presente Ley serán de aplicación supletoria la jurisprudencia del Tribunal Constitucional, de la Corte Interamericana de Derechos Humanos y la doctrina procesal constitucional. </a:t>
            </a:r>
          </a:p>
          <a:p>
            <a:pPr algn="just"/>
            <a:r>
              <a:rPr lang="es-MX" sz="2200" i="1" kern="0" dirty="0"/>
              <a:t>Los códigos procesales afines a la materia discutida serán de aplicación subsidiaria siempre y cuando no perjudiquen a las partes ni a los fines del proceso constitucional y solo ante la ausencia de otros criterios</a:t>
            </a:r>
            <a:r>
              <a:rPr lang="es-MX" sz="2200" kern="0" dirty="0"/>
              <a:t>”</a:t>
            </a:r>
            <a:endParaRPr lang="es-MX" sz="2200" kern="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1</a:t>
            </a:r>
            <a:endParaRPr lang="es-PE" b="1" dirty="0">
              <a:solidFill>
                <a:schemeClr val="bg1"/>
              </a:solidFill>
            </a:endParaRPr>
          </a:p>
        </p:txBody>
      </p:sp>
      <p:pic>
        <p:nvPicPr>
          <p:cNvPr id="5" name="Imagen 4"/>
          <p:cNvPicPr>
            <a:picLocks noChangeAspect="1"/>
          </p:cNvPicPr>
          <p:nvPr/>
        </p:nvPicPr>
        <p:blipFill>
          <a:blip r:embed="rId2"/>
          <a:stretch>
            <a:fillRect/>
          </a:stretch>
        </p:blipFill>
        <p:spPr>
          <a:xfrm>
            <a:off x="6582482" y="5539628"/>
            <a:ext cx="3728972" cy="1318372"/>
          </a:xfrm>
          <a:prstGeom prst="rect">
            <a:avLst/>
          </a:prstGeom>
        </p:spPr>
      </p:pic>
    </p:spTree>
    <p:extLst>
      <p:ext uri="{BB962C8B-B14F-4D97-AF65-F5344CB8AC3E}">
        <p14:creationId xmlns:p14="http://schemas.microsoft.com/office/powerpoint/2010/main" val="3901461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las Disposiciones Generales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816958"/>
            <a:ext cx="6298106" cy="4276164"/>
          </a:xfrm>
        </p:spPr>
        <p:txBody>
          <a:bodyPr>
            <a:noAutofit/>
          </a:bodyPr>
          <a:lstStyle/>
          <a:p>
            <a:pPr marL="0" indent="0" algn="just">
              <a:buNone/>
            </a:pPr>
            <a:r>
              <a:rPr lang="es-MX" sz="2200" b="1" dirty="0"/>
              <a:t>Artículo 2 – La demanda</a:t>
            </a:r>
          </a:p>
          <a:p>
            <a:pPr marL="0" indent="0" algn="just">
              <a:buNone/>
            </a:pPr>
            <a:r>
              <a:rPr lang="es-MX" sz="2200" dirty="0" smtClean="0"/>
              <a:t>“(…)</a:t>
            </a:r>
            <a:endParaRPr lang="es-MX" sz="2200" dirty="0"/>
          </a:p>
          <a:p>
            <a:pPr algn="just"/>
            <a:r>
              <a:rPr lang="es-MX" sz="2200" i="1" dirty="0"/>
              <a:t>En los lugares donde predominan el quechua, el </a:t>
            </a:r>
            <a:r>
              <a:rPr lang="es-MX" sz="2200" i="1" dirty="0" err="1"/>
              <a:t>aymara</a:t>
            </a:r>
            <a:r>
              <a:rPr lang="es-MX" sz="2200" i="1" dirty="0"/>
              <a:t> y demás lenguas aborígenes, la demanda podrá ser interpuesta en estos idiomas</a:t>
            </a:r>
            <a:r>
              <a:rPr lang="es-MX" sz="2200" dirty="0"/>
              <a:t>” . </a:t>
            </a:r>
            <a:endParaRPr lang="es-MX"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2</a:t>
            </a:r>
            <a:endParaRPr lang="es-PE" b="1" dirty="0">
              <a:solidFill>
                <a:schemeClr val="bg1"/>
              </a:solidFill>
            </a:endParaRPr>
          </a:p>
        </p:txBody>
      </p:sp>
      <p:pic>
        <p:nvPicPr>
          <p:cNvPr id="8" name="Imagen 7"/>
          <p:cNvPicPr>
            <a:picLocks noChangeAspect="1"/>
          </p:cNvPicPr>
          <p:nvPr/>
        </p:nvPicPr>
        <p:blipFill>
          <a:blip r:embed="rId2"/>
          <a:stretch>
            <a:fillRect/>
          </a:stretch>
        </p:blipFill>
        <p:spPr>
          <a:xfrm>
            <a:off x="6009153" y="4488007"/>
            <a:ext cx="4156823" cy="1976404"/>
          </a:xfrm>
          <a:prstGeom prst="rect">
            <a:avLst/>
          </a:prstGeom>
        </p:spPr>
      </p:pic>
    </p:spTree>
    <p:extLst>
      <p:ext uri="{BB962C8B-B14F-4D97-AF65-F5344CB8AC3E}">
        <p14:creationId xmlns:p14="http://schemas.microsoft.com/office/powerpoint/2010/main" val="4063883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las Disposiciones Generales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874931"/>
            <a:ext cx="6096400" cy="4571127"/>
          </a:xfrm>
        </p:spPr>
        <p:txBody>
          <a:bodyPr>
            <a:noAutofit/>
          </a:bodyPr>
          <a:lstStyle/>
          <a:p>
            <a:pPr algn="just"/>
            <a:endParaRPr lang="es-MX" sz="2200" b="1" dirty="0"/>
          </a:p>
          <a:p>
            <a:pPr marL="0" indent="0" algn="just">
              <a:buNone/>
            </a:pPr>
            <a:r>
              <a:rPr lang="es-MX" sz="2200" b="1" dirty="0"/>
              <a:t>Artículo 4 – Defensa Pública</a:t>
            </a:r>
          </a:p>
          <a:p>
            <a:pPr algn="just"/>
            <a:r>
              <a:rPr lang="es-MX" sz="2200" dirty="0" smtClean="0"/>
              <a:t>“</a:t>
            </a:r>
            <a:r>
              <a:rPr lang="es-MX" sz="2200" i="1" dirty="0"/>
              <a:t>En los procesos de Hábeas Corpus, Amparo, Hábeas Data y de Cumplimiento, el demandante que no cuenta con los recursos económicos suficientes o se encuentra en estado de vulnerabilidad, puede recurrir a la defensa pública, y, si la hubiere, a la especializada en defensa constitucional y derecho procesal constitucional</a:t>
            </a:r>
            <a:r>
              <a:rPr lang="es-MX" sz="2200" dirty="0"/>
              <a:t>” . </a:t>
            </a:r>
            <a:endParaRPr lang="es-MX"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2</a:t>
            </a:r>
            <a:endParaRPr lang="es-PE" b="1" dirty="0">
              <a:solidFill>
                <a:schemeClr val="bg1"/>
              </a:solidFill>
            </a:endParaRPr>
          </a:p>
        </p:txBody>
      </p:sp>
      <p:pic>
        <p:nvPicPr>
          <p:cNvPr id="4100" name="Picture 4" descr="Estudiantes en los Andes de Perú suben a un cerro para recibir clases  virtuales, ante la pandemia | El Comer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531" y="5380261"/>
            <a:ext cx="3814269" cy="147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27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202B94-4312-4FB5-8006-0FAC8C575D30}"/>
              </a:ext>
            </a:extLst>
          </p:cNvPr>
          <p:cNvSpPr>
            <a:spLocks noGrp="1"/>
          </p:cNvSpPr>
          <p:nvPr>
            <p:ph type="title" idx="4294967295"/>
          </p:nvPr>
        </p:nvSpPr>
        <p:spPr>
          <a:xfrm>
            <a:off x="888631" y="2349925"/>
            <a:ext cx="3498979" cy="2456442"/>
          </a:xfrm>
        </p:spPr>
        <p:txBody>
          <a:bodyPr>
            <a:normAutofit/>
          </a:bodyPr>
          <a:lstStyle/>
          <a:p>
            <a:r>
              <a:rPr lang="es-PE" dirty="0" smtClean="0">
                <a:solidFill>
                  <a:schemeClr val="bg1"/>
                </a:solidFill>
              </a:rPr>
              <a:t>Reformas a las Disposiciones Generales</a:t>
            </a:r>
            <a:endParaRPr lang="es-PE" dirty="0">
              <a:solidFill>
                <a:schemeClr val="bg1"/>
              </a:solidFill>
            </a:endParaRPr>
          </a:p>
        </p:txBody>
      </p:sp>
      <p:sp>
        <p:nvSpPr>
          <p:cNvPr id="3" name="Marcador de contenido 2">
            <a:extLst>
              <a:ext uri="{FF2B5EF4-FFF2-40B4-BE49-F238E27FC236}">
                <a16:creationId xmlns="" xmlns:a16="http://schemas.microsoft.com/office/drawing/2014/main" id="{4A73380C-2F95-4541-95CA-0BED46045182}"/>
              </a:ext>
            </a:extLst>
          </p:cNvPr>
          <p:cNvSpPr>
            <a:spLocks noGrp="1"/>
          </p:cNvSpPr>
          <p:nvPr>
            <p:ph idx="1"/>
          </p:nvPr>
        </p:nvSpPr>
        <p:spPr>
          <a:xfrm>
            <a:off x="5118447" y="803186"/>
            <a:ext cx="6281873" cy="6054814"/>
          </a:xfrm>
        </p:spPr>
        <p:txBody>
          <a:bodyPr>
            <a:normAutofit/>
          </a:bodyPr>
          <a:lstStyle/>
          <a:p>
            <a:pPr marL="0" indent="0" algn="just">
              <a:buNone/>
            </a:pPr>
            <a:r>
              <a:rPr lang="es-MX" sz="2200" b="1" dirty="0"/>
              <a:t>Artículo 5 – Representación Procesal del </a:t>
            </a:r>
            <a:r>
              <a:rPr lang="es-MX" sz="2200" b="1" dirty="0" smtClean="0"/>
              <a:t>Estado</a:t>
            </a:r>
            <a:endParaRPr lang="es-MX" sz="2200" b="1" dirty="0"/>
          </a:p>
          <a:p>
            <a:pPr algn="just"/>
            <a:r>
              <a:rPr lang="es-MX" sz="2200" dirty="0"/>
              <a:t>“</a:t>
            </a:r>
            <a:r>
              <a:rPr lang="es-MX" sz="2200" i="1" dirty="0"/>
              <a:t>En los procesos constitucionales contra resolución judicial no se notifica ni se emplaza con la demanda a los jueces o magistrados del Poder Judicial</a:t>
            </a:r>
            <a:r>
              <a:rPr lang="es-MX" sz="2200" dirty="0"/>
              <a:t>”. </a:t>
            </a:r>
          </a:p>
          <a:p>
            <a:pPr algn="just"/>
            <a:endParaRPr lang="es-MX" sz="2200" dirty="0"/>
          </a:p>
          <a:p>
            <a:pPr marL="0" indent="0" algn="just">
              <a:buNone/>
            </a:pPr>
            <a:r>
              <a:rPr lang="es-MX" sz="2200" b="1" dirty="0"/>
              <a:t>Artículo 6 – Prohibición de rechazo liminar</a:t>
            </a:r>
          </a:p>
          <a:p>
            <a:pPr algn="just"/>
            <a:r>
              <a:rPr lang="es-MX" sz="2200" dirty="0" smtClean="0"/>
              <a:t>“</a:t>
            </a:r>
            <a:r>
              <a:rPr lang="es-MX" sz="2200" i="1" dirty="0"/>
              <a:t>En los procesos constitucionales de hábeas corpus, amparo, hábeas data y de cumplimiento no procede el rechazo liminar de la demanda</a:t>
            </a:r>
            <a:r>
              <a:rPr lang="es-MX" sz="2200" dirty="0"/>
              <a:t>”.</a:t>
            </a:r>
            <a:endParaRPr lang="es-MX" sz="2200" dirty="0"/>
          </a:p>
        </p:txBody>
      </p:sp>
      <p:sp>
        <p:nvSpPr>
          <p:cNvPr id="4" name="CuadroTexto 3"/>
          <p:cNvSpPr txBox="1"/>
          <p:nvPr/>
        </p:nvSpPr>
        <p:spPr>
          <a:xfrm>
            <a:off x="2084294" y="1640542"/>
            <a:ext cx="1237130" cy="646331"/>
          </a:xfrm>
          <a:prstGeom prst="rect">
            <a:avLst/>
          </a:prstGeom>
          <a:noFill/>
        </p:spPr>
        <p:txBody>
          <a:bodyPr wrap="square" rtlCol="0">
            <a:spAutoFit/>
          </a:bodyPr>
          <a:lstStyle/>
          <a:p>
            <a:pPr algn="ctr"/>
            <a:r>
              <a:rPr lang="es-PE" sz="3600" b="1" dirty="0" smtClean="0">
                <a:solidFill>
                  <a:schemeClr val="bg1"/>
                </a:solidFill>
              </a:rPr>
              <a:t>2</a:t>
            </a:r>
            <a:endParaRPr lang="es-PE" b="1" dirty="0">
              <a:solidFill>
                <a:schemeClr val="bg1"/>
              </a:solidFill>
            </a:endParaRPr>
          </a:p>
        </p:txBody>
      </p:sp>
    </p:spTree>
    <p:extLst>
      <p:ext uri="{BB962C8B-B14F-4D97-AF65-F5344CB8AC3E}">
        <p14:creationId xmlns:p14="http://schemas.microsoft.com/office/powerpoint/2010/main" val="1774291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391</TotalTime>
  <Words>2295</Words>
  <Application>Microsoft Office PowerPoint</Application>
  <PresentationFormat>Panorámica</PresentationFormat>
  <Paragraphs>152</Paragraphs>
  <Slides>33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Calibri</vt:lpstr>
      <vt:lpstr>Calibri Light</vt:lpstr>
      <vt:lpstr>Rockwell</vt:lpstr>
      <vt:lpstr>Times New Roman</vt:lpstr>
      <vt:lpstr>Wingdings</vt:lpstr>
      <vt:lpstr>Atlas</vt:lpstr>
      <vt:lpstr>COMENTARIOS A LAS PRINCIPALES REFORMAS DEL CÓDIGO PROCESAL CONSTITUCIONAL</vt:lpstr>
      <vt:lpstr>CONTENIDO</vt:lpstr>
      <vt:lpstr>Reformas al Título Preliminar</vt:lpstr>
      <vt:lpstr>Reformas al Título Preliminar</vt:lpstr>
      <vt:lpstr>Reformas al Título Preliminar</vt:lpstr>
      <vt:lpstr>Reformas al Título Preliminar</vt:lpstr>
      <vt:lpstr>Reformas a las Disposiciones Generales</vt:lpstr>
      <vt:lpstr>Reformas a las Disposiciones Generales</vt:lpstr>
      <vt:lpstr>Reformas a las Disposiciones Generales</vt:lpstr>
      <vt:lpstr>Reformas a las Disposiciones Generales</vt:lpstr>
      <vt:lpstr>Reformas a las Disposiciones Generales</vt:lpstr>
      <vt:lpstr>Reformas a las Disposiciones Generales</vt:lpstr>
      <vt:lpstr>Reformas a las Disposiciones Generales</vt:lpstr>
      <vt:lpstr>Reforma de la Medida Cautelar</vt:lpstr>
      <vt:lpstr>Reformas a los Medios Impugnatorios</vt:lpstr>
      <vt:lpstr>Reformas a los Medios Impugnatorios</vt:lpstr>
      <vt:lpstr>Reformas a la Ejecución de Sentencia</vt:lpstr>
      <vt:lpstr>Reformas a la Ejecución de Sentencia</vt:lpstr>
      <vt:lpstr>Reformas al Proceso de Hábeas Corpus</vt:lpstr>
      <vt:lpstr>Reformas al Proceso de Hábeas Corpus</vt:lpstr>
      <vt:lpstr>Reformas al Proceso de Amparo</vt:lpstr>
      <vt:lpstr>Reformas al Proceso de Amparo</vt:lpstr>
      <vt:lpstr>Reformas al Proceso de Hábeas Data </vt:lpstr>
      <vt:lpstr>Reformas al Proceso de Hábeas Data </vt:lpstr>
      <vt:lpstr>Reformas al Proceso de Hábeas Data </vt:lpstr>
      <vt:lpstr>Reformas al Proceso de Hábeas Data </vt:lpstr>
      <vt:lpstr>Reformas al Proceso de Acción Popular</vt:lpstr>
      <vt:lpstr>Reforma al Proceso de Inconstitucionalidad</vt:lpstr>
      <vt:lpstr>Reforma al Proceso de Inconstitucionalidad</vt:lpstr>
      <vt:lpstr>Reforma al Proceso de Inconstitucionalidad</vt:lpstr>
      <vt:lpstr>Reforma al Proceso Competencial</vt:lpstr>
      <vt:lpstr>Reformas sobre las Disposiciones Finales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procedimiento de acusación constitucional</dc:title>
  <dc:creator>Usuario 1</dc:creator>
  <cp:lastModifiedBy>LENOVO</cp:lastModifiedBy>
  <cp:revision>53</cp:revision>
  <dcterms:created xsi:type="dcterms:W3CDTF">2020-12-14T20:10:55Z</dcterms:created>
  <dcterms:modified xsi:type="dcterms:W3CDTF">2021-04-14T20:19:29Z</dcterms:modified>
</cp:coreProperties>
</file>