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7" d="100"/>
          <a:sy n="57" d="100"/>
        </p:scale>
        <p:origin x="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598A98-C8F2-4D7B-88DE-B6C08C959E75}" type="datetimeFigureOut">
              <a:rPr lang="es-PE" smtClean="0"/>
              <a:t>05/04/2021</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4BEA31-4D69-469F-9600-FBA5BC8B1683}" type="slidenum">
              <a:rPr lang="es-PE" smtClean="0"/>
              <a:t>‹Nº›</a:t>
            </a:fld>
            <a:endParaRPr lang="es-PE"/>
          </a:p>
        </p:txBody>
      </p:sp>
    </p:spTree>
    <p:extLst>
      <p:ext uri="{BB962C8B-B14F-4D97-AF65-F5344CB8AC3E}">
        <p14:creationId xmlns:p14="http://schemas.microsoft.com/office/powerpoint/2010/main" val="3253928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1</a:t>
            </a:fld>
            <a:endParaRPr lang="es-ES" dirty="0"/>
          </a:p>
        </p:txBody>
      </p:sp>
    </p:spTree>
    <p:extLst>
      <p:ext uri="{BB962C8B-B14F-4D97-AF65-F5344CB8AC3E}">
        <p14:creationId xmlns:p14="http://schemas.microsoft.com/office/powerpoint/2010/main" val="1176859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2</a:t>
            </a:fld>
            <a:endParaRPr lang="es-ES" dirty="0"/>
          </a:p>
        </p:txBody>
      </p:sp>
    </p:spTree>
    <p:extLst>
      <p:ext uri="{BB962C8B-B14F-4D97-AF65-F5344CB8AC3E}">
        <p14:creationId xmlns:p14="http://schemas.microsoft.com/office/powerpoint/2010/main" val="115813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3DB3257C-8987-4554-983B-321ADA59FBB2}"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3696273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DB3257C-8987-4554-983B-321ADA59FBB2}"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2142700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DB3257C-8987-4554-983B-321ADA59FBB2}"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3725088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DB3257C-8987-4554-983B-321ADA59FBB2}"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4223420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3DB3257C-8987-4554-983B-321ADA59FBB2}"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2613469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3DB3257C-8987-4554-983B-321ADA59FBB2}"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548622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3DB3257C-8987-4554-983B-321ADA59FBB2}" type="datetimeFigureOut">
              <a:rPr lang="es-PE" smtClean="0"/>
              <a:t>05/04/2021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326023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3DB3257C-8987-4554-983B-321ADA59FBB2}" type="datetimeFigureOut">
              <a:rPr lang="es-PE" smtClean="0"/>
              <a:t>05/04/2021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118475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DB3257C-8987-4554-983B-321ADA59FBB2}" type="datetimeFigureOut">
              <a:rPr lang="es-PE" smtClean="0"/>
              <a:t>05/04/2021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253665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DB3257C-8987-4554-983B-321ADA59FBB2}"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47123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3DB3257C-8987-4554-983B-321ADA59FBB2}"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22F67AFF-6563-46C4-9FC2-CD142504DE67}" type="slidenum">
              <a:rPr lang="es-PE" smtClean="0"/>
              <a:t>‹Nº›</a:t>
            </a:fld>
            <a:endParaRPr lang="es-PE"/>
          </a:p>
        </p:txBody>
      </p:sp>
    </p:spTree>
    <p:extLst>
      <p:ext uri="{BB962C8B-B14F-4D97-AF65-F5344CB8AC3E}">
        <p14:creationId xmlns:p14="http://schemas.microsoft.com/office/powerpoint/2010/main" val="413095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3257C-8987-4554-983B-321ADA59FBB2}" type="datetimeFigureOut">
              <a:rPr lang="es-PE" smtClean="0"/>
              <a:t>05/04/2021</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67AFF-6563-46C4-9FC2-CD142504DE67}" type="slidenum">
              <a:rPr lang="es-PE" smtClean="0"/>
              <a:t>‹Nº›</a:t>
            </a:fld>
            <a:endParaRPr lang="es-PE"/>
          </a:p>
        </p:txBody>
      </p:sp>
    </p:spTree>
    <p:extLst>
      <p:ext uri="{BB962C8B-B14F-4D97-AF65-F5344CB8AC3E}">
        <p14:creationId xmlns:p14="http://schemas.microsoft.com/office/powerpoint/2010/main" val="709826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8388862" y="-28473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733192" y="1391983"/>
            <a:ext cx="8831722" cy="4154984"/>
          </a:xfrm>
          <a:prstGeom prst="rect">
            <a:avLst/>
          </a:prstGeom>
          <a:noFill/>
        </p:spPr>
        <p:txBody>
          <a:bodyPr wrap="square" lIns="0" tIns="0" rIns="0" bIns="0" rtlCol="0">
            <a:spAutoFit/>
          </a:bodyPr>
          <a:lstStyle/>
          <a:p>
            <a:pPr rtl="0"/>
            <a:r>
              <a:rPr lang="es-ES" sz="5400" b="1" dirty="0">
                <a:solidFill>
                  <a:srgbClr val="002060"/>
                </a:solidFill>
                <a:latin typeface="Segoe UI" panose="020B0502040204020203" pitchFamily="34" charset="0"/>
                <a:cs typeface="Segoe UI" panose="020B0502040204020203" pitchFamily="34" charset="0"/>
              </a:rPr>
              <a:t>Comisión Especial Multipartidaria </a:t>
            </a:r>
          </a:p>
          <a:p>
            <a:pPr rtl="0"/>
            <a:r>
              <a:rPr lang="es-ES" sz="5400" b="1" dirty="0">
                <a:solidFill>
                  <a:srgbClr val="002060"/>
                </a:solidFill>
                <a:latin typeface="Segoe UI" panose="020B0502040204020203" pitchFamily="34" charset="0"/>
                <a:cs typeface="Segoe UI" panose="020B0502040204020203" pitchFamily="34" charset="0"/>
              </a:rPr>
              <a:t>encargada del Ordenamiento Legislativo - CEMOL</a:t>
            </a: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79780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10203807" y="-19329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533995" y="2901137"/>
            <a:ext cx="9061971" cy="3385542"/>
          </a:xfrm>
          <a:prstGeom prst="rect">
            <a:avLst/>
          </a:prstGeom>
          <a:noFill/>
        </p:spPr>
        <p:txBody>
          <a:bodyPr wrap="square" lIns="0" tIns="0" rIns="0" bIns="0" rtlCol="0">
            <a:spAutoFit/>
          </a:bodyPr>
          <a:lstStyle/>
          <a:p>
            <a:r>
              <a:rPr lang="es-ES_tradnl" sz="4400" b="1" dirty="0">
                <a:latin typeface="Segoe UI" panose="020B0502040204020203" pitchFamily="34" charset="0"/>
                <a:cs typeface="Segoe UI" panose="020B0502040204020203" pitchFamily="34" charset="0"/>
              </a:rPr>
              <a:t>Proyecto de Ley 6939: </a:t>
            </a:r>
          </a:p>
          <a:p>
            <a:r>
              <a:rPr lang="es-ES_tradnl" sz="4400" b="1" dirty="0">
                <a:solidFill>
                  <a:srgbClr val="002060"/>
                </a:solidFill>
                <a:latin typeface="Segoe UI" panose="020B0502040204020203" pitchFamily="34" charset="0"/>
                <a:cs typeface="Segoe UI" panose="020B0502040204020203" pitchFamily="34" charset="0"/>
              </a:rPr>
              <a:t>Proyecto de Resolución Legislativa </a:t>
            </a:r>
            <a:r>
              <a:rPr lang="es-ES" sz="4400" b="1" dirty="0">
                <a:solidFill>
                  <a:srgbClr val="002060"/>
                </a:solidFill>
                <a:latin typeface="Segoe UI" panose="020B0502040204020203" pitchFamily="34" charset="0"/>
                <a:cs typeface="Segoe UI" panose="020B0502040204020203" pitchFamily="34" charset="0"/>
              </a:rPr>
              <a:t>que modifica el artículo 77 del Reglamento del Congreso de la República</a:t>
            </a:r>
            <a:r>
              <a:rPr lang="es-PE" sz="4400" b="1" dirty="0">
                <a:solidFill>
                  <a:srgbClr val="002060"/>
                </a:solidFill>
                <a:latin typeface="Segoe UI" panose="020B0502040204020203" pitchFamily="34" charset="0"/>
                <a:cs typeface="Segoe UI" panose="020B0502040204020203" pitchFamily="34" charset="0"/>
              </a:rPr>
              <a:t>.</a:t>
            </a:r>
            <a:endParaRPr lang="es-ES" sz="4400" b="1" dirty="0">
              <a:solidFill>
                <a:srgbClr val="002060"/>
              </a:solidFill>
              <a:latin typeface="Segoe UI" panose="020B0502040204020203" pitchFamily="34" charset="0"/>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241984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_tradnl" sz="3200" b="1" dirty="0"/>
              <a:t>Proyecto de Resolución Legislativa </a:t>
            </a:r>
            <a:r>
              <a:rPr lang="es-ES" sz="3200" b="1" dirty="0"/>
              <a:t>que modifica el artículo 77 del Reglamento del Congreso de la República, sobre envío a Comisiones y estudio </a:t>
            </a:r>
            <a:endParaRPr lang="es-PE" sz="3200" b="1" dirty="0"/>
          </a:p>
        </p:txBody>
      </p:sp>
      <p:sp>
        <p:nvSpPr>
          <p:cNvPr id="5" name="Forma libre 22">
            <a:extLst>
              <a:ext uri="{FF2B5EF4-FFF2-40B4-BE49-F238E27FC236}">
                <a16:creationId xmlns:a16="http://schemas.microsoft.com/office/drawing/2014/main" xmlns="" id="{52C7242F-F484-4573-8387-13E2AE9DD93F}"/>
              </a:ext>
            </a:extLst>
          </p:cNvPr>
          <p:cNvSpPr>
            <a:spLocks/>
          </p:cNvSpPr>
          <p:nvPr/>
        </p:nvSpPr>
        <p:spPr bwMode="auto">
          <a:xfrm>
            <a:off x="9206471" y="301240"/>
            <a:ext cx="8739665" cy="7848790"/>
          </a:xfrm>
          <a:custGeom>
            <a:avLst/>
            <a:gdLst>
              <a:gd name="T0" fmla="*/ 2254 w 2254"/>
              <a:gd name="T1" fmla="*/ 0 h 2026"/>
              <a:gd name="T2" fmla="*/ 2254 w 2254"/>
              <a:gd name="T3" fmla="*/ 2026 h 2026"/>
              <a:gd name="T4" fmla="*/ 2091 w 2254"/>
              <a:gd name="T5" fmla="*/ 1927 h 2026"/>
              <a:gd name="T6" fmla="*/ 1829 w 2254"/>
              <a:gd name="T7" fmla="*/ 1867 h 2026"/>
              <a:gd name="T8" fmla="*/ 1784 w 2254"/>
              <a:gd name="T9" fmla="*/ 1860 h 2026"/>
              <a:gd name="T10" fmla="*/ 1025 w 2254"/>
              <a:gd name="T11" fmla="*/ 1812 h 2026"/>
              <a:gd name="T12" fmla="*/ 330 w 2254"/>
              <a:gd name="T13" fmla="*/ 1005 h 2026"/>
              <a:gd name="T14" fmla="*/ 662 w 2254"/>
              <a:gd name="T15" fmla="*/ 430 h 2026"/>
              <a:gd name="T16" fmla="*/ 770 w 2254"/>
              <a:gd name="T17" fmla="*/ 0 h 2026"/>
              <a:gd name="T18" fmla="*/ 2254 w 2254"/>
              <a:gd name="T19"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54" h="2026">
                <a:moveTo>
                  <a:pt x="2254" y="0"/>
                </a:moveTo>
                <a:cubicBezTo>
                  <a:pt x="2254" y="2026"/>
                  <a:pt x="2254" y="2026"/>
                  <a:pt x="2254" y="2026"/>
                </a:cubicBezTo>
                <a:cubicBezTo>
                  <a:pt x="2243" y="2005"/>
                  <a:pt x="2206" y="1966"/>
                  <a:pt x="2091" y="1927"/>
                </a:cubicBezTo>
                <a:cubicBezTo>
                  <a:pt x="2029" y="1906"/>
                  <a:pt x="1944" y="1885"/>
                  <a:pt x="1829" y="1867"/>
                </a:cubicBezTo>
                <a:cubicBezTo>
                  <a:pt x="1814" y="1865"/>
                  <a:pt x="1800" y="1862"/>
                  <a:pt x="1784" y="1860"/>
                </a:cubicBezTo>
                <a:cubicBezTo>
                  <a:pt x="1606" y="1835"/>
                  <a:pt x="1361" y="1816"/>
                  <a:pt x="1025" y="1812"/>
                </a:cubicBezTo>
                <a:cubicBezTo>
                  <a:pt x="0" y="1800"/>
                  <a:pt x="66" y="1196"/>
                  <a:pt x="330" y="1005"/>
                </a:cubicBezTo>
                <a:cubicBezTo>
                  <a:pt x="580" y="825"/>
                  <a:pt x="686" y="680"/>
                  <a:pt x="662" y="430"/>
                </a:cubicBezTo>
                <a:cubicBezTo>
                  <a:pt x="638" y="181"/>
                  <a:pt x="770" y="0"/>
                  <a:pt x="770" y="0"/>
                </a:cubicBezTo>
                <a:lnTo>
                  <a:pt x="2254" y="0"/>
                </a:lnTo>
                <a:close/>
              </a:path>
            </a:pathLst>
          </a:custGeom>
          <a:gradFill>
            <a:gsLst>
              <a:gs pos="0">
                <a:srgbClr val="7CEFD8"/>
              </a:gs>
              <a:gs pos="55000">
                <a:srgbClr val="6672E4"/>
              </a:gs>
              <a:gs pos="100000">
                <a:srgbClr val="882BE5"/>
              </a:gs>
            </a:gsLst>
            <a:lin ang="4800000" scaled="0"/>
          </a:gradFill>
          <a:ln>
            <a:noFill/>
          </a:ln>
        </p:spPr>
        <p:txBody>
          <a:bodyPr vert="horz" wrap="square" lIns="91440" tIns="45720" rIns="91440" bIns="45720" numCol="1" rtlCol="0" anchor="t" anchorCtr="0" compatLnSpc="1">
            <a:prstTxWarp prst="textNoShape">
              <a:avLst/>
            </a:prstTxWarp>
          </a:bodyPr>
          <a:lstStyle/>
          <a:p>
            <a:pPr rtl="0"/>
            <a:endParaRPr lang="es-ES" dirty="0"/>
          </a:p>
        </p:txBody>
      </p:sp>
      <p:sp>
        <p:nvSpPr>
          <p:cNvPr id="3" name="Marcador de contenido 2"/>
          <p:cNvSpPr>
            <a:spLocks noGrp="1"/>
          </p:cNvSpPr>
          <p:nvPr>
            <p:ph sz="half" idx="1"/>
          </p:nvPr>
        </p:nvSpPr>
        <p:spPr>
          <a:xfrm>
            <a:off x="838200" y="1825625"/>
            <a:ext cx="10515600" cy="4351338"/>
          </a:xfrm>
        </p:spPr>
        <p:txBody>
          <a:bodyPr>
            <a:normAutofit fontScale="92500" lnSpcReduction="20000"/>
          </a:bodyPr>
          <a:lstStyle/>
          <a:p>
            <a:pPr algn="just"/>
            <a:r>
              <a:rPr lang="es-PE" dirty="0"/>
              <a:t>Según dispone el Reglamento del Congreso en el envío de una proposición a Comisiones, luego de verificar que la proposición de ley o resolución legislativa cumple con los requisitos reglamentarios formales, la oficina especializada de la Oficialía Mayor la recibe, la registra y dispone su publicación en el Portal del Congreso, informando a la Vicepresidencia encargada de procesar y tramitar la iniciativa.</a:t>
            </a:r>
          </a:p>
          <a:p>
            <a:pPr algn="just"/>
            <a:r>
              <a:rPr lang="es-ES" dirty="0"/>
              <a:t>Se plantea modificar el artículo 77 del Reglamento del Congreso de la República para establecer que la Vicepresidencia encargada de procesar y tramitar las iniciativas a Comisiones deberá aplicar el criterio técnico.</a:t>
            </a:r>
            <a:endParaRPr lang="es-PE" dirty="0"/>
          </a:p>
          <a:p>
            <a:pPr algn="just"/>
            <a:r>
              <a:rPr lang="es-ES" dirty="0"/>
              <a:t>Se trata de resaltar que la Vicepresidencia encargada de procesar y tramitar los proyectos de ley a las Comisiones correspondientes debe aplicar criterios técnicos para facilitar el estudio y aprobación de los proyectos de ley  y mejorar la calidad de las normas que se aprueban. </a:t>
            </a:r>
            <a:endParaRPr lang="es-PE" dirty="0"/>
          </a:p>
          <a:p>
            <a:pPr algn="just"/>
            <a:endParaRPr lang="es-PE" dirty="0"/>
          </a:p>
          <a:p>
            <a:pPr algn="just"/>
            <a:endParaRPr lang="es-PE" dirty="0"/>
          </a:p>
        </p:txBody>
      </p:sp>
    </p:spTree>
    <p:extLst>
      <p:ext uri="{BB962C8B-B14F-4D97-AF65-F5344CB8AC3E}">
        <p14:creationId xmlns:p14="http://schemas.microsoft.com/office/powerpoint/2010/main" val="133042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935190" y="609600"/>
          <a:ext cx="10515600" cy="506476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r>
                        <a:rPr lang="es-PE" sz="1200" b="1" kern="1200" dirty="0">
                          <a:solidFill>
                            <a:schemeClr val="tx1"/>
                          </a:solidFill>
                          <a:effectLst/>
                          <a:latin typeface="+mn-lt"/>
                          <a:ea typeface="+mn-ea"/>
                          <a:cs typeface="+mn-cs"/>
                        </a:rPr>
                        <a:t>Artículo 77. Envío a Comisiones y estudio</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Luego de verificar que la proposición de ley o resolución legislativa cumple con los requisitos reglamentarios formales, la oficina especializada de la Oficialía Mayor la recibe, la registra y dispone su publicación en el Portal del Congreso, informando a la Vicepresidencia encargada de procesar y tramitar las iniciativas a las Comisiones. En caso de incumplimiento de los requisitos antes señalados la iniciativa no puede ser recibida y es devuelta para que se subsanen las omisiones. La Junta de Portavoces, con el voto de los tres quintos de los miembros del Congreso allí representados, puede exonerar de algún requisito en forma excepcional, en caso de proposiciones remitidas por el Poder Ejecutivo o que se consideren urgentes. </a:t>
                      </a:r>
                    </a:p>
                    <a:p>
                      <a:pPr algn="just"/>
                      <a:endParaRPr lang="es-PE" sz="1200" kern="1200" dirty="0">
                        <a:solidFill>
                          <a:schemeClr val="tx1"/>
                        </a:solidFill>
                        <a:effectLst/>
                        <a:latin typeface="+mn-lt"/>
                        <a:ea typeface="+mn-ea"/>
                        <a:cs typeface="Arial" panose="020B0604020202020204" pitchFamily="34" charset="0"/>
                      </a:endParaRPr>
                    </a:p>
                    <a:p>
                      <a:pPr algn="just">
                        <a:spcAft>
                          <a:spcPts val="0"/>
                        </a:spcAft>
                      </a:pPr>
                      <a:r>
                        <a:rPr lang="es-PE" sz="1100" kern="1200" dirty="0">
                          <a:solidFill>
                            <a:schemeClr val="tx1"/>
                          </a:solidFill>
                          <a:effectLst/>
                          <a:latin typeface="+mn-lt"/>
                          <a:ea typeface="+mn-ea"/>
                          <a:cs typeface="+mn-cs"/>
                        </a:rPr>
                        <a:t>De no existir observaciones, el Oficial Mayor envía la proposición recibida y registrada a una o dos Comisiones, como máximo, para su estudio y dictamen, previa consulta con el Vicepresidente encargado. En la remisión de las proposiciones a Comisiones se aplica el criterio de especialización. En el decreto de envío se cuida de insertar la fecha, el número de la proposición y el nombre de la Comisión a la que se envía. En el caso de envío a más de una Comisión, el orden en que aparezcan en el decreto determina la importancia asignada a la Comisión en el conocimiento del asunto materia de la proposición. </a:t>
                      </a:r>
                    </a:p>
                    <a:p>
                      <a:pPr algn="just">
                        <a:spcAft>
                          <a:spcPts val="0"/>
                        </a:spcAft>
                      </a:pPr>
                      <a:endParaRPr lang="es-PE" sz="1100" kern="120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PE" sz="1100" kern="1200" dirty="0">
                          <a:solidFill>
                            <a:schemeClr val="tx1"/>
                          </a:solidFill>
                          <a:effectLst/>
                          <a:latin typeface="+mn-lt"/>
                          <a:ea typeface="+mn-ea"/>
                          <a:cs typeface="+mn-cs"/>
                        </a:rPr>
                        <a:t>La solicitud para que una Comisión adicional asuma la competencia sobre un proyecto de ley se resuelve por el Consejo Directivo, el que puede acceder a la petición en forma excepcional, además de acordar ampliar el plazo para dictaminar desde la fecha en que la segunda Comisión conoce el proyecto y por no más de treinta días útiles. </a:t>
                      </a:r>
                    </a:p>
                    <a:p>
                      <a:pPr marL="0" marR="0" indent="0" algn="just" defTabSz="914400" rtl="0" eaLnBrk="1" fontAlgn="auto" latinLnBrk="0" hangingPunct="1">
                        <a:lnSpc>
                          <a:spcPct val="100000"/>
                        </a:lnSpc>
                        <a:spcBef>
                          <a:spcPts val="0"/>
                        </a:spcBef>
                        <a:spcAft>
                          <a:spcPts val="0"/>
                        </a:spcAft>
                        <a:buClrTx/>
                        <a:buSzTx/>
                        <a:buFontTx/>
                        <a:buNone/>
                        <a:tabLst/>
                        <a:defRPr/>
                      </a:pPr>
                      <a:endParaRPr lang="es-PE" sz="1100" kern="1200" dirty="0">
                        <a:solidFill>
                          <a:schemeClr val="tx1"/>
                        </a:solidFill>
                        <a:effectLst/>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100" b="1" i="1" dirty="0">
                          <a:effectLst/>
                          <a:latin typeface="Arial" panose="020B0604020202020204" pitchFamily="34" charset="0"/>
                          <a:ea typeface="Calibri" panose="020F0502020204030204" pitchFamily="34" charset="0"/>
                          <a:cs typeface="Arial" panose="020B0604020202020204" pitchFamily="34" charset="0"/>
                        </a:rPr>
                        <a:t>*Continúa</a:t>
                      </a:r>
                      <a:r>
                        <a:rPr lang="es-ES" sz="1100" b="1" i="1" baseline="0" dirty="0">
                          <a:effectLst/>
                          <a:latin typeface="Arial" panose="020B0604020202020204" pitchFamily="34" charset="0"/>
                          <a:ea typeface="Calibri" panose="020F0502020204030204" pitchFamily="34" charset="0"/>
                          <a:cs typeface="Arial" panose="020B0604020202020204" pitchFamily="34" charset="0"/>
                        </a:rPr>
                        <a:t> en el siguiente cuadro</a:t>
                      </a:r>
                      <a:endParaRPr lang="es-PE" sz="1100" b="1" i="1"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PE" sz="1100" kern="1200" dirty="0">
                        <a:solidFill>
                          <a:schemeClr val="tx1"/>
                        </a:solidFill>
                        <a:effectLst/>
                        <a:latin typeface="+mn-lt"/>
                        <a:ea typeface="+mn-ea"/>
                        <a:cs typeface="+mn-cs"/>
                      </a:endParaRPr>
                    </a:p>
                    <a:p>
                      <a:pPr algn="just">
                        <a:spcAft>
                          <a:spcPts val="0"/>
                        </a:spcAft>
                      </a:pPr>
                      <a:endParaRPr lang="es-PE" sz="9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r>
                        <a:rPr lang="es-PE" sz="1200" b="1" kern="1200" dirty="0">
                          <a:solidFill>
                            <a:schemeClr val="tx1"/>
                          </a:solidFill>
                          <a:effectLst/>
                          <a:latin typeface="+mn-lt"/>
                          <a:ea typeface="+mn-ea"/>
                          <a:cs typeface="+mn-cs"/>
                        </a:rPr>
                        <a:t>A</a:t>
                      </a:r>
                      <a:r>
                        <a:rPr lang="es-PE" sz="1200" b="1" kern="1200" dirty="0">
                          <a:solidFill>
                            <a:schemeClr val="tx1"/>
                          </a:solidFill>
                          <a:effectLst/>
                          <a:latin typeface="+mn-lt"/>
                          <a:ea typeface="+mn-ea"/>
                          <a:cs typeface="Arial" panose="020B0604020202020204" pitchFamily="34" charset="0"/>
                        </a:rPr>
                        <a:t>rtículo 77. Envío a Comisiones y estudio</a:t>
                      </a:r>
                    </a:p>
                    <a:p>
                      <a:pPr algn="just"/>
                      <a:endParaRPr lang="es-PE" sz="1200" kern="1200" dirty="0">
                        <a:solidFill>
                          <a:schemeClr val="tx1"/>
                        </a:solidFill>
                        <a:effectLst/>
                        <a:latin typeface="+mn-lt"/>
                        <a:ea typeface="+mn-ea"/>
                        <a:cs typeface="Arial" panose="020B0604020202020204" pitchFamily="34" charset="0"/>
                      </a:endParaRPr>
                    </a:p>
                    <a:p>
                      <a:pPr algn="just"/>
                      <a:r>
                        <a:rPr lang="es-PE" sz="1100" kern="1200" dirty="0">
                          <a:solidFill>
                            <a:schemeClr val="tx1"/>
                          </a:solidFill>
                          <a:effectLst/>
                          <a:latin typeface="+mn-lt"/>
                          <a:ea typeface="+mn-ea"/>
                          <a:cs typeface="Arial" panose="020B0604020202020204" pitchFamily="34" charset="0"/>
                        </a:rPr>
                        <a:t>Luego de verificar que la proposición de ley o resolución legislativa cumple con los requisitos reglamentarios formales, la oficina especializada de la Oficialía Mayor la recibe, la registra y dispone su publicación en el Portal del Congreso, informando a la Vicepresidencia encargada de procesar y tramitar </a:t>
                      </a:r>
                      <a:r>
                        <a:rPr lang="es-PE" sz="1100" b="1" u="sng" kern="1200" dirty="0">
                          <a:solidFill>
                            <a:schemeClr val="tx1"/>
                          </a:solidFill>
                          <a:effectLst/>
                          <a:latin typeface="+mn-lt"/>
                          <a:ea typeface="+mn-ea"/>
                          <a:cs typeface="Arial" panose="020B0604020202020204" pitchFamily="34" charset="0"/>
                        </a:rPr>
                        <a:t>con criterio técnico</a:t>
                      </a:r>
                      <a:r>
                        <a:rPr lang="es-PE" sz="1100" kern="1200" dirty="0">
                          <a:solidFill>
                            <a:schemeClr val="tx1"/>
                          </a:solidFill>
                          <a:effectLst/>
                          <a:latin typeface="+mn-lt"/>
                          <a:ea typeface="+mn-ea"/>
                          <a:cs typeface="Arial" panose="020B0604020202020204" pitchFamily="34" charset="0"/>
                        </a:rPr>
                        <a:t> las iniciativas a las Comisiones </a:t>
                      </a:r>
                      <a:r>
                        <a:rPr lang="es-PE" sz="1100" b="1" u="sng" kern="1200" dirty="0">
                          <a:solidFill>
                            <a:schemeClr val="tx1"/>
                          </a:solidFill>
                          <a:effectLst/>
                          <a:latin typeface="+mn-lt"/>
                          <a:ea typeface="+mn-ea"/>
                          <a:cs typeface="Arial" panose="020B0604020202020204" pitchFamily="34" charset="0"/>
                        </a:rPr>
                        <a:t>correspondientes</a:t>
                      </a:r>
                      <a:r>
                        <a:rPr lang="es-PE" sz="1100" kern="1200" dirty="0">
                          <a:solidFill>
                            <a:schemeClr val="tx1"/>
                          </a:solidFill>
                          <a:effectLst/>
                          <a:latin typeface="+mn-lt"/>
                          <a:ea typeface="+mn-ea"/>
                          <a:cs typeface="Arial" panose="020B0604020202020204" pitchFamily="34" charset="0"/>
                        </a:rPr>
                        <a:t>. En caso de incumplimiento de los requisitos antes señalados la iniciativa no puede ser recibida y es devuelta para que se subsanen las omisiones. La Junta de Portavoces, con el voto de los tres quintos de los miembros del Congreso allí representados, puede exonerar de algún requisito en forma excepcional, en caso de proposiciones remitidas por el Poder Ejecutivo o que se consideren urgentes. </a:t>
                      </a:r>
                    </a:p>
                    <a:p>
                      <a:pPr algn="just"/>
                      <a:endParaRPr lang="es-PE" sz="1100" kern="1200" dirty="0">
                        <a:solidFill>
                          <a:schemeClr val="tx1"/>
                        </a:solidFill>
                        <a:effectLst/>
                        <a:latin typeface="+mn-lt"/>
                        <a:ea typeface="+mn-ea"/>
                        <a:cs typeface="Arial" panose="020B0604020202020204" pitchFamily="34" charset="0"/>
                      </a:endParaRPr>
                    </a:p>
                    <a:p>
                      <a:pPr algn="just"/>
                      <a:r>
                        <a:rPr lang="es-PE" sz="1100" kern="1200" dirty="0">
                          <a:solidFill>
                            <a:schemeClr val="tx1"/>
                          </a:solidFill>
                          <a:effectLst/>
                          <a:latin typeface="+mn-lt"/>
                          <a:ea typeface="+mn-ea"/>
                          <a:cs typeface="Arial" panose="020B0604020202020204" pitchFamily="34" charset="0"/>
                        </a:rPr>
                        <a:t>De no existir observaciones, el Oficial Mayor envía la proposición recibida y registrada a una o dos Comisiones, como máximo, para su estudio y dictamen, previa consulta con el Vicepresidente encargado. En la remisión de las proposiciones a Comisiones se aplica el criterio de especialización. En el decreto de envío se cuida de insertar la fecha, el número de la proposición y el nombre de la Comisión a la que se envía. En el caso de envío a más de una Comisión, el orden en que aparezcan en el decreto </a:t>
                      </a:r>
                      <a:r>
                        <a:rPr lang="es-PE" sz="1100" kern="1200" dirty="0">
                          <a:solidFill>
                            <a:schemeClr val="tx1"/>
                          </a:solidFill>
                          <a:effectLst/>
                          <a:latin typeface="+mn-lt"/>
                          <a:ea typeface="+mn-ea"/>
                          <a:cs typeface="+mn-cs"/>
                        </a:rPr>
                        <a:t>determina la importancia asignada a la Comisión en el conocimiento del asunto materia de la proposición. </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La solicitud para que una Comisión adicional asuma la competencia sobre un proyecto de ley se resuelve por el Consejo Directivo, el que puede acceder a la petición en forma excepcional, además de acordar ampliar el plazo para dictaminar desde la fecha en que la segunda Comisión conoce el proyecto y por no más de treinta días útiles. </a:t>
                      </a:r>
                    </a:p>
                    <a:p>
                      <a:pPr algn="just"/>
                      <a:endParaRPr lang="es-PE" sz="5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86543" y="5782491"/>
            <a:ext cx="928495" cy="928495"/>
          </a:xfrm>
          <a:prstGeom prst="rect">
            <a:avLst/>
          </a:prstGeom>
        </p:spPr>
      </p:pic>
    </p:spTree>
    <p:extLst>
      <p:ext uri="{BB962C8B-B14F-4D97-AF65-F5344CB8AC3E}">
        <p14:creationId xmlns:p14="http://schemas.microsoft.com/office/powerpoint/2010/main" val="38093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906161" y="798285"/>
          <a:ext cx="10515600" cy="489712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r>
                        <a:rPr lang="es-PE" sz="1100" kern="1200" dirty="0">
                          <a:solidFill>
                            <a:schemeClr val="tx1"/>
                          </a:solidFill>
                          <a:effectLst/>
                          <a:latin typeface="+mn-lt"/>
                          <a:ea typeface="+mn-ea"/>
                          <a:cs typeface="+mn-cs"/>
                        </a:rPr>
                        <a:t>Las Comisiones tienen un máximo de treinta días útiles para expedir el dictamen respectivo, salvo el caso previsto en el párrafo precedente. La Comisión competente califica la admisibilidad de los proyectos de ley, verificando que la proposición cumpla con lo establecido en los artículos 75 y 76 del Reglamento del Congreso, así como su compatibilidad constitucional, estando facultada para rechazarla de plano y archivarla. El acuerdo de archivamiento o inadmisibilidad es informado a la Oficialía Mayor. Si son varias las Comisiones, pueden presentar dictamen conjunto. </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Cuando se trata de un dictamen de reenvío de la proposición legislativa por efecto de la aprobación de una cuestión previa o reconsideración, por observación formulada por el Presidente de la República, el plazo para dictaminar no puede exceder de treinta días útiles.</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Cuando se trata de un dictamen de reenvío de la proposición legislativa por efecto de la aprobación de una cuestión previa o reconsideración, por observación formulada por el Presidente de la República, el plazo para dictaminar no puede exceder de treinta días útiles.</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El Consejo Directivo dispone que se incluyan los dictámenes en la agenda, a propuesta del Presidente, debiendo ser distribuidos a los Congresistas por correo electrónico con anticipación de veinticuatro horas antes de que se considere el proyecto, sin perjuicio de su publicación en el Portal del Congreso. Solo en los casos en que se justifique la distribución se hace en forma física y, en los casos de suma urgencia, a criterio del Presidente se puede disponer la entrega física domiciliaria.</a:t>
                      </a:r>
                    </a:p>
                    <a:p>
                      <a:pPr algn="just"/>
                      <a:endParaRPr lang="es-PE" sz="1100" kern="1200" dirty="0">
                        <a:solidFill>
                          <a:schemeClr val="tx1"/>
                        </a:solidFill>
                        <a:effectLst/>
                        <a:latin typeface="+mn-lt"/>
                        <a:ea typeface="+mn-ea"/>
                        <a:cs typeface="+mn-cs"/>
                      </a:endParaRPr>
                    </a:p>
                    <a:p>
                      <a:pPr algn="just"/>
                      <a:endParaRPr lang="es-PE" sz="1100" kern="1200" dirty="0">
                        <a:solidFill>
                          <a:schemeClr val="tx1"/>
                        </a:solidFill>
                        <a:effectLst/>
                        <a:latin typeface="+mn-lt"/>
                        <a:ea typeface="+mn-ea"/>
                        <a:cs typeface="+mn-cs"/>
                      </a:endParaRPr>
                    </a:p>
                    <a:p>
                      <a:pPr algn="just">
                        <a:spcAft>
                          <a:spcPts val="0"/>
                        </a:spcAft>
                      </a:pPr>
                      <a:endParaRPr lang="es-PE" sz="11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r>
                        <a:rPr lang="es-PE" sz="1100" kern="1200" dirty="0">
                          <a:solidFill>
                            <a:schemeClr val="tx1"/>
                          </a:solidFill>
                          <a:effectLst/>
                          <a:latin typeface="+mn-lt"/>
                          <a:ea typeface="+mn-ea"/>
                          <a:cs typeface="+mn-cs"/>
                        </a:rPr>
                        <a:t>Las Comisiones tienen un máximo de treinta días útiles para expedir el dictamen respectivo, salvo el caso previsto en el párrafo precedente. La Comisión competente califica la admisibilidad de los proyectos de ley, verificando que la proposición cumpla con lo establecido en los artículos 75 y 76 del Reglamento del Congreso, así como su compatibilidad constitucional, estando facultada para rechazarla de plano y archivarla. El acuerdo de archivamiento o inadmisibilidad es informado a la Oficialía Mayor. Si son varias las Comisiones, pueden presentar dictamen conjunto. </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Cuando se trata de un dictamen de reenvío de la proposición legislativa por efecto de la aprobación de una cuestión previa o reconsideración, por observación formulada por el Presidente de la República, el plazo para dictaminar no puede exceder de treinta días útiles. </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Cuando se trata de un dictamen de reenvío de la proposición legislativa por efecto de la aprobación de una cuestión previa o reconsideración, por observación formulada por el Presidente de la República, el plazo para dictaminar no puede exceder de treinta días útiles. </a:t>
                      </a:r>
                    </a:p>
                    <a:p>
                      <a:pPr algn="just"/>
                      <a:endParaRPr lang="es-PE" sz="1100" kern="1200" dirty="0">
                        <a:solidFill>
                          <a:schemeClr val="tx1"/>
                        </a:solidFill>
                        <a:effectLst/>
                        <a:latin typeface="+mn-lt"/>
                        <a:ea typeface="+mn-ea"/>
                        <a:cs typeface="+mn-cs"/>
                      </a:endParaRPr>
                    </a:p>
                    <a:p>
                      <a:pPr algn="just"/>
                      <a:r>
                        <a:rPr lang="es-PE" sz="1100" kern="1200" dirty="0">
                          <a:solidFill>
                            <a:schemeClr val="tx1"/>
                          </a:solidFill>
                          <a:effectLst/>
                          <a:latin typeface="+mn-lt"/>
                          <a:ea typeface="+mn-ea"/>
                          <a:cs typeface="+mn-cs"/>
                        </a:rPr>
                        <a:t>El Consejo Directivo dispone que se incluyan los dictámenes en la agenda, a propuesta del Presidente, debiendo ser distribuidos a los Congresistas por correo electrónico con anticipación de veinticuatro horas antes de que se considere el proyecto, sin perjuicio de su publicación en el Portal del Congreso. Solo en los casos en que se justifique la distribución se hace en forma física y, en los casos de suma urgencia, a criterio del Presidente se puede disponer la entrega física domiciliaria.</a:t>
                      </a:r>
                    </a:p>
                    <a:p>
                      <a:pPr algn="just"/>
                      <a:endParaRPr lang="es-PE" sz="1100" kern="1200" dirty="0">
                        <a:solidFill>
                          <a:schemeClr val="tx1"/>
                        </a:solidFill>
                        <a:effectLst/>
                        <a:latin typeface="+mn-lt"/>
                        <a:ea typeface="+mn-ea"/>
                        <a:cs typeface="+mn-cs"/>
                      </a:endParaRPr>
                    </a:p>
                    <a:p>
                      <a:pPr algn="just"/>
                      <a:endParaRPr lang="es-PE" sz="1100" kern="1200" dirty="0">
                        <a:solidFill>
                          <a:schemeClr val="tx1"/>
                        </a:solidFill>
                        <a:effectLst/>
                        <a:latin typeface="+mn-lt"/>
                        <a:ea typeface="+mn-ea"/>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7514" y="5855062"/>
            <a:ext cx="928495" cy="928495"/>
          </a:xfrm>
          <a:prstGeom prst="rect">
            <a:avLst/>
          </a:prstGeom>
        </p:spPr>
      </p:pic>
    </p:spTree>
    <p:extLst>
      <p:ext uri="{BB962C8B-B14F-4D97-AF65-F5344CB8AC3E}">
        <p14:creationId xmlns:p14="http://schemas.microsoft.com/office/powerpoint/2010/main" val="29922639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1394</Words>
  <Application>Microsoft Office PowerPoint</Application>
  <PresentationFormat>Panorámica</PresentationFormat>
  <Paragraphs>47</Paragraphs>
  <Slides>5</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Segoe UI</vt:lpstr>
      <vt:lpstr>Tema de Office</vt:lpstr>
      <vt:lpstr>Diapositiva de recursos humanos 1</vt:lpstr>
      <vt:lpstr>Diapositiva de recursos humanos 1</vt:lpstr>
      <vt:lpstr>Proyecto de Resolución Legislativa que modifica el artículo 77 del Reglamento del Congreso de la República, sobre envío a Comisiones y estudio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recursos humanos 1</dc:title>
  <dc:creator>Ri Pando</dc:creator>
  <cp:lastModifiedBy>Laura Sofia Paredes Gamarra</cp:lastModifiedBy>
  <cp:revision>3</cp:revision>
  <dcterms:created xsi:type="dcterms:W3CDTF">2021-02-13T15:45:04Z</dcterms:created>
  <dcterms:modified xsi:type="dcterms:W3CDTF">2021-04-05T20:55:20Z</dcterms:modified>
</cp:coreProperties>
</file>