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B63B7-58EE-459B-B8B2-9A9D42FD22F9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5D946-A419-4717-B181-A93CA7C6F0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1183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125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085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37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63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4996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731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782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410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3788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5676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673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462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295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0C77-E511-4EF0-9C9A-9B8CE63E61D5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62F1-11DD-4492-9E5C-4D0EB5D3AC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647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 descr="Esta imagen es una forma decorativa abstracta. ">
            <a:extLst>
              <a:ext uri="{FF2B5EF4-FFF2-40B4-BE49-F238E27FC236}">
                <a16:creationId xmlns:a16="http://schemas.microsoft.com/office/drawing/2014/main" xmlns="" id="{8E504344-8563-476C-9EF9-4200B272FDC1}"/>
              </a:ext>
            </a:extLst>
          </p:cNvPr>
          <p:cNvGrpSpPr/>
          <p:nvPr/>
        </p:nvGrpSpPr>
        <p:grpSpPr>
          <a:xfrm>
            <a:off x="8388862" y="-2847319"/>
            <a:ext cx="8948964" cy="12105059"/>
            <a:chOff x="4855953" y="-2833465"/>
            <a:chExt cx="8948964" cy="12105059"/>
          </a:xfrm>
        </p:grpSpPr>
        <p:sp>
          <p:nvSpPr>
            <p:cNvPr id="18" name="Forma libre 10">
              <a:extLst>
                <a:ext uri="{FF2B5EF4-FFF2-40B4-BE49-F238E27FC236}">
                  <a16:creationId xmlns:a16="http://schemas.microsoft.com/office/drawing/2014/main" xmlns="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" name="Forma libre 11">
              <a:extLst>
                <a:ext uri="{FF2B5EF4-FFF2-40B4-BE49-F238E27FC236}">
                  <a16:creationId xmlns:a16="http://schemas.microsoft.com/office/drawing/2014/main" xmlns="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" name="Forma libre 12">
              <a:extLst>
                <a:ext uri="{FF2B5EF4-FFF2-40B4-BE49-F238E27FC236}">
                  <a16:creationId xmlns:a16="http://schemas.microsoft.com/office/drawing/2014/main" xmlns="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24" name="Cuadro de texto 23">
            <a:extLst>
              <a:ext uri="{FF2B5EF4-FFF2-40B4-BE49-F238E27FC236}">
                <a16:creationId xmlns:a16="http://schemas.microsoft.com/office/drawing/2014/main" xmlns="" id="{C1165547-DF3A-4694-9097-2BDAF2003713}"/>
              </a:ext>
            </a:extLst>
          </p:cNvPr>
          <p:cNvSpPr txBox="1"/>
          <p:nvPr/>
        </p:nvSpPr>
        <p:spPr>
          <a:xfrm>
            <a:off x="733192" y="1391983"/>
            <a:ext cx="8831722" cy="41549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ES" sz="5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Comisión Especial Multipartidaria </a:t>
            </a:r>
          </a:p>
          <a:p>
            <a:pPr rtl="0"/>
            <a:r>
              <a:rPr lang="es-ES" sz="5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encargada del Ordenamiento Legislativo - CEMOL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xmlns="" id="{6BBBCB2E-F413-4381-8378-02FDC20EA4F6}"/>
              </a:ext>
            </a:extLst>
          </p:cNvPr>
          <p:cNvSpPr/>
          <p:nvPr/>
        </p:nvSpPr>
        <p:spPr>
          <a:xfrm>
            <a:off x="695929" y="5776963"/>
            <a:ext cx="4659841" cy="369332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ES" sz="24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Presidente </a:t>
            </a:r>
            <a:r>
              <a:rPr lang="es-ES" sz="2400" b="1" i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Diethell</a:t>
            </a:r>
            <a:r>
              <a:rPr lang="es-ES" sz="24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Columbus </a:t>
            </a:r>
            <a:r>
              <a:rPr lang="es-ES" sz="2400" b="1" i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Murata</a:t>
            </a:r>
            <a:endParaRPr lang="es-ES" sz="2400" b="1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ítulo 2" hidden="1">
            <a:extLst>
              <a:ext uri="{FF2B5EF4-FFF2-40B4-BE49-F238E27FC236}">
                <a16:creationId xmlns:a16="http://schemas.microsoft.com/office/drawing/2014/main" xmlns="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es-ES" dirty="0"/>
              <a:t>Diapositiva de recursos humanos 1</a:t>
            </a:r>
          </a:p>
        </p:txBody>
      </p:sp>
    </p:spTree>
    <p:extLst>
      <p:ext uri="{BB962C8B-B14F-4D97-AF65-F5344CB8AC3E}">
        <p14:creationId xmlns:p14="http://schemas.microsoft.com/office/powerpoint/2010/main" val="331685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 descr="Esta imagen es una forma decorativa abstracta. ">
            <a:extLst>
              <a:ext uri="{FF2B5EF4-FFF2-40B4-BE49-F238E27FC236}">
                <a16:creationId xmlns:a16="http://schemas.microsoft.com/office/drawing/2014/main" xmlns="" id="{8E504344-8563-476C-9EF9-4200B272FDC1}"/>
              </a:ext>
            </a:extLst>
          </p:cNvPr>
          <p:cNvGrpSpPr/>
          <p:nvPr/>
        </p:nvGrpSpPr>
        <p:grpSpPr>
          <a:xfrm>
            <a:off x="10203807" y="-1932919"/>
            <a:ext cx="8948964" cy="12105059"/>
            <a:chOff x="4855953" y="-2833465"/>
            <a:chExt cx="8948964" cy="12105059"/>
          </a:xfrm>
        </p:grpSpPr>
        <p:sp>
          <p:nvSpPr>
            <p:cNvPr id="18" name="Forma libre 10">
              <a:extLst>
                <a:ext uri="{FF2B5EF4-FFF2-40B4-BE49-F238E27FC236}">
                  <a16:creationId xmlns:a16="http://schemas.microsoft.com/office/drawing/2014/main" xmlns="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" name="Forma libre 11">
              <a:extLst>
                <a:ext uri="{FF2B5EF4-FFF2-40B4-BE49-F238E27FC236}">
                  <a16:creationId xmlns:a16="http://schemas.microsoft.com/office/drawing/2014/main" xmlns="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" name="Forma libre 12">
              <a:extLst>
                <a:ext uri="{FF2B5EF4-FFF2-40B4-BE49-F238E27FC236}">
                  <a16:creationId xmlns:a16="http://schemas.microsoft.com/office/drawing/2014/main" xmlns="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24" name="Cuadro de texto 23">
            <a:extLst>
              <a:ext uri="{FF2B5EF4-FFF2-40B4-BE49-F238E27FC236}">
                <a16:creationId xmlns:a16="http://schemas.microsoft.com/office/drawing/2014/main" xmlns="" id="{C1165547-DF3A-4694-9097-2BDAF2003713}"/>
              </a:ext>
            </a:extLst>
          </p:cNvPr>
          <p:cNvSpPr txBox="1"/>
          <p:nvPr/>
        </p:nvSpPr>
        <p:spPr>
          <a:xfrm>
            <a:off x="609160" y="3445048"/>
            <a:ext cx="9061971" cy="2708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_tradnl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Proyecto de Ley 6834:</a:t>
            </a:r>
            <a:r>
              <a:rPr lang="es-ES_tradnl" sz="4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r>
              <a:rPr lang="es-ES_tradnl" sz="4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Proyecto de Resolución Legislativa para modificar</a:t>
            </a:r>
            <a:r>
              <a:rPr lang="es-PE" sz="4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el artículo 71 del Reglamento del Congreso.</a:t>
            </a:r>
            <a:endParaRPr lang="es-ES" sz="44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ítulo 2" hidden="1">
            <a:extLst>
              <a:ext uri="{FF2B5EF4-FFF2-40B4-BE49-F238E27FC236}">
                <a16:creationId xmlns:a16="http://schemas.microsoft.com/office/drawing/2014/main" xmlns="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es-ES" dirty="0"/>
              <a:t>Diapositiva de recursos humanos 1</a:t>
            </a:r>
          </a:p>
        </p:txBody>
      </p:sp>
    </p:spTree>
    <p:extLst>
      <p:ext uri="{BB962C8B-B14F-4D97-AF65-F5344CB8AC3E}">
        <p14:creationId xmlns:p14="http://schemas.microsoft.com/office/powerpoint/2010/main" val="575691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3200" b="1" dirty="0">
                <a:latin typeface="+mn-lt"/>
              </a:rPr>
              <a:t>Proyecto de Resolución Legislativa para modificar</a:t>
            </a:r>
            <a:r>
              <a:rPr lang="es-PE" sz="3200" b="1" dirty="0">
                <a:latin typeface="+mn-lt"/>
              </a:rPr>
              <a:t> el artículo 71 del Reglamento del Congreso, sobre informes de Comisión de Constitución</a:t>
            </a:r>
          </a:p>
        </p:txBody>
      </p:sp>
      <p:sp>
        <p:nvSpPr>
          <p:cNvPr id="5" name="Forma libre 22">
            <a:extLst>
              <a:ext uri="{FF2B5EF4-FFF2-40B4-BE49-F238E27FC236}">
                <a16:creationId xmlns:a16="http://schemas.microsoft.com/office/drawing/2014/main" xmlns="" id="{52C7242F-F484-4573-8387-13E2AE9DD93F}"/>
              </a:ext>
            </a:extLst>
          </p:cNvPr>
          <p:cNvSpPr>
            <a:spLocks/>
          </p:cNvSpPr>
          <p:nvPr/>
        </p:nvSpPr>
        <p:spPr bwMode="auto">
          <a:xfrm>
            <a:off x="9152546" y="1341690"/>
            <a:ext cx="8887594" cy="6816886"/>
          </a:xfrm>
          <a:custGeom>
            <a:avLst/>
            <a:gdLst>
              <a:gd name="T0" fmla="*/ 2254 w 2254"/>
              <a:gd name="T1" fmla="*/ 0 h 2026"/>
              <a:gd name="T2" fmla="*/ 2254 w 2254"/>
              <a:gd name="T3" fmla="*/ 2026 h 2026"/>
              <a:gd name="T4" fmla="*/ 2091 w 2254"/>
              <a:gd name="T5" fmla="*/ 1927 h 2026"/>
              <a:gd name="T6" fmla="*/ 1829 w 2254"/>
              <a:gd name="T7" fmla="*/ 1867 h 2026"/>
              <a:gd name="T8" fmla="*/ 1784 w 2254"/>
              <a:gd name="T9" fmla="*/ 1860 h 2026"/>
              <a:gd name="T10" fmla="*/ 1025 w 2254"/>
              <a:gd name="T11" fmla="*/ 1812 h 2026"/>
              <a:gd name="T12" fmla="*/ 330 w 2254"/>
              <a:gd name="T13" fmla="*/ 1005 h 2026"/>
              <a:gd name="T14" fmla="*/ 662 w 2254"/>
              <a:gd name="T15" fmla="*/ 430 h 2026"/>
              <a:gd name="T16" fmla="*/ 770 w 2254"/>
              <a:gd name="T17" fmla="*/ 0 h 2026"/>
              <a:gd name="T18" fmla="*/ 2254 w 2254"/>
              <a:gd name="T19" fmla="*/ 0 h 2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54" h="2026">
                <a:moveTo>
                  <a:pt x="2254" y="0"/>
                </a:moveTo>
                <a:cubicBezTo>
                  <a:pt x="2254" y="2026"/>
                  <a:pt x="2254" y="2026"/>
                  <a:pt x="2254" y="2026"/>
                </a:cubicBezTo>
                <a:cubicBezTo>
                  <a:pt x="2243" y="2005"/>
                  <a:pt x="2206" y="1966"/>
                  <a:pt x="2091" y="1927"/>
                </a:cubicBezTo>
                <a:cubicBezTo>
                  <a:pt x="2029" y="1906"/>
                  <a:pt x="1944" y="1885"/>
                  <a:pt x="1829" y="1867"/>
                </a:cubicBezTo>
                <a:cubicBezTo>
                  <a:pt x="1814" y="1865"/>
                  <a:pt x="1800" y="1862"/>
                  <a:pt x="1784" y="1860"/>
                </a:cubicBezTo>
                <a:cubicBezTo>
                  <a:pt x="1606" y="1835"/>
                  <a:pt x="1361" y="1816"/>
                  <a:pt x="1025" y="1812"/>
                </a:cubicBezTo>
                <a:cubicBezTo>
                  <a:pt x="0" y="1800"/>
                  <a:pt x="66" y="1196"/>
                  <a:pt x="330" y="1005"/>
                </a:cubicBezTo>
                <a:cubicBezTo>
                  <a:pt x="580" y="825"/>
                  <a:pt x="686" y="680"/>
                  <a:pt x="662" y="430"/>
                </a:cubicBezTo>
                <a:cubicBezTo>
                  <a:pt x="638" y="181"/>
                  <a:pt x="770" y="0"/>
                  <a:pt x="770" y="0"/>
                </a:cubicBezTo>
                <a:lnTo>
                  <a:pt x="2254" y="0"/>
                </a:lnTo>
                <a:close/>
              </a:path>
            </a:pathLst>
          </a:custGeom>
          <a:gradFill>
            <a:gsLst>
              <a:gs pos="0">
                <a:srgbClr val="7CEFD8"/>
              </a:gs>
              <a:gs pos="55000">
                <a:srgbClr val="6672E4"/>
              </a:gs>
              <a:gs pos="100000">
                <a:srgbClr val="882BE5"/>
              </a:gs>
            </a:gsLst>
            <a:lin ang="4800000" scaled="0"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755681"/>
            <a:ext cx="10006413" cy="39421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Por práctica parlamentaria los informes de la Comisión de Constitución y Reglamento que se emiten absolviendo consultas sobre la interpretación del Reglamento del Congreso de la República y que son aprobados por el Pleno son considerados un referente importante pero no determinante para la adopción de decisiones o toma de acuerdos de orden parlamentario.  </a:t>
            </a:r>
            <a:endParaRPr lang="es-PE" dirty="0"/>
          </a:p>
          <a:p>
            <a:pPr marL="0" indent="0" algn="just">
              <a:buNone/>
            </a:pPr>
            <a:r>
              <a:rPr lang="es-ES" dirty="0"/>
              <a:t>El objetivo de la propuesta es no sólo mejorar la calidad del procedimiento parlamentario sino también reducir la incertidumbre y garantizar la seguridad jurídica.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16437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/>
          </p:nvPr>
        </p:nvGraphicFramePr>
        <p:xfrm>
          <a:off x="848105" y="1436914"/>
          <a:ext cx="10515600" cy="36169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382704877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60282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 vigente</a:t>
                      </a:r>
                      <a:endParaRPr lang="es-PE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 propuesto</a:t>
                      </a:r>
                      <a:endParaRPr lang="es-PE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33667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PE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Informes </a:t>
                      </a:r>
                    </a:p>
                    <a:p>
                      <a:pPr algn="just"/>
                      <a:endParaRPr lang="es-PE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PE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Artículo 71</a:t>
                      </a:r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Los informes son los instrumentos que contienen la exposición detallada del estudio realizado, de lo actuado y las conclusiones y recomendaciones de las Comisiones de Investigación, de trabajo coordinado con el Gobierno y de aquellas que se conformen con una finalidad específica y deban presentar informe dentro de un plazo prefijado. Las Comisiones Ordinarias también presentan informes para absolver consultas especializadas.  </a:t>
                      </a:r>
                    </a:p>
                    <a:p>
                      <a:pPr algn="just"/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informes de las Comisiones Ordinarias emitiendo opinión sobre cualquier asunto que se les consulte, serán bien fundamentados, precisos y breves. </a:t>
                      </a:r>
                    </a:p>
                    <a:p>
                      <a:pPr algn="just"/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la presentación de los informes en mayoría y minoría se aplican las mismas reglas que para los dictámenes. </a:t>
                      </a:r>
                    </a:p>
                    <a:p>
                      <a:pPr algn="just"/>
                      <a:endParaRPr lang="es-PE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PE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Informes </a:t>
                      </a:r>
                    </a:p>
                    <a:p>
                      <a:pPr algn="just"/>
                      <a:r>
                        <a:rPr lang="es-PE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Artículo 71</a:t>
                      </a:r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Los informes son los instrumentos que contienen la exposición detallada del estudio realizado, de lo actuado y las conclusiones y recomendaciones de las Comisiones de Investigación, de trabajo coordinado con el Gobierno y de aquellas que se conformen con una finalidad específica y deban presentar informe dentro de un plazo prefijado. Las Comisiones Ordinarias también presentan informes para absolver consultas especializadas.  </a:t>
                      </a:r>
                    </a:p>
                    <a:p>
                      <a:pPr algn="just"/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informes de las Comisiones Ordinarias emitiendo opinión sobre cualquier asunto que se les consulte, serán bien fundamentados, precisos y breves. </a:t>
                      </a:r>
                    </a:p>
                    <a:p>
                      <a:pPr algn="just"/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la presentación de los informes en mayoría y minoría se aplican las mismas reglas que para los dictámenes. </a:t>
                      </a:r>
                    </a:p>
                    <a:p>
                      <a:pPr algn="just"/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es-PE" sz="12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informes de la Comisión de Constitución y Reglamento que se emitan absolviendo consultas sobre la interpretación del presente Reglamento tendrán carácter vinculante.</a:t>
                      </a:r>
                      <a:r>
                        <a:rPr lang="es-P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endParaRPr lang="es-PE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73583327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457" y="5521233"/>
            <a:ext cx="928495" cy="92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592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286</Words>
  <Application>Microsoft Office PowerPoint</Application>
  <PresentationFormat>Panorámica</PresentationFormat>
  <Paragraphs>29</Paragraphs>
  <Slides>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Tema de Office</vt:lpstr>
      <vt:lpstr>Diapositiva de recursos humanos 1</vt:lpstr>
      <vt:lpstr>Diapositiva de recursos humanos 1</vt:lpstr>
      <vt:lpstr>Proyecto de Resolución Legislativa para modificar el artículo 71 del Reglamento del Congreso, sobre informes de Comisión de Constitución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de recursos humanos 1</dc:title>
  <dc:creator>Ri Pando</dc:creator>
  <cp:lastModifiedBy>Laura Sofia Paredes Gamarra</cp:lastModifiedBy>
  <cp:revision>4</cp:revision>
  <dcterms:created xsi:type="dcterms:W3CDTF">2021-02-13T15:43:45Z</dcterms:created>
  <dcterms:modified xsi:type="dcterms:W3CDTF">2021-04-05T21:07:45Z</dcterms:modified>
</cp:coreProperties>
</file>