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0" d="100"/>
          <a:sy n="90" d="100"/>
        </p:scale>
        <p:origin x="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2ACB37-643F-4B96-B9AB-734005492D45}" type="datetimeFigureOut">
              <a:rPr lang="es-PE" smtClean="0"/>
              <a:t>05/04/2021</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5D146E-9224-416A-9BF1-AFBDC66255C1}" type="slidenum">
              <a:rPr lang="es-PE" smtClean="0"/>
              <a:t>‹Nº›</a:t>
            </a:fld>
            <a:endParaRPr lang="es-PE"/>
          </a:p>
        </p:txBody>
      </p:sp>
    </p:spTree>
    <p:extLst>
      <p:ext uri="{BB962C8B-B14F-4D97-AF65-F5344CB8AC3E}">
        <p14:creationId xmlns:p14="http://schemas.microsoft.com/office/powerpoint/2010/main" val="530920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1</a:t>
            </a:fld>
            <a:endParaRPr lang="es-ES" dirty="0"/>
          </a:p>
        </p:txBody>
      </p:sp>
    </p:spTree>
    <p:extLst>
      <p:ext uri="{BB962C8B-B14F-4D97-AF65-F5344CB8AC3E}">
        <p14:creationId xmlns:p14="http://schemas.microsoft.com/office/powerpoint/2010/main" val="1491814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5"/>
          </p:nvPr>
        </p:nvSpPr>
        <p:spPr/>
        <p:txBody>
          <a:bodyPr rtlCol="0"/>
          <a:lstStyle/>
          <a:p>
            <a:pPr rtl="0"/>
            <a:fld id="{6DF8F48A-6110-47DA-8521-A1D1FFD22FEF}" type="slidenum">
              <a:rPr lang="es-ES" smtClean="0"/>
              <a:t>2</a:t>
            </a:fld>
            <a:endParaRPr lang="es-ES" dirty="0"/>
          </a:p>
        </p:txBody>
      </p:sp>
    </p:spTree>
    <p:extLst>
      <p:ext uri="{BB962C8B-B14F-4D97-AF65-F5344CB8AC3E}">
        <p14:creationId xmlns:p14="http://schemas.microsoft.com/office/powerpoint/2010/main" val="2304760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PE"/>
          </a:p>
        </p:txBody>
      </p:sp>
      <p:sp>
        <p:nvSpPr>
          <p:cNvPr id="4" name="Marcador de fecha 3"/>
          <p:cNvSpPr>
            <a:spLocks noGrp="1"/>
          </p:cNvSpPr>
          <p:nvPr>
            <p:ph type="dt" sz="half" idx="10"/>
          </p:nvPr>
        </p:nvSpPr>
        <p:spPr/>
        <p:txBody>
          <a:bodyPr/>
          <a:lstStyle/>
          <a:p>
            <a:fld id="{BB45909C-D029-4D77-9B49-711EEB490DDF}"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338383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BB45909C-D029-4D77-9B49-711EEB490DDF}"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79040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BB45909C-D029-4D77-9B49-711EEB490DDF}"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3270082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BB45909C-D029-4D77-9B49-711EEB490DDF}"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73679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BB45909C-D029-4D77-9B49-711EEB490DDF}" type="datetimeFigureOut">
              <a:rPr lang="es-PE" smtClean="0"/>
              <a:t>05/04/2021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1227963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BB45909C-D029-4D77-9B49-711EEB490DDF}"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715313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BB45909C-D029-4D77-9B49-711EEB490DDF}" type="datetimeFigureOut">
              <a:rPr lang="es-PE" smtClean="0"/>
              <a:t>05/04/2021</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305520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BB45909C-D029-4D77-9B49-711EEB490DDF}" type="datetimeFigureOut">
              <a:rPr lang="es-PE" smtClean="0"/>
              <a:t>05/04/2021</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250621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B45909C-D029-4D77-9B49-711EEB490DDF}" type="datetimeFigureOut">
              <a:rPr lang="es-PE" smtClean="0"/>
              <a:t>05/04/2021</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359040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BB45909C-D029-4D77-9B49-711EEB490DDF}"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2010503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BB45909C-D029-4D77-9B49-711EEB490DDF}" type="datetimeFigureOut">
              <a:rPr lang="es-PE" smtClean="0"/>
              <a:t>05/04/2021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65979019-44C5-4D0F-B784-BA626A780258}" type="slidenum">
              <a:rPr lang="es-PE" smtClean="0"/>
              <a:t>‹Nº›</a:t>
            </a:fld>
            <a:endParaRPr lang="es-PE"/>
          </a:p>
        </p:txBody>
      </p:sp>
    </p:spTree>
    <p:extLst>
      <p:ext uri="{BB962C8B-B14F-4D97-AF65-F5344CB8AC3E}">
        <p14:creationId xmlns:p14="http://schemas.microsoft.com/office/powerpoint/2010/main" val="274391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5909C-D029-4D77-9B49-711EEB490DDF}" type="datetimeFigureOut">
              <a:rPr lang="es-PE" smtClean="0"/>
              <a:t>05/04/2021</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79019-44C5-4D0F-B784-BA626A780258}" type="slidenum">
              <a:rPr lang="es-PE" smtClean="0"/>
              <a:t>‹Nº›</a:t>
            </a:fld>
            <a:endParaRPr lang="es-PE"/>
          </a:p>
        </p:txBody>
      </p:sp>
    </p:spTree>
    <p:extLst>
      <p:ext uri="{BB962C8B-B14F-4D97-AF65-F5344CB8AC3E}">
        <p14:creationId xmlns:p14="http://schemas.microsoft.com/office/powerpoint/2010/main" val="1316366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8691072" y="-2847319"/>
            <a:ext cx="8646753"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733192" y="1391983"/>
            <a:ext cx="8831722" cy="4154984"/>
          </a:xfrm>
          <a:prstGeom prst="rect">
            <a:avLst/>
          </a:prstGeom>
          <a:noFill/>
        </p:spPr>
        <p:txBody>
          <a:bodyPr wrap="square" lIns="0" tIns="0" rIns="0" bIns="0" rtlCol="0">
            <a:spAutoFit/>
          </a:bodyPr>
          <a:lstStyle/>
          <a:p>
            <a:pPr rtl="0"/>
            <a:r>
              <a:rPr lang="es-ES" sz="5400" b="1" dirty="0">
                <a:solidFill>
                  <a:srgbClr val="002060"/>
                </a:solidFill>
                <a:latin typeface="Segoe UI" panose="020B0502040204020203" pitchFamily="34" charset="0"/>
                <a:cs typeface="Segoe UI" panose="020B0502040204020203" pitchFamily="34" charset="0"/>
              </a:rPr>
              <a:t>Comisión Especial Multipartidaria </a:t>
            </a:r>
          </a:p>
          <a:p>
            <a:pPr rtl="0"/>
            <a:r>
              <a:rPr lang="es-ES" sz="5400" b="1" dirty="0">
                <a:solidFill>
                  <a:srgbClr val="002060"/>
                </a:solidFill>
                <a:latin typeface="Segoe UI" panose="020B0502040204020203" pitchFamily="34" charset="0"/>
                <a:cs typeface="Segoe UI" panose="020B0502040204020203" pitchFamily="34" charset="0"/>
              </a:rPr>
              <a:t>encargada del Ordenamiento Legislativo - CEMOL</a:t>
            </a:r>
          </a:p>
        </p:txBody>
      </p:sp>
      <p:sp>
        <p:nvSpPr>
          <p:cNvPr id="55" name="Rectángulo 54">
            <a:extLst>
              <a:ext uri="{FF2B5EF4-FFF2-40B4-BE49-F238E27FC236}">
                <a16:creationId xmlns:a16="http://schemas.microsoft.com/office/drawing/2014/main" xmlns="" id="{6BBBCB2E-F413-4381-8378-02FDC20EA4F6}"/>
              </a:ext>
            </a:extLst>
          </p:cNvPr>
          <p:cNvSpPr/>
          <p:nvPr/>
        </p:nvSpPr>
        <p:spPr>
          <a:xfrm>
            <a:off x="695929" y="5776963"/>
            <a:ext cx="4659841" cy="369332"/>
          </a:xfrm>
          <a:prstGeom prst="rect">
            <a:avLst/>
          </a:prstGeom>
        </p:spPr>
        <p:txBody>
          <a:bodyPr wrap="square" lIns="0" tIns="0" rIns="0" bIns="0" rtlCol="0">
            <a:spAutoFit/>
          </a:bodyPr>
          <a:lstStyle/>
          <a:p>
            <a:pPr rtl="0"/>
            <a:r>
              <a:rPr lang="es-ES" sz="2400" b="1" i="1" dirty="0">
                <a:solidFill>
                  <a:srgbClr val="002060"/>
                </a:solidFill>
                <a:latin typeface="+mj-lt"/>
                <a:cs typeface="Segoe UI" panose="020B0502040204020203" pitchFamily="34" charset="0"/>
              </a:rPr>
              <a:t>Presidente </a:t>
            </a:r>
            <a:r>
              <a:rPr lang="es-ES" sz="2400" b="1" i="1" dirty="0" err="1">
                <a:solidFill>
                  <a:srgbClr val="002060"/>
                </a:solidFill>
                <a:latin typeface="+mj-lt"/>
                <a:cs typeface="Segoe UI" panose="020B0502040204020203" pitchFamily="34" charset="0"/>
              </a:rPr>
              <a:t>Diethell</a:t>
            </a:r>
            <a:r>
              <a:rPr lang="es-ES" sz="2400" b="1" i="1" dirty="0">
                <a:solidFill>
                  <a:srgbClr val="002060"/>
                </a:solidFill>
                <a:latin typeface="+mj-lt"/>
                <a:cs typeface="Segoe UI" panose="020B0502040204020203" pitchFamily="34" charset="0"/>
              </a:rPr>
              <a:t> Columbus </a:t>
            </a:r>
            <a:r>
              <a:rPr lang="es-ES" sz="2400" b="1" i="1" dirty="0" err="1">
                <a:solidFill>
                  <a:srgbClr val="002060"/>
                </a:solidFill>
                <a:latin typeface="+mj-lt"/>
                <a:cs typeface="Segoe UI" panose="020B0502040204020203" pitchFamily="34" charset="0"/>
              </a:rPr>
              <a:t>Murata</a:t>
            </a:r>
            <a:endParaRPr lang="es-ES" sz="2400" b="1" i="1" dirty="0">
              <a:solidFill>
                <a:srgbClr val="002060"/>
              </a:solidFill>
              <a:latin typeface="+mj-lt"/>
              <a:cs typeface="Segoe UI" panose="020B0502040204020203" pitchFamily="34" charset="0"/>
            </a:endParaRP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3480670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descr="Esta imagen es una forma decorativa abstracta. ">
            <a:extLst>
              <a:ext uri="{FF2B5EF4-FFF2-40B4-BE49-F238E27FC236}">
                <a16:creationId xmlns:a16="http://schemas.microsoft.com/office/drawing/2014/main" xmlns="" id="{8E504344-8563-476C-9EF9-4200B272FDC1}"/>
              </a:ext>
            </a:extLst>
          </p:cNvPr>
          <p:cNvGrpSpPr/>
          <p:nvPr/>
        </p:nvGrpSpPr>
        <p:grpSpPr>
          <a:xfrm>
            <a:off x="10203807" y="-1932919"/>
            <a:ext cx="8948964" cy="12105059"/>
            <a:chOff x="4855953" y="-2833465"/>
            <a:chExt cx="8948964" cy="12105059"/>
          </a:xfrm>
        </p:grpSpPr>
        <p:sp>
          <p:nvSpPr>
            <p:cNvPr id="18" name="Forma libre 10">
              <a:extLst>
                <a:ext uri="{FF2B5EF4-FFF2-40B4-BE49-F238E27FC236}">
                  <a16:creationId xmlns:a16="http://schemas.microsoft.com/office/drawing/2014/main" xmlns="" id="{73D22BE5-D5D5-4BF2-A935-5C4AB588B458}"/>
                </a:ext>
              </a:extLst>
            </p:cNvPr>
            <p:cNvSpPr>
              <a:spLocks/>
            </p:cNvSpPr>
            <p:nvPr/>
          </p:nvSpPr>
          <p:spPr bwMode="auto">
            <a:xfrm rot="9420272">
              <a:off x="4855953" y="-2246936"/>
              <a:ext cx="8673602" cy="11518530"/>
            </a:xfrm>
            <a:custGeom>
              <a:avLst/>
              <a:gdLst>
                <a:gd name="T0" fmla="*/ 1166 w 2492"/>
                <a:gd name="T1" fmla="*/ 2419 h 3315"/>
                <a:gd name="T2" fmla="*/ 243 w 2492"/>
                <a:gd name="T3" fmla="*/ 912 h 3315"/>
                <a:gd name="T4" fmla="*/ 449 w 2492"/>
                <a:gd name="T5" fmla="*/ 15 h 3315"/>
                <a:gd name="T6" fmla="*/ 766 w 2492"/>
                <a:gd name="T7" fmla="*/ 302 h 3315"/>
                <a:gd name="T8" fmla="*/ 1651 w 2492"/>
                <a:gd name="T9" fmla="*/ 481 h 3315"/>
                <a:gd name="T10" fmla="*/ 2239 w 2492"/>
                <a:gd name="T11" fmla="*/ 1238 h 3315"/>
                <a:gd name="T12" fmla="*/ 2186 w 2492"/>
                <a:gd name="T13" fmla="*/ 2201 h 3315"/>
                <a:gd name="T14" fmla="*/ 2165 w 2492"/>
                <a:gd name="T15" fmla="*/ 2928 h 3315"/>
                <a:gd name="T16" fmla="*/ 1400 w 2492"/>
                <a:gd name="T17" fmla="*/ 3100 h 3315"/>
                <a:gd name="T18" fmla="*/ 1166 w 2492"/>
                <a:gd name="T19" fmla="*/ 2419 h 3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2" h="3315">
                  <a:moveTo>
                    <a:pt x="1166" y="2419"/>
                  </a:moveTo>
                  <a:cubicBezTo>
                    <a:pt x="1505" y="1277"/>
                    <a:pt x="486" y="1533"/>
                    <a:pt x="243" y="912"/>
                  </a:cubicBezTo>
                  <a:cubicBezTo>
                    <a:pt x="0" y="292"/>
                    <a:pt x="291" y="31"/>
                    <a:pt x="449" y="15"/>
                  </a:cubicBezTo>
                  <a:cubicBezTo>
                    <a:pt x="607" y="0"/>
                    <a:pt x="716" y="54"/>
                    <a:pt x="766" y="302"/>
                  </a:cubicBezTo>
                  <a:cubicBezTo>
                    <a:pt x="817" y="551"/>
                    <a:pt x="1312" y="508"/>
                    <a:pt x="1651" y="481"/>
                  </a:cubicBezTo>
                  <a:cubicBezTo>
                    <a:pt x="1989" y="454"/>
                    <a:pt x="2492" y="733"/>
                    <a:pt x="2239" y="1238"/>
                  </a:cubicBezTo>
                  <a:cubicBezTo>
                    <a:pt x="1986" y="1743"/>
                    <a:pt x="2000" y="1716"/>
                    <a:pt x="2186" y="2201"/>
                  </a:cubicBezTo>
                  <a:cubicBezTo>
                    <a:pt x="2372" y="2685"/>
                    <a:pt x="2165" y="2928"/>
                    <a:pt x="2165" y="2928"/>
                  </a:cubicBezTo>
                  <a:cubicBezTo>
                    <a:pt x="2165" y="2928"/>
                    <a:pt x="1791" y="3315"/>
                    <a:pt x="1400" y="3100"/>
                  </a:cubicBezTo>
                  <a:cubicBezTo>
                    <a:pt x="1008" y="2885"/>
                    <a:pt x="1166" y="2419"/>
                    <a:pt x="1166" y="2419"/>
                  </a:cubicBezTo>
                  <a:close/>
                </a:path>
              </a:pathLst>
            </a:custGeom>
            <a:gradFill>
              <a:gsLst>
                <a:gs pos="0">
                  <a:srgbClr val="80DEDE"/>
                </a:gs>
                <a:gs pos="53500">
                  <a:srgbClr val="85C1E7"/>
                </a:gs>
                <a:gs pos="100000">
                  <a:srgbClr val="878CFF"/>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19" name="Forma libre 11">
              <a:extLst>
                <a:ext uri="{FF2B5EF4-FFF2-40B4-BE49-F238E27FC236}">
                  <a16:creationId xmlns:a16="http://schemas.microsoft.com/office/drawing/2014/main" xmlns="" id="{C42C174B-303A-45F6-8FF1-93001A3AAFC1}"/>
                </a:ext>
              </a:extLst>
            </p:cNvPr>
            <p:cNvSpPr>
              <a:spLocks/>
            </p:cNvSpPr>
            <p:nvPr/>
          </p:nvSpPr>
          <p:spPr bwMode="auto">
            <a:xfrm rot="9420272">
              <a:off x="5048022" y="-2833465"/>
              <a:ext cx="8756895" cy="10755934"/>
            </a:xfrm>
            <a:custGeom>
              <a:avLst/>
              <a:gdLst>
                <a:gd name="T0" fmla="*/ 1504 w 2516"/>
                <a:gd name="T1" fmla="*/ 2980 h 3095"/>
                <a:gd name="T2" fmla="*/ 2237 w 2516"/>
                <a:gd name="T3" fmla="*/ 2283 h 3095"/>
                <a:gd name="T4" fmla="*/ 1468 w 2516"/>
                <a:gd name="T5" fmla="*/ 1052 h 3095"/>
                <a:gd name="T6" fmla="*/ 979 w 2516"/>
                <a:gd name="T7" fmla="*/ 648 h 3095"/>
                <a:gd name="T8" fmla="*/ 411 w 2516"/>
                <a:gd name="T9" fmla="*/ 195 h 3095"/>
                <a:gd name="T10" fmla="*/ 397 w 2516"/>
                <a:gd name="T11" fmla="*/ 1117 h 3095"/>
                <a:gd name="T12" fmla="*/ 194 w 2516"/>
                <a:gd name="T13" fmla="*/ 1767 h 3095"/>
                <a:gd name="T14" fmla="*/ 866 w 2516"/>
                <a:gd name="T15" fmla="*/ 2349 h 3095"/>
                <a:gd name="T16" fmla="*/ 1275 w 2516"/>
                <a:gd name="T17" fmla="*/ 2766 h 3095"/>
                <a:gd name="T18" fmla="*/ 1504 w 2516"/>
                <a:gd name="T19" fmla="*/ 2980 h 30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6" h="3095">
                  <a:moveTo>
                    <a:pt x="1504" y="2980"/>
                  </a:moveTo>
                  <a:cubicBezTo>
                    <a:pt x="1504" y="2980"/>
                    <a:pt x="1958" y="3095"/>
                    <a:pt x="2237" y="2283"/>
                  </a:cubicBezTo>
                  <a:cubicBezTo>
                    <a:pt x="2516" y="1472"/>
                    <a:pt x="1745" y="1159"/>
                    <a:pt x="1468" y="1052"/>
                  </a:cubicBezTo>
                  <a:cubicBezTo>
                    <a:pt x="1191" y="945"/>
                    <a:pt x="1126" y="907"/>
                    <a:pt x="979" y="648"/>
                  </a:cubicBezTo>
                  <a:cubicBezTo>
                    <a:pt x="832" y="389"/>
                    <a:pt x="822" y="0"/>
                    <a:pt x="411" y="195"/>
                  </a:cubicBezTo>
                  <a:cubicBezTo>
                    <a:pt x="0" y="391"/>
                    <a:pt x="384" y="948"/>
                    <a:pt x="397" y="1117"/>
                  </a:cubicBezTo>
                  <a:cubicBezTo>
                    <a:pt x="411" y="1286"/>
                    <a:pt x="128" y="1580"/>
                    <a:pt x="194" y="1767"/>
                  </a:cubicBezTo>
                  <a:cubicBezTo>
                    <a:pt x="259" y="1954"/>
                    <a:pt x="273" y="2154"/>
                    <a:pt x="866" y="2349"/>
                  </a:cubicBezTo>
                  <a:cubicBezTo>
                    <a:pt x="866" y="2349"/>
                    <a:pt x="1186" y="2374"/>
                    <a:pt x="1275" y="2766"/>
                  </a:cubicBezTo>
                  <a:cubicBezTo>
                    <a:pt x="1275" y="2766"/>
                    <a:pt x="1340" y="2988"/>
                    <a:pt x="1504" y="2980"/>
                  </a:cubicBezTo>
                  <a:close/>
                </a:path>
              </a:pathLst>
            </a:custGeom>
            <a:gradFill>
              <a:gsLst>
                <a:gs pos="0">
                  <a:srgbClr val="7CEFD8"/>
                </a:gs>
                <a:gs pos="51000">
                  <a:srgbClr val="6672E4"/>
                </a:gs>
                <a:gs pos="100000">
                  <a:srgbClr val="882BE5"/>
                </a:gs>
              </a:gsLst>
              <a:lin ang="5400000" scaled="1"/>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sp>
          <p:nvSpPr>
            <p:cNvPr id="20" name="Forma libre 12">
              <a:extLst>
                <a:ext uri="{FF2B5EF4-FFF2-40B4-BE49-F238E27FC236}">
                  <a16:creationId xmlns:a16="http://schemas.microsoft.com/office/drawing/2014/main" xmlns="" id="{22AA5A4F-A0EB-453F-A699-F817D4616C6F}"/>
                </a:ext>
              </a:extLst>
            </p:cNvPr>
            <p:cNvSpPr>
              <a:spLocks/>
            </p:cNvSpPr>
            <p:nvPr/>
          </p:nvSpPr>
          <p:spPr bwMode="auto">
            <a:xfrm rot="9420272">
              <a:off x="5218811" y="-1993836"/>
              <a:ext cx="7570428" cy="10122905"/>
            </a:xfrm>
            <a:custGeom>
              <a:avLst/>
              <a:gdLst>
                <a:gd name="T0" fmla="*/ 1896 w 2175"/>
                <a:gd name="T1" fmla="*/ 2283 h 2913"/>
                <a:gd name="T2" fmla="*/ 1467 w 2175"/>
                <a:gd name="T3" fmla="*/ 2913 h 2913"/>
                <a:gd name="T4" fmla="*/ 1250 w 2175"/>
                <a:gd name="T5" fmla="*/ 2849 h 2913"/>
                <a:gd name="T6" fmla="*/ 1016 w 2175"/>
                <a:gd name="T7" fmla="*/ 2168 h 2913"/>
                <a:gd name="T8" fmla="*/ 93 w 2175"/>
                <a:gd name="T9" fmla="*/ 661 h 2913"/>
                <a:gd name="T10" fmla="*/ 0 w 2175"/>
                <a:gd name="T11" fmla="*/ 238 h 2913"/>
                <a:gd name="T12" fmla="*/ 70 w 2175"/>
                <a:gd name="T13" fmla="*/ 195 h 2913"/>
                <a:gd name="T14" fmla="*/ 638 w 2175"/>
                <a:gd name="T15" fmla="*/ 648 h 2913"/>
                <a:gd name="T16" fmla="*/ 1127 w 2175"/>
                <a:gd name="T17" fmla="*/ 1052 h 2913"/>
                <a:gd name="T18" fmla="*/ 1896 w 2175"/>
                <a:gd name="T19" fmla="*/ 2283 h 2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75" h="2913">
                  <a:moveTo>
                    <a:pt x="1896" y="2283"/>
                  </a:moveTo>
                  <a:cubicBezTo>
                    <a:pt x="1770" y="2651"/>
                    <a:pt x="1607" y="2829"/>
                    <a:pt x="1467" y="2913"/>
                  </a:cubicBezTo>
                  <a:cubicBezTo>
                    <a:pt x="1397" y="2909"/>
                    <a:pt x="1324" y="2889"/>
                    <a:pt x="1250" y="2849"/>
                  </a:cubicBezTo>
                  <a:cubicBezTo>
                    <a:pt x="858" y="2634"/>
                    <a:pt x="1016" y="2168"/>
                    <a:pt x="1016" y="2168"/>
                  </a:cubicBezTo>
                  <a:cubicBezTo>
                    <a:pt x="1354" y="1026"/>
                    <a:pt x="336" y="1282"/>
                    <a:pt x="93" y="661"/>
                  </a:cubicBezTo>
                  <a:cubicBezTo>
                    <a:pt x="28" y="495"/>
                    <a:pt x="1" y="354"/>
                    <a:pt x="0" y="238"/>
                  </a:cubicBezTo>
                  <a:cubicBezTo>
                    <a:pt x="20" y="222"/>
                    <a:pt x="44" y="208"/>
                    <a:pt x="70" y="195"/>
                  </a:cubicBezTo>
                  <a:cubicBezTo>
                    <a:pt x="481" y="0"/>
                    <a:pt x="491" y="389"/>
                    <a:pt x="638" y="648"/>
                  </a:cubicBezTo>
                  <a:cubicBezTo>
                    <a:pt x="785" y="907"/>
                    <a:pt x="850" y="945"/>
                    <a:pt x="1127" y="1052"/>
                  </a:cubicBezTo>
                  <a:cubicBezTo>
                    <a:pt x="1404" y="1159"/>
                    <a:pt x="2175" y="1472"/>
                    <a:pt x="1896" y="2283"/>
                  </a:cubicBezTo>
                  <a:close/>
                </a:path>
              </a:pathLst>
            </a:custGeom>
            <a:gradFill>
              <a:gsLst>
                <a:gs pos="100000">
                  <a:srgbClr val="7CEFD8"/>
                </a:gs>
                <a:gs pos="19000">
                  <a:srgbClr val="6672E4"/>
                </a:gs>
                <a:gs pos="0">
                  <a:srgbClr val="882BE5"/>
                </a:gs>
              </a:gsLst>
              <a:lin ang="10200000" scaled="0"/>
            </a:gradFill>
            <a:ln w="12700" cap="flat">
              <a:noFill/>
              <a:prstDash val="solid"/>
              <a:miter lim="800000"/>
              <a:headEnd/>
              <a:tailEnd/>
            </a:ln>
          </p:spPr>
          <p:txBody>
            <a:bodyPr vert="horz" wrap="square" lIns="91440" tIns="45720" rIns="91440" bIns="45720" numCol="1" rtlCol="0" anchor="t" anchorCtr="0" compatLnSpc="1">
              <a:prstTxWarp prst="textNoShape">
                <a:avLst/>
              </a:prstTxWarp>
            </a:bodyPr>
            <a:lstStyle/>
            <a:p>
              <a:pPr rtl="0"/>
              <a:endParaRPr lang="es-ES" dirty="0"/>
            </a:p>
          </p:txBody>
        </p:sp>
      </p:grpSp>
      <p:sp>
        <p:nvSpPr>
          <p:cNvPr id="24" name="Cuadro de texto 23">
            <a:extLst>
              <a:ext uri="{FF2B5EF4-FFF2-40B4-BE49-F238E27FC236}">
                <a16:creationId xmlns:a16="http://schemas.microsoft.com/office/drawing/2014/main" xmlns="" id="{C1165547-DF3A-4694-9097-2BDAF2003713}"/>
              </a:ext>
            </a:extLst>
          </p:cNvPr>
          <p:cNvSpPr txBox="1"/>
          <p:nvPr/>
        </p:nvSpPr>
        <p:spPr>
          <a:xfrm>
            <a:off x="522074" y="3445048"/>
            <a:ext cx="9061971" cy="2708434"/>
          </a:xfrm>
          <a:prstGeom prst="rect">
            <a:avLst/>
          </a:prstGeom>
          <a:noFill/>
        </p:spPr>
        <p:txBody>
          <a:bodyPr wrap="square" lIns="0" tIns="0" rIns="0" bIns="0" rtlCol="0">
            <a:spAutoFit/>
          </a:bodyPr>
          <a:lstStyle/>
          <a:p>
            <a:r>
              <a:rPr lang="es-ES_tradnl" sz="4400" b="1" dirty="0">
                <a:latin typeface="Segoe UI" panose="020B0502040204020203" pitchFamily="34" charset="0"/>
                <a:cs typeface="Segoe UI" panose="020B0502040204020203" pitchFamily="34" charset="0"/>
              </a:rPr>
              <a:t>Proyecto de Ley 6833: </a:t>
            </a:r>
          </a:p>
          <a:p>
            <a:r>
              <a:rPr lang="es-ES_tradnl" sz="4400" b="1" dirty="0">
                <a:solidFill>
                  <a:srgbClr val="002060"/>
                </a:solidFill>
                <a:latin typeface="Segoe UI" panose="020B0502040204020203" pitchFamily="34" charset="0"/>
                <a:cs typeface="Segoe UI" panose="020B0502040204020203" pitchFamily="34" charset="0"/>
              </a:rPr>
              <a:t>Proyecto de Resolución Legislativa para modificar</a:t>
            </a:r>
            <a:r>
              <a:rPr lang="es-PE" sz="4400" b="1" dirty="0">
                <a:solidFill>
                  <a:srgbClr val="002060"/>
                </a:solidFill>
                <a:latin typeface="Segoe UI" panose="020B0502040204020203" pitchFamily="34" charset="0"/>
                <a:cs typeface="Segoe UI" panose="020B0502040204020203" pitchFamily="34" charset="0"/>
              </a:rPr>
              <a:t> el artículo 55 del Reglamento del Congreso.</a:t>
            </a:r>
            <a:endParaRPr lang="es-ES" sz="4400" b="1" dirty="0">
              <a:solidFill>
                <a:srgbClr val="002060"/>
              </a:solidFill>
              <a:latin typeface="Segoe UI" panose="020B0502040204020203" pitchFamily="34" charset="0"/>
              <a:cs typeface="Segoe UI" panose="020B0502040204020203" pitchFamily="34" charset="0"/>
            </a:endParaRPr>
          </a:p>
        </p:txBody>
      </p:sp>
      <p:sp>
        <p:nvSpPr>
          <p:cNvPr id="3" name="Título 2" hidden="1">
            <a:extLst>
              <a:ext uri="{FF2B5EF4-FFF2-40B4-BE49-F238E27FC236}">
                <a16:creationId xmlns:a16="http://schemas.microsoft.com/office/drawing/2014/main" xmlns="" id="{016C325E-5B69-4D07-BBFB-7DB217A69D48}"/>
              </a:ext>
            </a:extLst>
          </p:cNvPr>
          <p:cNvSpPr>
            <a:spLocks noGrp="1"/>
          </p:cNvSpPr>
          <p:nvPr>
            <p:ph type="ctrTitle"/>
          </p:nvPr>
        </p:nvSpPr>
        <p:spPr/>
        <p:txBody>
          <a:bodyPr rtlCol="0"/>
          <a:lstStyle/>
          <a:p>
            <a:r>
              <a:rPr lang="es-ES" dirty="0"/>
              <a:t>Diapositiva de recursos humanos 1</a:t>
            </a:r>
          </a:p>
        </p:txBody>
      </p:sp>
    </p:spTree>
    <p:extLst>
      <p:ext uri="{BB962C8B-B14F-4D97-AF65-F5344CB8AC3E}">
        <p14:creationId xmlns:p14="http://schemas.microsoft.com/office/powerpoint/2010/main" val="1177722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45268"/>
            <a:ext cx="10515600" cy="1325563"/>
          </a:xfrm>
        </p:spPr>
        <p:txBody>
          <a:bodyPr>
            <a:noAutofit/>
          </a:bodyPr>
          <a:lstStyle/>
          <a:p>
            <a:pPr algn="ctr"/>
            <a:r>
              <a:rPr lang="es-ES_tradnl" sz="3200" b="1" dirty="0">
                <a:latin typeface="+mn-lt"/>
              </a:rPr>
              <a:t>Proyecto de Resolución Legislativa para modificar</a:t>
            </a:r>
            <a:r>
              <a:rPr lang="es-PE" sz="3200" b="1" dirty="0">
                <a:latin typeface="+mn-lt"/>
              </a:rPr>
              <a:t> el artículo 55 del Reglamento del Congreso, sobre reglas de debate</a:t>
            </a:r>
          </a:p>
        </p:txBody>
      </p:sp>
      <p:sp>
        <p:nvSpPr>
          <p:cNvPr id="5" name="Forma libre 22">
            <a:extLst>
              <a:ext uri="{FF2B5EF4-FFF2-40B4-BE49-F238E27FC236}">
                <a16:creationId xmlns:a16="http://schemas.microsoft.com/office/drawing/2014/main" xmlns="" id="{52C7242F-F484-4573-8387-13E2AE9DD93F}"/>
              </a:ext>
            </a:extLst>
          </p:cNvPr>
          <p:cNvSpPr>
            <a:spLocks/>
          </p:cNvSpPr>
          <p:nvPr/>
        </p:nvSpPr>
        <p:spPr bwMode="auto">
          <a:xfrm>
            <a:off x="9784935" y="301240"/>
            <a:ext cx="8161201" cy="7848790"/>
          </a:xfrm>
          <a:custGeom>
            <a:avLst/>
            <a:gdLst>
              <a:gd name="T0" fmla="*/ 2254 w 2254"/>
              <a:gd name="T1" fmla="*/ 0 h 2026"/>
              <a:gd name="T2" fmla="*/ 2254 w 2254"/>
              <a:gd name="T3" fmla="*/ 2026 h 2026"/>
              <a:gd name="T4" fmla="*/ 2091 w 2254"/>
              <a:gd name="T5" fmla="*/ 1927 h 2026"/>
              <a:gd name="T6" fmla="*/ 1829 w 2254"/>
              <a:gd name="T7" fmla="*/ 1867 h 2026"/>
              <a:gd name="T8" fmla="*/ 1784 w 2254"/>
              <a:gd name="T9" fmla="*/ 1860 h 2026"/>
              <a:gd name="T10" fmla="*/ 1025 w 2254"/>
              <a:gd name="T11" fmla="*/ 1812 h 2026"/>
              <a:gd name="T12" fmla="*/ 330 w 2254"/>
              <a:gd name="T13" fmla="*/ 1005 h 2026"/>
              <a:gd name="T14" fmla="*/ 662 w 2254"/>
              <a:gd name="T15" fmla="*/ 430 h 2026"/>
              <a:gd name="T16" fmla="*/ 770 w 2254"/>
              <a:gd name="T17" fmla="*/ 0 h 2026"/>
              <a:gd name="T18" fmla="*/ 2254 w 2254"/>
              <a:gd name="T19" fmla="*/ 0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54" h="2026">
                <a:moveTo>
                  <a:pt x="2254" y="0"/>
                </a:moveTo>
                <a:cubicBezTo>
                  <a:pt x="2254" y="2026"/>
                  <a:pt x="2254" y="2026"/>
                  <a:pt x="2254" y="2026"/>
                </a:cubicBezTo>
                <a:cubicBezTo>
                  <a:pt x="2243" y="2005"/>
                  <a:pt x="2206" y="1966"/>
                  <a:pt x="2091" y="1927"/>
                </a:cubicBezTo>
                <a:cubicBezTo>
                  <a:pt x="2029" y="1906"/>
                  <a:pt x="1944" y="1885"/>
                  <a:pt x="1829" y="1867"/>
                </a:cubicBezTo>
                <a:cubicBezTo>
                  <a:pt x="1814" y="1865"/>
                  <a:pt x="1800" y="1862"/>
                  <a:pt x="1784" y="1860"/>
                </a:cubicBezTo>
                <a:cubicBezTo>
                  <a:pt x="1606" y="1835"/>
                  <a:pt x="1361" y="1816"/>
                  <a:pt x="1025" y="1812"/>
                </a:cubicBezTo>
                <a:cubicBezTo>
                  <a:pt x="0" y="1800"/>
                  <a:pt x="66" y="1196"/>
                  <a:pt x="330" y="1005"/>
                </a:cubicBezTo>
                <a:cubicBezTo>
                  <a:pt x="580" y="825"/>
                  <a:pt x="686" y="680"/>
                  <a:pt x="662" y="430"/>
                </a:cubicBezTo>
                <a:cubicBezTo>
                  <a:pt x="638" y="181"/>
                  <a:pt x="770" y="0"/>
                  <a:pt x="770" y="0"/>
                </a:cubicBezTo>
                <a:lnTo>
                  <a:pt x="2254" y="0"/>
                </a:lnTo>
                <a:close/>
              </a:path>
            </a:pathLst>
          </a:custGeom>
          <a:gradFill>
            <a:gsLst>
              <a:gs pos="0">
                <a:srgbClr val="7CEFD8"/>
              </a:gs>
              <a:gs pos="55000">
                <a:srgbClr val="6672E4"/>
              </a:gs>
              <a:gs pos="100000">
                <a:srgbClr val="882BE5"/>
              </a:gs>
            </a:gsLst>
            <a:lin ang="4800000" scaled="0"/>
          </a:gradFill>
          <a:ln>
            <a:noFill/>
          </a:ln>
        </p:spPr>
        <p:txBody>
          <a:bodyPr vert="horz" wrap="square" lIns="91440" tIns="45720" rIns="91440" bIns="45720" numCol="1" rtlCol="0" anchor="t" anchorCtr="0" compatLnSpc="1">
            <a:prstTxWarp prst="textNoShape">
              <a:avLst/>
            </a:prstTxWarp>
          </a:bodyPr>
          <a:lstStyle/>
          <a:p>
            <a:pPr rtl="0"/>
            <a:endParaRPr lang="es-ES" dirty="0"/>
          </a:p>
        </p:txBody>
      </p:sp>
      <p:sp>
        <p:nvSpPr>
          <p:cNvPr id="3" name="Marcador de contenido 2"/>
          <p:cNvSpPr>
            <a:spLocks noGrp="1"/>
          </p:cNvSpPr>
          <p:nvPr>
            <p:ph sz="half" idx="1"/>
          </p:nvPr>
        </p:nvSpPr>
        <p:spPr>
          <a:xfrm>
            <a:off x="838200" y="2413135"/>
            <a:ext cx="9724402" cy="2507224"/>
          </a:xfrm>
        </p:spPr>
        <p:txBody>
          <a:bodyPr>
            <a:normAutofit/>
          </a:bodyPr>
          <a:lstStyle/>
          <a:p>
            <a:pPr marL="0" indent="0" algn="just">
              <a:buNone/>
            </a:pPr>
            <a:r>
              <a:rPr lang="es-ES" dirty="0"/>
              <a:t>Por práctica y procedimiento parlamentario, sustentado un dictamen en el Pleno, el Presidente de la Comisión recoge todos los aportes y observaciones planteadas y presenta un nuevo texto que en muchos casos difiere sustancialmente del texto recogido por el dictamen que ha sido aprobado por el Pleno de la Comisión.</a:t>
            </a:r>
            <a:endParaRPr lang="es-PE" dirty="0"/>
          </a:p>
        </p:txBody>
      </p:sp>
    </p:spTree>
    <p:extLst>
      <p:ext uri="{BB962C8B-B14F-4D97-AF65-F5344CB8AC3E}">
        <p14:creationId xmlns:p14="http://schemas.microsoft.com/office/powerpoint/2010/main" val="2262933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7"/>
          <p:cNvGraphicFramePr>
            <a:graphicFrameLocks noGrp="1"/>
          </p:cNvGraphicFramePr>
          <p:nvPr>
            <p:ph idx="1"/>
            <p:extLst>
              <p:ext uri="{D42A27DB-BD31-4B8C-83A1-F6EECF244321}">
                <p14:modId xmlns:p14="http://schemas.microsoft.com/office/powerpoint/2010/main" val="3497654655"/>
              </p:ext>
            </p:extLst>
          </p:nvPr>
        </p:nvGraphicFramePr>
        <p:xfrm>
          <a:off x="573206" y="127709"/>
          <a:ext cx="11068334" cy="6446071"/>
        </p:xfrm>
        <a:graphic>
          <a:graphicData uri="http://schemas.openxmlformats.org/drawingml/2006/table">
            <a:tbl>
              <a:tblPr firstRow="1" bandRow="1">
                <a:tableStyleId>{8799B23B-EC83-4686-B30A-512413B5E67A}</a:tableStyleId>
              </a:tblPr>
              <a:tblGrid>
                <a:gridCol w="5534167">
                  <a:extLst>
                    <a:ext uri="{9D8B030D-6E8A-4147-A177-3AD203B41FA5}">
                      <a16:colId xmlns:a16="http://schemas.microsoft.com/office/drawing/2014/main" xmlns="" val="3827048779"/>
                    </a:ext>
                  </a:extLst>
                </a:gridCol>
                <a:gridCol w="5534167">
                  <a:extLst>
                    <a:ext uri="{9D8B030D-6E8A-4147-A177-3AD203B41FA5}">
                      <a16:colId xmlns:a16="http://schemas.microsoft.com/office/drawing/2014/main" xmlns="" val="602825837"/>
                    </a:ext>
                  </a:extLst>
                </a:gridCol>
              </a:tblGrid>
              <a:tr h="365311">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vigente</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1000"/>
                        </a:spcAft>
                      </a:pPr>
                      <a:r>
                        <a:rPr lang="es-ES" sz="2000" dirty="0">
                          <a:effectLst/>
                          <a:latin typeface="Arial" panose="020B0604020202020204" pitchFamily="34" charset="0"/>
                          <a:cs typeface="Arial" panose="020B0604020202020204" pitchFamily="34" charset="0"/>
                        </a:rPr>
                        <a:t>Texto propuesto</a:t>
                      </a:r>
                      <a:endParaRPr lang="es-PE" sz="3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33667419"/>
                  </a:ext>
                </a:extLst>
              </a:tr>
              <a:tr h="5990105">
                <a:tc>
                  <a:txBody>
                    <a:bodyPr/>
                    <a:lstStyle/>
                    <a:p>
                      <a:pPr algn="just"/>
                      <a:r>
                        <a:rPr lang="es-PE" sz="1200" b="1" kern="1200" dirty="0">
                          <a:solidFill>
                            <a:schemeClr val="tx1"/>
                          </a:solidFill>
                          <a:effectLst/>
                          <a:latin typeface="+mn-lt"/>
                          <a:ea typeface="+mn-ea"/>
                          <a:cs typeface="Arial" panose="020B0604020202020204" pitchFamily="34" charset="0"/>
                        </a:rPr>
                        <a:t>Reglas de debate</a:t>
                      </a:r>
                    </a:p>
                    <a:p>
                      <a:pPr algn="just"/>
                      <a:endParaRPr lang="es-PE" sz="1200" kern="1200" dirty="0">
                        <a:solidFill>
                          <a:schemeClr val="tx1"/>
                        </a:solidFill>
                        <a:effectLst/>
                        <a:latin typeface="+mn-lt"/>
                        <a:ea typeface="+mn-ea"/>
                        <a:cs typeface="Arial" panose="020B0604020202020204" pitchFamily="34" charset="0"/>
                      </a:endParaRPr>
                    </a:p>
                    <a:p>
                      <a:pPr algn="just"/>
                      <a:r>
                        <a:rPr lang="es-PE" sz="1200" b="1" kern="1200" dirty="0">
                          <a:solidFill>
                            <a:schemeClr val="tx1"/>
                          </a:solidFill>
                          <a:effectLst/>
                          <a:latin typeface="+mn-lt"/>
                          <a:ea typeface="+mn-ea"/>
                          <a:cs typeface="Arial" panose="020B0604020202020204" pitchFamily="34" charset="0"/>
                        </a:rPr>
                        <a:t>Artículo 55</a:t>
                      </a:r>
                      <a:r>
                        <a:rPr lang="es-PE" sz="1200" kern="1200" dirty="0">
                          <a:solidFill>
                            <a:schemeClr val="tx1"/>
                          </a:solidFill>
                          <a:effectLst/>
                          <a:latin typeface="+mn-lt"/>
                          <a:ea typeface="+mn-ea"/>
                          <a:cs typeface="Arial" panose="020B0604020202020204" pitchFamily="34" charset="0"/>
                        </a:rPr>
                        <a:t>. </a:t>
                      </a:r>
                      <a:r>
                        <a:rPr lang="es-PE" sz="1100" kern="1200" dirty="0">
                          <a:solidFill>
                            <a:schemeClr val="tx1"/>
                          </a:solidFill>
                          <a:effectLst/>
                          <a:latin typeface="+mn-lt"/>
                          <a:ea typeface="+mn-ea"/>
                          <a:cs typeface="Arial" panose="020B0604020202020204" pitchFamily="34" charset="0"/>
                        </a:rPr>
                        <a:t>En el debate de los asuntos contenidos en la agenda de las sesiones se observan las siguientes reglas: </a:t>
                      </a:r>
                    </a:p>
                    <a:p>
                      <a:pPr algn="just"/>
                      <a:r>
                        <a:rPr lang="es-PE" sz="1100" kern="1200" dirty="0">
                          <a:solidFill>
                            <a:schemeClr val="tx1"/>
                          </a:solidFill>
                          <a:effectLst/>
                          <a:latin typeface="+mn-lt"/>
                          <a:ea typeface="+mn-ea"/>
                          <a:cs typeface="Arial" panose="020B0604020202020204" pitchFamily="34" charset="0"/>
                        </a:rPr>
                        <a:t>(…)</a:t>
                      </a:r>
                    </a:p>
                    <a:p>
                      <a:pPr lvl="0" algn="just"/>
                      <a:r>
                        <a:rPr lang="es-PE" sz="1100" kern="1200" dirty="0">
                          <a:solidFill>
                            <a:schemeClr val="tx1"/>
                          </a:solidFill>
                          <a:effectLst/>
                          <a:latin typeface="+mn-lt"/>
                          <a:ea typeface="+mn-ea"/>
                          <a:cs typeface="Arial" panose="020B0604020202020204" pitchFamily="34" charset="0"/>
                        </a:rPr>
                        <a:t>b) El Presidente, el Vicepresidente, el Secretario de la Comisión, respetando dicha prelación, sustenta el dictamen o el informe recaído sobre la proposición sometida a su consideración por no más de diez minutos. </a:t>
                      </a:r>
                    </a:p>
                    <a:p>
                      <a:pPr algn="just"/>
                      <a:r>
                        <a:rPr lang="es-PE" sz="1100" kern="1200" dirty="0">
                          <a:solidFill>
                            <a:schemeClr val="tx1"/>
                          </a:solidFill>
                          <a:effectLst/>
                          <a:latin typeface="+mn-lt"/>
                          <a:ea typeface="+mn-ea"/>
                          <a:cs typeface="Arial" panose="020B0604020202020204" pitchFamily="34" charset="0"/>
                        </a:rPr>
                        <a:t> </a:t>
                      </a:r>
                    </a:p>
                    <a:p>
                      <a:pPr algn="just"/>
                      <a:r>
                        <a:rPr lang="es-PE" sz="1100" kern="1200" dirty="0">
                          <a:solidFill>
                            <a:schemeClr val="tx1"/>
                          </a:solidFill>
                          <a:effectLst/>
                          <a:latin typeface="+mn-lt"/>
                          <a:ea typeface="+mn-ea"/>
                          <a:cs typeface="Arial" panose="020B0604020202020204" pitchFamily="34" charset="0"/>
                        </a:rPr>
                        <a:t>La Comisión está facultada para delegar la referida sustentación en alguno de sus miembros, designación que opera en forma supletoria a aquella establecida en el párrafo precedente. Si hay dictamen en minoría, lo sustenta uno de los firmantes por el mismo tiempo. </a:t>
                      </a:r>
                    </a:p>
                    <a:p>
                      <a:pPr algn="just"/>
                      <a:r>
                        <a:rPr lang="es-PE" sz="1100" kern="1200" dirty="0">
                          <a:solidFill>
                            <a:schemeClr val="tx1"/>
                          </a:solidFill>
                          <a:effectLst/>
                          <a:latin typeface="+mn-lt"/>
                          <a:ea typeface="+mn-ea"/>
                          <a:cs typeface="Arial" panose="020B0604020202020204" pitchFamily="34" charset="0"/>
                        </a:rPr>
                        <a:t>Si el dictamen o informe es por unanimidad, se procede a votar; sin embargo, el Presidente puede otorgar dos minutos a cada Grupo Parlamentario para que exponga las razones de su posición.  </a:t>
                      </a:r>
                    </a:p>
                    <a:p>
                      <a:pPr algn="just"/>
                      <a:endParaRPr lang="es-PE" sz="1100" kern="1200" dirty="0">
                        <a:solidFill>
                          <a:schemeClr val="tx1"/>
                        </a:solidFill>
                        <a:effectLst/>
                        <a:latin typeface="+mn-lt"/>
                        <a:ea typeface="+mn-ea"/>
                        <a:cs typeface="Arial" panose="020B0604020202020204" pitchFamily="34" charset="0"/>
                      </a:endParaRPr>
                    </a:p>
                    <a:p>
                      <a:pPr algn="just"/>
                      <a:r>
                        <a:rPr lang="es-PE" sz="1100" kern="1200" dirty="0">
                          <a:solidFill>
                            <a:schemeClr val="tx1"/>
                          </a:solidFill>
                          <a:effectLst/>
                          <a:latin typeface="+mn-lt"/>
                          <a:ea typeface="+mn-ea"/>
                          <a:cs typeface="Arial" panose="020B0604020202020204" pitchFamily="34" charset="0"/>
                        </a:rPr>
                        <a:t>Sobre el mismo asunto puede solicitar el uso de la palabra el autor de la proposición por no más de cinco minutos. El resto de los Congresistas que deseen intervenir lo harán de acuerdo con el sistema acordado por el Consejo Directivo. En los debates generales de proposiciones de ley sólo podrán intervenir los voceros designados por los Grupos Parlamentarios, por espacio no mayor a diez minutos cada uno, además del Presidente o delegado de la Comisión o de los firmantes del dictamen en minoría. </a:t>
                      </a:r>
                    </a:p>
                    <a:p>
                      <a:pPr algn="just"/>
                      <a:endParaRPr lang="es-PE" sz="1100" kern="1200" dirty="0">
                        <a:solidFill>
                          <a:schemeClr val="tx1"/>
                        </a:solidFill>
                        <a:effectLst/>
                        <a:latin typeface="+mn-lt"/>
                        <a:ea typeface="+mn-ea"/>
                        <a:cs typeface="Arial" panose="020B0604020202020204" pitchFamily="34" charset="0"/>
                      </a:endParaRPr>
                    </a:p>
                    <a:p>
                      <a:pPr algn="just"/>
                      <a:r>
                        <a:rPr lang="es-PE" sz="1100" kern="1200" dirty="0">
                          <a:solidFill>
                            <a:schemeClr val="tx1"/>
                          </a:solidFill>
                          <a:effectLst/>
                          <a:latin typeface="+mn-lt"/>
                          <a:ea typeface="+mn-ea"/>
                          <a:cs typeface="Arial" panose="020B0604020202020204" pitchFamily="34" charset="0"/>
                        </a:rPr>
                        <a:t>Primero se debatirá el dictamen en mayoría; si es aprobado se archivará el de minoría. Si es rechazado el de mayoría, se debatirá el de minoría. </a:t>
                      </a:r>
                    </a:p>
                    <a:p>
                      <a:pPr algn="just"/>
                      <a:r>
                        <a:rPr lang="es-PE" sz="1100" kern="1200" dirty="0">
                          <a:solidFill>
                            <a:schemeClr val="tx1"/>
                          </a:solidFill>
                          <a:effectLst/>
                          <a:latin typeface="+mn-lt"/>
                          <a:ea typeface="+mn-ea"/>
                          <a:cs typeface="Arial" panose="020B0604020202020204" pitchFamily="34" charset="0"/>
                        </a:rPr>
                        <a:t>Si hubiese dictámenes divergentes de más de una Comisión sobre la misma o las mismas proposiciones de ley, primero se debatirá el de la Comisión que figure en primer término en el decreto de envío. </a:t>
                      </a:r>
                    </a:p>
                    <a:p>
                      <a:pPr algn="just"/>
                      <a:endParaRPr lang="es-PE" sz="1200" kern="1200" dirty="0">
                        <a:solidFill>
                          <a:schemeClr val="tx1"/>
                        </a:solidFill>
                        <a:effectLst/>
                        <a:latin typeface="+mn-lt"/>
                        <a:ea typeface="+mn-ea"/>
                        <a:cs typeface="Arial" panose="020B0604020202020204" pitchFamily="34" charset="0"/>
                      </a:endParaRPr>
                    </a:p>
                    <a:p>
                      <a:pPr algn="just">
                        <a:spcAft>
                          <a:spcPts val="0"/>
                        </a:spcAft>
                      </a:pPr>
                      <a:endParaRPr lang="es-PE" sz="12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r>
                        <a:rPr lang="es-PE" sz="1100" b="1" kern="1200" dirty="0">
                          <a:solidFill>
                            <a:schemeClr val="tx1"/>
                          </a:solidFill>
                          <a:effectLst/>
                          <a:latin typeface="+mn-lt"/>
                          <a:ea typeface="+mn-ea"/>
                          <a:cs typeface="Arial" panose="020B0604020202020204" pitchFamily="34" charset="0"/>
                        </a:rPr>
                        <a:t>“</a:t>
                      </a:r>
                      <a:r>
                        <a:rPr lang="es-PE" sz="1200" b="1" kern="1200" dirty="0">
                          <a:solidFill>
                            <a:schemeClr val="tx1"/>
                          </a:solidFill>
                          <a:effectLst/>
                          <a:latin typeface="+mn-lt"/>
                          <a:ea typeface="+mn-ea"/>
                          <a:cs typeface="Arial" panose="020B0604020202020204" pitchFamily="34" charset="0"/>
                        </a:rPr>
                        <a:t>Reglas de debate </a:t>
                      </a:r>
                    </a:p>
                    <a:p>
                      <a:pPr algn="just"/>
                      <a:r>
                        <a:rPr lang="es-PE" sz="1200" b="1" kern="1200" dirty="0">
                          <a:solidFill>
                            <a:schemeClr val="tx1"/>
                          </a:solidFill>
                          <a:effectLst/>
                          <a:latin typeface="+mn-lt"/>
                          <a:ea typeface="+mn-ea"/>
                          <a:cs typeface="Arial" panose="020B0604020202020204" pitchFamily="34" charset="0"/>
                        </a:rPr>
                        <a:t> </a:t>
                      </a:r>
                      <a:endParaRPr lang="es-PE" sz="1200" kern="1200" dirty="0">
                        <a:solidFill>
                          <a:schemeClr val="tx1"/>
                        </a:solidFill>
                        <a:effectLst/>
                        <a:latin typeface="+mn-lt"/>
                        <a:ea typeface="+mn-ea"/>
                        <a:cs typeface="Arial" panose="020B0604020202020204" pitchFamily="34" charset="0"/>
                      </a:endParaRPr>
                    </a:p>
                    <a:p>
                      <a:pPr algn="just"/>
                      <a:r>
                        <a:rPr lang="es-PE" sz="1200" b="1" kern="1200" dirty="0">
                          <a:solidFill>
                            <a:schemeClr val="tx1"/>
                          </a:solidFill>
                          <a:effectLst/>
                          <a:latin typeface="+mn-lt"/>
                          <a:ea typeface="+mn-ea"/>
                          <a:cs typeface="Arial" panose="020B0604020202020204" pitchFamily="34" charset="0"/>
                        </a:rPr>
                        <a:t>Artículo 55</a:t>
                      </a:r>
                      <a:r>
                        <a:rPr lang="es-PE" sz="1200" kern="1200" dirty="0">
                          <a:solidFill>
                            <a:schemeClr val="tx1"/>
                          </a:solidFill>
                          <a:effectLst/>
                          <a:latin typeface="+mn-lt"/>
                          <a:ea typeface="+mn-ea"/>
                          <a:cs typeface="Arial" panose="020B0604020202020204" pitchFamily="34" charset="0"/>
                        </a:rPr>
                        <a:t>. </a:t>
                      </a:r>
                      <a:r>
                        <a:rPr lang="es-PE" sz="1100" kern="1200" dirty="0">
                          <a:solidFill>
                            <a:schemeClr val="tx1"/>
                          </a:solidFill>
                          <a:effectLst/>
                          <a:latin typeface="+mn-lt"/>
                          <a:ea typeface="+mn-ea"/>
                          <a:cs typeface="Arial" panose="020B0604020202020204" pitchFamily="34" charset="0"/>
                        </a:rPr>
                        <a:t>En el debate de los asuntos contenidos en la agenda de las sesiones se observan las siguientes reglas: </a:t>
                      </a:r>
                    </a:p>
                    <a:p>
                      <a:pPr algn="just"/>
                      <a:r>
                        <a:rPr lang="es-PE" sz="1100" kern="1200" dirty="0">
                          <a:solidFill>
                            <a:schemeClr val="tx1"/>
                          </a:solidFill>
                          <a:effectLst/>
                          <a:latin typeface="+mn-lt"/>
                          <a:ea typeface="+mn-ea"/>
                          <a:cs typeface="Arial" panose="020B0604020202020204" pitchFamily="34" charset="0"/>
                        </a:rPr>
                        <a:t> (…)</a:t>
                      </a:r>
                    </a:p>
                    <a:p>
                      <a:pPr lvl="0" algn="just"/>
                      <a:r>
                        <a:rPr lang="es-PE" sz="1100" kern="1200" dirty="0">
                          <a:solidFill>
                            <a:schemeClr val="tx1"/>
                          </a:solidFill>
                          <a:effectLst/>
                          <a:latin typeface="+mn-lt"/>
                          <a:ea typeface="+mn-ea"/>
                          <a:cs typeface="Arial" panose="020B0604020202020204" pitchFamily="34" charset="0"/>
                        </a:rPr>
                        <a:t>b) El Presidente, el Vicepresidente, el Secretario de la Comisión, respetando dicha prelación, sustenta el dictamen o el informe recaído sobre la proposición sometida a su consideración por no más de diez minutos. </a:t>
                      </a:r>
                    </a:p>
                    <a:p>
                      <a:pPr algn="just"/>
                      <a:r>
                        <a:rPr lang="es-PE" sz="1100" kern="1200" dirty="0">
                          <a:solidFill>
                            <a:schemeClr val="tx1"/>
                          </a:solidFill>
                          <a:effectLst/>
                          <a:latin typeface="+mn-lt"/>
                          <a:ea typeface="+mn-ea"/>
                          <a:cs typeface="Arial" panose="020B0604020202020204" pitchFamily="34" charset="0"/>
                        </a:rPr>
                        <a:t> </a:t>
                      </a:r>
                    </a:p>
                    <a:p>
                      <a:pPr algn="just"/>
                      <a:r>
                        <a:rPr lang="es-PE" sz="1100" kern="1200" dirty="0">
                          <a:solidFill>
                            <a:schemeClr val="tx1"/>
                          </a:solidFill>
                          <a:effectLst/>
                          <a:latin typeface="+mn-lt"/>
                          <a:ea typeface="+mn-ea"/>
                          <a:cs typeface="Arial" panose="020B0604020202020204" pitchFamily="34" charset="0"/>
                        </a:rPr>
                        <a:t>La Comisión está facultada para delegar la referida sustentación en alguno de sus miembros, designación que opera en forma supletoria a aquella establecida en el párrafo precedente. Si hay dictamen en minoría, lo sustenta uno de los firmantes por el mismo tiempo. </a:t>
                      </a:r>
                    </a:p>
                    <a:p>
                      <a:pPr algn="just"/>
                      <a:r>
                        <a:rPr lang="es-PE" sz="1100" kern="1200" dirty="0">
                          <a:solidFill>
                            <a:schemeClr val="tx1"/>
                          </a:solidFill>
                          <a:effectLst/>
                          <a:latin typeface="+mn-lt"/>
                          <a:ea typeface="+mn-ea"/>
                          <a:cs typeface="Arial" panose="020B0604020202020204" pitchFamily="34" charset="0"/>
                        </a:rPr>
                        <a:t>Si el dictamen o informe es por unanimidad, se procede a votar; sin embargo, el Presidente puede otorgar dos minutos a cada Grupo Parlamentario para que exponga las razones de su posición.  </a:t>
                      </a:r>
                    </a:p>
                    <a:p>
                      <a:pPr algn="just"/>
                      <a:endParaRPr lang="es-PE" sz="1100" kern="1200" dirty="0">
                        <a:solidFill>
                          <a:schemeClr val="tx1"/>
                        </a:solidFill>
                        <a:effectLst/>
                        <a:latin typeface="+mn-lt"/>
                        <a:ea typeface="+mn-ea"/>
                        <a:cs typeface="Arial" panose="020B0604020202020204" pitchFamily="34" charset="0"/>
                      </a:endParaRPr>
                    </a:p>
                    <a:p>
                      <a:pPr algn="just"/>
                      <a:r>
                        <a:rPr lang="es-PE" sz="1100" kern="1200" dirty="0">
                          <a:solidFill>
                            <a:schemeClr val="tx1"/>
                          </a:solidFill>
                          <a:effectLst/>
                          <a:latin typeface="+mn-lt"/>
                          <a:ea typeface="+mn-ea"/>
                          <a:cs typeface="Arial" panose="020B0604020202020204" pitchFamily="34" charset="0"/>
                        </a:rPr>
                        <a:t>Sobre el mismo asunto puede solicitar el uso de la palabra el autor de la proposición por no más de cinco minutos. El resto de los Congresistas que deseen intervenir lo harán de acuerdo con el sistema acordado por el Consejo Directivo. En los debates generales de proposiciones de ley sólo podrán intervenir los voceros designados por los Grupos Parlamentarios, por espacio no mayor a diez minutos cada uno, además del Presidente o delegado de la Comisión o de los firmantes del dictamen en minoría. </a:t>
                      </a:r>
                    </a:p>
                    <a:p>
                      <a:pPr algn="just"/>
                      <a:endParaRPr lang="es-PE" sz="1100" kern="1200" dirty="0">
                        <a:solidFill>
                          <a:schemeClr val="tx1"/>
                        </a:solidFill>
                        <a:effectLst/>
                        <a:latin typeface="+mn-lt"/>
                        <a:ea typeface="+mn-ea"/>
                        <a:cs typeface="Arial" panose="020B0604020202020204" pitchFamily="34" charset="0"/>
                      </a:endParaRPr>
                    </a:p>
                    <a:p>
                      <a:pPr algn="just"/>
                      <a:r>
                        <a:rPr lang="es-PE" sz="1100" kern="1200" dirty="0">
                          <a:solidFill>
                            <a:schemeClr val="tx1"/>
                          </a:solidFill>
                          <a:effectLst/>
                          <a:latin typeface="+mn-lt"/>
                          <a:ea typeface="+mn-ea"/>
                          <a:cs typeface="Arial" panose="020B0604020202020204" pitchFamily="34" charset="0"/>
                        </a:rPr>
                        <a:t>Primero se debatirá el dictamen en mayoría; si es aprobado se archivará el de minoría. Si es rechazado el de mayoría, se debatirá el de minoría. </a:t>
                      </a:r>
                    </a:p>
                    <a:p>
                      <a:pPr algn="just"/>
                      <a:r>
                        <a:rPr lang="es-PE" sz="1100" kern="1200" dirty="0">
                          <a:solidFill>
                            <a:schemeClr val="tx1"/>
                          </a:solidFill>
                          <a:effectLst/>
                          <a:latin typeface="+mn-lt"/>
                          <a:ea typeface="+mn-ea"/>
                          <a:cs typeface="Arial" panose="020B0604020202020204" pitchFamily="34" charset="0"/>
                        </a:rPr>
                        <a:t>Si hubiese dictámenes divergentes de más de una Comisión sobre la misma o las mismas proposiciones de ley, primero se debatirá el de la Comisión que figure en primer término en el decreto de envío.</a:t>
                      </a:r>
                    </a:p>
                    <a:p>
                      <a:pPr algn="just"/>
                      <a:r>
                        <a:rPr lang="es-PE" sz="1100" kern="1200" dirty="0">
                          <a:solidFill>
                            <a:schemeClr val="tx1"/>
                          </a:solidFill>
                          <a:effectLst/>
                          <a:latin typeface="+mn-lt"/>
                          <a:ea typeface="+mn-ea"/>
                          <a:cs typeface="Arial" panose="020B0604020202020204" pitchFamily="34" charset="0"/>
                        </a:rPr>
                        <a:t> </a:t>
                      </a:r>
                    </a:p>
                    <a:p>
                      <a:pPr algn="just"/>
                      <a:r>
                        <a:rPr lang="es-ES" sz="1100" b="1" u="sng" kern="1200" dirty="0">
                          <a:solidFill>
                            <a:schemeClr val="tx1"/>
                          </a:solidFill>
                          <a:effectLst/>
                          <a:latin typeface="+mn-lt"/>
                          <a:ea typeface="+mn-ea"/>
                          <a:cs typeface="Arial" panose="020B0604020202020204" pitchFamily="34" charset="0"/>
                        </a:rPr>
                        <a:t>Si</a:t>
                      </a:r>
                      <a:r>
                        <a:rPr lang="es-PE" sz="1100" b="1" u="sng" kern="1200" dirty="0">
                          <a:solidFill>
                            <a:schemeClr val="tx1"/>
                          </a:solidFill>
                          <a:effectLst/>
                          <a:latin typeface="+mn-lt"/>
                          <a:ea typeface="+mn-ea"/>
                          <a:cs typeface="Arial" panose="020B0604020202020204" pitchFamily="34" charset="0"/>
                        </a:rPr>
                        <a:t> como producto del debate el Presidente de la Comisión dictaminadora considera necesaria la presentación de un texto sustitutorio, antes de sustentarlo dará cuenta fundamentada de los aportes y opiniones, presentados por escrito y firmados, recogidos y rechazados, así como de los </a:t>
                      </a:r>
                      <a:r>
                        <a:rPr lang="es-ES" sz="1100" b="1" u="sng" kern="1200" dirty="0">
                          <a:solidFill>
                            <a:schemeClr val="tx1"/>
                          </a:solidFill>
                          <a:effectLst/>
                          <a:latin typeface="+mn-lt"/>
                          <a:ea typeface="+mn-ea"/>
                          <a:cs typeface="Arial" panose="020B0604020202020204" pitchFamily="34" charset="0"/>
                        </a:rPr>
                        <a:t>informes técnicos que emitan las entidades públicas o las entidades especializadas</a:t>
                      </a:r>
                      <a:r>
                        <a:rPr lang="es-PE" sz="1100" b="1" u="sng" kern="1200" dirty="0">
                          <a:solidFill>
                            <a:schemeClr val="tx1"/>
                          </a:solidFill>
                          <a:effectLst/>
                          <a:latin typeface="+mn-lt"/>
                          <a:ea typeface="+mn-ea"/>
                          <a:cs typeface="Arial" panose="020B0604020202020204" pitchFamily="34" charset="0"/>
                        </a:rPr>
                        <a:t>.</a:t>
                      </a:r>
                      <a:r>
                        <a:rPr lang="es-PE" sz="1100" b="1" kern="1200" dirty="0">
                          <a:solidFill>
                            <a:schemeClr val="tx1"/>
                          </a:solidFill>
                          <a:effectLst/>
                          <a:latin typeface="+mn-lt"/>
                          <a:ea typeface="+mn-ea"/>
                          <a:cs typeface="Arial" panose="020B0604020202020204" pitchFamily="34" charset="0"/>
                        </a:rPr>
                        <a:t>”</a:t>
                      </a:r>
                      <a:endParaRPr lang="es-PE" sz="1100" kern="1200" dirty="0">
                        <a:solidFill>
                          <a:schemeClr val="tx1"/>
                        </a:solidFill>
                        <a:effectLst/>
                        <a:latin typeface="+mn-lt"/>
                        <a:ea typeface="+mn-ea"/>
                        <a:cs typeface="Arial" panose="020B0604020202020204" pitchFamily="34" charset="0"/>
                      </a:endParaRPr>
                    </a:p>
                    <a:p>
                      <a:pPr algn="just"/>
                      <a:r>
                        <a:rPr lang="es-PE" sz="1100" b="1" kern="1200" dirty="0">
                          <a:solidFill>
                            <a:schemeClr val="tx1"/>
                          </a:solidFill>
                          <a:effectLst/>
                          <a:latin typeface="+mn-lt"/>
                          <a:ea typeface="+mn-ea"/>
                          <a:cs typeface="Arial" panose="020B0604020202020204" pitchFamily="34" charset="0"/>
                        </a:rPr>
                        <a:t> </a:t>
                      </a:r>
                      <a:endParaRPr lang="es-PE" sz="1100" kern="1200" dirty="0">
                        <a:solidFill>
                          <a:schemeClr val="tx1"/>
                        </a:solidFill>
                        <a:effectLst/>
                        <a:latin typeface="+mn-lt"/>
                        <a:ea typeface="+mn-ea"/>
                        <a:cs typeface="Arial" panose="020B0604020202020204" pitchFamily="34" charset="0"/>
                      </a:endParaRPr>
                    </a:p>
                    <a:p>
                      <a:pPr algn="just"/>
                      <a:r>
                        <a:rPr lang="es-PE" sz="1100" b="1" kern="1200" dirty="0">
                          <a:solidFill>
                            <a:schemeClr val="tx1"/>
                          </a:solidFill>
                          <a:effectLst/>
                          <a:latin typeface="+mn-lt"/>
                          <a:ea typeface="+mn-ea"/>
                          <a:cs typeface="Arial" panose="020B0604020202020204" pitchFamily="34" charset="0"/>
                        </a:rPr>
                        <a:t> (…)</a:t>
                      </a:r>
                      <a:endParaRPr lang="es-PE" sz="1100" kern="1200" dirty="0">
                        <a:solidFill>
                          <a:schemeClr val="tx1"/>
                        </a:solidFill>
                        <a:effectLst/>
                        <a:latin typeface="+mn-lt"/>
                        <a:ea typeface="+mn-ea"/>
                        <a:cs typeface="Arial" panose="020B0604020202020204" pitchFamily="34" charset="0"/>
                      </a:endParaRPr>
                    </a:p>
                  </a:txBody>
                  <a:tcPr marL="68580" marR="68580" marT="0" marB="0"/>
                </a:tc>
                <a:extLst>
                  <a:ext uri="{0D108BD9-81ED-4DB2-BD59-A6C34878D82A}">
                    <a16:rowId xmlns:a16="http://schemas.microsoft.com/office/drawing/2014/main" xmlns="" val="3073583327"/>
                  </a:ext>
                </a:extLst>
              </a:tr>
            </a:tbl>
          </a:graphicData>
        </a:graphic>
      </p:graphicFrame>
    </p:spTree>
    <p:extLst>
      <p:ext uri="{BB962C8B-B14F-4D97-AF65-F5344CB8AC3E}">
        <p14:creationId xmlns:p14="http://schemas.microsoft.com/office/powerpoint/2010/main" val="391401916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188</Words>
  <Application>Microsoft Office PowerPoint</Application>
  <PresentationFormat>Panorámica</PresentationFormat>
  <Paragraphs>43</Paragraphs>
  <Slides>4</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Segoe UI</vt:lpstr>
      <vt:lpstr>Tema de Office</vt:lpstr>
      <vt:lpstr>Diapositiva de recursos humanos 1</vt:lpstr>
      <vt:lpstr>Diapositiva de recursos humanos 1</vt:lpstr>
      <vt:lpstr>Proyecto de Resolución Legislativa para modificar el artículo 55 del Reglamento del Congreso, sobre reglas de debate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de recursos humanos 1</dc:title>
  <dc:creator>Ri Pando</dc:creator>
  <cp:lastModifiedBy>Laura Sofia Paredes Gamarra</cp:lastModifiedBy>
  <cp:revision>6</cp:revision>
  <dcterms:created xsi:type="dcterms:W3CDTF">2021-02-13T15:41:34Z</dcterms:created>
  <dcterms:modified xsi:type="dcterms:W3CDTF">2021-04-05T21:05:15Z</dcterms:modified>
</cp:coreProperties>
</file>