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92" d="100"/>
          <a:sy n="92" d="100"/>
        </p:scale>
        <p:origin x="25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085C54-3CC9-46A5-8C39-0FD38F43862D}" type="datetimeFigureOut">
              <a:rPr lang="es-PE" smtClean="0"/>
              <a:t>05/04/2021</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86D990-8EA4-49BB-81BA-3F87D9F4AB7F}" type="slidenum">
              <a:rPr lang="es-PE" smtClean="0"/>
              <a:t>‹Nº›</a:t>
            </a:fld>
            <a:endParaRPr lang="es-PE"/>
          </a:p>
        </p:txBody>
      </p:sp>
    </p:spTree>
    <p:extLst>
      <p:ext uri="{BB962C8B-B14F-4D97-AF65-F5344CB8AC3E}">
        <p14:creationId xmlns:p14="http://schemas.microsoft.com/office/powerpoint/2010/main" val="738076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6DF8F48A-6110-47DA-8521-A1D1FFD22FEF}" type="slidenum">
              <a:rPr lang="es-ES" smtClean="0"/>
              <a:t>1</a:t>
            </a:fld>
            <a:endParaRPr lang="es-ES" dirty="0"/>
          </a:p>
        </p:txBody>
      </p:sp>
    </p:spTree>
    <p:extLst>
      <p:ext uri="{BB962C8B-B14F-4D97-AF65-F5344CB8AC3E}">
        <p14:creationId xmlns:p14="http://schemas.microsoft.com/office/powerpoint/2010/main" val="3853734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6DF8F48A-6110-47DA-8521-A1D1FFD22FEF}" type="slidenum">
              <a:rPr lang="es-ES" smtClean="0"/>
              <a:t>2</a:t>
            </a:fld>
            <a:endParaRPr lang="es-ES" dirty="0"/>
          </a:p>
        </p:txBody>
      </p:sp>
    </p:spTree>
    <p:extLst>
      <p:ext uri="{BB962C8B-B14F-4D97-AF65-F5344CB8AC3E}">
        <p14:creationId xmlns:p14="http://schemas.microsoft.com/office/powerpoint/2010/main" val="3153236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PE"/>
          </a:p>
        </p:txBody>
      </p:sp>
      <p:sp>
        <p:nvSpPr>
          <p:cNvPr id="4" name="Marcador de fecha 3"/>
          <p:cNvSpPr>
            <a:spLocks noGrp="1"/>
          </p:cNvSpPr>
          <p:nvPr>
            <p:ph type="dt" sz="half" idx="10"/>
          </p:nvPr>
        </p:nvSpPr>
        <p:spPr/>
        <p:txBody>
          <a:bodyPr/>
          <a:lstStyle/>
          <a:p>
            <a:fld id="{2342C227-2D2A-4450-A2A1-5B2C4FE99DC7}"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EAE0CFF0-F79D-43E4-8425-646D8E56913A}" type="slidenum">
              <a:rPr lang="es-PE" smtClean="0"/>
              <a:t>‹Nº›</a:t>
            </a:fld>
            <a:endParaRPr lang="es-PE"/>
          </a:p>
        </p:txBody>
      </p:sp>
    </p:spTree>
    <p:extLst>
      <p:ext uri="{BB962C8B-B14F-4D97-AF65-F5344CB8AC3E}">
        <p14:creationId xmlns:p14="http://schemas.microsoft.com/office/powerpoint/2010/main" val="1577068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2342C227-2D2A-4450-A2A1-5B2C4FE99DC7}"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EAE0CFF0-F79D-43E4-8425-646D8E56913A}" type="slidenum">
              <a:rPr lang="es-PE" smtClean="0"/>
              <a:t>‹Nº›</a:t>
            </a:fld>
            <a:endParaRPr lang="es-PE"/>
          </a:p>
        </p:txBody>
      </p:sp>
    </p:spTree>
    <p:extLst>
      <p:ext uri="{BB962C8B-B14F-4D97-AF65-F5344CB8AC3E}">
        <p14:creationId xmlns:p14="http://schemas.microsoft.com/office/powerpoint/2010/main" val="511043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2342C227-2D2A-4450-A2A1-5B2C4FE99DC7}"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EAE0CFF0-F79D-43E4-8425-646D8E56913A}" type="slidenum">
              <a:rPr lang="es-PE" smtClean="0"/>
              <a:t>‹Nº›</a:t>
            </a:fld>
            <a:endParaRPr lang="es-PE"/>
          </a:p>
        </p:txBody>
      </p:sp>
    </p:spTree>
    <p:extLst>
      <p:ext uri="{BB962C8B-B14F-4D97-AF65-F5344CB8AC3E}">
        <p14:creationId xmlns:p14="http://schemas.microsoft.com/office/powerpoint/2010/main" val="2226331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2342C227-2D2A-4450-A2A1-5B2C4FE99DC7}"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EAE0CFF0-F79D-43E4-8425-646D8E56913A}" type="slidenum">
              <a:rPr lang="es-PE" smtClean="0"/>
              <a:t>‹Nº›</a:t>
            </a:fld>
            <a:endParaRPr lang="es-PE"/>
          </a:p>
        </p:txBody>
      </p:sp>
    </p:spTree>
    <p:extLst>
      <p:ext uri="{BB962C8B-B14F-4D97-AF65-F5344CB8AC3E}">
        <p14:creationId xmlns:p14="http://schemas.microsoft.com/office/powerpoint/2010/main" val="2471047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2342C227-2D2A-4450-A2A1-5B2C4FE99DC7}"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EAE0CFF0-F79D-43E4-8425-646D8E56913A}" type="slidenum">
              <a:rPr lang="es-PE" smtClean="0"/>
              <a:t>‹Nº›</a:t>
            </a:fld>
            <a:endParaRPr lang="es-PE"/>
          </a:p>
        </p:txBody>
      </p:sp>
    </p:spTree>
    <p:extLst>
      <p:ext uri="{BB962C8B-B14F-4D97-AF65-F5344CB8AC3E}">
        <p14:creationId xmlns:p14="http://schemas.microsoft.com/office/powerpoint/2010/main" val="2803700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p:cNvSpPr>
            <a:spLocks noGrp="1"/>
          </p:cNvSpPr>
          <p:nvPr>
            <p:ph type="dt" sz="half" idx="10"/>
          </p:nvPr>
        </p:nvSpPr>
        <p:spPr/>
        <p:txBody>
          <a:bodyPr/>
          <a:lstStyle/>
          <a:p>
            <a:fld id="{2342C227-2D2A-4450-A2A1-5B2C4FE99DC7}" type="datetimeFigureOut">
              <a:rPr lang="es-PE" smtClean="0"/>
              <a:t>05/04/2021</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EAE0CFF0-F79D-43E4-8425-646D8E56913A}" type="slidenum">
              <a:rPr lang="es-PE" smtClean="0"/>
              <a:t>‹Nº›</a:t>
            </a:fld>
            <a:endParaRPr lang="es-PE"/>
          </a:p>
        </p:txBody>
      </p:sp>
    </p:spTree>
    <p:extLst>
      <p:ext uri="{BB962C8B-B14F-4D97-AF65-F5344CB8AC3E}">
        <p14:creationId xmlns:p14="http://schemas.microsoft.com/office/powerpoint/2010/main" val="2776814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p:cNvSpPr>
            <a:spLocks noGrp="1"/>
          </p:cNvSpPr>
          <p:nvPr>
            <p:ph type="dt" sz="half" idx="10"/>
          </p:nvPr>
        </p:nvSpPr>
        <p:spPr/>
        <p:txBody>
          <a:bodyPr/>
          <a:lstStyle/>
          <a:p>
            <a:fld id="{2342C227-2D2A-4450-A2A1-5B2C4FE99DC7}" type="datetimeFigureOut">
              <a:rPr lang="es-PE" smtClean="0"/>
              <a:t>05/04/2021</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EAE0CFF0-F79D-43E4-8425-646D8E56913A}" type="slidenum">
              <a:rPr lang="es-PE" smtClean="0"/>
              <a:t>‹Nº›</a:t>
            </a:fld>
            <a:endParaRPr lang="es-PE"/>
          </a:p>
        </p:txBody>
      </p:sp>
    </p:spTree>
    <p:extLst>
      <p:ext uri="{BB962C8B-B14F-4D97-AF65-F5344CB8AC3E}">
        <p14:creationId xmlns:p14="http://schemas.microsoft.com/office/powerpoint/2010/main" val="2446295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fecha 2"/>
          <p:cNvSpPr>
            <a:spLocks noGrp="1"/>
          </p:cNvSpPr>
          <p:nvPr>
            <p:ph type="dt" sz="half" idx="10"/>
          </p:nvPr>
        </p:nvSpPr>
        <p:spPr/>
        <p:txBody>
          <a:bodyPr/>
          <a:lstStyle/>
          <a:p>
            <a:fld id="{2342C227-2D2A-4450-A2A1-5B2C4FE99DC7}" type="datetimeFigureOut">
              <a:rPr lang="es-PE" smtClean="0"/>
              <a:t>05/04/2021</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EAE0CFF0-F79D-43E4-8425-646D8E56913A}" type="slidenum">
              <a:rPr lang="es-PE" smtClean="0"/>
              <a:t>‹Nº›</a:t>
            </a:fld>
            <a:endParaRPr lang="es-PE"/>
          </a:p>
        </p:txBody>
      </p:sp>
    </p:spTree>
    <p:extLst>
      <p:ext uri="{BB962C8B-B14F-4D97-AF65-F5344CB8AC3E}">
        <p14:creationId xmlns:p14="http://schemas.microsoft.com/office/powerpoint/2010/main" val="1861468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342C227-2D2A-4450-A2A1-5B2C4FE99DC7}" type="datetimeFigureOut">
              <a:rPr lang="es-PE" smtClean="0"/>
              <a:t>05/04/2021</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EAE0CFF0-F79D-43E4-8425-646D8E56913A}" type="slidenum">
              <a:rPr lang="es-PE" smtClean="0"/>
              <a:t>‹Nº›</a:t>
            </a:fld>
            <a:endParaRPr lang="es-PE"/>
          </a:p>
        </p:txBody>
      </p:sp>
    </p:spTree>
    <p:extLst>
      <p:ext uri="{BB962C8B-B14F-4D97-AF65-F5344CB8AC3E}">
        <p14:creationId xmlns:p14="http://schemas.microsoft.com/office/powerpoint/2010/main" val="2279632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2342C227-2D2A-4450-A2A1-5B2C4FE99DC7}" type="datetimeFigureOut">
              <a:rPr lang="es-PE" smtClean="0"/>
              <a:t>05/04/2021</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EAE0CFF0-F79D-43E4-8425-646D8E56913A}" type="slidenum">
              <a:rPr lang="es-PE" smtClean="0"/>
              <a:t>‹Nº›</a:t>
            </a:fld>
            <a:endParaRPr lang="es-PE"/>
          </a:p>
        </p:txBody>
      </p:sp>
    </p:spTree>
    <p:extLst>
      <p:ext uri="{BB962C8B-B14F-4D97-AF65-F5344CB8AC3E}">
        <p14:creationId xmlns:p14="http://schemas.microsoft.com/office/powerpoint/2010/main" val="477970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2342C227-2D2A-4450-A2A1-5B2C4FE99DC7}" type="datetimeFigureOut">
              <a:rPr lang="es-PE" smtClean="0"/>
              <a:t>05/04/2021</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EAE0CFF0-F79D-43E4-8425-646D8E56913A}" type="slidenum">
              <a:rPr lang="es-PE" smtClean="0"/>
              <a:t>‹Nº›</a:t>
            </a:fld>
            <a:endParaRPr lang="es-PE"/>
          </a:p>
        </p:txBody>
      </p:sp>
    </p:spTree>
    <p:extLst>
      <p:ext uri="{BB962C8B-B14F-4D97-AF65-F5344CB8AC3E}">
        <p14:creationId xmlns:p14="http://schemas.microsoft.com/office/powerpoint/2010/main" val="4250015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227-2D2A-4450-A2A1-5B2C4FE99DC7}" type="datetimeFigureOut">
              <a:rPr lang="es-PE" smtClean="0"/>
              <a:t>05/04/2021</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E0CFF0-F79D-43E4-8425-646D8E56913A}" type="slidenum">
              <a:rPr lang="es-PE" smtClean="0"/>
              <a:t>‹Nº›</a:t>
            </a:fld>
            <a:endParaRPr lang="es-PE"/>
          </a:p>
        </p:txBody>
      </p:sp>
    </p:spTree>
    <p:extLst>
      <p:ext uri="{BB962C8B-B14F-4D97-AF65-F5344CB8AC3E}">
        <p14:creationId xmlns:p14="http://schemas.microsoft.com/office/powerpoint/2010/main" val="926233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descr="Esta imagen es una forma decorativa abstracta. ">
            <a:extLst>
              <a:ext uri="{FF2B5EF4-FFF2-40B4-BE49-F238E27FC236}">
                <a16:creationId xmlns:a16="http://schemas.microsoft.com/office/drawing/2014/main" xmlns="" id="{8E504344-8563-476C-9EF9-4200B272FDC1}"/>
              </a:ext>
            </a:extLst>
          </p:cNvPr>
          <p:cNvGrpSpPr/>
          <p:nvPr/>
        </p:nvGrpSpPr>
        <p:grpSpPr>
          <a:xfrm>
            <a:off x="8388862" y="-2847319"/>
            <a:ext cx="8948964" cy="12105059"/>
            <a:chOff x="4855953" y="-2833465"/>
            <a:chExt cx="8948964" cy="12105059"/>
          </a:xfrm>
        </p:grpSpPr>
        <p:sp>
          <p:nvSpPr>
            <p:cNvPr id="18" name="Forma libre 10">
              <a:extLst>
                <a:ext uri="{FF2B5EF4-FFF2-40B4-BE49-F238E27FC236}">
                  <a16:creationId xmlns:a16="http://schemas.microsoft.com/office/drawing/2014/main" xmlns="" id="{73D22BE5-D5D5-4BF2-A935-5C4AB588B458}"/>
                </a:ext>
              </a:extLst>
            </p:cNvPr>
            <p:cNvSpPr>
              <a:spLocks/>
            </p:cNvSpPr>
            <p:nvPr/>
          </p:nvSpPr>
          <p:spPr bwMode="auto">
            <a:xfrm rot="9420272">
              <a:off x="4855953" y="-2246936"/>
              <a:ext cx="8673602" cy="11518530"/>
            </a:xfrm>
            <a:custGeom>
              <a:avLst/>
              <a:gdLst>
                <a:gd name="T0" fmla="*/ 1166 w 2492"/>
                <a:gd name="T1" fmla="*/ 2419 h 3315"/>
                <a:gd name="T2" fmla="*/ 243 w 2492"/>
                <a:gd name="T3" fmla="*/ 912 h 3315"/>
                <a:gd name="T4" fmla="*/ 449 w 2492"/>
                <a:gd name="T5" fmla="*/ 15 h 3315"/>
                <a:gd name="T6" fmla="*/ 766 w 2492"/>
                <a:gd name="T7" fmla="*/ 302 h 3315"/>
                <a:gd name="T8" fmla="*/ 1651 w 2492"/>
                <a:gd name="T9" fmla="*/ 481 h 3315"/>
                <a:gd name="T10" fmla="*/ 2239 w 2492"/>
                <a:gd name="T11" fmla="*/ 1238 h 3315"/>
                <a:gd name="T12" fmla="*/ 2186 w 2492"/>
                <a:gd name="T13" fmla="*/ 2201 h 3315"/>
                <a:gd name="T14" fmla="*/ 2165 w 2492"/>
                <a:gd name="T15" fmla="*/ 2928 h 3315"/>
                <a:gd name="T16" fmla="*/ 1400 w 2492"/>
                <a:gd name="T17" fmla="*/ 3100 h 3315"/>
                <a:gd name="T18" fmla="*/ 1166 w 2492"/>
                <a:gd name="T19" fmla="*/ 2419 h 3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2" h="3315">
                  <a:moveTo>
                    <a:pt x="1166" y="2419"/>
                  </a:moveTo>
                  <a:cubicBezTo>
                    <a:pt x="1505" y="1277"/>
                    <a:pt x="486" y="1533"/>
                    <a:pt x="243" y="912"/>
                  </a:cubicBezTo>
                  <a:cubicBezTo>
                    <a:pt x="0" y="292"/>
                    <a:pt x="291" y="31"/>
                    <a:pt x="449" y="15"/>
                  </a:cubicBezTo>
                  <a:cubicBezTo>
                    <a:pt x="607" y="0"/>
                    <a:pt x="716" y="54"/>
                    <a:pt x="766" y="302"/>
                  </a:cubicBezTo>
                  <a:cubicBezTo>
                    <a:pt x="817" y="551"/>
                    <a:pt x="1312" y="508"/>
                    <a:pt x="1651" y="481"/>
                  </a:cubicBezTo>
                  <a:cubicBezTo>
                    <a:pt x="1989" y="454"/>
                    <a:pt x="2492" y="733"/>
                    <a:pt x="2239" y="1238"/>
                  </a:cubicBezTo>
                  <a:cubicBezTo>
                    <a:pt x="1986" y="1743"/>
                    <a:pt x="2000" y="1716"/>
                    <a:pt x="2186" y="2201"/>
                  </a:cubicBezTo>
                  <a:cubicBezTo>
                    <a:pt x="2372" y="2685"/>
                    <a:pt x="2165" y="2928"/>
                    <a:pt x="2165" y="2928"/>
                  </a:cubicBezTo>
                  <a:cubicBezTo>
                    <a:pt x="2165" y="2928"/>
                    <a:pt x="1791" y="3315"/>
                    <a:pt x="1400" y="3100"/>
                  </a:cubicBezTo>
                  <a:cubicBezTo>
                    <a:pt x="1008" y="2885"/>
                    <a:pt x="1166" y="2419"/>
                    <a:pt x="1166" y="2419"/>
                  </a:cubicBezTo>
                  <a:close/>
                </a:path>
              </a:pathLst>
            </a:custGeom>
            <a:gradFill>
              <a:gsLst>
                <a:gs pos="0">
                  <a:srgbClr val="80DEDE"/>
                </a:gs>
                <a:gs pos="53500">
                  <a:srgbClr val="85C1E7"/>
                </a:gs>
                <a:gs pos="100000">
                  <a:srgbClr val="878CFF"/>
                </a:gs>
              </a:gsLst>
              <a:lin ang="5400000" scaled="1"/>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sp>
          <p:nvSpPr>
            <p:cNvPr id="19" name="Forma libre 11">
              <a:extLst>
                <a:ext uri="{FF2B5EF4-FFF2-40B4-BE49-F238E27FC236}">
                  <a16:creationId xmlns:a16="http://schemas.microsoft.com/office/drawing/2014/main" xmlns="" id="{C42C174B-303A-45F6-8FF1-93001A3AAFC1}"/>
                </a:ext>
              </a:extLst>
            </p:cNvPr>
            <p:cNvSpPr>
              <a:spLocks/>
            </p:cNvSpPr>
            <p:nvPr/>
          </p:nvSpPr>
          <p:spPr bwMode="auto">
            <a:xfrm rot="9420272">
              <a:off x="5048022" y="-2833465"/>
              <a:ext cx="8756895" cy="10755934"/>
            </a:xfrm>
            <a:custGeom>
              <a:avLst/>
              <a:gdLst>
                <a:gd name="T0" fmla="*/ 1504 w 2516"/>
                <a:gd name="T1" fmla="*/ 2980 h 3095"/>
                <a:gd name="T2" fmla="*/ 2237 w 2516"/>
                <a:gd name="T3" fmla="*/ 2283 h 3095"/>
                <a:gd name="T4" fmla="*/ 1468 w 2516"/>
                <a:gd name="T5" fmla="*/ 1052 h 3095"/>
                <a:gd name="T6" fmla="*/ 979 w 2516"/>
                <a:gd name="T7" fmla="*/ 648 h 3095"/>
                <a:gd name="T8" fmla="*/ 411 w 2516"/>
                <a:gd name="T9" fmla="*/ 195 h 3095"/>
                <a:gd name="T10" fmla="*/ 397 w 2516"/>
                <a:gd name="T11" fmla="*/ 1117 h 3095"/>
                <a:gd name="T12" fmla="*/ 194 w 2516"/>
                <a:gd name="T13" fmla="*/ 1767 h 3095"/>
                <a:gd name="T14" fmla="*/ 866 w 2516"/>
                <a:gd name="T15" fmla="*/ 2349 h 3095"/>
                <a:gd name="T16" fmla="*/ 1275 w 2516"/>
                <a:gd name="T17" fmla="*/ 2766 h 3095"/>
                <a:gd name="T18" fmla="*/ 1504 w 2516"/>
                <a:gd name="T19" fmla="*/ 2980 h 3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16" h="3095">
                  <a:moveTo>
                    <a:pt x="1504" y="2980"/>
                  </a:moveTo>
                  <a:cubicBezTo>
                    <a:pt x="1504" y="2980"/>
                    <a:pt x="1958" y="3095"/>
                    <a:pt x="2237" y="2283"/>
                  </a:cubicBezTo>
                  <a:cubicBezTo>
                    <a:pt x="2516" y="1472"/>
                    <a:pt x="1745" y="1159"/>
                    <a:pt x="1468" y="1052"/>
                  </a:cubicBezTo>
                  <a:cubicBezTo>
                    <a:pt x="1191" y="945"/>
                    <a:pt x="1126" y="907"/>
                    <a:pt x="979" y="648"/>
                  </a:cubicBezTo>
                  <a:cubicBezTo>
                    <a:pt x="832" y="389"/>
                    <a:pt x="822" y="0"/>
                    <a:pt x="411" y="195"/>
                  </a:cubicBezTo>
                  <a:cubicBezTo>
                    <a:pt x="0" y="391"/>
                    <a:pt x="384" y="948"/>
                    <a:pt x="397" y="1117"/>
                  </a:cubicBezTo>
                  <a:cubicBezTo>
                    <a:pt x="411" y="1286"/>
                    <a:pt x="128" y="1580"/>
                    <a:pt x="194" y="1767"/>
                  </a:cubicBezTo>
                  <a:cubicBezTo>
                    <a:pt x="259" y="1954"/>
                    <a:pt x="273" y="2154"/>
                    <a:pt x="866" y="2349"/>
                  </a:cubicBezTo>
                  <a:cubicBezTo>
                    <a:pt x="866" y="2349"/>
                    <a:pt x="1186" y="2374"/>
                    <a:pt x="1275" y="2766"/>
                  </a:cubicBezTo>
                  <a:cubicBezTo>
                    <a:pt x="1275" y="2766"/>
                    <a:pt x="1340" y="2988"/>
                    <a:pt x="1504" y="2980"/>
                  </a:cubicBezTo>
                  <a:close/>
                </a:path>
              </a:pathLst>
            </a:custGeom>
            <a:gradFill>
              <a:gsLst>
                <a:gs pos="0">
                  <a:srgbClr val="7CEFD8"/>
                </a:gs>
                <a:gs pos="51000">
                  <a:srgbClr val="6672E4"/>
                </a:gs>
                <a:gs pos="100000">
                  <a:srgbClr val="882BE5"/>
                </a:gs>
              </a:gsLst>
              <a:lin ang="5400000" scaled="1"/>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sp>
          <p:nvSpPr>
            <p:cNvPr id="20" name="Forma libre 12">
              <a:extLst>
                <a:ext uri="{FF2B5EF4-FFF2-40B4-BE49-F238E27FC236}">
                  <a16:creationId xmlns:a16="http://schemas.microsoft.com/office/drawing/2014/main" xmlns="" id="{22AA5A4F-A0EB-453F-A699-F817D4616C6F}"/>
                </a:ext>
              </a:extLst>
            </p:cNvPr>
            <p:cNvSpPr>
              <a:spLocks/>
            </p:cNvSpPr>
            <p:nvPr/>
          </p:nvSpPr>
          <p:spPr bwMode="auto">
            <a:xfrm rot="9420272">
              <a:off x="5218811" y="-1993836"/>
              <a:ext cx="7570428" cy="10122905"/>
            </a:xfrm>
            <a:custGeom>
              <a:avLst/>
              <a:gdLst>
                <a:gd name="T0" fmla="*/ 1896 w 2175"/>
                <a:gd name="T1" fmla="*/ 2283 h 2913"/>
                <a:gd name="T2" fmla="*/ 1467 w 2175"/>
                <a:gd name="T3" fmla="*/ 2913 h 2913"/>
                <a:gd name="T4" fmla="*/ 1250 w 2175"/>
                <a:gd name="T5" fmla="*/ 2849 h 2913"/>
                <a:gd name="T6" fmla="*/ 1016 w 2175"/>
                <a:gd name="T7" fmla="*/ 2168 h 2913"/>
                <a:gd name="T8" fmla="*/ 93 w 2175"/>
                <a:gd name="T9" fmla="*/ 661 h 2913"/>
                <a:gd name="T10" fmla="*/ 0 w 2175"/>
                <a:gd name="T11" fmla="*/ 238 h 2913"/>
                <a:gd name="T12" fmla="*/ 70 w 2175"/>
                <a:gd name="T13" fmla="*/ 195 h 2913"/>
                <a:gd name="T14" fmla="*/ 638 w 2175"/>
                <a:gd name="T15" fmla="*/ 648 h 2913"/>
                <a:gd name="T16" fmla="*/ 1127 w 2175"/>
                <a:gd name="T17" fmla="*/ 1052 h 2913"/>
                <a:gd name="T18" fmla="*/ 1896 w 2175"/>
                <a:gd name="T19" fmla="*/ 2283 h 2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75" h="2913">
                  <a:moveTo>
                    <a:pt x="1896" y="2283"/>
                  </a:moveTo>
                  <a:cubicBezTo>
                    <a:pt x="1770" y="2651"/>
                    <a:pt x="1607" y="2829"/>
                    <a:pt x="1467" y="2913"/>
                  </a:cubicBezTo>
                  <a:cubicBezTo>
                    <a:pt x="1397" y="2909"/>
                    <a:pt x="1324" y="2889"/>
                    <a:pt x="1250" y="2849"/>
                  </a:cubicBezTo>
                  <a:cubicBezTo>
                    <a:pt x="858" y="2634"/>
                    <a:pt x="1016" y="2168"/>
                    <a:pt x="1016" y="2168"/>
                  </a:cubicBezTo>
                  <a:cubicBezTo>
                    <a:pt x="1354" y="1026"/>
                    <a:pt x="336" y="1282"/>
                    <a:pt x="93" y="661"/>
                  </a:cubicBezTo>
                  <a:cubicBezTo>
                    <a:pt x="28" y="495"/>
                    <a:pt x="1" y="354"/>
                    <a:pt x="0" y="238"/>
                  </a:cubicBezTo>
                  <a:cubicBezTo>
                    <a:pt x="20" y="222"/>
                    <a:pt x="44" y="208"/>
                    <a:pt x="70" y="195"/>
                  </a:cubicBezTo>
                  <a:cubicBezTo>
                    <a:pt x="481" y="0"/>
                    <a:pt x="491" y="389"/>
                    <a:pt x="638" y="648"/>
                  </a:cubicBezTo>
                  <a:cubicBezTo>
                    <a:pt x="785" y="907"/>
                    <a:pt x="850" y="945"/>
                    <a:pt x="1127" y="1052"/>
                  </a:cubicBezTo>
                  <a:cubicBezTo>
                    <a:pt x="1404" y="1159"/>
                    <a:pt x="2175" y="1472"/>
                    <a:pt x="1896" y="2283"/>
                  </a:cubicBezTo>
                  <a:close/>
                </a:path>
              </a:pathLst>
            </a:custGeom>
            <a:gradFill>
              <a:gsLst>
                <a:gs pos="100000">
                  <a:srgbClr val="7CEFD8"/>
                </a:gs>
                <a:gs pos="19000">
                  <a:srgbClr val="6672E4"/>
                </a:gs>
                <a:gs pos="0">
                  <a:srgbClr val="882BE5"/>
                </a:gs>
              </a:gsLst>
              <a:lin ang="10200000" scaled="0"/>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grpSp>
      <p:sp>
        <p:nvSpPr>
          <p:cNvPr id="24" name="Cuadro de texto 23">
            <a:extLst>
              <a:ext uri="{FF2B5EF4-FFF2-40B4-BE49-F238E27FC236}">
                <a16:creationId xmlns:a16="http://schemas.microsoft.com/office/drawing/2014/main" xmlns="" id="{C1165547-DF3A-4694-9097-2BDAF2003713}"/>
              </a:ext>
            </a:extLst>
          </p:cNvPr>
          <p:cNvSpPr txBox="1"/>
          <p:nvPr/>
        </p:nvSpPr>
        <p:spPr>
          <a:xfrm>
            <a:off x="733192" y="1391983"/>
            <a:ext cx="8831722" cy="4154984"/>
          </a:xfrm>
          <a:prstGeom prst="rect">
            <a:avLst/>
          </a:prstGeom>
          <a:noFill/>
        </p:spPr>
        <p:txBody>
          <a:bodyPr wrap="square" lIns="0" tIns="0" rIns="0" bIns="0" rtlCol="0">
            <a:spAutoFit/>
          </a:bodyPr>
          <a:lstStyle/>
          <a:p>
            <a:pPr rtl="0"/>
            <a:r>
              <a:rPr lang="es-ES" sz="5400" b="1" dirty="0">
                <a:solidFill>
                  <a:srgbClr val="002060"/>
                </a:solidFill>
                <a:latin typeface="Segoe UI" panose="020B0502040204020203" pitchFamily="34" charset="0"/>
                <a:cs typeface="Segoe UI" panose="020B0502040204020203" pitchFamily="34" charset="0"/>
              </a:rPr>
              <a:t>Comisión Especial Multipartidaria </a:t>
            </a:r>
          </a:p>
          <a:p>
            <a:pPr rtl="0"/>
            <a:r>
              <a:rPr lang="es-ES" sz="5400" b="1" dirty="0">
                <a:solidFill>
                  <a:srgbClr val="002060"/>
                </a:solidFill>
                <a:latin typeface="Segoe UI" panose="020B0502040204020203" pitchFamily="34" charset="0"/>
                <a:cs typeface="Segoe UI" panose="020B0502040204020203" pitchFamily="34" charset="0"/>
              </a:rPr>
              <a:t>encargada del Ordenamiento Legislativo - CEMOL</a:t>
            </a:r>
          </a:p>
        </p:txBody>
      </p:sp>
      <p:sp>
        <p:nvSpPr>
          <p:cNvPr id="55" name="Rectángulo 54">
            <a:extLst>
              <a:ext uri="{FF2B5EF4-FFF2-40B4-BE49-F238E27FC236}">
                <a16:creationId xmlns:a16="http://schemas.microsoft.com/office/drawing/2014/main" xmlns="" id="{6BBBCB2E-F413-4381-8378-02FDC20EA4F6}"/>
              </a:ext>
            </a:extLst>
          </p:cNvPr>
          <p:cNvSpPr/>
          <p:nvPr/>
        </p:nvSpPr>
        <p:spPr>
          <a:xfrm>
            <a:off x="695929" y="5776963"/>
            <a:ext cx="4659841" cy="369332"/>
          </a:xfrm>
          <a:prstGeom prst="rect">
            <a:avLst/>
          </a:prstGeom>
        </p:spPr>
        <p:txBody>
          <a:bodyPr wrap="square" lIns="0" tIns="0" rIns="0" bIns="0" rtlCol="0">
            <a:spAutoFit/>
          </a:bodyPr>
          <a:lstStyle/>
          <a:p>
            <a:pPr rtl="0"/>
            <a:r>
              <a:rPr lang="es-ES" sz="2400" b="1" i="1" dirty="0">
                <a:solidFill>
                  <a:srgbClr val="002060"/>
                </a:solidFill>
                <a:latin typeface="+mj-lt"/>
                <a:cs typeface="Segoe UI" panose="020B0502040204020203" pitchFamily="34" charset="0"/>
              </a:rPr>
              <a:t>Presidente </a:t>
            </a:r>
            <a:r>
              <a:rPr lang="es-ES" sz="2400" b="1" i="1" dirty="0" err="1">
                <a:solidFill>
                  <a:srgbClr val="002060"/>
                </a:solidFill>
                <a:latin typeface="+mj-lt"/>
                <a:cs typeface="Segoe UI" panose="020B0502040204020203" pitchFamily="34" charset="0"/>
              </a:rPr>
              <a:t>Diethell</a:t>
            </a:r>
            <a:r>
              <a:rPr lang="es-ES" sz="2400" b="1" i="1" dirty="0">
                <a:solidFill>
                  <a:srgbClr val="002060"/>
                </a:solidFill>
                <a:latin typeface="+mj-lt"/>
                <a:cs typeface="Segoe UI" panose="020B0502040204020203" pitchFamily="34" charset="0"/>
              </a:rPr>
              <a:t> Columbus </a:t>
            </a:r>
            <a:r>
              <a:rPr lang="es-ES" sz="2400" b="1" i="1" dirty="0" err="1">
                <a:solidFill>
                  <a:srgbClr val="002060"/>
                </a:solidFill>
                <a:latin typeface="+mj-lt"/>
                <a:cs typeface="Segoe UI" panose="020B0502040204020203" pitchFamily="34" charset="0"/>
              </a:rPr>
              <a:t>Murata</a:t>
            </a:r>
            <a:endParaRPr lang="es-ES" sz="2400" b="1" i="1" dirty="0">
              <a:solidFill>
                <a:srgbClr val="002060"/>
              </a:solidFill>
              <a:latin typeface="+mj-lt"/>
              <a:cs typeface="Segoe UI" panose="020B0502040204020203" pitchFamily="34" charset="0"/>
            </a:endParaRPr>
          </a:p>
        </p:txBody>
      </p:sp>
      <p:sp>
        <p:nvSpPr>
          <p:cNvPr id="3" name="Título 2" hidden="1">
            <a:extLst>
              <a:ext uri="{FF2B5EF4-FFF2-40B4-BE49-F238E27FC236}">
                <a16:creationId xmlns:a16="http://schemas.microsoft.com/office/drawing/2014/main" xmlns="" id="{016C325E-5B69-4D07-BBFB-7DB217A69D48}"/>
              </a:ext>
            </a:extLst>
          </p:cNvPr>
          <p:cNvSpPr>
            <a:spLocks noGrp="1"/>
          </p:cNvSpPr>
          <p:nvPr>
            <p:ph type="ctrTitle"/>
          </p:nvPr>
        </p:nvSpPr>
        <p:spPr/>
        <p:txBody>
          <a:bodyPr rtlCol="0"/>
          <a:lstStyle/>
          <a:p>
            <a:r>
              <a:rPr lang="es-ES" dirty="0"/>
              <a:t>Diapositiva de recursos humanos 1</a:t>
            </a:r>
          </a:p>
        </p:txBody>
      </p:sp>
    </p:spTree>
    <p:extLst>
      <p:ext uri="{BB962C8B-B14F-4D97-AF65-F5344CB8AC3E}">
        <p14:creationId xmlns:p14="http://schemas.microsoft.com/office/powerpoint/2010/main" val="2282740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descr="Esta imagen es una forma decorativa abstracta. ">
            <a:extLst>
              <a:ext uri="{FF2B5EF4-FFF2-40B4-BE49-F238E27FC236}">
                <a16:creationId xmlns:a16="http://schemas.microsoft.com/office/drawing/2014/main" xmlns="" id="{8E504344-8563-476C-9EF9-4200B272FDC1}"/>
              </a:ext>
            </a:extLst>
          </p:cNvPr>
          <p:cNvGrpSpPr/>
          <p:nvPr/>
        </p:nvGrpSpPr>
        <p:grpSpPr>
          <a:xfrm>
            <a:off x="10203807" y="-1932919"/>
            <a:ext cx="8948964" cy="12105059"/>
            <a:chOff x="4855953" y="-2833465"/>
            <a:chExt cx="8948964" cy="12105059"/>
          </a:xfrm>
        </p:grpSpPr>
        <p:sp>
          <p:nvSpPr>
            <p:cNvPr id="18" name="Forma libre 10">
              <a:extLst>
                <a:ext uri="{FF2B5EF4-FFF2-40B4-BE49-F238E27FC236}">
                  <a16:creationId xmlns:a16="http://schemas.microsoft.com/office/drawing/2014/main" xmlns="" id="{73D22BE5-D5D5-4BF2-A935-5C4AB588B458}"/>
                </a:ext>
              </a:extLst>
            </p:cNvPr>
            <p:cNvSpPr>
              <a:spLocks/>
            </p:cNvSpPr>
            <p:nvPr/>
          </p:nvSpPr>
          <p:spPr bwMode="auto">
            <a:xfrm rot="9420272">
              <a:off x="4855953" y="-2246936"/>
              <a:ext cx="8673602" cy="11518530"/>
            </a:xfrm>
            <a:custGeom>
              <a:avLst/>
              <a:gdLst>
                <a:gd name="T0" fmla="*/ 1166 w 2492"/>
                <a:gd name="T1" fmla="*/ 2419 h 3315"/>
                <a:gd name="T2" fmla="*/ 243 w 2492"/>
                <a:gd name="T3" fmla="*/ 912 h 3315"/>
                <a:gd name="T4" fmla="*/ 449 w 2492"/>
                <a:gd name="T5" fmla="*/ 15 h 3315"/>
                <a:gd name="T6" fmla="*/ 766 w 2492"/>
                <a:gd name="T7" fmla="*/ 302 h 3315"/>
                <a:gd name="T8" fmla="*/ 1651 w 2492"/>
                <a:gd name="T9" fmla="*/ 481 h 3315"/>
                <a:gd name="T10" fmla="*/ 2239 w 2492"/>
                <a:gd name="T11" fmla="*/ 1238 h 3315"/>
                <a:gd name="T12" fmla="*/ 2186 w 2492"/>
                <a:gd name="T13" fmla="*/ 2201 h 3315"/>
                <a:gd name="T14" fmla="*/ 2165 w 2492"/>
                <a:gd name="T15" fmla="*/ 2928 h 3315"/>
                <a:gd name="T16" fmla="*/ 1400 w 2492"/>
                <a:gd name="T17" fmla="*/ 3100 h 3315"/>
                <a:gd name="T18" fmla="*/ 1166 w 2492"/>
                <a:gd name="T19" fmla="*/ 2419 h 3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2" h="3315">
                  <a:moveTo>
                    <a:pt x="1166" y="2419"/>
                  </a:moveTo>
                  <a:cubicBezTo>
                    <a:pt x="1505" y="1277"/>
                    <a:pt x="486" y="1533"/>
                    <a:pt x="243" y="912"/>
                  </a:cubicBezTo>
                  <a:cubicBezTo>
                    <a:pt x="0" y="292"/>
                    <a:pt x="291" y="31"/>
                    <a:pt x="449" y="15"/>
                  </a:cubicBezTo>
                  <a:cubicBezTo>
                    <a:pt x="607" y="0"/>
                    <a:pt x="716" y="54"/>
                    <a:pt x="766" y="302"/>
                  </a:cubicBezTo>
                  <a:cubicBezTo>
                    <a:pt x="817" y="551"/>
                    <a:pt x="1312" y="508"/>
                    <a:pt x="1651" y="481"/>
                  </a:cubicBezTo>
                  <a:cubicBezTo>
                    <a:pt x="1989" y="454"/>
                    <a:pt x="2492" y="733"/>
                    <a:pt x="2239" y="1238"/>
                  </a:cubicBezTo>
                  <a:cubicBezTo>
                    <a:pt x="1986" y="1743"/>
                    <a:pt x="2000" y="1716"/>
                    <a:pt x="2186" y="2201"/>
                  </a:cubicBezTo>
                  <a:cubicBezTo>
                    <a:pt x="2372" y="2685"/>
                    <a:pt x="2165" y="2928"/>
                    <a:pt x="2165" y="2928"/>
                  </a:cubicBezTo>
                  <a:cubicBezTo>
                    <a:pt x="2165" y="2928"/>
                    <a:pt x="1791" y="3315"/>
                    <a:pt x="1400" y="3100"/>
                  </a:cubicBezTo>
                  <a:cubicBezTo>
                    <a:pt x="1008" y="2885"/>
                    <a:pt x="1166" y="2419"/>
                    <a:pt x="1166" y="2419"/>
                  </a:cubicBezTo>
                  <a:close/>
                </a:path>
              </a:pathLst>
            </a:custGeom>
            <a:gradFill>
              <a:gsLst>
                <a:gs pos="0">
                  <a:srgbClr val="80DEDE"/>
                </a:gs>
                <a:gs pos="53500">
                  <a:srgbClr val="85C1E7"/>
                </a:gs>
                <a:gs pos="100000">
                  <a:srgbClr val="878CFF"/>
                </a:gs>
              </a:gsLst>
              <a:lin ang="5400000" scaled="1"/>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sp>
          <p:nvSpPr>
            <p:cNvPr id="19" name="Forma libre 11">
              <a:extLst>
                <a:ext uri="{FF2B5EF4-FFF2-40B4-BE49-F238E27FC236}">
                  <a16:creationId xmlns:a16="http://schemas.microsoft.com/office/drawing/2014/main" xmlns="" id="{C42C174B-303A-45F6-8FF1-93001A3AAFC1}"/>
                </a:ext>
              </a:extLst>
            </p:cNvPr>
            <p:cNvSpPr>
              <a:spLocks/>
            </p:cNvSpPr>
            <p:nvPr/>
          </p:nvSpPr>
          <p:spPr bwMode="auto">
            <a:xfrm rot="9420272">
              <a:off x="5048022" y="-2833465"/>
              <a:ext cx="8756895" cy="10755934"/>
            </a:xfrm>
            <a:custGeom>
              <a:avLst/>
              <a:gdLst>
                <a:gd name="T0" fmla="*/ 1504 w 2516"/>
                <a:gd name="T1" fmla="*/ 2980 h 3095"/>
                <a:gd name="T2" fmla="*/ 2237 w 2516"/>
                <a:gd name="T3" fmla="*/ 2283 h 3095"/>
                <a:gd name="T4" fmla="*/ 1468 w 2516"/>
                <a:gd name="T5" fmla="*/ 1052 h 3095"/>
                <a:gd name="T6" fmla="*/ 979 w 2516"/>
                <a:gd name="T7" fmla="*/ 648 h 3095"/>
                <a:gd name="T8" fmla="*/ 411 w 2516"/>
                <a:gd name="T9" fmla="*/ 195 h 3095"/>
                <a:gd name="T10" fmla="*/ 397 w 2516"/>
                <a:gd name="T11" fmla="*/ 1117 h 3095"/>
                <a:gd name="T12" fmla="*/ 194 w 2516"/>
                <a:gd name="T13" fmla="*/ 1767 h 3095"/>
                <a:gd name="T14" fmla="*/ 866 w 2516"/>
                <a:gd name="T15" fmla="*/ 2349 h 3095"/>
                <a:gd name="T16" fmla="*/ 1275 w 2516"/>
                <a:gd name="T17" fmla="*/ 2766 h 3095"/>
                <a:gd name="T18" fmla="*/ 1504 w 2516"/>
                <a:gd name="T19" fmla="*/ 2980 h 3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16" h="3095">
                  <a:moveTo>
                    <a:pt x="1504" y="2980"/>
                  </a:moveTo>
                  <a:cubicBezTo>
                    <a:pt x="1504" y="2980"/>
                    <a:pt x="1958" y="3095"/>
                    <a:pt x="2237" y="2283"/>
                  </a:cubicBezTo>
                  <a:cubicBezTo>
                    <a:pt x="2516" y="1472"/>
                    <a:pt x="1745" y="1159"/>
                    <a:pt x="1468" y="1052"/>
                  </a:cubicBezTo>
                  <a:cubicBezTo>
                    <a:pt x="1191" y="945"/>
                    <a:pt x="1126" y="907"/>
                    <a:pt x="979" y="648"/>
                  </a:cubicBezTo>
                  <a:cubicBezTo>
                    <a:pt x="832" y="389"/>
                    <a:pt x="822" y="0"/>
                    <a:pt x="411" y="195"/>
                  </a:cubicBezTo>
                  <a:cubicBezTo>
                    <a:pt x="0" y="391"/>
                    <a:pt x="384" y="948"/>
                    <a:pt x="397" y="1117"/>
                  </a:cubicBezTo>
                  <a:cubicBezTo>
                    <a:pt x="411" y="1286"/>
                    <a:pt x="128" y="1580"/>
                    <a:pt x="194" y="1767"/>
                  </a:cubicBezTo>
                  <a:cubicBezTo>
                    <a:pt x="259" y="1954"/>
                    <a:pt x="273" y="2154"/>
                    <a:pt x="866" y="2349"/>
                  </a:cubicBezTo>
                  <a:cubicBezTo>
                    <a:pt x="866" y="2349"/>
                    <a:pt x="1186" y="2374"/>
                    <a:pt x="1275" y="2766"/>
                  </a:cubicBezTo>
                  <a:cubicBezTo>
                    <a:pt x="1275" y="2766"/>
                    <a:pt x="1340" y="2988"/>
                    <a:pt x="1504" y="2980"/>
                  </a:cubicBezTo>
                  <a:close/>
                </a:path>
              </a:pathLst>
            </a:custGeom>
            <a:gradFill>
              <a:gsLst>
                <a:gs pos="0">
                  <a:srgbClr val="7CEFD8"/>
                </a:gs>
                <a:gs pos="51000">
                  <a:srgbClr val="6672E4"/>
                </a:gs>
                <a:gs pos="100000">
                  <a:srgbClr val="882BE5"/>
                </a:gs>
              </a:gsLst>
              <a:lin ang="5400000" scaled="1"/>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sp>
          <p:nvSpPr>
            <p:cNvPr id="20" name="Forma libre 12">
              <a:extLst>
                <a:ext uri="{FF2B5EF4-FFF2-40B4-BE49-F238E27FC236}">
                  <a16:creationId xmlns:a16="http://schemas.microsoft.com/office/drawing/2014/main" xmlns="" id="{22AA5A4F-A0EB-453F-A699-F817D4616C6F}"/>
                </a:ext>
              </a:extLst>
            </p:cNvPr>
            <p:cNvSpPr>
              <a:spLocks/>
            </p:cNvSpPr>
            <p:nvPr/>
          </p:nvSpPr>
          <p:spPr bwMode="auto">
            <a:xfrm rot="9420272">
              <a:off x="5218811" y="-1993836"/>
              <a:ext cx="7570428" cy="10122905"/>
            </a:xfrm>
            <a:custGeom>
              <a:avLst/>
              <a:gdLst>
                <a:gd name="T0" fmla="*/ 1896 w 2175"/>
                <a:gd name="T1" fmla="*/ 2283 h 2913"/>
                <a:gd name="T2" fmla="*/ 1467 w 2175"/>
                <a:gd name="T3" fmla="*/ 2913 h 2913"/>
                <a:gd name="T4" fmla="*/ 1250 w 2175"/>
                <a:gd name="T5" fmla="*/ 2849 h 2913"/>
                <a:gd name="T6" fmla="*/ 1016 w 2175"/>
                <a:gd name="T7" fmla="*/ 2168 h 2913"/>
                <a:gd name="T8" fmla="*/ 93 w 2175"/>
                <a:gd name="T9" fmla="*/ 661 h 2913"/>
                <a:gd name="T10" fmla="*/ 0 w 2175"/>
                <a:gd name="T11" fmla="*/ 238 h 2913"/>
                <a:gd name="T12" fmla="*/ 70 w 2175"/>
                <a:gd name="T13" fmla="*/ 195 h 2913"/>
                <a:gd name="T14" fmla="*/ 638 w 2175"/>
                <a:gd name="T15" fmla="*/ 648 h 2913"/>
                <a:gd name="T16" fmla="*/ 1127 w 2175"/>
                <a:gd name="T17" fmla="*/ 1052 h 2913"/>
                <a:gd name="T18" fmla="*/ 1896 w 2175"/>
                <a:gd name="T19" fmla="*/ 2283 h 2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75" h="2913">
                  <a:moveTo>
                    <a:pt x="1896" y="2283"/>
                  </a:moveTo>
                  <a:cubicBezTo>
                    <a:pt x="1770" y="2651"/>
                    <a:pt x="1607" y="2829"/>
                    <a:pt x="1467" y="2913"/>
                  </a:cubicBezTo>
                  <a:cubicBezTo>
                    <a:pt x="1397" y="2909"/>
                    <a:pt x="1324" y="2889"/>
                    <a:pt x="1250" y="2849"/>
                  </a:cubicBezTo>
                  <a:cubicBezTo>
                    <a:pt x="858" y="2634"/>
                    <a:pt x="1016" y="2168"/>
                    <a:pt x="1016" y="2168"/>
                  </a:cubicBezTo>
                  <a:cubicBezTo>
                    <a:pt x="1354" y="1026"/>
                    <a:pt x="336" y="1282"/>
                    <a:pt x="93" y="661"/>
                  </a:cubicBezTo>
                  <a:cubicBezTo>
                    <a:pt x="28" y="495"/>
                    <a:pt x="1" y="354"/>
                    <a:pt x="0" y="238"/>
                  </a:cubicBezTo>
                  <a:cubicBezTo>
                    <a:pt x="20" y="222"/>
                    <a:pt x="44" y="208"/>
                    <a:pt x="70" y="195"/>
                  </a:cubicBezTo>
                  <a:cubicBezTo>
                    <a:pt x="481" y="0"/>
                    <a:pt x="491" y="389"/>
                    <a:pt x="638" y="648"/>
                  </a:cubicBezTo>
                  <a:cubicBezTo>
                    <a:pt x="785" y="907"/>
                    <a:pt x="850" y="945"/>
                    <a:pt x="1127" y="1052"/>
                  </a:cubicBezTo>
                  <a:cubicBezTo>
                    <a:pt x="1404" y="1159"/>
                    <a:pt x="2175" y="1472"/>
                    <a:pt x="1896" y="2283"/>
                  </a:cubicBezTo>
                  <a:close/>
                </a:path>
              </a:pathLst>
            </a:custGeom>
            <a:gradFill>
              <a:gsLst>
                <a:gs pos="100000">
                  <a:srgbClr val="7CEFD8"/>
                </a:gs>
                <a:gs pos="19000">
                  <a:srgbClr val="6672E4"/>
                </a:gs>
                <a:gs pos="0">
                  <a:srgbClr val="882BE5"/>
                </a:gs>
              </a:gsLst>
              <a:lin ang="10200000" scaled="0"/>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grpSp>
      <p:sp>
        <p:nvSpPr>
          <p:cNvPr id="24" name="Cuadro de texto 23">
            <a:extLst>
              <a:ext uri="{FF2B5EF4-FFF2-40B4-BE49-F238E27FC236}">
                <a16:creationId xmlns:a16="http://schemas.microsoft.com/office/drawing/2014/main" xmlns="" id="{C1165547-DF3A-4694-9097-2BDAF2003713}"/>
              </a:ext>
            </a:extLst>
          </p:cNvPr>
          <p:cNvSpPr txBox="1"/>
          <p:nvPr/>
        </p:nvSpPr>
        <p:spPr>
          <a:xfrm>
            <a:off x="705483" y="2795349"/>
            <a:ext cx="9048118" cy="3385542"/>
          </a:xfrm>
          <a:prstGeom prst="rect">
            <a:avLst/>
          </a:prstGeom>
          <a:noFill/>
        </p:spPr>
        <p:txBody>
          <a:bodyPr wrap="square" lIns="0" tIns="0" rIns="0" bIns="0" rtlCol="0">
            <a:spAutoFit/>
          </a:bodyPr>
          <a:lstStyle/>
          <a:p>
            <a:r>
              <a:rPr lang="es-ES_tradnl" sz="4400" b="1" dirty="0">
                <a:latin typeface="Segoe UI" panose="020B0502040204020203" pitchFamily="34" charset="0"/>
                <a:cs typeface="Segoe UI" panose="020B0502040204020203" pitchFamily="34" charset="0"/>
              </a:rPr>
              <a:t>Proyecto de Ley 6157:</a:t>
            </a:r>
            <a:r>
              <a:rPr lang="es-ES_tradnl" sz="4400" b="1" dirty="0">
                <a:solidFill>
                  <a:srgbClr val="002060"/>
                </a:solidFill>
                <a:latin typeface="Segoe UI" panose="020B0502040204020203" pitchFamily="34" charset="0"/>
                <a:cs typeface="Segoe UI" panose="020B0502040204020203" pitchFamily="34" charset="0"/>
              </a:rPr>
              <a:t> </a:t>
            </a:r>
          </a:p>
          <a:p>
            <a:r>
              <a:rPr lang="es-ES_tradnl" sz="4400" b="1" dirty="0">
                <a:solidFill>
                  <a:srgbClr val="002060"/>
                </a:solidFill>
                <a:latin typeface="Segoe UI" panose="020B0502040204020203" pitchFamily="34" charset="0"/>
                <a:cs typeface="Segoe UI" panose="020B0502040204020203" pitchFamily="34" charset="0"/>
              </a:rPr>
              <a:t>Proyecto de Resolución Legislativa para modificar</a:t>
            </a:r>
            <a:r>
              <a:rPr lang="es-PE" sz="4400" b="1" dirty="0">
                <a:solidFill>
                  <a:srgbClr val="002060"/>
                </a:solidFill>
                <a:latin typeface="Segoe UI" panose="020B0502040204020203" pitchFamily="34" charset="0"/>
                <a:cs typeface="Segoe UI" panose="020B0502040204020203" pitchFamily="34" charset="0"/>
              </a:rPr>
              <a:t> el artículo 68 del Reglamento del Congreso.</a:t>
            </a:r>
          </a:p>
          <a:p>
            <a:pPr rtl="0"/>
            <a:endParaRPr lang="es-ES" sz="4400" b="1" dirty="0">
              <a:solidFill>
                <a:srgbClr val="002060"/>
              </a:solidFill>
              <a:latin typeface="Segoe UI" panose="020B0502040204020203" pitchFamily="34" charset="0"/>
              <a:cs typeface="Segoe UI" panose="020B0502040204020203" pitchFamily="34" charset="0"/>
            </a:endParaRPr>
          </a:p>
        </p:txBody>
      </p:sp>
      <p:sp>
        <p:nvSpPr>
          <p:cNvPr id="3" name="Título 2" hidden="1">
            <a:extLst>
              <a:ext uri="{FF2B5EF4-FFF2-40B4-BE49-F238E27FC236}">
                <a16:creationId xmlns:a16="http://schemas.microsoft.com/office/drawing/2014/main" xmlns="" id="{016C325E-5B69-4D07-BBFB-7DB217A69D48}"/>
              </a:ext>
            </a:extLst>
          </p:cNvPr>
          <p:cNvSpPr>
            <a:spLocks noGrp="1"/>
          </p:cNvSpPr>
          <p:nvPr>
            <p:ph type="ctrTitle"/>
          </p:nvPr>
        </p:nvSpPr>
        <p:spPr/>
        <p:txBody>
          <a:bodyPr rtlCol="0"/>
          <a:lstStyle/>
          <a:p>
            <a:r>
              <a:rPr lang="es-ES" dirty="0"/>
              <a:t>Diapositiva de recursos humanos 1</a:t>
            </a:r>
          </a:p>
        </p:txBody>
      </p:sp>
    </p:spTree>
    <p:extLst>
      <p:ext uri="{BB962C8B-B14F-4D97-AF65-F5344CB8AC3E}">
        <p14:creationId xmlns:p14="http://schemas.microsoft.com/office/powerpoint/2010/main" val="3470103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689865"/>
            <a:ext cx="10515600" cy="1626045"/>
          </a:xfrm>
        </p:spPr>
        <p:txBody>
          <a:bodyPr>
            <a:noAutofit/>
          </a:bodyPr>
          <a:lstStyle/>
          <a:p>
            <a:pPr algn="ctr"/>
            <a:r>
              <a:rPr lang="es-ES_tradnl" sz="3200" b="1" dirty="0">
                <a:latin typeface="+mn-lt"/>
              </a:rPr>
              <a:t>Proyecto de Resolución Legislativa para modificar</a:t>
            </a:r>
            <a:r>
              <a:rPr lang="es-PE" sz="3200" b="1" dirty="0">
                <a:latin typeface="+mn-lt"/>
              </a:rPr>
              <a:t> el artículo 68 del Reglamento del Congreso, sobre mociones de orden del día</a:t>
            </a:r>
            <a:endParaRPr lang="es-PE" sz="3200" dirty="0">
              <a:latin typeface="+mn-lt"/>
            </a:endParaRPr>
          </a:p>
        </p:txBody>
      </p:sp>
      <p:sp>
        <p:nvSpPr>
          <p:cNvPr id="5" name="Forma libre 22">
            <a:extLst>
              <a:ext uri="{FF2B5EF4-FFF2-40B4-BE49-F238E27FC236}">
                <a16:creationId xmlns:a16="http://schemas.microsoft.com/office/drawing/2014/main" xmlns="" id="{52C7242F-F484-4573-8387-13E2AE9DD93F}"/>
              </a:ext>
            </a:extLst>
          </p:cNvPr>
          <p:cNvSpPr>
            <a:spLocks/>
          </p:cNvSpPr>
          <p:nvPr/>
        </p:nvSpPr>
        <p:spPr bwMode="auto">
          <a:xfrm>
            <a:off x="9206471" y="301240"/>
            <a:ext cx="8739665" cy="7848790"/>
          </a:xfrm>
          <a:custGeom>
            <a:avLst/>
            <a:gdLst>
              <a:gd name="T0" fmla="*/ 2254 w 2254"/>
              <a:gd name="T1" fmla="*/ 0 h 2026"/>
              <a:gd name="T2" fmla="*/ 2254 w 2254"/>
              <a:gd name="T3" fmla="*/ 2026 h 2026"/>
              <a:gd name="T4" fmla="*/ 2091 w 2254"/>
              <a:gd name="T5" fmla="*/ 1927 h 2026"/>
              <a:gd name="T6" fmla="*/ 1829 w 2254"/>
              <a:gd name="T7" fmla="*/ 1867 h 2026"/>
              <a:gd name="T8" fmla="*/ 1784 w 2254"/>
              <a:gd name="T9" fmla="*/ 1860 h 2026"/>
              <a:gd name="T10" fmla="*/ 1025 w 2254"/>
              <a:gd name="T11" fmla="*/ 1812 h 2026"/>
              <a:gd name="T12" fmla="*/ 330 w 2254"/>
              <a:gd name="T13" fmla="*/ 1005 h 2026"/>
              <a:gd name="T14" fmla="*/ 662 w 2254"/>
              <a:gd name="T15" fmla="*/ 430 h 2026"/>
              <a:gd name="T16" fmla="*/ 770 w 2254"/>
              <a:gd name="T17" fmla="*/ 0 h 2026"/>
              <a:gd name="T18" fmla="*/ 2254 w 2254"/>
              <a:gd name="T19" fmla="*/ 0 h 2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54" h="2026">
                <a:moveTo>
                  <a:pt x="2254" y="0"/>
                </a:moveTo>
                <a:cubicBezTo>
                  <a:pt x="2254" y="2026"/>
                  <a:pt x="2254" y="2026"/>
                  <a:pt x="2254" y="2026"/>
                </a:cubicBezTo>
                <a:cubicBezTo>
                  <a:pt x="2243" y="2005"/>
                  <a:pt x="2206" y="1966"/>
                  <a:pt x="2091" y="1927"/>
                </a:cubicBezTo>
                <a:cubicBezTo>
                  <a:pt x="2029" y="1906"/>
                  <a:pt x="1944" y="1885"/>
                  <a:pt x="1829" y="1867"/>
                </a:cubicBezTo>
                <a:cubicBezTo>
                  <a:pt x="1814" y="1865"/>
                  <a:pt x="1800" y="1862"/>
                  <a:pt x="1784" y="1860"/>
                </a:cubicBezTo>
                <a:cubicBezTo>
                  <a:pt x="1606" y="1835"/>
                  <a:pt x="1361" y="1816"/>
                  <a:pt x="1025" y="1812"/>
                </a:cubicBezTo>
                <a:cubicBezTo>
                  <a:pt x="0" y="1800"/>
                  <a:pt x="66" y="1196"/>
                  <a:pt x="330" y="1005"/>
                </a:cubicBezTo>
                <a:cubicBezTo>
                  <a:pt x="580" y="825"/>
                  <a:pt x="686" y="680"/>
                  <a:pt x="662" y="430"/>
                </a:cubicBezTo>
                <a:cubicBezTo>
                  <a:pt x="638" y="181"/>
                  <a:pt x="770" y="0"/>
                  <a:pt x="770" y="0"/>
                </a:cubicBezTo>
                <a:lnTo>
                  <a:pt x="2254" y="0"/>
                </a:lnTo>
                <a:close/>
              </a:path>
            </a:pathLst>
          </a:custGeom>
          <a:gradFill>
            <a:gsLst>
              <a:gs pos="0">
                <a:srgbClr val="7CEFD8"/>
              </a:gs>
              <a:gs pos="55000">
                <a:srgbClr val="6672E4"/>
              </a:gs>
              <a:gs pos="100000">
                <a:srgbClr val="882BE5"/>
              </a:gs>
            </a:gsLst>
            <a:lin ang="4800000" scaled="0"/>
          </a:gradFill>
          <a:ln>
            <a:noFill/>
          </a:ln>
        </p:spPr>
        <p:txBody>
          <a:bodyPr vert="horz" wrap="square" lIns="91440" tIns="45720" rIns="91440" bIns="45720" numCol="1" rtlCol="0" anchor="t" anchorCtr="0" compatLnSpc="1">
            <a:prstTxWarp prst="textNoShape">
              <a:avLst/>
            </a:prstTxWarp>
          </a:bodyPr>
          <a:lstStyle/>
          <a:p>
            <a:pPr rtl="0"/>
            <a:endParaRPr lang="es-ES" dirty="0"/>
          </a:p>
        </p:txBody>
      </p:sp>
      <p:sp>
        <p:nvSpPr>
          <p:cNvPr id="3" name="Marcador de contenido 2"/>
          <p:cNvSpPr>
            <a:spLocks noGrp="1"/>
          </p:cNvSpPr>
          <p:nvPr>
            <p:ph sz="half" idx="1"/>
          </p:nvPr>
        </p:nvSpPr>
        <p:spPr>
          <a:xfrm>
            <a:off x="838200" y="2571212"/>
            <a:ext cx="10185875" cy="2127397"/>
          </a:xfrm>
        </p:spPr>
        <p:txBody>
          <a:bodyPr>
            <a:normAutofit/>
          </a:bodyPr>
          <a:lstStyle/>
          <a:p>
            <a:pPr marL="0" indent="0" algn="just">
              <a:buNone/>
            </a:pPr>
            <a:r>
              <a:rPr lang="es-PE" sz="2600" dirty="0"/>
              <a:t>Se sustenta en el </a:t>
            </a:r>
            <a:r>
              <a:rPr lang="es-ES" sz="2600" dirty="0"/>
              <a:t>número excesivo de mociones de carácter exhortativo o declarativo cuyo debate en el Pleno ocupa gran parte de la sesión, retrasando en muchos casos la atención de pedidos urgentes para la población y el país, que deben ser debatidos y aprobados con mayor celeridad. </a:t>
            </a:r>
          </a:p>
          <a:p>
            <a:pPr algn="just"/>
            <a:endParaRPr lang="es-PE" sz="2600" dirty="0"/>
          </a:p>
        </p:txBody>
      </p:sp>
    </p:spTree>
    <p:extLst>
      <p:ext uri="{BB962C8B-B14F-4D97-AF65-F5344CB8AC3E}">
        <p14:creationId xmlns:p14="http://schemas.microsoft.com/office/powerpoint/2010/main" val="470748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Marcador de contenido 7"/>
          <p:cNvGraphicFramePr>
            <a:graphicFrameLocks noGrp="1"/>
          </p:cNvGraphicFramePr>
          <p:nvPr>
            <p:ph idx="1"/>
            <p:extLst>
              <p:ext uri="{D42A27DB-BD31-4B8C-83A1-F6EECF244321}">
                <p14:modId xmlns:p14="http://schemas.microsoft.com/office/powerpoint/2010/main" val="3271967042"/>
              </p:ext>
            </p:extLst>
          </p:nvPr>
        </p:nvGraphicFramePr>
        <p:xfrm>
          <a:off x="1232395" y="805645"/>
          <a:ext cx="9754920" cy="5029094"/>
        </p:xfrm>
        <a:graphic>
          <a:graphicData uri="http://schemas.openxmlformats.org/drawingml/2006/table">
            <a:tbl>
              <a:tblPr firstRow="1" bandRow="1">
                <a:tableStyleId>{8799B23B-EC83-4686-B30A-512413B5E67A}</a:tableStyleId>
              </a:tblPr>
              <a:tblGrid>
                <a:gridCol w="4877460">
                  <a:extLst>
                    <a:ext uri="{9D8B030D-6E8A-4147-A177-3AD203B41FA5}">
                      <a16:colId xmlns:a16="http://schemas.microsoft.com/office/drawing/2014/main" xmlns="" val="3827048779"/>
                    </a:ext>
                  </a:extLst>
                </a:gridCol>
                <a:gridCol w="4877460">
                  <a:extLst>
                    <a:ext uri="{9D8B030D-6E8A-4147-A177-3AD203B41FA5}">
                      <a16:colId xmlns:a16="http://schemas.microsoft.com/office/drawing/2014/main" xmlns="" val="602825837"/>
                    </a:ext>
                  </a:extLst>
                </a:gridCol>
              </a:tblGrid>
              <a:tr h="372007">
                <a:tc>
                  <a:txBody>
                    <a:bodyPr/>
                    <a:lstStyle/>
                    <a:p>
                      <a:pPr algn="ctr">
                        <a:lnSpc>
                          <a:spcPct val="115000"/>
                        </a:lnSpc>
                        <a:spcAft>
                          <a:spcPts val="1000"/>
                        </a:spcAft>
                      </a:pPr>
                      <a:r>
                        <a:rPr lang="es-ES" sz="2000" dirty="0">
                          <a:effectLst/>
                        </a:rPr>
                        <a:t>Texto vigente Ley</a:t>
                      </a:r>
                      <a:endParaRPr lang="es-PE"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s-ES" sz="2000" dirty="0">
                          <a:effectLst/>
                        </a:rPr>
                        <a:t>Texto propuesto</a:t>
                      </a:r>
                      <a:endParaRPr lang="es-PE"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433667419"/>
                  </a:ext>
                </a:extLst>
              </a:tr>
              <a:tr h="4657087">
                <a:tc>
                  <a:txBody>
                    <a:bodyPr/>
                    <a:lstStyle/>
                    <a:p>
                      <a:pPr indent="-6350" algn="just">
                        <a:lnSpc>
                          <a:spcPct val="100000"/>
                        </a:lnSpc>
                        <a:spcAft>
                          <a:spcPts val="25"/>
                        </a:spcAft>
                      </a:pPr>
                      <a:r>
                        <a:rPr lang="es-PE" sz="1200" b="1" dirty="0">
                          <a:solidFill>
                            <a:srgbClr val="000000"/>
                          </a:solidFill>
                          <a:effectLst/>
                          <a:latin typeface="+mn-lt"/>
                          <a:ea typeface="Century Gothic" panose="020B0502020202020204" pitchFamily="34" charset="0"/>
                          <a:cs typeface="Arial" panose="020B0604020202020204" pitchFamily="34" charset="0"/>
                        </a:rPr>
                        <a:t>Mociones de orden del día </a:t>
                      </a:r>
                      <a:endParaRPr lang="es-PE" sz="1200" dirty="0">
                        <a:effectLst/>
                        <a:latin typeface="+mn-lt"/>
                        <a:ea typeface="Calibri" panose="020F0502020204030204" pitchFamily="34" charset="0"/>
                        <a:cs typeface="Arial" panose="020B0604020202020204" pitchFamily="34" charset="0"/>
                      </a:endParaRPr>
                    </a:p>
                    <a:p>
                      <a:pPr marR="20955" algn="just">
                        <a:lnSpc>
                          <a:spcPct val="100000"/>
                        </a:lnSpc>
                        <a:spcAft>
                          <a:spcPts val="15"/>
                        </a:spcAft>
                      </a:pPr>
                      <a:r>
                        <a:rPr lang="es-PE" sz="1200" b="1" dirty="0">
                          <a:solidFill>
                            <a:srgbClr val="000000"/>
                          </a:solidFill>
                          <a:effectLst/>
                          <a:latin typeface="+mn-lt"/>
                          <a:ea typeface="Century Gothic" panose="020B0502020202020204" pitchFamily="34" charset="0"/>
                          <a:cs typeface="Arial" panose="020B0604020202020204" pitchFamily="34" charset="0"/>
                        </a:rPr>
                        <a:t> </a:t>
                      </a:r>
                      <a:endParaRPr lang="es-PE" sz="1200" dirty="0">
                        <a:effectLst/>
                        <a:latin typeface="+mn-lt"/>
                        <a:ea typeface="Calibri" panose="020F0502020204030204" pitchFamily="34" charset="0"/>
                        <a:cs typeface="Arial" panose="020B0604020202020204" pitchFamily="34" charset="0"/>
                      </a:endParaRPr>
                    </a:p>
                    <a:p>
                      <a:pPr marR="20955" algn="just">
                        <a:lnSpc>
                          <a:spcPct val="100000"/>
                        </a:lnSpc>
                        <a:spcAft>
                          <a:spcPts val="15"/>
                        </a:spcAft>
                      </a:pPr>
                      <a:r>
                        <a:rPr lang="es-PE" sz="1200" b="1" dirty="0">
                          <a:solidFill>
                            <a:srgbClr val="000000"/>
                          </a:solidFill>
                          <a:effectLst/>
                          <a:latin typeface="+mn-lt"/>
                          <a:ea typeface="Century Gothic" panose="020B0502020202020204" pitchFamily="34" charset="0"/>
                          <a:cs typeface="Arial" panose="020B0604020202020204" pitchFamily="34" charset="0"/>
                        </a:rPr>
                        <a:t>Artículo 68</a:t>
                      </a:r>
                      <a:r>
                        <a:rPr lang="es-PE" sz="1200" dirty="0">
                          <a:solidFill>
                            <a:srgbClr val="000000"/>
                          </a:solidFill>
                          <a:effectLst/>
                          <a:latin typeface="+mn-lt"/>
                          <a:ea typeface="Century Gothic" panose="020B0502020202020204" pitchFamily="34" charset="0"/>
                          <a:cs typeface="Arial" panose="020B0604020202020204" pitchFamily="34" charset="0"/>
                        </a:rPr>
                        <a:t>. Las mociones de orden del día son propuestas mediante las cuales los Congresistas ejercen su derecho de pedir al Congreso que adopte acuerdos sobre asuntos importantes para los intereses del país y las relaciones con el Gobierno. Se presentan ante la Oficialía Mayor del Congreso y proceden en los siguientes casos: </a:t>
                      </a:r>
                      <a:endParaRPr lang="es-PE" sz="1200" dirty="0">
                        <a:effectLst/>
                        <a:latin typeface="+mn-lt"/>
                        <a:ea typeface="Calibri" panose="020F0502020204030204" pitchFamily="34" charset="0"/>
                        <a:cs typeface="Arial" panose="020B0604020202020204" pitchFamily="34" charset="0"/>
                      </a:endParaRPr>
                    </a:p>
                    <a:p>
                      <a:pPr marR="20955" algn="just">
                        <a:lnSpc>
                          <a:spcPct val="100000"/>
                        </a:lnSpc>
                        <a:spcAft>
                          <a:spcPts val="15"/>
                        </a:spcAft>
                      </a:pPr>
                      <a:r>
                        <a:rPr lang="es-PE" sz="1200" dirty="0">
                          <a:solidFill>
                            <a:srgbClr val="000000"/>
                          </a:solidFill>
                          <a:effectLst/>
                          <a:latin typeface="+mn-lt"/>
                          <a:ea typeface="Century Gothic" panose="020B0502020202020204" pitchFamily="34" charset="0"/>
                          <a:cs typeface="Arial" panose="020B0604020202020204" pitchFamily="34" charset="0"/>
                        </a:rPr>
                        <a:t> </a:t>
                      </a:r>
                      <a:endParaRPr lang="es-PE" sz="1200" dirty="0">
                        <a:effectLst/>
                        <a:latin typeface="+mn-lt"/>
                        <a:ea typeface="Calibri" panose="020F0502020204030204" pitchFamily="34" charset="0"/>
                        <a:cs typeface="Arial" panose="020B0604020202020204" pitchFamily="34" charset="0"/>
                      </a:endParaRPr>
                    </a:p>
                    <a:p>
                      <a:pPr marL="342900" marR="20955" lvl="0" indent="-342900" algn="just">
                        <a:lnSpc>
                          <a:spcPct val="100000"/>
                        </a:lnSpc>
                        <a:spcAft>
                          <a:spcPts val="15"/>
                        </a:spcAft>
                        <a:buFont typeface="+mj-lt"/>
                        <a:buAutoNum type="alphaLcParenR"/>
                      </a:pPr>
                      <a:r>
                        <a:rPr lang="es-PE" sz="1200" dirty="0">
                          <a:solidFill>
                            <a:srgbClr val="000000"/>
                          </a:solidFill>
                          <a:effectLst/>
                          <a:latin typeface="+mn-lt"/>
                          <a:ea typeface="Century Gothic" panose="020B0502020202020204" pitchFamily="34" charset="0"/>
                          <a:cs typeface="Arial" panose="020B0604020202020204" pitchFamily="34" charset="0"/>
                        </a:rPr>
                        <a:t>Solicitud de conformación de Comisiones de Investigación. </a:t>
                      </a:r>
                      <a:endParaRPr lang="es-PE" sz="1200" dirty="0">
                        <a:effectLst/>
                        <a:latin typeface="+mn-lt"/>
                        <a:ea typeface="Calibri" panose="020F0502020204030204" pitchFamily="34" charset="0"/>
                        <a:cs typeface="Arial" panose="020B0604020202020204" pitchFamily="34" charset="0"/>
                      </a:endParaRPr>
                    </a:p>
                    <a:p>
                      <a:pPr marL="342900" marR="20955" lvl="0" indent="-342900" algn="just">
                        <a:lnSpc>
                          <a:spcPct val="100000"/>
                        </a:lnSpc>
                        <a:spcAft>
                          <a:spcPts val="15"/>
                        </a:spcAft>
                        <a:buFont typeface="+mj-lt"/>
                        <a:buAutoNum type="alphaLcParenR"/>
                      </a:pPr>
                      <a:r>
                        <a:rPr lang="es-PE" sz="1200" dirty="0">
                          <a:solidFill>
                            <a:srgbClr val="000000"/>
                          </a:solidFill>
                          <a:effectLst/>
                          <a:latin typeface="+mn-lt"/>
                          <a:ea typeface="Century Gothic" panose="020B0502020202020204" pitchFamily="34" charset="0"/>
                          <a:cs typeface="Arial" panose="020B0604020202020204" pitchFamily="34" charset="0"/>
                        </a:rPr>
                        <a:t>Pedidos de interpelación y de invitación al Consejo de Ministros o a los ministros en forma individual para informar. </a:t>
                      </a:r>
                      <a:endParaRPr lang="es-PE" sz="1200" dirty="0">
                        <a:solidFill>
                          <a:schemeClr val="tx1"/>
                        </a:solidFill>
                        <a:effectLst/>
                        <a:latin typeface="+mn-lt"/>
                        <a:ea typeface="Century Gothic" panose="020B0502020202020204" pitchFamily="34" charset="0"/>
                        <a:cs typeface="Arial" panose="020B0604020202020204" pitchFamily="34" charset="0"/>
                      </a:endParaRPr>
                    </a:p>
                    <a:p>
                      <a:pPr marL="342900" marR="20955" lvl="0" indent="-342900" algn="just">
                        <a:lnSpc>
                          <a:spcPct val="100000"/>
                        </a:lnSpc>
                        <a:spcAft>
                          <a:spcPts val="15"/>
                        </a:spcAft>
                        <a:buFont typeface="+mj-lt"/>
                        <a:buAutoNum type="alphaLcParenR"/>
                      </a:pPr>
                      <a:r>
                        <a:rPr lang="es-PE" sz="1200" dirty="0">
                          <a:solidFill>
                            <a:srgbClr val="000000"/>
                          </a:solidFill>
                          <a:effectLst/>
                          <a:latin typeface="+mn-lt"/>
                          <a:ea typeface="Century Gothic" panose="020B0502020202020204" pitchFamily="34" charset="0"/>
                          <a:cs typeface="Arial" panose="020B0604020202020204" pitchFamily="34" charset="0"/>
                        </a:rPr>
                        <a:t>Pedidos de censura o negación de confianza al Consejo de Ministros en su conjunto o a los ministros en forma individual. </a:t>
                      </a:r>
                      <a:endParaRPr lang="es-PE" sz="1200" dirty="0">
                        <a:solidFill>
                          <a:schemeClr val="tx1"/>
                        </a:solidFill>
                        <a:effectLst/>
                        <a:latin typeface="+mn-lt"/>
                        <a:ea typeface="Century Gothic" panose="020B0502020202020204" pitchFamily="34" charset="0"/>
                        <a:cs typeface="Arial" panose="020B0604020202020204" pitchFamily="34" charset="0"/>
                      </a:endParaRPr>
                    </a:p>
                    <a:p>
                      <a:pPr marL="342900" marR="20955" lvl="0" indent="-342900" algn="just">
                        <a:lnSpc>
                          <a:spcPct val="100000"/>
                        </a:lnSpc>
                        <a:spcAft>
                          <a:spcPts val="15"/>
                        </a:spcAft>
                        <a:buFont typeface="+mj-lt"/>
                        <a:buAutoNum type="alphaLcParenR"/>
                      </a:pPr>
                      <a:r>
                        <a:rPr lang="es-PE" sz="1200" dirty="0">
                          <a:solidFill>
                            <a:srgbClr val="000000"/>
                          </a:solidFill>
                          <a:effectLst/>
                          <a:latin typeface="+mn-lt"/>
                          <a:ea typeface="Century Gothic" panose="020B0502020202020204" pitchFamily="34" charset="0"/>
                          <a:cs typeface="Arial" panose="020B0604020202020204" pitchFamily="34" charset="0"/>
                        </a:rPr>
                        <a:t>Pedidos de censura o proposición de confianza a los miembros de la Mesa Directiva del Congreso.  </a:t>
                      </a:r>
                      <a:endParaRPr lang="es-PE" sz="1200" dirty="0">
                        <a:solidFill>
                          <a:schemeClr val="tx1"/>
                        </a:solidFill>
                        <a:effectLst/>
                        <a:latin typeface="+mn-lt"/>
                        <a:ea typeface="Century Gothic" panose="020B0502020202020204" pitchFamily="34" charset="0"/>
                        <a:cs typeface="Arial" panose="020B0604020202020204" pitchFamily="34" charset="0"/>
                      </a:endParaRPr>
                    </a:p>
                    <a:p>
                      <a:pPr marL="342900" marR="20955" lvl="0" indent="-342900" algn="just">
                        <a:lnSpc>
                          <a:spcPct val="100000"/>
                        </a:lnSpc>
                        <a:spcAft>
                          <a:spcPts val="15"/>
                        </a:spcAft>
                        <a:buFont typeface="+mj-lt"/>
                        <a:buAutoNum type="alphaLcParenR"/>
                      </a:pPr>
                      <a:r>
                        <a:rPr lang="es-PE" sz="1200" dirty="0">
                          <a:solidFill>
                            <a:srgbClr val="000000"/>
                          </a:solidFill>
                          <a:effectLst/>
                          <a:latin typeface="+mn-lt"/>
                          <a:ea typeface="Century Gothic" panose="020B0502020202020204" pitchFamily="34" charset="0"/>
                          <a:cs typeface="Arial" panose="020B0604020202020204" pitchFamily="34" charset="0"/>
                        </a:rPr>
                        <a:t>Pedidos para que </a:t>
                      </a:r>
                      <a:r>
                        <a:rPr lang="es-PE" sz="1200" b="0" dirty="0">
                          <a:solidFill>
                            <a:srgbClr val="000000"/>
                          </a:solidFill>
                          <a:effectLst/>
                          <a:latin typeface="+mn-lt"/>
                          <a:ea typeface="Century Gothic" panose="020B0502020202020204" pitchFamily="34" charset="0"/>
                          <a:cs typeface="Arial" panose="020B0604020202020204" pitchFamily="34" charset="0"/>
                        </a:rPr>
                        <a:t>el</a:t>
                      </a:r>
                      <a:r>
                        <a:rPr lang="es-PE" sz="1200" b="1" dirty="0">
                          <a:solidFill>
                            <a:srgbClr val="000000"/>
                          </a:solidFill>
                          <a:effectLst/>
                          <a:latin typeface="+mn-lt"/>
                          <a:ea typeface="Century Gothic" panose="020B0502020202020204" pitchFamily="34" charset="0"/>
                          <a:cs typeface="Arial" panose="020B0604020202020204" pitchFamily="34" charset="0"/>
                        </a:rPr>
                        <a:t> </a:t>
                      </a:r>
                      <a:r>
                        <a:rPr lang="es-PE" sz="1400" b="1" dirty="0">
                          <a:solidFill>
                            <a:srgbClr val="000000"/>
                          </a:solidFill>
                          <a:effectLst/>
                          <a:latin typeface="+mn-lt"/>
                          <a:ea typeface="Century Gothic" panose="020B0502020202020204" pitchFamily="34" charset="0"/>
                          <a:cs typeface="Arial" panose="020B0604020202020204" pitchFamily="34" charset="0"/>
                        </a:rPr>
                        <a:t>Pleno</a:t>
                      </a:r>
                      <a:r>
                        <a:rPr lang="es-PE" sz="1200" b="1" dirty="0">
                          <a:solidFill>
                            <a:srgbClr val="000000"/>
                          </a:solidFill>
                          <a:effectLst/>
                          <a:latin typeface="+mn-lt"/>
                          <a:ea typeface="Century Gothic" panose="020B0502020202020204" pitchFamily="34" charset="0"/>
                          <a:cs typeface="Arial" panose="020B0604020202020204" pitchFamily="34" charset="0"/>
                        </a:rPr>
                        <a:t> </a:t>
                      </a:r>
                      <a:r>
                        <a:rPr lang="es-PE" sz="1200" dirty="0">
                          <a:solidFill>
                            <a:srgbClr val="000000"/>
                          </a:solidFill>
                          <a:effectLst/>
                          <a:latin typeface="+mn-lt"/>
                          <a:ea typeface="Century Gothic" panose="020B0502020202020204" pitchFamily="34" charset="0"/>
                          <a:cs typeface="Arial" panose="020B0604020202020204" pitchFamily="34" charset="0"/>
                        </a:rPr>
                        <a:t>se pronuncie sobre cualquier asunto de importancia nacional. </a:t>
                      </a:r>
                      <a:endParaRPr lang="es-PE" sz="1200" dirty="0">
                        <a:solidFill>
                          <a:schemeClr val="tx1"/>
                        </a:solidFill>
                        <a:effectLst/>
                        <a:latin typeface="+mn-lt"/>
                        <a:ea typeface="Century Gothic" panose="020B0502020202020204" pitchFamily="34" charset="0"/>
                        <a:cs typeface="Arial" panose="020B0604020202020204" pitchFamily="34" charset="0"/>
                      </a:endParaRPr>
                    </a:p>
                    <a:p>
                      <a:pPr marL="342900" marR="20955" lvl="0" indent="-342900" algn="just">
                        <a:lnSpc>
                          <a:spcPct val="100000"/>
                        </a:lnSpc>
                        <a:spcAft>
                          <a:spcPts val="15"/>
                        </a:spcAft>
                        <a:buFont typeface="+mj-lt"/>
                        <a:buAutoNum type="alphaLcParenR"/>
                      </a:pPr>
                      <a:r>
                        <a:rPr lang="es-PE" sz="1200" dirty="0">
                          <a:solidFill>
                            <a:srgbClr val="000000"/>
                          </a:solidFill>
                          <a:effectLst/>
                          <a:latin typeface="+mn-lt"/>
                          <a:ea typeface="Century Gothic" panose="020B0502020202020204" pitchFamily="34" charset="0"/>
                          <a:cs typeface="Arial" panose="020B0604020202020204" pitchFamily="34" charset="0"/>
                        </a:rPr>
                        <a:t>Las proposiciones de vacancia de la Presidencia de la República, por la causal prevista por el inciso 2) del artículo 113 de la Constitución Política. </a:t>
                      </a:r>
                      <a:endParaRPr lang="es-PE" sz="1200" dirty="0">
                        <a:effectLst/>
                        <a:latin typeface="+mn-lt"/>
                        <a:ea typeface="Calibri" panose="020F0502020204030204" pitchFamily="34" charset="0"/>
                        <a:cs typeface="Arial" panose="020B0604020202020204" pitchFamily="34" charset="0"/>
                      </a:endParaRPr>
                    </a:p>
                    <a:p>
                      <a:pPr marR="20955" indent="-6350" algn="just">
                        <a:lnSpc>
                          <a:spcPct val="100000"/>
                        </a:lnSpc>
                        <a:spcAft>
                          <a:spcPts val="15"/>
                        </a:spcAft>
                      </a:pPr>
                      <a:r>
                        <a:rPr lang="es-PE" sz="1200" dirty="0">
                          <a:solidFill>
                            <a:srgbClr val="000000"/>
                          </a:solidFill>
                          <a:effectLst/>
                          <a:latin typeface="+mn-lt"/>
                          <a:ea typeface="Century Gothic" panose="020B0502020202020204" pitchFamily="34" charset="0"/>
                          <a:cs typeface="Arial" panose="020B0604020202020204" pitchFamily="34" charset="0"/>
                        </a:rPr>
                        <a:t>  </a:t>
                      </a:r>
                      <a:endParaRPr lang="es-PE" sz="1200" dirty="0">
                        <a:effectLst/>
                        <a:latin typeface="+mn-lt"/>
                        <a:ea typeface="Calibri" panose="020F0502020204030204" pitchFamily="34" charset="0"/>
                        <a:cs typeface="Arial" panose="020B0604020202020204" pitchFamily="34" charset="0"/>
                      </a:endParaRPr>
                    </a:p>
                    <a:p>
                      <a:pPr>
                        <a:lnSpc>
                          <a:spcPct val="115000"/>
                        </a:lnSpc>
                        <a:spcAft>
                          <a:spcPts val="1000"/>
                        </a:spcAft>
                      </a:pPr>
                      <a:r>
                        <a:rPr lang="es-ES" sz="1200" dirty="0">
                          <a:effectLst/>
                          <a:latin typeface="+mn-lt"/>
                          <a:ea typeface="Calibri" panose="020F0502020204030204" pitchFamily="34" charset="0"/>
                          <a:cs typeface="Times New Roman" panose="02020603050405020304" pitchFamily="18" charset="0"/>
                        </a:rPr>
                        <a:t>(…) </a:t>
                      </a:r>
                    </a:p>
                    <a:p>
                      <a:pPr>
                        <a:lnSpc>
                          <a:spcPct val="115000"/>
                        </a:lnSpc>
                        <a:spcAft>
                          <a:spcPts val="1000"/>
                        </a:spcAft>
                      </a:pPr>
                      <a:r>
                        <a:rPr lang="es-ES" sz="1200" b="1" i="1" dirty="0">
                          <a:effectLst/>
                          <a:latin typeface="+mn-lt"/>
                          <a:ea typeface="Calibri" panose="020F0502020204030204" pitchFamily="34" charset="0"/>
                          <a:cs typeface="Times New Roman" panose="02020603050405020304" pitchFamily="18" charset="0"/>
                        </a:rPr>
                        <a:t>*Continúa</a:t>
                      </a:r>
                      <a:r>
                        <a:rPr lang="es-ES" sz="1200" b="1" i="1" baseline="0" dirty="0">
                          <a:effectLst/>
                          <a:latin typeface="+mn-lt"/>
                          <a:ea typeface="Calibri" panose="020F0502020204030204" pitchFamily="34" charset="0"/>
                          <a:cs typeface="Times New Roman" panose="02020603050405020304" pitchFamily="18" charset="0"/>
                        </a:rPr>
                        <a:t> en el siguiente cuadro</a:t>
                      </a:r>
                      <a:endParaRPr lang="es-PE" sz="1200" b="1" i="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R="21590" indent="-64770" algn="just">
                        <a:lnSpc>
                          <a:spcPct val="100000"/>
                        </a:lnSpc>
                        <a:spcAft>
                          <a:spcPts val="1000"/>
                        </a:spcAft>
                      </a:pPr>
                      <a:r>
                        <a:rPr lang="es-PE" sz="1200" b="1" dirty="0">
                          <a:effectLst/>
                          <a:latin typeface="+mn-lt"/>
                          <a:ea typeface="Calibri" panose="020F0502020204030204" pitchFamily="34" charset="0"/>
                          <a:cs typeface="Arial" panose="020B0604020202020204" pitchFamily="34" charset="0"/>
                        </a:rPr>
                        <a:t>“Artículo 68.  Mociones de orden del día</a:t>
                      </a:r>
                      <a:endParaRPr lang="es-PE" sz="1200" dirty="0">
                        <a:effectLst/>
                        <a:latin typeface="+mn-lt"/>
                        <a:ea typeface="Calibri" panose="020F0502020204030204" pitchFamily="34" charset="0"/>
                        <a:cs typeface="Arial" panose="020B0604020202020204" pitchFamily="34" charset="0"/>
                      </a:endParaRPr>
                    </a:p>
                    <a:p>
                      <a:pPr marR="20955" algn="just">
                        <a:lnSpc>
                          <a:spcPct val="100000"/>
                        </a:lnSpc>
                        <a:spcAft>
                          <a:spcPts val="1000"/>
                        </a:spcAft>
                      </a:pPr>
                      <a:r>
                        <a:rPr lang="es-PE" sz="1200" dirty="0">
                          <a:effectLst/>
                          <a:latin typeface="+mn-lt"/>
                          <a:ea typeface="Calibri" panose="020F0502020204030204" pitchFamily="34" charset="0"/>
                          <a:cs typeface="Arial" panose="020B0604020202020204" pitchFamily="34" charset="0"/>
                        </a:rPr>
                        <a:t>Las mociones de orden del día son propuestas mediante las cuales los Congresistas ejercen su derecho de pedir al Congreso que adopte acuerdos sobre asuntos importantes para los intereses del país y las relaciones con el Gobierno. Se presentan ante la Oficialía Mayor del Congreso y proceden en los siguientes casos: </a:t>
                      </a:r>
                    </a:p>
                    <a:p>
                      <a:pPr marL="342900" marR="20955" lvl="0" indent="-342900" algn="just">
                        <a:lnSpc>
                          <a:spcPct val="100000"/>
                        </a:lnSpc>
                        <a:spcAft>
                          <a:spcPts val="15"/>
                        </a:spcAft>
                        <a:buFont typeface="+mj-lt"/>
                        <a:buAutoNum type="alphaLcParenR"/>
                      </a:pPr>
                      <a:r>
                        <a:rPr lang="es-PE" sz="1200" dirty="0">
                          <a:effectLst/>
                          <a:latin typeface="+mn-lt"/>
                          <a:ea typeface="Calibri" panose="020F0502020204030204" pitchFamily="34" charset="0"/>
                          <a:cs typeface="Arial" panose="020B0604020202020204" pitchFamily="34" charset="0"/>
                        </a:rPr>
                        <a:t>Solicitud de conformación de Comisiones de Investigación. </a:t>
                      </a:r>
                    </a:p>
                    <a:p>
                      <a:pPr marL="342900" marR="20955" lvl="0" indent="-342900" algn="just">
                        <a:lnSpc>
                          <a:spcPct val="100000"/>
                        </a:lnSpc>
                        <a:spcAft>
                          <a:spcPts val="15"/>
                        </a:spcAft>
                        <a:buFont typeface="+mj-lt"/>
                        <a:buAutoNum type="alphaLcParenR"/>
                      </a:pPr>
                      <a:r>
                        <a:rPr lang="es-PE" sz="1200" dirty="0">
                          <a:effectLst/>
                          <a:latin typeface="+mn-lt"/>
                          <a:ea typeface="Calibri" panose="020F0502020204030204" pitchFamily="34" charset="0"/>
                          <a:cs typeface="Arial" panose="020B0604020202020204" pitchFamily="34" charset="0"/>
                        </a:rPr>
                        <a:t>Pedidos de interpelación y de invitación al Consejo de Ministros o a los ministros en forma individual para informar. </a:t>
                      </a:r>
                    </a:p>
                    <a:p>
                      <a:pPr marL="342900" marR="20955" lvl="0" indent="-342900" algn="just">
                        <a:lnSpc>
                          <a:spcPct val="100000"/>
                        </a:lnSpc>
                        <a:spcAft>
                          <a:spcPts val="15"/>
                        </a:spcAft>
                        <a:buFont typeface="+mj-lt"/>
                        <a:buAutoNum type="alphaLcParenR"/>
                      </a:pPr>
                      <a:r>
                        <a:rPr lang="es-PE" sz="1200" dirty="0">
                          <a:effectLst/>
                          <a:latin typeface="+mn-lt"/>
                          <a:ea typeface="Calibri" panose="020F0502020204030204" pitchFamily="34" charset="0"/>
                          <a:cs typeface="Arial" panose="020B0604020202020204" pitchFamily="34" charset="0"/>
                        </a:rPr>
                        <a:t>Pedidos de censura o negación de confianza al Consejo de Ministros en su conjunto o a los ministros en forma individual. </a:t>
                      </a:r>
                    </a:p>
                    <a:p>
                      <a:pPr marL="342900" marR="20955" lvl="0" indent="-342900" algn="just">
                        <a:lnSpc>
                          <a:spcPct val="100000"/>
                        </a:lnSpc>
                        <a:spcAft>
                          <a:spcPts val="15"/>
                        </a:spcAft>
                        <a:buFont typeface="+mj-lt"/>
                        <a:buAutoNum type="alphaLcParenR"/>
                      </a:pPr>
                      <a:r>
                        <a:rPr lang="es-PE" sz="1200" dirty="0">
                          <a:effectLst/>
                          <a:latin typeface="+mn-lt"/>
                          <a:ea typeface="Calibri" panose="020F0502020204030204" pitchFamily="34" charset="0"/>
                          <a:cs typeface="Arial" panose="020B0604020202020204" pitchFamily="34" charset="0"/>
                        </a:rPr>
                        <a:t>Pedidos de censura o proposición de confianza a los miembros de la Mesa Directiva del Congreso.  </a:t>
                      </a:r>
                    </a:p>
                    <a:p>
                      <a:pPr marL="342900" marR="20955" lvl="0" indent="-342900" algn="just">
                        <a:lnSpc>
                          <a:spcPct val="100000"/>
                        </a:lnSpc>
                        <a:spcAft>
                          <a:spcPts val="15"/>
                        </a:spcAft>
                        <a:buFont typeface="+mj-lt"/>
                        <a:buAutoNum type="alphaLcParenR"/>
                      </a:pPr>
                      <a:r>
                        <a:rPr lang="es-PE" sz="1200" dirty="0">
                          <a:effectLst/>
                          <a:latin typeface="+mn-lt"/>
                          <a:ea typeface="Calibri" panose="020F0502020204030204" pitchFamily="34" charset="0"/>
                          <a:cs typeface="Arial" panose="020B0604020202020204" pitchFamily="34" charset="0"/>
                        </a:rPr>
                        <a:t>Pedidos para que el </a:t>
                      </a:r>
                      <a:r>
                        <a:rPr lang="es-PE" sz="1400" b="1" u="sng" dirty="0">
                          <a:effectLst/>
                          <a:latin typeface="+mn-lt"/>
                          <a:ea typeface="Calibri" panose="020F0502020204030204" pitchFamily="34" charset="0"/>
                          <a:cs typeface="Arial" panose="020B0604020202020204" pitchFamily="34" charset="0"/>
                        </a:rPr>
                        <a:t>Congreso</a:t>
                      </a:r>
                      <a:r>
                        <a:rPr lang="es-PE" sz="1200" dirty="0">
                          <a:effectLst/>
                          <a:latin typeface="+mn-lt"/>
                          <a:ea typeface="Calibri" panose="020F0502020204030204" pitchFamily="34" charset="0"/>
                          <a:cs typeface="Arial" panose="020B0604020202020204" pitchFamily="34" charset="0"/>
                        </a:rPr>
                        <a:t> se pronuncie sobre cualquier asunto de importancia nacional. </a:t>
                      </a:r>
                    </a:p>
                    <a:p>
                      <a:pPr marL="342900" marR="20955" lvl="0" indent="-342900" algn="just">
                        <a:lnSpc>
                          <a:spcPct val="100000"/>
                        </a:lnSpc>
                        <a:spcAft>
                          <a:spcPts val="15"/>
                        </a:spcAft>
                        <a:buFont typeface="+mj-lt"/>
                        <a:buAutoNum type="alphaLcParenR"/>
                      </a:pPr>
                      <a:r>
                        <a:rPr lang="es-PE" sz="1200" dirty="0">
                          <a:effectLst/>
                          <a:latin typeface="+mn-lt"/>
                          <a:ea typeface="Calibri" panose="020F0502020204030204" pitchFamily="34" charset="0"/>
                          <a:cs typeface="Arial" panose="020B0604020202020204" pitchFamily="34" charset="0"/>
                        </a:rPr>
                        <a:t>Las proposiciones de vacancia de la Presidencia de la República, por la causal prevista por el inciso 2) del artículo 113 de la Constitución Política. </a:t>
                      </a:r>
                    </a:p>
                    <a:p>
                      <a:pPr marL="21590" marR="20955" algn="just">
                        <a:lnSpc>
                          <a:spcPct val="100000"/>
                        </a:lnSpc>
                        <a:spcAft>
                          <a:spcPts val="1000"/>
                        </a:spcAft>
                      </a:pPr>
                      <a:endParaRPr lang="es-PE" sz="1200" dirty="0">
                        <a:effectLst/>
                        <a:latin typeface="+mn-lt"/>
                        <a:ea typeface="Calibri" panose="020F0502020204030204" pitchFamily="34" charset="0"/>
                        <a:cs typeface="Arial" panose="020B0604020202020204" pitchFamily="34" charset="0"/>
                      </a:endParaRPr>
                    </a:p>
                    <a:p>
                      <a:pPr marL="21590" marR="20955" algn="just">
                        <a:lnSpc>
                          <a:spcPct val="100000"/>
                        </a:lnSpc>
                        <a:spcAft>
                          <a:spcPts val="1000"/>
                        </a:spcAft>
                      </a:pPr>
                      <a:r>
                        <a:rPr lang="es-PE" sz="1200" dirty="0">
                          <a:effectLst/>
                          <a:latin typeface="+mn-lt"/>
                          <a:ea typeface="Calibri" panose="020F0502020204030204" pitchFamily="34" charset="0"/>
                          <a:cs typeface="Arial" panose="020B0604020202020204" pitchFamily="34" charset="0"/>
                        </a:rPr>
                        <a:t> (…)</a:t>
                      </a:r>
                    </a:p>
                    <a:p>
                      <a:pPr marL="21590" marR="20955" algn="just">
                        <a:lnSpc>
                          <a:spcPct val="100000"/>
                        </a:lnSpc>
                        <a:spcAft>
                          <a:spcPts val="1000"/>
                        </a:spcAft>
                      </a:pPr>
                      <a:endParaRPr lang="es-PE" sz="1200" dirty="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3073583327"/>
                  </a:ext>
                </a:extLst>
              </a:tr>
            </a:tbl>
          </a:graphicData>
        </a:graphic>
      </p:graphicFrame>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87315" y="5588000"/>
            <a:ext cx="928495" cy="928495"/>
          </a:xfrm>
          <a:prstGeom prst="rect">
            <a:avLst/>
          </a:prstGeom>
        </p:spPr>
      </p:pic>
    </p:spTree>
    <p:extLst>
      <p:ext uri="{BB962C8B-B14F-4D97-AF65-F5344CB8AC3E}">
        <p14:creationId xmlns:p14="http://schemas.microsoft.com/office/powerpoint/2010/main" val="2586118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Marcador de contenido 7"/>
          <p:cNvGraphicFramePr>
            <a:graphicFrameLocks noGrp="1"/>
          </p:cNvGraphicFramePr>
          <p:nvPr>
            <p:ph idx="1"/>
            <p:extLst>
              <p:ext uri="{D42A27DB-BD31-4B8C-83A1-F6EECF244321}">
                <p14:modId xmlns:p14="http://schemas.microsoft.com/office/powerpoint/2010/main" val="3274083965"/>
              </p:ext>
            </p:extLst>
          </p:nvPr>
        </p:nvGraphicFramePr>
        <p:xfrm>
          <a:off x="952336" y="875107"/>
          <a:ext cx="10515600" cy="5216779"/>
        </p:xfrm>
        <a:graphic>
          <a:graphicData uri="http://schemas.openxmlformats.org/drawingml/2006/table">
            <a:tbl>
              <a:tblPr firstRow="1" bandRow="1">
                <a:tableStyleId>{8799B23B-EC83-4686-B30A-512413B5E67A}</a:tableStyleId>
              </a:tblPr>
              <a:tblGrid>
                <a:gridCol w="5257800">
                  <a:extLst>
                    <a:ext uri="{9D8B030D-6E8A-4147-A177-3AD203B41FA5}">
                      <a16:colId xmlns:a16="http://schemas.microsoft.com/office/drawing/2014/main" xmlns="" val="3827048779"/>
                    </a:ext>
                  </a:extLst>
                </a:gridCol>
                <a:gridCol w="5257800">
                  <a:extLst>
                    <a:ext uri="{9D8B030D-6E8A-4147-A177-3AD203B41FA5}">
                      <a16:colId xmlns:a16="http://schemas.microsoft.com/office/drawing/2014/main" xmlns="" val="602825837"/>
                    </a:ext>
                  </a:extLst>
                </a:gridCol>
              </a:tblGrid>
              <a:tr h="370840">
                <a:tc>
                  <a:txBody>
                    <a:bodyPr/>
                    <a:lstStyle/>
                    <a:p>
                      <a:pPr algn="ctr">
                        <a:lnSpc>
                          <a:spcPct val="115000"/>
                        </a:lnSpc>
                        <a:spcAft>
                          <a:spcPts val="1000"/>
                        </a:spcAft>
                      </a:pPr>
                      <a:r>
                        <a:rPr lang="es-ES" sz="2000" dirty="0">
                          <a:effectLst/>
                          <a:latin typeface="Arial" panose="020B0604020202020204" pitchFamily="34" charset="0"/>
                          <a:cs typeface="Arial" panose="020B0604020202020204" pitchFamily="34" charset="0"/>
                        </a:rPr>
                        <a:t>Texto vigente Ley</a:t>
                      </a:r>
                      <a:endParaRPr lang="es-PE"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1000"/>
                        </a:spcAft>
                      </a:pPr>
                      <a:r>
                        <a:rPr lang="es-ES" sz="2000" dirty="0">
                          <a:effectLst/>
                          <a:latin typeface="Arial" panose="020B0604020202020204" pitchFamily="34" charset="0"/>
                          <a:cs typeface="Arial" panose="020B0604020202020204" pitchFamily="34" charset="0"/>
                        </a:rPr>
                        <a:t>Texto propuesto</a:t>
                      </a:r>
                      <a:endParaRPr lang="es-PE"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1433667419"/>
                  </a:ext>
                </a:extLst>
              </a:tr>
              <a:tr h="370840">
                <a:tc>
                  <a:txBody>
                    <a:bodyPr/>
                    <a:lstStyle/>
                    <a:p>
                      <a:pPr algn="just">
                        <a:lnSpc>
                          <a:spcPct val="107000"/>
                        </a:lnSpc>
                        <a:spcAft>
                          <a:spcPts val="800"/>
                        </a:spcAft>
                      </a:pPr>
                      <a:r>
                        <a:rPr lang="es-PE" sz="1200" b="0" dirty="0">
                          <a:effectLst/>
                          <a:latin typeface="+mn-lt"/>
                          <a:ea typeface="Calibri" panose="020F0502020204030204" pitchFamily="34" charset="0"/>
                          <a:cs typeface="Arial" panose="020B0604020202020204" pitchFamily="34" charset="0"/>
                        </a:rPr>
                        <a:t>(…)</a:t>
                      </a:r>
                    </a:p>
                    <a:p>
                      <a:pPr marR="20955" indent="-6350" algn="just">
                        <a:lnSpc>
                          <a:spcPct val="100000"/>
                        </a:lnSpc>
                        <a:spcAft>
                          <a:spcPts val="15"/>
                        </a:spcAft>
                      </a:pPr>
                      <a:r>
                        <a:rPr lang="es-PE" sz="1200" dirty="0">
                          <a:solidFill>
                            <a:srgbClr val="000000"/>
                          </a:solidFill>
                          <a:effectLst/>
                          <a:latin typeface="+mn-lt"/>
                          <a:ea typeface="Century Gothic" panose="020B0502020202020204" pitchFamily="34" charset="0"/>
                          <a:cs typeface="Arial" panose="020B0604020202020204" pitchFamily="34" charset="0"/>
                        </a:rPr>
                        <a:t>Las mociones de</a:t>
                      </a:r>
                      <a:r>
                        <a:rPr lang="es-PE" sz="1400" b="1" dirty="0">
                          <a:solidFill>
                            <a:srgbClr val="000000"/>
                          </a:solidFill>
                          <a:effectLst/>
                          <a:latin typeface="+mn-lt"/>
                          <a:ea typeface="Century Gothic" panose="020B0502020202020204" pitchFamily="34" charset="0"/>
                          <a:cs typeface="Arial" panose="020B0604020202020204" pitchFamily="34" charset="0"/>
                        </a:rPr>
                        <a:t> orden del día pueden</a:t>
                      </a:r>
                      <a:r>
                        <a:rPr lang="es-PE" sz="1200" dirty="0">
                          <a:solidFill>
                            <a:srgbClr val="000000"/>
                          </a:solidFill>
                          <a:effectLst/>
                          <a:latin typeface="+mn-lt"/>
                          <a:ea typeface="Century Gothic" panose="020B0502020202020204" pitchFamily="34" charset="0"/>
                          <a:cs typeface="Arial" panose="020B0604020202020204" pitchFamily="34" charset="0"/>
                        </a:rPr>
                        <a:t> ser fundamentadas por </a:t>
                      </a:r>
                      <a:r>
                        <a:rPr lang="es-PE" sz="1400" b="1" dirty="0">
                          <a:solidFill>
                            <a:srgbClr val="000000"/>
                          </a:solidFill>
                          <a:effectLst/>
                          <a:latin typeface="+mn-lt"/>
                          <a:ea typeface="Century Gothic" panose="020B0502020202020204" pitchFamily="34" charset="0"/>
                          <a:cs typeface="Arial" panose="020B0604020202020204" pitchFamily="34" charset="0"/>
                        </a:rPr>
                        <a:t>su autor por </a:t>
                      </a:r>
                      <a:r>
                        <a:rPr lang="es-PE" sz="1200" dirty="0">
                          <a:solidFill>
                            <a:srgbClr val="000000"/>
                          </a:solidFill>
                          <a:effectLst/>
                          <a:latin typeface="+mn-lt"/>
                          <a:ea typeface="Century Gothic" panose="020B0502020202020204" pitchFamily="34" charset="0"/>
                          <a:cs typeface="Arial" panose="020B0604020202020204" pitchFamily="34" charset="0"/>
                        </a:rPr>
                        <a:t>un tiempo no mayor de cinco minutos, y los grupos opositores tienen un minuto cada uno con un máximo de cinco minutos entre </a:t>
                      </a:r>
                      <a:r>
                        <a:rPr lang="es-PE" sz="1400" b="1" dirty="0">
                          <a:solidFill>
                            <a:srgbClr val="000000"/>
                          </a:solidFill>
                          <a:effectLst/>
                          <a:latin typeface="+mn-lt"/>
                          <a:ea typeface="Century Gothic" panose="020B0502020202020204" pitchFamily="34" charset="0"/>
                          <a:cs typeface="Arial" panose="020B0604020202020204" pitchFamily="34" charset="0"/>
                        </a:rPr>
                        <a:t>todos.</a:t>
                      </a:r>
                      <a:r>
                        <a:rPr lang="es-PE" sz="1200" dirty="0">
                          <a:solidFill>
                            <a:srgbClr val="000000"/>
                          </a:solidFill>
                          <a:effectLst/>
                          <a:latin typeface="+mn-lt"/>
                          <a:ea typeface="Century Gothic" panose="020B0502020202020204" pitchFamily="34" charset="0"/>
                          <a:cs typeface="Arial" panose="020B0604020202020204" pitchFamily="34" charset="0"/>
                        </a:rPr>
                        <a:t> Sin embargo, en función de la cantidad de asuntos pendientes en la agenda, el Presidente puede señalar un tiempo menor. Su admisión a debate requiere el voto favorable de la mayoría de Congresistas hábiles; salvo disposición constitucional diferente. La admisión a debate, en lo que se refiere a la conformación de Comisiones Investigadoras se rige por lo dispuesto en el artículo 88 del presente Reglamento. </a:t>
                      </a:r>
                      <a:endParaRPr lang="es-PE" sz="1200" dirty="0">
                        <a:effectLst/>
                        <a:latin typeface="+mn-lt"/>
                        <a:ea typeface="Calibri" panose="020F0502020204030204" pitchFamily="34" charset="0"/>
                        <a:cs typeface="Arial" panose="020B0604020202020204" pitchFamily="34" charset="0"/>
                      </a:endParaRPr>
                    </a:p>
                    <a:p>
                      <a:pPr algn="just">
                        <a:lnSpc>
                          <a:spcPct val="100000"/>
                        </a:lnSpc>
                        <a:spcAft>
                          <a:spcPts val="0"/>
                        </a:spcAft>
                      </a:pPr>
                      <a:r>
                        <a:rPr lang="es-PE" sz="1200" dirty="0">
                          <a:solidFill>
                            <a:srgbClr val="000000"/>
                          </a:solidFill>
                          <a:effectLst/>
                          <a:latin typeface="+mn-lt"/>
                          <a:ea typeface="Century Gothic" panose="020B0502020202020204" pitchFamily="34" charset="0"/>
                          <a:cs typeface="Arial" panose="020B0604020202020204" pitchFamily="34" charset="0"/>
                        </a:rPr>
                        <a:t> </a:t>
                      </a:r>
                      <a:endParaRPr lang="es-PE" sz="1200" dirty="0">
                        <a:effectLst/>
                        <a:latin typeface="+mn-lt"/>
                        <a:ea typeface="Calibri" panose="020F0502020204030204" pitchFamily="34" charset="0"/>
                        <a:cs typeface="Arial" panose="020B0604020202020204" pitchFamily="34" charset="0"/>
                      </a:endParaRPr>
                    </a:p>
                    <a:p>
                      <a:pPr marR="20955" indent="-6350" algn="just">
                        <a:lnSpc>
                          <a:spcPct val="100000"/>
                        </a:lnSpc>
                        <a:spcAft>
                          <a:spcPts val="15"/>
                        </a:spcAft>
                      </a:pPr>
                      <a:r>
                        <a:rPr lang="es-PE" sz="1200" dirty="0">
                          <a:solidFill>
                            <a:srgbClr val="000000"/>
                          </a:solidFill>
                          <a:effectLst/>
                          <a:latin typeface="+mn-lt"/>
                          <a:ea typeface="Century Gothic" panose="020B0502020202020204" pitchFamily="34" charset="0"/>
                          <a:cs typeface="Arial" panose="020B0604020202020204" pitchFamily="34" charset="0"/>
                        </a:rPr>
                        <a:t>Las mociones de saludo de menor importancia se tramitan directamente ante el Consejo Directivo, salvo casos excepcionales, a criterio del Presidente. </a:t>
                      </a:r>
                      <a:endParaRPr lang="es-PE" sz="1200" dirty="0">
                        <a:effectLst/>
                        <a:latin typeface="+mn-lt"/>
                        <a:ea typeface="Calibri" panose="020F0502020204030204" pitchFamily="34" charset="0"/>
                        <a:cs typeface="Arial" panose="020B0604020202020204" pitchFamily="34" charset="0"/>
                      </a:endParaRPr>
                    </a:p>
                    <a:p>
                      <a:pPr>
                        <a:lnSpc>
                          <a:spcPct val="107000"/>
                        </a:lnSpc>
                        <a:spcAft>
                          <a:spcPts val="0"/>
                        </a:spcAft>
                      </a:pPr>
                      <a:r>
                        <a:rPr lang="es-PE" sz="1400" b="1" dirty="0">
                          <a:solidFill>
                            <a:srgbClr val="000000"/>
                          </a:solidFill>
                          <a:effectLst/>
                          <a:latin typeface="Arial" panose="020B0604020202020204" pitchFamily="34" charset="0"/>
                          <a:ea typeface="Century Gothic" panose="020B0502020202020204" pitchFamily="34" charset="0"/>
                          <a:cs typeface="Arial" panose="020B0604020202020204" pitchFamily="34" charset="0"/>
                        </a:rPr>
                        <a:t> </a:t>
                      </a:r>
                      <a:endParaRPr lang="es-PE" sz="14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s-PE" sz="1400" b="1" dirty="0">
                          <a:effectLst/>
                          <a:latin typeface="Arial" panose="020B0604020202020204" pitchFamily="34" charset="0"/>
                          <a:ea typeface="Calibri" panose="020F0502020204030204" pitchFamily="34" charset="0"/>
                          <a:cs typeface="Arial" panose="020B0604020202020204" pitchFamily="34" charset="0"/>
                        </a:rPr>
                        <a:t> </a:t>
                      </a:r>
                      <a:endParaRPr lang="es-PE"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1590" marR="20955" algn="just">
                        <a:lnSpc>
                          <a:spcPct val="100000"/>
                        </a:lnSpc>
                        <a:spcAft>
                          <a:spcPts val="1000"/>
                        </a:spcAft>
                      </a:pPr>
                      <a:r>
                        <a:rPr lang="es-PE" sz="1200" dirty="0">
                          <a:effectLst/>
                          <a:latin typeface="+mn-lt"/>
                          <a:ea typeface="Calibri" panose="020F0502020204030204" pitchFamily="34" charset="0"/>
                          <a:cs typeface="Arial" panose="020B0604020202020204" pitchFamily="34" charset="0"/>
                        </a:rPr>
                        <a:t>(…)</a:t>
                      </a:r>
                    </a:p>
                    <a:p>
                      <a:pPr marL="21590" marR="20955" algn="just">
                        <a:lnSpc>
                          <a:spcPct val="100000"/>
                        </a:lnSpc>
                        <a:spcAft>
                          <a:spcPts val="1000"/>
                        </a:spcAft>
                      </a:pPr>
                      <a:r>
                        <a:rPr lang="es-PE" sz="1200" dirty="0">
                          <a:effectLst/>
                          <a:latin typeface="+mn-lt"/>
                          <a:ea typeface="Calibri" panose="020F0502020204030204" pitchFamily="34" charset="0"/>
                          <a:cs typeface="Arial" panose="020B0604020202020204" pitchFamily="34" charset="0"/>
                        </a:rPr>
                        <a:t>Las mociones de orden del día, </a:t>
                      </a:r>
                      <a:r>
                        <a:rPr lang="es-PE" sz="1400" b="1" u="sng" dirty="0">
                          <a:effectLst/>
                          <a:latin typeface="+mn-lt"/>
                          <a:ea typeface="Calibri" panose="020F0502020204030204" pitchFamily="34" charset="0"/>
                          <a:cs typeface="Arial" panose="020B0604020202020204" pitchFamily="34" charset="0"/>
                        </a:rPr>
                        <a:t>con excepción de aquellas a las que se refiere el inciso e) del presente artículo</a:t>
                      </a:r>
                      <a:r>
                        <a:rPr lang="es-PE" sz="1200" dirty="0">
                          <a:effectLst/>
                          <a:latin typeface="+mn-lt"/>
                          <a:ea typeface="Calibri" panose="020F0502020204030204" pitchFamily="34" charset="0"/>
                          <a:cs typeface="Arial" panose="020B0604020202020204" pitchFamily="34" charset="0"/>
                        </a:rPr>
                        <a:t>, pueden ser fundamentadas por su autor </a:t>
                      </a:r>
                      <a:r>
                        <a:rPr lang="es-PE" sz="1400" b="1" u="sng" dirty="0">
                          <a:effectLst/>
                          <a:latin typeface="+mn-lt"/>
                          <a:ea typeface="Calibri" panose="020F0502020204030204" pitchFamily="34" charset="0"/>
                          <a:cs typeface="Arial" panose="020B0604020202020204" pitchFamily="34" charset="0"/>
                        </a:rPr>
                        <a:t>en  el Pleno</a:t>
                      </a:r>
                      <a:r>
                        <a:rPr lang="es-PE" sz="1400" dirty="0">
                          <a:effectLst/>
                          <a:latin typeface="+mn-lt"/>
                          <a:ea typeface="Calibri" panose="020F0502020204030204" pitchFamily="34" charset="0"/>
                          <a:cs typeface="Arial" panose="020B0604020202020204" pitchFamily="34" charset="0"/>
                        </a:rPr>
                        <a:t> </a:t>
                      </a:r>
                      <a:r>
                        <a:rPr lang="es-PE" sz="1200" dirty="0">
                          <a:effectLst/>
                          <a:latin typeface="+mn-lt"/>
                          <a:ea typeface="Calibri" panose="020F0502020204030204" pitchFamily="34" charset="0"/>
                          <a:cs typeface="Arial" panose="020B0604020202020204" pitchFamily="34" charset="0"/>
                        </a:rPr>
                        <a:t>por un tiempo no mayor de cinco minutos, y los grupos opositores tienen un minuto cada uno con un máximo de cinco minutos entre todos </a:t>
                      </a:r>
                      <a:r>
                        <a:rPr lang="es-PE" sz="1400" b="1" u="sng" dirty="0">
                          <a:effectLst/>
                          <a:latin typeface="+mn-lt"/>
                          <a:ea typeface="Calibri" panose="020F0502020204030204" pitchFamily="34" charset="0"/>
                          <a:cs typeface="Arial" panose="020B0604020202020204" pitchFamily="34" charset="0"/>
                        </a:rPr>
                        <a:t>para hacer uso de la palabra</a:t>
                      </a:r>
                      <a:r>
                        <a:rPr lang="es-PE" sz="1200" b="1" u="sng" dirty="0">
                          <a:effectLst/>
                          <a:latin typeface="+mn-lt"/>
                          <a:ea typeface="Calibri" panose="020F0502020204030204" pitchFamily="34" charset="0"/>
                          <a:cs typeface="Arial" panose="020B0604020202020204" pitchFamily="34" charset="0"/>
                        </a:rPr>
                        <a:t>.</a:t>
                      </a:r>
                      <a:r>
                        <a:rPr lang="es-PE" sz="1200" dirty="0">
                          <a:effectLst/>
                          <a:latin typeface="+mn-lt"/>
                          <a:ea typeface="Calibri" panose="020F0502020204030204" pitchFamily="34" charset="0"/>
                          <a:cs typeface="Arial" panose="020B0604020202020204" pitchFamily="34" charset="0"/>
                        </a:rPr>
                        <a:t> Sin embargo, en función de la cantidad de asuntos pendientes en la agenda, el Presidente puede señalar un tiempo menor. Su admisión a debate requiere el voto favorable de la mayoría de Congresistas hábiles; salvo disposición constitucional diferente. La admisión a debate, en lo que se refiere a la conformación de Comisiones Investigadoras se rige por lo dispuesto en el artículo 88 del presente Reglamento. </a:t>
                      </a:r>
                    </a:p>
                    <a:p>
                      <a:pPr marL="21590" algn="just">
                        <a:lnSpc>
                          <a:spcPct val="100000"/>
                        </a:lnSpc>
                        <a:spcAft>
                          <a:spcPts val="0"/>
                        </a:spcAft>
                      </a:pPr>
                      <a:r>
                        <a:rPr lang="es-PE" sz="1200" b="1" u="sng" dirty="0">
                          <a:effectLst/>
                          <a:latin typeface="+mn-lt"/>
                          <a:ea typeface="Calibri" panose="020F0502020204030204" pitchFamily="34" charset="0"/>
                          <a:cs typeface="Arial" panose="020B0604020202020204" pitchFamily="34" charset="0"/>
                        </a:rPr>
                        <a:t>Las mociones de orden del día a las que se refiere el inciso e) del presente artículo son aprobadas por el Consejo Directivo y la sumilla de lo aprobado es leída en el Pleno en la sesión inmediata siguiente de su aprobación. El Presidente comunica la moción aprobada a la instancia o entidad que corresponda en un plazo no mayor de 5 días hábiles de aprobada por el Consejo Directivo. </a:t>
                      </a:r>
                      <a:endParaRPr lang="es-PE" sz="1200" dirty="0">
                        <a:effectLst/>
                        <a:latin typeface="+mn-lt"/>
                        <a:ea typeface="Calibri" panose="020F0502020204030204" pitchFamily="34" charset="0"/>
                        <a:cs typeface="Arial" panose="020B0604020202020204" pitchFamily="34" charset="0"/>
                      </a:endParaRPr>
                    </a:p>
                    <a:p>
                      <a:pPr marL="447675" algn="just">
                        <a:lnSpc>
                          <a:spcPct val="107000"/>
                        </a:lnSpc>
                        <a:spcAft>
                          <a:spcPts val="0"/>
                        </a:spcAft>
                      </a:pPr>
                      <a:r>
                        <a:rPr lang="es-PE" sz="1200" dirty="0">
                          <a:effectLst/>
                          <a:latin typeface="+mn-lt"/>
                          <a:ea typeface="Calibri" panose="020F0502020204030204" pitchFamily="34" charset="0"/>
                          <a:cs typeface="Arial" panose="020B0604020202020204" pitchFamily="34" charset="0"/>
                        </a:rPr>
                        <a:t>  </a:t>
                      </a:r>
                    </a:p>
                    <a:p>
                      <a:pPr marL="21590" marR="20955" algn="just">
                        <a:lnSpc>
                          <a:spcPct val="115000"/>
                        </a:lnSpc>
                        <a:spcAft>
                          <a:spcPts val="1000"/>
                        </a:spcAft>
                      </a:pPr>
                      <a:r>
                        <a:rPr lang="es-PE" sz="1200" dirty="0">
                          <a:effectLst/>
                          <a:latin typeface="+mn-lt"/>
                          <a:ea typeface="Calibri" panose="020F0502020204030204" pitchFamily="34" charset="0"/>
                          <a:cs typeface="Arial" panose="020B0604020202020204" pitchFamily="34" charset="0"/>
                        </a:rPr>
                        <a:t>Las mociones de saludo de menor importancia se tramitan directamente ante el Consejo Directivo, salvo casos excepcionales, a criterio del Presidente.” </a:t>
                      </a:r>
                    </a:p>
                    <a:p>
                      <a:pPr marL="21590" marR="20955" algn="just">
                        <a:lnSpc>
                          <a:spcPct val="115000"/>
                        </a:lnSpc>
                        <a:spcAft>
                          <a:spcPts val="1000"/>
                        </a:spcAft>
                      </a:pPr>
                      <a:endParaRPr lang="es-PE" sz="1400" dirty="0">
                        <a:effectLst/>
                        <a:latin typeface="Arial" panose="020B0604020202020204" pitchFamily="34" charset="0"/>
                        <a:ea typeface="Calibri" panose="020F0502020204030204" pitchFamily="34" charset="0"/>
                        <a:cs typeface="Arial" panose="020B0604020202020204" pitchFamily="34" charset="0"/>
                      </a:endParaRPr>
                    </a:p>
                    <a:p>
                      <a:pPr marL="21590" marR="20955" algn="just">
                        <a:lnSpc>
                          <a:spcPct val="115000"/>
                        </a:lnSpc>
                        <a:spcAft>
                          <a:spcPts val="1000"/>
                        </a:spcAft>
                      </a:pPr>
                      <a:endParaRPr lang="es-PE"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3073583327"/>
                  </a:ext>
                </a:extLst>
              </a:tr>
            </a:tbl>
          </a:graphicData>
        </a:graphic>
      </p:graphicFrame>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87315" y="5588000"/>
            <a:ext cx="928495" cy="928495"/>
          </a:xfrm>
          <a:prstGeom prst="rect">
            <a:avLst/>
          </a:prstGeom>
        </p:spPr>
      </p:pic>
    </p:spTree>
    <p:extLst>
      <p:ext uri="{BB962C8B-B14F-4D97-AF65-F5344CB8AC3E}">
        <p14:creationId xmlns:p14="http://schemas.microsoft.com/office/powerpoint/2010/main" val="125332366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652</Words>
  <Application>Microsoft Office PowerPoint</Application>
  <PresentationFormat>Panorámica</PresentationFormat>
  <Paragraphs>49</Paragraphs>
  <Slides>5</Slides>
  <Notes>2</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5</vt:i4>
      </vt:variant>
    </vt:vector>
  </HeadingPairs>
  <TitlesOfParts>
    <vt:vector size="12" baseType="lpstr">
      <vt:lpstr>Arial</vt:lpstr>
      <vt:lpstr>Calibri</vt:lpstr>
      <vt:lpstr>Calibri Light</vt:lpstr>
      <vt:lpstr>Century Gothic</vt:lpstr>
      <vt:lpstr>Segoe UI</vt:lpstr>
      <vt:lpstr>Times New Roman</vt:lpstr>
      <vt:lpstr>Tema de Office</vt:lpstr>
      <vt:lpstr>Diapositiva de recursos humanos 1</vt:lpstr>
      <vt:lpstr>Diapositiva de recursos humanos 1</vt:lpstr>
      <vt:lpstr>Proyecto de Resolución Legislativa para modificar el artículo 68 del Reglamento del Congreso, sobre mociones de orden del día</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de recursos humanos 1</dc:title>
  <dc:creator>Ri Pando</dc:creator>
  <cp:lastModifiedBy>Laura Sofia Paredes Gamarra</cp:lastModifiedBy>
  <cp:revision>4</cp:revision>
  <dcterms:created xsi:type="dcterms:W3CDTF">2021-02-13T15:37:52Z</dcterms:created>
  <dcterms:modified xsi:type="dcterms:W3CDTF">2021-04-05T21:00:26Z</dcterms:modified>
</cp:coreProperties>
</file>