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58" r:id="rId3"/>
    <p:sldId id="259" r:id="rId4"/>
    <p:sldId id="260" r:id="rId5"/>
    <p:sldId id="261" r:id="rId6"/>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90" d="100"/>
          <a:sy n="90" d="100"/>
        </p:scale>
        <p:origin x="6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PE"/>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4B7664-A434-4C19-894A-F64BDE04C4AD}" type="datetimeFigureOut">
              <a:rPr lang="es-PE" smtClean="0"/>
              <a:t>05/04/2021</a:t>
            </a:fld>
            <a:endParaRPr lang="es-PE"/>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PE"/>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PE"/>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0A30E6-4262-411A-BD6B-08D383FA98EF}" type="slidenum">
              <a:rPr lang="es-PE" smtClean="0"/>
              <a:t>‹Nº›</a:t>
            </a:fld>
            <a:endParaRPr lang="es-PE"/>
          </a:p>
        </p:txBody>
      </p:sp>
    </p:spTree>
    <p:extLst>
      <p:ext uri="{BB962C8B-B14F-4D97-AF65-F5344CB8AC3E}">
        <p14:creationId xmlns:p14="http://schemas.microsoft.com/office/powerpoint/2010/main" val="677388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p>
        </p:txBody>
      </p:sp>
      <p:sp>
        <p:nvSpPr>
          <p:cNvPr id="4" name="Marcador de posición de número de diapositiva 3"/>
          <p:cNvSpPr>
            <a:spLocks noGrp="1"/>
          </p:cNvSpPr>
          <p:nvPr>
            <p:ph type="sldNum" sz="quarter" idx="5"/>
          </p:nvPr>
        </p:nvSpPr>
        <p:spPr/>
        <p:txBody>
          <a:bodyPr rtlCol="0"/>
          <a:lstStyle/>
          <a:p>
            <a:pPr rtl="0"/>
            <a:fld id="{6DF8F48A-6110-47DA-8521-A1D1FFD22FEF}" type="slidenum">
              <a:rPr lang="es-ES" smtClean="0"/>
              <a:t>1</a:t>
            </a:fld>
            <a:endParaRPr lang="es-ES" dirty="0"/>
          </a:p>
        </p:txBody>
      </p:sp>
    </p:spTree>
    <p:extLst>
      <p:ext uri="{BB962C8B-B14F-4D97-AF65-F5344CB8AC3E}">
        <p14:creationId xmlns:p14="http://schemas.microsoft.com/office/powerpoint/2010/main" val="459975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p>
        </p:txBody>
      </p:sp>
      <p:sp>
        <p:nvSpPr>
          <p:cNvPr id="4" name="Marcador de posición de número de diapositiva 3"/>
          <p:cNvSpPr>
            <a:spLocks noGrp="1"/>
          </p:cNvSpPr>
          <p:nvPr>
            <p:ph type="sldNum" sz="quarter" idx="5"/>
          </p:nvPr>
        </p:nvSpPr>
        <p:spPr/>
        <p:txBody>
          <a:bodyPr rtlCol="0"/>
          <a:lstStyle/>
          <a:p>
            <a:pPr rtl="0"/>
            <a:fld id="{6DF8F48A-6110-47DA-8521-A1D1FFD22FEF}" type="slidenum">
              <a:rPr lang="es-ES" smtClean="0"/>
              <a:t>2</a:t>
            </a:fld>
            <a:endParaRPr lang="es-ES" dirty="0"/>
          </a:p>
        </p:txBody>
      </p:sp>
    </p:spTree>
    <p:extLst>
      <p:ext uri="{BB962C8B-B14F-4D97-AF65-F5344CB8AC3E}">
        <p14:creationId xmlns:p14="http://schemas.microsoft.com/office/powerpoint/2010/main" val="2366450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E"/>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PE"/>
          </a:p>
        </p:txBody>
      </p:sp>
      <p:sp>
        <p:nvSpPr>
          <p:cNvPr id="4" name="Marcador de fecha 3"/>
          <p:cNvSpPr>
            <a:spLocks noGrp="1"/>
          </p:cNvSpPr>
          <p:nvPr>
            <p:ph type="dt" sz="half" idx="10"/>
          </p:nvPr>
        </p:nvSpPr>
        <p:spPr/>
        <p:txBody>
          <a:bodyPr/>
          <a:lstStyle/>
          <a:p>
            <a:fld id="{60E8796A-F8B9-49C5-AB69-B04F1314F7E3}" type="datetimeFigureOut">
              <a:rPr lang="es-PE" smtClean="0"/>
              <a:t>05/04/2021</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2427B421-1627-4A0C-815F-80C1EE473AB4}" type="slidenum">
              <a:rPr lang="es-PE" smtClean="0"/>
              <a:t>‹Nº›</a:t>
            </a:fld>
            <a:endParaRPr lang="es-PE"/>
          </a:p>
        </p:txBody>
      </p:sp>
    </p:spTree>
    <p:extLst>
      <p:ext uri="{BB962C8B-B14F-4D97-AF65-F5344CB8AC3E}">
        <p14:creationId xmlns:p14="http://schemas.microsoft.com/office/powerpoint/2010/main" val="799113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p>
            <a:fld id="{60E8796A-F8B9-49C5-AB69-B04F1314F7E3}" type="datetimeFigureOut">
              <a:rPr lang="es-PE" smtClean="0"/>
              <a:t>05/04/2021</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2427B421-1627-4A0C-815F-80C1EE473AB4}" type="slidenum">
              <a:rPr lang="es-PE" smtClean="0"/>
              <a:t>‹Nº›</a:t>
            </a:fld>
            <a:endParaRPr lang="es-PE"/>
          </a:p>
        </p:txBody>
      </p:sp>
    </p:spTree>
    <p:extLst>
      <p:ext uri="{BB962C8B-B14F-4D97-AF65-F5344CB8AC3E}">
        <p14:creationId xmlns:p14="http://schemas.microsoft.com/office/powerpoint/2010/main" val="3890225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E"/>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p>
            <a:fld id="{60E8796A-F8B9-49C5-AB69-B04F1314F7E3}" type="datetimeFigureOut">
              <a:rPr lang="es-PE" smtClean="0"/>
              <a:t>05/04/2021</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2427B421-1627-4A0C-815F-80C1EE473AB4}" type="slidenum">
              <a:rPr lang="es-PE" smtClean="0"/>
              <a:t>‹Nº›</a:t>
            </a:fld>
            <a:endParaRPr lang="es-PE"/>
          </a:p>
        </p:txBody>
      </p:sp>
    </p:spTree>
    <p:extLst>
      <p:ext uri="{BB962C8B-B14F-4D97-AF65-F5344CB8AC3E}">
        <p14:creationId xmlns:p14="http://schemas.microsoft.com/office/powerpoint/2010/main" val="2696840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p>
            <a:fld id="{60E8796A-F8B9-49C5-AB69-B04F1314F7E3}" type="datetimeFigureOut">
              <a:rPr lang="es-PE" smtClean="0"/>
              <a:t>05/04/2021</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2427B421-1627-4A0C-815F-80C1EE473AB4}" type="slidenum">
              <a:rPr lang="es-PE" smtClean="0"/>
              <a:t>‹Nº›</a:t>
            </a:fld>
            <a:endParaRPr lang="es-PE"/>
          </a:p>
        </p:txBody>
      </p:sp>
    </p:spTree>
    <p:extLst>
      <p:ext uri="{BB962C8B-B14F-4D97-AF65-F5344CB8AC3E}">
        <p14:creationId xmlns:p14="http://schemas.microsoft.com/office/powerpoint/2010/main" val="2782783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E"/>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60E8796A-F8B9-49C5-AB69-B04F1314F7E3}" type="datetimeFigureOut">
              <a:rPr lang="es-PE" smtClean="0"/>
              <a:t>05/04/2021</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2427B421-1627-4A0C-815F-80C1EE473AB4}" type="slidenum">
              <a:rPr lang="es-PE" smtClean="0"/>
              <a:t>‹Nº›</a:t>
            </a:fld>
            <a:endParaRPr lang="es-PE"/>
          </a:p>
        </p:txBody>
      </p:sp>
    </p:spTree>
    <p:extLst>
      <p:ext uri="{BB962C8B-B14F-4D97-AF65-F5344CB8AC3E}">
        <p14:creationId xmlns:p14="http://schemas.microsoft.com/office/powerpoint/2010/main" val="1796275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p:cNvSpPr>
            <a:spLocks noGrp="1"/>
          </p:cNvSpPr>
          <p:nvPr>
            <p:ph type="dt" sz="half" idx="10"/>
          </p:nvPr>
        </p:nvSpPr>
        <p:spPr/>
        <p:txBody>
          <a:bodyPr/>
          <a:lstStyle/>
          <a:p>
            <a:fld id="{60E8796A-F8B9-49C5-AB69-B04F1314F7E3}" type="datetimeFigureOut">
              <a:rPr lang="es-PE" smtClean="0"/>
              <a:t>05/04/2021</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2427B421-1627-4A0C-815F-80C1EE473AB4}" type="slidenum">
              <a:rPr lang="es-PE" smtClean="0"/>
              <a:t>‹Nº›</a:t>
            </a:fld>
            <a:endParaRPr lang="es-PE"/>
          </a:p>
        </p:txBody>
      </p:sp>
    </p:spTree>
    <p:extLst>
      <p:ext uri="{BB962C8B-B14F-4D97-AF65-F5344CB8AC3E}">
        <p14:creationId xmlns:p14="http://schemas.microsoft.com/office/powerpoint/2010/main" val="1405020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PE"/>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p:cNvSpPr>
            <a:spLocks noGrp="1"/>
          </p:cNvSpPr>
          <p:nvPr>
            <p:ph type="dt" sz="half" idx="10"/>
          </p:nvPr>
        </p:nvSpPr>
        <p:spPr/>
        <p:txBody>
          <a:bodyPr/>
          <a:lstStyle/>
          <a:p>
            <a:fld id="{60E8796A-F8B9-49C5-AB69-B04F1314F7E3}" type="datetimeFigureOut">
              <a:rPr lang="es-PE" smtClean="0"/>
              <a:t>05/04/2021</a:t>
            </a:fld>
            <a:endParaRPr lang="es-PE"/>
          </a:p>
        </p:txBody>
      </p:sp>
      <p:sp>
        <p:nvSpPr>
          <p:cNvPr id="8" name="Marcador de pie de página 7"/>
          <p:cNvSpPr>
            <a:spLocks noGrp="1"/>
          </p:cNvSpPr>
          <p:nvPr>
            <p:ph type="ftr" sz="quarter" idx="11"/>
          </p:nvPr>
        </p:nvSpPr>
        <p:spPr/>
        <p:txBody>
          <a:bodyPr/>
          <a:lstStyle/>
          <a:p>
            <a:endParaRPr lang="es-PE"/>
          </a:p>
        </p:txBody>
      </p:sp>
      <p:sp>
        <p:nvSpPr>
          <p:cNvPr id="9" name="Marcador de número de diapositiva 8"/>
          <p:cNvSpPr>
            <a:spLocks noGrp="1"/>
          </p:cNvSpPr>
          <p:nvPr>
            <p:ph type="sldNum" sz="quarter" idx="12"/>
          </p:nvPr>
        </p:nvSpPr>
        <p:spPr/>
        <p:txBody>
          <a:bodyPr/>
          <a:lstStyle/>
          <a:p>
            <a:fld id="{2427B421-1627-4A0C-815F-80C1EE473AB4}" type="slidenum">
              <a:rPr lang="es-PE" smtClean="0"/>
              <a:t>‹Nº›</a:t>
            </a:fld>
            <a:endParaRPr lang="es-PE"/>
          </a:p>
        </p:txBody>
      </p:sp>
    </p:spTree>
    <p:extLst>
      <p:ext uri="{BB962C8B-B14F-4D97-AF65-F5344CB8AC3E}">
        <p14:creationId xmlns:p14="http://schemas.microsoft.com/office/powerpoint/2010/main" val="2620769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fecha 2"/>
          <p:cNvSpPr>
            <a:spLocks noGrp="1"/>
          </p:cNvSpPr>
          <p:nvPr>
            <p:ph type="dt" sz="half" idx="10"/>
          </p:nvPr>
        </p:nvSpPr>
        <p:spPr/>
        <p:txBody>
          <a:bodyPr/>
          <a:lstStyle/>
          <a:p>
            <a:fld id="{60E8796A-F8B9-49C5-AB69-B04F1314F7E3}" type="datetimeFigureOut">
              <a:rPr lang="es-PE" smtClean="0"/>
              <a:t>05/04/2021</a:t>
            </a:fld>
            <a:endParaRPr lang="es-PE"/>
          </a:p>
        </p:txBody>
      </p:sp>
      <p:sp>
        <p:nvSpPr>
          <p:cNvPr id="4" name="Marcador de pie de página 3"/>
          <p:cNvSpPr>
            <a:spLocks noGrp="1"/>
          </p:cNvSpPr>
          <p:nvPr>
            <p:ph type="ftr" sz="quarter" idx="11"/>
          </p:nvPr>
        </p:nvSpPr>
        <p:spPr/>
        <p:txBody>
          <a:bodyPr/>
          <a:lstStyle/>
          <a:p>
            <a:endParaRPr lang="es-PE"/>
          </a:p>
        </p:txBody>
      </p:sp>
      <p:sp>
        <p:nvSpPr>
          <p:cNvPr id="5" name="Marcador de número de diapositiva 4"/>
          <p:cNvSpPr>
            <a:spLocks noGrp="1"/>
          </p:cNvSpPr>
          <p:nvPr>
            <p:ph type="sldNum" sz="quarter" idx="12"/>
          </p:nvPr>
        </p:nvSpPr>
        <p:spPr/>
        <p:txBody>
          <a:bodyPr/>
          <a:lstStyle/>
          <a:p>
            <a:fld id="{2427B421-1627-4A0C-815F-80C1EE473AB4}" type="slidenum">
              <a:rPr lang="es-PE" smtClean="0"/>
              <a:t>‹Nº›</a:t>
            </a:fld>
            <a:endParaRPr lang="es-PE"/>
          </a:p>
        </p:txBody>
      </p:sp>
    </p:spTree>
    <p:extLst>
      <p:ext uri="{BB962C8B-B14F-4D97-AF65-F5344CB8AC3E}">
        <p14:creationId xmlns:p14="http://schemas.microsoft.com/office/powerpoint/2010/main" val="766890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0E8796A-F8B9-49C5-AB69-B04F1314F7E3}" type="datetimeFigureOut">
              <a:rPr lang="es-PE" smtClean="0"/>
              <a:t>05/04/2021</a:t>
            </a:fld>
            <a:endParaRPr lang="es-PE"/>
          </a:p>
        </p:txBody>
      </p:sp>
      <p:sp>
        <p:nvSpPr>
          <p:cNvPr id="3" name="Marcador de pie de página 2"/>
          <p:cNvSpPr>
            <a:spLocks noGrp="1"/>
          </p:cNvSpPr>
          <p:nvPr>
            <p:ph type="ftr" sz="quarter" idx="11"/>
          </p:nvPr>
        </p:nvSpPr>
        <p:spPr/>
        <p:txBody>
          <a:bodyPr/>
          <a:lstStyle/>
          <a:p>
            <a:endParaRPr lang="es-PE"/>
          </a:p>
        </p:txBody>
      </p:sp>
      <p:sp>
        <p:nvSpPr>
          <p:cNvPr id="4" name="Marcador de número de diapositiva 3"/>
          <p:cNvSpPr>
            <a:spLocks noGrp="1"/>
          </p:cNvSpPr>
          <p:nvPr>
            <p:ph type="sldNum" sz="quarter" idx="12"/>
          </p:nvPr>
        </p:nvSpPr>
        <p:spPr/>
        <p:txBody>
          <a:bodyPr/>
          <a:lstStyle/>
          <a:p>
            <a:fld id="{2427B421-1627-4A0C-815F-80C1EE473AB4}" type="slidenum">
              <a:rPr lang="es-PE" smtClean="0"/>
              <a:t>‹Nº›</a:t>
            </a:fld>
            <a:endParaRPr lang="es-PE"/>
          </a:p>
        </p:txBody>
      </p:sp>
    </p:spTree>
    <p:extLst>
      <p:ext uri="{BB962C8B-B14F-4D97-AF65-F5344CB8AC3E}">
        <p14:creationId xmlns:p14="http://schemas.microsoft.com/office/powerpoint/2010/main" val="1623252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60E8796A-F8B9-49C5-AB69-B04F1314F7E3}" type="datetimeFigureOut">
              <a:rPr lang="es-PE" smtClean="0"/>
              <a:t>05/04/2021</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2427B421-1627-4A0C-815F-80C1EE473AB4}" type="slidenum">
              <a:rPr lang="es-PE" smtClean="0"/>
              <a:t>‹Nº›</a:t>
            </a:fld>
            <a:endParaRPr lang="es-PE"/>
          </a:p>
        </p:txBody>
      </p:sp>
    </p:spTree>
    <p:extLst>
      <p:ext uri="{BB962C8B-B14F-4D97-AF65-F5344CB8AC3E}">
        <p14:creationId xmlns:p14="http://schemas.microsoft.com/office/powerpoint/2010/main" val="1448881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60E8796A-F8B9-49C5-AB69-B04F1314F7E3}" type="datetimeFigureOut">
              <a:rPr lang="es-PE" smtClean="0"/>
              <a:t>05/04/2021</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2427B421-1627-4A0C-815F-80C1EE473AB4}" type="slidenum">
              <a:rPr lang="es-PE" smtClean="0"/>
              <a:t>‹Nº›</a:t>
            </a:fld>
            <a:endParaRPr lang="es-PE"/>
          </a:p>
        </p:txBody>
      </p:sp>
    </p:spTree>
    <p:extLst>
      <p:ext uri="{BB962C8B-B14F-4D97-AF65-F5344CB8AC3E}">
        <p14:creationId xmlns:p14="http://schemas.microsoft.com/office/powerpoint/2010/main" val="2917471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E8796A-F8B9-49C5-AB69-B04F1314F7E3}" type="datetimeFigureOut">
              <a:rPr lang="es-PE" smtClean="0"/>
              <a:t>05/04/2021</a:t>
            </a:fld>
            <a:endParaRPr lang="es-PE"/>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27B421-1627-4A0C-815F-80C1EE473AB4}" type="slidenum">
              <a:rPr lang="es-PE" smtClean="0"/>
              <a:t>‹Nº›</a:t>
            </a:fld>
            <a:endParaRPr lang="es-PE"/>
          </a:p>
        </p:txBody>
      </p:sp>
    </p:spTree>
    <p:extLst>
      <p:ext uri="{BB962C8B-B14F-4D97-AF65-F5344CB8AC3E}">
        <p14:creationId xmlns:p14="http://schemas.microsoft.com/office/powerpoint/2010/main" val="31213919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descr="Esta imagen es una forma decorativa abstracta. ">
            <a:extLst>
              <a:ext uri="{FF2B5EF4-FFF2-40B4-BE49-F238E27FC236}">
                <a16:creationId xmlns:a16="http://schemas.microsoft.com/office/drawing/2014/main" xmlns="" id="{8E504344-8563-476C-9EF9-4200B272FDC1}"/>
              </a:ext>
            </a:extLst>
          </p:cNvPr>
          <p:cNvGrpSpPr/>
          <p:nvPr/>
        </p:nvGrpSpPr>
        <p:grpSpPr>
          <a:xfrm>
            <a:off x="8388862" y="-2847319"/>
            <a:ext cx="8948964" cy="12105059"/>
            <a:chOff x="4855953" y="-2833465"/>
            <a:chExt cx="8948964" cy="12105059"/>
          </a:xfrm>
        </p:grpSpPr>
        <p:sp>
          <p:nvSpPr>
            <p:cNvPr id="18" name="Forma libre 10">
              <a:extLst>
                <a:ext uri="{FF2B5EF4-FFF2-40B4-BE49-F238E27FC236}">
                  <a16:creationId xmlns:a16="http://schemas.microsoft.com/office/drawing/2014/main" xmlns="" id="{73D22BE5-D5D5-4BF2-A935-5C4AB588B458}"/>
                </a:ext>
              </a:extLst>
            </p:cNvPr>
            <p:cNvSpPr>
              <a:spLocks/>
            </p:cNvSpPr>
            <p:nvPr/>
          </p:nvSpPr>
          <p:spPr bwMode="auto">
            <a:xfrm rot="9420272">
              <a:off x="4855953" y="-2246936"/>
              <a:ext cx="8673602" cy="11518530"/>
            </a:xfrm>
            <a:custGeom>
              <a:avLst/>
              <a:gdLst>
                <a:gd name="T0" fmla="*/ 1166 w 2492"/>
                <a:gd name="T1" fmla="*/ 2419 h 3315"/>
                <a:gd name="T2" fmla="*/ 243 w 2492"/>
                <a:gd name="T3" fmla="*/ 912 h 3315"/>
                <a:gd name="T4" fmla="*/ 449 w 2492"/>
                <a:gd name="T5" fmla="*/ 15 h 3315"/>
                <a:gd name="T6" fmla="*/ 766 w 2492"/>
                <a:gd name="T7" fmla="*/ 302 h 3315"/>
                <a:gd name="T8" fmla="*/ 1651 w 2492"/>
                <a:gd name="T9" fmla="*/ 481 h 3315"/>
                <a:gd name="T10" fmla="*/ 2239 w 2492"/>
                <a:gd name="T11" fmla="*/ 1238 h 3315"/>
                <a:gd name="T12" fmla="*/ 2186 w 2492"/>
                <a:gd name="T13" fmla="*/ 2201 h 3315"/>
                <a:gd name="T14" fmla="*/ 2165 w 2492"/>
                <a:gd name="T15" fmla="*/ 2928 h 3315"/>
                <a:gd name="T16" fmla="*/ 1400 w 2492"/>
                <a:gd name="T17" fmla="*/ 3100 h 3315"/>
                <a:gd name="T18" fmla="*/ 1166 w 2492"/>
                <a:gd name="T19" fmla="*/ 2419 h 3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2" h="3315">
                  <a:moveTo>
                    <a:pt x="1166" y="2419"/>
                  </a:moveTo>
                  <a:cubicBezTo>
                    <a:pt x="1505" y="1277"/>
                    <a:pt x="486" y="1533"/>
                    <a:pt x="243" y="912"/>
                  </a:cubicBezTo>
                  <a:cubicBezTo>
                    <a:pt x="0" y="292"/>
                    <a:pt x="291" y="31"/>
                    <a:pt x="449" y="15"/>
                  </a:cubicBezTo>
                  <a:cubicBezTo>
                    <a:pt x="607" y="0"/>
                    <a:pt x="716" y="54"/>
                    <a:pt x="766" y="302"/>
                  </a:cubicBezTo>
                  <a:cubicBezTo>
                    <a:pt x="817" y="551"/>
                    <a:pt x="1312" y="508"/>
                    <a:pt x="1651" y="481"/>
                  </a:cubicBezTo>
                  <a:cubicBezTo>
                    <a:pt x="1989" y="454"/>
                    <a:pt x="2492" y="733"/>
                    <a:pt x="2239" y="1238"/>
                  </a:cubicBezTo>
                  <a:cubicBezTo>
                    <a:pt x="1986" y="1743"/>
                    <a:pt x="2000" y="1716"/>
                    <a:pt x="2186" y="2201"/>
                  </a:cubicBezTo>
                  <a:cubicBezTo>
                    <a:pt x="2372" y="2685"/>
                    <a:pt x="2165" y="2928"/>
                    <a:pt x="2165" y="2928"/>
                  </a:cubicBezTo>
                  <a:cubicBezTo>
                    <a:pt x="2165" y="2928"/>
                    <a:pt x="1791" y="3315"/>
                    <a:pt x="1400" y="3100"/>
                  </a:cubicBezTo>
                  <a:cubicBezTo>
                    <a:pt x="1008" y="2885"/>
                    <a:pt x="1166" y="2419"/>
                    <a:pt x="1166" y="2419"/>
                  </a:cubicBezTo>
                  <a:close/>
                </a:path>
              </a:pathLst>
            </a:custGeom>
            <a:gradFill>
              <a:gsLst>
                <a:gs pos="0">
                  <a:srgbClr val="80DEDE"/>
                </a:gs>
                <a:gs pos="53500">
                  <a:srgbClr val="85C1E7"/>
                </a:gs>
                <a:gs pos="100000">
                  <a:srgbClr val="878CFF"/>
                </a:gs>
              </a:gsLst>
              <a:lin ang="5400000" scaled="1"/>
            </a:gradFill>
            <a:ln w="12700" cap="flat">
              <a:noFill/>
              <a:prstDash val="solid"/>
              <a:miter lim="800000"/>
              <a:headEnd/>
              <a:tailEnd/>
            </a:ln>
          </p:spPr>
          <p:txBody>
            <a:bodyPr vert="horz" wrap="square" lIns="91440" tIns="45720" rIns="91440" bIns="45720" numCol="1" rtlCol="0" anchor="t" anchorCtr="0" compatLnSpc="1">
              <a:prstTxWarp prst="textNoShape">
                <a:avLst/>
              </a:prstTxWarp>
            </a:bodyPr>
            <a:lstStyle/>
            <a:p>
              <a:pPr rtl="0"/>
              <a:endParaRPr lang="es-ES" dirty="0"/>
            </a:p>
          </p:txBody>
        </p:sp>
        <p:sp>
          <p:nvSpPr>
            <p:cNvPr id="19" name="Forma libre 11">
              <a:extLst>
                <a:ext uri="{FF2B5EF4-FFF2-40B4-BE49-F238E27FC236}">
                  <a16:creationId xmlns:a16="http://schemas.microsoft.com/office/drawing/2014/main" xmlns="" id="{C42C174B-303A-45F6-8FF1-93001A3AAFC1}"/>
                </a:ext>
              </a:extLst>
            </p:cNvPr>
            <p:cNvSpPr>
              <a:spLocks/>
            </p:cNvSpPr>
            <p:nvPr/>
          </p:nvSpPr>
          <p:spPr bwMode="auto">
            <a:xfrm rot="9420272">
              <a:off x="5048022" y="-2833465"/>
              <a:ext cx="8756895" cy="10755934"/>
            </a:xfrm>
            <a:custGeom>
              <a:avLst/>
              <a:gdLst>
                <a:gd name="T0" fmla="*/ 1504 w 2516"/>
                <a:gd name="T1" fmla="*/ 2980 h 3095"/>
                <a:gd name="T2" fmla="*/ 2237 w 2516"/>
                <a:gd name="T3" fmla="*/ 2283 h 3095"/>
                <a:gd name="T4" fmla="*/ 1468 w 2516"/>
                <a:gd name="T5" fmla="*/ 1052 h 3095"/>
                <a:gd name="T6" fmla="*/ 979 w 2516"/>
                <a:gd name="T7" fmla="*/ 648 h 3095"/>
                <a:gd name="T8" fmla="*/ 411 w 2516"/>
                <a:gd name="T9" fmla="*/ 195 h 3095"/>
                <a:gd name="T10" fmla="*/ 397 w 2516"/>
                <a:gd name="T11" fmla="*/ 1117 h 3095"/>
                <a:gd name="T12" fmla="*/ 194 w 2516"/>
                <a:gd name="T13" fmla="*/ 1767 h 3095"/>
                <a:gd name="T14" fmla="*/ 866 w 2516"/>
                <a:gd name="T15" fmla="*/ 2349 h 3095"/>
                <a:gd name="T16" fmla="*/ 1275 w 2516"/>
                <a:gd name="T17" fmla="*/ 2766 h 3095"/>
                <a:gd name="T18" fmla="*/ 1504 w 2516"/>
                <a:gd name="T19" fmla="*/ 2980 h 30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16" h="3095">
                  <a:moveTo>
                    <a:pt x="1504" y="2980"/>
                  </a:moveTo>
                  <a:cubicBezTo>
                    <a:pt x="1504" y="2980"/>
                    <a:pt x="1958" y="3095"/>
                    <a:pt x="2237" y="2283"/>
                  </a:cubicBezTo>
                  <a:cubicBezTo>
                    <a:pt x="2516" y="1472"/>
                    <a:pt x="1745" y="1159"/>
                    <a:pt x="1468" y="1052"/>
                  </a:cubicBezTo>
                  <a:cubicBezTo>
                    <a:pt x="1191" y="945"/>
                    <a:pt x="1126" y="907"/>
                    <a:pt x="979" y="648"/>
                  </a:cubicBezTo>
                  <a:cubicBezTo>
                    <a:pt x="832" y="389"/>
                    <a:pt x="822" y="0"/>
                    <a:pt x="411" y="195"/>
                  </a:cubicBezTo>
                  <a:cubicBezTo>
                    <a:pt x="0" y="391"/>
                    <a:pt x="384" y="948"/>
                    <a:pt x="397" y="1117"/>
                  </a:cubicBezTo>
                  <a:cubicBezTo>
                    <a:pt x="411" y="1286"/>
                    <a:pt x="128" y="1580"/>
                    <a:pt x="194" y="1767"/>
                  </a:cubicBezTo>
                  <a:cubicBezTo>
                    <a:pt x="259" y="1954"/>
                    <a:pt x="273" y="2154"/>
                    <a:pt x="866" y="2349"/>
                  </a:cubicBezTo>
                  <a:cubicBezTo>
                    <a:pt x="866" y="2349"/>
                    <a:pt x="1186" y="2374"/>
                    <a:pt x="1275" y="2766"/>
                  </a:cubicBezTo>
                  <a:cubicBezTo>
                    <a:pt x="1275" y="2766"/>
                    <a:pt x="1340" y="2988"/>
                    <a:pt x="1504" y="2980"/>
                  </a:cubicBezTo>
                  <a:close/>
                </a:path>
              </a:pathLst>
            </a:custGeom>
            <a:gradFill>
              <a:gsLst>
                <a:gs pos="0">
                  <a:srgbClr val="7CEFD8"/>
                </a:gs>
                <a:gs pos="51000">
                  <a:srgbClr val="6672E4"/>
                </a:gs>
                <a:gs pos="100000">
                  <a:srgbClr val="882BE5"/>
                </a:gs>
              </a:gsLst>
              <a:lin ang="5400000" scaled="1"/>
            </a:gradFill>
            <a:ln w="12700" cap="flat">
              <a:noFill/>
              <a:prstDash val="solid"/>
              <a:miter lim="800000"/>
              <a:headEnd/>
              <a:tailEnd/>
            </a:ln>
          </p:spPr>
          <p:txBody>
            <a:bodyPr vert="horz" wrap="square" lIns="91440" tIns="45720" rIns="91440" bIns="45720" numCol="1" rtlCol="0" anchor="t" anchorCtr="0" compatLnSpc="1">
              <a:prstTxWarp prst="textNoShape">
                <a:avLst/>
              </a:prstTxWarp>
            </a:bodyPr>
            <a:lstStyle/>
            <a:p>
              <a:pPr rtl="0"/>
              <a:endParaRPr lang="es-ES" dirty="0"/>
            </a:p>
          </p:txBody>
        </p:sp>
        <p:sp>
          <p:nvSpPr>
            <p:cNvPr id="20" name="Forma libre 12">
              <a:extLst>
                <a:ext uri="{FF2B5EF4-FFF2-40B4-BE49-F238E27FC236}">
                  <a16:creationId xmlns:a16="http://schemas.microsoft.com/office/drawing/2014/main" xmlns="" id="{22AA5A4F-A0EB-453F-A699-F817D4616C6F}"/>
                </a:ext>
              </a:extLst>
            </p:cNvPr>
            <p:cNvSpPr>
              <a:spLocks/>
            </p:cNvSpPr>
            <p:nvPr/>
          </p:nvSpPr>
          <p:spPr bwMode="auto">
            <a:xfrm rot="9420272">
              <a:off x="5218811" y="-1993836"/>
              <a:ext cx="7570428" cy="10122905"/>
            </a:xfrm>
            <a:custGeom>
              <a:avLst/>
              <a:gdLst>
                <a:gd name="T0" fmla="*/ 1896 w 2175"/>
                <a:gd name="T1" fmla="*/ 2283 h 2913"/>
                <a:gd name="T2" fmla="*/ 1467 w 2175"/>
                <a:gd name="T3" fmla="*/ 2913 h 2913"/>
                <a:gd name="T4" fmla="*/ 1250 w 2175"/>
                <a:gd name="T5" fmla="*/ 2849 h 2913"/>
                <a:gd name="T6" fmla="*/ 1016 w 2175"/>
                <a:gd name="T7" fmla="*/ 2168 h 2913"/>
                <a:gd name="T8" fmla="*/ 93 w 2175"/>
                <a:gd name="T9" fmla="*/ 661 h 2913"/>
                <a:gd name="T10" fmla="*/ 0 w 2175"/>
                <a:gd name="T11" fmla="*/ 238 h 2913"/>
                <a:gd name="T12" fmla="*/ 70 w 2175"/>
                <a:gd name="T13" fmla="*/ 195 h 2913"/>
                <a:gd name="T14" fmla="*/ 638 w 2175"/>
                <a:gd name="T15" fmla="*/ 648 h 2913"/>
                <a:gd name="T16" fmla="*/ 1127 w 2175"/>
                <a:gd name="T17" fmla="*/ 1052 h 2913"/>
                <a:gd name="T18" fmla="*/ 1896 w 2175"/>
                <a:gd name="T19" fmla="*/ 2283 h 2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75" h="2913">
                  <a:moveTo>
                    <a:pt x="1896" y="2283"/>
                  </a:moveTo>
                  <a:cubicBezTo>
                    <a:pt x="1770" y="2651"/>
                    <a:pt x="1607" y="2829"/>
                    <a:pt x="1467" y="2913"/>
                  </a:cubicBezTo>
                  <a:cubicBezTo>
                    <a:pt x="1397" y="2909"/>
                    <a:pt x="1324" y="2889"/>
                    <a:pt x="1250" y="2849"/>
                  </a:cubicBezTo>
                  <a:cubicBezTo>
                    <a:pt x="858" y="2634"/>
                    <a:pt x="1016" y="2168"/>
                    <a:pt x="1016" y="2168"/>
                  </a:cubicBezTo>
                  <a:cubicBezTo>
                    <a:pt x="1354" y="1026"/>
                    <a:pt x="336" y="1282"/>
                    <a:pt x="93" y="661"/>
                  </a:cubicBezTo>
                  <a:cubicBezTo>
                    <a:pt x="28" y="495"/>
                    <a:pt x="1" y="354"/>
                    <a:pt x="0" y="238"/>
                  </a:cubicBezTo>
                  <a:cubicBezTo>
                    <a:pt x="20" y="222"/>
                    <a:pt x="44" y="208"/>
                    <a:pt x="70" y="195"/>
                  </a:cubicBezTo>
                  <a:cubicBezTo>
                    <a:pt x="481" y="0"/>
                    <a:pt x="491" y="389"/>
                    <a:pt x="638" y="648"/>
                  </a:cubicBezTo>
                  <a:cubicBezTo>
                    <a:pt x="785" y="907"/>
                    <a:pt x="850" y="945"/>
                    <a:pt x="1127" y="1052"/>
                  </a:cubicBezTo>
                  <a:cubicBezTo>
                    <a:pt x="1404" y="1159"/>
                    <a:pt x="2175" y="1472"/>
                    <a:pt x="1896" y="2283"/>
                  </a:cubicBezTo>
                  <a:close/>
                </a:path>
              </a:pathLst>
            </a:custGeom>
            <a:gradFill>
              <a:gsLst>
                <a:gs pos="100000">
                  <a:srgbClr val="7CEFD8"/>
                </a:gs>
                <a:gs pos="19000">
                  <a:srgbClr val="6672E4"/>
                </a:gs>
                <a:gs pos="0">
                  <a:srgbClr val="882BE5"/>
                </a:gs>
              </a:gsLst>
              <a:lin ang="10200000" scaled="0"/>
            </a:gradFill>
            <a:ln w="12700" cap="flat">
              <a:noFill/>
              <a:prstDash val="solid"/>
              <a:miter lim="800000"/>
              <a:headEnd/>
              <a:tailEnd/>
            </a:ln>
          </p:spPr>
          <p:txBody>
            <a:bodyPr vert="horz" wrap="square" lIns="91440" tIns="45720" rIns="91440" bIns="45720" numCol="1" rtlCol="0" anchor="t" anchorCtr="0" compatLnSpc="1">
              <a:prstTxWarp prst="textNoShape">
                <a:avLst/>
              </a:prstTxWarp>
            </a:bodyPr>
            <a:lstStyle/>
            <a:p>
              <a:pPr rtl="0"/>
              <a:endParaRPr lang="es-ES" dirty="0"/>
            </a:p>
          </p:txBody>
        </p:sp>
      </p:grpSp>
      <p:sp>
        <p:nvSpPr>
          <p:cNvPr id="24" name="Cuadro de texto 23">
            <a:extLst>
              <a:ext uri="{FF2B5EF4-FFF2-40B4-BE49-F238E27FC236}">
                <a16:creationId xmlns:a16="http://schemas.microsoft.com/office/drawing/2014/main" xmlns="" id="{C1165547-DF3A-4694-9097-2BDAF2003713}"/>
              </a:ext>
            </a:extLst>
          </p:cNvPr>
          <p:cNvSpPr txBox="1"/>
          <p:nvPr/>
        </p:nvSpPr>
        <p:spPr>
          <a:xfrm>
            <a:off x="733192" y="1391983"/>
            <a:ext cx="8831722" cy="4154984"/>
          </a:xfrm>
          <a:prstGeom prst="rect">
            <a:avLst/>
          </a:prstGeom>
          <a:noFill/>
        </p:spPr>
        <p:txBody>
          <a:bodyPr wrap="square" lIns="0" tIns="0" rIns="0" bIns="0" rtlCol="0">
            <a:spAutoFit/>
          </a:bodyPr>
          <a:lstStyle/>
          <a:p>
            <a:pPr rtl="0"/>
            <a:r>
              <a:rPr lang="es-ES" sz="5400" b="1" dirty="0">
                <a:solidFill>
                  <a:srgbClr val="002060"/>
                </a:solidFill>
                <a:latin typeface="Segoe UI" panose="020B0502040204020203" pitchFamily="34" charset="0"/>
                <a:cs typeface="Segoe UI" panose="020B0502040204020203" pitchFamily="34" charset="0"/>
              </a:rPr>
              <a:t>Comisión Especial Multipartidaria </a:t>
            </a:r>
          </a:p>
          <a:p>
            <a:pPr rtl="0"/>
            <a:r>
              <a:rPr lang="es-ES" sz="5400" b="1" dirty="0">
                <a:solidFill>
                  <a:srgbClr val="002060"/>
                </a:solidFill>
                <a:latin typeface="Segoe UI" panose="020B0502040204020203" pitchFamily="34" charset="0"/>
                <a:cs typeface="Segoe UI" panose="020B0502040204020203" pitchFamily="34" charset="0"/>
              </a:rPr>
              <a:t>encargada del Ordenamiento Legislativo - CEMOL</a:t>
            </a:r>
          </a:p>
        </p:txBody>
      </p:sp>
      <p:sp>
        <p:nvSpPr>
          <p:cNvPr id="3" name="Título 2" hidden="1">
            <a:extLst>
              <a:ext uri="{FF2B5EF4-FFF2-40B4-BE49-F238E27FC236}">
                <a16:creationId xmlns:a16="http://schemas.microsoft.com/office/drawing/2014/main" xmlns="" id="{016C325E-5B69-4D07-BBFB-7DB217A69D48}"/>
              </a:ext>
            </a:extLst>
          </p:cNvPr>
          <p:cNvSpPr>
            <a:spLocks noGrp="1"/>
          </p:cNvSpPr>
          <p:nvPr>
            <p:ph type="ctrTitle"/>
          </p:nvPr>
        </p:nvSpPr>
        <p:spPr/>
        <p:txBody>
          <a:bodyPr rtlCol="0"/>
          <a:lstStyle/>
          <a:p>
            <a:r>
              <a:rPr lang="es-ES" dirty="0"/>
              <a:t>Diapositiva de recursos humanos 1</a:t>
            </a:r>
          </a:p>
        </p:txBody>
      </p:sp>
    </p:spTree>
    <p:extLst>
      <p:ext uri="{BB962C8B-B14F-4D97-AF65-F5344CB8AC3E}">
        <p14:creationId xmlns:p14="http://schemas.microsoft.com/office/powerpoint/2010/main" val="1481940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descr="Esta imagen es una forma decorativa abstracta. ">
            <a:extLst>
              <a:ext uri="{FF2B5EF4-FFF2-40B4-BE49-F238E27FC236}">
                <a16:creationId xmlns:a16="http://schemas.microsoft.com/office/drawing/2014/main" xmlns="" id="{8E504344-8563-476C-9EF9-4200B272FDC1}"/>
              </a:ext>
            </a:extLst>
          </p:cNvPr>
          <p:cNvGrpSpPr/>
          <p:nvPr/>
        </p:nvGrpSpPr>
        <p:grpSpPr>
          <a:xfrm>
            <a:off x="10203807" y="-1932919"/>
            <a:ext cx="8948964" cy="12105059"/>
            <a:chOff x="4855953" y="-2833465"/>
            <a:chExt cx="8948964" cy="12105059"/>
          </a:xfrm>
        </p:grpSpPr>
        <p:sp>
          <p:nvSpPr>
            <p:cNvPr id="18" name="Forma libre 10">
              <a:extLst>
                <a:ext uri="{FF2B5EF4-FFF2-40B4-BE49-F238E27FC236}">
                  <a16:creationId xmlns:a16="http://schemas.microsoft.com/office/drawing/2014/main" xmlns="" id="{73D22BE5-D5D5-4BF2-A935-5C4AB588B458}"/>
                </a:ext>
              </a:extLst>
            </p:cNvPr>
            <p:cNvSpPr>
              <a:spLocks/>
            </p:cNvSpPr>
            <p:nvPr/>
          </p:nvSpPr>
          <p:spPr bwMode="auto">
            <a:xfrm rot="9420272">
              <a:off x="4855953" y="-2246936"/>
              <a:ext cx="8673602" cy="11518530"/>
            </a:xfrm>
            <a:custGeom>
              <a:avLst/>
              <a:gdLst>
                <a:gd name="T0" fmla="*/ 1166 w 2492"/>
                <a:gd name="T1" fmla="*/ 2419 h 3315"/>
                <a:gd name="T2" fmla="*/ 243 w 2492"/>
                <a:gd name="T3" fmla="*/ 912 h 3315"/>
                <a:gd name="T4" fmla="*/ 449 w 2492"/>
                <a:gd name="T5" fmla="*/ 15 h 3315"/>
                <a:gd name="T6" fmla="*/ 766 w 2492"/>
                <a:gd name="T7" fmla="*/ 302 h 3315"/>
                <a:gd name="T8" fmla="*/ 1651 w 2492"/>
                <a:gd name="T9" fmla="*/ 481 h 3315"/>
                <a:gd name="T10" fmla="*/ 2239 w 2492"/>
                <a:gd name="T11" fmla="*/ 1238 h 3315"/>
                <a:gd name="T12" fmla="*/ 2186 w 2492"/>
                <a:gd name="T13" fmla="*/ 2201 h 3315"/>
                <a:gd name="T14" fmla="*/ 2165 w 2492"/>
                <a:gd name="T15" fmla="*/ 2928 h 3315"/>
                <a:gd name="T16" fmla="*/ 1400 w 2492"/>
                <a:gd name="T17" fmla="*/ 3100 h 3315"/>
                <a:gd name="T18" fmla="*/ 1166 w 2492"/>
                <a:gd name="T19" fmla="*/ 2419 h 3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2" h="3315">
                  <a:moveTo>
                    <a:pt x="1166" y="2419"/>
                  </a:moveTo>
                  <a:cubicBezTo>
                    <a:pt x="1505" y="1277"/>
                    <a:pt x="486" y="1533"/>
                    <a:pt x="243" y="912"/>
                  </a:cubicBezTo>
                  <a:cubicBezTo>
                    <a:pt x="0" y="292"/>
                    <a:pt x="291" y="31"/>
                    <a:pt x="449" y="15"/>
                  </a:cubicBezTo>
                  <a:cubicBezTo>
                    <a:pt x="607" y="0"/>
                    <a:pt x="716" y="54"/>
                    <a:pt x="766" y="302"/>
                  </a:cubicBezTo>
                  <a:cubicBezTo>
                    <a:pt x="817" y="551"/>
                    <a:pt x="1312" y="508"/>
                    <a:pt x="1651" y="481"/>
                  </a:cubicBezTo>
                  <a:cubicBezTo>
                    <a:pt x="1989" y="454"/>
                    <a:pt x="2492" y="733"/>
                    <a:pt x="2239" y="1238"/>
                  </a:cubicBezTo>
                  <a:cubicBezTo>
                    <a:pt x="1986" y="1743"/>
                    <a:pt x="2000" y="1716"/>
                    <a:pt x="2186" y="2201"/>
                  </a:cubicBezTo>
                  <a:cubicBezTo>
                    <a:pt x="2372" y="2685"/>
                    <a:pt x="2165" y="2928"/>
                    <a:pt x="2165" y="2928"/>
                  </a:cubicBezTo>
                  <a:cubicBezTo>
                    <a:pt x="2165" y="2928"/>
                    <a:pt x="1791" y="3315"/>
                    <a:pt x="1400" y="3100"/>
                  </a:cubicBezTo>
                  <a:cubicBezTo>
                    <a:pt x="1008" y="2885"/>
                    <a:pt x="1166" y="2419"/>
                    <a:pt x="1166" y="2419"/>
                  </a:cubicBezTo>
                  <a:close/>
                </a:path>
              </a:pathLst>
            </a:custGeom>
            <a:gradFill>
              <a:gsLst>
                <a:gs pos="0">
                  <a:srgbClr val="80DEDE"/>
                </a:gs>
                <a:gs pos="53500">
                  <a:srgbClr val="85C1E7"/>
                </a:gs>
                <a:gs pos="100000">
                  <a:srgbClr val="878CFF"/>
                </a:gs>
              </a:gsLst>
              <a:lin ang="5400000" scaled="1"/>
            </a:gradFill>
            <a:ln w="12700" cap="flat">
              <a:noFill/>
              <a:prstDash val="solid"/>
              <a:miter lim="800000"/>
              <a:headEnd/>
              <a:tailEnd/>
            </a:ln>
          </p:spPr>
          <p:txBody>
            <a:bodyPr vert="horz" wrap="square" lIns="91440" tIns="45720" rIns="91440" bIns="45720" numCol="1" rtlCol="0" anchor="t" anchorCtr="0" compatLnSpc="1">
              <a:prstTxWarp prst="textNoShape">
                <a:avLst/>
              </a:prstTxWarp>
            </a:bodyPr>
            <a:lstStyle/>
            <a:p>
              <a:pPr rtl="0"/>
              <a:endParaRPr lang="es-ES" dirty="0"/>
            </a:p>
          </p:txBody>
        </p:sp>
        <p:sp>
          <p:nvSpPr>
            <p:cNvPr id="19" name="Forma libre 11">
              <a:extLst>
                <a:ext uri="{FF2B5EF4-FFF2-40B4-BE49-F238E27FC236}">
                  <a16:creationId xmlns:a16="http://schemas.microsoft.com/office/drawing/2014/main" xmlns="" id="{C42C174B-303A-45F6-8FF1-93001A3AAFC1}"/>
                </a:ext>
              </a:extLst>
            </p:cNvPr>
            <p:cNvSpPr>
              <a:spLocks/>
            </p:cNvSpPr>
            <p:nvPr/>
          </p:nvSpPr>
          <p:spPr bwMode="auto">
            <a:xfrm rot="9420272">
              <a:off x="5048022" y="-2833465"/>
              <a:ext cx="8756895" cy="10755934"/>
            </a:xfrm>
            <a:custGeom>
              <a:avLst/>
              <a:gdLst>
                <a:gd name="T0" fmla="*/ 1504 w 2516"/>
                <a:gd name="T1" fmla="*/ 2980 h 3095"/>
                <a:gd name="T2" fmla="*/ 2237 w 2516"/>
                <a:gd name="T3" fmla="*/ 2283 h 3095"/>
                <a:gd name="T4" fmla="*/ 1468 w 2516"/>
                <a:gd name="T5" fmla="*/ 1052 h 3095"/>
                <a:gd name="T6" fmla="*/ 979 w 2516"/>
                <a:gd name="T7" fmla="*/ 648 h 3095"/>
                <a:gd name="T8" fmla="*/ 411 w 2516"/>
                <a:gd name="T9" fmla="*/ 195 h 3095"/>
                <a:gd name="T10" fmla="*/ 397 w 2516"/>
                <a:gd name="T11" fmla="*/ 1117 h 3095"/>
                <a:gd name="T12" fmla="*/ 194 w 2516"/>
                <a:gd name="T13" fmla="*/ 1767 h 3095"/>
                <a:gd name="T14" fmla="*/ 866 w 2516"/>
                <a:gd name="T15" fmla="*/ 2349 h 3095"/>
                <a:gd name="T16" fmla="*/ 1275 w 2516"/>
                <a:gd name="T17" fmla="*/ 2766 h 3095"/>
                <a:gd name="T18" fmla="*/ 1504 w 2516"/>
                <a:gd name="T19" fmla="*/ 2980 h 30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16" h="3095">
                  <a:moveTo>
                    <a:pt x="1504" y="2980"/>
                  </a:moveTo>
                  <a:cubicBezTo>
                    <a:pt x="1504" y="2980"/>
                    <a:pt x="1958" y="3095"/>
                    <a:pt x="2237" y="2283"/>
                  </a:cubicBezTo>
                  <a:cubicBezTo>
                    <a:pt x="2516" y="1472"/>
                    <a:pt x="1745" y="1159"/>
                    <a:pt x="1468" y="1052"/>
                  </a:cubicBezTo>
                  <a:cubicBezTo>
                    <a:pt x="1191" y="945"/>
                    <a:pt x="1126" y="907"/>
                    <a:pt x="979" y="648"/>
                  </a:cubicBezTo>
                  <a:cubicBezTo>
                    <a:pt x="832" y="389"/>
                    <a:pt x="822" y="0"/>
                    <a:pt x="411" y="195"/>
                  </a:cubicBezTo>
                  <a:cubicBezTo>
                    <a:pt x="0" y="391"/>
                    <a:pt x="384" y="948"/>
                    <a:pt x="397" y="1117"/>
                  </a:cubicBezTo>
                  <a:cubicBezTo>
                    <a:pt x="411" y="1286"/>
                    <a:pt x="128" y="1580"/>
                    <a:pt x="194" y="1767"/>
                  </a:cubicBezTo>
                  <a:cubicBezTo>
                    <a:pt x="259" y="1954"/>
                    <a:pt x="273" y="2154"/>
                    <a:pt x="866" y="2349"/>
                  </a:cubicBezTo>
                  <a:cubicBezTo>
                    <a:pt x="866" y="2349"/>
                    <a:pt x="1186" y="2374"/>
                    <a:pt x="1275" y="2766"/>
                  </a:cubicBezTo>
                  <a:cubicBezTo>
                    <a:pt x="1275" y="2766"/>
                    <a:pt x="1340" y="2988"/>
                    <a:pt x="1504" y="2980"/>
                  </a:cubicBezTo>
                  <a:close/>
                </a:path>
              </a:pathLst>
            </a:custGeom>
            <a:gradFill>
              <a:gsLst>
                <a:gs pos="0">
                  <a:srgbClr val="7CEFD8"/>
                </a:gs>
                <a:gs pos="51000">
                  <a:srgbClr val="6672E4"/>
                </a:gs>
                <a:gs pos="100000">
                  <a:srgbClr val="882BE5"/>
                </a:gs>
              </a:gsLst>
              <a:lin ang="5400000" scaled="1"/>
            </a:gradFill>
            <a:ln w="12700" cap="flat">
              <a:noFill/>
              <a:prstDash val="solid"/>
              <a:miter lim="800000"/>
              <a:headEnd/>
              <a:tailEnd/>
            </a:ln>
          </p:spPr>
          <p:txBody>
            <a:bodyPr vert="horz" wrap="square" lIns="91440" tIns="45720" rIns="91440" bIns="45720" numCol="1" rtlCol="0" anchor="t" anchorCtr="0" compatLnSpc="1">
              <a:prstTxWarp prst="textNoShape">
                <a:avLst/>
              </a:prstTxWarp>
            </a:bodyPr>
            <a:lstStyle/>
            <a:p>
              <a:pPr rtl="0"/>
              <a:endParaRPr lang="es-ES" dirty="0"/>
            </a:p>
          </p:txBody>
        </p:sp>
        <p:sp>
          <p:nvSpPr>
            <p:cNvPr id="20" name="Forma libre 12">
              <a:extLst>
                <a:ext uri="{FF2B5EF4-FFF2-40B4-BE49-F238E27FC236}">
                  <a16:creationId xmlns:a16="http://schemas.microsoft.com/office/drawing/2014/main" xmlns="" id="{22AA5A4F-A0EB-453F-A699-F817D4616C6F}"/>
                </a:ext>
              </a:extLst>
            </p:cNvPr>
            <p:cNvSpPr>
              <a:spLocks/>
            </p:cNvSpPr>
            <p:nvPr/>
          </p:nvSpPr>
          <p:spPr bwMode="auto">
            <a:xfrm rot="9420272">
              <a:off x="5218811" y="-1993836"/>
              <a:ext cx="7570428" cy="10122905"/>
            </a:xfrm>
            <a:custGeom>
              <a:avLst/>
              <a:gdLst>
                <a:gd name="T0" fmla="*/ 1896 w 2175"/>
                <a:gd name="T1" fmla="*/ 2283 h 2913"/>
                <a:gd name="T2" fmla="*/ 1467 w 2175"/>
                <a:gd name="T3" fmla="*/ 2913 h 2913"/>
                <a:gd name="T4" fmla="*/ 1250 w 2175"/>
                <a:gd name="T5" fmla="*/ 2849 h 2913"/>
                <a:gd name="T6" fmla="*/ 1016 w 2175"/>
                <a:gd name="T7" fmla="*/ 2168 h 2913"/>
                <a:gd name="T8" fmla="*/ 93 w 2175"/>
                <a:gd name="T9" fmla="*/ 661 h 2913"/>
                <a:gd name="T10" fmla="*/ 0 w 2175"/>
                <a:gd name="T11" fmla="*/ 238 h 2913"/>
                <a:gd name="T12" fmla="*/ 70 w 2175"/>
                <a:gd name="T13" fmla="*/ 195 h 2913"/>
                <a:gd name="T14" fmla="*/ 638 w 2175"/>
                <a:gd name="T15" fmla="*/ 648 h 2913"/>
                <a:gd name="T16" fmla="*/ 1127 w 2175"/>
                <a:gd name="T17" fmla="*/ 1052 h 2913"/>
                <a:gd name="T18" fmla="*/ 1896 w 2175"/>
                <a:gd name="T19" fmla="*/ 2283 h 2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75" h="2913">
                  <a:moveTo>
                    <a:pt x="1896" y="2283"/>
                  </a:moveTo>
                  <a:cubicBezTo>
                    <a:pt x="1770" y="2651"/>
                    <a:pt x="1607" y="2829"/>
                    <a:pt x="1467" y="2913"/>
                  </a:cubicBezTo>
                  <a:cubicBezTo>
                    <a:pt x="1397" y="2909"/>
                    <a:pt x="1324" y="2889"/>
                    <a:pt x="1250" y="2849"/>
                  </a:cubicBezTo>
                  <a:cubicBezTo>
                    <a:pt x="858" y="2634"/>
                    <a:pt x="1016" y="2168"/>
                    <a:pt x="1016" y="2168"/>
                  </a:cubicBezTo>
                  <a:cubicBezTo>
                    <a:pt x="1354" y="1026"/>
                    <a:pt x="336" y="1282"/>
                    <a:pt x="93" y="661"/>
                  </a:cubicBezTo>
                  <a:cubicBezTo>
                    <a:pt x="28" y="495"/>
                    <a:pt x="1" y="354"/>
                    <a:pt x="0" y="238"/>
                  </a:cubicBezTo>
                  <a:cubicBezTo>
                    <a:pt x="20" y="222"/>
                    <a:pt x="44" y="208"/>
                    <a:pt x="70" y="195"/>
                  </a:cubicBezTo>
                  <a:cubicBezTo>
                    <a:pt x="481" y="0"/>
                    <a:pt x="491" y="389"/>
                    <a:pt x="638" y="648"/>
                  </a:cubicBezTo>
                  <a:cubicBezTo>
                    <a:pt x="785" y="907"/>
                    <a:pt x="850" y="945"/>
                    <a:pt x="1127" y="1052"/>
                  </a:cubicBezTo>
                  <a:cubicBezTo>
                    <a:pt x="1404" y="1159"/>
                    <a:pt x="2175" y="1472"/>
                    <a:pt x="1896" y="2283"/>
                  </a:cubicBezTo>
                  <a:close/>
                </a:path>
              </a:pathLst>
            </a:custGeom>
            <a:gradFill>
              <a:gsLst>
                <a:gs pos="100000">
                  <a:srgbClr val="7CEFD8"/>
                </a:gs>
                <a:gs pos="19000">
                  <a:srgbClr val="6672E4"/>
                </a:gs>
                <a:gs pos="0">
                  <a:srgbClr val="882BE5"/>
                </a:gs>
              </a:gsLst>
              <a:lin ang="10200000" scaled="0"/>
            </a:gradFill>
            <a:ln w="12700" cap="flat">
              <a:noFill/>
              <a:prstDash val="solid"/>
              <a:miter lim="800000"/>
              <a:headEnd/>
              <a:tailEnd/>
            </a:ln>
          </p:spPr>
          <p:txBody>
            <a:bodyPr vert="horz" wrap="square" lIns="91440" tIns="45720" rIns="91440" bIns="45720" numCol="1" rtlCol="0" anchor="t" anchorCtr="0" compatLnSpc="1">
              <a:prstTxWarp prst="textNoShape">
                <a:avLst/>
              </a:prstTxWarp>
            </a:bodyPr>
            <a:lstStyle/>
            <a:p>
              <a:pPr rtl="0"/>
              <a:endParaRPr lang="es-ES" dirty="0"/>
            </a:p>
          </p:txBody>
        </p:sp>
      </p:grpSp>
      <p:sp>
        <p:nvSpPr>
          <p:cNvPr id="24" name="Cuadro de texto 23">
            <a:extLst>
              <a:ext uri="{FF2B5EF4-FFF2-40B4-BE49-F238E27FC236}">
                <a16:creationId xmlns:a16="http://schemas.microsoft.com/office/drawing/2014/main" xmlns="" id="{C1165547-DF3A-4694-9097-2BDAF2003713}"/>
              </a:ext>
            </a:extLst>
          </p:cNvPr>
          <p:cNvSpPr txBox="1"/>
          <p:nvPr/>
        </p:nvSpPr>
        <p:spPr>
          <a:xfrm>
            <a:off x="682837" y="2516379"/>
            <a:ext cx="8706230" cy="3385542"/>
          </a:xfrm>
          <a:prstGeom prst="rect">
            <a:avLst/>
          </a:prstGeom>
          <a:noFill/>
        </p:spPr>
        <p:txBody>
          <a:bodyPr wrap="square" lIns="0" tIns="0" rIns="0" bIns="0" rtlCol="0">
            <a:spAutoFit/>
          </a:bodyPr>
          <a:lstStyle/>
          <a:p>
            <a:pPr rtl="0"/>
            <a:r>
              <a:rPr lang="es-ES_tradnl" sz="4400" b="1" dirty="0">
                <a:latin typeface="Segoe UI" panose="020B0502040204020203" pitchFamily="34" charset="0"/>
                <a:cs typeface="Segoe UI" panose="020B0502040204020203" pitchFamily="34" charset="0"/>
              </a:rPr>
              <a:t>Proyecto de Ley 6156:</a:t>
            </a:r>
            <a:r>
              <a:rPr lang="es-ES_tradnl" sz="4400" b="1" dirty="0">
                <a:solidFill>
                  <a:srgbClr val="002060"/>
                </a:solidFill>
                <a:latin typeface="Segoe UI" panose="020B0502040204020203" pitchFamily="34" charset="0"/>
                <a:cs typeface="Segoe UI" panose="020B0502040204020203" pitchFamily="34" charset="0"/>
              </a:rPr>
              <a:t> </a:t>
            </a:r>
          </a:p>
          <a:p>
            <a:pPr rtl="0"/>
            <a:r>
              <a:rPr lang="es-ES_tradnl" sz="4400" b="1" dirty="0">
                <a:solidFill>
                  <a:srgbClr val="002060"/>
                </a:solidFill>
                <a:latin typeface="Segoe UI" panose="020B0502040204020203" pitchFamily="34" charset="0"/>
                <a:cs typeface="Segoe UI" panose="020B0502040204020203" pitchFamily="34" charset="0"/>
              </a:rPr>
              <a:t>Proyecto de Ley para modificar</a:t>
            </a:r>
            <a:r>
              <a:rPr lang="es-PE" sz="4400" b="1" dirty="0">
                <a:solidFill>
                  <a:srgbClr val="002060"/>
                </a:solidFill>
                <a:latin typeface="Segoe UI" panose="020B0502040204020203" pitchFamily="34" charset="0"/>
                <a:cs typeface="Segoe UI" panose="020B0502040204020203" pitchFamily="34" charset="0"/>
              </a:rPr>
              <a:t> la Ley 26889, Ley Marco para la Producción y Sistematización Legislativa.</a:t>
            </a:r>
            <a:endParaRPr lang="es-ES" sz="4400" b="1" dirty="0">
              <a:solidFill>
                <a:srgbClr val="002060"/>
              </a:solidFill>
              <a:latin typeface="Segoe UI" panose="020B0502040204020203" pitchFamily="34" charset="0"/>
              <a:cs typeface="Segoe UI" panose="020B0502040204020203" pitchFamily="34" charset="0"/>
            </a:endParaRPr>
          </a:p>
        </p:txBody>
      </p:sp>
      <p:sp>
        <p:nvSpPr>
          <p:cNvPr id="3" name="Título 2" hidden="1">
            <a:extLst>
              <a:ext uri="{FF2B5EF4-FFF2-40B4-BE49-F238E27FC236}">
                <a16:creationId xmlns:a16="http://schemas.microsoft.com/office/drawing/2014/main" xmlns="" id="{016C325E-5B69-4D07-BBFB-7DB217A69D48}"/>
              </a:ext>
            </a:extLst>
          </p:cNvPr>
          <p:cNvSpPr>
            <a:spLocks noGrp="1"/>
          </p:cNvSpPr>
          <p:nvPr>
            <p:ph type="ctrTitle"/>
          </p:nvPr>
        </p:nvSpPr>
        <p:spPr/>
        <p:txBody>
          <a:bodyPr rtlCol="0"/>
          <a:lstStyle/>
          <a:p>
            <a:r>
              <a:rPr lang="es-ES" dirty="0"/>
              <a:t>Diapositiva de recursos humanos 1</a:t>
            </a:r>
          </a:p>
        </p:txBody>
      </p:sp>
    </p:spTree>
    <p:extLst>
      <p:ext uri="{BB962C8B-B14F-4D97-AF65-F5344CB8AC3E}">
        <p14:creationId xmlns:p14="http://schemas.microsoft.com/office/powerpoint/2010/main" val="231939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ES_tradnl" sz="3200" b="1" dirty="0"/>
              <a:t>Proyecto de Ley para modificar</a:t>
            </a:r>
            <a:r>
              <a:rPr lang="es-PE" sz="3200" b="1" dirty="0"/>
              <a:t> la Ley 26889, Ley Marco para la Producción y Sistematización Legislativa</a:t>
            </a:r>
            <a:r>
              <a:rPr lang="es-PE" sz="2400" dirty="0"/>
              <a:t/>
            </a:r>
            <a:br>
              <a:rPr lang="es-PE" sz="2400" dirty="0"/>
            </a:br>
            <a:endParaRPr lang="es-PE" sz="700" dirty="0"/>
          </a:p>
        </p:txBody>
      </p:sp>
      <p:sp>
        <p:nvSpPr>
          <p:cNvPr id="3" name="Marcador de contenido 2"/>
          <p:cNvSpPr>
            <a:spLocks noGrp="1"/>
          </p:cNvSpPr>
          <p:nvPr>
            <p:ph sz="half" idx="1"/>
          </p:nvPr>
        </p:nvSpPr>
        <p:spPr>
          <a:xfrm>
            <a:off x="838200" y="1825625"/>
            <a:ext cx="10515600" cy="4351338"/>
          </a:xfrm>
        </p:spPr>
        <p:txBody>
          <a:bodyPr>
            <a:normAutofit fontScale="92500" lnSpcReduction="20000"/>
          </a:bodyPr>
          <a:lstStyle/>
          <a:p>
            <a:pPr algn="just"/>
            <a:r>
              <a:rPr lang="es-PE" dirty="0"/>
              <a:t>Se sustenta en el hecho que la vigente de la Ley Marco para la Producción y Sistematización Legislativa  entró en vigencia en diciembre de 1997, es decir a la fecha tiene más de veinte años de aplicación en el ordenamiento jurídico nacional; por lo que resulta necesario efectuar una revisión y actualización de las disposiciones contenidas en la misma, a fin de adecuarlas a los tiempos actuales.</a:t>
            </a:r>
          </a:p>
          <a:p>
            <a:pPr algn="just"/>
            <a:endParaRPr lang="es-PE" dirty="0"/>
          </a:p>
        </p:txBody>
      </p:sp>
      <p:sp>
        <p:nvSpPr>
          <p:cNvPr id="5" name="Forma libre 22">
            <a:extLst>
              <a:ext uri="{FF2B5EF4-FFF2-40B4-BE49-F238E27FC236}">
                <a16:creationId xmlns:a16="http://schemas.microsoft.com/office/drawing/2014/main" xmlns="" id="{52C7242F-F484-4573-8387-13E2AE9DD93F}"/>
              </a:ext>
            </a:extLst>
          </p:cNvPr>
          <p:cNvSpPr>
            <a:spLocks/>
          </p:cNvSpPr>
          <p:nvPr/>
        </p:nvSpPr>
        <p:spPr bwMode="auto">
          <a:xfrm>
            <a:off x="9206471" y="301240"/>
            <a:ext cx="8739665" cy="7848790"/>
          </a:xfrm>
          <a:custGeom>
            <a:avLst/>
            <a:gdLst>
              <a:gd name="T0" fmla="*/ 2254 w 2254"/>
              <a:gd name="T1" fmla="*/ 0 h 2026"/>
              <a:gd name="T2" fmla="*/ 2254 w 2254"/>
              <a:gd name="T3" fmla="*/ 2026 h 2026"/>
              <a:gd name="T4" fmla="*/ 2091 w 2254"/>
              <a:gd name="T5" fmla="*/ 1927 h 2026"/>
              <a:gd name="T6" fmla="*/ 1829 w 2254"/>
              <a:gd name="T7" fmla="*/ 1867 h 2026"/>
              <a:gd name="T8" fmla="*/ 1784 w 2254"/>
              <a:gd name="T9" fmla="*/ 1860 h 2026"/>
              <a:gd name="T10" fmla="*/ 1025 w 2254"/>
              <a:gd name="T11" fmla="*/ 1812 h 2026"/>
              <a:gd name="T12" fmla="*/ 330 w 2254"/>
              <a:gd name="T13" fmla="*/ 1005 h 2026"/>
              <a:gd name="T14" fmla="*/ 662 w 2254"/>
              <a:gd name="T15" fmla="*/ 430 h 2026"/>
              <a:gd name="T16" fmla="*/ 770 w 2254"/>
              <a:gd name="T17" fmla="*/ 0 h 2026"/>
              <a:gd name="T18" fmla="*/ 2254 w 2254"/>
              <a:gd name="T19" fmla="*/ 0 h 2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54" h="2026">
                <a:moveTo>
                  <a:pt x="2254" y="0"/>
                </a:moveTo>
                <a:cubicBezTo>
                  <a:pt x="2254" y="2026"/>
                  <a:pt x="2254" y="2026"/>
                  <a:pt x="2254" y="2026"/>
                </a:cubicBezTo>
                <a:cubicBezTo>
                  <a:pt x="2243" y="2005"/>
                  <a:pt x="2206" y="1966"/>
                  <a:pt x="2091" y="1927"/>
                </a:cubicBezTo>
                <a:cubicBezTo>
                  <a:pt x="2029" y="1906"/>
                  <a:pt x="1944" y="1885"/>
                  <a:pt x="1829" y="1867"/>
                </a:cubicBezTo>
                <a:cubicBezTo>
                  <a:pt x="1814" y="1865"/>
                  <a:pt x="1800" y="1862"/>
                  <a:pt x="1784" y="1860"/>
                </a:cubicBezTo>
                <a:cubicBezTo>
                  <a:pt x="1606" y="1835"/>
                  <a:pt x="1361" y="1816"/>
                  <a:pt x="1025" y="1812"/>
                </a:cubicBezTo>
                <a:cubicBezTo>
                  <a:pt x="0" y="1800"/>
                  <a:pt x="66" y="1196"/>
                  <a:pt x="330" y="1005"/>
                </a:cubicBezTo>
                <a:cubicBezTo>
                  <a:pt x="580" y="825"/>
                  <a:pt x="686" y="680"/>
                  <a:pt x="662" y="430"/>
                </a:cubicBezTo>
                <a:cubicBezTo>
                  <a:pt x="638" y="181"/>
                  <a:pt x="770" y="0"/>
                  <a:pt x="770" y="0"/>
                </a:cubicBezTo>
                <a:lnTo>
                  <a:pt x="2254" y="0"/>
                </a:lnTo>
                <a:close/>
              </a:path>
            </a:pathLst>
          </a:custGeom>
          <a:gradFill>
            <a:gsLst>
              <a:gs pos="0">
                <a:srgbClr val="7CEFD8"/>
              </a:gs>
              <a:gs pos="55000">
                <a:srgbClr val="6672E4"/>
              </a:gs>
              <a:gs pos="100000">
                <a:srgbClr val="882BE5"/>
              </a:gs>
            </a:gsLst>
            <a:lin ang="4800000" scaled="0"/>
          </a:gradFill>
          <a:ln>
            <a:noFill/>
          </a:ln>
        </p:spPr>
        <p:txBody>
          <a:bodyPr vert="horz" wrap="square" lIns="91440" tIns="45720" rIns="91440" bIns="45720" numCol="1" rtlCol="0" anchor="t" anchorCtr="0" compatLnSpc="1">
            <a:prstTxWarp prst="textNoShape">
              <a:avLst/>
            </a:prstTxWarp>
          </a:bodyPr>
          <a:lstStyle/>
          <a:p>
            <a:pPr rtl="0"/>
            <a:endParaRPr lang="es-ES" dirty="0"/>
          </a:p>
        </p:txBody>
      </p:sp>
      <p:sp>
        <p:nvSpPr>
          <p:cNvPr id="4" name="Marcador de contenido 3"/>
          <p:cNvSpPr>
            <a:spLocks noGrp="1"/>
          </p:cNvSpPr>
          <p:nvPr>
            <p:ph sz="half" idx="2"/>
          </p:nvPr>
        </p:nvSpPr>
        <p:spPr>
          <a:xfrm>
            <a:off x="838200" y="4225635"/>
            <a:ext cx="10515600" cy="1951327"/>
          </a:xfrm>
        </p:spPr>
        <p:txBody>
          <a:bodyPr>
            <a:normAutofit fontScale="92500" lnSpcReduction="20000"/>
          </a:bodyPr>
          <a:lstStyle/>
          <a:p>
            <a:pPr algn="just"/>
            <a:r>
              <a:rPr lang="es-PE" dirty="0"/>
              <a:t>La propuesta contempla la inclusión de supuestos no contemplados en el texto vigente, respecto a su ámbito de aplicación, a los plazos para su rectificación, el cumplimiento del principio de publicidad, los que deben adecuarse a los requerimientos y necesidades de la sociedad actual, haciendo uso de las herramientas tecnológicas y digitales de las que se disponen. </a:t>
            </a:r>
          </a:p>
          <a:p>
            <a:endParaRPr lang="es-PE" dirty="0"/>
          </a:p>
        </p:txBody>
      </p:sp>
    </p:spTree>
    <p:extLst>
      <p:ext uri="{BB962C8B-B14F-4D97-AF65-F5344CB8AC3E}">
        <p14:creationId xmlns:p14="http://schemas.microsoft.com/office/powerpoint/2010/main" val="194277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Marcador de contenido 7"/>
          <p:cNvGraphicFramePr>
            <a:graphicFrameLocks noGrp="1"/>
          </p:cNvGraphicFramePr>
          <p:nvPr>
            <p:ph idx="1"/>
          </p:nvPr>
        </p:nvGraphicFramePr>
        <p:xfrm>
          <a:off x="976746" y="212725"/>
          <a:ext cx="10515600" cy="6196330"/>
        </p:xfrm>
        <a:graphic>
          <a:graphicData uri="http://schemas.openxmlformats.org/drawingml/2006/table">
            <a:tbl>
              <a:tblPr firstRow="1" bandRow="1">
                <a:tableStyleId>{8799B23B-EC83-4686-B30A-512413B5E67A}</a:tableStyleId>
              </a:tblPr>
              <a:tblGrid>
                <a:gridCol w="5257800">
                  <a:extLst>
                    <a:ext uri="{9D8B030D-6E8A-4147-A177-3AD203B41FA5}">
                      <a16:colId xmlns:a16="http://schemas.microsoft.com/office/drawing/2014/main" xmlns="" val="3827048779"/>
                    </a:ext>
                  </a:extLst>
                </a:gridCol>
                <a:gridCol w="5257800">
                  <a:extLst>
                    <a:ext uri="{9D8B030D-6E8A-4147-A177-3AD203B41FA5}">
                      <a16:colId xmlns:a16="http://schemas.microsoft.com/office/drawing/2014/main" xmlns="" val="602825837"/>
                    </a:ext>
                  </a:extLst>
                </a:gridCol>
              </a:tblGrid>
              <a:tr h="370840">
                <a:tc>
                  <a:txBody>
                    <a:bodyPr/>
                    <a:lstStyle/>
                    <a:p>
                      <a:pPr algn="ctr">
                        <a:lnSpc>
                          <a:spcPct val="115000"/>
                        </a:lnSpc>
                        <a:spcAft>
                          <a:spcPts val="1000"/>
                        </a:spcAft>
                      </a:pPr>
                      <a:r>
                        <a:rPr lang="es-ES" sz="2000" dirty="0">
                          <a:effectLst/>
                        </a:rPr>
                        <a:t>Texto vigente Ley 26889</a:t>
                      </a:r>
                      <a:endParaRPr lang="es-PE"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es-ES" sz="2000" dirty="0">
                          <a:effectLst/>
                        </a:rPr>
                        <a:t>Texto propuesto</a:t>
                      </a:r>
                      <a:endParaRPr lang="es-PE"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433667419"/>
                  </a:ext>
                </a:extLst>
              </a:tr>
              <a:tr h="370840">
                <a:tc>
                  <a:txBody>
                    <a:bodyPr/>
                    <a:lstStyle/>
                    <a:p>
                      <a:pPr algn="just">
                        <a:spcAft>
                          <a:spcPts val="0"/>
                        </a:spcAft>
                      </a:pPr>
                      <a:r>
                        <a:rPr lang="es-PE" sz="1200" b="1" dirty="0">
                          <a:effectLst/>
                          <a:latin typeface="+mn-lt"/>
                          <a:ea typeface="Calibri" panose="020F0502020204030204" pitchFamily="34" charset="0"/>
                          <a:cs typeface="Times New Roman" panose="02020603050405020304" pitchFamily="18" charset="0"/>
                        </a:rPr>
                        <a:t>Artículo 1.- GENERALIDADES</a:t>
                      </a:r>
                      <a:endParaRPr lang="es-PE" sz="1200" dirty="0">
                        <a:effectLst/>
                        <a:latin typeface="+mn-lt"/>
                        <a:ea typeface="Calibri" panose="020F0502020204030204" pitchFamily="34" charset="0"/>
                        <a:cs typeface="Times New Roman" panose="02020603050405020304" pitchFamily="18" charset="0"/>
                      </a:endParaRPr>
                    </a:p>
                    <a:p>
                      <a:pPr algn="just">
                        <a:spcAft>
                          <a:spcPts val="0"/>
                        </a:spcAft>
                      </a:pPr>
                      <a:r>
                        <a:rPr lang="es-PE" sz="1200" dirty="0">
                          <a:effectLst/>
                          <a:latin typeface="+mn-lt"/>
                          <a:ea typeface="Calibri" panose="020F0502020204030204" pitchFamily="34" charset="0"/>
                          <a:cs typeface="Times New Roman" panose="02020603050405020304" pitchFamily="18" charset="0"/>
                        </a:rPr>
                        <a:t>1.1 La presente Ley contiene los lineamientos para la elaboración, la denominación y publicación de leyes, con el objeto de sistematizar la legislación, a efecto de lograr su unidad y coherencia para garantizar la estabilidad y la seguridad jurídica en el país.</a:t>
                      </a:r>
                    </a:p>
                    <a:p>
                      <a:pPr algn="just">
                        <a:spcAft>
                          <a:spcPts val="0"/>
                        </a:spcAft>
                      </a:pPr>
                      <a:r>
                        <a:rPr lang="es-PE" sz="1200" dirty="0">
                          <a:effectLst/>
                          <a:latin typeface="+mn-lt"/>
                          <a:ea typeface="Calibri" panose="020F0502020204030204" pitchFamily="34" charset="0"/>
                          <a:cs typeface="Times New Roman" panose="02020603050405020304" pitchFamily="18" charset="0"/>
                        </a:rPr>
                        <a:t>1.2 Para los efectos de esta Ley entiéndase que, el término Ley o Leyes involucra, además, Resoluciones Legislativas, Decretos Legislativos, Normas Regionales de carácter general y Decretos de Urgencia.</a:t>
                      </a:r>
                    </a:p>
                    <a:p>
                      <a:pPr algn="just">
                        <a:lnSpc>
                          <a:spcPct val="115000"/>
                        </a:lnSpc>
                        <a:spcAft>
                          <a:spcPts val="1000"/>
                        </a:spcAft>
                      </a:pPr>
                      <a:r>
                        <a:rPr lang="es-PE" sz="1200" dirty="0">
                          <a:effectLst/>
                          <a:latin typeface="+mn-lt"/>
                          <a:ea typeface="Calibri" panose="020F0502020204030204" pitchFamily="34" charset="0"/>
                          <a:cs typeface="Times New Roman" panose="02020603050405020304" pitchFamily="18" charset="0"/>
                        </a:rPr>
                        <a:t>	</a:t>
                      </a:r>
                    </a:p>
                  </a:txBody>
                  <a:tcPr marL="68580" marR="68580" marT="0" marB="0"/>
                </a:tc>
                <a:tc>
                  <a:txBody>
                    <a:bodyPr/>
                    <a:lstStyle/>
                    <a:p>
                      <a:pPr algn="just">
                        <a:spcAft>
                          <a:spcPts val="0"/>
                        </a:spcAft>
                      </a:pPr>
                      <a:r>
                        <a:rPr lang="es-PE" sz="1200" b="1" dirty="0">
                          <a:effectLst/>
                          <a:latin typeface="+mn-lt"/>
                          <a:ea typeface="Calibri" panose="020F0502020204030204" pitchFamily="34" charset="0"/>
                          <a:cs typeface="Times New Roman" panose="02020603050405020304" pitchFamily="18" charset="0"/>
                        </a:rPr>
                        <a:t>Artículo 1.- GENERALIDADES</a:t>
                      </a:r>
                      <a:endParaRPr lang="es-PE" sz="1200" dirty="0">
                        <a:effectLst/>
                        <a:latin typeface="+mn-lt"/>
                        <a:ea typeface="Calibri" panose="020F0502020204030204" pitchFamily="34" charset="0"/>
                        <a:cs typeface="Times New Roman" panose="02020603050405020304" pitchFamily="18" charset="0"/>
                      </a:endParaRPr>
                    </a:p>
                    <a:p>
                      <a:pPr algn="just">
                        <a:spcAft>
                          <a:spcPts val="0"/>
                        </a:spcAft>
                      </a:pPr>
                      <a:r>
                        <a:rPr lang="es-PE" sz="1200" dirty="0">
                          <a:effectLst/>
                          <a:latin typeface="+mn-lt"/>
                          <a:ea typeface="Calibri" panose="020F0502020204030204" pitchFamily="34" charset="0"/>
                          <a:cs typeface="Times New Roman" panose="02020603050405020304" pitchFamily="18" charset="0"/>
                        </a:rPr>
                        <a:t>1.1 La presente Ley contiene los lineamientos para la elaboración, la denominación y publicación de leyes, con el objeto de sistematizar la legislación, a efecto de lograr su unidad y coherencia para garantizar la estabilidad y la seguridad jurídica en el país.</a:t>
                      </a:r>
                    </a:p>
                    <a:p>
                      <a:pPr algn="just">
                        <a:spcAft>
                          <a:spcPts val="0"/>
                        </a:spcAft>
                      </a:pPr>
                      <a:r>
                        <a:rPr lang="es-PE" sz="1200" dirty="0">
                          <a:effectLst/>
                          <a:latin typeface="+mn-lt"/>
                          <a:ea typeface="Calibri" panose="020F0502020204030204" pitchFamily="34" charset="0"/>
                          <a:cs typeface="Times New Roman" panose="02020603050405020304" pitchFamily="18" charset="0"/>
                        </a:rPr>
                        <a:t>1.2 Para los efectos de esta Ley entiéndase que, el término Ley o Leyes involucra, además, Resoluciones Legislativas, Decretos Legislativos, </a:t>
                      </a:r>
                      <a:r>
                        <a:rPr lang="es-PE" sz="1200" b="1" u="sng" dirty="0">
                          <a:effectLst/>
                          <a:latin typeface="+mn-lt"/>
                          <a:ea typeface="Calibri" panose="020F0502020204030204" pitchFamily="34" charset="0"/>
                          <a:cs typeface="Times New Roman" panose="02020603050405020304" pitchFamily="18" charset="0"/>
                        </a:rPr>
                        <a:t>Ordenanzas Regionales, Ordenanzas Municipales</a:t>
                      </a:r>
                      <a:r>
                        <a:rPr lang="es-PE" sz="1200" dirty="0">
                          <a:effectLst/>
                          <a:latin typeface="+mn-lt"/>
                          <a:ea typeface="Calibri" panose="020F0502020204030204" pitchFamily="34" charset="0"/>
                          <a:cs typeface="Times New Roman" panose="02020603050405020304" pitchFamily="18" charset="0"/>
                        </a:rPr>
                        <a:t> y Decretos de Urgencia.</a:t>
                      </a:r>
                    </a:p>
                  </a:txBody>
                  <a:tcPr marL="68580" marR="68580" marT="0" marB="0"/>
                </a:tc>
                <a:extLst>
                  <a:ext uri="{0D108BD9-81ED-4DB2-BD59-A6C34878D82A}">
                    <a16:rowId xmlns:a16="http://schemas.microsoft.com/office/drawing/2014/main" xmlns="" val="3073583327"/>
                  </a:ext>
                </a:extLst>
              </a:tr>
              <a:tr h="370840">
                <a:tc>
                  <a:txBody>
                    <a:bodyPr/>
                    <a:lstStyle/>
                    <a:p>
                      <a:pPr marL="0" algn="just" defTabSz="914400" rtl="0" eaLnBrk="1" latinLnBrk="0" hangingPunct="1">
                        <a:spcAft>
                          <a:spcPts val="0"/>
                        </a:spcAft>
                      </a:pPr>
                      <a:r>
                        <a:rPr lang="es-PE" sz="1200" b="1" kern="1200" dirty="0">
                          <a:solidFill>
                            <a:schemeClr val="tx1"/>
                          </a:solidFill>
                          <a:effectLst/>
                          <a:latin typeface="+mn-lt"/>
                          <a:ea typeface="Calibri" panose="020F0502020204030204" pitchFamily="34" charset="0"/>
                          <a:cs typeface="Times New Roman" panose="02020603050405020304" pitchFamily="18" charset="0"/>
                        </a:rPr>
                        <a:t>Artículo 2.- DE LOS PROYECTOS DE LEY</a:t>
                      </a:r>
                    </a:p>
                    <a:p>
                      <a:pPr marL="0" algn="just" defTabSz="914400" rtl="0" eaLnBrk="1" latinLnBrk="0" hangingPunct="1">
                        <a:spcAft>
                          <a:spcPts val="0"/>
                        </a:spcAft>
                      </a:pPr>
                      <a:r>
                        <a:rPr lang="es-PE" sz="1200" b="0" kern="1200" dirty="0">
                          <a:solidFill>
                            <a:schemeClr val="tx1"/>
                          </a:solidFill>
                          <a:effectLst/>
                          <a:latin typeface="+mn-lt"/>
                          <a:ea typeface="Calibri" panose="020F0502020204030204" pitchFamily="34" charset="0"/>
                          <a:cs typeface="Times New Roman" panose="02020603050405020304" pitchFamily="18" charset="0"/>
                        </a:rPr>
                        <a:t>Los Proyectos de Ley deben estar debidamente sustentados en una exposición de motivos.</a:t>
                      </a:r>
                    </a:p>
                    <a:p>
                      <a:pPr marL="0" marR="20955" algn="just" defTabSz="914400" rtl="0" eaLnBrk="1" latinLnBrk="0" hangingPunct="1">
                        <a:lnSpc>
                          <a:spcPct val="115000"/>
                        </a:lnSpc>
                        <a:spcAft>
                          <a:spcPts val="0"/>
                        </a:spcAft>
                      </a:pPr>
                      <a:r>
                        <a:rPr lang="es-PE" sz="1200" b="0" kern="1200" dirty="0">
                          <a:solidFill>
                            <a:schemeClr val="tx1"/>
                          </a:solidFill>
                          <a:effectLst/>
                          <a:latin typeface="+mn-lt"/>
                          <a:ea typeface="Calibri" panose="020F0502020204030204" pitchFamily="34" charset="0"/>
                          <a:cs typeface="Times New Roman" panose="02020603050405020304" pitchFamily="18" charset="0"/>
                        </a:rPr>
                        <a:t> </a:t>
                      </a:r>
                    </a:p>
                  </a:txBody>
                  <a:tcPr marL="68580" marR="68580" marT="0" marB="0"/>
                </a:tc>
                <a:tc>
                  <a:txBody>
                    <a:bodyPr/>
                    <a:lstStyle/>
                    <a:p>
                      <a:pPr marL="0" algn="just" defTabSz="914400" rtl="0" eaLnBrk="1" latinLnBrk="0" hangingPunct="1">
                        <a:spcAft>
                          <a:spcPts val="0"/>
                        </a:spcAft>
                      </a:pPr>
                      <a:r>
                        <a:rPr lang="es-PE" sz="1200" b="1" kern="1200" dirty="0">
                          <a:solidFill>
                            <a:schemeClr val="tx1"/>
                          </a:solidFill>
                          <a:effectLst/>
                          <a:latin typeface="+mn-lt"/>
                          <a:ea typeface="Calibri" panose="020F0502020204030204" pitchFamily="34" charset="0"/>
                          <a:cs typeface="Times New Roman" panose="02020603050405020304" pitchFamily="18" charset="0"/>
                        </a:rPr>
                        <a:t>Artículo 2.- DE LOS PROYECTOS </a:t>
                      </a:r>
                      <a:r>
                        <a:rPr lang="es-PE" sz="1200" b="1" u="sng" kern="1200" dirty="0">
                          <a:solidFill>
                            <a:schemeClr val="tx1"/>
                          </a:solidFill>
                          <a:effectLst/>
                          <a:latin typeface="+mn-lt"/>
                          <a:ea typeface="Calibri" panose="020F0502020204030204" pitchFamily="34" charset="0"/>
                          <a:cs typeface="Times New Roman" panose="02020603050405020304" pitchFamily="18" charset="0"/>
                        </a:rPr>
                        <a:t>DE NORMAS CON RANGO </a:t>
                      </a:r>
                      <a:r>
                        <a:rPr lang="es-PE" sz="1200" b="1" kern="1200" dirty="0">
                          <a:solidFill>
                            <a:schemeClr val="tx1"/>
                          </a:solidFill>
                          <a:effectLst/>
                          <a:latin typeface="+mn-lt"/>
                          <a:ea typeface="Calibri" panose="020F0502020204030204" pitchFamily="34" charset="0"/>
                          <a:cs typeface="Times New Roman" panose="02020603050405020304" pitchFamily="18" charset="0"/>
                        </a:rPr>
                        <a:t>DE LEY </a:t>
                      </a:r>
                    </a:p>
                    <a:p>
                      <a:pPr marL="0" algn="just" defTabSz="914400" rtl="0" eaLnBrk="1" latinLnBrk="0" hangingPunct="1">
                        <a:spcAft>
                          <a:spcPts val="0"/>
                        </a:spcAft>
                      </a:pPr>
                      <a:r>
                        <a:rPr lang="es-PE" sz="1200" b="0" kern="1200" dirty="0">
                          <a:solidFill>
                            <a:schemeClr val="tx1"/>
                          </a:solidFill>
                          <a:effectLst/>
                          <a:latin typeface="+mn-lt"/>
                          <a:ea typeface="Calibri" panose="020F0502020204030204" pitchFamily="34" charset="0"/>
                          <a:cs typeface="Times New Roman" panose="02020603050405020304" pitchFamily="18" charset="0"/>
                        </a:rPr>
                        <a:t>Los Proyectos </a:t>
                      </a:r>
                      <a:r>
                        <a:rPr lang="es-PE" sz="1200" b="1" u="sng" kern="1200" dirty="0">
                          <a:solidFill>
                            <a:schemeClr val="tx1"/>
                          </a:solidFill>
                          <a:effectLst/>
                          <a:latin typeface="+mn-lt"/>
                          <a:ea typeface="Calibri" panose="020F0502020204030204" pitchFamily="34" charset="0"/>
                          <a:cs typeface="Times New Roman" panose="02020603050405020304" pitchFamily="18" charset="0"/>
                        </a:rPr>
                        <a:t>normas con rango </a:t>
                      </a:r>
                      <a:r>
                        <a:rPr lang="es-PE" sz="1200" b="0" kern="1200" dirty="0">
                          <a:solidFill>
                            <a:schemeClr val="tx1"/>
                          </a:solidFill>
                          <a:effectLst/>
                          <a:latin typeface="+mn-lt"/>
                          <a:ea typeface="Calibri" panose="020F0502020204030204" pitchFamily="34" charset="0"/>
                          <a:cs typeface="Times New Roman" panose="02020603050405020304" pitchFamily="18" charset="0"/>
                        </a:rPr>
                        <a:t>de Ley deben estar debidamente sustentados en una exposición de motivos, la misma que deberá incluir el </a:t>
                      </a:r>
                      <a:r>
                        <a:rPr lang="es-PE" sz="1200" b="1" u="sng" kern="1200" dirty="0">
                          <a:solidFill>
                            <a:schemeClr val="tx1"/>
                          </a:solidFill>
                          <a:effectLst/>
                          <a:latin typeface="+mn-lt"/>
                          <a:ea typeface="Calibri" panose="020F0502020204030204" pitchFamily="34" charset="0"/>
                          <a:cs typeface="Times New Roman" panose="02020603050405020304" pitchFamily="18" charset="0"/>
                        </a:rPr>
                        <a:t>correspondiente análisis costo – beneficio.</a:t>
                      </a:r>
                    </a:p>
                    <a:p>
                      <a:pPr marL="0" algn="just" defTabSz="914400" rtl="0" eaLnBrk="1" latinLnBrk="0" hangingPunct="1">
                        <a:spcAft>
                          <a:spcPts val="0"/>
                        </a:spcAft>
                      </a:pPr>
                      <a:endParaRPr lang="es-PE" sz="1200" b="1" u="sng" kern="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819084984"/>
                  </a:ext>
                </a:extLst>
              </a:tr>
              <a:tr h="370840">
                <a:tc>
                  <a:txBody>
                    <a:bodyPr/>
                    <a:lstStyle/>
                    <a:p>
                      <a:pPr algn="just">
                        <a:spcAft>
                          <a:spcPts val="0"/>
                        </a:spcAft>
                      </a:pPr>
                      <a:r>
                        <a:rPr lang="es-PE" sz="1200" b="1" dirty="0">
                          <a:effectLst/>
                          <a:latin typeface="+mn-lt"/>
                          <a:ea typeface="Calibri" panose="020F0502020204030204" pitchFamily="34" charset="0"/>
                          <a:cs typeface="Arial" panose="020B0604020202020204" pitchFamily="34" charset="0"/>
                        </a:rPr>
                        <a:t>Artículo 6.- FE DE ERRATAS</a:t>
                      </a:r>
                      <a:endParaRPr lang="es-PE" sz="1200" dirty="0">
                        <a:effectLst/>
                        <a:latin typeface="+mn-lt"/>
                        <a:ea typeface="Calibri" panose="020F0502020204030204" pitchFamily="34" charset="0"/>
                        <a:cs typeface="Arial" panose="020B0604020202020204" pitchFamily="34" charset="0"/>
                      </a:endParaRPr>
                    </a:p>
                    <a:p>
                      <a:pPr algn="just">
                        <a:spcAft>
                          <a:spcPts val="0"/>
                        </a:spcAft>
                      </a:pPr>
                      <a:r>
                        <a:rPr lang="es-PE" sz="1200" dirty="0">
                          <a:effectLst/>
                          <a:latin typeface="+mn-lt"/>
                          <a:ea typeface="Calibri" panose="020F0502020204030204" pitchFamily="34" charset="0"/>
                          <a:cs typeface="Arial" panose="020B0604020202020204" pitchFamily="34" charset="0"/>
                        </a:rPr>
                        <a:t>6.1 Las Leyes y normas de menor jerarquía publicadas en el Diario Oficial que contengan errores materiales deben ser objeto de rectificación mediante fe de erratas. Las erratas en que incurra el Diario Oficial son corregidas por éste, bajo responsabilidad, dentro de los diez días útiles siguientes.</a:t>
                      </a:r>
                    </a:p>
                    <a:p>
                      <a:pPr algn="just">
                        <a:spcAft>
                          <a:spcPts val="0"/>
                        </a:spcAft>
                      </a:pPr>
                      <a:r>
                        <a:rPr lang="es-PE" sz="1200" dirty="0">
                          <a:effectLst/>
                          <a:latin typeface="+mn-lt"/>
                          <a:ea typeface="Calibri" panose="020F0502020204030204" pitchFamily="34" charset="0"/>
                          <a:cs typeface="Arial" panose="020B0604020202020204" pitchFamily="34" charset="0"/>
                        </a:rPr>
                        <a:t>6.2 La rectificación debe ser solicitada, bajo responsabilidad, por el funcionario autorizado del órgano que expidió la norma, mediante un escrito en que exprese con claridad el error cometido y el texto certificatorio. La solicitud debe ser entregada al Diario Oficial dentro de los ocho días útiles siguientes a la publicación original, a fin de que se publique en un plazo perentorio no mayor de los dos días útiles siguientes, bajo responsabilidad del Director del Diario Oficial. De no publicarse la fe de erratas en el plazo señalado, la rectificación sólo procede mediante la expedición de otra norma de rango equivalente o superior.</a:t>
                      </a:r>
                    </a:p>
                    <a:p>
                      <a:pPr algn="just">
                        <a:lnSpc>
                          <a:spcPct val="115000"/>
                        </a:lnSpc>
                        <a:spcAft>
                          <a:spcPts val="1000"/>
                        </a:spcAft>
                      </a:pPr>
                      <a:r>
                        <a:rPr lang="es-PE" sz="1200" dirty="0">
                          <a:effectLst/>
                          <a:latin typeface="+mn-lt"/>
                          <a:ea typeface="Calibri" panose="020F0502020204030204" pitchFamily="34" charset="0"/>
                          <a:cs typeface="Arial" panose="020B0604020202020204" pitchFamily="34" charset="0"/>
                        </a:rPr>
                        <a:t> </a:t>
                      </a:r>
                    </a:p>
                    <a:p>
                      <a:pPr marL="0" marR="0" indent="0" algn="just" defTabSz="914400" rtl="0" eaLnBrk="1" fontAlgn="auto" latinLnBrk="0" hangingPunct="1">
                        <a:lnSpc>
                          <a:spcPct val="115000"/>
                        </a:lnSpc>
                        <a:spcBef>
                          <a:spcPts val="0"/>
                        </a:spcBef>
                        <a:spcAft>
                          <a:spcPts val="1000"/>
                        </a:spcAft>
                        <a:buClrTx/>
                        <a:buSzTx/>
                        <a:buFontTx/>
                        <a:buNone/>
                        <a:tabLst/>
                        <a:defRPr/>
                      </a:pPr>
                      <a:r>
                        <a:rPr lang="es-ES" sz="1200" b="1" i="1" dirty="0">
                          <a:effectLst/>
                          <a:latin typeface="+mn-lt"/>
                          <a:ea typeface="Calibri" panose="020F0502020204030204" pitchFamily="34" charset="0"/>
                          <a:cs typeface="Times New Roman" panose="02020603050405020304" pitchFamily="18" charset="0"/>
                        </a:rPr>
                        <a:t>*Continúa</a:t>
                      </a:r>
                      <a:r>
                        <a:rPr lang="es-ES" sz="1200" b="1" i="1" baseline="0" dirty="0">
                          <a:effectLst/>
                          <a:latin typeface="+mn-lt"/>
                          <a:ea typeface="Calibri" panose="020F0502020204030204" pitchFamily="34" charset="0"/>
                          <a:cs typeface="Times New Roman" panose="02020603050405020304" pitchFamily="18" charset="0"/>
                        </a:rPr>
                        <a:t> en el siguiente cuadro</a:t>
                      </a:r>
                      <a:endParaRPr lang="es-PE" sz="1200" b="1" i="1" dirty="0">
                        <a:effectLst/>
                        <a:latin typeface="+mn-lt"/>
                        <a:ea typeface="Calibri" panose="020F0502020204030204" pitchFamily="34" charset="0"/>
                        <a:cs typeface="Times New Roman" panose="02020603050405020304" pitchFamily="18" charset="0"/>
                      </a:endParaRPr>
                    </a:p>
                    <a:p>
                      <a:pPr algn="just">
                        <a:lnSpc>
                          <a:spcPct val="115000"/>
                        </a:lnSpc>
                        <a:spcAft>
                          <a:spcPts val="1000"/>
                        </a:spcAft>
                      </a:pPr>
                      <a:endParaRPr lang="es-PE" sz="1200" dirty="0">
                        <a:effectLst/>
                        <a:latin typeface="+mn-lt"/>
                        <a:ea typeface="Calibri" panose="020F0502020204030204" pitchFamily="34" charset="0"/>
                        <a:cs typeface="Arial" panose="020B0604020202020204" pitchFamily="34" charset="0"/>
                      </a:endParaRPr>
                    </a:p>
                  </a:txBody>
                  <a:tcPr marL="68580" marR="68580" marT="0" marB="0"/>
                </a:tc>
                <a:tc>
                  <a:txBody>
                    <a:bodyPr/>
                    <a:lstStyle/>
                    <a:p>
                      <a:pPr algn="just">
                        <a:spcAft>
                          <a:spcPts val="0"/>
                        </a:spcAft>
                      </a:pPr>
                      <a:r>
                        <a:rPr lang="es-PE" sz="1200" b="1" dirty="0">
                          <a:effectLst/>
                          <a:latin typeface="+mn-lt"/>
                          <a:ea typeface="Calibri" panose="020F0502020204030204" pitchFamily="34" charset="0"/>
                          <a:cs typeface="Arial" panose="020B0604020202020204" pitchFamily="34" charset="0"/>
                        </a:rPr>
                        <a:t>Artículo 6.- FE DE ERRATAS</a:t>
                      </a:r>
                      <a:endParaRPr lang="es-PE" sz="1200" dirty="0">
                        <a:effectLst/>
                        <a:latin typeface="+mn-lt"/>
                        <a:ea typeface="Calibri" panose="020F0502020204030204" pitchFamily="34" charset="0"/>
                        <a:cs typeface="Arial" panose="020B0604020202020204" pitchFamily="34" charset="0"/>
                      </a:endParaRPr>
                    </a:p>
                    <a:p>
                      <a:pPr algn="just">
                        <a:spcAft>
                          <a:spcPts val="0"/>
                        </a:spcAft>
                      </a:pPr>
                      <a:r>
                        <a:rPr lang="es-PE" sz="1200" dirty="0">
                          <a:effectLst/>
                          <a:latin typeface="+mn-lt"/>
                          <a:ea typeface="Calibri" panose="020F0502020204030204" pitchFamily="34" charset="0"/>
                          <a:cs typeface="Arial" panose="020B0604020202020204" pitchFamily="34" charset="0"/>
                        </a:rPr>
                        <a:t>6.1 Las Leyes y normas de menor jerarquía publicadas en el Diario Oficial que contengan errores materiales deben ser objeto de rectificación mediante fe de erratas. Las erratas en que incurra el Diario Oficial son corregidas por éste, bajo responsabilidad </a:t>
                      </a:r>
                      <a:r>
                        <a:rPr lang="es-PE" sz="1200" b="1" u="sng" dirty="0">
                          <a:effectLst/>
                          <a:latin typeface="+mn-lt"/>
                          <a:ea typeface="Calibri" panose="020F0502020204030204" pitchFamily="34" charset="0"/>
                          <a:cs typeface="Arial" panose="020B0604020202020204" pitchFamily="34" charset="0"/>
                        </a:rPr>
                        <a:t>del Director del Diario Oficial, dentro de los cinco (05) días útiles siguientes al de la fecha de publicación de la correspondiente norma.</a:t>
                      </a:r>
                      <a:endParaRPr lang="es-PE" sz="1200" dirty="0">
                        <a:effectLst/>
                        <a:latin typeface="+mn-lt"/>
                        <a:ea typeface="Calibri" panose="020F0502020204030204" pitchFamily="34" charset="0"/>
                        <a:cs typeface="Arial" panose="020B0604020202020204" pitchFamily="34" charset="0"/>
                      </a:endParaRPr>
                    </a:p>
                    <a:p>
                      <a:pPr algn="just">
                        <a:spcAft>
                          <a:spcPts val="0"/>
                        </a:spcAft>
                      </a:pPr>
                      <a:r>
                        <a:rPr lang="es-PE" sz="1200" dirty="0">
                          <a:effectLst/>
                          <a:latin typeface="+mn-lt"/>
                          <a:ea typeface="Calibri" panose="020F0502020204030204" pitchFamily="34" charset="0"/>
                          <a:cs typeface="Arial" panose="020B0604020202020204" pitchFamily="34" charset="0"/>
                        </a:rPr>
                        <a:t> </a:t>
                      </a:r>
                    </a:p>
                    <a:p>
                      <a:pPr algn="just">
                        <a:spcAft>
                          <a:spcPts val="0"/>
                        </a:spcAft>
                      </a:pPr>
                      <a:r>
                        <a:rPr lang="es-PE" sz="1200" dirty="0">
                          <a:solidFill>
                            <a:srgbClr val="000000"/>
                          </a:solidFill>
                          <a:effectLst/>
                          <a:latin typeface="+mn-lt"/>
                          <a:ea typeface="Calibri" panose="020F0502020204030204" pitchFamily="34" charset="0"/>
                          <a:cs typeface="Arial" panose="020B0604020202020204" pitchFamily="34" charset="0"/>
                        </a:rPr>
                        <a:t>6.2 La rectificación debe ser solicitada bajo responsabilidad, por el funcionario autorizado del órgano que expidió la norma, mediante un escrito en que exprese con claridad el error cometido y el texto certificatorio. La solicitud debe ser entregada al Diario Oficial dentro de los </a:t>
                      </a:r>
                      <a:r>
                        <a:rPr lang="es-PE" sz="1200" b="1" u="sng" dirty="0">
                          <a:solidFill>
                            <a:srgbClr val="000000"/>
                          </a:solidFill>
                          <a:effectLst/>
                          <a:latin typeface="+mn-lt"/>
                          <a:ea typeface="Calibri" panose="020F0502020204030204" pitchFamily="34" charset="0"/>
                          <a:cs typeface="Arial" panose="020B0604020202020204" pitchFamily="34" charset="0"/>
                        </a:rPr>
                        <a:t>cinco (05)</a:t>
                      </a:r>
                      <a:r>
                        <a:rPr lang="es-PE" sz="1200" dirty="0">
                          <a:solidFill>
                            <a:srgbClr val="000000"/>
                          </a:solidFill>
                          <a:effectLst/>
                          <a:latin typeface="+mn-lt"/>
                          <a:ea typeface="Calibri" panose="020F0502020204030204" pitchFamily="34" charset="0"/>
                          <a:cs typeface="Arial" panose="020B0604020202020204" pitchFamily="34" charset="0"/>
                        </a:rPr>
                        <a:t> días útiles siguientes a la publicación original, a fin que se publique en un plazo perentorio no mayor de los </a:t>
                      </a:r>
                      <a:r>
                        <a:rPr lang="es-PE" sz="1200" b="1" u="sng" dirty="0">
                          <a:solidFill>
                            <a:srgbClr val="000000"/>
                          </a:solidFill>
                          <a:effectLst/>
                          <a:latin typeface="+mn-lt"/>
                          <a:ea typeface="Calibri" panose="020F0502020204030204" pitchFamily="34" charset="0"/>
                          <a:cs typeface="Arial" panose="020B0604020202020204" pitchFamily="34" charset="0"/>
                        </a:rPr>
                        <a:t>dos (02)</a:t>
                      </a:r>
                      <a:r>
                        <a:rPr lang="es-PE" sz="1200" dirty="0">
                          <a:solidFill>
                            <a:srgbClr val="000000"/>
                          </a:solidFill>
                          <a:effectLst/>
                          <a:latin typeface="+mn-lt"/>
                          <a:ea typeface="Calibri" panose="020F0502020204030204" pitchFamily="34" charset="0"/>
                          <a:cs typeface="Arial" panose="020B0604020202020204" pitchFamily="34" charset="0"/>
                        </a:rPr>
                        <a:t> días útiles siguientes, bajo responsabilidad del Director del Diario Oficial. De no publicarse la fe de erratas en el plazo señalado, la rectificación sólo procede mediante la expedición de otra norma de rango equivalente o superior.</a:t>
                      </a:r>
                      <a:endParaRPr lang="es-PE" sz="1200" dirty="0">
                        <a:effectLst/>
                        <a:latin typeface="+mn-lt"/>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3744201851"/>
                  </a:ext>
                </a:extLst>
              </a:tr>
            </a:tbl>
          </a:graphicData>
        </a:graphic>
      </p:graphicFrame>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53927" y="5767976"/>
            <a:ext cx="928495" cy="928495"/>
          </a:xfrm>
          <a:prstGeom prst="rect">
            <a:avLst/>
          </a:prstGeom>
        </p:spPr>
      </p:pic>
    </p:spTree>
    <p:extLst>
      <p:ext uri="{BB962C8B-B14F-4D97-AF65-F5344CB8AC3E}">
        <p14:creationId xmlns:p14="http://schemas.microsoft.com/office/powerpoint/2010/main" val="1743437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Marcador de contenido 7"/>
          <p:cNvGraphicFramePr>
            <a:graphicFrameLocks noGrp="1"/>
          </p:cNvGraphicFramePr>
          <p:nvPr>
            <p:ph idx="1"/>
          </p:nvPr>
        </p:nvGraphicFramePr>
        <p:xfrm>
          <a:off x="949037" y="1362653"/>
          <a:ext cx="10515600" cy="4028440"/>
        </p:xfrm>
        <a:graphic>
          <a:graphicData uri="http://schemas.openxmlformats.org/drawingml/2006/table">
            <a:tbl>
              <a:tblPr firstRow="1" bandRow="1">
                <a:tableStyleId>{8799B23B-EC83-4686-B30A-512413B5E67A}</a:tableStyleId>
              </a:tblPr>
              <a:tblGrid>
                <a:gridCol w="5257800">
                  <a:extLst>
                    <a:ext uri="{9D8B030D-6E8A-4147-A177-3AD203B41FA5}">
                      <a16:colId xmlns:a16="http://schemas.microsoft.com/office/drawing/2014/main" xmlns="" val="3827048779"/>
                    </a:ext>
                  </a:extLst>
                </a:gridCol>
                <a:gridCol w="5257800">
                  <a:extLst>
                    <a:ext uri="{9D8B030D-6E8A-4147-A177-3AD203B41FA5}">
                      <a16:colId xmlns:a16="http://schemas.microsoft.com/office/drawing/2014/main" xmlns="" val="602825837"/>
                    </a:ext>
                  </a:extLst>
                </a:gridCol>
              </a:tblGrid>
              <a:tr h="370840">
                <a:tc>
                  <a:txBody>
                    <a:bodyPr/>
                    <a:lstStyle/>
                    <a:p>
                      <a:pPr algn="ctr">
                        <a:lnSpc>
                          <a:spcPct val="115000"/>
                        </a:lnSpc>
                        <a:spcAft>
                          <a:spcPts val="1000"/>
                        </a:spcAft>
                      </a:pPr>
                      <a:r>
                        <a:rPr lang="es-ES" sz="2000" dirty="0">
                          <a:effectLst/>
                          <a:latin typeface="+mn-lt"/>
                          <a:cs typeface="Arial" panose="020B0604020202020204" pitchFamily="34" charset="0"/>
                        </a:rPr>
                        <a:t>Texto vigente Ley 26889</a:t>
                      </a:r>
                      <a:endParaRPr lang="es-PE" sz="3200" dirty="0">
                        <a:effectLst/>
                        <a:latin typeface="+mn-lt"/>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1000"/>
                        </a:spcAft>
                      </a:pPr>
                      <a:r>
                        <a:rPr lang="es-ES" sz="2000" dirty="0">
                          <a:effectLst/>
                          <a:latin typeface="+mn-lt"/>
                          <a:cs typeface="Arial" panose="020B0604020202020204" pitchFamily="34" charset="0"/>
                        </a:rPr>
                        <a:t>Texto propuesto</a:t>
                      </a:r>
                      <a:endParaRPr lang="es-PE" sz="3200" dirty="0">
                        <a:effectLst/>
                        <a:latin typeface="+mn-lt"/>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1433667419"/>
                  </a:ext>
                </a:extLst>
              </a:tr>
              <a:tr h="370840">
                <a:tc>
                  <a:txBody>
                    <a:bodyPr/>
                    <a:lstStyle/>
                    <a:p>
                      <a:pPr algn="just">
                        <a:spcAft>
                          <a:spcPts val="0"/>
                        </a:spcAft>
                      </a:pPr>
                      <a:r>
                        <a:rPr lang="es-PE" sz="1200" b="1" dirty="0">
                          <a:effectLst/>
                          <a:latin typeface="+mn-lt"/>
                          <a:ea typeface="Calibri" panose="020F0502020204030204" pitchFamily="34" charset="0"/>
                          <a:cs typeface="Arial" panose="020B0604020202020204" pitchFamily="34" charset="0"/>
                        </a:rPr>
                        <a:t>Artículo 7.- SOPORTE INFORMATICO</a:t>
                      </a:r>
                      <a:endParaRPr lang="es-PE" sz="1200" dirty="0">
                        <a:effectLst/>
                        <a:latin typeface="+mn-lt"/>
                        <a:ea typeface="Calibri" panose="020F0502020204030204" pitchFamily="34" charset="0"/>
                        <a:cs typeface="Arial" panose="020B0604020202020204" pitchFamily="34" charset="0"/>
                      </a:endParaRPr>
                    </a:p>
                    <a:p>
                      <a:pPr algn="just">
                        <a:spcAft>
                          <a:spcPts val="0"/>
                        </a:spcAft>
                      </a:pPr>
                      <a:r>
                        <a:rPr lang="es-PE" sz="1200" dirty="0">
                          <a:effectLst/>
                          <a:latin typeface="+mn-lt"/>
                          <a:ea typeface="Calibri" panose="020F0502020204030204" pitchFamily="34" charset="0"/>
                          <a:cs typeface="Arial" panose="020B0604020202020204" pitchFamily="34" charset="0"/>
                        </a:rPr>
                        <a:t>El Diario Oficial debe recibir, para efecto de la publicación, copia autenticada de la autógrafa por funcionario autorizado, acompañada de su versión en soporte informático, la que debe ser publicada, bajo responsabilidad, por el método técnico compatible con el sistema gráfico que utilice y que garantice su reproducción fidedigna, en concordancia con las disposiciones constitucionales y legales pertinentes.</a:t>
                      </a:r>
                    </a:p>
                    <a:p>
                      <a:pPr algn="just">
                        <a:lnSpc>
                          <a:spcPct val="107000"/>
                        </a:lnSpc>
                        <a:spcAft>
                          <a:spcPts val="800"/>
                        </a:spcAft>
                      </a:pPr>
                      <a:r>
                        <a:rPr lang="es-PE" sz="1200" b="1" dirty="0">
                          <a:effectLst/>
                          <a:latin typeface="+mn-lt"/>
                          <a:ea typeface="Calibri" panose="020F0502020204030204" pitchFamily="34" charset="0"/>
                          <a:cs typeface="Arial" panose="020B0604020202020204" pitchFamily="34" charset="0"/>
                        </a:rPr>
                        <a:t> </a:t>
                      </a:r>
                      <a:endParaRPr lang="es-PE" sz="1200" dirty="0">
                        <a:effectLst/>
                        <a:latin typeface="+mn-lt"/>
                        <a:ea typeface="Calibri" panose="020F0502020204030204" pitchFamily="34" charset="0"/>
                        <a:cs typeface="Arial" panose="020B0604020202020204" pitchFamily="34" charset="0"/>
                      </a:endParaRPr>
                    </a:p>
                  </a:txBody>
                  <a:tcPr marL="68580" marR="68580" marT="0" marB="0"/>
                </a:tc>
                <a:tc>
                  <a:txBody>
                    <a:bodyPr/>
                    <a:lstStyle/>
                    <a:p>
                      <a:pPr algn="just">
                        <a:spcAft>
                          <a:spcPts val="0"/>
                        </a:spcAft>
                      </a:pPr>
                      <a:r>
                        <a:rPr lang="es-PE" sz="1200" b="1" dirty="0">
                          <a:solidFill>
                            <a:srgbClr val="000000"/>
                          </a:solidFill>
                          <a:effectLst/>
                          <a:latin typeface="+mn-lt"/>
                          <a:ea typeface="Calibri" panose="020F0502020204030204" pitchFamily="34" charset="0"/>
                          <a:cs typeface="Arial" panose="020B0604020202020204" pitchFamily="34" charset="0"/>
                        </a:rPr>
                        <a:t>Artículo 7.- SOPORTE DIGITAL</a:t>
                      </a:r>
                      <a:endParaRPr lang="es-PE" sz="1200" dirty="0">
                        <a:effectLst/>
                        <a:latin typeface="+mn-lt"/>
                        <a:ea typeface="Calibri" panose="020F0502020204030204" pitchFamily="34" charset="0"/>
                        <a:cs typeface="Arial" panose="020B0604020202020204" pitchFamily="34" charset="0"/>
                      </a:endParaRPr>
                    </a:p>
                    <a:p>
                      <a:pPr algn="just">
                        <a:spcAft>
                          <a:spcPts val="0"/>
                        </a:spcAft>
                      </a:pPr>
                      <a:r>
                        <a:rPr lang="es-PE" sz="1200" dirty="0">
                          <a:solidFill>
                            <a:srgbClr val="000000"/>
                          </a:solidFill>
                          <a:effectLst/>
                          <a:latin typeface="+mn-lt"/>
                          <a:ea typeface="Calibri" panose="020F0502020204030204" pitchFamily="34" charset="0"/>
                          <a:cs typeface="Arial" panose="020B0604020202020204" pitchFamily="34" charset="0"/>
                        </a:rPr>
                        <a:t>El Diario Oficial debe recibir, para efecto de la publicación, copia autenticada de la autógrafa por funcionario autorizado, acompañada de su versión en soporte digital, la que debe ser publicada, bajo responsabilidad, por el método técnico compatible con el sistema gráfico que utilice y que garantice su reproducción fidedigna, en concordancia con las disposiciones constitucionales y legales pertinentes. </a:t>
                      </a:r>
                      <a:r>
                        <a:rPr lang="es-PE" sz="1200" b="1" u="sng" dirty="0">
                          <a:solidFill>
                            <a:srgbClr val="000000"/>
                          </a:solidFill>
                          <a:effectLst/>
                          <a:latin typeface="+mn-lt"/>
                          <a:ea typeface="Calibri" panose="020F0502020204030204" pitchFamily="34" charset="0"/>
                          <a:cs typeface="Arial" panose="020B0604020202020204" pitchFamily="34" charset="0"/>
                        </a:rPr>
                        <a:t>Para el cumplimiento de la presente disposición se autoriza el uso de los medios digitales y electrónicos disponibles, a efectos de agilizar el procedimiento de publicación</a:t>
                      </a:r>
                      <a:r>
                        <a:rPr lang="es-PE" sz="1200" b="1" dirty="0">
                          <a:solidFill>
                            <a:srgbClr val="000000"/>
                          </a:solidFill>
                          <a:effectLst/>
                          <a:latin typeface="+mn-lt"/>
                          <a:ea typeface="Calibri" panose="020F0502020204030204" pitchFamily="34" charset="0"/>
                          <a:cs typeface="Arial" panose="020B0604020202020204" pitchFamily="34" charset="0"/>
                        </a:rPr>
                        <a:t>.</a:t>
                      </a:r>
                    </a:p>
                    <a:p>
                      <a:pPr algn="just">
                        <a:spcAft>
                          <a:spcPts val="0"/>
                        </a:spcAft>
                      </a:pPr>
                      <a:endParaRPr lang="es-PE" sz="1200" dirty="0">
                        <a:effectLst/>
                        <a:latin typeface="+mn-lt"/>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3073583327"/>
                  </a:ext>
                </a:extLst>
              </a:tr>
              <a:tr h="370840">
                <a:tc>
                  <a:txBody>
                    <a:bodyPr/>
                    <a:lstStyle/>
                    <a:p>
                      <a:pPr marL="0" algn="just" defTabSz="914400" rtl="0" eaLnBrk="1" latinLnBrk="0" hangingPunct="1">
                        <a:spcAft>
                          <a:spcPts val="0"/>
                        </a:spcAft>
                      </a:pPr>
                      <a:endParaRPr lang="es-PE" sz="1200" b="0" kern="1200" dirty="0">
                        <a:solidFill>
                          <a:schemeClr val="tx1"/>
                        </a:solidFill>
                        <a:effectLst/>
                        <a:latin typeface="+mn-lt"/>
                        <a:ea typeface="Calibri" panose="020F0502020204030204" pitchFamily="34" charset="0"/>
                        <a:cs typeface="Arial" panose="020B0604020202020204" pitchFamily="34" charset="0"/>
                      </a:endParaRPr>
                    </a:p>
                  </a:txBody>
                  <a:tcPr marL="68580" marR="68580" marT="0" marB="0"/>
                </a:tc>
                <a:tc>
                  <a:txBody>
                    <a:bodyPr/>
                    <a:lstStyle/>
                    <a:p>
                      <a:pPr algn="just"/>
                      <a:r>
                        <a:rPr lang="es-PE" sz="1200" b="1" kern="1200" dirty="0">
                          <a:solidFill>
                            <a:schemeClr val="tx1"/>
                          </a:solidFill>
                          <a:effectLst/>
                          <a:latin typeface="+mn-lt"/>
                          <a:ea typeface="+mn-ea"/>
                          <a:cs typeface="Arial" panose="020B0604020202020204" pitchFamily="34" charset="0"/>
                        </a:rPr>
                        <a:t>Artículo 9.- DE LA PUBLICIDAD</a:t>
                      </a:r>
                      <a:endParaRPr lang="es-PE" sz="1200" kern="1200" dirty="0">
                        <a:solidFill>
                          <a:schemeClr val="tx1"/>
                        </a:solidFill>
                        <a:effectLst/>
                        <a:latin typeface="+mn-lt"/>
                        <a:ea typeface="+mn-ea"/>
                        <a:cs typeface="Arial" panose="020B0604020202020204" pitchFamily="34" charset="0"/>
                      </a:endParaRPr>
                    </a:p>
                    <a:p>
                      <a:pPr algn="just"/>
                      <a:r>
                        <a:rPr lang="es-PE" sz="1200" kern="1200" dirty="0">
                          <a:solidFill>
                            <a:schemeClr val="tx1"/>
                          </a:solidFill>
                          <a:effectLst/>
                          <a:latin typeface="+mn-lt"/>
                          <a:ea typeface="+mn-ea"/>
                          <a:cs typeface="Arial" panose="020B0604020202020204" pitchFamily="34" charset="0"/>
                        </a:rPr>
                        <a:t>A efectos del cumplimiento del requisito de la Publicidad de las Normas, este se entiende cumplido desde la fecha de la respectiva publicación de la edición impresa o desde la fecha de publicación en la sección correspondiente del portal web del Diario Oficial “El Peruano”. A fin de asegurar el cumplimiento de la presente disposición, el director del Diario Oficial “El Peruano” dispondrá las medidas que aseguren el registro y archivo de las publicaciones que se efectúen en el referido Portal, el que deberá incluir las correspondientes Fe de Erratas, cuando sea el caso.</a:t>
                      </a:r>
                    </a:p>
                    <a:p>
                      <a:pPr algn="just"/>
                      <a:endParaRPr lang="es-PE" sz="1200" b="1" u="sng" kern="1200" dirty="0">
                        <a:solidFill>
                          <a:schemeClr val="tx1"/>
                        </a:solidFill>
                        <a:effectLst/>
                        <a:latin typeface="+mn-lt"/>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819084984"/>
                  </a:ext>
                </a:extLst>
              </a:tr>
            </a:tbl>
          </a:graphicData>
        </a:graphic>
      </p:graphicFrame>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84943" y="5622833"/>
            <a:ext cx="928495" cy="928495"/>
          </a:xfrm>
          <a:prstGeom prst="rect">
            <a:avLst/>
          </a:prstGeom>
        </p:spPr>
      </p:pic>
    </p:spTree>
    <p:extLst>
      <p:ext uri="{BB962C8B-B14F-4D97-AF65-F5344CB8AC3E}">
        <p14:creationId xmlns:p14="http://schemas.microsoft.com/office/powerpoint/2010/main" val="311889519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963</Words>
  <Application>Microsoft Office PowerPoint</Application>
  <PresentationFormat>Panorámica</PresentationFormat>
  <Paragraphs>43</Paragraphs>
  <Slides>5</Slides>
  <Notes>2</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5</vt:i4>
      </vt:variant>
    </vt:vector>
  </HeadingPairs>
  <TitlesOfParts>
    <vt:vector size="11" baseType="lpstr">
      <vt:lpstr>Arial</vt:lpstr>
      <vt:lpstr>Calibri</vt:lpstr>
      <vt:lpstr>Calibri Light</vt:lpstr>
      <vt:lpstr>Segoe UI</vt:lpstr>
      <vt:lpstr>Times New Roman</vt:lpstr>
      <vt:lpstr>Tema de Office</vt:lpstr>
      <vt:lpstr>Diapositiva de recursos humanos 1</vt:lpstr>
      <vt:lpstr>Diapositiva de recursos humanos 1</vt:lpstr>
      <vt:lpstr>Proyecto de Ley para modificar la Ley 26889, Ley Marco para la Producción y Sistematización Legislativa </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de recursos humanos 1</dc:title>
  <dc:creator>Ri Pando</dc:creator>
  <cp:lastModifiedBy>Laura Sofia Paredes Gamarra</cp:lastModifiedBy>
  <cp:revision>2</cp:revision>
  <dcterms:created xsi:type="dcterms:W3CDTF">2021-02-13T15:36:19Z</dcterms:created>
  <dcterms:modified xsi:type="dcterms:W3CDTF">2021-04-05T20:40:34Z</dcterms:modified>
</cp:coreProperties>
</file>