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7" d="100"/>
          <a:sy n="57" d="100"/>
        </p:scale>
        <p:origin x="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9B030-D2EC-4643-BE7B-619246675531}" type="datetimeFigureOut">
              <a:rPr lang="es-PE" smtClean="0"/>
              <a:t>05/04/2021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99655E-4128-4D73-AB2F-37D407825DF8}" type="slidenum">
              <a:rPr lang="es-PE" smtClean="0"/>
              <a:t>‹Nº›</a:t>
            </a:fld>
            <a:endParaRPr lang="es-PE"/>
          </a:p>
        </p:txBody>
      </p:sp>
    </p:spTree>
    <p:extLst>
      <p:ext uri="{BB962C8B-B14F-4D97-AF65-F5344CB8AC3E}">
        <p14:creationId xmlns:p14="http://schemas.microsoft.com/office/powerpoint/2010/main" val="2164853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1</a:t>
            </a:fld>
            <a:endParaRPr lang="es-ES" dirty="0"/>
          </a:p>
        </p:txBody>
      </p:sp>
    </p:spTree>
    <p:extLst>
      <p:ext uri="{BB962C8B-B14F-4D97-AF65-F5344CB8AC3E}">
        <p14:creationId xmlns:p14="http://schemas.microsoft.com/office/powerpoint/2010/main" val="2898751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2</a:t>
            </a:fld>
            <a:endParaRPr lang="es-ES" dirty="0"/>
          </a:p>
        </p:txBody>
      </p:sp>
    </p:spTree>
    <p:extLst>
      <p:ext uri="{BB962C8B-B14F-4D97-AF65-F5344CB8AC3E}">
        <p14:creationId xmlns:p14="http://schemas.microsoft.com/office/powerpoint/2010/main" val="39157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A4B7CA10-F012-449A-B4B0-4093C20EBF88}"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3661297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A4B7CA10-F012-449A-B4B0-4093C20EBF88}"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423071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A4B7CA10-F012-449A-B4B0-4093C20EBF88}"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196479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A4B7CA10-F012-449A-B4B0-4093C20EBF88}"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56304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A4B7CA10-F012-449A-B4B0-4093C20EBF88}"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3463286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A4B7CA10-F012-449A-B4B0-4093C20EBF88}"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228442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A4B7CA10-F012-449A-B4B0-4093C20EBF88}" type="datetimeFigureOut">
              <a:rPr lang="es-PE" smtClean="0"/>
              <a:t>05/04/2021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275468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A4B7CA10-F012-449A-B4B0-4093C20EBF88}" type="datetimeFigureOut">
              <a:rPr lang="es-PE" smtClean="0"/>
              <a:t>05/04/2021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1342592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4B7CA10-F012-449A-B4B0-4093C20EBF88}" type="datetimeFigureOut">
              <a:rPr lang="es-PE" smtClean="0"/>
              <a:t>05/04/2021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318828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4B7CA10-F012-449A-B4B0-4093C20EBF88}"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3715521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A4B7CA10-F012-449A-B4B0-4093C20EBF88}"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96AE1E5-1CC9-4F52-830C-3CEEFB7B7DE0}" type="slidenum">
              <a:rPr lang="es-PE" smtClean="0"/>
              <a:t>‹Nº›</a:t>
            </a:fld>
            <a:endParaRPr lang="es-PE"/>
          </a:p>
        </p:txBody>
      </p:sp>
    </p:spTree>
    <p:extLst>
      <p:ext uri="{BB962C8B-B14F-4D97-AF65-F5344CB8AC3E}">
        <p14:creationId xmlns:p14="http://schemas.microsoft.com/office/powerpoint/2010/main" val="2764732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B7CA10-F012-449A-B4B0-4093C20EBF88}" type="datetimeFigureOut">
              <a:rPr lang="es-PE" smtClean="0"/>
              <a:t>05/04/2021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6AE1E5-1CC9-4F52-830C-3CEEFB7B7DE0}" type="slidenum">
              <a:rPr lang="es-PE" smtClean="0"/>
              <a:t>‹Nº›</a:t>
            </a:fld>
            <a:endParaRPr lang="es-PE"/>
          </a:p>
        </p:txBody>
      </p:sp>
    </p:spTree>
    <p:extLst>
      <p:ext uri="{BB962C8B-B14F-4D97-AF65-F5344CB8AC3E}">
        <p14:creationId xmlns:p14="http://schemas.microsoft.com/office/powerpoint/2010/main" val="3503530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8388862" y="-28473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33192" y="1391983"/>
            <a:ext cx="8831722" cy="4154984"/>
          </a:xfrm>
          <a:prstGeom prst="rect">
            <a:avLst/>
          </a:prstGeom>
          <a:noFill/>
        </p:spPr>
        <p:txBody>
          <a:bodyPr wrap="square" lIns="0" tIns="0" rIns="0" bIns="0" rtlCol="0">
            <a:spAutoFit/>
          </a:bodyPr>
          <a:lstStyle/>
          <a:p>
            <a:pPr rtl="0"/>
            <a:r>
              <a:rPr lang="es-ES" sz="5400" b="1" dirty="0">
                <a:solidFill>
                  <a:srgbClr val="002060"/>
                </a:solidFill>
                <a:latin typeface="Segoe UI" panose="020B0502040204020203" pitchFamily="34" charset="0"/>
                <a:cs typeface="Segoe UI" panose="020B0502040204020203" pitchFamily="34" charset="0"/>
              </a:rPr>
              <a:t>Comisión Especial Multipartidaria </a:t>
            </a:r>
          </a:p>
          <a:p>
            <a:pPr rtl="0"/>
            <a:r>
              <a:rPr lang="es-ES" sz="5400" b="1" dirty="0">
                <a:solidFill>
                  <a:srgbClr val="002060"/>
                </a:solidFill>
                <a:latin typeface="Segoe UI" panose="020B0502040204020203" pitchFamily="34" charset="0"/>
                <a:cs typeface="Segoe UI" panose="020B0502040204020203" pitchFamily="34" charset="0"/>
              </a:rPr>
              <a:t>encargada del Ordenamiento Legislativo - CEMOL</a:t>
            </a: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4040220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10203807" y="-19329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623674" y="2795349"/>
            <a:ext cx="9061971" cy="4062651"/>
          </a:xfrm>
          <a:prstGeom prst="rect">
            <a:avLst/>
          </a:prstGeom>
          <a:noFill/>
        </p:spPr>
        <p:txBody>
          <a:bodyPr wrap="square" lIns="0" tIns="0" rIns="0" bIns="0" rtlCol="0">
            <a:spAutoFit/>
          </a:bodyPr>
          <a:lstStyle/>
          <a:p>
            <a:r>
              <a:rPr lang="es-ES_tradnl" sz="4400" b="1" dirty="0">
                <a:latin typeface="Segoe UI" panose="020B0502040204020203" pitchFamily="34" charset="0"/>
                <a:cs typeface="Segoe UI" panose="020B0502040204020203" pitchFamily="34" charset="0"/>
              </a:rPr>
              <a:t>Proyecto de Ley 6653:</a:t>
            </a:r>
            <a:r>
              <a:rPr lang="es-ES_tradnl" sz="4400" b="1" dirty="0">
                <a:solidFill>
                  <a:srgbClr val="002060"/>
                </a:solidFill>
                <a:latin typeface="Segoe UI" panose="020B0502040204020203" pitchFamily="34" charset="0"/>
                <a:cs typeface="Segoe UI" panose="020B0502040204020203" pitchFamily="34" charset="0"/>
              </a:rPr>
              <a:t> </a:t>
            </a:r>
          </a:p>
          <a:p>
            <a:r>
              <a:rPr lang="es-ES_tradnl" sz="4400" b="1" dirty="0">
                <a:solidFill>
                  <a:srgbClr val="002060"/>
                </a:solidFill>
                <a:latin typeface="Segoe UI" panose="020B0502040204020203" pitchFamily="34" charset="0"/>
                <a:cs typeface="Segoe UI" panose="020B0502040204020203" pitchFamily="34" charset="0"/>
              </a:rPr>
              <a:t>Proyecto de Resolución Legislativa </a:t>
            </a:r>
            <a:r>
              <a:rPr lang="es-ES" sz="4400" b="1" dirty="0">
                <a:solidFill>
                  <a:srgbClr val="002060"/>
                </a:solidFill>
                <a:latin typeface="Segoe UI" panose="020B0502040204020203" pitchFamily="34" charset="0"/>
                <a:cs typeface="Segoe UI" panose="020B0502040204020203" pitchFamily="34" charset="0"/>
              </a:rPr>
              <a:t>que modifica los artículos 70 y 75 del Reglamento del Congreso de la República</a:t>
            </a:r>
            <a:r>
              <a:rPr lang="es-PE" sz="4400" b="1" dirty="0">
                <a:solidFill>
                  <a:srgbClr val="002060"/>
                </a:solidFill>
                <a:latin typeface="Segoe UI" panose="020B0502040204020203" pitchFamily="34" charset="0"/>
                <a:cs typeface="Segoe UI" panose="020B0502040204020203" pitchFamily="34" charset="0"/>
              </a:rPr>
              <a:t>.</a:t>
            </a:r>
          </a:p>
          <a:p>
            <a:pPr rtl="0"/>
            <a:endParaRPr lang="es-ES" sz="4400" b="1" dirty="0">
              <a:solidFill>
                <a:srgbClr val="002060"/>
              </a:solidFill>
              <a:latin typeface="Segoe UI" panose="020B0502040204020203" pitchFamily="34" charset="0"/>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388897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_tradnl" sz="3200" b="1" dirty="0"/>
              <a:t>Proyecto de Resolución Legislativa </a:t>
            </a:r>
            <a:r>
              <a:rPr lang="es-ES" sz="3200" b="1" dirty="0"/>
              <a:t>que modifica los artículos 70 y 75 del Reglamento del Congreso de la República, sobre los requisitos de los proyectos de ley y de los dictámenes </a:t>
            </a:r>
            <a:endParaRPr lang="es-PE" sz="3200" b="1" dirty="0"/>
          </a:p>
        </p:txBody>
      </p:sp>
      <p:sp>
        <p:nvSpPr>
          <p:cNvPr id="5" name="Forma libre 22">
            <a:extLst>
              <a:ext uri="{FF2B5EF4-FFF2-40B4-BE49-F238E27FC236}">
                <a16:creationId xmlns:a16="http://schemas.microsoft.com/office/drawing/2014/main" xmlns="" id="{52C7242F-F484-4573-8387-13E2AE9DD93F}"/>
              </a:ext>
            </a:extLst>
          </p:cNvPr>
          <p:cNvSpPr>
            <a:spLocks/>
          </p:cNvSpPr>
          <p:nvPr/>
        </p:nvSpPr>
        <p:spPr bwMode="auto">
          <a:xfrm>
            <a:off x="9206471" y="301240"/>
            <a:ext cx="8739665" cy="7848790"/>
          </a:xfrm>
          <a:custGeom>
            <a:avLst/>
            <a:gdLst>
              <a:gd name="T0" fmla="*/ 2254 w 2254"/>
              <a:gd name="T1" fmla="*/ 0 h 2026"/>
              <a:gd name="T2" fmla="*/ 2254 w 2254"/>
              <a:gd name="T3" fmla="*/ 2026 h 2026"/>
              <a:gd name="T4" fmla="*/ 2091 w 2254"/>
              <a:gd name="T5" fmla="*/ 1927 h 2026"/>
              <a:gd name="T6" fmla="*/ 1829 w 2254"/>
              <a:gd name="T7" fmla="*/ 1867 h 2026"/>
              <a:gd name="T8" fmla="*/ 1784 w 2254"/>
              <a:gd name="T9" fmla="*/ 1860 h 2026"/>
              <a:gd name="T10" fmla="*/ 1025 w 2254"/>
              <a:gd name="T11" fmla="*/ 1812 h 2026"/>
              <a:gd name="T12" fmla="*/ 330 w 2254"/>
              <a:gd name="T13" fmla="*/ 1005 h 2026"/>
              <a:gd name="T14" fmla="*/ 662 w 2254"/>
              <a:gd name="T15" fmla="*/ 430 h 2026"/>
              <a:gd name="T16" fmla="*/ 770 w 2254"/>
              <a:gd name="T17" fmla="*/ 0 h 2026"/>
              <a:gd name="T18" fmla="*/ 2254 w 2254"/>
              <a:gd name="T19"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4" h="2026">
                <a:moveTo>
                  <a:pt x="2254" y="0"/>
                </a:moveTo>
                <a:cubicBezTo>
                  <a:pt x="2254" y="2026"/>
                  <a:pt x="2254" y="2026"/>
                  <a:pt x="2254" y="2026"/>
                </a:cubicBezTo>
                <a:cubicBezTo>
                  <a:pt x="2243" y="2005"/>
                  <a:pt x="2206" y="1966"/>
                  <a:pt x="2091" y="1927"/>
                </a:cubicBezTo>
                <a:cubicBezTo>
                  <a:pt x="2029" y="1906"/>
                  <a:pt x="1944" y="1885"/>
                  <a:pt x="1829" y="1867"/>
                </a:cubicBezTo>
                <a:cubicBezTo>
                  <a:pt x="1814" y="1865"/>
                  <a:pt x="1800" y="1862"/>
                  <a:pt x="1784" y="1860"/>
                </a:cubicBezTo>
                <a:cubicBezTo>
                  <a:pt x="1606" y="1835"/>
                  <a:pt x="1361" y="1816"/>
                  <a:pt x="1025" y="1812"/>
                </a:cubicBezTo>
                <a:cubicBezTo>
                  <a:pt x="0" y="1800"/>
                  <a:pt x="66" y="1196"/>
                  <a:pt x="330" y="1005"/>
                </a:cubicBezTo>
                <a:cubicBezTo>
                  <a:pt x="580" y="825"/>
                  <a:pt x="686" y="680"/>
                  <a:pt x="662" y="430"/>
                </a:cubicBezTo>
                <a:cubicBezTo>
                  <a:pt x="638" y="181"/>
                  <a:pt x="770" y="0"/>
                  <a:pt x="770" y="0"/>
                </a:cubicBezTo>
                <a:lnTo>
                  <a:pt x="2254" y="0"/>
                </a:lnTo>
                <a:close/>
              </a:path>
            </a:pathLst>
          </a:custGeom>
          <a:gradFill>
            <a:gsLst>
              <a:gs pos="0">
                <a:srgbClr val="7CEFD8"/>
              </a:gs>
              <a:gs pos="55000">
                <a:srgbClr val="6672E4"/>
              </a:gs>
              <a:gs pos="100000">
                <a:srgbClr val="882BE5"/>
              </a:gs>
            </a:gsLst>
            <a:lin ang="4800000" scaled="0"/>
          </a:gradFill>
          <a:ln>
            <a:noFill/>
          </a:ln>
        </p:spPr>
        <p:txBody>
          <a:bodyPr vert="horz" wrap="square" lIns="91440" tIns="45720" rIns="91440" bIns="45720" numCol="1" rtlCol="0" anchor="t" anchorCtr="0" compatLnSpc="1">
            <a:prstTxWarp prst="textNoShape">
              <a:avLst/>
            </a:prstTxWarp>
          </a:bodyPr>
          <a:lstStyle/>
          <a:p>
            <a:pPr rtl="0"/>
            <a:endParaRPr lang="es-ES" dirty="0"/>
          </a:p>
        </p:txBody>
      </p:sp>
      <p:sp>
        <p:nvSpPr>
          <p:cNvPr id="3" name="Marcador de contenido 2"/>
          <p:cNvSpPr>
            <a:spLocks noGrp="1"/>
          </p:cNvSpPr>
          <p:nvPr>
            <p:ph sz="half" idx="1"/>
          </p:nvPr>
        </p:nvSpPr>
        <p:spPr>
          <a:xfrm>
            <a:off x="838200" y="1825625"/>
            <a:ext cx="10515600" cy="4488089"/>
          </a:xfrm>
        </p:spPr>
        <p:txBody>
          <a:bodyPr>
            <a:normAutofit fontScale="70000" lnSpcReduction="20000"/>
          </a:bodyPr>
          <a:lstStyle/>
          <a:p>
            <a:pPr algn="just"/>
            <a:r>
              <a:rPr lang="es-ES" sz="3400" dirty="0"/>
              <a:t>El objetivo de la presente iniciativa es mejorar la calidad y posibilitar una mayor eficacia de las leyes, reduciendo la incertidumbre respecto de la vigencia de las normas jurídicas, garantizando la seguridad jurídica. </a:t>
            </a:r>
          </a:p>
          <a:p>
            <a:pPr algn="just"/>
            <a:r>
              <a:rPr lang="es-ES" sz="3400" dirty="0"/>
              <a:t>Se requiere generar herramientas adecuadas para institucionalizar estudios de antecedentes legislativos e impacto normativo, que se incluyan en la presentación de proyectos de ley, de resoluciones legislativas y en los dictámenes</a:t>
            </a:r>
            <a:endParaRPr lang="es-PE" sz="3400" dirty="0"/>
          </a:p>
          <a:p>
            <a:pPr algn="just"/>
            <a:r>
              <a:rPr lang="es-ES" sz="3400" dirty="0"/>
              <a:t>Se propone modificar los artículos 70 y 75 del Reglamento del Congreso de la República para incorporar estudios de antecedentes legislativos en las iniciativas legislativas y dictámenes, así como eliminar cláusulas derogatorias generales que permita determinar con certeza  qué normas están vigentes y cuáles no. </a:t>
            </a:r>
            <a:endParaRPr lang="es-PE" sz="3400" dirty="0"/>
          </a:p>
          <a:p>
            <a:pPr algn="just"/>
            <a:r>
              <a:rPr lang="es-ES" sz="3400" dirty="0"/>
              <a:t>. Se propone también el análisis costo-beneficio de la propuesta con mención del efecto monetario y no monetario, el impacto económico presupuestal, la identificación de los sectores que se beneficiarían o perjudicarían y, cuando corresponda, su impacto ambiental.</a:t>
            </a:r>
            <a:endParaRPr lang="es-PE" sz="3400" dirty="0"/>
          </a:p>
          <a:p>
            <a:pPr algn="just"/>
            <a:endParaRPr lang="es-PE" dirty="0"/>
          </a:p>
          <a:p>
            <a:pPr algn="just"/>
            <a:endParaRPr lang="es-PE" dirty="0"/>
          </a:p>
        </p:txBody>
      </p:sp>
    </p:spTree>
    <p:extLst>
      <p:ext uri="{BB962C8B-B14F-4D97-AF65-F5344CB8AC3E}">
        <p14:creationId xmlns:p14="http://schemas.microsoft.com/office/powerpoint/2010/main" val="3916370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76746" y="212725"/>
          <a:ext cx="10515600" cy="594868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r>
                        <a:rPr lang="es-PE" sz="1400" b="1" kern="1200" dirty="0">
                          <a:solidFill>
                            <a:schemeClr val="tx1"/>
                          </a:solidFill>
                          <a:effectLst/>
                          <a:latin typeface="+mn-lt"/>
                          <a:ea typeface="+mn-ea"/>
                          <a:cs typeface="Arial" panose="020B0604020202020204" pitchFamily="34" charset="0"/>
                        </a:rPr>
                        <a:t>Dictámenes </a:t>
                      </a:r>
                    </a:p>
                    <a:p>
                      <a:pPr algn="just"/>
                      <a:endParaRPr lang="es-PE" sz="1400" kern="1200" dirty="0">
                        <a:solidFill>
                          <a:schemeClr val="tx1"/>
                        </a:solidFill>
                        <a:effectLst/>
                        <a:latin typeface="+mn-lt"/>
                        <a:ea typeface="+mn-ea"/>
                        <a:cs typeface="Arial" panose="020B0604020202020204" pitchFamily="34" charset="0"/>
                      </a:endParaRPr>
                    </a:p>
                    <a:p>
                      <a:pPr algn="just"/>
                      <a:r>
                        <a:rPr lang="es-PE" sz="1400" b="1" kern="1200" dirty="0">
                          <a:solidFill>
                            <a:schemeClr val="tx1"/>
                          </a:solidFill>
                          <a:effectLst/>
                          <a:latin typeface="+mn-lt"/>
                          <a:ea typeface="+mn-ea"/>
                          <a:cs typeface="Arial" panose="020B0604020202020204" pitchFamily="34" charset="0"/>
                        </a:rPr>
                        <a:t>Artículo 70</a:t>
                      </a:r>
                      <a:r>
                        <a:rPr lang="es-PE" sz="1200" b="1" kern="1200" dirty="0">
                          <a:solidFill>
                            <a:schemeClr val="tx1"/>
                          </a:solidFill>
                          <a:effectLst/>
                          <a:latin typeface="+mn-lt"/>
                          <a:ea typeface="+mn-ea"/>
                          <a:cs typeface="Arial" panose="020B0604020202020204" pitchFamily="34" charset="0"/>
                        </a:rPr>
                        <a:t>.</a:t>
                      </a:r>
                      <a:r>
                        <a:rPr lang="es-PE" sz="1200" kern="1200" dirty="0">
                          <a:solidFill>
                            <a:schemeClr val="tx1"/>
                          </a:solidFill>
                          <a:effectLst/>
                          <a:latin typeface="+mn-lt"/>
                          <a:ea typeface="+mn-ea"/>
                          <a:cs typeface="Arial" panose="020B0604020202020204" pitchFamily="34" charset="0"/>
                        </a:rPr>
                        <a:t> Los dictámenes son los documentos que contienen una exposición documentada, precisa y clara de los estudios que realizan las Comisiones sobre las proposiciones de ley y resolución legislativa que son sometidas a su conocimiento, además de las conclusiones y recomendaciones derivadas de dicho estudio. Deben incluir una sumilla de las opiniones que sobre el proyecto de ley hubiesen hecho llegar las organizaciones ciudadanas.  Los autores de los proyectos son invitados a las sesiones cuando se traten sus proyectos.  </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kern="1200" dirty="0">
                          <a:solidFill>
                            <a:schemeClr val="tx1"/>
                          </a:solidFill>
                          <a:effectLst/>
                          <a:latin typeface="+mn-lt"/>
                          <a:ea typeface="+mn-ea"/>
                          <a:cs typeface="Arial" panose="020B0604020202020204" pitchFamily="34" charset="0"/>
                        </a:rPr>
                        <a:t>Los dictámenes pueden ser en mayoría, en minoría y por unanimidad. Los dictámenes en mayoría y minoría deben estar rubricados por el Secretario de la Comisión, aunque sea firmante de uno de ellos. Los dictámenes por unanimidad deben estar firmados por todos los miembros hábiles de la Comisión. </a:t>
                      </a:r>
                    </a:p>
                    <a:p>
                      <a:pPr algn="just"/>
                      <a:endParaRPr lang="es-PE" sz="1200" kern="1200" dirty="0">
                        <a:solidFill>
                          <a:schemeClr val="tx1"/>
                        </a:solidFill>
                        <a:effectLst/>
                        <a:latin typeface="+mn-lt"/>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PE" sz="1200" kern="1200" dirty="0">
                          <a:solidFill>
                            <a:schemeClr val="tx1"/>
                          </a:solidFill>
                          <a:effectLst/>
                          <a:latin typeface="+mn-lt"/>
                          <a:ea typeface="+mn-ea"/>
                          <a:cs typeface="Arial" panose="020B0604020202020204" pitchFamily="34" charset="0"/>
                        </a:rPr>
                        <a:t> Los dictámenes en mayoría requieren estar firmados al menos por la mayoría de los Congresistas presentes en el momento de la aprobación en que se debatió el asunto, luego de verificado el quórum, y por los miembros que decidan suscribirlos posteriormente y hasta antes de ser considerados por el Consejo Directivo. Los dictámenes en minoría pueden estar firmados por cualquier número de Congresistas miembros de la Comisión, y de igualar o superar el número de firmas de los de mayoría por las adhesiones posteriores, ambos dictámenes volverán a ser considerados por la Comisión hasta lograr una diferencia final que permita determinar con claridad las posiciones de mayoría y minoría. No se aceptará dictámenes presentados el mismo día en que deba debatirse el asunto, con excepción de los dictámenes en minoría, cuando el dictamen en mayoría se encuentre en la Orden del Día. </a:t>
                      </a:r>
                    </a:p>
                    <a:p>
                      <a:pPr algn="just"/>
                      <a:endParaRPr lang="es-PE" sz="1200" kern="1200" dirty="0">
                        <a:solidFill>
                          <a:schemeClr val="tx1"/>
                        </a:solidFill>
                        <a:effectLst/>
                        <a:latin typeface="+mn-lt"/>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200" b="1" i="1" dirty="0">
                          <a:effectLst/>
                          <a:latin typeface="+mn-lt"/>
                          <a:ea typeface="Calibri" panose="020F0502020204030204" pitchFamily="34" charset="0"/>
                          <a:cs typeface="Arial" panose="020B0604020202020204" pitchFamily="34" charset="0"/>
                        </a:rPr>
                        <a:t>*Continúa</a:t>
                      </a:r>
                      <a:r>
                        <a:rPr lang="es-ES" sz="1200" b="1" i="1" baseline="0" dirty="0">
                          <a:effectLst/>
                          <a:latin typeface="+mn-lt"/>
                          <a:ea typeface="Calibri" panose="020F0502020204030204" pitchFamily="34" charset="0"/>
                          <a:cs typeface="Arial" panose="020B0604020202020204" pitchFamily="34" charset="0"/>
                        </a:rPr>
                        <a:t> en el siguiente cuadro</a:t>
                      </a:r>
                      <a:endParaRPr lang="es-PE" sz="1200" b="1" i="1" dirty="0">
                        <a:effectLst/>
                        <a:latin typeface="+mn-lt"/>
                        <a:ea typeface="Calibri" panose="020F0502020204030204" pitchFamily="34" charset="0"/>
                        <a:cs typeface="Arial" panose="020B0604020202020204" pitchFamily="34" charset="0"/>
                      </a:endParaRPr>
                    </a:p>
                    <a:p>
                      <a:pPr algn="just">
                        <a:spcAft>
                          <a:spcPts val="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200" b="1" kern="1200" dirty="0">
                          <a:solidFill>
                            <a:schemeClr val="tx1"/>
                          </a:solidFill>
                          <a:effectLst/>
                          <a:latin typeface="+mn-lt"/>
                          <a:ea typeface="+mn-ea"/>
                          <a:cs typeface="Arial" panose="020B0604020202020204" pitchFamily="34" charset="0"/>
                        </a:rPr>
                        <a:t>“</a:t>
                      </a:r>
                      <a:r>
                        <a:rPr lang="es-PE" sz="1400" b="1" kern="1200" dirty="0">
                          <a:solidFill>
                            <a:schemeClr val="tx1"/>
                          </a:solidFill>
                          <a:effectLst/>
                          <a:latin typeface="+mn-lt"/>
                          <a:ea typeface="+mn-ea"/>
                          <a:cs typeface="Arial" panose="020B0604020202020204" pitchFamily="34" charset="0"/>
                        </a:rPr>
                        <a:t>Artículo 70.  Dictámenes </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b="0" kern="1200" dirty="0">
                          <a:solidFill>
                            <a:schemeClr val="tx1"/>
                          </a:solidFill>
                          <a:effectLst/>
                          <a:latin typeface="+mn-lt"/>
                          <a:ea typeface="+mn-ea"/>
                          <a:cs typeface="Arial" panose="020B0604020202020204" pitchFamily="34" charset="0"/>
                        </a:rPr>
                        <a:t>Los dictámenes son los documentos que contienen una exposición documentada, precisa y clara de los estudios que realizan las Comisiones sobre las proposiciones de ley y resolución legislativa que son sometidas a su conocimiento, además de las conclusiones y recomendaciones derivadas de dicho estudio. Los autores de los proyectos son invitados a las sesiones cuando se traten sus proyectos.  </a:t>
                      </a:r>
                    </a:p>
                    <a:p>
                      <a:pPr algn="just"/>
                      <a:endParaRPr lang="es-PE" sz="1200" b="0" kern="1200" dirty="0">
                        <a:solidFill>
                          <a:schemeClr val="tx1"/>
                        </a:solidFill>
                        <a:effectLst/>
                        <a:latin typeface="+mn-lt"/>
                        <a:ea typeface="+mn-ea"/>
                        <a:cs typeface="Arial" panose="020B0604020202020204" pitchFamily="34" charset="0"/>
                      </a:endParaRPr>
                    </a:p>
                    <a:p>
                      <a:pPr algn="just"/>
                      <a:r>
                        <a:rPr lang="es-PE" sz="1200" b="1" u="sng" kern="1200" dirty="0">
                          <a:solidFill>
                            <a:schemeClr val="tx1"/>
                          </a:solidFill>
                          <a:effectLst/>
                          <a:latin typeface="+mn-lt"/>
                          <a:ea typeface="+mn-ea"/>
                          <a:cs typeface="Arial" panose="020B0604020202020204" pitchFamily="34" charset="0"/>
                        </a:rPr>
                        <a:t>Los dictámenes incluyen:</a:t>
                      </a:r>
                    </a:p>
                    <a:p>
                      <a:pPr algn="just"/>
                      <a:endParaRPr lang="es-PE" sz="1200"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La exposición del problema que se pretende resolver.</a:t>
                      </a:r>
                    </a:p>
                    <a:p>
                      <a:pPr marL="342900" lvl="0" indent="-342900" algn="just">
                        <a:buFont typeface="+mj-lt"/>
                        <a:buAutoNum type="arabicPeriod"/>
                      </a:pPr>
                      <a:endParaRPr lang="es-PE" sz="1200"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Una sumilla de las opiniones que sobre el proyecto de ley hubiesen hecho llegar las organizaciones ciudadanas.  </a:t>
                      </a:r>
                    </a:p>
                    <a:p>
                      <a:pPr marL="342900" lvl="0" indent="-342900" algn="just">
                        <a:buFont typeface="+mj-lt"/>
                        <a:buAutoNum type="arabicPeriod"/>
                      </a:pPr>
                      <a:endParaRPr lang="es-PE" sz="1200"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Una sumilla de las opiniones técnicas que sobre el proyecto de ley hubiesen hecho llegar las instituciones públicas y privadas.</a:t>
                      </a:r>
                    </a:p>
                    <a:p>
                      <a:pPr marL="342900" lvl="0" indent="-342900" algn="just">
                        <a:buFont typeface="+mj-lt"/>
                        <a:buAutoNum type="arabicPeriod"/>
                      </a:pPr>
                      <a:endParaRPr lang="es-PE" sz="1200" b="1" u="sng"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La referencia al estudio de antecedentes legislativos.</a:t>
                      </a:r>
                    </a:p>
                    <a:p>
                      <a:pPr marL="342900" lvl="0" indent="-342900" algn="just">
                        <a:buFont typeface="+mj-lt"/>
                        <a:buAutoNum type="arabicPeriod"/>
                      </a:pPr>
                      <a:endParaRPr lang="es-PE" sz="1200" b="1" u="sng"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La precisión de las normas cuya derogación o modificación se propone. No se admiten cláusulas derogatorias generales ni tácitas.</a:t>
                      </a:r>
                    </a:p>
                    <a:p>
                      <a:pPr marL="342900" lvl="0" indent="-342900" algn="just">
                        <a:buFont typeface="+mj-lt"/>
                        <a:buAutoNum type="arabicPeriod"/>
                      </a:pPr>
                      <a:endParaRPr lang="es-PE" sz="1200" b="1" u="sng" kern="1200" dirty="0">
                        <a:solidFill>
                          <a:schemeClr val="tx1"/>
                        </a:solidFill>
                        <a:effectLst/>
                        <a:latin typeface="+mn-lt"/>
                        <a:ea typeface="+mn-ea"/>
                        <a:cs typeface="Arial" panose="020B0604020202020204" pitchFamily="34" charset="0"/>
                      </a:endParaRPr>
                    </a:p>
                    <a:p>
                      <a:pPr marL="342900" lvl="0" indent="-342900" algn="just">
                        <a:buFont typeface="+mj-lt"/>
                        <a:buAutoNum type="arabicPeriod"/>
                      </a:pPr>
                      <a:r>
                        <a:rPr lang="es-PE" sz="1200" b="1" u="sng" kern="1200" dirty="0">
                          <a:solidFill>
                            <a:schemeClr val="tx1"/>
                          </a:solidFill>
                          <a:effectLst/>
                          <a:latin typeface="+mn-lt"/>
                          <a:ea typeface="+mn-ea"/>
                          <a:cs typeface="Arial" panose="020B0604020202020204" pitchFamily="34" charset="0"/>
                        </a:rPr>
                        <a:t>La ponderación del análisis costo-beneficio de la futura norma legal, incluyendo los efectos monetarios o no monetarios de la propuesta, el impacto económico, presupuestal y la identificación de los sectores que se benefician o perjudican con el proyecto de ley; y, cuando corresponda, su impacto ambiental.</a:t>
                      </a:r>
                      <a:r>
                        <a:rPr lang="es-PE" sz="1200" b="1" kern="1200" dirty="0">
                          <a:solidFill>
                            <a:schemeClr val="tx1"/>
                          </a:solidFill>
                          <a:effectLst/>
                          <a:latin typeface="+mn-lt"/>
                          <a:ea typeface="+mn-ea"/>
                          <a:cs typeface="Arial" panose="020B0604020202020204" pitchFamily="34" charset="0"/>
                        </a:rPr>
                        <a:t>   </a:t>
                      </a:r>
                      <a:endParaRPr lang="es-PE" sz="1200" kern="1200" dirty="0">
                        <a:solidFill>
                          <a:schemeClr val="tx1"/>
                        </a:solidFill>
                        <a:effectLst/>
                        <a:latin typeface="+mn-lt"/>
                        <a:ea typeface="+mn-ea"/>
                        <a:cs typeface="Arial" panose="020B0604020202020204" pitchFamily="34" charset="0"/>
                      </a:endParaRPr>
                    </a:p>
                    <a:p>
                      <a:pPr algn="just">
                        <a:spcAft>
                          <a:spcPts val="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00229" y="5697157"/>
            <a:ext cx="928495" cy="928495"/>
          </a:xfrm>
          <a:prstGeom prst="rect">
            <a:avLst/>
          </a:prstGeom>
        </p:spPr>
      </p:pic>
    </p:spTree>
    <p:extLst>
      <p:ext uri="{BB962C8B-B14F-4D97-AF65-F5344CB8AC3E}">
        <p14:creationId xmlns:p14="http://schemas.microsoft.com/office/powerpoint/2010/main" val="314702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824346" y="167005"/>
          <a:ext cx="10515600" cy="645160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pPr algn="just"/>
                      <a:endParaRPr lang="es-PE" sz="1100" kern="1200" dirty="0">
                        <a:solidFill>
                          <a:schemeClr val="tx1"/>
                        </a:solidFill>
                        <a:effectLst/>
                        <a:latin typeface="Arial" panose="020B0604020202020204" pitchFamily="34" charset="0"/>
                        <a:ea typeface="+mn-ea"/>
                        <a:cs typeface="Arial" panose="020B0604020202020204" pitchFamily="34" charset="0"/>
                      </a:endParaRPr>
                    </a:p>
                    <a:p>
                      <a:pPr algn="just"/>
                      <a:r>
                        <a:rPr lang="es-PE" sz="1100" kern="1200" dirty="0">
                          <a:solidFill>
                            <a:schemeClr val="tx1"/>
                          </a:solidFill>
                          <a:effectLst/>
                          <a:latin typeface="Arial" panose="020B0604020202020204" pitchFamily="34" charset="0"/>
                          <a:ea typeface="+mn-ea"/>
                          <a:cs typeface="Arial" panose="020B0604020202020204" pitchFamily="34" charset="0"/>
                        </a:rPr>
                        <a:t>Los dictámenes pueden concluir: </a:t>
                      </a:r>
                    </a:p>
                    <a:p>
                      <a:pPr algn="just"/>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lvl="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a:t>
                      </a:r>
                      <a:r>
                        <a:rPr lang="es-PE" sz="1100" kern="1200" baseline="0" dirty="0">
                          <a:solidFill>
                            <a:schemeClr val="tx1"/>
                          </a:solidFill>
                          <a:effectLst/>
                          <a:latin typeface="Arial" panose="020B0604020202020204" pitchFamily="34" charset="0"/>
                          <a:ea typeface="+mn-ea"/>
                          <a:cs typeface="Arial" panose="020B0604020202020204" pitchFamily="34" charset="0"/>
                        </a:rPr>
                        <a:t> aprobación de la proposición en sus términos.</a:t>
                      </a:r>
                      <a:br>
                        <a:rPr lang="es-PE" sz="1100" kern="1200" baseline="0" dirty="0">
                          <a:solidFill>
                            <a:schemeClr val="tx1"/>
                          </a:solidFill>
                          <a:effectLst/>
                          <a:latin typeface="Arial" panose="020B0604020202020204" pitchFamily="34" charset="0"/>
                          <a:ea typeface="+mn-ea"/>
                          <a:cs typeface="Arial" panose="020B0604020202020204" pitchFamily="34" charset="0"/>
                        </a:rPr>
                      </a:br>
                      <a:endParaRPr lang="es-PE" sz="1100" kern="1200" baseline="0" dirty="0">
                        <a:solidFill>
                          <a:schemeClr val="tx1"/>
                        </a:solidFill>
                        <a:effectLst/>
                        <a:latin typeface="Arial" panose="020B0604020202020204" pitchFamily="34" charset="0"/>
                        <a:ea typeface="+mn-ea"/>
                        <a:cs typeface="Arial" panose="020B0604020202020204" pitchFamily="34" charset="0"/>
                      </a:endParaRPr>
                    </a:p>
                    <a:p>
                      <a:pPr marL="228600" lvl="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aprobación de la proposición con modificaciones. Para este efecto se acompaña el respectivo proyecto firmados por cualquier número de Congresistas miembros de la Comisión, y de igualar o superar el número de firmas de los de mayoría por las adhesiones posteriores, ambos dictámenes volverán a ser considerados por la Comisión hasta lograr una diferencia final que permita determinar con claridad las posiciones de mayoría y minoría. No se aceptará dictámenes presentados el mismo día en que deba debatirse el asunto, con excepción de los dictámenes en minoría, cuando el dictamen en mayoría se encuentre en la Orden del Día. </a:t>
                      </a:r>
                      <a:r>
                        <a:rPr lang="es-PE" sz="1100" kern="1200" dirty="0" err="1">
                          <a:solidFill>
                            <a:schemeClr val="tx1"/>
                          </a:solidFill>
                          <a:effectLst/>
                          <a:latin typeface="Arial" panose="020B0604020202020204" pitchFamily="34" charset="0"/>
                          <a:ea typeface="+mn-ea"/>
                          <a:cs typeface="Arial" panose="020B0604020202020204" pitchFamily="34" charset="0"/>
                        </a:rPr>
                        <a:t>cto</a:t>
                      </a:r>
                      <a:r>
                        <a:rPr lang="es-PE" sz="1100" kern="1200" dirty="0">
                          <a:solidFill>
                            <a:schemeClr val="tx1"/>
                          </a:solidFill>
                          <a:effectLst/>
                          <a:latin typeface="Arial" panose="020B0604020202020204" pitchFamily="34" charset="0"/>
                          <a:ea typeface="+mn-ea"/>
                          <a:cs typeface="Arial" panose="020B0604020202020204" pitchFamily="34" charset="0"/>
                        </a:rPr>
                        <a:t> sustitutorio. El Presidente de la Comisión dictaminadora remite al Pleno la documentación completa de la aprobación del dictamen.  </a:t>
                      </a:r>
                    </a:p>
                    <a:p>
                      <a:pPr marL="228600" lvl="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lvl="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no aprobación de la proposición y su envío al archivo o en la inhibición de la Comisión por no tener competencia en la materia de la proposición. Las proposiciones rechazadas de plano no requieren dictamen y sólo se archivan mediante decreto, informándose a la Oficialía Mayor. En el acta de la respectiva sesión, debe especificarse las causales que determinan la decisión de la Comisión, tales como la copia de otros proyectos y su incompatibilidad con la Constitución Política, entre otras. Si el Congresista o el vocero del Grupo Parlamentario solicitara explicaciones sobre las razones que determinaron la decisión de la Comisión, el Secretario de la misma le entrega una copia del acuerdo extraído del acta respectiva. </a:t>
                      </a:r>
                    </a:p>
                    <a:p>
                      <a:pPr marL="228600" lvl="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lvl="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conformación de una Comisión Especial de estudio del asunto materia de dictamen, a efecto de que se realice un estudio técnico más profundo y proponga una fórmula normativa adecuada. </a:t>
                      </a:r>
                    </a:p>
                    <a:p>
                      <a:pPr marL="228600" lvl="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lvl="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Solicitando un plazo adicional para expedir dictamen</a:t>
                      </a:r>
                    </a:p>
                    <a:p>
                      <a:pPr algn="just">
                        <a:spcAft>
                          <a:spcPts val="0"/>
                        </a:spcAft>
                      </a:pPr>
                      <a:endParaRPr lang="es-PE" sz="12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200" b="1" i="1" dirty="0">
                          <a:effectLst/>
                          <a:latin typeface="Arial" panose="020B0604020202020204" pitchFamily="34" charset="0"/>
                          <a:ea typeface="Calibri" panose="020F0502020204030204" pitchFamily="34" charset="0"/>
                          <a:cs typeface="Arial" panose="020B0604020202020204" pitchFamily="34" charset="0"/>
                        </a:rPr>
                        <a:t>Continúa</a:t>
                      </a:r>
                      <a:r>
                        <a:rPr lang="es-ES" sz="1200" b="1" i="1" baseline="0" dirty="0">
                          <a:effectLst/>
                          <a:latin typeface="Arial" panose="020B0604020202020204" pitchFamily="34" charset="0"/>
                          <a:ea typeface="Calibri" panose="020F0502020204030204" pitchFamily="34" charset="0"/>
                          <a:cs typeface="Arial" panose="020B0604020202020204" pitchFamily="34" charset="0"/>
                        </a:rPr>
                        <a:t> en el siguiente cuadro</a:t>
                      </a:r>
                      <a:endParaRPr lang="es-PE" sz="1200" b="1" i="1" dirty="0">
                        <a:effectLst/>
                        <a:latin typeface="Arial" panose="020B0604020202020204" pitchFamily="34" charset="0"/>
                        <a:ea typeface="Calibri" panose="020F0502020204030204" pitchFamily="34" charset="0"/>
                        <a:cs typeface="Arial" panose="020B0604020202020204" pitchFamily="34" charset="0"/>
                      </a:endParaRPr>
                    </a:p>
                    <a:p>
                      <a:pPr algn="just">
                        <a:spcAft>
                          <a:spcPts val="0"/>
                        </a:spcAft>
                      </a:pPr>
                      <a:endParaRPr lang="es-PE"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just"/>
                      <a:r>
                        <a:rPr lang="es-PE" sz="1100" kern="1200" dirty="0">
                          <a:solidFill>
                            <a:schemeClr val="tx1"/>
                          </a:solidFill>
                          <a:effectLst/>
                          <a:latin typeface="Arial" panose="020B0604020202020204" pitchFamily="34" charset="0"/>
                          <a:ea typeface="+mn-ea"/>
                          <a:cs typeface="Arial" panose="020B0604020202020204" pitchFamily="34" charset="0"/>
                        </a:rPr>
                        <a:t>Los dictámenes pueden ser en mayoría, en minoría y por unanimidad. Los dictámenes en mayoría y minoría deben estar rubricados por el Secretario de la Comisión, aunque sea firmante de uno de ellos. Los dictámenes por unanimidad deben estar firmados por todos los miembros hábiles de la Comisión.  </a:t>
                      </a:r>
                    </a:p>
                    <a:p>
                      <a:pPr algn="just"/>
                      <a:endParaRPr lang="es-PE" sz="1100" kern="1200" dirty="0">
                        <a:solidFill>
                          <a:schemeClr val="tx1"/>
                        </a:solidFill>
                        <a:effectLst/>
                        <a:latin typeface="Arial" panose="020B0604020202020204" pitchFamily="34" charset="0"/>
                        <a:ea typeface="+mn-ea"/>
                        <a:cs typeface="Arial" panose="020B0604020202020204" pitchFamily="34" charset="0"/>
                      </a:endParaRPr>
                    </a:p>
                    <a:p>
                      <a:pPr algn="just"/>
                      <a:r>
                        <a:rPr lang="es-PE" sz="1100" kern="1200" dirty="0">
                          <a:solidFill>
                            <a:schemeClr val="tx1"/>
                          </a:solidFill>
                          <a:effectLst/>
                          <a:latin typeface="Arial" panose="020B0604020202020204" pitchFamily="34" charset="0"/>
                          <a:ea typeface="+mn-ea"/>
                          <a:cs typeface="Arial" panose="020B0604020202020204" pitchFamily="34" charset="0"/>
                        </a:rPr>
                        <a:t>Los dictámenes en mayoría requieren estar firmados al menos por la mayoría de los Congresistas presentes en el momento de la aprobación en que se debatió el asunto, luego de verificado el quórum, y por los miembros que decidan suscribirlos posteriormente y hasta antes de ser considerados por el Consejo Directivo. Los dictámenes en minoría pueden estar </a:t>
                      </a:r>
                    </a:p>
                    <a:p>
                      <a:pPr algn="just"/>
                      <a:endParaRPr lang="es-PE" sz="1100" kern="1200" dirty="0">
                        <a:solidFill>
                          <a:schemeClr val="tx1"/>
                        </a:solidFill>
                        <a:effectLst/>
                        <a:latin typeface="Arial" panose="020B0604020202020204" pitchFamily="34" charset="0"/>
                        <a:ea typeface="+mn-ea"/>
                        <a:cs typeface="Arial" panose="020B0604020202020204" pitchFamily="34" charset="0"/>
                      </a:endParaRPr>
                    </a:p>
                    <a:p>
                      <a:pPr algn="just"/>
                      <a:r>
                        <a:rPr lang="es-PE" sz="1100" kern="1200" dirty="0">
                          <a:solidFill>
                            <a:schemeClr val="tx1"/>
                          </a:solidFill>
                          <a:effectLst/>
                          <a:latin typeface="Arial" panose="020B0604020202020204" pitchFamily="34" charset="0"/>
                          <a:ea typeface="+mn-ea"/>
                          <a:cs typeface="Arial" panose="020B0604020202020204" pitchFamily="34" charset="0"/>
                        </a:rPr>
                        <a:t>Los dictámenes pueden concluir: </a:t>
                      </a:r>
                    </a:p>
                    <a:p>
                      <a:pPr marL="22860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aprobación de la proposición en sus términos. </a:t>
                      </a:r>
                    </a:p>
                    <a:p>
                      <a:pPr marL="22860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aprobación de la proposición con modificaciones. Para este efecto se acompaña el respectivo proyecto sustitutorio.</a:t>
                      </a:r>
                      <a:r>
                        <a:rPr lang="es-PE" sz="1100" kern="1200" baseline="0" dirty="0">
                          <a:solidFill>
                            <a:schemeClr val="tx1"/>
                          </a:solidFill>
                          <a:effectLst/>
                          <a:latin typeface="Arial" panose="020B0604020202020204" pitchFamily="34" charset="0"/>
                          <a:ea typeface="+mn-ea"/>
                          <a:cs typeface="Arial" panose="020B0604020202020204" pitchFamily="34" charset="0"/>
                        </a:rPr>
                        <a:t> </a:t>
                      </a:r>
                      <a:br>
                        <a:rPr lang="es-PE" sz="1100" kern="1200" baseline="0" dirty="0">
                          <a:solidFill>
                            <a:schemeClr val="tx1"/>
                          </a:solidFill>
                          <a:effectLst/>
                          <a:latin typeface="Arial" panose="020B0604020202020204" pitchFamily="34" charset="0"/>
                          <a:ea typeface="+mn-ea"/>
                          <a:cs typeface="Arial" panose="020B0604020202020204" pitchFamily="34" charset="0"/>
                        </a:rPr>
                      </a:br>
                      <a:r>
                        <a:rPr lang="es-PE" sz="1100" kern="1200" dirty="0">
                          <a:solidFill>
                            <a:schemeClr val="tx1"/>
                          </a:solidFill>
                          <a:effectLst/>
                          <a:latin typeface="Arial" panose="020B0604020202020204" pitchFamily="34" charset="0"/>
                          <a:ea typeface="+mn-ea"/>
                          <a:cs typeface="Arial" panose="020B0604020202020204" pitchFamily="34" charset="0"/>
                        </a:rPr>
                        <a:t>El Presidente de la Comisión dictaminadora remite al Pleno la documentación completa de la aprobación del dictamen. </a:t>
                      </a:r>
                    </a:p>
                    <a:p>
                      <a:pPr marL="22860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no aprobación de la proposición y su envío al archivo o en la inhibición de la Comisión por no tener competencia en la materia de la proposición. Las proposiciones rechazadas de plano no requieren dictamen y sólo se archivan mediante decreto, informándose a la Oficialía Mayor. En el acta de la respectiva sesión, debe especificarse las causales que determinan la decisión de la Comisión, tales como la copia de otros proyectos y su incompatibilidad con la Constitución Política, entre otras. </a:t>
                      </a:r>
                      <a:br>
                        <a:rPr lang="es-PE" sz="1100" kern="1200" dirty="0">
                          <a:solidFill>
                            <a:schemeClr val="tx1"/>
                          </a:solidFill>
                          <a:effectLst/>
                          <a:latin typeface="Arial" panose="020B0604020202020204" pitchFamily="34" charset="0"/>
                          <a:ea typeface="+mn-ea"/>
                          <a:cs typeface="Arial" panose="020B0604020202020204" pitchFamily="34" charset="0"/>
                        </a:rPr>
                      </a:br>
                      <a:r>
                        <a:rPr lang="es-PE" sz="1100" kern="1200" dirty="0">
                          <a:solidFill>
                            <a:schemeClr val="tx1"/>
                          </a:solidFill>
                          <a:effectLst/>
                          <a:latin typeface="Arial" panose="020B0604020202020204" pitchFamily="34" charset="0"/>
                          <a:ea typeface="+mn-ea"/>
                          <a:cs typeface="Arial" panose="020B0604020202020204" pitchFamily="34" charset="0"/>
                        </a:rPr>
                        <a:t/>
                      </a:r>
                      <a:br>
                        <a:rPr lang="es-PE" sz="1100" kern="1200" dirty="0">
                          <a:solidFill>
                            <a:schemeClr val="tx1"/>
                          </a:solidFill>
                          <a:effectLst/>
                          <a:latin typeface="Arial" panose="020B0604020202020204" pitchFamily="34" charset="0"/>
                          <a:ea typeface="+mn-ea"/>
                          <a:cs typeface="Arial" panose="020B0604020202020204" pitchFamily="34" charset="0"/>
                        </a:rPr>
                      </a:br>
                      <a:r>
                        <a:rPr lang="es-PE" sz="1100" kern="1200" dirty="0">
                          <a:solidFill>
                            <a:schemeClr val="tx1"/>
                          </a:solidFill>
                          <a:effectLst/>
                          <a:latin typeface="Arial" panose="020B0604020202020204" pitchFamily="34" charset="0"/>
                          <a:ea typeface="+mn-ea"/>
                          <a:cs typeface="Arial" panose="020B0604020202020204" pitchFamily="34" charset="0"/>
                        </a:rPr>
                        <a:t>Si el Congresista o el vocero del Grupo Parlamentario solicitara explicaciones sobre las razones que determinaron la decisión de la Comisión, el Secretario de la misma le entrega una copia del acuerdo extraído del acta respectiva. </a:t>
                      </a:r>
                    </a:p>
                    <a:p>
                      <a:pPr marL="22860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En la recomendación de conformación de una Comisión Especial de estudio del asunto materia de dictamen, a efecto de que se realice un estudio técnico más profundo y proponga una fórmula normativa adecuada. </a:t>
                      </a:r>
                    </a:p>
                    <a:p>
                      <a:pPr marL="228600" indent="-228600" algn="just">
                        <a:buFont typeface="+mj-lt"/>
                        <a:buAutoNum type="alphaLcParenR"/>
                      </a:pPr>
                      <a:endParaRPr lang="es-PE" sz="1100" kern="1200" dirty="0">
                        <a:solidFill>
                          <a:schemeClr val="tx1"/>
                        </a:solidFill>
                        <a:effectLst/>
                        <a:latin typeface="Arial" panose="020B0604020202020204" pitchFamily="34" charset="0"/>
                        <a:ea typeface="+mn-ea"/>
                        <a:cs typeface="Arial" panose="020B0604020202020204" pitchFamily="34" charset="0"/>
                      </a:endParaRPr>
                    </a:p>
                    <a:p>
                      <a:pPr marL="228600" indent="-228600" algn="just">
                        <a:buFont typeface="+mj-lt"/>
                        <a:buAutoNum type="alphaLcParenR"/>
                      </a:pPr>
                      <a:r>
                        <a:rPr lang="es-PE" sz="1100" kern="1200" dirty="0">
                          <a:solidFill>
                            <a:schemeClr val="tx1"/>
                          </a:solidFill>
                          <a:effectLst/>
                          <a:latin typeface="Arial" panose="020B0604020202020204" pitchFamily="34" charset="0"/>
                          <a:ea typeface="+mn-ea"/>
                          <a:cs typeface="Arial" panose="020B0604020202020204" pitchFamily="34" charset="0"/>
                        </a:rPr>
                        <a:t>Solicitando un plazo adicional para expedir dictamen.”</a:t>
                      </a:r>
                      <a:endParaRPr lang="es-PE" sz="9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spTree>
    <p:extLst>
      <p:ext uri="{BB962C8B-B14F-4D97-AF65-F5344CB8AC3E}">
        <p14:creationId xmlns:p14="http://schemas.microsoft.com/office/powerpoint/2010/main" val="1398110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nvPr>
        </p:nvGraphicFramePr>
        <p:xfrm>
          <a:off x="906161" y="415925"/>
          <a:ext cx="10515600" cy="5674360"/>
        </p:xfrm>
        <a:graphic>
          <a:graphicData uri="http://schemas.openxmlformats.org/drawingml/2006/table">
            <a:tbl>
              <a:tblPr firstRow="1" bandRow="1">
                <a:tableStyleId>{8799B23B-EC83-4686-B30A-512413B5E67A}</a:tableStyleId>
              </a:tblPr>
              <a:tblGrid>
                <a:gridCol w="5257800">
                  <a:extLst>
                    <a:ext uri="{9D8B030D-6E8A-4147-A177-3AD203B41FA5}">
                      <a16:colId xmlns:a16="http://schemas.microsoft.com/office/drawing/2014/main" xmlns="" val="3827048779"/>
                    </a:ext>
                  </a:extLst>
                </a:gridCol>
                <a:gridCol w="5257800">
                  <a:extLst>
                    <a:ext uri="{9D8B030D-6E8A-4147-A177-3AD203B41FA5}">
                      <a16:colId xmlns:a16="http://schemas.microsoft.com/office/drawing/2014/main" xmlns="" val="602825837"/>
                    </a:ext>
                  </a:extLst>
                </a:gridCol>
              </a:tblGrid>
              <a:tr h="370840">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370840">
                <a:tc>
                  <a:txBody>
                    <a:bodyPr/>
                    <a:lstStyle/>
                    <a:p>
                      <a:r>
                        <a:rPr lang="es-PE" sz="1800" b="1" kern="1200" dirty="0">
                          <a:solidFill>
                            <a:schemeClr val="tx1"/>
                          </a:solidFill>
                          <a:effectLst/>
                          <a:latin typeface="+mn-lt"/>
                          <a:ea typeface="+mn-ea"/>
                          <a:cs typeface="+mn-cs"/>
                        </a:rPr>
                        <a:t> </a:t>
                      </a:r>
                    </a:p>
                    <a:p>
                      <a:pPr algn="just"/>
                      <a:r>
                        <a:rPr lang="es-PE" sz="1400" b="1" kern="1200" dirty="0">
                          <a:solidFill>
                            <a:schemeClr val="tx1"/>
                          </a:solidFill>
                          <a:effectLst/>
                          <a:latin typeface="+mn-lt"/>
                          <a:ea typeface="+mn-ea"/>
                          <a:cs typeface="Arial" panose="020B0604020202020204" pitchFamily="34" charset="0"/>
                        </a:rPr>
                        <a:t>Requisitos y presentación de las proposiciones  </a:t>
                      </a:r>
                    </a:p>
                    <a:p>
                      <a:pPr algn="just"/>
                      <a:endParaRPr lang="es-PE" sz="1400" b="1" kern="1200" dirty="0">
                        <a:solidFill>
                          <a:schemeClr val="tx1"/>
                        </a:solidFill>
                        <a:effectLst/>
                        <a:latin typeface="+mn-lt"/>
                        <a:ea typeface="+mn-ea"/>
                        <a:cs typeface="Arial" panose="020B0604020202020204" pitchFamily="34" charset="0"/>
                      </a:endParaRPr>
                    </a:p>
                    <a:p>
                      <a:pPr algn="just"/>
                      <a:r>
                        <a:rPr lang="es-PE" sz="1400" b="1" kern="1200" dirty="0">
                          <a:solidFill>
                            <a:schemeClr val="tx1"/>
                          </a:solidFill>
                          <a:effectLst/>
                          <a:latin typeface="+mn-lt"/>
                          <a:ea typeface="+mn-ea"/>
                          <a:cs typeface="Arial" panose="020B0604020202020204" pitchFamily="34" charset="0"/>
                        </a:rPr>
                        <a:t>Artículo 75</a:t>
                      </a:r>
                      <a:r>
                        <a:rPr lang="es-PE" sz="1200" b="1" kern="1200" dirty="0">
                          <a:solidFill>
                            <a:schemeClr val="tx1"/>
                          </a:solidFill>
                          <a:effectLst/>
                          <a:latin typeface="+mn-lt"/>
                          <a:ea typeface="+mn-ea"/>
                          <a:cs typeface="Arial" panose="020B0604020202020204" pitchFamily="34" charset="0"/>
                        </a:rPr>
                        <a:t>. </a:t>
                      </a:r>
                      <a:r>
                        <a:rPr lang="es-PE" sz="1200" kern="1200" dirty="0">
                          <a:solidFill>
                            <a:schemeClr val="tx1"/>
                          </a:solidFill>
                          <a:effectLst/>
                          <a:latin typeface="+mn-lt"/>
                          <a:ea typeface="+mn-ea"/>
                          <a:cs typeface="Arial" panose="020B0604020202020204" pitchFamily="34" charset="0"/>
                        </a:rPr>
                        <a:t>Las proposiciones de ley deben contener una exposición de motivos donde se expresen sus fundamentos, el efecto de la vigencia de la norma que se propone sobre la legislación nacional, el análisis costo-beneficio de la futura norma legal incluido, cuando corresponda, un comentario sobre su incidencia ambiental. De ser el caso, la fórmula legal respectiva que estará dividida en títulos, capítulos, secciones y artículos. Estos requisitos sólo pueden ser dispensados por motivos excepcionales. </a:t>
                      </a:r>
                    </a:p>
                    <a:p>
                      <a:pPr algn="just"/>
                      <a:r>
                        <a:rPr lang="es-PE" sz="1200" kern="1200" dirty="0">
                          <a:solidFill>
                            <a:schemeClr val="tx1"/>
                          </a:solidFill>
                          <a:effectLst/>
                          <a:latin typeface="+mn-lt"/>
                          <a:ea typeface="+mn-ea"/>
                          <a:cs typeface="Arial" panose="020B0604020202020204" pitchFamily="34" charset="0"/>
                        </a:rPr>
                        <a:t> </a:t>
                      </a:r>
                    </a:p>
                    <a:p>
                      <a:pPr algn="just"/>
                      <a:r>
                        <a:rPr lang="es-PE" sz="1200" kern="1200" dirty="0">
                          <a:solidFill>
                            <a:schemeClr val="tx1"/>
                          </a:solidFill>
                          <a:effectLst/>
                          <a:latin typeface="+mn-lt"/>
                          <a:ea typeface="+mn-ea"/>
                          <a:cs typeface="Arial" panose="020B0604020202020204" pitchFamily="34" charset="0"/>
                        </a:rPr>
                        <a:t>Las proposiciones de resolución legislativa se sujetarán a los mismos requisitos que los de ley, en lo que fuera aplicable. </a:t>
                      </a:r>
                    </a:p>
                    <a:p>
                      <a:pPr algn="just"/>
                      <a:r>
                        <a:rPr lang="es-PE" sz="1200" kern="1200" dirty="0">
                          <a:solidFill>
                            <a:schemeClr val="tx1"/>
                          </a:solidFill>
                          <a:effectLst/>
                          <a:latin typeface="+mn-lt"/>
                          <a:ea typeface="+mn-ea"/>
                          <a:cs typeface="Arial" panose="020B0604020202020204" pitchFamily="34" charset="0"/>
                        </a:rPr>
                        <a:t> </a:t>
                      </a:r>
                    </a:p>
                    <a:p>
                      <a:pPr algn="just"/>
                      <a:r>
                        <a:rPr lang="es-PE" sz="1200" kern="1200" dirty="0">
                          <a:solidFill>
                            <a:schemeClr val="tx1"/>
                          </a:solidFill>
                          <a:effectLst/>
                          <a:latin typeface="+mn-lt"/>
                          <a:ea typeface="+mn-ea"/>
                          <a:cs typeface="Arial" panose="020B0604020202020204" pitchFamily="34" charset="0"/>
                        </a:rPr>
                        <a:t>Las proposiciones de ley y de resolución legislativa se presentarán ante la Oficialía Mayor del Congreso en día hábil y horario de oficina, para su registro; sin embargo, el Consejo Directivo puede disponer que funcione una oficina especial de la Oficialía Mayor que reciba las proposiciones en día y horario distinto, cuando las circunstancias así lo requieran, dando cuenta a los Congresistas. </a:t>
                      </a:r>
                    </a:p>
                    <a:p>
                      <a:pPr algn="just">
                        <a:spcAft>
                          <a:spcPts val="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400" b="1" kern="1200" dirty="0">
                          <a:solidFill>
                            <a:schemeClr val="tx1"/>
                          </a:solidFill>
                          <a:effectLst/>
                          <a:latin typeface="+mn-lt"/>
                          <a:ea typeface="+mn-ea"/>
                          <a:cs typeface="Arial" panose="020B0604020202020204" pitchFamily="34" charset="0"/>
                        </a:rPr>
                        <a:t>“Artículo 75. Requisitos y presentación de las proposiciones  </a:t>
                      </a:r>
                    </a:p>
                    <a:p>
                      <a:pPr algn="just"/>
                      <a:endParaRPr lang="es-PE" sz="1200" b="1" kern="1200" dirty="0">
                        <a:solidFill>
                          <a:schemeClr val="tx1"/>
                        </a:solidFill>
                        <a:effectLst/>
                        <a:latin typeface="+mn-lt"/>
                        <a:ea typeface="+mn-ea"/>
                        <a:cs typeface="Arial" panose="020B0604020202020204" pitchFamily="34" charset="0"/>
                      </a:endParaRPr>
                    </a:p>
                    <a:p>
                      <a:pPr algn="just"/>
                      <a:r>
                        <a:rPr lang="es-PE" sz="1200" kern="1200" dirty="0">
                          <a:solidFill>
                            <a:schemeClr val="tx1"/>
                          </a:solidFill>
                          <a:effectLst/>
                          <a:latin typeface="+mn-lt"/>
                          <a:ea typeface="+mn-ea"/>
                          <a:cs typeface="Arial" panose="020B0604020202020204" pitchFamily="34" charset="0"/>
                        </a:rPr>
                        <a:t>Las proposiciones de ley deben contener una exposición de motivos donde se expresen sus fundamentos, </a:t>
                      </a:r>
                      <a:r>
                        <a:rPr lang="es-PE" sz="1200" b="1" u="sng" kern="1200" dirty="0">
                          <a:solidFill>
                            <a:schemeClr val="tx1"/>
                          </a:solidFill>
                          <a:effectLst/>
                          <a:latin typeface="+mn-lt"/>
                          <a:ea typeface="+mn-ea"/>
                          <a:cs typeface="Arial" panose="020B0604020202020204" pitchFamily="34" charset="0"/>
                        </a:rPr>
                        <a:t>el problema que se pretende resolver</a:t>
                      </a:r>
                      <a:r>
                        <a:rPr lang="es-PE" sz="1200" kern="1200" dirty="0">
                          <a:solidFill>
                            <a:schemeClr val="tx1"/>
                          </a:solidFill>
                          <a:effectLst/>
                          <a:latin typeface="+mn-lt"/>
                          <a:ea typeface="+mn-ea"/>
                          <a:cs typeface="Arial" panose="020B0604020202020204" pitchFamily="34" charset="0"/>
                        </a:rPr>
                        <a:t>; el efecto de la vigencia de la norma que se propone sobre la legislación nacional, </a:t>
                      </a:r>
                      <a:r>
                        <a:rPr lang="es-PE" sz="1200" b="1" u="sng" kern="1200" dirty="0">
                          <a:solidFill>
                            <a:schemeClr val="tx1"/>
                          </a:solidFill>
                          <a:effectLst/>
                          <a:latin typeface="+mn-lt"/>
                          <a:ea typeface="+mn-ea"/>
                          <a:cs typeface="Arial" panose="020B0604020202020204" pitchFamily="34" charset="0"/>
                        </a:rPr>
                        <a:t>precisando cuáles son las normas que se propone modificar o derogar, previo estudio de antecedentes legislativos</a:t>
                      </a:r>
                      <a:r>
                        <a:rPr lang="es-PE" sz="1200" kern="1200" dirty="0">
                          <a:solidFill>
                            <a:schemeClr val="tx1"/>
                          </a:solidFill>
                          <a:effectLst/>
                          <a:latin typeface="+mn-lt"/>
                          <a:ea typeface="+mn-ea"/>
                          <a:cs typeface="Arial" panose="020B0604020202020204" pitchFamily="34" charset="0"/>
                        </a:rPr>
                        <a:t>; el análisis costo-beneficio de la futura norma legal </a:t>
                      </a:r>
                      <a:r>
                        <a:rPr lang="es-PE" sz="1200" b="1" u="sng" kern="1200" dirty="0">
                          <a:solidFill>
                            <a:schemeClr val="tx1"/>
                          </a:solidFill>
                          <a:effectLst/>
                          <a:latin typeface="+mn-lt"/>
                          <a:ea typeface="+mn-ea"/>
                          <a:cs typeface="Arial" panose="020B0604020202020204" pitchFamily="34" charset="0"/>
                        </a:rPr>
                        <a:t>que incluya los efectos monetarios o no monetarios de la propuesta, el impacto económico, presupuestal y la identificación de los sectores que se benefician o perjudican con el proyecto de ley</a:t>
                      </a:r>
                      <a:r>
                        <a:rPr lang="es-PE" sz="1200" b="1" kern="1200" dirty="0">
                          <a:solidFill>
                            <a:schemeClr val="tx1"/>
                          </a:solidFill>
                          <a:effectLst/>
                          <a:latin typeface="+mn-lt"/>
                          <a:ea typeface="+mn-ea"/>
                          <a:cs typeface="Arial" panose="020B0604020202020204" pitchFamily="34" charset="0"/>
                        </a:rPr>
                        <a:t>;</a:t>
                      </a:r>
                      <a:r>
                        <a:rPr lang="es-PE" sz="1200" kern="1200" dirty="0">
                          <a:solidFill>
                            <a:schemeClr val="tx1"/>
                          </a:solidFill>
                          <a:effectLst/>
                          <a:latin typeface="+mn-lt"/>
                          <a:ea typeface="+mn-ea"/>
                          <a:cs typeface="Arial" panose="020B0604020202020204" pitchFamily="34" charset="0"/>
                        </a:rPr>
                        <a:t> </a:t>
                      </a:r>
                      <a:r>
                        <a:rPr lang="es-PE" sz="1200" b="1" kern="1200" dirty="0">
                          <a:solidFill>
                            <a:schemeClr val="tx1"/>
                          </a:solidFill>
                          <a:effectLst/>
                          <a:latin typeface="+mn-lt"/>
                          <a:ea typeface="+mn-ea"/>
                          <a:cs typeface="Arial" panose="020B0604020202020204" pitchFamily="34" charset="0"/>
                        </a:rPr>
                        <a:t>y,</a:t>
                      </a:r>
                      <a:r>
                        <a:rPr lang="es-PE" sz="1200" kern="1200" dirty="0">
                          <a:solidFill>
                            <a:schemeClr val="tx1"/>
                          </a:solidFill>
                          <a:effectLst/>
                          <a:latin typeface="+mn-lt"/>
                          <a:ea typeface="+mn-ea"/>
                          <a:cs typeface="Arial" panose="020B0604020202020204" pitchFamily="34" charset="0"/>
                        </a:rPr>
                        <a:t> cuando corresponda, </a:t>
                      </a:r>
                      <a:r>
                        <a:rPr lang="es-PE" sz="1200" b="1" u="sng" kern="1200" dirty="0">
                          <a:solidFill>
                            <a:schemeClr val="tx1"/>
                          </a:solidFill>
                          <a:effectLst/>
                          <a:latin typeface="+mn-lt"/>
                          <a:ea typeface="+mn-ea"/>
                          <a:cs typeface="Arial" panose="020B0604020202020204" pitchFamily="34" charset="0"/>
                        </a:rPr>
                        <a:t>su impacto</a:t>
                      </a:r>
                      <a:r>
                        <a:rPr lang="es-PE" sz="1200" b="1" kern="1200" dirty="0">
                          <a:solidFill>
                            <a:schemeClr val="tx1"/>
                          </a:solidFill>
                          <a:effectLst/>
                          <a:latin typeface="+mn-lt"/>
                          <a:ea typeface="+mn-ea"/>
                          <a:cs typeface="Arial" panose="020B0604020202020204" pitchFamily="34" charset="0"/>
                        </a:rPr>
                        <a:t> </a:t>
                      </a:r>
                      <a:r>
                        <a:rPr lang="es-PE" sz="1200" kern="1200" dirty="0">
                          <a:solidFill>
                            <a:schemeClr val="tx1"/>
                          </a:solidFill>
                          <a:effectLst/>
                          <a:latin typeface="+mn-lt"/>
                          <a:ea typeface="+mn-ea"/>
                          <a:cs typeface="Arial" panose="020B0604020202020204" pitchFamily="34" charset="0"/>
                        </a:rPr>
                        <a:t>ambiental. </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kern="1200" dirty="0">
                          <a:solidFill>
                            <a:schemeClr val="tx1"/>
                          </a:solidFill>
                          <a:effectLst/>
                          <a:latin typeface="+mn-lt"/>
                          <a:ea typeface="+mn-ea"/>
                          <a:cs typeface="Arial" panose="020B0604020202020204" pitchFamily="34" charset="0"/>
                        </a:rPr>
                        <a:t>De ser el caso, la fórmula legal respectiva que estará dividida en </a:t>
                      </a:r>
                      <a:r>
                        <a:rPr lang="es-PE" sz="1200" b="1" u="sng" kern="1200" dirty="0">
                          <a:solidFill>
                            <a:schemeClr val="tx1"/>
                          </a:solidFill>
                          <a:effectLst/>
                          <a:latin typeface="+mn-lt"/>
                          <a:ea typeface="+mn-ea"/>
                          <a:cs typeface="Arial" panose="020B0604020202020204" pitchFamily="34" charset="0"/>
                        </a:rPr>
                        <a:t>libros, secciones títulos, capítulos, subcapítulos y artículos</a:t>
                      </a:r>
                      <a:r>
                        <a:rPr lang="es-PE" sz="1200" kern="1200" dirty="0">
                          <a:solidFill>
                            <a:schemeClr val="tx1"/>
                          </a:solidFill>
                          <a:effectLst/>
                          <a:latin typeface="+mn-lt"/>
                          <a:ea typeface="+mn-ea"/>
                          <a:cs typeface="Arial" panose="020B0604020202020204" pitchFamily="34" charset="0"/>
                        </a:rPr>
                        <a:t>. Estos requisitos sólo pueden ser dispensados por motivos excepcionales.  </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b="1" u="sng" kern="1200" dirty="0">
                          <a:solidFill>
                            <a:schemeClr val="tx1"/>
                          </a:solidFill>
                          <a:effectLst/>
                          <a:latin typeface="+mn-lt"/>
                          <a:ea typeface="+mn-ea"/>
                          <a:cs typeface="Arial" panose="020B0604020202020204" pitchFamily="34" charset="0"/>
                        </a:rPr>
                        <a:t>No se admiten cláusulas derogatorias generales ni tácitas.</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kern="1200" dirty="0">
                          <a:solidFill>
                            <a:schemeClr val="tx1"/>
                          </a:solidFill>
                          <a:effectLst/>
                          <a:latin typeface="+mn-lt"/>
                          <a:ea typeface="+mn-ea"/>
                          <a:cs typeface="Arial" panose="020B0604020202020204" pitchFamily="34" charset="0"/>
                        </a:rPr>
                        <a:t>Las proposiciones de resolución legislativa se sujetarán a los mismos requisitos que los de ley, en lo que fuera aplicable. </a:t>
                      </a:r>
                    </a:p>
                    <a:p>
                      <a:pPr algn="just"/>
                      <a:r>
                        <a:rPr lang="es-PE" sz="1200" kern="1200" dirty="0">
                          <a:solidFill>
                            <a:schemeClr val="tx1"/>
                          </a:solidFill>
                          <a:effectLst/>
                          <a:latin typeface="+mn-lt"/>
                          <a:ea typeface="+mn-ea"/>
                          <a:cs typeface="Arial" panose="020B0604020202020204" pitchFamily="34" charset="0"/>
                        </a:rPr>
                        <a:t> </a:t>
                      </a:r>
                    </a:p>
                    <a:p>
                      <a:pPr algn="just"/>
                      <a:r>
                        <a:rPr lang="es-PE" sz="1200" kern="1200" dirty="0">
                          <a:solidFill>
                            <a:schemeClr val="tx1"/>
                          </a:solidFill>
                          <a:effectLst/>
                          <a:latin typeface="+mn-lt"/>
                          <a:ea typeface="+mn-ea"/>
                          <a:cs typeface="Arial" panose="020B0604020202020204" pitchFamily="34" charset="0"/>
                        </a:rPr>
                        <a:t>Las proposiciones de ley y de resolución legislativa se presentarán ante la Oficialía Mayor del Congreso en día hábil y horario de oficina, para su registro; sin embargo, el Consejo Directivo puede disponer que funcione una oficina especial de la Oficialía Mayor que reciba las proposiciones en día y horario distinto, cuando las circunstancias así lo requieran, dando cuenta a los Congresistas. </a:t>
                      </a:r>
                    </a:p>
                    <a:p>
                      <a:pPr algn="just"/>
                      <a:endParaRPr lang="es-PE" sz="1200" kern="1200" dirty="0">
                        <a:solidFill>
                          <a:schemeClr val="tx1"/>
                        </a:solidFill>
                        <a:effectLst/>
                        <a:latin typeface="+mn-lt"/>
                        <a:ea typeface="+mn-ea"/>
                        <a:cs typeface="Arial" panose="020B0604020202020204" pitchFamily="34" charset="0"/>
                      </a:endParaRPr>
                    </a:p>
                    <a:p>
                      <a:pPr algn="just"/>
                      <a:r>
                        <a:rPr lang="es-ES" sz="1200" b="1" u="sng" kern="1200" dirty="0">
                          <a:solidFill>
                            <a:schemeClr val="tx1"/>
                          </a:solidFill>
                          <a:effectLst/>
                          <a:latin typeface="+mn-lt"/>
                          <a:ea typeface="+mn-ea"/>
                          <a:cs typeface="Arial" panose="020B0604020202020204" pitchFamily="34" charset="0"/>
                        </a:rPr>
                        <a:t>Las proposiciones de ley y de resolución legislativa deben ceñirse a lo estipulado en el Manual de Técnica Legislativa</a:t>
                      </a:r>
                      <a:r>
                        <a:rPr lang="es-ES" sz="1200" b="1" kern="1200" dirty="0">
                          <a:solidFill>
                            <a:schemeClr val="tx1"/>
                          </a:solidFill>
                          <a:effectLst/>
                          <a:latin typeface="+mn-lt"/>
                          <a:ea typeface="+mn-ea"/>
                          <a:cs typeface="Arial" panose="020B0604020202020204" pitchFamily="34" charset="0"/>
                        </a:rPr>
                        <a:t>.”</a:t>
                      </a:r>
                    </a:p>
                    <a:p>
                      <a:pPr algn="just"/>
                      <a:endParaRPr lang="es-PE" sz="10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7514" y="5855062"/>
            <a:ext cx="928495" cy="928495"/>
          </a:xfrm>
          <a:prstGeom prst="rect">
            <a:avLst/>
          </a:prstGeom>
        </p:spPr>
      </p:pic>
    </p:spTree>
    <p:extLst>
      <p:ext uri="{BB962C8B-B14F-4D97-AF65-F5344CB8AC3E}">
        <p14:creationId xmlns:p14="http://schemas.microsoft.com/office/powerpoint/2010/main" val="36556148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1187</Words>
  <Application>Microsoft Office PowerPoint</Application>
  <PresentationFormat>Panorámica</PresentationFormat>
  <Paragraphs>93</Paragraphs>
  <Slides>6</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Segoe UI</vt:lpstr>
      <vt:lpstr>Tema de Office</vt:lpstr>
      <vt:lpstr>Diapositiva de recursos humanos 1</vt:lpstr>
      <vt:lpstr>Diapositiva de recursos humanos 1</vt:lpstr>
      <vt:lpstr>Proyecto de Resolución Legislativa que modifica los artículos 70 y 75 del Reglamento del Congreso de la República, sobre los requisitos de los proyectos de ley y de los dictámenes </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recursos humanos 1</dc:title>
  <dc:creator>Ri Pando</dc:creator>
  <cp:lastModifiedBy>Laura Sofia Paredes Gamarra</cp:lastModifiedBy>
  <cp:revision>2</cp:revision>
  <dcterms:created xsi:type="dcterms:W3CDTF">2021-02-13T15:40:03Z</dcterms:created>
  <dcterms:modified xsi:type="dcterms:W3CDTF">2021-04-05T20:51:30Z</dcterms:modified>
</cp:coreProperties>
</file>