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</p:sldMasterIdLst>
  <p:notesMasterIdLst>
    <p:notesMasterId r:id="rId21"/>
  </p:notesMasterIdLst>
  <p:sldIdLst>
    <p:sldId id="256" r:id="rId2"/>
    <p:sldId id="3944" r:id="rId3"/>
    <p:sldId id="3945" r:id="rId4"/>
    <p:sldId id="281" r:id="rId5"/>
    <p:sldId id="258" r:id="rId6"/>
    <p:sldId id="259" r:id="rId7"/>
    <p:sldId id="276" r:id="rId8"/>
    <p:sldId id="261" r:id="rId9"/>
    <p:sldId id="262" r:id="rId10"/>
    <p:sldId id="264" r:id="rId11"/>
    <p:sldId id="265" r:id="rId12"/>
    <p:sldId id="266" r:id="rId13"/>
    <p:sldId id="263" r:id="rId14"/>
    <p:sldId id="278" r:id="rId15"/>
    <p:sldId id="283" r:id="rId16"/>
    <p:sldId id="267" r:id="rId17"/>
    <p:sldId id="282" r:id="rId18"/>
    <p:sldId id="277" r:id="rId19"/>
    <p:sldId id="275" r:id="rId20"/>
  </p:sldIdLst>
  <p:sldSz cx="12192000" cy="6858000"/>
  <p:notesSz cx="9928225" cy="6797675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3" userDrawn="1">
          <p15:clr>
            <a:srgbClr val="A4A3A4"/>
          </p15:clr>
        </p15:guide>
        <p15:guide id="2" pos="21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gar Auberto Quispe Remon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 autoAdjust="0"/>
    <p:restoredTop sz="92630" autoAdjust="0"/>
  </p:normalViewPr>
  <p:slideViewPr>
    <p:cSldViewPr snapToGrid="0">
      <p:cViewPr varScale="1">
        <p:scale>
          <a:sx n="42" d="100"/>
          <a:sy n="42" d="100"/>
        </p:scale>
        <p:origin x="978" y="36"/>
      </p:cViewPr>
      <p:guideLst>
        <p:guide orient="horz" pos="2863"/>
        <p:guide pos="21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D17D7D-DF61-4F97-97C2-4DD15C5A61E6}" type="doc">
      <dgm:prSet loTypeId="urn:microsoft.com/office/officeart/2005/8/layout/orgChart1" loCatId="hierarchy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E264696C-1BC1-41A8-80AD-22109B945F61}">
      <dgm:prSet phldrT="[Texto]" custT="1"/>
      <dgm:spPr/>
      <dgm:t>
        <a:bodyPr/>
        <a:lstStyle/>
        <a:p>
          <a:r>
            <a:rPr lang="es-ES" sz="2800" b="1" dirty="0"/>
            <a:t>MINISTRO</a:t>
          </a:r>
        </a:p>
      </dgm:t>
    </dgm:pt>
    <dgm:pt modelId="{7CE1278D-0F9A-45F2-A67E-8206D47E2404}" type="parTrans" cxnId="{EBFD3E1E-F31F-4533-A1A7-8E7C03D2758D}">
      <dgm:prSet/>
      <dgm:spPr/>
      <dgm:t>
        <a:bodyPr/>
        <a:lstStyle/>
        <a:p>
          <a:endParaRPr lang="es-ES"/>
        </a:p>
      </dgm:t>
    </dgm:pt>
    <dgm:pt modelId="{952C7972-BC8C-4494-98DF-8C81C9B8A8C0}" type="sibTrans" cxnId="{EBFD3E1E-F31F-4533-A1A7-8E7C03D2758D}">
      <dgm:prSet/>
      <dgm:spPr/>
      <dgm:t>
        <a:bodyPr/>
        <a:lstStyle/>
        <a:p>
          <a:endParaRPr lang="es-ES"/>
        </a:p>
      </dgm:t>
    </dgm:pt>
    <dgm:pt modelId="{CF3CA8CC-EF2E-4D07-A055-C4798DE3D4AA}" type="asst">
      <dgm:prSet phldrT="[Texto]"/>
      <dgm:spPr>
        <a:solidFill>
          <a:schemeClr val="bg2"/>
        </a:solidFill>
      </dgm:spPr>
      <dgm:t>
        <a:bodyPr/>
        <a:lstStyle/>
        <a:p>
          <a:r>
            <a:rPr lang="es-ES" dirty="0"/>
            <a:t>SECRETARÍA GENERAL</a:t>
          </a:r>
        </a:p>
      </dgm:t>
    </dgm:pt>
    <dgm:pt modelId="{4FA02CAD-32FA-4074-A081-925A1775B7C5}" type="parTrans" cxnId="{B36623DF-5629-4CAC-AB84-61C973222DB9}">
      <dgm:prSet/>
      <dgm:spPr/>
      <dgm:t>
        <a:bodyPr/>
        <a:lstStyle/>
        <a:p>
          <a:endParaRPr lang="es-ES"/>
        </a:p>
      </dgm:t>
    </dgm:pt>
    <dgm:pt modelId="{B26AF701-6124-41B4-A87D-29EA66364598}" type="sibTrans" cxnId="{B36623DF-5629-4CAC-AB84-61C973222DB9}">
      <dgm:prSet/>
      <dgm:spPr/>
      <dgm:t>
        <a:bodyPr/>
        <a:lstStyle/>
        <a:p>
          <a:endParaRPr lang="es-ES"/>
        </a:p>
      </dgm:t>
    </dgm:pt>
    <dgm:pt modelId="{B524A14F-2335-484C-BF67-861F4F67623F}">
      <dgm:prSet phldrT="[Texto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s-ES" b="1" dirty="0"/>
            <a:t>VICEMINISTERIO DE POLÍTICAS AGRARIAS</a:t>
          </a:r>
        </a:p>
      </dgm:t>
    </dgm:pt>
    <dgm:pt modelId="{AE4FFB75-4056-4BD0-8CA9-89315D83867B}" type="parTrans" cxnId="{D21D88C2-1E4F-488C-99DF-D0B8730A33E2}">
      <dgm:prSet/>
      <dgm:spPr/>
      <dgm:t>
        <a:bodyPr/>
        <a:lstStyle/>
        <a:p>
          <a:endParaRPr lang="es-ES"/>
        </a:p>
      </dgm:t>
    </dgm:pt>
    <dgm:pt modelId="{F3408D9E-B5D6-4198-8B38-3051A4F49B5D}" type="sibTrans" cxnId="{D21D88C2-1E4F-488C-99DF-D0B8730A33E2}">
      <dgm:prSet/>
      <dgm:spPr/>
      <dgm:t>
        <a:bodyPr/>
        <a:lstStyle/>
        <a:p>
          <a:endParaRPr lang="es-ES"/>
        </a:p>
      </dgm:t>
    </dgm:pt>
    <dgm:pt modelId="{CC98C613-B77A-49F9-A3E8-1387DD6B4D03}">
      <dgm:prSet phldrT="[Texto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s-ES" b="1" dirty="0"/>
            <a:t>VICEMINISTERIO DE DESARROLLO E INFRAESTRUCTURA AGRARIA Y RIEGO</a:t>
          </a:r>
        </a:p>
      </dgm:t>
    </dgm:pt>
    <dgm:pt modelId="{2200D06D-86D1-4564-B769-194B2F1DF94A}" type="parTrans" cxnId="{DCE95273-EE84-4277-8078-6D2BE223225F}">
      <dgm:prSet/>
      <dgm:spPr/>
      <dgm:t>
        <a:bodyPr/>
        <a:lstStyle/>
        <a:p>
          <a:endParaRPr lang="es-ES"/>
        </a:p>
      </dgm:t>
    </dgm:pt>
    <dgm:pt modelId="{DEFB209D-9B94-490B-92B6-ED28781A4C1D}" type="sibTrans" cxnId="{DCE95273-EE84-4277-8078-6D2BE223225F}">
      <dgm:prSet/>
      <dgm:spPr/>
      <dgm:t>
        <a:bodyPr/>
        <a:lstStyle/>
        <a:p>
          <a:endParaRPr lang="es-ES"/>
        </a:p>
      </dgm:t>
    </dgm:pt>
    <dgm:pt modelId="{5D620E05-33BF-4604-8A3D-3EBE7C6258B7}" type="pres">
      <dgm:prSet presAssocID="{25D17D7D-DF61-4F97-97C2-4DD15C5A61E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PE"/>
        </a:p>
      </dgm:t>
    </dgm:pt>
    <dgm:pt modelId="{50209213-7F7C-4D4F-974D-5A6ED2DE95D4}" type="pres">
      <dgm:prSet presAssocID="{E264696C-1BC1-41A8-80AD-22109B945F61}" presName="hierRoot1" presStyleCnt="0">
        <dgm:presLayoutVars>
          <dgm:hierBranch val="init"/>
        </dgm:presLayoutVars>
      </dgm:prSet>
      <dgm:spPr/>
    </dgm:pt>
    <dgm:pt modelId="{A6286836-501A-497D-B1C8-B6645CA02CF2}" type="pres">
      <dgm:prSet presAssocID="{E264696C-1BC1-41A8-80AD-22109B945F61}" presName="rootComposite1" presStyleCnt="0"/>
      <dgm:spPr/>
    </dgm:pt>
    <dgm:pt modelId="{3338D1D7-41BA-4703-B061-CC83A8A77F15}" type="pres">
      <dgm:prSet presAssocID="{E264696C-1BC1-41A8-80AD-22109B945F61}" presName="rootText1" presStyleLbl="node0" presStyleIdx="0" presStyleCnt="1" custLinFactNeighborX="-1963" custLinFactNeighborY="-1963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75E6E53A-3361-431D-A56F-18375417B7A4}" type="pres">
      <dgm:prSet presAssocID="{E264696C-1BC1-41A8-80AD-22109B945F61}" presName="rootConnector1" presStyleLbl="node1" presStyleIdx="0" presStyleCnt="0"/>
      <dgm:spPr/>
      <dgm:t>
        <a:bodyPr/>
        <a:lstStyle/>
        <a:p>
          <a:endParaRPr lang="es-PE"/>
        </a:p>
      </dgm:t>
    </dgm:pt>
    <dgm:pt modelId="{4BBAAC89-FC61-4F83-BBAF-460E482E8390}" type="pres">
      <dgm:prSet presAssocID="{E264696C-1BC1-41A8-80AD-22109B945F61}" presName="hierChild2" presStyleCnt="0"/>
      <dgm:spPr/>
    </dgm:pt>
    <dgm:pt modelId="{D541348E-8CBE-4A98-A77F-F0F0A601B68D}" type="pres">
      <dgm:prSet presAssocID="{AE4FFB75-4056-4BD0-8CA9-89315D83867B}" presName="Name37" presStyleLbl="parChTrans1D2" presStyleIdx="0" presStyleCnt="3"/>
      <dgm:spPr/>
      <dgm:t>
        <a:bodyPr/>
        <a:lstStyle/>
        <a:p>
          <a:endParaRPr lang="es-PE"/>
        </a:p>
      </dgm:t>
    </dgm:pt>
    <dgm:pt modelId="{4AFBE8EC-760D-4656-9BE9-266073EC4772}" type="pres">
      <dgm:prSet presAssocID="{B524A14F-2335-484C-BF67-861F4F67623F}" presName="hierRoot2" presStyleCnt="0">
        <dgm:presLayoutVars>
          <dgm:hierBranch val="init"/>
        </dgm:presLayoutVars>
      </dgm:prSet>
      <dgm:spPr/>
    </dgm:pt>
    <dgm:pt modelId="{0CA63514-8709-4CDB-A968-F7DD7286460E}" type="pres">
      <dgm:prSet presAssocID="{B524A14F-2335-484C-BF67-861F4F67623F}" presName="rootComposite" presStyleCnt="0"/>
      <dgm:spPr/>
    </dgm:pt>
    <dgm:pt modelId="{023F72CF-8D92-4412-8535-453C6AE5B86E}" type="pres">
      <dgm:prSet presAssocID="{B524A14F-2335-484C-BF67-861F4F67623F}" presName="rootText" presStyleLbl="node2" presStyleIdx="0" presStyleCnt="2" custScaleX="175468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E4034F4B-BD14-40DA-ACCB-0974F02179E9}" type="pres">
      <dgm:prSet presAssocID="{B524A14F-2335-484C-BF67-861F4F67623F}" presName="rootConnector" presStyleLbl="node2" presStyleIdx="0" presStyleCnt="2"/>
      <dgm:spPr/>
      <dgm:t>
        <a:bodyPr/>
        <a:lstStyle/>
        <a:p>
          <a:endParaRPr lang="es-PE"/>
        </a:p>
      </dgm:t>
    </dgm:pt>
    <dgm:pt modelId="{D6B0FEB3-ADE9-492A-B020-585B0DD91741}" type="pres">
      <dgm:prSet presAssocID="{B524A14F-2335-484C-BF67-861F4F67623F}" presName="hierChild4" presStyleCnt="0"/>
      <dgm:spPr/>
    </dgm:pt>
    <dgm:pt modelId="{C04CA2FB-5E93-426F-B358-D25D99900D38}" type="pres">
      <dgm:prSet presAssocID="{B524A14F-2335-484C-BF67-861F4F67623F}" presName="hierChild5" presStyleCnt="0"/>
      <dgm:spPr/>
    </dgm:pt>
    <dgm:pt modelId="{C54D32B9-79EF-4B65-9640-525D4BD77E5D}" type="pres">
      <dgm:prSet presAssocID="{2200D06D-86D1-4564-B769-194B2F1DF94A}" presName="Name37" presStyleLbl="parChTrans1D2" presStyleIdx="1" presStyleCnt="3"/>
      <dgm:spPr/>
      <dgm:t>
        <a:bodyPr/>
        <a:lstStyle/>
        <a:p>
          <a:endParaRPr lang="es-PE"/>
        </a:p>
      </dgm:t>
    </dgm:pt>
    <dgm:pt modelId="{31E37036-FD72-49F5-8019-E5F043F8EA09}" type="pres">
      <dgm:prSet presAssocID="{CC98C613-B77A-49F9-A3E8-1387DD6B4D03}" presName="hierRoot2" presStyleCnt="0">
        <dgm:presLayoutVars>
          <dgm:hierBranch val="init"/>
        </dgm:presLayoutVars>
      </dgm:prSet>
      <dgm:spPr/>
    </dgm:pt>
    <dgm:pt modelId="{5BE3609B-15D9-4CCA-9990-77F36E054EC2}" type="pres">
      <dgm:prSet presAssocID="{CC98C613-B77A-49F9-A3E8-1387DD6B4D03}" presName="rootComposite" presStyleCnt="0"/>
      <dgm:spPr/>
    </dgm:pt>
    <dgm:pt modelId="{1D1E0B30-49DC-46AA-A669-42561F47BE77}" type="pres">
      <dgm:prSet presAssocID="{CC98C613-B77A-49F9-A3E8-1387DD6B4D03}" presName="rootText" presStyleLbl="node2" presStyleIdx="1" presStyleCnt="2" custScaleX="157606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163FCB7C-78FC-4549-B4E0-DA727134969A}" type="pres">
      <dgm:prSet presAssocID="{CC98C613-B77A-49F9-A3E8-1387DD6B4D03}" presName="rootConnector" presStyleLbl="node2" presStyleIdx="1" presStyleCnt="2"/>
      <dgm:spPr/>
      <dgm:t>
        <a:bodyPr/>
        <a:lstStyle/>
        <a:p>
          <a:endParaRPr lang="es-PE"/>
        </a:p>
      </dgm:t>
    </dgm:pt>
    <dgm:pt modelId="{A355189A-0E65-48D5-93E4-47A37AB61F37}" type="pres">
      <dgm:prSet presAssocID="{CC98C613-B77A-49F9-A3E8-1387DD6B4D03}" presName="hierChild4" presStyleCnt="0"/>
      <dgm:spPr/>
    </dgm:pt>
    <dgm:pt modelId="{D175F2E1-A65A-42F4-BB80-74A6031BCDE8}" type="pres">
      <dgm:prSet presAssocID="{CC98C613-B77A-49F9-A3E8-1387DD6B4D03}" presName="hierChild5" presStyleCnt="0"/>
      <dgm:spPr/>
    </dgm:pt>
    <dgm:pt modelId="{F4518E4F-2DB3-4DBF-ACE7-69EB619CF3C8}" type="pres">
      <dgm:prSet presAssocID="{E264696C-1BC1-41A8-80AD-22109B945F61}" presName="hierChild3" presStyleCnt="0"/>
      <dgm:spPr/>
    </dgm:pt>
    <dgm:pt modelId="{821C9B00-0E5E-4201-A1E8-4FA4E80BF80F}" type="pres">
      <dgm:prSet presAssocID="{4FA02CAD-32FA-4074-A081-925A1775B7C5}" presName="Name111" presStyleLbl="parChTrans1D2" presStyleIdx="2" presStyleCnt="3"/>
      <dgm:spPr/>
      <dgm:t>
        <a:bodyPr/>
        <a:lstStyle/>
        <a:p>
          <a:endParaRPr lang="es-PE"/>
        </a:p>
      </dgm:t>
    </dgm:pt>
    <dgm:pt modelId="{501731E3-5D55-465C-A138-FE6444BA25F8}" type="pres">
      <dgm:prSet presAssocID="{CF3CA8CC-EF2E-4D07-A055-C4798DE3D4AA}" presName="hierRoot3" presStyleCnt="0">
        <dgm:presLayoutVars>
          <dgm:hierBranch val="init"/>
        </dgm:presLayoutVars>
      </dgm:prSet>
      <dgm:spPr/>
    </dgm:pt>
    <dgm:pt modelId="{0EE1E28E-3B06-46D3-ADFA-0808EE0E913F}" type="pres">
      <dgm:prSet presAssocID="{CF3CA8CC-EF2E-4D07-A055-C4798DE3D4AA}" presName="rootComposite3" presStyleCnt="0"/>
      <dgm:spPr/>
    </dgm:pt>
    <dgm:pt modelId="{DF53BB31-08A8-4ABA-902A-4AB2339354CF}" type="pres">
      <dgm:prSet presAssocID="{CF3CA8CC-EF2E-4D07-A055-C4798DE3D4AA}" presName="rootText3" presStyleLbl="asst1" presStyleIdx="0" presStyleCnt="1" custScaleX="11821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782A3FCD-88C5-4F3C-9BC7-DBAE33466104}" type="pres">
      <dgm:prSet presAssocID="{CF3CA8CC-EF2E-4D07-A055-C4798DE3D4AA}" presName="rootConnector3" presStyleLbl="asst1" presStyleIdx="0" presStyleCnt="1"/>
      <dgm:spPr/>
      <dgm:t>
        <a:bodyPr/>
        <a:lstStyle/>
        <a:p>
          <a:endParaRPr lang="es-PE"/>
        </a:p>
      </dgm:t>
    </dgm:pt>
    <dgm:pt modelId="{C7DC45CE-724A-4D47-9CFD-C154462DB40A}" type="pres">
      <dgm:prSet presAssocID="{CF3CA8CC-EF2E-4D07-A055-C4798DE3D4AA}" presName="hierChild6" presStyleCnt="0"/>
      <dgm:spPr/>
    </dgm:pt>
    <dgm:pt modelId="{0F6F771E-B0F8-419A-81E3-21692A24398D}" type="pres">
      <dgm:prSet presAssocID="{CF3CA8CC-EF2E-4D07-A055-C4798DE3D4AA}" presName="hierChild7" presStyleCnt="0"/>
      <dgm:spPr/>
    </dgm:pt>
  </dgm:ptLst>
  <dgm:cxnLst>
    <dgm:cxn modelId="{EDE0CA72-621B-4CC1-82EA-AA16C7D2770D}" type="presOf" srcId="{CF3CA8CC-EF2E-4D07-A055-C4798DE3D4AA}" destId="{782A3FCD-88C5-4F3C-9BC7-DBAE33466104}" srcOrd="1" destOrd="0" presId="urn:microsoft.com/office/officeart/2005/8/layout/orgChart1"/>
    <dgm:cxn modelId="{2AD867A0-D494-43A7-BE24-1534AF758593}" type="presOf" srcId="{25D17D7D-DF61-4F97-97C2-4DD15C5A61E6}" destId="{5D620E05-33BF-4604-8A3D-3EBE7C6258B7}" srcOrd="0" destOrd="0" presId="urn:microsoft.com/office/officeart/2005/8/layout/orgChart1"/>
    <dgm:cxn modelId="{D9C19D7B-9FB7-4235-BE18-6A1F54E00BA7}" type="presOf" srcId="{B524A14F-2335-484C-BF67-861F4F67623F}" destId="{E4034F4B-BD14-40DA-ACCB-0974F02179E9}" srcOrd="1" destOrd="0" presId="urn:microsoft.com/office/officeart/2005/8/layout/orgChart1"/>
    <dgm:cxn modelId="{CB40C143-D18C-4E36-9533-9E9786CE5F11}" type="presOf" srcId="{E264696C-1BC1-41A8-80AD-22109B945F61}" destId="{75E6E53A-3361-431D-A56F-18375417B7A4}" srcOrd="1" destOrd="0" presId="urn:microsoft.com/office/officeart/2005/8/layout/orgChart1"/>
    <dgm:cxn modelId="{21BF5E1F-C508-49F1-AC2F-9C783941BADD}" type="presOf" srcId="{E264696C-1BC1-41A8-80AD-22109B945F61}" destId="{3338D1D7-41BA-4703-B061-CC83A8A77F15}" srcOrd="0" destOrd="0" presId="urn:microsoft.com/office/officeart/2005/8/layout/orgChart1"/>
    <dgm:cxn modelId="{F65C1585-BF74-4CDE-BB5F-1B20A11D9690}" type="presOf" srcId="{B524A14F-2335-484C-BF67-861F4F67623F}" destId="{023F72CF-8D92-4412-8535-453C6AE5B86E}" srcOrd="0" destOrd="0" presId="urn:microsoft.com/office/officeart/2005/8/layout/orgChart1"/>
    <dgm:cxn modelId="{2111E81D-F811-4E6E-A8D5-256EB61A3000}" type="presOf" srcId="{4FA02CAD-32FA-4074-A081-925A1775B7C5}" destId="{821C9B00-0E5E-4201-A1E8-4FA4E80BF80F}" srcOrd="0" destOrd="0" presId="urn:microsoft.com/office/officeart/2005/8/layout/orgChart1"/>
    <dgm:cxn modelId="{EBFD3E1E-F31F-4533-A1A7-8E7C03D2758D}" srcId="{25D17D7D-DF61-4F97-97C2-4DD15C5A61E6}" destId="{E264696C-1BC1-41A8-80AD-22109B945F61}" srcOrd="0" destOrd="0" parTransId="{7CE1278D-0F9A-45F2-A67E-8206D47E2404}" sibTransId="{952C7972-BC8C-4494-98DF-8C81C9B8A8C0}"/>
    <dgm:cxn modelId="{9074F919-366A-4A76-A051-1ACDF91A1363}" type="presOf" srcId="{AE4FFB75-4056-4BD0-8CA9-89315D83867B}" destId="{D541348E-8CBE-4A98-A77F-F0F0A601B68D}" srcOrd="0" destOrd="0" presId="urn:microsoft.com/office/officeart/2005/8/layout/orgChart1"/>
    <dgm:cxn modelId="{D5A278E4-E19F-4CE4-BDC5-FEB72A6C7DF4}" type="presOf" srcId="{CF3CA8CC-EF2E-4D07-A055-C4798DE3D4AA}" destId="{DF53BB31-08A8-4ABA-902A-4AB2339354CF}" srcOrd="0" destOrd="0" presId="urn:microsoft.com/office/officeart/2005/8/layout/orgChart1"/>
    <dgm:cxn modelId="{DCE95273-EE84-4277-8078-6D2BE223225F}" srcId="{E264696C-1BC1-41A8-80AD-22109B945F61}" destId="{CC98C613-B77A-49F9-A3E8-1387DD6B4D03}" srcOrd="2" destOrd="0" parTransId="{2200D06D-86D1-4564-B769-194B2F1DF94A}" sibTransId="{DEFB209D-9B94-490B-92B6-ED28781A4C1D}"/>
    <dgm:cxn modelId="{F3687623-49F7-4926-A2C2-A9366F2CF759}" type="presOf" srcId="{CC98C613-B77A-49F9-A3E8-1387DD6B4D03}" destId="{1D1E0B30-49DC-46AA-A669-42561F47BE77}" srcOrd="0" destOrd="0" presId="urn:microsoft.com/office/officeart/2005/8/layout/orgChart1"/>
    <dgm:cxn modelId="{B36623DF-5629-4CAC-AB84-61C973222DB9}" srcId="{E264696C-1BC1-41A8-80AD-22109B945F61}" destId="{CF3CA8CC-EF2E-4D07-A055-C4798DE3D4AA}" srcOrd="0" destOrd="0" parTransId="{4FA02CAD-32FA-4074-A081-925A1775B7C5}" sibTransId="{B26AF701-6124-41B4-A87D-29EA66364598}"/>
    <dgm:cxn modelId="{D21D88C2-1E4F-488C-99DF-D0B8730A33E2}" srcId="{E264696C-1BC1-41A8-80AD-22109B945F61}" destId="{B524A14F-2335-484C-BF67-861F4F67623F}" srcOrd="1" destOrd="0" parTransId="{AE4FFB75-4056-4BD0-8CA9-89315D83867B}" sibTransId="{F3408D9E-B5D6-4198-8B38-3051A4F49B5D}"/>
    <dgm:cxn modelId="{43BF47DB-4F8A-4CB2-A05F-F2BCF7933E37}" type="presOf" srcId="{2200D06D-86D1-4564-B769-194B2F1DF94A}" destId="{C54D32B9-79EF-4B65-9640-525D4BD77E5D}" srcOrd="0" destOrd="0" presId="urn:microsoft.com/office/officeart/2005/8/layout/orgChart1"/>
    <dgm:cxn modelId="{C28B726C-0D65-4AAF-B8C3-D82770830054}" type="presOf" srcId="{CC98C613-B77A-49F9-A3E8-1387DD6B4D03}" destId="{163FCB7C-78FC-4549-B4E0-DA727134969A}" srcOrd="1" destOrd="0" presId="urn:microsoft.com/office/officeart/2005/8/layout/orgChart1"/>
    <dgm:cxn modelId="{875EFCDE-D75C-4368-A753-484A428F81F0}" type="presParOf" srcId="{5D620E05-33BF-4604-8A3D-3EBE7C6258B7}" destId="{50209213-7F7C-4D4F-974D-5A6ED2DE95D4}" srcOrd="0" destOrd="0" presId="urn:microsoft.com/office/officeart/2005/8/layout/orgChart1"/>
    <dgm:cxn modelId="{889DC53D-0481-46C3-AEF4-E9F4AD0E6186}" type="presParOf" srcId="{50209213-7F7C-4D4F-974D-5A6ED2DE95D4}" destId="{A6286836-501A-497D-B1C8-B6645CA02CF2}" srcOrd="0" destOrd="0" presId="urn:microsoft.com/office/officeart/2005/8/layout/orgChart1"/>
    <dgm:cxn modelId="{4004C221-7B02-447F-84AD-75BA1D28EBF6}" type="presParOf" srcId="{A6286836-501A-497D-B1C8-B6645CA02CF2}" destId="{3338D1D7-41BA-4703-B061-CC83A8A77F15}" srcOrd="0" destOrd="0" presId="urn:microsoft.com/office/officeart/2005/8/layout/orgChart1"/>
    <dgm:cxn modelId="{FE7FC326-530E-4FA1-A8CC-F09DC7AAA2B0}" type="presParOf" srcId="{A6286836-501A-497D-B1C8-B6645CA02CF2}" destId="{75E6E53A-3361-431D-A56F-18375417B7A4}" srcOrd="1" destOrd="0" presId="urn:microsoft.com/office/officeart/2005/8/layout/orgChart1"/>
    <dgm:cxn modelId="{115CBA08-1ED2-4042-B7DE-B14A3AC5DE87}" type="presParOf" srcId="{50209213-7F7C-4D4F-974D-5A6ED2DE95D4}" destId="{4BBAAC89-FC61-4F83-BBAF-460E482E8390}" srcOrd="1" destOrd="0" presId="urn:microsoft.com/office/officeart/2005/8/layout/orgChart1"/>
    <dgm:cxn modelId="{0EF5BB10-454F-4A0B-9347-88D236A3CAB3}" type="presParOf" srcId="{4BBAAC89-FC61-4F83-BBAF-460E482E8390}" destId="{D541348E-8CBE-4A98-A77F-F0F0A601B68D}" srcOrd="0" destOrd="0" presId="urn:microsoft.com/office/officeart/2005/8/layout/orgChart1"/>
    <dgm:cxn modelId="{47589A9E-AB83-4E04-83A4-B8ED654C5C0B}" type="presParOf" srcId="{4BBAAC89-FC61-4F83-BBAF-460E482E8390}" destId="{4AFBE8EC-760D-4656-9BE9-266073EC4772}" srcOrd="1" destOrd="0" presId="urn:microsoft.com/office/officeart/2005/8/layout/orgChart1"/>
    <dgm:cxn modelId="{EEEB5FE9-9ED7-46BA-8659-0757B694E023}" type="presParOf" srcId="{4AFBE8EC-760D-4656-9BE9-266073EC4772}" destId="{0CA63514-8709-4CDB-A968-F7DD7286460E}" srcOrd="0" destOrd="0" presId="urn:microsoft.com/office/officeart/2005/8/layout/orgChart1"/>
    <dgm:cxn modelId="{0EC70CC6-548F-4DB3-85B8-1A5261A527D9}" type="presParOf" srcId="{0CA63514-8709-4CDB-A968-F7DD7286460E}" destId="{023F72CF-8D92-4412-8535-453C6AE5B86E}" srcOrd="0" destOrd="0" presId="urn:microsoft.com/office/officeart/2005/8/layout/orgChart1"/>
    <dgm:cxn modelId="{2E8561D8-54E7-4FF8-BCCA-6B6001E1B529}" type="presParOf" srcId="{0CA63514-8709-4CDB-A968-F7DD7286460E}" destId="{E4034F4B-BD14-40DA-ACCB-0974F02179E9}" srcOrd="1" destOrd="0" presId="urn:microsoft.com/office/officeart/2005/8/layout/orgChart1"/>
    <dgm:cxn modelId="{3A6C3082-291A-41F5-9D4F-CB41D71A5052}" type="presParOf" srcId="{4AFBE8EC-760D-4656-9BE9-266073EC4772}" destId="{D6B0FEB3-ADE9-492A-B020-585B0DD91741}" srcOrd="1" destOrd="0" presId="urn:microsoft.com/office/officeart/2005/8/layout/orgChart1"/>
    <dgm:cxn modelId="{FF20C165-81D7-42CD-BF45-E3D4E722BF84}" type="presParOf" srcId="{4AFBE8EC-760D-4656-9BE9-266073EC4772}" destId="{C04CA2FB-5E93-426F-B358-D25D99900D38}" srcOrd="2" destOrd="0" presId="urn:microsoft.com/office/officeart/2005/8/layout/orgChart1"/>
    <dgm:cxn modelId="{3B8D049A-7C89-40FF-A455-B8C85B0952A4}" type="presParOf" srcId="{4BBAAC89-FC61-4F83-BBAF-460E482E8390}" destId="{C54D32B9-79EF-4B65-9640-525D4BD77E5D}" srcOrd="2" destOrd="0" presId="urn:microsoft.com/office/officeart/2005/8/layout/orgChart1"/>
    <dgm:cxn modelId="{4E9FFCB5-4B02-4FFE-A847-AE9A31C9D0C2}" type="presParOf" srcId="{4BBAAC89-FC61-4F83-BBAF-460E482E8390}" destId="{31E37036-FD72-49F5-8019-E5F043F8EA09}" srcOrd="3" destOrd="0" presId="urn:microsoft.com/office/officeart/2005/8/layout/orgChart1"/>
    <dgm:cxn modelId="{5930010A-0D96-4AF2-86F5-EEE7BD4F3B4A}" type="presParOf" srcId="{31E37036-FD72-49F5-8019-E5F043F8EA09}" destId="{5BE3609B-15D9-4CCA-9990-77F36E054EC2}" srcOrd="0" destOrd="0" presId="urn:microsoft.com/office/officeart/2005/8/layout/orgChart1"/>
    <dgm:cxn modelId="{9A618B40-56FF-49F3-B903-7016A9E5F0F0}" type="presParOf" srcId="{5BE3609B-15D9-4CCA-9990-77F36E054EC2}" destId="{1D1E0B30-49DC-46AA-A669-42561F47BE77}" srcOrd="0" destOrd="0" presId="urn:microsoft.com/office/officeart/2005/8/layout/orgChart1"/>
    <dgm:cxn modelId="{5BFFE567-8BE7-4301-8A0A-F62BA3810E94}" type="presParOf" srcId="{5BE3609B-15D9-4CCA-9990-77F36E054EC2}" destId="{163FCB7C-78FC-4549-B4E0-DA727134969A}" srcOrd="1" destOrd="0" presId="urn:microsoft.com/office/officeart/2005/8/layout/orgChart1"/>
    <dgm:cxn modelId="{EB91D4B5-B7F7-45BE-AC6B-4B0896035752}" type="presParOf" srcId="{31E37036-FD72-49F5-8019-E5F043F8EA09}" destId="{A355189A-0E65-48D5-93E4-47A37AB61F37}" srcOrd="1" destOrd="0" presId="urn:microsoft.com/office/officeart/2005/8/layout/orgChart1"/>
    <dgm:cxn modelId="{3C42B05C-F51E-4C32-9DAB-98284C8CBED4}" type="presParOf" srcId="{31E37036-FD72-49F5-8019-E5F043F8EA09}" destId="{D175F2E1-A65A-42F4-BB80-74A6031BCDE8}" srcOrd="2" destOrd="0" presId="urn:microsoft.com/office/officeart/2005/8/layout/orgChart1"/>
    <dgm:cxn modelId="{3F7FE7F3-E5C6-4DDB-9D9F-66B4D7DD34E4}" type="presParOf" srcId="{50209213-7F7C-4D4F-974D-5A6ED2DE95D4}" destId="{F4518E4F-2DB3-4DBF-ACE7-69EB619CF3C8}" srcOrd="2" destOrd="0" presId="urn:microsoft.com/office/officeart/2005/8/layout/orgChart1"/>
    <dgm:cxn modelId="{17134CAD-9D98-4180-91ED-4BF28F86EE05}" type="presParOf" srcId="{F4518E4F-2DB3-4DBF-ACE7-69EB619CF3C8}" destId="{821C9B00-0E5E-4201-A1E8-4FA4E80BF80F}" srcOrd="0" destOrd="0" presId="urn:microsoft.com/office/officeart/2005/8/layout/orgChart1"/>
    <dgm:cxn modelId="{378205FE-CFD6-4FBC-BC47-5CEFDADAC67E}" type="presParOf" srcId="{F4518E4F-2DB3-4DBF-ACE7-69EB619CF3C8}" destId="{501731E3-5D55-465C-A138-FE6444BA25F8}" srcOrd="1" destOrd="0" presId="urn:microsoft.com/office/officeart/2005/8/layout/orgChart1"/>
    <dgm:cxn modelId="{90B05315-9CC6-4E78-902D-E21E742584D6}" type="presParOf" srcId="{501731E3-5D55-465C-A138-FE6444BA25F8}" destId="{0EE1E28E-3B06-46D3-ADFA-0808EE0E913F}" srcOrd="0" destOrd="0" presId="urn:microsoft.com/office/officeart/2005/8/layout/orgChart1"/>
    <dgm:cxn modelId="{3D0DBD98-80EC-47C2-AD69-A1FAECAA55D9}" type="presParOf" srcId="{0EE1E28E-3B06-46D3-ADFA-0808EE0E913F}" destId="{DF53BB31-08A8-4ABA-902A-4AB2339354CF}" srcOrd="0" destOrd="0" presId="urn:microsoft.com/office/officeart/2005/8/layout/orgChart1"/>
    <dgm:cxn modelId="{56627CB9-7690-43A3-A36A-505AA7EDBD5D}" type="presParOf" srcId="{0EE1E28E-3B06-46D3-ADFA-0808EE0E913F}" destId="{782A3FCD-88C5-4F3C-9BC7-DBAE33466104}" srcOrd="1" destOrd="0" presId="urn:microsoft.com/office/officeart/2005/8/layout/orgChart1"/>
    <dgm:cxn modelId="{66155FD9-FA96-4D5A-9DF8-50414EC79DCF}" type="presParOf" srcId="{501731E3-5D55-465C-A138-FE6444BA25F8}" destId="{C7DC45CE-724A-4D47-9CFD-C154462DB40A}" srcOrd="1" destOrd="0" presId="urn:microsoft.com/office/officeart/2005/8/layout/orgChart1"/>
    <dgm:cxn modelId="{5B7891B7-F94E-4E51-B8CF-D9B2ABC19103}" type="presParOf" srcId="{501731E3-5D55-465C-A138-FE6444BA25F8}" destId="{0F6F771E-B0F8-419A-81E3-21692A24398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D17D7D-DF61-4F97-97C2-4DD15C5A61E6}" type="doc">
      <dgm:prSet loTypeId="urn:microsoft.com/office/officeart/2005/8/layout/orgChart1" loCatId="hierarchy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E264696C-1BC1-41A8-80AD-22109B945F61}">
      <dgm:prSet phldrT="[Texto]" custT="1"/>
      <dgm:spPr/>
      <dgm:t>
        <a:bodyPr/>
        <a:lstStyle/>
        <a:p>
          <a:r>
            <a:rPr lang="es-ES" sz="2000" b="1" dirty="0"/>
            <a:t>DESPACHO MINISTERIAL</a:t>
          </a:r>
        </a:p>
      </dgm:t>
    </dgm:pt>
    <dgm:pt modelId="{7CE1278D-0F9A-45F2-A67E-8206D47E2404}" type="parTrans" cxnId="{EBFD3E1E-F31F-4533-A1A7-8E7C03D2758D}">
      <dgm:prSet/>
      <dgm:spPr/>
      <dgm:t>
        <a:bodyPr/>
        <a:lstStyle/>
        <a:p>
          <a:endParaRPr lang="es-ES" sz="2000" b="1"/>
        </a:p>
      </dgm:t>
    </dgm:pt>
    <dgm:pt modelId="{952C7972-BC8C-4494-98DF-8C81C9B8A8C0}" type="sibTrans" cxnId="{EBFD3E1E-F31F-4533-A1A7-8E7C03D2758D}">
      <dgm:prSet/>
      <dgm:spPr/>
      <dgm:t>
        <a:bodyPr/>
        <a:lstStyle/>
        <a:p>
          <a:endParaRPr lang="es-ES" sz="2000" b="1"/>
        </a:p>
      </dgm:t>
    </dgm:pt>
    <dgm:pt modelId="{CF3CA8CC-EF2E-4D07-A055-C4798DE3D4AA}" type="asst">
      <dgm:prSet phldrT="[Texto]" custT="1"/>
      <dgm:spPr>
        <a:solidFill>
          <a:schemeClr val="bg2"/>
        </a:solidFill>
      </dgm:spPr>
      <dgm:t>
        <a:bodyPr/>
        <a:lstStyle/>
        <a:p>
          <a:r>
            <a:rPr lang="es-ES" sz="2000" b="1" dirty="0"/>
            <a:t>SECRETARÍA GENERAL</a:t>
          </a:r>
        </a:p>
      </dgm:t>
    </dgm:pt>
    <dgm:pt modelId="{4FA02CAD-32FA-4074-A081-925A1775B7C5}" type="parTrans" cxnId="{B36623DF-5629-4CAC-AB84-61C973222DB9}">
      <dgm:prSet/>
      <dgm:spPr/>
      <dgm:t>
        <a:bodyPr/>
        <a:lstStyle/>
        <a:p>
          <a:endParaRPr lang="es-ES" sz="2000" b="1"/>
        </a:p>
      </dgm:t>
    </dgm:pt>
    <dgm:pt modelId="{B26AF701-6124-41B4-A87D-29EA66364598}" type="sibTrans" cxnId="{B36623DF-5629-4CAC-AB84-61C973222DB9}">
      <dgm:prSet/>
      <dgm:spPr/>
      <dgm:t>
        <a:bodyPr/>
        <a:lstStyle/>
        <a:p>
          <a:endParaRPr lang="es-ES" sz="2000" b="1"/>
        </a:p>
      </dgm:t>
    </dgm:pt>
    <dgm:pt modelId="{B524A14F-2335-484C-BF67-861F4F67623F}">
      <dgm:prSet phldrT="[Texto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s-PE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DESPACHO VICEMINISTERIAL DE AGRICULTURA FAMILIAR Y DESARROLLO AGRARIO</a:t>
          </a:r>
          <a:endParaRPr lang="es-ES" sz="1800" b="1" dirty="0">
            <a:solidFill>
              <a:schemeClr val="tx1"/>
            </a:solidFill>
          </a:endParaRPr>
        </a:p>
      </dgm:t>
    </dgm:pt>
    <dgm:pt modelId="{AE4FFB75-4056-4BD0-8CA9-89315D83867B}" type="parTrans" cxnId="{D21D88C2-1E4F-488C-99DF-D0B8730A33E2}">
      <dgm:prSet/>
      <dgm:spPr/>
      <dgm:t>
        <a:bodyPr/>
        <a:lstStyle/>
        <a:p>
          <a:endParaRPr lang="es-ES" sz="2000" b="1"/>
        </a:p>
      </dgm:t>
    </dgm:pt>
    <dgm:pt modelId="{F3408D9E-B5D6-4198-8B38-3051A4F49B5D}" type="sibTrans" cxnId="{D21D88C2-1E4F-488C-99DF-D0B8730A33E2}">
      <dgm:prSet/>
      <dgm:spPr/>
      <dgm:t>
        <a:bodyPr/>
        <a:lstStyle/>
        <a:p>
          <a:endParaRPr lang="es-ES" sz="2000" b="1"/>
        </a:p>
      </dgm:t>
    </dgm:pt>
    <dgm:pt modelId="{CC98C613-B77A-49F9-A3E8-1387DD6B4D03}">
      <dgm:prSet phldrT="[Texto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s-PE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DESPACHO VICEMINISTERIAL DE SERVICIOS AGRARIOS</a:t>
          </a:r>
          <a:endParaRPr lang="es-ES" sz="1800" b="1" dirty="0">
            <a:solidFill>
              <a:schemeClr val="tx1"/>
            </a:solidFill>
          </a:endParaRPr>
        </a:p>
      </dgm:t>
    </dgm:pt>
    <dgm:pt modelId="{2200D06D-86D1-4564-B769-194B2F1DF94A}" type="parTrans" cxnId="{DCE95273-EE84-4277-8078-6D2BE223225F}">
      <dgm:prSet/>
      <dgm:spPr/>
      <dgm:t>
        <a:bodyPr/>
        <a:lstStyle/>
        <a:p>
          <a:endParaRPr lang="es-ES" sz="2000" b="1"/>
        </a:p>
      </dgm:t>
    </dgm:pt>
    <dgm:pt modelId="{DEFB209D-9B94-490B-92B6-ED28781A4C1D}" type="sibTrans" cxnId="{DCE95273-EE84-4277-8078-6D2BE223225F}">
      <dgm:prSet/>
      <dgm:spPr/>
      <dgm:t>
        <a:bodyPr/>
        <a:lstStyle/>
        <a:p>
          <a:endParaRPr lang="es-ES" sz="2000" b="1"/>
        </a:p>
      </dgm:t>
    </dgm:pt>
    <dgm:pt modelId="{5D620E05-33BF-4604-8A3D-3EBE7C6258B7}" type="pres">
      <dgm:prSet presAssocID="{25D17D7D-DF61-4F97-97C2-4DD15C5A61E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PE"/>
        </a:p>
      </dgm:t>
    </dgm:pt>
    <dgm:pt modelId="{50209213-7F7C-4D4F-974D-5A6ED2DE95D4}" type="pres">
      <dgm:prSet presAssocID="{E264696C-1BC1-41A8-80AD-22109B945F61}" presName="hierRoot1" presStyleCnt="0">
        <dgm:presLayoutVars>
          <dgm:hierBranch val="init"/>
        </dgm:presLayoutVars>
      </dgm:prSet>
      <dgm:spPr/>
    </dgm:pt>
    <dgm:pt modelId="{A6286836-501A-497D-B1C8-B6645CA02CF2}" type="pres">
      <dgm:prSet presAssocID="{E264696C-1BC1-41A8-80AD-22109B945F61}" presName="rootComposite1" presStyleCnt="0"/>
      <dgm:spPr/>
    </dgm:pt>
    <dgm:pt modelId="{3338D1D7-41BA-4703-B061-CC83A8A77F15}" type="pres">
      <dgm:prSet presAssocID="{E264696C-1BC1-41A8-80AD-22109B945F61}" presName="rootText1" presStyleLbl="node0" presStyleIdx="0" presStyleCnt="1" custLinFactNeighborX="-1963" custLinFactNeighborY="-1963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75E6E53A-3361-431D-A56F-18375417B7A4}" type="pres">
      <dgm:prSet presAssocID="{E264696C-1BC1-41A8-80AD-22109B945F61}" presName="rootConnector1" presStyleLbl="node1" presStyleIdx="0" presStyleCnt="0"/>
      <dgm:spPr/>
      <dgm:t>
        <a:bodyPr/>
        <a:lstStyle/>
        <a:p>
          <a:endParaRPr lang="es-PE"/>
        </a:p>
      </dgm:t>
    </dgm:pt>
    <dgm:pt modelId="{4BBAAC89-FC61-4F83-BBAF-460E482E8390}" type="pres">
      <dgm:prSet presAssocID="{E264696C-1BC1-41A8-80AD-22109B945F61}" presName="hierChild2" presStyleCnt="0"/>
      <dgm:spPr/>
    </dgm:pt>
    <dgm:pt modelId="{D541348E-8CBE-4A98-A77F-F0F0A601B68D}" type="pres">
      <dgm:prSet presAssocID="{AE4FFB75-4056-4BD0-8CA9-89315D83867B}" presName="Name37" presStyleLbl="parChTrans1D2" presStyleIdx="0" presStyleCnt="3"/>
      <dgm:spPr/>
      <dgm:t>
        <a:bodyPr/>
        <a:lstStyle/>
        <a:p>
          <a:endParaRPr lang="es-PE"/>
        </a:p>
      </dgm:t>
    </dgm:pt>
    <dgm:pt modelId="{4AFBE8EC-760D-4656-9BE9-266073EC4772}" type="pres">
      <dgm:prSet presAssocID="{B524A14F-2335-484C-BF67-861F4F67623F}" presName="hierRoot2" presStyleCnt="0">
        <dgm:presLayoutVars>
          <dgm:hierBranch val="init"/>
        </dgm:presLayoutVars>
      </dgm:prSet>
      <dgm:spPr/>
    </dgm:pt>
    <dgm:pt modelId="{0CA63514-8709-4CDB-A968-F7DD7286460E}" type="pres">
      <dgm:prSet presAssocID="{B524A14F-2335-484C-BF67-861F4F67623F}" presName="rootComposite" presStyleCnt="0"/>
      <dgm:spPr/>
    </dgm:pt>
    <dgm:pt modelId="{023F72CF-8D92-4412-8535-453C6AE5B86E}" type="pres">
      <dgm:prSet presAssocID="{B524A14F-2335-484C-BF67-861F4F67623F}" presName="rootText" presStyleLbl="node2" presStyleIdx="0" presStyleCnt="2" custScaleX="137323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E4034F4B-BD14-40DA-ACCB-0974F02179E9}" type="pres">
      <dgm:prSet presAssocID="{B524A14F-2335-484C-BF67-861F4F67623F}" presName="rootConnector" presStyleLbl="node2" presStyleIdx="0" presStyleCnt="2"/>
      <dgm:spPr/>
      <dgm:t>
        <a:bodyPr/>
        <a:lstStyle/>
        <a:p>
          <a:endParaRPr lang="es-PE"/>
        </a:p>
      </dgm:t>
    </dgm:pt>
    <dgm:pt modelId="{D6B0FEB3-ADE9-492A-B020-585B0DD91741}" type="pres">
      <dgm:prSet presAssocID="{B524A14F-2335-484C-BF67-861F4F67623F}" presName="hierChild4" presStyleCnt="0"/>
      <dgm:spPr/>
    </dgm:pt>
    <dgm:pt modelId="{C04CA2FB-5E93-426F-B358-D25D99900D38}" type="pres">
      <dgm:prSet presAssocID="{B524A14F-2335-484C-BF67-861F4F67623F}" presName="hierChild5" presStyleCnt="0"/>
      <dgm:spPr/>
    </dgm:pt>
    <dgm:pt modelId="{C54D32B9-79EF-4B65-9640-525D4BD77E5D}" type="pres">
      <dgm:prSet presAssocID="{2200D06D-86D1-4564-B769-194B2F1DF94A}" presName="Name37" presStyleLbl="parChTrans1D2" presStyleIdx="1" presStyleCnt="3"/>
      <dgm:spPr/>
      <dgm:t>
        <a:bodyPr/>
        <a:lstStyle/>
        <a:p>
          <a:endParaRPr lang="es-PE"/>
        </a:p>
      </dgm:t>
    </dgm:pt>
    <dgm:pt modelId="{31E37036-FD72-49F5-8019-E5F043F8EA09}" type="pres">
      <dgm:prSet presAssocID="{CC98C613-B77A-49F9-A3E8-1387DD6B4D03}" presName="hierRoot2" presStyleCnt="0">
        <dgm:presLayoutVars>
          <dgm:hierBranch val="init"/>
        </dgm:presLayoutVars>
      </dgm:prSet>
      <dgm:spPr/>
    </dgm:pt>
    <dgm:pt modelId="{5BE3609B-15D9-4CCA-9990-77F36E054EC2}" type="pres">
      <dgm:prSet presAssocID="{CC98C613-B77A-49F9-A3E8-1387DD6B4D03}" presName="rootComposite" presStyleCnt="0"/>
      <dgm:spPr/>
    </dgm:pt>
    <dgm:pt modelId="{1D1E0B30-49DC-46AA-A669-42561F47BE77}" type="pres">
      <dgm:prSet presAssocID="{CC98C613-B77A-49F9-A3E8-1387DD6B4D03}" presName="rootText" presStyleLbl="node2" presStyleIdx="1" presStyleCnt="2" custScaleX="134212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163FCB7C-78FC-4549-B4E0-DA727134969A}" type="pres">
      <dgm:prSet presAssocID="{CC98C613-B77A-49F9-A3E8-1387DD6B4D03}" presName="rootConnector" presStyleLbl="node2" presStyleIdx="1" presStyleCnt="2"/>
      <dgm:spPr/>
      <dgm:t>
        <a:bodyPr/>
        <a:lstStyle/>
        <a:p>
          <a:endParaRPr lang="es-PE"/>
        </a:p>
      </dgm:t>
    </dgm:pt>
    <dgm:pt modelId="{A355189A-0E65-48D5-93E4-47A37AB61F37}" type="pres">
      <dgm:prSet presAssocID="{CC98C613-B77A-49F9-A3E8-1387DD6B4D03}" presName="hierChild4" presStyleCnt="0"/>
      <dgm:spPr/>
    </dgm:pt>
    <dgm:pt modelId="{D175F2E1-A65A-42F4-BB80-74A6031BCDE8}" type="pres">
      <dgm:prSet presAssocID="{CC98C613-B77A-49F9-A3E8-1387DD6B4D03}" presName="hierChild5" presStyleCnt="0"/>
      <dgm:spPr/>
    </dgm:pt>
    <dgm:pt modelId="{F4518E4F-2DB3-4DBF-ACE7-69EB619CF3C8}" type="pres">
      <dgm:prSet presAssocID="{E264696C-1BC1-41A8-80AD-22109B945F61}" presName="hierChild3" presStyleCnt="0"/>
      <dgm:spPr/>
    </dgm:pt>
    <dgm:pt modelId="{821C9B00-0E5E-4201-A1E8-4FA4E80BF80F}" type="pres">
      <dgm:prSet presAssocID="{4FA02CAD-32FA-4074-A081-925A1775B7C5}" presName="Name111" presStyleLbl="parChTrans1D2" presStyleIdx="2" presStyleCnt="3"/>
      <dgm:spPr/>
      <dgm:t>
        <a:bodyPr/>
        <a:lstStyle/>
        <a:p>
          <a:endParaRPr lang="es-PE"/>
        </a:p>
      </dgm:t>
    </dgm:pt>
    <dgm:pt modelId="{501731E3-5D55-465C-A138-FE6444BA25F8}" type="pres">
      <dgm:prSet presAssocID="{CF3CA8CC-EF2E-4D07-A055-C4798DE3D4AA}" presName="hierRoot3" presStyleCnt="0">
        <dgm:presLayoutVars>
          <dgm:hierBranch val="init"/>
        </dgm:presLayoutVars>
      </dgm:prSet>
      <dgm:spPr/>
    </dgm:pt>
    <dgm:pt modelId="{0EE1E28E-3B06-46D3-ADFA-0808EE0E913F}" type="pres">
      <dgm:prSet presAssocID="{CF3CA8CC-EF2E-4D07-A055-C4798DE3D4AA}" presName="rootComposite3" presStyleCnt="0"/>
      <dgm:spPr/>
    </dgm:pt>
    <dgm:pt modelId="{DF53BB31-08A8-4ABA-902A-4AB2339354CF}" type="pres">
      <dgm:prSet presAssocID="{CF3CA8CC-EF2E-4D07-A055-C4798DE3D4AA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782A3FCD-88C5-4F3C-9BC7-DBAE33466104}" type="pres">
      <dgm:prSet presAssocID="{CF3CA8CC-EF2E-4D07-A055-C4798DE3D4AA}" presName="rootConnector3" presStyleLbl="asst1" presStyleIdx="0" presStyleCnt="1"/>
      <dgm:spPr/>
      <dgm:t>
        <a:bodyPr/>
        <a:lstStyle/>
        <a:p>
          <a:endParaRPr lang="es-PE"/>
        </a:p>
      </dgm:t>
    </dgm:pt>
    <dgm:pt modelId="{C7DC45CE-724A-4D47-9CFD-C154462DB40A}" type="pres">
      <dgm:prSet presAssocID="{CF3CA8CC-EF2E-4D07-A055-C4798DE3D4AA}" presName="hierChild6" presStyleCnt="0"/>
      <dgm:spPr/>
    </dgm:pt>
    <dgm:pt modelId="{0F6F771E-B0F8-419A-81E3-21692A24398D}" type="pres">
      <dgm:prSet presAssocID="{CF3CA8CC-EF2E-4D07-A055-C4798DE3D4AA}" presName="hierChild7" presStyleCnt="0"/>
      <dgm:spPr/>
    </dgm:pt>
  </dgm:ptLst>
  <dgm:cxnLst>
    <dgm:cxn modelId="{EDE0CA72-621B-4CC1-82EA-AA16C7D2770D}" type="presOf" srcId="{CF3CA8CC-EF2E-4D07-A055-C4798DE3D4AA}" destId="{782A3FCD-88C5-4F3C-9BC7-DBAE33466104}" srcOrd="1" destOrd="0" presId="urn:microsoft.com/office/officeart/2005/8/layout/orgChart1"/>
    <dgm:cxn modelId="{2AD867A0-D494-43A7-BE24-1534AF758593}" type="presOf" srcId="{25D17D7D-DF61-4F97-97C2-4DD15C5A61E6}" destId="{5D620E05-33BF-4604-8A3D-3EBE7C6258B7}" srcOrd="0" destOrd="0" presId="urn:microsoft.com/office/officeart/2005/8/layout/orgChart1"/>
    <dgm:cxn modelId="{D9C19D7B-9FB7-4235-BE18-6A1F54E00BA7}" type="presOf" srcId="{B524A14F-2335-484C-BF67-861F4F67623F}" destId="{E4034F4B-BD14-40DA-ACCB-0974F02179E9}" srcOrd="1" destOrd="0" presId="urn:microsoft.com/office/officeart/2005/8/layout/orgChart1"/>
    <dgm:cxn modelId="{CB40C143-D18C-4E36-9533-9E9786CE5F11}" type="presOf" srcId="{E264696C-1BC1-41A8-80AD-22109B945F61}" destId="{75E6E53A-3361-431D-A56F-18375417B7A4}" srcOrd="1" destOrd="0" presId="urn:microsoft.com/office/officeart/2005/8/layout/orgChart1"/>
    <dgm:cxn modelId="{21BF5E1F-C508-49F1-AC2F-9C783941BADD}" type="presOf" srcId="{E264696C-1BC1-41A8-80AD-22109B945F61}" destId="{3338D1D7-41BA-4703-B061-CC83A8A77F15}" srcOrd="0" destOrd="0" presId="urn:microsoft.com/office/officeart/2005/8/layout/orgChart1"/>
    <dgm:cxn modelId="{F65C1585-BF74-4CDE-BB5F-1B20A11D9690}" type="presOf" srcId="{B524A14F-2335-484C-BF67-861F4F67623F}" destId="{023F72CF-8D92-4412-8535-453C6AE5B86E}" srcOrd="0" destOrd="0" presId="urn:microsoft.com/office/officeart/2005/8/layout/orgChart1"/>
    <dgm:cxn modelId="{2111E81D-F811-4E6E-A8D5-256EB61A3000}" type="presOf" srcId="{4FA02CAD-32FA-4074-A081-925A1775B7C5}" destId="{821C9B00-0E5E-4201-A1E8-4FA4E80BF80F}" srcOrd="0" destOrd="0" presId="urn:microsoft.com/office/officeart/2005/8/layout/orgChart1"/>
    <dgm:cxn modelId="{EBFD3E1E-F31F-4533-A1A7-8E7C03D2758D}" srcId="{25D17D7D-DF61-4F97-97C2-4DD15C5A61E6}" destId="{E264696C-1BC1-41A8-80AD-22109B945F61}" srcOrd="0" destOrd="0" parTransId="{7CE1278D-0F9A-45F2-A67E-8206D47E2404}" sibTransId="{952C7972-BC8C-4494-98DF-8C81C9B8A8C0}"/>
    <dgm:cxn modelId="{9074F919-366A-4A76-A051-1ACDF91A1363}" type="presOf" srcId="{AE4FFB75-4056-4BD0-8CA9-89315D83867B}" destId="{D541348E-8CBE-4A98-A77F-F0F0A601B68D}" srcOrd="0" destOrd="0" presId="urn:microsoft.com/office/officeart/2005/8/layout/orgChart1"/>
    <dgm:cxn modelId="{D5A278E4-E19F-4CE4-BDC5-FEB72A6C7DF4}" type="presOf" srcId="{CF3CA8CC-EF2E-4D07-A055-C4798DE3D4AA}" destId="{DF53BB31-08A8-4ABA-902A-4AB2339354CF}" srcOrd="0" destOrd="0" presId="urn:microsoft.com/office/officeart/2005/8/layout/orgChart1"/>
    <dgm:cxn modelId="{DCE95273-EE84-4277-8078-6D2BE223225F}" srcId="{E264696C-1BC1-41A8-80AD-22109B945F61}" destId="{CC98C613-B77A-49F9-A3E8-1387DD6B4D03}" srcOrd="2" destOrd="0" parTransId="{2200D06D-86D1-4564-B769-194B2F1DF94A}" sibTransId="{DEFB209D-9B94-490B-92B6-ED28781A4C1D}"/>
    <dgm:cxn modelId="{F3687623-49F7-4926-A2C2-A9366F2CF759}" type="presOf" srcId="{CC98C613-B77A-49F9-A3E8-1387DD6B4D03}" destId="{1D1E0B30-49DC-46AA-A669-42561F47BE77}" srcOrd="0" destOrd="0" presId="urn:microsoft.com/office/officeart/2005/8/layout/orgChart1"/>
    <dgm:cxn modelId="{B36623DF-5629-4CAC-AB84-61C973222DB9}" srcId="{E264696C-1BC1-41A8-80AD-22109B945F61}" destId="{CF3CA8CC-EF2E-4D07-A055-C4798DE3D4AA}" srcOrd="0" destOrd="0" parTransId="{4FA02CAD-32FA-4074-A081-925A1775B7C5}" sibTransId="{B26AF701-6124-41B4-A87D-29EA66364598}"/>
    <dgm:cxn modelId="{D21D88C2-1E4F-488C-99DF-D0B8730A33E2}" srcId="{E264696C-1BC1-41A8-80AD-22109B945F61}" destId="{B524A14F-2335-484C-BF67-861F4F67623F}" srcOrd="1" destOrd="0" parTransId="{AE4FFB75-4056-4BD0-8CA9-89315D83867B}" sibTransId="{F3408D9E-B5D6-4198-8B38-3051A4F49B5D}"/>
    <dgm:cxn modelId="{43BF47DB-4F8A-4CB2-A05F-F2BCF7933E37}" type="presOf" srcId="{2200D06D-86D1-4564-B769-194B2F1DF94A}" destId="{C54D32B9-79EF-4B65-9640-525D4BD77E5D}" srcOrd="0" destOrd="0" presId="urn:microsoft.com/office/officeart/2005/8/layout/orgChart1"/>
    <dgm:cxn modelId="{C28B726C-0D65-4AAF-B8C3-D82770830054}" type="presOf" srcId="{CC98C613-B77A-49F9-A3E8-1387DD6B4D03}" destId="{163FCB7C-78FC-4549-B4E0-DA727134969A}" srcOrd="1" destOrd="0" presId="urn:microsoft.com/office/officeart/2005/8/layout/orgChart1"/>
    <dgm:cxn modelId="{875EFCDE-D75C-4368-A753-484A428F81F0}" type="presParOf" srcId="{5D620E05-33BF-4604-8A3D-3EBE7C6258B7}" destId="{50209213-7F7C-4D4F-974D-5A6ED2DE95D4}" srcOrd="0" destOrd="0" presId="urn:microsoft.com/office/officeart/2005/8/layout/orgChart1"/>
    <dgm:cxn modelId="{889DC53D-0481-46C3-AEF4-E9F4AD0E6186}" type="presParOf" srcId="{50209213-7F7C-4D4F-974D-5A6ED2DE95D4}" destId="{A6286836-501A-497D-B1C8-B6645CA02CF2}" srcOrd="0" destOrd="0" presId="urn:microsoft.com/office/officeart/2005/8/layout/orgChart1"/>
    <dgm:cxn modelId="{4004C221-7B02-447F-84AD-75BA1D28EBF6}" type="presParOf" srcId="{A6286836-501A-497D-B1C8-B6645CA02CF2}" destId="{3338D1D7-41BA-4703-B061-CC83A8A77F15}" srcOrd="0" destOrd="0" presId="urn:microsoft.com/office/officeart/2005/8/layout/orgChart1"/>
    <dgm:cxn modelId="{FE7FC326-530E-4FA1-A8CC-F09DC7AAA2B0}" type="presParOf" srcId="{A6286836-501A-497D-B1C8-B6645CA02CF2}" destId="{75E6E53A-3361-431D-A56F-18375417B7A4}" srcOrd="1" destOrd="0" presId="urn:microsoft.com/office/officeart/2005/8/layout/orgChart1"/>
    <dgm:cxn modelId="{115CBA08-1ED2-4042-B7DE-B14A3AC5DE87}" type="presParOf" srcId="{50209213-7F7C-4D4F-974D-5A6ED2DE95D4}" destId="{4BBAAC89-FC61-4F83-BBAF-460E482E8390}" srcOrd="1" destOrd="0" presId="urn:microsoft.com/office/officeart/2005/8/layout/orgChart1"/>
    <dgm:cxn modelId="{0EF5BB10-454F-4A0B-9347-88D236A3CAB3}" type="presParOf" srcId="{4BBAAC89-FC61-4F83-BBAF-460E482E8390}" destId="{D541348E-8CBE-4A98-A77F-F0F0A601B68D}" srcOrd="0" destOrd="0" presId="urn:microsoft.com/office/officeart/2005/8/layout/orgChart1"/>
    <dgm:cxn modelId="{47589A9E-AB83-4E04-83A4-B8ED654C5C0B}" type="presParOf" srcId="{4BBAAC89-FC61-4F83-BBAF-460E482E8390}" destId="{4AFBE8EC-760D-4656-9BE9-266073EC4772}" srcOrd="1" destOrd="0" presId="urn:microsoft.com/office/officeart/2005/8/layout/orgChart1"/>
    <dgm:cxn modelId="{EEEB5FE9-9ED7-46BA-8659-0757B694E023}" type="presParOf" srcId="{4AFBE8EC-760D-4656-9BE9-266073EC4772}" destId="{0CA63514-8709-4CDB-A968-F7DD7286460E}" srcOrd="0" destOrd="0" presId="urn:microsoft.com/office/officeart/2005/8/layout/orgChart1"/>
    <dgm:cxn modelId="{0EC70CC6-548F-4DB3-85B8-1A5261A527D9}" type="presParOf" srcId="{0CA63514-8709-4CDB-A968-F7DD7286460E}" destId="{023F72CF-8D92-4412-8535-453C6AE5B86E}" srcOrd="0" destOrd="0" presId="urn:microsoft.com/office/officeart/2005/8/layout/orgChart1"/>
    <dgm:cxn modelId="{2E8561D8-54E7-4FF8-BCCA-6B6001E1B529}" type="presParOf" srcId="{0CA63514-8709-4CDB-A968-F7DD7286460E}" destId="{E4034F4B-BD14-40DA-ACCB-0974F02179E9}" srcOrd="1" destOrd="0" presId="urn:microsoft.com/office/officeart/2005/8/layout/orgChart1"/>
    <dgm:cxn modelId="{3A6C3082-291A-41F5-9D4F-CB41D71A5052}" type="presParOf" srcId="{4AFBE8EC-760D-4656-9BE9-266073EC4772}" destId="{D6B0FEB3-ADE9-492A-B020-585B0DD91741}" srcOrd="1" destOrd="0" presId="urn:microsoft.com/office/officeart/2005/8/layout/orgChart1"/>
    <dgm:cxn modelId="{FF20C165-81D7-42CD-BF45-E3D4E722BF84}" type="presParOf" srcId="{4AFBE8EC-760D-4656-9BE9-266073EC4772}" destId="{C04CA2FB-5E93-426F-B358-D25D99900D38}" srcOrd="2" destOrd="0" presId="urn:microsoft.com/office/officeart/2005/8/layout/orgChart1"/>
    <dgm:cxn modelId="{3B8D049A-7C89-40FF-A455-B8C85B0952A4}" type="presParOf" srcId="{4BBAAC89-FC61-4F83-BBAF-460E482E8390}" destId="{C54D32B9-79EF-4B65-9640-525D4BD77E5D}" srcOrd="2" destOrd="0" presId="urn:microsoft.com/office/officeart/2005/8/layout/orgChart1"/>
    <dgm:cxn modelId="{4E9FFCB5-4B02-4FFE-A847-AE9A31C9D0C2}" type="presParOf" srcId="{4BBAAC89-FC61-4F83-BBAF-460E482E8390}" destId="{31E37036-FD72-49F5-8019-E5F043F8EA09}" srcOrd="3" destOrd="0" presId="urn:microsoft.com/office/officeart/2005/8/layout/orgChart1"/>
    <dgm:cxn modelId="{5930010A-0D96-4AF2-86F5-EEE7BD4F3B4A}" type="presParOf" srcId="{31E37036-FD72-49F5-8019-E5F043F8EA09}" destId="{5BE3609B-15D9-4CCA-9990-77F36E054EC2}" srcOrd="0" destOrd="0" presId="urn:microsoft.com/office/officeart/2005/8/layout/orgChart1"/>
    <dgm:cxn modelId="{9A618B40-56FF-49F3-B903-7016A9E5F0F0}" type="presParOf" srcId="{5BE3609B-15D9-4CCA-9990-77F36E054EC2}" destId="{1D1E0B30-49DC-46AA-A669-42561F47BE77}" srcOrd="0" destOrd="0" presId="urn:microsoft.com/office/officeart/2005/8/layout/orgChart1"/>
    <dgm:cxn modelId="{5BFFE567-8BE7-4301-8A0A-F62BA3810E94}" type="presParOf" srcId="{5BE3609B-15D9-4CCA-9990-77F36E054EC2}" destId="{163FCB7C-78FC-4549-B4E0-DA727134969A}" srcOrd="1" destOrd="0" presId="urn:microsoft.com/office/officeart/2005/8/layout/orgChart1"/>
    <dgm:cxn modelId="{EB91D4B5-B7F7-45BE-AC6B-4B0896035752}" type="presParOf" srcId="{31E37036-FD72-49F5-8019-E5F043F8EA09}" destId="{A355189A-0E65-48D5-93E4-47A37AB61F37}" srcOrd="1" destOrd="0" presId="urn:microsoft.com/office/officeart/2005/8/layout/orgChart1"/>
    <dgm:cxn modelId="{3C42B05C-F51E-4C32-9DAB-98284C8CBED4}" type="presParOf" srcId="{31E37036-FD72-49F5-8019-E5F043F8EA09}" destId="{D175F2E1-A65A-42F4-BB80-74A6031BCDE8}" srcOrd="2" destOrd="0" presId="urn:microsoft.com/office/officeart/2005/8/layout/orgChart1"/>
    <dgm:cxn modelId="{3F7FE7F3-E5C6-4DDB-9D9F-66B4D7DD34E4}" type="presParOf" srcId="{50209213-7F7C-4D4F-974D-5A6ED2DE95D4}" destId="{F4518E4F-2DB3-4DBF-ACE7-69EB619CF3C8}" srcOrd="2" destOrd="0" presId="urn:microsoft.com/office/officeart/2005/8/layout/orgChart1"/>
    <dgm:cxn modelId="{17134CAD-9D98-4180-91ED-4BF28F86EE05}" type="presParOf" srcId="{F4518E4F-2DB3-4DBF-ACE7-69EB619CF3C8}" destId="{821C9B00-0E5E-4201-A1E8-4FA4E80BF80F}" srcOrd="0" destOrd="0" presId="urn:microsoft.com/office/officeart/2005/8/layout/orgChart1"/>
    <dgm:cxn modelId="{378205FE-CFD6-4FBC-BC47-5CEFDADAC67E}" type="presParOf" srcId="{F4518E4F-2DB3-4DBF-ACE7-69EB619CF3C8}" destId="{501731E3-5D55-465C-A138-FE6444BA25F8}" srcOrd="1" destOrd="0" presId="urn:microsoft.com/office/officeart/2005/8/layout/orgChart1"/>
    <dgm:cxn modelId="{90B05315-9CC6-4E78-902D-E21E742584D6}" type="presParOf" srcId="{501731E3-5D55-465C-A138-FE6444BA25F8}" destId="{0EE1E28E-3B06-46D3-ADFA-0808EE0E913F}" srcOrd="0" destOrd="0" presId="urn:microsoft.com/office/officeart/2005/8/layout/orgChart1"/>
    <dgm:cxn modelId="{3D0DBD98-80EC-47C2-AD69-A1FAECAA55D9}" type="presParOf" srcId="{0EE1E28E-3B06-46D3-ADFA-0808EE0E913F}" destId="{DF53BB31-08A8-4ABA-902A-4AB2339354CF}" srcOrd="0" destOrd="0" presId="urn:microsoft.com/office/officeart/2005/8/layout/orgChart1"/>
    <dgm:cxn modelId="{56627CB9-7690-43A3-A36A-505AA7EDBD5D}" type="presParOf" srcId="{0EE1E28E-3B06-46D3-ADFA-0808EE0E913F}" destId="{782A3FCD-88C5-4F3C-9BC7-DBAE33466104}" srcOrd="1" destOrd="0" presId="urn:microsoft.com/office/officeart/2005/8/layout/orgChart1"/>
    <dgm:cxn modelId="{66155FD9-FA96-4D5A-9DF8-50414EC79DCF}" type="presParOf" srcId="{501731E3-5D55-465C-A138-FE6444BA25F8}" destId="{C7DC45CE-724A-4D47-9CFD-C154462DB40A}" srcOrd="1" destOrd="0" presId="urn:microsoft.com/office/officeart/2005/8/layout/orgChart1"/>
    <dgm:cxn modelId="{5B7891B7-F94E-4E51-B8CF-D9B2ABC19103}" type="presParOf" srcId="{501731E3-5D55-465C-A138-FE6444BA25F8}" destId="{0F6F771E-B0F8-419A-81E3-21692A24398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C9B00-0E5E-4201-A1E8-4FA4E80BF80F}">
      <dsp:nvSpPr>
        <dsp:cNvPr id="0" name=""/>
        <dsp:cNvSpPr/>
      </dsp:nvSpPr>
      <dsp:spPr>
        <a:xfrm>
          <a:off x="4192107" y="1083036"/>
          <a:ext cx="184917" cy="998774"/>
        </a:xfrm>
        <a:custGeom>
          <a:avLst/>
          <a:gdLst/>
          <a:ahLst/>
          <a:cxnLst/>
          <a:rect l="0" t="0" r="0" b="0"/>
          <a:pathLst>
            <a:path>
              <a:moveTo>
                <a:pt x="184917" y="0"/>
              </a:moveTo>
              <a:lnTo>
                <a:pt x="184917" y="998774"/>
              </a:lnTo>
              <a:lnTo>
                <a:pt x="0" y="9987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D32B9-79EF-4B65-9640-525D4BD77E5D}">
      <dsp:nvSpPr>
        <dsp:cNvPr id="0" name=""/>
        <dsp:cNvSpPr/>
      </dsp:nvSpPr>
      <dsp:spPr>
        <a:xfrm>
          <a:off x="4377024" y="1083036"/>
          <a:ext cx="2170340" cy="1995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7730"/>
              </a:lnTo>
              <a:lnTo>
                <a:pt x="2170340" y="1767730"/>
              </a:lnTo>
              <a:lnTo>
                <a:pt x="2170340" y="1995168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41348E-8CBE-4A98-A77F-F0F0A601B68D}">
      <dsp:nvSpPr>
        <dsp:cNvPr id="0" name=""/>
        <dsp:cNvSpPr/>
      </dsp:nvSpPr>
      <dsp:spPr>
        <a:xfrm>
          <a:off x="2485176" y="1083036"/>
          <a:ext cx="1891848" cy="1995168"/>
        </a:xfrm>
        <a:custGeom>
          <a:avLst/>
          <a:gdLst/>
          <a:ahLst/>
          <a:cxnLst/>
          <a:rect l="0" t="0" r="0" b="0"/>
          <a:pathLst>
            <a:path>
              <a:moveTo>
                <a:pt x="1891848" y="0"/>
              </a:moveTo>
              <a:lnTo>
                <a:pt x="1891848" y="1767730"/>
              </a:lnTo>
              <a:lnTo>
                <a:pt x="0" y="1767730"/>
              </a:lnTo>
              <a:lnTo>
                <a:pt x="0" y="1995168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38D1D7-41BA-4703-B061-CC83A8A77F15}">
      <dsp:nvSpPr>
        <dsp:cNvPr id="0" name=""/>
        <dsp:cNvSpPr/>
      </dsp:nvSpPr>
      <dsp:spPr>
        <a:xfrm>
          <a:off x="3293988" y="0"/>
          <a:ext cx="2166073" cy="10830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/>
            <a:t>MINISTRO</a:t>
          </a:r>
        </a:p>
      </dsp:txBody>
      <dsp:txXfrm>
        <a:off x="3293988" y="0"/>
        <a:ext cx="2166073" cy="1083036"/>
      </dsp:txXfrm>
    </dsp:sp>
    <dsp:sp modelId="{023F72CF-8D92-4412-8535-453C6AE5B86E}">
      <dsp:nvSpPr>
        <dsp:cNvPr id="0" name=""/>
        <dsp:cNvSpPr/>
      </dsp:nvSpPr>
      <dsp:spPr>
        <a:xfrm>
          <a:off x="584793" y="3078204"/>
          <a:ext cx="3800765" cy="108303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/>
            <a:t>VICEMINISTERIO DE POLÍTICAS AGRARIAS</a:t>
          </a:r>
        </a:p>
      </dsp:txBody>
      <dsp:txXfrm>
        <a:off x="584793" y="3078204"/>
        <a:ext cx="3800765" cy="1083036"/>
      </dsp:txXfrm>
    </dsp:sp>
    <dsp:sp modelId="{1D1E0B30-49DC-46AA-A669-42561F47BE77}">
      <dsp:nvSpPr>
        <dsp:cNvPr id="0" name=""/>
        <dsp:cNvSpPr/>
      </dsp:nvSpPr>
      <dsp:spPr>
        <a:xfrm>
          <a:off x="4840434" y="3078204"/>
          <a:ext cx="3413861" cy="108303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/>
            <a:t>VICEMINISTERIO DE DESARROLLO E INFRAESTRUCTURA AGRARIA Y RIEGO</a:t>
          </a:r>
        </a:p>
      </dsp:txBody>
      <dsp:txXfrm>
        <a:off x="4840434" y="3078204"/>
        <a:ext cx="3413861" cy="1083036"/>
      </dsp:txXfrm>
    </dsp:sp>
    <dsp:sp modelId="{DF53BB31-08A8-4ABA-902A-4AB2339354CF}">
      <dsp:nvSpPr>
        <dsp:cNvPr id="0" name=""/>
        <dsp:cNvSpPr/>
      </dsp:nvSpPr>
      <dsp:spPr>
        <a:xfrm>
          <a:off x="1631570" y="1540292"/>
          <a:ext cx="2560537" cy="1083036"/>
        </a:xfrm>
        <a:prstGeom prst="rect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SECRETARÍA GENERAL</a:t>
          </a:r>
        </a:p>
      </dsp:txBody>
      <dsp:txXfrm>
        <a:off x="1631570" y="1540292"/>
        <a:ext cx="2560537" cy="10830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C9B00-0E5E-4201-A1E8-4FA4E80BF80F}">
      <dsp:nvSpPr>
        <dsp:cNvPr id="0" name=""/>
        <dsp:cNvSpPr/>
      </dsp:nvSpPr>
      <dsp:spPr>
        <a:xfrm>
          <a:off x="4453017" y="1182206"/>
          <a:ext cx="201850" cy="1087787"/>
        </a:xfrm>
        <a:custGeom>
          <a:avLst/>
          <a:gdLst/>
          <a:ahLst/>
          <a:cxnLst/>
          <a:rect l="0" t="0" r="0" b="0"/>
          <a:pathLst>
            <a:path>
              <a:moveTo>
                <a:pt x="201850" y="0"/>
              </a:moveTo>
              <a:lnTo>
                <a:pt x="201850" y="1087787"/>
              </a:lnTo>
              <a:lnTo>
                <a:pt x="0" y="108778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D32B9-79EF-4B65-9640-525D4BD77E5D}">
      <dsp:nvSpPr>
        <dsp:cNvPr id="0" name=""/>
        <dsp:cNvSpPr/>
      </dsp:nvSpPr>
      <dsp:spPr>
        <a:xfrm>
          <a:off x="4654867" y="1182206"/>
          <a:ext cx="1918118" cy="21754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7154"/>
              </a:lnTo>
              <a:lnTo>
                <a:pt x="1918118" y="1927154"/>
              </a:lnTo>
              <a:lnTo>
                <a:pt x="1918118" y="217541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41348E-8CBE-4A98-A77F-F0F0A601B68D}">
      <dsp:nvSpPr>
        <dsp:cNvPr id="0" name=""/>
        <dsp:cNvSpPr/>
      </dsp:nvSpPr>
      <dsp:spPr>
        <a:xfrm>
          <a:off x="2866354" y="1182206"/>
          <a:ext cx="1788513" cy="2175417"/>
        </a:xfrm>
        <a:custGeom>
          <a:avLst/>
          <a:gdLst/>
          <a:ahLst/>
          <a:cxnLst/>
          <a:rect l="0" t="0" r="0" b="0"/>
          <a:pathLst>
            <a:path>
              <a:moveTo>
                <a:pt x="1788513" y="0"/>
              </a:moveTo>
              <a:lnTo>
                <a:pt x="1788513" y="1927154"/>
              </a:lnTo>
              <a:lnTo>
                <a:pt x="0" y="1927154"/>
              </a:lnTo>
              <a:lnTo>
                <a:pt x="0" y="217541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38D1D7-41BA-4703-B061-CC83A8A77F15}">
      <dsp:nvSpPr>
        <dsp:cNvPr id="0" name=""/>
        <dsp:cNvSpPr/>
      </dsp:nvSpPr>
      <dsp:spPr>
        <a:xfrm>
          <a:off x="3472660" y="0"/>
          <a:ext cx="2364413" cy="118220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/>
            <a:t>DESPACHO MINISTERIAL</a:t>
          </a:r>
        </a:p>
      </dsp:txBody>
      <dsp:txXfrm>
        <a:off x="3472660" y="0"/>
        <a:ext cx="2364413" cy="1182206"/>
      </dsp:txXfrm>
    </dsp:sp>
    <dsp:sp modelId="{023F72CF-8D92-4412-8535-453C6AE5B86E}">
      <dsp:nvSpPr>
        <dsp:cNvPr id="0" name=""/>
        <dsp:cNvSpPr/>
      </dsp:nvSpPr>
      <dsp:spPr>
        <a:xfrm>
          <a:off x="1242912" y="3357624"/>
          <a:ext cx="3246883" cy="118220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DESPACHO VICEMINISTERIAL DE AGRICULTURA FAMILIAR Y DESARROLLO AGRARIO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1242912" y="3357624"/>
        <a:ext cx="3246883" cy="1182206"/>
      </dsp:txXfrm>
    </dsp:sp>
    <dsp:sp modelId="{1D1E0B30-49DC-46AA-A669-42561F47BE77}">
      <dsp:nvSpPr>
        <dsp:cNvPr id="0" name=""/>
        <dsp:cNvSpPr/>
      </dsp:nvSpPr>
      <dsp:spPr>
        <a:xfrm>
          <a:off x="4986322" y="3357624"/>
          <a:ext cx="3173327" cy="118220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DESPACHO VICEMINISTERIAL DE SERVICIOS AGRARIOS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4986322" y="3357624"/>
        <a:ext cx="3173327" cy="1182206"/>
      </dsp:txXfrm>
    </dsp:sp>
    <dsp:sp modelId="{DF53BB31-08A8-4ABA-902A-4AB2339354CF}">
      <dsp:nvSpPr>
        <dsp:cNvPr id="0" name=""/>
        <dsp:cNvSpPr/>
      </dsp:nvSpPr>
      <dsp:spPr>
        <a:xfrm>
          <a:off x="2088603" y="1678891"/>
          <a:ext cx="2364413" cy="1182206"/>
        </a:xfrm>
        <a:prstGeom prst="rect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/>
            <a:t>SECRETARÍA GENERAL</a:t>
          </a:r>
        </a:p>
      </dsp:txBody>
      <dsp:txXfrm>
        <a:off x="2088603" y="1678891"/>
        <a:ext cx="2364413" cy="1182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41458"/>
          </a:xfrm>
          <a:prstGeom prst="rect">
            <a:avLst/>
          </a:prstGeom>
        </p:spPr>
        <p:txBody>
          <a:bodyPr vert="horz" lIns="80284" tIns="40142" rIns="80284" bIns="40142" rtlCol="0"/>
          <a:lstStyle>
            <a:lvl1pPr algn="l">
              <a:defRPr sz="11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23409" y="0"/>
            <a:ext cx="4302231" cy="341458"/>
          </a:xfrm>
          <a:prstGeom prst="rect">
            <a:avLst/>
          </a:prstGeom>
        </p:spPr>
        <p:txBody>
          <a:bodyPr vert="horz" lIns="80284" tIns="40142" rIns="80284" bIns="40142" rtlCol="0"/>
          <a:lstStyle>
            <a:lvl1pPr algn="r">
              <a:defRPr sz="1100"/>
            </a:lvl1pPr>
          </a:lstStyle>
          <a:p>
            <a:fld id="{BF22190F-2779-4BC8-B8EF-4936AA377EE8}" type="datetimeFigureOut">
              <a:rPr lang="es-PE" smtClean="0"/>
              <a:t>10/07/2020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84" tIns="40142" rIns="80284" bIns="40142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92823" y="3271382"/>
            <a:ext cx="7942580" cy="2676584"/>
          </a:xfrm>
          <a:prstGeom prst="rect">
            <a:avLst/>
          </a:prstGeom>
        </p:spPr>
        <p:txBody>
          <a:bodyPr vert="horz" lIns="80284" tIns="40142" rIns="80284" bIns="40142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2231" cy="341457"/>
          </a:xfrm>
          <a:prstGeom prst="rect">
            <a:avLst/>
          </a:prstGeom>
        </p:spPr>
        <p:txBody>
          <a:bodyPr vert="horz" lIns="80284" tIns="40142" rIns="80284" bIns="40142" rtlCol="0" anchor="b"/>
          <a:lstStyle>
            <a:lvl1pPr algn="l">
              <a:defRPr sz="11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23409" y="6456219"/>
            <a:ext cx="4302231" cy="341457"/>
          </a:xfrm>
          <a:prstGeom prst="rect">
            <a:avLst/>
          </a:prstGeom>
        </p:spPr>
        <p:txBody>
          <a:bodyPr vert="horz" lIns="80284" tIns="40142" rIns="80284" bIns="40142" rtlCol="0" anchor="b"/>
          <a:lstStyle>
            <a:lvl1pPr algn="r">
              <a:defRPr sz="1100"/>
            </a:lvl1pPr>
          </a:lstStyle>
          <a:p>
            <a:fld id="{0A9E180E-E9E0-42BF-A53C-93AA027853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8438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3500" dirty="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3500" dirty="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3500" dirty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3500" dirty="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dirty="0"/>
          </a:p>
        </p:txBody>
      </p:sp>
      <p:sp>
        <p:nvSpPr>
          <p:cNvPr id="16387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652310" indent="-250889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003554" indent="-20071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404976" indent="-20071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806397" indent="-20071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207819" indent="-200711" defTabSz="40142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609240" indent="-200711" defTabSz="40142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010662" indent="-200711" defTabSz="40142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412084" indent="-200711" defTabSz="40142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2AA9CBB-47E5-4884-B1C7-48A36FA94C33}" type="slidenum">
              <a:rPr lang="es-ES" altLang="es-ES_tradnl"/>
              <a:pPr>
                <a:spcBef>
                  <a:spcPct val="0"/>
                </a:spcBef>
              </a:pPr>
              <a:t>1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07635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E180E-E9E0-42BF-A53C-93AA027853F7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7800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Cambiar modelo de organigrama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E180E-E9E0-42BF-A53C-93AA027853F7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39224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81799-0BAD-490E-8960-C03C548DFB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64159-FDDF-42B1-BE79-E3861250D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44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81799-0BAD-490E-8960-C03C548DFB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64159-FDDF-42B1-BE79-E3861250D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63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81799-0BAD-490E-8960-C03C548DFB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64159-FDDF-42B1-BE79-E3861250D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108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7827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0830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795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81799-0BAD-490E-8960-C03C548DFB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64159-FDDF-42B1-BE79-E3861250D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05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81799-0BAD-490E-8960-C03C548DFB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64159-FDDF-42B1-BE79-E3861250D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94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81799-0BAD-490E-8960-C03C548DFB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64159-FDDF-42B1-BE79-E3861250D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92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81799-0BAD-490E-8960-C03C548DFB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64159-FDDF-42B1-BE79-E3861250D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905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81799-0BAD-490E-8960-C03C548DFB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64159-FDDF-42B1-BE79-E3861250D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65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81799-0BAD-490E-8960-C03C548DFB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64159-FDDF-42B1-BE79-E3861250D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435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81799-0BAD-490E-8960-C03C548DFB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64159-FDDF-42B1-BE79-E3861250D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730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81799-0BAD-490E-8960-C03C548DFB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64159-FDDF-42B1-BE79-E3861250D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635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81799-0BAD-490E-8960-C03C548DFB1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64159-FDDF-42B1-BE79-E3861250D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00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85" y="1322916"/>
            <a:ext cx="2852813" cy="58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44152AB-3EFF-4143-8AF7-F0B131CF8683}"/>
              </a:ext>
            </a:extLst>
          </p:cNvPr>
          <p:cNvSpPr/>
          <p:nvPr/>
        </p:nvSpPr>
        <p:spPr>
          <a:xfrm>
            <a:off x="1264920" y="2019400"/>
            <a:ext cx="964692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SUSTENTACIÓN DEL PROYECTO DE LEY Nº 4493/2018-PE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“Ley de Organización y Funciones del Ministerio de Desarrollo Agrario”</a:t>
            </a:r>
          </a:p>
          <a:p>
            <a:pPr algn="ctr"/>
            <a:endParaRPr lang="es-E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COMISIÓN AGRARIA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PE" sz="16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DE JUNIO DE 2020</a:t>
            </a:r>
          </a:p>
          <a:p>
            <a:pPr algn="ctr"/>
            <a:endParaRPr lang="es-PE" sz="2000" b="1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PE" sz="20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Jorge Luis Montenegro Chavesta</a:t>
            </a:r>
          </a:p>
          <a:p>
            <a:pPr algn="ctr"/>
            <a:r>
              <a:rPr lang="es-PE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Ministro de Agricultura y Riego</a:t>
            </a:r>
            <a:endParaRPr lang="es-ES" sz="3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Recurso%202@4x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237614"/>
            <a:ext cx="1106805" cy="879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779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 txBox="1">
            <a:spLocks/>
          </p:cNvSpPr>
          <p:nvPr/>
        </p:nvSpPr>
        <p:spPr>
          <a:xfrm>
            <a:off x="2493737" y="315135"/>
            <a:ext cx="7097938" cy="1001983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 algn="ctr">
              <a:lnSpc>
                <a:spcPct val="100000"/>
              </a:lnSpc>
              <a:spcBef>
                <a:spcPts val="133"/>
              </a:spcBef>
            </a:pPr>
            <a:r>
              <a:rPr lang="es-PE" dirty="0">
                <a:latin typeface="+mn-lt"/>
              </a:rPr>
              <a:t>FUNCIONES DEL MINISTERIO DE DESARROLLO AGRARIO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485483" y="1376855"/>
            <a:ext cx="5252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indent="-457189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85482" y="1344858"/>
            <a:ext cx="11221035" cy="572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/>
              <a:t>Orientar, dirigir, formular, coordinar, determinar, ejecutar, supervisar y evaluar las políticas nacionales del sector agrario.</a:t>
            </a:r>
          </a:p>
          <a:p>
            <a:pPr marL="16932" algn="just">
              <a:spcBef>
                <a:spcPts val="513"/>
              </a:spcBef>
              <a:tabLst>
                <a:tab pos="474121" algn="l"/>
                <a:tab pos="474968" algn="l"/>
              </a:tabLst>
            </a:pPr>
            <a:r>
              <a:rPr lang="es-PE" sz="2000" dirty="0"/>
              <a:t> </a:t>
            </a:r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/>
              <a:t>Mantener relaciones con los gobiernos regionales, gobiernos locales y otras entidades públicas y privadas, organizaciones representativas de los/as productores/as agrarios/as, así como otras instituciones nacionales e internacionales vinculadas a la implementación de las políticas nacionales en materia agraria. </a:t>
            </a:r>
          </a:p>
          <a:p>
            <a:pPr marL="16932" algn="just">
              <a:spcBef>
                <a:spcPts val="513"/>
              </a:spcBef>
              <a:tabLst>
                <a:tab pos="474121" algn="l"/>
                <a:tab pos="474968" algn="l"/>
              </a:tabLst>
            </a:pPr>
            <a:endParaRPr lang="es-PE" sz="2000" dirty="0"/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/>
              <a:t>Ejercer la titularidad del pliego presupuestal del Ministerio de Desarrollo Agrario.</a:t>
            </a:r>
          </a:p>
          <a:p>
            <a:pPr marL="16932" algn="just">
              <a:spcBef>
                <a:spcPts val="513"/>
              </a:spcBef>
              <a:tabLst>
                <a:tab pos="474121" algn="l"/>
                <a:tab pos="474968" algn="l"/>
              </a:tabLst>
            </a:pPr>
            <a:endParaRPr lang="es-PE" sz="2000" dirty="0"/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/>
              <a:t>Representar al sector ante entidades públicas o privadas en los ámbitos nacional e internacional.</a:t>
            </a:r>
          </a:p>
          <a:p>
            <a:pPr marL="16932" algn="just">
              <a:spcBef>
                <a:spcPts val="513"/>
              </a:spcBef>
              <a:tabLst>
                <a:tab pos="474121" algn="l"/>
                <a:tab pos="474968" algn="l"/>
              </a:tabLst>
            </a:pPr>
            <a:endParaRPr lang="es-PE" sz="2000" dirty="0"/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/>
              <a:t>Ejercer las demás funciones que le asigne la Constitución Política del Perú y la ley.</a:t>
            </a:r>
          </a:p>
          <a:p>
            <a:pPr marL="16932" algn="just">
              <a:spcBef>
                <a:spcPts val="513"/>
              </a:spcBef>
              <a:tabLst>
                <a:tab pos="474121" algn="l"/>
                <a:tab pos="474968" algn="l"/>
              </a:tabLst>
            </a:pPr>
            <a:endParaRPr lang="es-PE" sz="2000" dirty="0"/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/>
              <a:t>El/La Ministro/a puede delegar las facultades y atribuciones que no sean privativas a su función. 	</a:t>
            </a:r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307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 txBox="1">
            <a:spLocks/>
          </p:cNvSpPr>
          <p:nvPr/>
        </p:nvSpPr>
        <p:spPr>
          <a:xfrm>
            <a:off x="635000" y="315135"/>
            <a:ext cx="10815412" cy="1001983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 algn="ctr">
              <a:lnSpc>
                <a:spcPct val="100000"/>
              </a:lnSpc>
              <a:spcBef>
                <a:spcPts val="133"/>
              </a:spcBef>
            </a:pPr>
            <a:r>
              <a:rPr lang="es-PE" dirty="0">
                <a:latin typeface="+mn-lt"/>
              </a:rPr>
              <a:t>FUNCIONES DEL VICEMINISTERIO DE AGRICULTURA FAMILIAR Y DESARROLLO AGRARIO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485482" y="1616698"/>
            <a:ext cx="11071518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/>
              <a:t>La formulación, planeación, coordinación, supervisión y evaluación de las Políticas Nacionales del sector. </a:t>
            </a:r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/>
              <a:t>El desarrollo y evaluación de regulaciones, instrumentos y mecanismos para la implementación de las políticas del sector. </a:t>
            </a:r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/>
              <a:t>La evaluación de los impactos generados por los programas, proyectos y regulaciones en materia agraria. </a:t>
            </a:r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/>
              <a:t>Coordinar, orientar, articular y supervisar las actividades de promoción del desarrollo sostenible de la agricultura familiar, en el ámbito del sector agrario. </a:t>
            </a:r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/>
              <a:t>Promover el desarrollo de los/as productores/as agrarios/as, así como de las comunidades campesinas, comunidades nativas u otras localidades con presencia de pueblos indígenas u originarios. </a:t>
            </a:r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/>
              <a:t>La generación y análisis de información en materia agraria. </a:t>
            </a:r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/>
              <a:t>Las demás que le asigne la normatividad. </a:t>
            </a:r>
          </a:p>
        </p:txBody>
      </p:sp>
    </p:spTree>
    <p:extLst>
      <p:ext uri="{BB962C8B-B14F-4D97-AF65-F5344CB8AC3E}">
        <p14:creationId xmlns:p14="http://schemas.microsoft.com/office/powerpoint/2010/main" val="344103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 txBox="1">
            <a:spLocks/>
          </p:cNvSpPr>
          <p:nvPr/>
        </p:nvSpPr>
        <p:spPr>
          <a:xfrm>
            <a:off x="1280160" y="298763"/>
            <a:ext cx="9678572" cy="1001983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 algn="ctr">
              <a:lnSpc>
                <a:spcPct val="100000"/>
              </a:lnSpc>
              <a:spcBef>
                <a:spcPts val="133"/>
              </a:spcBef>
            </a:pPr>
            <a:r>
              <a:rPr lang="es-PE" dirty="0">
                <a:latin typeface="+mn-lt"/>
              </a:rPr>
              <a:t>FUNCIONES DEL VICEMINISTERIO DE SERVICIOS AGRARIOS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99734" y="1430993"/>
            <a:ext cx="11106297" cy="4850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>
                <a:cs typeface="Arial" panose="020B0604020202020204" pitchFamily="34" charset="0"/>
              </a:rPr>
              <a:t>La conservación y aprovechamiento sostenible de los recursos naturales renovables de su competencia, y la gestión eficiente del recurso suelo para uso agrario.</a:t>
            </a:r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>
                <a:cs typeface="Arial" panose="020B0604020202020204" pitchFamily="34" charset="0"/>
              </a:rPr>
              <a:t>La promoción y coordinación para el desarrollo de infraestructura agraria, riego y drenaje, incluyendo los sistemas de riego tecnificado, a nivel nacional.</a:t>
            </a:r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>
                <a:cs typeface="Arial" panose="020B0604020202020204" pitchFamily="34" charset="0"/>
              </a:rPr>
              <a:t>La promoción de la sanidad, inocuidad, investigación, extensión, transferencia de tecnología y otros servicios vinculados a la actividad agraria.</a:t>
            </a:r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>
                <a:cs typeface="Arial" panose="020B0604020202020204" pitchFamily="34" charset="0"/>
              </a:rPr>
              <a:t>La promoción de instrumentos financieros para el desarrollo agrario.</a:t>
            </a:r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>
                <a:cs typeface="Arial" panose="020B0604020202020204" pitchFamily="34" charset="0"/>
              </a:rPr>
              <a:t>Proponer normativa y lineamientos técnicos para el saneamiento físico - legal y la formalización de la propiedad agraria.</a:t>
            </a:r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>
                <a:cs typeface="Arial" panose="020B0604020202020204" pitchFamily="34" charset="0"/>
              </a:rPr>
              <a:t>El fomento de la investigación, innovación y transferencia tecnológica hacia los/as productores/as agrarios/as. 	</a:t>
            </a:r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>
                <a:cs typeface="Arial" panose="020B0604020202020204" pitchFamily="34" charset="0"/>
              </a:rPr>
              <a:t>El fomento de la producción, transformación primaria y de comercialización, de cultivos y de crianzas.</a:t>
            </a:r>
          </a:p>
          <a:p>
            <a:pPr marL="47412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000" dirty="0">
                <a:cs typeface="Arial" panose="020B0604020202020204" pitchFamily="34" charset="0"/>
              </a:rPr>
              <a:t>Las demás que le asigne la normatividad. </a:t>
            </a:r>
          </a:p>
        </p:txBody>
      </p:sp>
    </p:spTree>
    <p:extLst>
      <p:ext uri="{BB962C8B-B14F-4D97-AF65-F5344CB8AC3E}">
        <p14:creationId xmlns:p14="http://schemas.microsoft.com/office/powerpoint/2010/main" val="4069377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EB2552DA-53E2-1143-BC59-935261A0D8F1}"/>
              </a:ext>
            </a:extLst>
          </p:cNvPr>
          <p:cNvSpPr txBox="1">
            <a:spLocks/>
          </p:cNvSpPr>
          <p:nvPr/>
        </p:nvSpPr>
        <p:spPr>
          <a:xfrm>
            <a:off x="464628" y="263442"/>
            <a:ext cx="6216471" cy="521509"/>
          </a:xfrm>
          <a:prstGeom prst="rect">
            <a:avLst/>
          </a:prstGeom>
        </p:spPr>
        <p:txBody>
          <a:bodyPr vert="horz" wrap="square" lIns="0" tIns="719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875" marR="6773" indent="-15875" algn="just">
              <a:lnSpc>
                <a:spcPts val="3453"/>
              </a:lnSpc>
              <a:spcBef>
                <a:spcPts val="567"/>
              </a:spcBef>
            </a:pPr>
            <a:r>
              <a:rPr lang="es-PE" sz="3200" b="1" spc="-7" dirty="0">
                <a:solidFill>
                  <a:schemeClr val="accent6">
                    <a:lumMod val="75000"/>
                  </a:schemeClr>
                </a:solidFill>
              </a:rPr>
              <a:t>III. Objetivos: ¿Qué esperamos lograr?</a:t>
            </a:r>
            <a:endParaRPr lang="es-P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 41">
            <a:extLst>
              <a:ext uri="{FF2B5EF4-FFF2-40B4-BE49-F238E27FC236}">
                <a16:creationId xmlns:a16="http://schemas.microsoft.com/office/drawing/2014/main" id="{41550FD9-FB92-604F-93FC-FA7A7C830F4F}"/>
              </a:ext>
            </a:extLst>
          </p:cNvPr>
          <p:cNvGrpSpPr/>
          <p:nvPr/>
        </p:nvGrpSpPr>
        <p:grpSpPr>
          <a:xfrm>
            <a:off x="6327132" y="1709287"/>
            <a:ext cx="5034906" cy="1716602"/>
            <a:chOff x="12787014" y="3822626"/>
            <a:chExt cx="10069811" cy="3433203"/>
          </a:xfrm>
        </p:grpSpPr>
        <p:sp>
          <p:nvSpPr>
            <p:cNvPr id="8" name="Freeform 1">
              <a:extLst>
                <a:ext uri="{FF2B5EF4-FFF2-40B4-BE49-F238E27FC236}">
                  <a16:creationId xmlns:a16="http://schemas.microsoft.com/office/drawing/2014/main" id="{E953CB21-AC32-0144-B9A2-738C7AD3F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6371" y="3874073"/>
              <a:ext cx="2894727" cy="1649720"/>
            </a:xfrm>
            <a:custGeom>
              <a:avLst/>
              <a:gdLst>
                <a:gd name="T0" fmla="*/ 3723 w 3724"/>
                <a:gd name="T1" fmla="*/ 2118 h 2119"/>
                <a:gd name="T2" fmla="*/ 565 w 3724"/>
                <a:gd name="T3" fmla="*/ 1851 h 2119"/>
                <a:gd name="T4" fmla="*/ 0 w 3724"/>
                <a:gd name="T5" fmla="*/ 1803 h 2119"/>
                <a:gd name="T6" fmla="*/ 953 w 3724"/>
                <a:gd name="T7" fmla="*/ 553 h 2119"/>
                <a:gd name="T8" fmla="*/ 1375 w 3724"/>
                <a:gd name="T9" fmla="*/ 0 h 2119"/>
                <a:gd name="T10" fmla="*/ 1375 w 3724"/>
                <a:gd name="T11" fmla="*/ 0 h 2119"/>
                <a:gd name="T12" fmla="*/ 2253 w 3724"/>
                <a:gd name="T13" fmla="*/ 194 h 2119"/>
                <a:gd name="T14" fmla="*/ 2253 w 3724"/>
                <a:gd name="T15" fmla="*/ 194 h 2119"/>
                <a:gd name="T16" fmla="*/ 2260 w 3724"/>
                <a:gd name="T17" fmla="*/ 195 h 2119"/>
                <a:gd name="T18" fmla="*/ 2260 w 3724"/>
                <a:gd name="T19" fmla="*/ 195 h 2119"/>
                <a:gd name="T20" fmla="*/ 3261 w 3724"/>
                <a:gd name="T21" fmla="*/ 1176 h 2119"/>
                <a:gd name="T22" fmla="*/ 3723 w 3724"/>
                <a:gd name="T23" fmla="*/ 2118 h 2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24" h="2119">
                  <a:moveTo>
                    <a:pt x="3723" y="2118"/>
                  </a:moveTo>
                  <a:lnTo>
                    <a:pt x="565" y="1851"/>
                  </a:lnTo>
                  <a:lnTo>
                    <a:pt x="0" y="1803"/>
                  </a:lnTo>
                  <a:lnTo>
                    <a:pt x="953" y="553"/>
                  </a:lnTo>
                  <a:lnTo>
                    <a:pt x="1375" y="0"/>
                  </a:lnTo>
                  <a:lnTo>
                    <a:pt x="1375" y="0"/>
                  </a:lnTo>
                  <a:cubicBezTo>
                    <a:pt x="1685" y="0"/>
                    <a:pt x="1983" y="68"/>
                    <a:pt x="2253" y="194"/>
                  </a:cubicBezTo>
                  <a:lnTo>
                    <a:pt x="2253" y="194"/>
                  </a:lnTo>
                  <a:cubicBezTo>
                    <a:pt x="2255" y="194"/>
                    <a:pt x="2258" y="194"/>
                    <a:pt x="2260" y="195"/>
                  </a:cubicBezTo>
                  <a:lnTo>
                    <a:pt x="2260" y="195"/>
                  </a:lnTo>
                  <a:cubicBezTo>
                    <a:pt x="2688" y="394"/>
                    <a:pt x="3045" y="736"/>
                    <a:pt x="3261" y="1176"/>
                  </a:cubicBezTo>
                  <a:lnTo>
                    <a:pt x="3723" y="2118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3266"/>
            </a:p>
          </p:txBody>
        </p: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856BD80C-FCBF-7E40-A440-62D8A5718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87014" y="4625193"/>
              <a:ext cx="10069811" cy="2630636"/>
            </a:xfrm>
            <a:prstGeom prst="roundRect">
              <a:avLst/>
            </a:prstGeom>
            <a:solidFill>
              <a:schemeClr val="bg1"/>
            </a:solidFill>
            <a:ln w="38100" cap="flat">
              <a:solidFill>
                <a:schemeClr val="accent2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3266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C31C3D7B-4A7B-AE4B-9A17-2AC1E7F4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46605" y="3822626"/>
              <a:ext cx="4355810" cy="2668362"/>
            </a:xfrm>
            <a:custGeom>
              <a:avLst/>
              <a:gdLst>
                <a:gd name="T0" fmla="*/ 4721 w 5600"/>
                <a:gd name="T1" fmla="*/ 64 h 3431"/>
                <a:gd name="T2" fmla="*/ 4299 w 5600"/>
                <a:gd name="T3" fmla="*/ 64 h 3431"/>
                <a:gd name="T4" fmla="*/ 1881 w 5600"/>
                <a:gd name="T5" fmla="*/ 64 h 3431"/>
                <a:gd name="T6" fmla="*/ 1881 w 5600"/>
                <a:gd name="T7" fmla="*/ 64 h 3431"/>
                <a:gd name="T8" fmla="*/ 1143 w 5600"/>
                <a:gd name="T9" fmla="*/ 546 h 3431"/>
                <a:gd name="T10" fmla="*/ 104 w 5600"/>
                <a:gd name="T11" fmla="*/ 2920 h 3431"/>
                <a:gd name="T12" fmla="*/ 104 w 5600"/>
                <a:gd name="T13" fmla="*/ 2920 h 3431"/>
                <a:gd name="T14" fmla="*/ 438 w 5600"/>
                <a:gd name="T15" fmla="*/ 3430 h 3431"/>
                <a:gd name="T16" fmla="*/ 2747 w 5600"/>
                <a:gd name="T17" fmla="*/ 3430 h 3431"/>
                <a:gd name="T18" fmla="*/ 2747 w 5600"/>
                <a:gd name="T19" fmla="*/ 3430 h 3431"/>
                <a:gd name="T20" fmla="*/ 3449 w 5600"/>
                <a:gd name="T21" fmla="*/ 2970 h 3431"/>
                <a:gd name="T22" fmla="*/ 3911 w 5600"/>
                <a:gd name="T23" fmla="*/ 1915 h 3431"/>
                <a:gd name="T24" fmla="*/ 4299 w 5600"/>
                <a:gd name="T25" fmla="*/ 1028 h 3431"/>
                <a:gd name="T26" fmla="*/ 4299 w 5600"/>
                <a:gd name="T27" fmla="*/ 1028 h 3431"/>
                <a:gd name="T28" fmla="*/ 4299 w 5600"/>
                <a:gd name="T29" fmla="*/ 1028 h 3431"/>
                <a:gd name="T30" fmla="*/ 4303 w 5600"/>
                <a:gd name="T31" fmla="*/ 1019 h 3431"/>
                <a:gd name="T32" fmla="*/ 4378 w 5600"/>
                <a:gd name="T33" fmla="*/ 846 h 3431"/>
                <a:gd name="T34" fmla="*/ 4378 w 5600"/>
                <a:gd name="T35" fmla="*/ 846 h 3431"/>
                <a:gd name="T36" fmla="*/ 5599 w 5600"/>
                <a:gd name="T37" fmla="*/ 258 h 3431"/>
                <a:gd name="T38" fmla="*/ 5599 w 5600"/>
                <a:gd name="T39" fmla="*/ 258 h 3431"/>
                <a:gd name="T40" fmla="*/ 4721 w 5600"/>
                <a:gd name="T41" fmla="*/ 64 h 3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00" h="3431">
                  <a:moveTo>
                    <a:pt x="4721" y="64"/>
                  </a:moveTo>
                  <a:lnTo>
                    <a:pt x="4299" y="64"/>
                  </a:lnTo>
                  <a:lnTo>
                    <a:pt x="1881" y="64"/>
                  </a:lnTo>
                  <a:lnTo>
                    <a:pt x="1881" y="64"/>
                  </a:lnTo>
                  <a:cubicBezTo>
                    <a:pt x="1561" y="64"/>
                    <a:pt x="1271" y="252"/>
                    <a:pt x="1143" y="546"/>
                  </a:cubicBezTo>
                  <a:lnTo>
                    <a:pt x="104" y="2920"/>
                  </a:lnTo>
                  <a:lnTo>
                    <a:pt x="104" y="2920"/>
                  </a:lnTo>
                  <a:cubicBezTo>
                    <a:pt x="0" y="3161"/>
                    <a:pt x="175" y="3430"/>
                    <a:pt x="438" y="3430"/>
                  </a:cubicBezTo>
                  <a:lnTo>
                    <a:pt x="2747" y="3430"/>
                  </a:lnTo>
                  <a:lnTo>
                    <a:pt x="2747" y="3430"/>
                  </a:lnTo>
                  <a:cubicBezTo>
                    <a:pt x="3052" y="3430"/>
                    <a:pt x="3327" y="3249"/>
                    <a:pt x="3449" y="2970"/>
                  </a:cubicBezTo>
                  <a:lnTo>
                    <a:pt x="3911" y="1915"/>
                  </a:lnTo>
                  <a:lnTo>
                    <a:pt x="4299" y="1028"/>
                  </a:lnTo>
                  <a:lnTo>
                    <a:pt x="4299" y="1028"/>
                  </a:lnTo>
                  <a:lnTo>
                    <a:pt x="4299" y="1028"/>
                  </a:lnTo>
                  <a:cubicBezTo>
                    <a:pt x="4300" y="1026"/>
                    <a:pt x="4301" y="1023"/>
                    <a:pt x="4303" y="1019"/>
                  </a:cubicBezTo>
                  <a:lnTo>
                    <a:pt x="4378" y="846"/>
                  </a:lnTo>
                  <a:lnTo>
                    <a:pt x="4378" y="846"/>
                  </a:lnTo>
                  <a:cubicBezTo>
                    <a:pt x="4532" y="544"/>
                    <a:pt x="4915" y="0"/>
                    <a:pt x="5599" y="258"/>
                  </a:cubicBezTo>
                  <a:lnTo>
                    <a:pt x="5599" y="258"/>
                  </a:lnTo>
                  <a:cubicBezTo>
                    <a:pt x="5329" y="132"/>
                    <a:pt x="5031" y="64"/>
                    <a:pt x="4721" y="6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3266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7001C053-C345-2E4A-965C-7C7EAAED1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27823" y="5685280"/>
              <a:ext cx="5607678" cy="9387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3266"/>
            </a:p>
          </p:txBody>
        </p:sp>
      </p:grpSp>
      <p:grpSp>
        <p:nvGrpSpPr>
          <p:cNvPr id="13" name="Group 42">
            <a:extLst>
              <a:ext uri="{FF2B5EF4-FFF2-40B4-BE49-F238E27FC236}">
                <a16:creationId xmlns:a16="http://schemas.microsoft.com/office/drawing/2014/main" id="{85AE9F2D-8E4C-A14C-9A75-63F8E4125CDD}"/>
              </a:ext>
            </a:extLst>
          </p:cNvPr>
          <p:cNvGrpSpPr/>
          <p:nvPr/>
        </p:nvGrpSpPr>
        <p:grpSpPr>
          <a:xfrm>
            <a:off x="829963" y="4077577"/>
            <a:ext cx="5034906" cy="2094581"/>
            <a:chOff x="1594966" y="8888899"/>
            <a:chExt cx="10069811" cy="3433203"/>
          </a:xfrm>
        </p:grpSpPr>
        <p:sp>
          <p:nvSpPr>
            <p:cNvPr id="16" name="Freeform 1">
              <a:extLst>
                <a:ext uri="{FF2B5EF4-FFF2-40B4-BE49-F238E27FC236}">
                  <a16:creationId xmlns:a16="http://schemas.microsoft.com/office/drawing/2014/main" id="{095116A3-9D65-634E-9266-C7436A428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4323" y="8940346"/>
              <a:ext cx="2894727" cy="1649720"/>
            </a:xfrm>
            <a:custGeom>
              <a:avLst/>
              <a:gdLst>
                <a:gd name="T0" fmla="*/ 3723 w 3724"/>
                <a:gd name="T1" fmla="*/ 2118 h 2119"/>
                <a:gd name="T2" fmla="*/ 565 w 3724"/>
                <a:gd name="T3" fmla="*/ 1851 h 2119"/>
                <a:gd name="T4" fmla="*/ 0 w 3724"/>
                <a:gd name="T5" fmla="*/ 1803 h 2119"/>
                <a:gd name="T6" fmla="*/ 953 w 3724"/>
                <a:gd name="T7" fmla="*/ 553 h 2119"/>
                <a:gd name="T8" fmla="*/ 1375 w 3724"/>
                <a:gd name="T9" fmla="*/ 0 h 2119"/>
                <a:gd name="T10" fmla="*/ 1375 w 3724"/>
                <a:gd name="T11" fmla="*/ 0 h 2119"/>
                <a:gd name="T12" fmla="*/ 2253 w 3724"/>
                <a:gd name="T13" fmla="*/ 194 h 2119"/>
                <a:gd name="T14" fmla="*/ 2253 w 3724"/>
                <a:gd name="T15" fmla="*/ 194 h 2119"/>
                <a:gd name="T16" fmla="*/ 2260 w 3724"/>
                <a:gd name="T17" fmla="*/ 195 h 2119"/>
                <a:gd name="T18" fmla="*/ 2260 w 3724"/>
                <a:gd name="T19" fmla="*/ 195 h 2119"/>
                <a:gd name="T20" fmla="*/ 3261 w 3724"/>
                <a:gd name="T21" fmla="*/ 1176 h 2119"/>
                <a:gd name="T22" fmla="*/ 3723 w 3724"/>
                <a:gd name="T23" fmla="*/ 2118 h 2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24" h="2119">
                  <a:moveTo>
                    <a:pt x="3723" y="2118"/>
                  </a:moveTo>
                  <a:lnTo>
                    <a:pt x="565" y="1851"/>
                  </a:lnTo>
                  <a:lnTo>
                    <a:pt x="0" y="1803"/>
                  </a:lnTo>
                  <a:lnTo>
                    <a:pt x="953" y="553"/>
                  </a:lnTo>
                  <a:lnTo>
                    <a:pt x="1375" y="0"/>
                  </a:lnTo>
                  <a:lnTo>
                    <a:pt x="1375" y="0"/>
                  </a:lnTo>
                  <a:cubicBezTo>
                    <a:pt x="1685" y="0"/>
                    <a:pt x="1983" y="68"/>
                    <a:pt x="2253" y="194"/>
                  </a:cubicBezTo>
                  <a:lnTo>
                    <a:pt x="2253" y="194"/>
                  </a:lnTo>
                  <a:cubicBezTo>
                    <a:pt x="2255" y="194"/>
                    <a:pt x="2258" y="194"/>
                    <a:pt x="2260" y="195"/>
                  </a:cubicBezTo>
                  <a:lnTo>
                    <a:pt x="2260" y="195"/>
                  </a:lnTo>
                  <a:cubicBezTo>
                    <a:pt x="2688" y="394"/>
                    <a:pt x="3045" y="736"/>
                    <a:pt x="3261" y="1176"/>
                  </a:cubicBezTo>
                  <a:lnTo>
                    <a:pt x="3723" y="2118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3266"/>
            </a:p>
          </p:txBody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2DE43D87-3035-5248-9112-93BB2FCAA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966" y="9691466"/>
              <a:ext cx="10069811" cy="2630636"/>
            </a:xfrm>
            <a:prstGeom prst="roundRect">
              <a:avLst/>
            </a:prstGeom>
            <a:solidFill>
              <a:schemeClr val="bg1"/>
            </a:solidFill>
            <a:ln w="38100" cap="flat">
              <a:solidFill>
                <a:schemeClr val="accent3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3266"/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96317CE2-B930-B14B-B0D9-E83761330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557" y="8888899"/>
              <a:ext cx="4355810" cy="2668362"/>
            </a:xfrm>
            <a:custGeom>
              <a:avLst/>
              <a:gdLst>
                <a:gd name="T0" fmla="*/ 4721 w 5600"/>
                <a:gd name="T1" fmla="*/ 64 h 3431"/>
                <a:gd name="T2" fmla="*/ 4299 w 5600"/>
                <a:gd name="T3" fmla="*/ 64 h 3431"/>
                <a:gd name="T4" fmla="*/ 1881 w 5600"/>
                <a:gd name="T5" fmla="*/ 64 h 3431"/>
                <a:gd name="T6" fmla="*/ 1881 w 5600"/>
                <a:gd name="T7" fmla="*/ 64 h 3431"/>
                <a:gd name="T8" fmla="*/ 1143 w 5600"/>
                <a:gd name="T9" fmla="*/ 546 h 3431"/>
                <a:gd name="T10" fmla="*/ 104 w 5600"/>
                <a:gd name="T11" fmla="*/ 2920 h 3431"/>
                <a:gd name="T12" fmla="*/ 104 w 5600"/>
                <a:gd name="T13" fmla="*/ 2920 h 3431"/>
                <a:gd name="T14" fmla="*/ 438 w 5600"/>
                <a:gd name="T15" fmla="*/ 3430 h 3431"/>
                <a:gd name="T16" fmla="*/ 2747 w 5600"/>
                <a:gd name="T17" fmla="*/ 3430 h 3431"/>
                <a:gd name="T18" fmla="*/ 2747 w 5600"/>
                <a:gd name="T19" fmla="*/ 3430 h 3431"/>
                <a:gd name="T20" fmla="*/ 3449 w 5600"/>
                <a:gd name="T21" fmla="*/ 2970 h 3431"/>
                <a:gd name="T22" fmla="*/ 3911 w 5600"/>
                <a:gd name="T23" fmla="*/ 1915 h 3431"/>
                <a:gd name="T24" fmla="*/ 4299 w 5600"/>
                <a:gd name="T25" fmla="*/ 1028 h 3431"/>
                <a:gd name="T26" fmla="*/ 4299 w 5600"/>
                <a:gd name="T27" fmla="*/ 1028 h 3431"/>
                <a:gd name="T28" fmla="*/ 4299 w 5600"/>
                <a:gd name="T29" fmla="*/ 1028 h 3431"/>
                <a:gd name="T30" fmla="*/ 4303 w 5600"/>
                <a:gd name="T31" fmla="*/ 1019 h 3431"/>
                <a:gd name="T32" fmla="*/ 4378 w 5600"/>
                <a:gd name="T33" fmla="*/ 846 h 3431"/>
                <a:gd name="T34" fmla="*/ 4378 w 5600"/>
                <a:gd name="T35" fmla="*/ 846 h 3431"/>
                <a:gd name="T36" fmla="*/ 5599 w 5600"/>
                <a:gd name="T37" fmla="*/ 258 h 3431"/>
                <a:gd name="T38" fmla="*/ 5599 w 5600"/>
                <a:gd name="T39" fmla="*/ 258 h 3431"/>
                <a:gd name="T40" fmla="*/ 4721 w 5600"/>
                <a:gd name="T41" fmla="*/ 64 h 3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00" h="3431">
                  <a:moveTo>
                    <a:pt x="4721" y="64"/>
                  </a:moveTo>
                  <a:lnTo>
                    <a:pt x="4299" y="64"/>
                  </a:lnTo>
                  <a:lnTo>
                    <a:pt x="1881" y="64"/>
                  </a:lnTo>
                  <a:lnTo>
                    <a:pt x="1881" y="64"/>
                  </a:lnTo>
                  <a:cubicBezTo>
                    <a:pt x="1561" y="64"/>
                    <a:pt x="1271" y="252"/>
                    <a:pt x="1143" y="546"/>
                  </a:cubicBezTo>
                  <a:lnTo>
                    <a:pt x="104" y="2920"/>
                  </a:lnTo>
                  <a:lnTo>
                    <a:pt x="104" y="2920"/>
                  </a:lnTo>
                  <a:cubicBezTo>
                    <a:pt x="0" y="3161"/>
                    <a:pt x="175" y="3430"/>
                    <a:pt x="438" y="3430"/>
                  </a:cubicBezTo>
                  <a:lnTo>
                    <a:pt x="2747" y="3430"/>
                  </a:lnTo>
                  <a:lnTo>
                    <a:pt x="2747" y="3430"/>
                  </a:lnTo>
                  <a:cubicBezTo>
                    <a:pt x="3052" y="3430"/>
                    <a:pt x="3327" y="3249"/>
                    <a:pt x="3449" y="2970"/>
                  </a:cubicBezTo>
                  <a:lnTo>
                    <a:pt x="3911" y="1915"/>
                  </a:lnTo>
                  <a:lnTo>
                    <a:pt x="4299" y="1028"/>
                  </a:lnTo>
                  <a:lnTo>
                    <a:pt x="4299" y="1028"/>
                  </a:lnTo>
                  <a:lnTo>
                    <a:pt x="4299" y="1028"/>
                  </a:lnTo>
                  <a:cubicBezTo>
                    <a:pt x="4300" y="1026"/>
                    <a:pt x="4301" y="1023"/>
                    <a:pt x="4303" y="1019"/>
                  </a:cubicBezTo>
                  <a:lnTo>
                    <a:pt x="4378" y="846"/>
                  </a:lnTo>
                  <a:lnTo>
                    <a:pt x="4378" y="846"/>
                  </a:lnTo>
                  <a:cubicBezTo>
                    <a:pt x="4532" y="544"/>
                    <a:pt x="4915" y="0"/>
                    <a:pt x="5599" y="258"/>
                  </a:cubicBezTo>
                  <a:lnTo>
                    <a:pt x="5599" y="258"/>
                  </a:lnTo>
                  <a:cubicBezTo>
                    <a:pt x="5329" y="132"/>
                    <a:pt x="5031" y="64"/>
                    <a:pt x="4721" y="6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3266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73F482D-D66B-4743-BF3F-94B4BAEF4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775" y="10751553"/>
              <a:ext cx="5607678" cy="9387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3266"/>
            </a:p>
          </p:txBody>
        </p:sp>
      </p:grpSp>
      <p:grpSp>
        <p:nvGrpSpPr>
          <p:cNvPr id="20" name="Group 43">
            <a:extLst>
              <a:ext uri="{FF2B5EF4-FFF2-40B4-BE49-F238E27FC236}">
                <a16:creationId xmlns:a16="http://schemas.microsoft.com/office/drawing/2014/main" id="{5B3A5A4C-E91E-8F4F-B60E-8538501339DD}"/>
              </a:ext>
            </a:extLst>
          </p:cNvPr>
          <p:cNvGrpSpPr/>
          <p:nvPr/>
        </p:nvGrpSpPr>
        <p:grpSpPr>
          <a:xfrm>
            <a:off x="6327132" y="4242424"/>
            <a:ext cx="5034906" cy="1716602"/>
            <a:chOff x="12787014" y="8888899"/>
            <a:chExt cx="10069811" cy="3433203"/>
          </a:xfrm>
        </p:grpSpPr>
        <p:sp>
          <p:nvSpPr>
            <p:cNvPr id="21" name="Freeform 1">
              <a:extLst>
                <a:ext uri="{FF2B5EF4-FFF2-40B4-BE49-F238E27FC236}">
                  <a16:creationId xmlns:a16="http://schemas.microsoft.com/office/drawing/2014/main" id="{B19C26BD-4DE2-634C-B0EC-FC4295F2B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6371" y="8940346"/>
              <a:ext cx="2894727" cy="1649720"/>
            </a:xfrm>
            <a:custGeom>
              <a:avLst/>
              <a:gdLst>
                <a:gd name="T0" fmla="*/ 3723 w 3724"/>
                <a:gd name="T1" fmla="*/ 2118 h 2119"/>
                <a:gd name="T2" fmla="*/ 565 w 3724"/>
                <a:gd name="T3" fmla="*/ 1851 h 2119"/>
                <a:gd name="T4" fmla="*/ 0 w 3724"/>
                <a:gd name="T5" fmla="*/ 1803 h 2119"/>
                <a:gd name="T6" fmla="*/ 953 w 3724"/>
                <a:gd name="T7" fmla="*/ 553 h 2119"/>
                <a:gd name="T8" fmla="*/ 1375 w 3724"/>
                <a:gd name="T9" fmla="*/ 0 h 2119"/>
                <a:gd name="T10" fmla="*/ 1375 w 3724"/>
                <a:gd name="T11" fmla="*/ 0 h 2119"/>
                <a:gd name="T12" fmla="*/ 2253 w 3724"/>
                <a:gd name="T13" fmla="*/ 194 h 2119"/>
                <a:gd name="T14" fmla="*/ 2253 w 3724"/>
                <a:gd name="T15" fmla="*/ 194 h 2119"/>
                <a:gd name="T16" fmla="*/ 2260 w 3724"/>
                <a:gd name="T17" fmla="*/ 195 h 2119"/>
                <a:gd name="T18" fmla="*/ 2260 w 3724"/>
                <a:gd name="T19" fmla="*/ 195 h 2119"/>
                <a:gd name="T20" fmla="*/ 3261 w 3724"/>
                <a:gd name="T21" fmla="*/ 1176 h 2119"/>
                <a:gd name="T22" fmla="*/ 3723 w 3724"/>
                <a:gd name="T23" fmla="*/ 2118 h 2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24" h="2119">
                  <a:moveTo>
                    <a:pt x="3723" y="2118"/>
                  </a:moveTo>
                  <a:lnTo>
                    <a:pt x="565" y="1851"/>
                  </a:lnTo>
                  <a:lnTo>
                    <a:pt x="0" y="1803"/>
                  </a:lnTo>
                  <a:lnTo>
                    <a:pt x="953" y="553"/>
                  </a:lnTo>
                  <a:lnTo>
                    <a:pt x="1375" y="0"/>
                  </a:lnTo>
                  <a:lnTo>
                    <a:pt x="1375" y="0"/>
                  </a:lnTo>
                  <a:cubicBezTo>
                    <a:pt x="1685" y="0"/>
                    <a:pt x="1983" y="68"/>
                    <a:pt x="2253" y="194"/>
                  </a:cubicBezTo>
                  <a:lnTo>
                    <a:pt x="2253" y="194"/>
                  </a:lnTo>
                  <a:cubicBezTo>
                    <a:pt x="2255" y="194"/>
                    <a:pt x="2258" y="194"/>
                    <a:pt x="2260" y="195"/>
                  </a:cubicBezTo>
                  <a:lnTo>
                    <a:pt x="2260" y="195"/>
                  </a:lnTo>
                  <a:cubicBezTo>
                    <a:pt x="2688" y="394"/>
                    <a:pt x="3045" y="736"/>
                    <a:pt x="3261" y="1176"/>
                  </a:cubicBezTo>
                  <a:lnTo>
                    <a:pt x="3723" y="2118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3266"/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C229FDB3-E335-6843-B9DC-56ABDB7BF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87014" y="9691466"/>
              <a:ext cx="10069811" cy="2630636"/>
            </a:xfrm>
            <a:prstGeom prst="roundRect">
              <a:avLst/>
            </a:prstGeom>
            <a:solidFill>
              <a:schemeClr val="bg1"/>
            </a:solidFill>
            <a:ln w="38100" cap="flat">
              <a:solidFill>
                <a:schemeClr val="accent4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3266"/>
            </a:p>
          </p:txBody>
        </p:sp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E8674E0F-587E-EB4E-86E2-9F4A3E476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46605" y="8888899"/>
              <a:ext cx="4355810" cy="2668362"/>
            </a:xfrm>
            <a:custGeom>
              <a:avLst/>
              <a:gdLst>
                <a:gd name="T0" fmla="*/ 4721 w 5600"/>
                <a:gd name="T1" fmla="*/ 64 h 3431"/>
                <a:gd name="T2" fmla="*/ 4299 w 5600"/>
                <a:gd name="T3" fmla="*/ 64 h 3431"/>
                <a:gd name="T4" fmla="*/ 1881 w 5600"/>
                <a:gd name="T5" fmla="*/ 64 h 3431"/>
                <a:gd name="T6" fmla="*/ 1881 w 5600"/>
                <a:gd name="T7" fmla="*/ 64 h 3431"/>
                <a:gd name="T8" fmla="*/ 1143 w 5600"/>
                <a:gd name="T9" fmla="*/ 546 h 3431"/>
                <a:gd name="T10" fmla="*/ 104 w 5600"/>
                <a:gd name="T11" fmla="*/ 2920 h 3431"/>
                <a:gd name="T12" fmla="*/ 104 w 5600"/>
                <a:gd name="T13" fmla="*/ 2920 h 3431"/>
                <a:gd name="T14" fmla="*/ 438 w 5600"/>
                <a:gd name="T15" fmla="*/ 3430 h 3431"/>
                <a:gd name="T16" fmla="*/ 2747 w 5600"/>
                <a:gd name="T17" fmla="*/ 3430 h 3431"/>
                <a:gd name="T18" fmla="*/ 2747 w 5600"/>
                <a:gd name="T19" fmla="*/ 3430 h 3431"/>
                <a:gd name="T20" fmla="*/ 3449 w 5600"/>
                <a:gd name="T21" fmla="*/ 2970 h 3431"/>
                <a:gd name="T22" fmla="*/ 3911 w 5600"/>
                <a:gd name="T23" fmla="*/ 1915 h 3431"/>
                <a:gd name="T24" fmla="*/ 4299 w 5600"/>
                <a:gd name="T25" fmla="*/ 1028 h 3431"/>
                <a:gd name="T26" fmla="*/ 4299 w 5600"/>
                <a:gd name="T27" fmla="*/ 1028 h 3431"/>
                <a:gd name="T28" fmla="*/ 4299 w 5600"/>
                <a:gd name="T29" fmla="*/ 1028 h 3431"/>
                <a:gd name="T30" fmla="*/ 4303 w 5600"/>
                <a:gd name="T31" fmla="*/ 1019 h 3431"/>
                <a:gd name="T32" fmla="*/ 4378 w 5600"/>
                <a:gd name="T33" fmla="*/ 846 h 3431"/>
                <a:gd name="T34" fmla="*/ 4378 w 5600"/>
                <a:gd name="T35" fmla="*/ 846 h 3431"/>
                <a:gd name="T36" fmla="*/ 5599 w 5600"/>
                <a:gd name="T37" fmla="*/ 258 h 3431"/>
                <a:gd name="T38" fmla="*/ 5599 w 5600"/>
                <a:gd name="T39" fmla="*/ 258 h 3431"/>
                <a:gd name="T40" fmla="*/ 4721 w 5600"/>
                <a:gd name="T41" fmla="*/ 64 h 3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00" h="3431">
                  <a:moveTo>
                    <a:pt x="4721" y="64"/>
                  </a:moveTo>
                  <a:lnTo>
                    <a:pt x="4299" y="64"/>
                  </a:lnTo>
                  <a:lnTo>
                    <a:pt x="1881" y="64"/>
                  </a:lnTo>
                  <a:lnTo>
                    <a:pt x="1881" y="64"/>
                  </a:lnTo>
                  <a:cubicBezTo>
                    <a:pt x="1561" y="64"/>
                    <a:pt x="1271" y="252"/>
                    <a:pt x="1143" y="546"/>
                  </a:cubicBezTo>
                  <a:lnTo>
                    <a:pt x="104" y="2920"/>
                  </a:lnTo>
                  <a:lnTo>
                    <a:pt x="104" y="2920"/>
                  </a:lnTo>
                  <a:cubicBezTo>
                    <a:pt x="0" y="3161"/>
                    <a:pt x="175" y="3430"/>
                    <a:pt x="438" y="3430"/>
                  </a:cubicBezTo>
                  <a:lnTo>
                    <a:pt x="2747" y="3430"/>
                  </a:lnTo>
                  <a:lnTo>
                    <a:pt x="2747" y="3430"/>
                  </a:lnTo>
                  <a:cubicBezTo>
                    <a:pt x="3052" y="3430"/>
                    <a:pt x="3327" y="3249"/>
                    <a:pt x="3449" y="2970"/>
                  </a:cubicBezTo>
                  <a:lnTo>
                    <a:pt x="3911" y="1915"/>
                  </a:lnTo>
                  <a:lnTo>
                    <a:pt x="4299" y="1028"/>
                  </a:lnTo>
                  <a:lnTo>
                    <a:pt x="4299" y="1028"/>
                  </a:lnTo>
                  <a:lnTo>
                    <a:pt x="4299" y="1028"/>
                  </a:lnTo>
                  <a:cubicBezTo>
                    <a:pt x="4300" y="1026"/>
                    <a:pt x="4301" y="1023"/>
                    <a:pt x="4303" y="1019"/>
                  </a:cubicBezTo>
                  <a:lnTo>
                    <a:pt x="4378" y="846"/>
                  </a:lnTo>
                  <a:lnTo>
                    <a:pt x="4378" y="846"/>
                  </a:lnTo>
                  <a:cubicBezTo>
                    <a:pt x="4532" y="544"/>
                    <a:pt x="4915" y="0"/>
                    <a:pt x="5599" y="258"/>
                  </a:cubicBezTo>
                  <a:lnTo>
                    <a:pt x="5599" y="258"/>
                  </a:lnTo>
                  <a:cubicBezTo>
                    <a:pt x="5329" y="132"/>
                    <a:pt x="5031" y="64"/>
                    <a:pt x="4721" y="6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3266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AD4AC1EC-A31B-E14D-AE12-9BBCD771C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27823" y="10751553"/>
              <a:ext cx="5607678" cy="9387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3266"/>
            </a:p>
          </p:txBody>
        </p:sp>
      </p:grpSp>
      <p:grpSp>
        <p:nvGrpSpPr>
          <p:cNvPr id="25" name="Group 40">
            <a:extLst>
              <a:ext uri="{FF2B5EF4-FFF2-40B4-BE49-F238E27FC236}">
                <a16:creationId xmlns:a16="http://schemas.microsoft.com/office/drawing/2014/main" id="{86C40661-E899-444B-87FD-27A71AC2A8CF}"/>
              </a:ext>
            </a:extLst>
          </p:cNvPr>
          <p:cNvGrpSpPr/>
          <p:nvPr/>
        </p:nvGrpSpPr>
        <p:grpSpPr>
          <a:xfrm>
            <a:off x="829963" y="1709287"/>
            <a:ext cx="5034906" cy="1716602"/>
            <a:chOff x="1594966" y="3822626"/>
            <a:chExt cx="10069811" cy="3433203"/>
          </a:xfrm>
        </p:grpSpPr>
        <p:sp>
          <p:nvSpPr>
            <p:cNvPr id="26" name="Freeform 1">
              <a:extLst>
                <a:ext uri="{FF2B5EF4-FFF2-40B4-BE49-F238E27FC236}">
                  <a16:creationId xmlns:a16="http://schemas.microsoft.com/office/drawing/2014/main" id="{2BF23531-5D4D-E04D-B893-372ED781F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4323" y="3874073"/>
              <a:ext cx="2894727" cy="1649720"/>
            </a:xfrm>
            <a:custGeom>
              <a:avLst/>
              <a:gdLst>
                <a:gd name="T0" fmla="*/ 3723 w 3724"/>
                <a:gd name="T1" fmla="*/ 2118 h 2119"/>
                <a:gd name="T2" fmla="*/ 565 w 3724"/>
                <a:gd name="T3" fmla="*/ 1851 h 2119"/>
                <a:gd name="T4" fmla="*/ 0 w 3724"/>
                <a:gd name="T5" fmla="*/ 1803 h 2119"/>
                <a:gd name="T6" fmla="*/ 953 w 3724"/>
                <a:gd name="T7" fmla="*/ 553 h 2119"/>
                <a:gd name="T8" fmla="*/ 1375 w 3724"/>
                <a:gd name="T9" fmla="*/ 0 h 2119"/>
                <a:gd name="T10" fmla="*/ 1375 w 3724"/>
                <a:gd name="T11" fmla="*/ 0 h 2119"/>
                <a:gd name="T12" fmla="*/ 2253 w 3724"/>
                <a:gd name="T13" fmla="*/ 194 h 2119"/>
                <a:gd name="T14" fmla="*/ 2253 w 3724"/>
                <a:gd name="T15" fmla="*/ 194 h 2119"/>
                <a:gd name="T16" fmla="*/ 2260 w 3724"/>
                <a:gd name="T17" fmla="*/ 195 h 2119"/>
                <a:gd name="T18" fmla="*/ 2260 w 3724"/>
                <a:gd name="T19" fmla="*/ 195 h 2119"/>
                <a:gd name="T20" fmla="*/ 3261 w 3724"/>
                <a:gd name="T21" fmla="*/ 1176 h 2119"/>
                <a:gd name="T22" fmla="*/ 3723 w 3724"/>
                <a:gd name="T23" fmla="*/ 2118 h 2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24" h="2119">
                  <a:moveTo>
                    <a:pt x="3723" y="2118"/>
                  </a:moveTo>
                  <a:lnTo>
                    <a:pt x="565" y="1851"/>
                  </a:lnTo>
                  <a:lnTo>
                    <a:pt x="0" y="1803"/>
                  </a:lnTo>
                  <a:lnTo>
                    <a:pt x="953" y="553"/>
                  </a:lnTo>
                  <a:lnTo>
                    <a:pt x="1375" y="0"/>
                  </a:lnTo>
                  <a:lnTo>
                    <a:pt x="1375" y="0"/>
                  </a:lnTo>
                  <a:cubicBezTo>
                    <a:pt x="1685" y="0"/>
                    <a:pt x="1983" y="68"/>
                    <a:pt x="2253" y="194"/>
                  </a:cubicBezTo>
                  <a:lnTo>
                    <a:pt x="2253" y="194"/>
                  </a:lnTo>
                  <a:cubicBezTo>
                    <a:pt x="2255" y="194"/>
                    <a:pt x="2258" y="194"/>
                    <a:pt x="2260" y="195"/>
                  </a:cubicBezTo>
                  <a:lnTo>
                    <a:pt x="2260" y="195"/>
                  </a:lnTo>
                  <a:cubicBezTo>
                    <a:pt x="2688" y="394"/>
                    <a:pt x="3045" y="736"/>
                    <a:pt x="3261" y="1176"/>
                  </a:cubicBezTo>
                  <a:lnTo>
                    <a:pt x="3723" y="2118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3266"/>
            </a:p>
          </p:txBody>
        </p:sp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3D9F912F-4314-864F-B9D0-23CB8C978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966" y="4625193"/>
              <a:ext cx="10069811" cy="2630636"/>
            </a:xfrm>
            <a:prstGeom prst="roundRect">
              <a:avLst/>
            </a:prstGeom>
            <a:solidFill>
              <a:schemeClr val="bg1"/>
            </a:solidFill>
            <a:ln w="38100" cap="flat">
              <a:solidFill>
                <a:schemeClr val="accent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3266"/>
            </a:p>
          </p:txBody>
        </p:sp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44B3B12C-A1BA-744F-B327-1EDBED3E0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557" y="3822626"/>
              <a:ext cx="4355810" cy="2668362"/>
            </a:xfrm>
            <a:custGeom>
              <a:avLst/>
              <a:gdLst>
                <a:gd name="T0" fmla="*/ 4721 w 5600"/>
                <a:gd name="T1" fmla="*/ 64 h 3431"/>
                <a:gd name="T2" fmla="*/ 4299 w 5600"/>
                <a:gd name="T3" fmla="*/ 64 h 3431"/>
                <a:gd name="T4" fmla="*/ 1881 w 5600"/>
                <a:gd name="T5" fmla="*/ 64 h 3431"/>
                <a:gd name="T6" fmla="*/ 1881 w 5600"/>
                <a:gd name="T7" fmla="*/ 64 h 3431"/>
                <a:gd name="T8" fmla="*/ 1143 w 5600"/>
                <a:gd name="T9" fmla="*/ 546 h 3431"/>
                <a:gd name="T10" fmla="*/ 104 w 5600"/>
                <a:gd name="T11" fmla="*/ 2920 h 3431"/>
                <a:gd name="T12" fmla="*/ 104 w 5600"/>
                <a:gd name="T13" fmla="*/ 2920 h 3431"/>
                <a:gd name="T14" fmla="*/ 438 w 5600"/>
                <a:gd name="T15" fmla="*/ 3430 h 3431"/>
                <a:gd name="T16" fmla="*/ 2747 w 5600"/>
                <a:gd name="T17" fmla="*/ 3430 h 3431"/>
                <a:gd name="T18" fmla="*/ 2747 w 5600"/>
                <a:gd name="T19" fmla="*/ 3430 h 3431"/>
                <a:gd name="T20" fmla="*/ 3449 w 5600"/>
                <a:gd name="T21" fmla="*/ 2970 h 3431"/>
                <a:gd name="T22" fmla="*/ 3911 w 5600"/>
                <a:gd name="T23" fmla="*/ 1915 h 3431"/>
                <a:gd name="T24" fmla="*/ 4299 w 5600"/>
                <a:gd name="T25" fmla="*/ 1028 h 3431"/>
                <a:gd name="T26" fmla="*/ 4299 w 5600"/>
                <a:gd name="T27" fmla="*/ 1028 h 3431"/>
                <a:gd name="T28" fmla="*/ 4299 w 5600"/>
                <a:gd name="T29" fmla="*/ 1028 h 3431"/>
                <a:gd name="T30" fmla="*/ 4303 w 5600"/>
                <a:gd name="T31" fmla="*/ 1019 h 3431"/>
                <a:gd name="T32" fmla="*/ 4378 w 5600"/>
                <a:gd name="T33" fmla="*/ 846 h 3431"/>
                <a:gd name="T34" fmla="*/ 4378 w 5600"/>
                <a:gd name="T35" fmla="*/ 846 h 3431"/>
                <a:gd name="T36" fmla="*/ 5599 w 5600"/>
                <a:gd name="T37" fmla="*/ 258 h 3431"/>
                <a:gd name="T38" fmla="*/ 5599 w 5600"/>
                <a:gd name="T39" fmla="*/ 258 h 3431"/>
                <a:gd name="T40" fmla="*/ 4721 w 5600"/>
                <a:gd name="T41" fmla="*/ 64 h 3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00" h="3431">
                  <a:moveTo>
                    <a:pt x="4721" y="64"/>
                  </a:moveTo>
                  <a:lnTo>
                    <a:pt x="4299" y="64"/>
                  </a:lnTo>
                  <a:lnTo>
                    <a:pt x="1881" y="64"/>
                  </a:lnTo>
                  <a:lnTo>
                    <a:pt x="1881" y="64"/>
                  </a:lnTo>
                  <a:cubicBezTo>
                    <a:pt x="1561" y="64"/>
                    <a:pt x="1271" y="252"/>
                    <a:pt x="1143" y="546"/>
                  </a:cubicBezTo>
                  <a:lnTo>
                    <a:pt x="104" y="2920"/>
                  </a:lnTo>
                  <a:lnTo>
                    <a:pt x="104" y="2920"/>
                  </a:lnTo>
                  <a:cubicBezTo>
                    <a:pt x="0" y="3161"/>
                    <a:pt x="175" y="3430"/>
                    <a:pt x="438" y="3430"/>
                  </a:cubicBezTo>
                  <a:lnTo>
                    <a:pt x="2747" y="3430"/>
                  </a:lnTo>
                  <a:lnTo>
                    <a:pt x="2747" y="3430"/>
                  </a:lnTo>
                  <a:cubicBezTo>
                    <a:pt x="3052" y="3430"/>
                    <a:pt x="3327" y="3249"/>
                    <a:pt x="3449" y="2970"/>
                  </a:cubicBezTo>
                  <a:lnTo>
                    <a:pt x="3911" y="1915"/>
                  </a:lnTo>
                  <a:lnTo>
                    <a:pt x="4299" y="1028"/>
                  </a:lnTo>
                  <a:lnTo>
                    <a:pt x="4299" y="1028"/>
                  </a:lnTo>
                  <a:lnTo>
                    <a:pt x="4299" y="1028"/>
                  </a:lnTo>
                  <a:cubicBezTo>
                    <a:pt x="4300" y="1026"/>
                    <a:pt x="4301" y="1023"/>
                    <a:pt x="4303" y="1019"/>
                  </a:cubicBezTo>
                  <a:lnTo>
                    <a:pt x="4378" y="846"/>
                  </a:lnTo>
                  <a:lnTo>
                    <a:pt x="4378" y="846"/>
                  </a:lnTo>
                  <a:cubicBezTo>
                    <a:pt x="4532" y="544"/>
                    <a:pt x="4915" y="0"/>
                    <a:pt x="5599" y="258"/>
                  </a:cubicBezTo>
                  <a:lnTo>
                    <a:pt x="5599" y="258"/>
                  </a:lnTo>
                  <a:cubicBezTo>
                    <a:pt x="5329" y="132"/>
                    <a:pt x="5031" y="64"/>
                    <a:pt x="4721" y="6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3266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C12201F8-EC58-5B4C-ABB0-5C6413061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775" y="5638345"/>
              <a:ext cx="5607678" cy="9387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3266"/>
            </a:p>
          </p:txBody>
        </p:sp>
      </p:grpSp>
      <p:sp>
        <p:nvSpPr>
          <p:cNvPr id="30" name="TextBox 23">
            <a:extLst>
              <a:ext uri="{FF2B5EF4-FFF2-40B4-BE49-F238E27FC236}">
                <a16:creationId xmlns:a16="http://schemas.microsoft.com/office/drawing/2014/main" id="{9FF64F03-3B42-ED4F-A945-7B76B8856506}"/>
              </a:ext>
            </a:extLst>
          </p:cNvPr>
          <p:cNvSpPr txBox="1"/>
          <p:nvPr/>
        </p:nvSpPr>
        <p:spPr>
          <a:xfrm>
            <a:off x="2857710" y="2239810"/>
            <a:ext cx="2288127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s-ES_tradnl" sz="1600" b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Focalizar la intervención 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D6C0689F-2EBE-FA4E-8208-26D1E0831FBE}"/>
              </a:ext>
            </a:extLst>
          </p:cNvPr>
          <p:cNvSpPr txBox="1">
            <a:spLocks/>
          </p:cNvSpPr>
          <p:nvPr/>
        </p:nvSpPr>
        <p:spPr>
          <a:xfrm>
            <a:off x="2854938" y="2702865"/>
            <a:ext cx="2749269" cy="55976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50"/>
              </a:lnSpc>
            </a:pPr>
            <a:r>
              <a:rPr lang="es-ES_tradnl" sz="125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Enfocado en la agricultura familiar y su desarrollo.</a:t>
            </a:r>
          </a:p>
        </p:txBody>
      </p:sp>
      <p:sp>
        <p:nvSpPr>
          <p:cNvPr id="32" name="TextBox 28">
            <a:extLst>
              <a:ext uri="{FF2B5EF4-FFF2-40B4-BE49-F238E27FC236}">
                <a16:creationId xmlns:a16="http://schemas.microsoft.com/office/drawing/2014/main" id="{D6CB0603-C46A-E84E-892D-48E008A9A9C0}"/>
              </a:ext>
            </a:extLst>
          </p:cNvPr>
          <p:cNvSpPr txBox="1"/>
          <p:nvPr/>
        </p:nvSpPr>
        <p:spPr>
          <a:xfrm>
            <a:off x="8300309" y="2239810"/>
            <a:ext cx="2876813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s-ES_tradnl" sz="1600" b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Brindar Servicios más eficientes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CBC3596F-0127-D344-9FA2-55412C2EFB1B}"/>
              </a:ext>
            </a:extLst>
          </p:cNvPr>
          <p:cNvSpPr txBox="1">
            <a:spLocks/>
          </p:cNvSpPr>
          <p:nvPr/>
        </p:nvSpPr>
        <p:spPr>
          <a:xfrm>
            <a:off x="8297537" y="2702865"/>
            <a:ext cx="2749269" cy="55976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50"/>
              </a:lnSpc>
            </a:pPr>
            <a:r>
              <a:rPr lang="es-ES_tradnl" sz="125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Articulación MINAGRI con los GORE y Gobiernos Locales.</a:t>
            </a:r>
          </a:p>
        </p:txBody>
      </p:sp>
      <p:sp>
        <p:nvSpPr>
          <p:cNvPr id="34" name="TextBox 31">
            <a:extLst>
              <a:ext uri="{FF2B5EF4-FFF2-40B4-BE49-F238E27FC236}">
                <a16:creationId xmlns:a16="http://schemas.microsoft.com/office/drawing/2014/main" id="{2005C376-B88D-8A43-9F21-ACA883F742B2}"/>
              </a:ext>
            </a:extLst>
          </p:cNvPr>
          <p:cNvSpPr txBox="1"/>
          <p:nvPr/>
        </p:nvSpPr>
        <p:spPr>
          <a:xfrm>
            <a:off x="2857710" y="4786314"/>
            <a:ext cx="2779222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s-ES_tradnl" sz="1600" b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Fortalecer la Descentralización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A49A3B63-E43B-BC44-9BD6-9E71B9E0F8EE}"/>
              </a:ext>
            </a:extLst>
          </p:cNvPr>
          <p:cNvSpPr txBox="1">
            <a:spLocks/>
          </p:cNvSpPr>
          <p:nvPr/>
        </p:nvSpPr>
        <p:spPr>
          <a:xfrm>
            <a:off x="2854938" y="5249368"/>
            <a:ext cx="2749269" cy="55976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50"/>
              </a:lnSpc>
            </a:pPr>
            <a:r>
              <a:rPr lang="es-ES_tradnl" sz="125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través de la aplicación del enfoque de procesos y programas presupuestales</a:t>
            </a:r>
          </a:p>
        </p:txBody>
      </p:sp>
      <p:sp>
        <p:nvSpPr>
          <p:cNvPr id="36" name="TextBox 34">
            <a:extLst>
              <a:ext uri="{FF2B5EF4-FFF2-40B4-BE49-F238E27FC236}">
                <a16:creationId xmlns:a16="http://schemas.microsoft.com/office/drawing/2014/main" id="{CA47A944-BB95-7946-8E13-622C0246B43D}"/>
              </a:ext>
            </a:extLst>
          </p:cNvPr>
          <p:cNvSpPr txBox="1"/>
          <p:nvPr/>
        </p:nvSpPr>
        <p:spPr>
          <a:xfrm>
            <a:off x="8300309" y="4786314"/>
            <a:ext cx="2994922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s-ES_tradnl" sz="1600" b="1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Servicios alineados a la demanda</a:t>
            </a: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591DE290-D6D7-0C4C-8974-49D4394CB1A4}"/>
              </a:ext>
            </a:extLst>
          </p:cNvPr>
          <p:cNvSpPr txBox="1">
            <a:spLocks/>
          </p:cNvSpPr>
          <p:nvPr/>
        </p:nvSpPr>
        <p:spPr>
          <a:xfrm>
            <a:off x="8297537" y="5249368"/>
            <a:ext cx="2749269" cy="55976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50"/>
              </a:lnSpc>
            </a:pPr>
            <a:r>
              <a:rPr lang="es-ES_tradnl" sz="125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Según el padron de productores y la tipificación de la Agricultura familiar.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0A414ED5-EC87-A743-9BC3-D37FCC47D8A4}"/>
              </a:ext>
            </a:extLst>
          </p:cNvPr>
          <p:cNvSpPr txBox="1"/>
          <p:nvPr/>
        </p:nvSpPr>
        <p:spPr>
          <a:xfrm>
            <a:off x="1493031" y="2167456"/>
            <a:ext cx="768160" cy="7848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01</a:t>
            </a:r>
          </a:p>
        </p:txBody>
      </p:sp>
      <p:sp>
        <p:nvSpPr>
          <p:cNvPr id="39" name="TextBox 37">
            <a:extLst>
              <a:ext uri="{FF2B5EF4-FFF2-40B4-BE49-F238E27FC236}">
                <a16:creationId xmlns:a16="http://schemas.microsoft.com/office/drawing/2014/main" id="{EFD3531D-8FE0-9545-B63F-F85410B70461}"/>
              </a:ext>
            </a:extLst>
          </p:cNvPr>
          <p:cNvSpPr txBox="1"/>
          <p:nvPr/>
        </p:nvSpPr>
        <p:spPr>
          <a:xfrm>
            <a:off x="1493031" y="4700593"/>
            <a:ext cx="768160" cy="7848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03</a:t>
            </a:r>
          </a:p>
        </p:txBody>
      </p:sp>
      <p:sp>
        <p:nvSpPr>
          <p:cNvPr id="40" name="TextBox 38">
            <a:extLst>
              <a:ext uri="{FF2B5EF4-FFF2-40B4-BE49-F238E27FC236}">
                <a16:creationId xmlns:a16="http://schemas.microsoft.com/office/drawing/2014/main" id="{F3B3727A-C15D-B242-8FFB-6EBE3FD26A02}"/>
              </a:ext>
            </a:extLst>
          </p:cNvPr>
          <p:cNvSpPr txBox="1"/>
          <p:nvPr/>
        </p:nvSpPr>
        <p:spPr>
          <a:xfrm>
            <a:off x="7007004" y="2167456"/>
            <a:ext cx="768160" cy="7848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02</a:t>
            </a:r>
          </a:p>
        </p:txBody>
      </p:sp>
      <p:sp>
        <p:nvSpPr>
          <p:cNvPr id="41" name="TextBox 39">
            <a:extLst>
              <a:ext uri="{FF2B5EF4-FFF2-40B4-BE49-F238E27FC236}">
                <a16:creationId xmlns:a16="http://schemas.microsoft.com/office/drawing/2014/main" id="{16E7F1E2-414B-FC40-8E10-092748D54DF6}"/>
              </a:ext>
            </a:extLst>
          </p:cNvPr>
          <p:cNvSpPr txBox="1"/>
          <p:nvPr/>
        </p:nvSpPr>
        <p:spPr>
          <a:xfrm>
            <a:off x="7007004" y="4700593"/>
            <a:ext cx="768160" cy="7848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546046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238740" y="1001486"/>
            <a:ext cx="6539431" cy="5516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indent="-457189">
              <a:spcBef>
                <a:spcPts val="513"/>
              </a:spcBef>
              <a:buFont typeface="Wingdings" panose="05000000000000000000" pitchFamily="2" charset="2"/>
              <a:buChar char="q"/>
              <a:tabLst>
                <a:tab pos="474121" algn="l"/>
                <a:tab pos="474968" algn="l"/>
              </a:tabLst>
            </a:pPr>
            <a:r>
              <a:rPr lang="es-PE" sz="2800" dirty="0">
                <a:cs typeface="Arial" panose="020B0604020202020204" pitchFamily="34" charset="0"/>
              </a:rPr>
              <a:t>Presentación del Proyecto de Ley – Junio 2019 (Oficio Nº 176-2019-PR). Registrado como Proyecto de Ley Nº 4493/2018-PE.</a:t>
            </a:r>
          </a:p>
          <a:p>
            <a:pPr marL="474121" indent="-457189">
              <a:spcBef>
                <a:spcPts val="513"/>
              </a:spcBef>
              <a:buFont typeface="Wingdings" panose="05000000000000000000" pitchFamily="2" charset="2"/>
              <a:buChar char="q"/>
              <a:tabLst>
                <a:tab pos="474121" algn="l"/>
                <a:tab pos="474968" algn="l"/>
              </a:tabLst>
            </a:pPr>
            <a:r>
              <a:rPr lang="es-PE" sz="2800" dirty="0">
                <a:cs typeface="Arial" panose="020B0604020202020204" pitchFamily="34" charset="0"/>
              </a:rPr>
              <a:t>Reuniones de trabajo en comisiones, entre equipos técnicos (julio a setiembre 2019)</a:t>
            </a:r>
          </a:p>
          <a:p>
            <a:pPr marL="931321" lvl="1" indent="-457189">
              <a:spcBef>
                <a:spcPts val="513"/>
              </a:spcBef>
              <a:buFont typeface="Wingdings" panose="05000000000000000000" pitchFamily="2" charset="2"/>
              <a:buChar char="§"/>
              <a:tabLst>
                <a:tab pos="474121" algn="l"/>
                <a:tab pos="474968" algn="l"/>
              </a:tabLst>
            </a:pPr>
            <a:r>
              <a:rPr lang="es-PE" sz="2800" dirty="0">
                <a:cs typeface="Arial" panose="020B0604020202020204" pitchFamily="34" charset="0"/>
              </a:rPr>
              <a:t>Comisión Descentralización, Regionalización , Gobiernos Locales y Modernización de la Gestión del Estado.</a:t>
            </a:r>
          </a:p>
          <a:p>
            <a:pPr marL="931321" lvl="1" indent="-457189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800" dirty="0">
                <a:cs typeface="Arial" panose="020B0604020202020204" pitchFamily="34" charset="0"/>
              </a:rPr>
              <a:t>Comisión Agraria.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2486" t="18007" r="35386" b="8184"/>
          <a:stretch/>
        </p:blipFill>
        <p:spPr>
          <a:xfrm>
            <a:off x="7329713" y="609599"/>
            <a:ext cx="4180114" cy="5399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01C5B242-FA30-B04C-8A48-E9769028F10C}"/>
              </a:ext>
            </a:extLst>
          </p:cNvPr>
          <p:cNvSpPr txBox="1">
            <a:spLocks/>
          </p:cNvSpPr>
          <p:nvPr/>
        </p:nvSpPr>
        <p:spPr>
          <a:xfrm>
            <a:off x="464628" y="263442"/>
            <a:ext cx="6216471" cy="521509"/>
          </a:xfrm>
          <a:prstGeom prst="rect">
            <a:avLst/>
          </a:prstGeom>
        </p:spPr>
        <p:txBody>
          <a:bodyPr vert="horz" wrap="square" lIns="0" tIns="719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875" marR="6773" indent="-15875" algn="just">
              <a:lnSpc>
                <a:spcPts val="3453"/>
              </a:lnSpc>
              <a:spcBef>
                <a:spcPts val="567"/>
              </a:spcBef>
            </a:pPr>
            <a:r>
              <a:rPr lang="es-PE" sz="3200" b="1" spc="-7" dirty="0">
                <a:solidFill>
                  <a:schemeClr val="accent6">
                    <a:lumMod val="75000"/>
                  </a:schemeClr>
                </a:solidFill>
              </a:rPr>
              <a:t>IV. Acciones previas realizadas</a:t>
            </a:r>
            <a:endParaRPr lang="es-P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84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454856" y="618100"/>
            <a:ext cx="5303520" cy="2455031"/>
          </a:xfrm>
        </p:spPr>
        <p:txBody>
          <a:bodyPr/>
          <a:lstStyle/>
          <a:p>
            <a:pPr marL="474121" indent="-457189" algn="just">
              <a:spcBef>
                <a:spcPts val="513"/>
              </a:spcBef>
              <a:buFont typeface="Wingdings" panose="05000000000000000000" pitchFamily="2" charset="2"/>
              <a:buChar char="q"/>
              <a:tabLst>
                <a:tab pos="474121" algn="l"/>
                <a:tab pos="474968" algn="l"/>
              </a:tabLst>
            </a:pPr>
            <a:r>
              <a:rPr lang="es-PE" sz="2400" dirty="0">
                <a:cs typeface="Arial" panose="020B0604020202020204" pitchFamily="34" charset="0"/>
              </a:rPr>
              <a:t>Sustentación del titular sectorial:</a:t>
            </a:r>
          </a:p>
          <a:p>
            <a:pPr marL="931321" lvl="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dirty="0">
                <a:cs typeface="Arial" panose="020B0604020202020204" pitchFamily="34" charset="0"/>
              </a:rPr>
              <a:t>Comisión </a:t>
            </a:r>
            <a:r>
              <a:rPr lang="es-ES" dirty="0">
                <a:cs typeface="Arial" panose="020B0604020202020204" pitchFamily="34" charset="0"/>
              </a:rPr>
              <a:t>de Descentralización, Regionalización, Gobiernos Locales y Modernización de la Gestión del Estado</a:t>
            </a:r>
            <a:r>
              <a:rPr lang="es-PE" dirty="0">
                <a:cs typeface="Arial" panose="020B0604020202020204" pitchFamily="34" charset="0"/>
              </a:rPr>
              <a:t> (03 de julio de 2019).</a:t>
            </a:r>
          </a:p>
          <a:p>
            <a:pPr marL="931321" lvl="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dirty="0">
                <a:cs typeface="Arial" panose="020B0604020202020204" pitchFamily="34" charset="0"/>
              </a:rPr>
              <a:t>Comisión Agraria (13 de setiembre 2019).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51693" y="3447733"/>
            <a:ext cx="5739617" cy="2741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indent="-457189" algn="just">
              <a:spcBef>
                <a:spcPts val="513"/>
              </a:spcBef>
              <a:buFont typeface="Wingdings" panose="05000000000000000000" pitchFamily="2" charset="2"/>
              <a:buChar char="q"/>
              <a:tabLst>
                <a:tab pos="474121" algn="l"/>
                <a:tab pos="474968" algn="l"/>
              </a:tabLst>
            </a:pPr>
            <a:r>
              <a:rPr lang="es-PE" sz="2400" dirty="0">
                <a:cs typeface="Arial" panose="020B0604020202020204" pitchFamily="34" charset="0"/>
              </a:rPr>
              <a:t>Resultado:  </a:t>
            </a:r>
          </a:p>
          <a:p>
            <a:pPr marL="931321" lvl="1" indent="-457189" algn="just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r>
              <a:rPr lang="es-PE" sz="2400" dirty="0">
                <a:cs typeface="Arial" panose="020B0604020202020204" pitchFamily="34" charset="0"/>
              </a:rPr>
              <a:t>Documento de trabajo a nivel de equipos técnicos de ambas comisiones en el congreso, Ministerio de Agricultura y Riego y la Secretaria de Gestión Pública de la PCM.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26" y="1193463"/>
            <a:ext cx="5256084" cy="394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62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 txBox="1"/>
          <p:nvPr/>
        </p:nvSpPr>
        <p:spPr>
          <a:xfrm>
            <a:off x="463466" y="1025060"/>
            <a:ext cx="6863420" cy="494152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74121" indent="-457189" algn="just">
              <a:spcAft>
                <a:spcPts val="1200"/>
              </a:spcAft>
              <a:buAutoNum type="arabicPeriod"/>
              <a:tabLst>
                <a:tab pos="473275" algn="l"/>
                <a:tab pos="474121" algn="l"/>
              </a:tabLst>
            </a:pPr>
            <a:r>
              <a:rPr lang="es-PE" sz="2800" spc="-200" dirty="0">
                <a:cs typeface="Arial"/>
              </a:rPr>
              <a:t>Desarrollo productivo, competitivo y sostenible considerando los suelos y el recurso hídrico.</a:t>
            </a:r>
          </a:p>
          <a:p>
            <a:pPr marL="474121" indent="-457189" algn="just">
              <a:spcAft>
                <a:spcPts val="1200"/>
              </a:spcAft>
              <a:buAutoNum type="arabicPeriod"/>
              <a:tabLst>
                <a:tab pos="473275" algn="l"/>
                <a:tab pos="474121" algn="l"/>
              </a:tabLst>
            </a:pPr>
            <a:r>
              <a:rPr lang="es-PE" sz="2800" spc="-200" dirty="0">
                <a:cs typeface="Arial"/>
              </a:rPr>
              <a:t>Simplificar y modernizar los servicios agrarios, mejorando su acceso descentralizado.</a:t>
            </a:r>
          </a:p>
          <a:p>
            <a:pPr marL="474121" indent="-457189" algn="just">
              <a:spcAft>
                <a:spcPts val="1200"/>
              </a:spcAft>
              <a:buAutoNum type="arabicPeriod"/>
              <a:tabLst>
                <a:tab pos="473275" algn="l"/>
                <a:tab pos="474121" algn="l"/>
              </a:tabLst>
            </a:pPr>
            <a:r>
              <a:rPr lang="es-PE" sz="2800" spc="-200" dirty="0">
                <a:cs typeface="Arial"/>
              </a:rPr>
              <a:t>Promover la reconversión productiva acorde a la vocación productiva.</a:t>
            </a:r>
          </a:p>
          <a:p>
            <a:pPr marL="474121" indent="-457189" algn="just">
              <a:spcAft>
                <a:spcPts val="1200"/>
              </a:spcAft>
              <a:buAutoNum type="arabicPeriod"/>
              <a:tabLst>
                <a:tab pos="473275" algn="l"/>
                <a:tab pos="474121" algn="l"/>
              </a:tabLst>
            </a:pPr>
            <a:r>
              <a:rPr lang="es-PE" sz="2800" spc="-200" dirty="0">
                <a:cs typeface="Arial"/>
              </a:rPr>
              <a:t>Facilitar la articulación multinivel y </a:t>
            </a:r>
            <a:r>
              <a:rPr lang="es-PE" sz="2800" spc="-200" dirty="0" err="1">
                <a:cs typeface="Arial"/>
              </a:rPr>
              <a:t>multiactor</a:t>
            </a:r>
            <a:r>
              <a:rPr lang="es-PE" sz="2800" spc="-200" dirty="0">
                <a:cs typeface="Arial"/>
              </a:rPr>
              <a:t> (público – privada).</a:t>
            </a:r>
          </a:p>
          <a:p>
            <a:pPr marL="474121" indent="-457189" algn="just">
              <a:spcAft>
                <a:spcPts val="1200"/>
              </a:spcAft>
              <a:buAutoNum type="arabicPeriod"/>
              <a:tabLst>
                <a:tab pos="473275" algn="l"/>
                <a:tab pos="474121" algn="l"/>
              </a:tabLst>
            </a:pPr>
            <a:r>
              <a:rPr lang="es-PE" sz="2800" spc="-200" dirty="0">
                <a:cs typeface="Arial"/>
              </a:rPr>
              <a:t>Poner en valor nuestra </a:t>
            </a:r>
            <a:r>
              <a:rPr lang="es-PE" sz="2800" spc="-200" dirty="0" err="1">
                <a:cs typeface="Arial"/>
              </a:rPr>
              <a:t>agrobiodiversidad</a:t>
            </a:r>
            <a:r>
              <a:rPr lang="es-PE" sz="2800" spc="-200" dirty="0">
                <a:cs typeface="Arial"/>
              </a:rPr>
              <a:t> (capital natural).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01" y="2152358"/>
            <a:ext cx="4037733" cy="268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588A3D56-FCB3-7F48-91DC-56FFBDDB4B09}"/>
              </a:ext>
            </a:extLst>
          </p:cNvPr>
          <p:cNvSpPr txBox="1">
            <a:spLocks/>
          </p:cNvSpPr>
          <p:nvPr/>
        </p:nvSpPr>
        <p:spPr>
          <a:xfrm>
            <a:off x="464628" y="263442"/>
            <a:ext cx="6216471" cy="521509"/>
          </a:xfrm>
          <a:prstGeom prst="rect">
            <a:avLst/>
          </a:prstGeom>
        </p:spPr>
        <p:txBody>
          <a:bodyPr vert="horz" wrap="square" lIns="0" tIns="719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875" marR="6773" indent="-15875" algn="just">
              <a:lnSpc>
                <a:spcPts val="3453"/>
              </a:lnSpc>
              <a:spcBef>
                <a:spcPts val="567"/>
              </a:spcBef>
            </a:pPr>
            <a:r>
              <a:rPr lang="es-PE" sz="3200" b="1" spc="-7" dirty="0">
                <a:solidFill>
                  <a:schemeClr val="accent6">
                    <a:lumMod val="75000"/>
                  </a:schemeClr>
                </a:solidFill>
              </a:rPr>
              <a:t>V. Retos del sector</a:t>
            </a:r>
            <a:endParaRPr lang="es-P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73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5658" y="1237957"/>
            <a:ext cx="6673948" cy="4742058"/>
          </a:xfrm>
        </p:spPr>
        <p:txBody>
          <a:bodyPr>
            <a:normAutofit/>
          </a:bodyPr>
          <a:lstStyle/>
          <a:p>
            <a:pPr marL="16932" indent="0" algn="just">
              <a:spcAft>
                <a:spcPts val="1200"/>
              </a:spcAft>
              <a:buNone/>
              <a:tabLst>
                <a:tab pos="473275" algn="l"/>
                <a:tab pos="474121" algn="l"/>
              </a:tabLst>
            </a:pPr>
            <a:r>
              <a:rPr lang="es-PE" sz="3200" spc="-200" dirty="0">
                <a:latin typeface="Arial"/>
                <a:cs typeface="Arial"/>
              </a:rPr>
              <a:t>6. </a:t>
            </a:r>
            <a:r>
              <a:rPr lang="es-PE" sz="3200" spc="-200" dirty="0">
                <a:cs typeface="Arial"/>
              </a:rPr>
              <a:t>Invertir en infraestructura principalmente 	en cierre de brechas de riego.</a:t>
            </a:r>
          </a:p>
          <a:p>
            <a:pPr marL="16932" indent="0" algn="just">
              <a:spcAft>
                <a:spcPts val="1200"/>
              </a:spcAft>
              <a:buNone/>
              <a:tabLst>
                <a:tab pos="473275" algn="l"/>
                <a:tab pos="474121" algn="l"/>
              </a:tabLst>
            </a:pPr>
            <a:r>
              <a:rPr lang="es-PE" sz="3200" spc="-200" dirty="0">
                <a:cs typeface="Arial"/>
              </a:rPr>
              <a:t>7. Fortalecer la institucionalidad y promover 	la formalización del sector  	agrario.</a:t>
            </a:r>
          </a:p>
          <a:p>
            <a:pPr marL="16932" indent="0" algn="just">
              <a:spcAft>
                <a:spcPts val="1200"/>
              </a:spcAft>
              <a:buNone/>
              <a:tabLst>
                <a:tab pos="473275" algn="l"/>
                <a:tab pos="474121" algn="l"/>
              </a:tabLst>
            </a:pPr>
            <a:r>
              <a:rPr lang="es-PE" sz="3200" spc="-200" dirty="0">
                <a:cs typeface="Arial"/>
              </a:rPr>
              <a:t>8. Brindar seguridad jurídica y predictibilidad 	a las inversiones.</a:t>
            </a:r>
          </a:p>
          <a:p>
            <a:pPr marL="16932" indent="0" algn="just">
              <a:spcAft>
                <a:spcPts val="1200"/>
              </a:spcAft>
              <a:buNone/>
              <a:tabLst>
                <a:tab pos="473275" algn="l"/>
                <a:tab pos="474121" algn="l"/>
              </a:tabLst>
            </a:pPr>
            <a:r>
              <a:rPr lang="es-PE" sz="3200" spc="-200" dirty="0">
                <a:cs typeface="Arial"/>
              </a:rPr>
              <a:t>9. Promover un uso eficiente de los 	recursos.</a:t>
            </a:r>
          </a:p>
          <a:p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863" y="1533378"/>
            <a:ext cx="3876369" cy="2603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6740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6412" y="583323"/>
            <a:ext cx="10012588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s-PE" b="1" dirty="0"/>
              <a:t>LOGRAREMOS: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520995" y="1277529"/>
            <a:ext cx="11121655" cy="4760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32" indent="-457200">
              <a:spcBef>
                <a:spcPts val="513"/>
              </a:spcBef>
              <a:buFont typeface="Wingdings" panose="05000000000000000000" pitchFamily="2" charset="2"/>
              <a:buChar char="q"/>
              <a:tabLst>
                <a:tab pos="474121" algn="l"/>
                <a:tab pos="474968" algn="l"/>
              </a:tabLst>
            </a:pPr>
            <a:r>
              <a:rPr lang="es-PE" sz="2800" dirty="0">
                <a:cs typeface="Arial" panose="020B0604020202020204" pitchFamily="34" charset="0"/>
              </a:rPr>
              <a:t>Correcta identificación de necesidades por tipo de productor.</a:t>
            </a:r>
          </a:p>
          <a:p>
            <a:pPr marL="474132" indent="-457200">
              <a:spcBef>
                <a:spcPts val="513"/>
              </a:spcBef>
              <a:buFont typeface="Wingdings" panose="05000000000000000000" pitchFamily="2" charset="2"/>
              <a:buChar char="q"/>
              <a:tabLst>
                <a:tab pos="474121" algn="l"/>
                <a:tab pos="474968" algn="l"/>
              </a:tabLst>
            </a:pPr>
            <a:r>
              <a:rPr lang="es-PE" sz="2800" dirty="0">
                <a:cs typeface="Arial" panose="020B0604020202020204" pitchFamily="34" charset="0"/>
              </a:rPr>
              <a:t>Óptima provisión de servicios.</a:t>
            </a:r>
          </a:p>
          <a:p>
            <a:pPr marL="474132" indent="-457200">
              <a:spcBef>
                <a:spcPts val="513"/>
              </a:spcBef>
              <a:buFont typeface="Wingdings" panose="05000000000000000000" pitchFamily="2" charset="2"/>
              <a:buChar char="q"/>
              <a:tabLst>
                <a:tab pos="474121" algn="l"/>
                <a:tab pos="474968" algn="l"/>
              </a:tabLst>
            </a:pPr>
            <a:r>
              <a:rPr lang="es-PE" sz="2800" dirty="0">
                <a:cs typeface="Arial" panose="020B0604020202020204" pitchFamily="34" charset="0"/>
              </a:rPr>
              <a:t>Adecuada asignación de funciones entre las entidades sectoriales.</a:t>
            </a:r>
          </a:p>
          <a:p>
            <a:pPr marL="474132" indent="-457200">
              <a:spcBef>
                <a:spcPts val="513"/>
              </a:spcBef>
              <a:buFont typeface="Wingdings" panose="05000000000000000000" pitchFamily="2" charset="2"/>
              <a:buChar char="q"/>
              <a:tabLst>
                <a:tab pos="474121" algn="l"/>
                <a:tab pos="474968" algn="l"/>
              </a:tabLst>
            </a:pPr>
            <a:r>
              <a:rPr lang="es-PE" sz="2800" dirty="0">
                <a:cs typeface="Arial" panose="020B0604020202020204" pitchFamily="34" charset="0"/>
              </a:rPr>
              <a:t>Óptima articulación entre niveles de gobierno.</a:t>
            </a:r>
          </a:p>
          <a:p>
            <a:pPr marL="474132" indent="-457200">
              <a:spcBef>
                <a:spcPts val="513"/>
              </a:spcBef>
              <a:buFont typeface="Wingdings" panose="05000000000000000000" pitchFamily="2" charset="2"/>
              <a:buChar char="q"/>
              <a:tabLst>
                <a:tab pos="474121" algn="l"/>
                <a:tab pos="474968" algn="l"/>
              </a:tabLst>
            </a:pPr>
            <a:r>
              <a:rPr lang="es-PE" sz="2800" dirty="0">
                <a:cs typeface="Arial" panose="020B0604020202020204" pitchFamily="34" charset="0"/>
              </a:rPr>
              <a:t>Presencia sectorial en el campo y clara identificación con la agricultura  familiar.</a:t>
            </a:r>
          </a:p>
          <a:p>
            <a:pPr marL="474132" marR="6773" indent="-457200">
              <a:spcBef>
                <a:spcPts val="513"/>
              </a:spcBef>
              <a:buFont typeface="Wingdings" panose="05000000000000000000" pitchFamily="2" charset="2"/>
              <a:buChar char="q"/>
              <a:tabLst>
                <a:tab pos="474121" algn="l"/>
                <a:tab pos="474968" algn="l"/>
              </a:tabLst>
            </a:pPr>
            <a:r>
              <a:rPr lang="es-PE" sz="2800" dirty="0">
                <a:cs typeface="Arial" panose="020B0604020202020204" pitchFamily="34" charset="0"/>
              </a:rPr>
              <a:t>Lógica de procesos y gestión por resultados.</a:t>
            </a:r>
          </a:p>
          <a:p>
            <a:pPr marL="474132" marR="6773" indent="-457200">
              <a:spcBef>
                <a:spcPts val="127"/>
              </a:spcBef>
              <a:buFont typeface="Wingdings" panose="05000000000000000000" pitchFamily="2" charset="2"/>
              <a:buChar char="q"/>
              <a:tabLst>
                <a:tab pos="474121" algn="l"/>
                <a:tab pos="474968" algn="l"/>
              </a:tabLst>
            </a:pPr>
            <a:r>
              <a:rPr lang="es-PE" sz="2800" dirty="0">
                <a:cs typeface="Arial" panose="020B0604020202020204" pitchFamily="34" charset="0"/>
              </a:rPr>
              <a:t>Adecuada gestión del territorio.</a:t>
            </a:r>
          </a:p>
          <a:p>
            <a:pPr marL="474132" marR="6773" indent="-457200">
              <a:spcBef>
                <a:spcPts val="127"/>
              </a:spcBef>
              <a:buFont typeface="Wingdings" panose="05000000000000000000" pitchFamily="2" charset="2"/>
              <a:buChar char="q"/>
              <a:tabLst>
                <a:tab pos="474121" algn="l"/>
                <a:tab pos="474968" algn="l"/>
              </a:tabLst>
            </a:pPr>
            <a:r>
              <a:rPr lang="es-PE" sz="2800" dirty="0">
                <a:cs typeface="Arial" panose="020B0604020202020204" pitchFamily="34" charset="0"/>
              </a:rPr>
              <a:t>Optimización administrativa del sector (procesos y tecnología).</a:t>
            </a:r>
          </a:p>
          <a:p>
            <a:pPr marL="474132" marR="6773" indent="-457200">
              <a:spcBef>
                <a:spcPts val="127"/>
              </a:spcBef>
              <a:buFont typeface="Wingdings" panose="05000000000000000000" pitchFamily="2" charset="2"/>
              <a:buChar char="q"/>
              <a:tabLst>
                <a:tab pos="474121" algn="l"/>
                <a:tab pos="474968" algn="l"/>
              </a:tabLst>
            </a:pPr>
            <a:r>
              <a:rPr lang="es-PE" sz="2800" dirty="0">
                <a:cs typeface="Arial" panose="020B0604020202020204" pitchFamily="34" charset="0"/>
              </a:rPr>
              <a:t>Adecuado seguimiento y evaluación del uso de recursos.</a:t>
            </a:r>
          </a:p>
        </p:txBody>
      </p:sp>
    </p:spTree>
    <p:extLst>
      <p:ext uri="{BB962C8B-B14F-4D97-AF65-F5344CB8AC3E}">
        <p14:creationId xmlns:p14="http://schemas.microsoft.com/office/powerpoint/2010/main" val="335398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DD4EACA-C5D8-9148-95D8-192FE453B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49A57BF-A802-2A4F-84D4-B82AB8B0E311}"/>
              </a:ext>
            </a:extLst>
          </p:cNvPr>
          <p:cNvSpPr txBox="1"/>
          <p:nvPr/>
        </p:nvSpPr>
        <p:spPr>
          <a:xfrm>
            <a:off x="2607733" y="2675467"/>
            <a:ext cx="6722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MUCHAS GRACIAS </a:t>
            </a:r>
          </a:p>
        </p:txBody>
      </p:sp>
    </p:spTree>
    <p:extLst>
      <p:ext uri="{BB962C8B-B14F-4D97-AF65-F5344CB8AC3E}">
        <p14:creationId xmlns:p14="http://schemas.microsoft.com/office/powerpoint/2010/main" val="835966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96931" y="1251796"/>
            <a:ext cx="6389817" cy="6251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63500">
              <a:lnSpc>
                <a:spcPct val="100400"/>
              </a:lnSpc>
              <a:spcBef>
                <a:spcPts val="75"/>
              </a:spcBef>
            </a:pPr>
            <a:r>
              <a:rPr lang="es-ES" sz="4000" u="sng" spc="5" dirty="0">
                <a:solidFill>
                  <a:schemeClr val="accent2">
                    <a:lumMod val="75000"/>
                  </a:schemeClr>
                </a:solidFill>
              </a:rPr>
              <a:t>Contenido</a:t>
            </a:r>
            <a:endParaRPr sz="4000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C2945571-30D5-284C-AB08-18FCDDB1BB34}"/>
              </a:ext>
            </a:extLst>
          </p:cNvPr>
          <p:cNvSpPr txBox="1">
            <a:spLocks/>
          </p:cNvSpPr>
          <p:nvPr/>
        </p:nvSpPr>
        <p:spPr>
          <a:xfrm>
            <a:off x="5096932" y="2122826"/>
            <a:ext cx="6389817" cy="22153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584200" marR="5080" indent="-571500" algn="just">
              <a:lnSpc>
                <a:spcPct val="100400"/>
              </a:lnSpc>
              <a:spcBef>
                <a:spcPts val="75"/>
              </a:spcBef>
              <a:buAutoNum type="romanUcPeriod"/>
            </a:pPr>
            <a:r>
              <a:rPr lang="es-ES" sz="2800" kern="0" spc="5" dirty="0"/>
              <a:t>Situación actual del sector agrario</a:t>
            </a:r>
          </a:p>
          <a:p>
            <a:pPr marL="584200" marR="5080" indent="-571500" algn="just">
              <a:lnSpc>
                <a:spcPct val="100400"/>
              </a:lnSpc>
              <a:spcBef>
                <a:spcPts val="75"/>
              </a:spcBef>
              <a:buAutoNum type="romanUcPeriod"/>
            </a:pPr>
            <a:r>
              <a:rPr lang="es-ES" sz="2800" kern="0" spc="5" dirty="0"/>
              <a:t>Nueva estructura orgánica</a:t>
            </a:r>
          </a:p>
          <a:p>
            <a:pPr marL="584200" marR="5080" indent="-571500" algn="just">
              <a:lnSpc>
                <a:spcPct val="100400"/>
              </a:lnSpc>
              <a:spcBef>
                <a:spcPts val="75"/>
              </a:spcBef>
              <a:buAutoNum type="romanUcPeriod"/>
            </a:pPr>
            <a:r>
              <a:rPr lang="es-ES" sz="2800" kern="0" spc="5" dirty="0"/>
              <a:t>Objetivos</a:t>
            </a:r>
            <a:endParaRPr lang="es-ES" sz="2800" kern="0" spc="5" dirty="0">
              <a:latin typeface="+mn-lt"/>
            </a:endParaRPr>
          </a:p>
          <a:p>
            <a:pPr marL="584200" marR="5080" indent="-571500" algn="just">
              <a:lnSpc>
                <a:spcPct val="100400"/>
              </a:lnSpc>
              <a:spcBef>
                <a:spcPts val="75"/>
              </a:spcBef>
              <a:buAutoNum type="romanUcPeriod"/>
            </a:pPr>
            <a:r>
              <a:rPr lang="es-ES" sz="2800" kern="0" spc="5" dirty="0">
                <a:latin typeface="+mn-lt"/>
              </a:rPr>
              <a:t>Acciones realizadas</a:t>
            </a:r>
          </a:p>
          <a:p>
            <a:pPr marL="584200" marR="5080" indent="-571500" algn="just">
              <a:lnSpc>
                <a:spcPct val="100400"/>
              </a:lnSpc>
              <a:spcBef>
                <a:spcPts val="75"/>
              </a:spcBef>
              <a:buAutoNum type="romanUcPeriod"/>
            </a:pPr>
            <a:r>
              <a:rPr lang="es-ES" sz="2800" kern="0" spc="5" dirty="0">
                <a:latin typeface="+mn-lt"/>
              </a:rPr>
              <a:t>Retos del sector</a:t>
            </a:r>
            <a:endParaRPr lang="es-ES" sz="2800" kern="0" spc="5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7986EA-B147-8245-A2CE-B2AFACC85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1706"/>
            <a:ext cx="4553131" cy="645458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26816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E9AC1DE7-E9A1-6243-9C55-27BCD627F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1" y="999539"/>
            <a:ext cx="11406841" cy="5399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4628" y="263442"/>
            <a:ext cx="6216471" cy="521509"/>
          </a:xfrm>
          <a:prstGeom prst="rect">
            <a:avLst/>
          </a:prstGeom>
        </p:spPr>
        <p:txBody>
          <a:bodyPr vert="horz" wrap="square" lIns="0" tIns="71965" rIns="0" bIns="0" rtlCol="0">
            <a:spAutoFit/>
          </a:bodyPr>
          <a:lstStyle/>
          <a:p>
            <a:pPr marL="15875" marR="6773" indent="-15875" algn="just">
              <a:lnSpc>
                <a:spcPts val="3453"/>
              </a:lnSpc>
              <a:spcBef>
                <a:spcPts val="567"/>
              </a:spcBef>
            </a:pPr>
            <a:r>
              <a:rPr lang="es-PE" sz="3200" b="1" spc="-7" dirty="0">
                <a:solidFill>
                  <a:schemeClr val="accent6">
                    <a:lumMod val="75000"/>
                  </a:schemeClr>
                </a:solidFill>
              </a:rPr>
              <a:t>I. Situación actual del </a:t>
            </a:r>
            <a:r>
              <a:rPr sz="3200" b="1" spc="-7" dirty="0">
                <a:solidFill>
                  <a:schemeClr val="accent6">
                    <a:lumMod val="75000"/>
                  </a:schemeClr>
                </a:solidFill>
              </a:rPr>
              <a:t>Sector </a:t>
            </a:r>
            <a:r>
              <a:rPr lang="es-PE" sz="3200" b="1" spc="-7" dirty="0">
                <a:solidFill>
                  <a:schemeClr val="accent6">
                    <a:lumMod val="75000"/>
                  </a:schemeClr>
                </a:solidFill>
              </a:rPr>
              <a:t>Agrario:</a:t>
            </a:r>
            <a:endParaRPr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35A2ACE-26AA-D74D-AAD1-95BB88BF1ACC}"/>
              </a:ext>
            </a:extLst>
          </p:cNvPr>
          <p:cNvGrpSpPr/>
          <p:nvPr/>
        </p:nvGrpSpPr>
        <p:grpSpPr>
          <a:xfrm>
            <a:off x="6153799" y="4115148"/>
            <a:ext cx="5249667" cy="989501"/>
            <a:chOff x="6681098" y="807525"/>
            <a:chExt cx="4708500" cy="989501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38B7A49-632F-3646-87E4-F62C94E4B3F0}"/>
                </a:ext>
              </a:extLst>
            </p:cNvPr>
            <p:cNvGrpSpPr/>
            <p:nvPr/>
          </p:nvGrpSpPr>
          <p:grpSpPr>
            <a:xfrm>
              <a:off x="6681098" y="807525"/>
              <a:ext cx="4708500" cy="989501"/>
              <a:chOff x="6681098" y="807525"/>
              <a:chExt cx="4708500" cy="989501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A93F94B-1A2C-8B46-8FC4-505DF095A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1099" y="977713"/>
                <a:ext cx="4708499" cy="819313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266" dirty="0">
                  <a:latin typeface="Open Sans Light" panose="020B0306030504020204" pitchFamily="34" charset="0"/>
                </a:endParaRPr>
              </a:p>
            </p:txBody>
          </p:sp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8E0B4BDE-D69C-6342-A316-DD15683E9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1099" y="977713"/>
                <a:ext cx="1009919" cy="819313"/>
              </a:xfrm>
              <a:custGeom>
                <a:avLst/>
                <a:gdLst>
                  <a:gd name="T0" fmla="*/ 2374 w 2375"/>
                  <a:gd name="T1" fmla="*/ 0 h 1861"/>
                  <a:gd name="T2" fmla="*/ 928 w 2375"/>
                  <a:gd name="T3" fmla="*/ 0 h 1861"/>
                  <a:gd name="T4" fmla="*/ 928 w 2375"/>
                  <a:gd name="T5" fmla="*/ 0 h 1861"/>
                  <a:gd name="T6" fmla="*/ 0 w 2375"/>
                  <a:gd name="T7" fmla="*/ 930 h 1861"/>
                  <a:gd name="T8" fmla="*/ 0 w 2375"/>
                  <a:gd name="T9" fmla="*/ 930 h 1861"/>
                  <a:gd name="T10" fmla="*/ 272 w 2375"/>
                  <a:gd name="T11" fmla="*/ 1588 h 1861"/>
                  <a:gd name="T12" fmla="*/ 272 w 2375"/>
                  <a:gd name="T13" fmla="*/ 1588 h 1861"/>
                  <a:gd name="T14" fmla="*/ 928 w 2375"/>
                  <a:gd name="T15" fmla="*/ 1860 h 1861"/>
                  <a:gd name="T16" fmla="*/ 2374 w 2375"/>
                  <a:gd name="T17" fmla="*/ 0 h 1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5" h="1861">
                    <a:moveTo>
                      <a:pt x="2374" y="0"/>
                    </a:moveTo>
                    <a:lnTo>
                      <a:pt x="928" y="0"/>
                    </a:lnTo>
                    <a:lnTo>
                      <a:pt x="928" y="0"/>
                    </a:lnTo>
                    <a:cubicBezTo>
                      <a:pt x="415" y="0"/>
                      <a:pt x="0" y="417"/>
                      <a:pt x="0" y="930"/>
                    </a:cubicBezTo>
                    <a:lnTo>
                      <a:pt x="0" y="930"/>
                    </a:lnTo>
                    <a:cubicBezTo>
                      <a:pt x="0" y="1187"/>
                      <a:pt x="104" y="1419"/>
                      <a:pt x="272" y="1588"/>
                    </a:cubicBezTo>
                    <a:lnTo>
                      <a:pt x="272" y="1588"/>
                    </a:lnTo>
                    <a:cubicBezTo>
                      <a:pt x="439" y="1756"/>
                      <a:pt x="672" y="1860"/>
                      <a:pt x="928" y="1860"/>
                    </a:cubicBezTo>
                    <a:lnTo>
                      <a:pt x="2374" y="0"/>
                    </a:ln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3266" dirty="0">
                  <a:latin typeface="Open Sans Light" panose="020B0306030504020204" pitchFamily="34" charset="0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1FAB682F-F80D-AA4A-BB92-21546D72F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1098" y="977584"/>
                <a:ext cx="1009919" cy="819313"/>
              </a:xfrm>
              <a:custGeom>
                <a:avLst/>
                <a:gdLst>
                  <a:gd name="T0" fmla="*/ 2374 w 2375"/>
                  <a:gd name="T1" fmla="*/ 1860 h 1861"/>
                  <a:gd name="T2" fmla="*/ 928 w 2375"/>
                  <a:gd name="T3" fmla="*/ 1860 h 1861"/>
                  <a:gd name="T4" fmla="*/ 928 w 2375"/>
                  <a:gd name="T5" fmla="*/ 1860 h 1861"/>
                  <a:gd name="T6" fmla="*/ 0 w 2375"/>
                  <a:gd name="T7" fmla="*/ 930 h 1861"/>
                  <a:gd name="T8" fmla="*/ 0 w 2375"/>
                  <a:gd name="T9" fmla="*/ 930 h 1861"/>
                  <a:gd name="T10" fmla="*/ 272 w 2375"/>
                  <a:gd name="T11" fmla="*/ 273 h 1861"/>
                  <a:gd name="T12" fmla="*/ 272 w 2375"/>
                  <a:gd name="T13" fmla="*/ 273 h 1861"/>
                  <a:gd name="T14" fmla="*/ 928 w 2375"/>
                  <a:gd name="T15" fmla="*/ 0 h 1861"/>
                  <a:gd name="T16" fmla="*/ 2374 w 2375"/>
                  <a:gd name="T17" fmla="*/ 1860 h 1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5" h="1861">
                    <a:moveTo>
                      <a:pt x="2374" y="1860"/>
                    </a:moveTo>
                    <a:lnTo>
                      <a:pt x="928" y="1860"/>
                    </a:lnTo>
                    <a:lnTo>
                      <a:pt x="928" y="1860"/>
                    </a:lnTo>
                    <a:cubicBezTo>
                      <a:pt x="415" y="1860"/>
                      <a:pt x="0" y="1444"/>
                      <a:pt x="0" y="930"/>
                    </a:cubicBezTo>
                    <a:lnTo>
                      <a:pt x="0" y="930"/>
                    </a:lnTo>
                    <a:cubicBezTo>
                      <a:pt x="0" y="673"/>
                      <a:pt x="104" y="441"/>
                      <a:pt x="272" y="273"/>
                    </a:cubicBezTo>
                    <a:lnTo>
                      <a:pt x="272" y="273"/>
                    </a:lnTo>
                    <a:cubicBezTo>
                      <a:pt x="439" y="104"/>
                      <a:pt x="672" y="0"/>
                      <a:pt x="928" y="0"/>
                    </a:cubicBezTo>
                    <a:lnTo>
                      <a:pt x="2374" y="1860"/>
                    </a:ln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3266" dirty="0">
                  <a:latin typeface="Open Sans Light" panose="020B0306030504020204" pitchFamily="34" charset="0"/>
                </a:endParaRPr>
              </a:p>
            </p:txBody>
          </p:sp>
          <p:sp>
            <p:nvSpPr>
              <p:cNvPr id="31" name="TextBox 99">
                <a:extLst>
                  <a:ext uri="{FF2B5EF4-FFF2-40B4-BE49-F238E27FC236}">
                    <a16:creationId xmlns:a16="http://schemas.microsoft.com/office/drawing/2014/main" id="{568AEFB0-84AF-E242-9292-9A0E44F42ECF}"/>
                  </a:ext>
                </a:extLst>
              </p:cNvPr>
              <p:cNvSpPr txBox="1"/>
              <p:nvPr/>
            </p:nvSpPr>
            <p:spPr>
              <a:xfrm>
                <a:off x="7726166" y="807525"/>
                <a:ext cx="3563356" cy="584775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r>
                  <a:rPr lang="es-ES_tradnl" sz="1600" b="1" dirty="0">
                    <a:solidFill>
                      <a:schemeClr val="bg1"/>
                    </a:solidFill>
                    <a:latin typeface="Poppins SemiBold" pitchFamily="2" charset="77"/>
                    <a:ea typeface="League Spartan" charset="0"/>
                    <a:cs typeface="Poppins SemiBold" pitchFamily="2" charset="77"/>
                  </a:rPr>
                  <a:t>La superficie agrícola: 7,1 millones de ha.</a:t>
                </a:r>
              </a:p>
            </p:txBody>
          </p:sp>
        </p:grpSp>
        <p:sp>
          <p:nvSpPr>
            <p:cNvPr id="35" name="TextBox 111">
              <a:extLst>
                <a:ext uri="{FF2B5EF4-FFF2-40B4-BE49-F238E27FC236}">
                  <a16:creationId xmlns:a16="http://schemas.microsoft.com/office/drawing/2014/main" id="{EED69434-70E3-7740-B296-37904FE8CB19}"/>
                </a:ext>
              </a:extLst>
            </p:cNvPr>
            <p:cNvSpPr txBox="1"/>
            <p:nvPr/>
          </p:nvSpPr>
          <p:spPr>
            <a:xfrm>
              <a:off x="6808197" y="1087287"/>
              <a:ext cx="399468" cy="6001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1"/>
                  </a:solidFill>
                  <a:latin typeface="Poppins SemiBold" pitchFamily="2" charset="77"/>
                  <a:ea typeface="League Spartan" charset="0"/>
                  <a:cs typeface="Poppins SemiBold" pitchFamily="2" charset="77"/>
                </a:rPr>
                <a:t>2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FAB0BDEE-431A-5C4F-81A3-99DEE62AE66B}"/>
              </a:ext>
            </a:extLst>
          </p:cNvPr>
          <p:cNvGrpSpPr/>
          <p:nvPr/>
        </p:nvGrpSpPr>
        <p:grpSpPr>
          <a:xfrm>
            <a:off x="6562325" y="3102341"/>
            <a:ext cx="4827275" cy="822298"/>
            <a:chOff x="6816326" y="3312974"/>
            <a:chExt cx="3838518" cy="822298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345D257-7B0D-3340-95FE-29A348B59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9854" y="3315959"/>
              <a:ext cx="3802478" cy="819313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19A74604-67CC-494F-986F-352B5DDD4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9853" y="3315959"/>
              <a:ext cx="1009919" cy="819313"/>
            </a:xfrm>
            <a:custGeom>
              <a:avLst/>
              <a:gdLst>
                <a:gd name="T0" fmla="*/ 2374 w 2375"/>
                <a:gd name="T1" fmla="*/ 0 h 1860"/>
                <a:gd name="T2" fmla="*/ 928 w 2375"/>
                <a:gd name="T3" fmla="*/ 0 h 1860"/>
                <a:gd name="T4" fmla="*/ 928 w 2375"/>
                <a:gd name="T5" fmla="*/ 0 h 1860"/>
                <a:gd name="T6" fmla="*/ 0 w 2375"/>
                <a:gd name="T7" fmla="*/ 930 h 1860"/>
                <a:gd name="T8" fmla="*/ 0 w 2375"/>
                <a:gd name="T9" fmla="*/ 930 h 1860"/>
                <a:gd name="T10" fmla="*/ 272 w 2375"/>
                <a:gd name="T11" fmla="*/ 1586 h 1860"/>
                <a:gd name="T12" fmla="*/ 272 w 2375"/>
                <a:gd name="T13" fmla="*/ 1586 h 1860"/>
                <a:gd name="T14" fmla="*/ 928 w 2375"/>
                <a:gd name="T15" fmla="*/ 1859 h 1860"/>
                <a:gd name="T16" fmla="*/ 2374 w 2375"/>
                <a:gd name="T17" fmla="*/ 0 h 1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5" h="1860">
                  <a:moveTo>
                    <a:pt x="2374" y="0"/>
                  </a:moveTo>
                  <a:lnTo>
                    <a:pt x="928" y="0"/>
                  </a:lnTo>
                  <a:lnTo>
                    <a:pt x="928" y="0"/>
                  </a:lnTo>
                  <a:cubicBezTo>
                    <a:pt x="415" y="0"/>
                    <a:pt x="0" y="416"/>
                    <a:pt x="0" y="930"/>
                  </a:cubicBezTo>
                  <a:lnTo>
                    <a:pt x="0" y="930"/>
                  </a:lnTo>
                  <a:cubicBezTo>
                    <a:pt x="0" y="1186"/>
                    <a:pt x="104" y="1418"/>
                    <a:pt x="272" y="1586"/>
                  </a:cubicBezTo>
                  <a:lnTo>
                    <a:pt x="272" y="1586"/>
                  </a:lnTo>
                  <a:cubicBezTo>
                    <a:pt x="439" y="1755"/>
                    <a:pt x="672" y="1859"/>
                    <a:pt x="928" y="1859"/>
                  </a:cubicBezTo>
                  <a:lnTo>
                    <a:pt x="2374" y="0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F94D6B7E-B13B-2641-A234-DF3165110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6326" y="3312974"/>
              <a:ext cx="1009919" cy="819313"/>
            </a:xfrm>
            <a:custGeom>
              <a:avLst/>
              <a:gdLst>
                <a:gd name="T0" fmla="*/ 2374 w 2375"/>
                <a:gd name="T1" fmla="*/ 1859 h 1860"/>
                <a:gd name="T2" fmla="*/ 928 w 2375"/>
                <a:gd name="T3" fmla="*/ 1859 h 1860"/>
                <a:gd name="T4" fmla="*/ 928 w 2375"/>
                <a:gd name="T5" fmla="*/ 1859 h 1860"/>
                <a:gd name="T6" fmla="*/ 0 w 2375"/>
                <a:gd name="T7" fmla="*/ 930 h 1860"/>
                <a:gd name="T8" fmla="*/ 0 w 2375"/>
                <a:gd name="T9" fmla="*/ 930 h 1860"/>
                <a:gd name="T10" fmla="*/ 272 w 2375"/>
                <a:gd name="T11" fmla="*/ 272 h 1860"/>
                <a:gd name="T12" fmla="*/ 272 w 2375"/>
                <a:gd name="T13" fmla="*/ 272 h 1860"/>
                <a:gd name="T14" fmla="*/ 928 w 2375"/>
                <a:gd name="T15" fmla="*/ 0 h 1860"/>
                <a:gd name="T16" fmla="*/ 2374 w 2375"/>
                <a:gd name="T17" fmla="*/ 1859 h 1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5" h="1860">
                  <a:moveTo>
                    <a:pt x="2374" y="1859"/>
                  </a:moveTo>
                  <a:lnTo>
                    <a:pt x="928" y="1859"/>
                  </a:lnTo>
                  <a:lnTo>
                    <a:pt x="928" y="1859"/>
                  </a:lnTo>
                  <a:cubicBezTo>
                    <a:pt x="415" y="1859"/>
                    <a:pt x="0" y="1442"/>
                    <a:pt x="0" y="930"/>
                  </a:cubicBezTo>
                  <a:lnTo>
                    <a:pt x="0" y="930"/>
                  </a:lnTo>
                  <a:cubicBezTo>
                    <a:pt x="0" y="673"/>
                    <a:pt x="104" y="441"/>
                    <a:pt x="272" y="272"/>
                  </a:cubicBezTo>
                  <a:lnTo>
                    <a:pt x="272" y="272"/>
                  </a:lnTo>
                  <a:cubicBezTo>
                    <a:pt x="439" y="104"/>
                    <a:pt x="672" y="0"/>
                    <a:pt x="928" y="0"/>
                  </a:cubicBezTo>
                  <a:lnTo>
                    <a:pt x="2374" y="1859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32" name="TextBox 102">
              <a:extLst>
                <a:ext uri="{FF2B5EF4-FFF2-40B4-BE49-F238E27FC236}">
                  <a16:creationId xmlns:a16="http://schemas.microsoft.com/office/drawing/2014/main" id="{3D52186B-0044-7547-AA17-2FA1E747DD7E}"/>
                </a:ext>
              </a:extLst>
            </p:cNvPr>
            <p:cNvSpPr txBox="1"/>
            <p:nvPr/>
          </p:nvSpPr>
          <p:spPr>
            <a:xfrm>
              <a:off x="7847900" y="3433227"/>
              <a:ext cx="2806944" cy="584775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r>
                <a:rPr lang="es-ES_tradnl" sz="1600" b="1" dirty="0">
                  <a:solidFill>
                    <a:schemeClr val="bg1"/>
                  </a:solidFill>
                  <a:latin typeface="Poppins SemiBold" pitchFamily="2" charset="77"/>
                  <a:ea typeface="League Spartan" charset="0"/>
                  <a:cs typeface="Poppins SemiBold" pitchFamily="2" charset="77"/>
                </a:rPr>
                <a:t>Contribuye con el 24.1% del empleo total del país. </a:t>
              </a:r>
            </a:p>
          </p:txBody>
        </p:sp>
        <p:sp>
          <p:nvSpPr>
            <p:cNvPr id="36" name="TextBox 112">
              <a:extLst>
                <a:ext uri="{FF2B5EF4-FFF2-40B4-BE49-F238E27FC236}">
                  <a16:creationId xmlns:a16="http://schemas.microsoft.com/office/drawing/2014/main" id="{E1D8CC4E-A5DE-AB46-81DB-25DA2A740C2B}"/>
                </a:ext>
              </a:extLst>
            </p:cNvPr>
            <p:cNvSpPr txBox="1"/>
            <p:nvPr/>
          </p:nvSpPr>
          <p:spPr>
            <a:xfrm>
              <a:off x="6943474" y="3433227"/>
              <a:ext cx="399468" cy="6001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1"/>
                  </a:solidFill>
                  <a:latin typeface="Poppins SemiBold" pitchFamily="2" charset="77"/>
                  <a:ea typeface="League Spartan" charset="0"/>
                  <a:cs typeface="Poppins SemiBold" pitchFamily="2" charset="77"/>
                </a:rPr>
                <a:t>3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41A00D8E-39E5-FD46-ABF0-93F959C002FF}"/>
              </a:ext>
            </a:extLst>
          </p:cNvPr>
          <p:cNvGrpSpPr/>
          <p:nvPr/>
        </p:nvGrpSpPr>
        <p:grpSpPr>
          <a:xfrm>
            <a:off x="7015397" y="1921219"/>
            <a:ext cx="4345893" cy="936455"/>
            <a:chOff x="7524551" y="4333461"/>
            <a:chExt cx="3847718" cy="936455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F2A7D4E-EE3D-E740-B00A-9234F1928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553" y="4333461"/>
              <a:ext cx="3847716" cy="819313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F7A16A8D-9DCB-584F-B52E-C96C8539D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551" y="4333461"/>
              <a:ext cx="1009919" cy="819313"/>
            </a:xfrm>
            <a:custGeom>
              <a:avLst/>
              <a:gdLst>
                <a:gd name="T0" fmla="*/ 2374 w 2375"/>
                <a:gd name="T1" fmla="*/ 0 h 1861"/>
                <a:gd name="T2" fmla="*/ 928 w 2375"/>
                <a:gd name="T3" fmla="*/ 0 h 1861"/>
                <a:gd name="T4" fmla="*/ 928 w 2375"/>
                <a:gd name="T5" fmla="*/ 0 h 1861"/>
                <a:gd name="T6" fmla="*/ 0 w 2375"/>
                <a:gd name="T7" fmla="*/ 931 h 1861"/>
                <a:gd name="T8" fmla="*/ 0 w 2375"/>
                <a:gd name="T9" fmla="*/ 931 h 1861"/>
                <a:gd name="T10" fmla="*/ 272 w 2375"/>
                <a:gd name="T11" fmla="*/ 1588 h 1861"/>
                <a:gd name="T12" fmla="*/ 272 w 2375"/>
                <a:gd name="T13" fmla="*/ 1588 h 1861"/>
                <a:gd name="T14" fmla="*/ 928 w 2375"/>
                <a:gd name="T15" fmla="*/ 1860 h 1861"/>
                <a:gd name="T16" fmla="*/ 2374 w 2375"/>
                <a:gd name="T17" fmla="*/ 0 h 1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5" h="1861">
                  <a:moveTo>
                    <a:pt x="2374" y="0"/>
                  </a:moveTo>
                  <a:lnTo>
                    <a:pt x="928" y="0"/>
                  </a:lnTo>
                  <a:lnTo>
                    <a:pt x="928" y="0"/>
                  </a:lnTo>
                  <a:cubicBezTo>
                    <a:pt x="415" y="0"/>
                    <a:pt x="0" y="417"/>
                    <a:pt x="0" y="931"/>
                  </a:cubicBezTo>
                  <a:lnTo>
                    <a:pt x="0" y="931"/>
                  </a:lnTo>
                  <a:cubicBezTo>
                    <a:pt x="0" y="1187"/>
                    <a:pt x="104" y="1420"/>
                    <a:pt x="272" y="1588"/>
                  </a:cubicBezTo>
                  <a:lnTo>
                    <a:pt x="272" y="1588"/>
                  </a:lnTo>
                  <a:cubicBezTo>
                    <a:pt x="439" y="1756"/>
                    <a:pt x="672" y="1860"/>
                    <a:pt x="928" y="1860"/>
                  </a:cubicBezTo>
                  <a:lnTo>
                    <a:pt x="2374" y="0"/>
                  </a:lnTo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C3FB005E-F68C-8D4B-AFA5-21199C271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551" y="4333461"/>
              <a:ext cx="1009919" cy="819313"/>
            </a:xfrm>
            <a:custGeom>
              <a:avLst/>
              <a:gdLst>
                <a:gd name="T0" fmla="*/ 2374 w 2375"/>
                <a:gd name="T1" fmla="*/ 1860 h 1861"/>
                <a:gd name="T2" fmla="*/ 928 w 2375"/>
                <a:gd name="T3" fmla="*/ 1860 h 1861"/>
                <a:gd name="T4" fmla="*/ 928 w 2375"/>
                <a:gd name="T5" fmla="*/ 1860 h 1861"/>
                <a:gd name="T6" fmla="*/ 0 w 2375"/>
                <a:gd name="T7" fmla="*/ 931 h 1861"/>
                <a:gd name="T8" fmla="*/ 0 w 2375"/>
                <a:gd name="T9" fmla="*/ 931 h 1861"/>
                <a:gd name="T10" fmla="*/ 272 w 2375"/>
                <a:gd name="T11" fmla="*/ 273 h 1861"/>
                <a:gd name="T12" fmla="*/ 272 w 2375"/>
                <a:gd name="T13" fmla="*/ 273 h 1861"/>
                <a:gd name="T14" fmla="*/ 928 w 2375"/>
                <a:gd name="T15" fmla="*/ 0 h 1861"/>
                <a:gd name="T16" fmla="*/ 2374 w 2375"/>
                <a:gd name="T17" fmla="*/ 1860 h 1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5" h="1861">
                  <a:moveTo>
                    <a:pt x="2374" y="1860"/>
                  </a:moveTo>
                  <a:lnTo>
                    <a:pt x="928" y="1860"/>
                  </a:lnTo>
                  <a:lnTo>
                    <a:pt x="928" y="1860"/>
                  </a:lnTo>
                  <a:cubicBezTo>
                    <a:pt x="415" y="1860"/>
                    <a:pt x="0" y="1444"/>
                    <a:pt x="0" y="931"/>
                  </a:cubicBezTo>
                  <a:lnTo>
                    <a:pt x="0" y="931"/>
                  </a:lnTo>
                  <a:cubicBezTo>
                    <a:pt x="0" y="674"/>
                    <a:pt x="104" y="441"/>
                    <a:pt x="272" y="273"/>
                  </a:cubicBezTo>
                  <a:lnTo>
                    <a:pt x="272" y="273"/>
                  </a:lnTo>
                  <a:cubicBezTo>
                    <a:pt x="439" y="105"/>
                    <a:pt x="672" y="0"/>
                    <a:pt x="928" y="0"/>
                  </a:cubicBezTo>
                  <a:lnTo>
                    <a:pt x="2374" y="1860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33" name="TextBox 105">
              <a:extLst>
                <a:ext uri="{FF2B5EF4-FFF2-40B4-BE49-F238E27FC236}">
                  <a16:creationId xmlns:a16="http://schemas.microsoft.com/office/drawing/2014/main" id="{2B02A78C-22FE-EA46-BB93-E3D1FAF00BF2}"/>
                </a:ext>
              </a:extLst>
            </p:cNvPr>
            <p:cNvSpPr txBox="1"/>
            <p:nvPr/>
          </p:nvSpPr>
          <p:spPr>
            <a:xfrm>
              <a:off x="8412241" y="4438919"/>
              <a:ext cx="2960027" cy="83099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r>
                <a:rPr lang="es-ES_tradnl" sz="1600" b="1" dirty="0">
                  <a:solidFill>
                    <a:schemeClr val="bg1"/>
                  </a:solidFill>
                  <a:latin typeface="Poppins SemiBold" pitchFamily="2" charset="77"/>
                  <a:ea typeface="League Spartan" charset="0"/>
                  <a:cs typeface="Poppins SemiBold" pitchFamily="2" charset="77"/>
                </a:rPr>
                <a:t>La agricultura representa el 5.5% del PBI nacional (BCRP  2018).</a:t>
              </a:r>
            </a:p>
            <a:p>
              <a:endParaRPr lang="es-ES_tradnl" sz="16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endParaRPr>
            </a:p>
          </p:txBody>
        </p:sp>
        <p:sp>
          <p:nvSpPr>
            <p:cNvPr id="37" name="TextBox 113">
              <a:extLst>
                <a:ext uri="{FF2B5EF4-FFF2-40B4-BE49-F238E27FC236}">
                  <a16:creationId xmlns:a16="http://schemas.microsoft.com/office/drawing/2014/main" id="{890576FC-2D7D-6C44-8616-817C79811338}"/>
                </a:ext>
              </a:extLst>
            </p:cNvPr>
            <p:cNvSpPr txBox="1"/>
            <p:nvPr/>
          </p:nvSpPr>
          <p:spPr>
            <a:xfrm>
              <a:off x="7651649" y="4412555"/>
              <a:ext cx="399468" cy="6001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1"/>
                  </a:solidFill>
                  <a:latin typeface="Poppins SemiBold" pitchFamily="2" charset="77"/>
                  <a:ea typeface="League Spartan" charset="0"/>
                  <a:cs typeface="Poppins SemiBold" pitchFamily="2" charset="77"/>
                </a:rPr>
                <a:t>4</a:t>
              </a:r>
            </a:p>
          </p:txBody>
        </p:sp>
      </p:grpSp>
      <p:sp>
        <p:nvSpPr>
          <p:cNvPr id="39" name="CuadroTexto 38">
            <a:extLst>
              <a:ext uri="{FF2B5EF4-FFF2-40B4-BE49-F238E27FC236}">
                <a16:creationId xmlns:a16="http://schemas.microsoft.com/office/drawing/2014/main" id="{6F43D4D1-D81F-C844-8EFC-D8FA2914FA48}"/>
              </a:ext>
            </a:extLst>
          </p:cNvPr>
          <p:cNvSpPr txBox="1"/>
          <p:nvPr/>
        </p:nvSpPr>
        <p:spPr>
          <a:xfrm>
            <a:off x="7384545" y="4644360"/>
            <a:ext cx="4878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1200" b="1" dirty="0"/>
              <a:t>SECANO (4,5 millones Ha).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1200" b="1" dirty="0"/>
              <a:t>BAJO RIEGO (2.6 millones ha).</a:t>
            </a: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63836CF6-19C0-284B-8E3A-8EC6F33EC314}"/>
              </a:ext>
            </a:extLst>
          </p:cNvPr>
          <p:cNvGrpSpPr/>
          <p:nvPr/>
        </p:nvGrpSpPr>
        <p:grpSpPr>
          <a:xfrm>
            <a:off x="5613313" y="5469440"/>
            <a:ext cx="5776287" cy="832203"/>
            <a:chOff x="7994291" y="910972"/>
            <a:chExt cx="5776287" cy="832203"/>
          </a:xfrm>
        </p:grpSpPr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2A1CC20D-CF3C-F44B-9BAF-F164EF2AACE0}"/>
                </a:ext>
              </a:extLst>
            </p:cNvPr>
            <p:cNvGrpSpPr/>
            <p:nvPr/>
          </p:nvGrpSpPr>
          <p:grpSpPr>
            <a:xfrm>
              <a:off x="7994291" y="910972"/>
              <a:ext cx="5776287" cy="832203"/>
              <a:chOff x="5543227" y="939555"/>
              <a:chExt cx="5776287" cy="832203"/>
            </a:xfrm>
          </p:grpSpPr>
          <p:sp>
            <p:nvSpPr>
              <p:cNvPr id="44" name="Freeform 1">
                <a:extLst>
                  <a:ext uri="{FF2B5EF4-FFF2-40B4-BE49-F238E27FC236}">
                    <a16:creationId xmlns:a16="http://schemas.microsoft.com/office/drawing/2014/main" id="{C383780C-A807-E644-91EB-7537EA52D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3228" y="939555"/>
                <a:ext cx="5776286" cy="81931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266" dirty="0">
                  <a:latin typeface="Open Sans Light" panose="020B0306030504020204" pitchFamily="34" charset="0"/>
                </a:endParaRPr>
              </a:p>
            </p:txBody>
          </p:sp>
          <p:sp>
            <p:nvSpPr>
              <p:cNvPr id="45" name="Freeform 2">
                <a:extLst>
                  <a:ext uri="{FF2B5EF4-FFF2-40B4-BE49-F238E27FC236}">
                    <a16:creationId xmlns:a16="http://schemas.microsoft.com/office/drawing/2014/main" id="{C76C6C1C-BFE3-ED4F-9D67-75532F276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3227" y="939555"/>
                <a:ext cx="1009919" cy="819313"/>
              </a:xfrm>
              <a:custGeom>
                <a:avLst/>
                <a:gdLst>
                  <a:gd name="T0" fmla="*/ 2374 w 2375"/>
                  <a:gd name="T1" fmla="*/ 0 h 1861"/>
                  <a:gd name="T2" fmla="*/ 928 w 2375"/>
                  <a:gd name="T3" fmla="*/ 0 h 1861"/>
                  <a:gd name="T4" fmla="*/ 928 w 2375"/>
                  <a:gd name="T5" fmla="*/ 0 h 1861"/>
                  <a:gd name="T6" fmla="*/ 0 w 2375"/>
                  <a:gd name="T7" fmla="*/ 930 h 1861"/>
                  <a:gd name="T8" fmla="*/ 0 w 2375"/>
                  <a:gd name="T9" fmla="*/ 930 h 1861"/>
                  <a:gd name="T10" fmla="*/ 272 w 2375"/>
                  <a:gd name="T11" fmla="*/ 1587 h 1861"/>
                  <a:gd name="T12" fmla="*/ 272 w 2375"/>
                  <a:gd name="T13" fmla="*/ 1587 h 1861"/>
                  <a:gd name="T14" fmla="*/ 928 w 2375"/>
                  <a:gd name="T15" fmla="*/ 1860 h 1861"/>
                  <a:gd name="T16" fmla="*/ 2374 w 2375"/>
                  <a:gd name="T17" fmla="*/ 0 h 1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5" h="1861">
                    <a:moveTo>
                      <a:pt x="2374" y="0"/>
                    </a:moveTo>
                    <a:lnTo>
                      <a:pt x="928" y="0"/>
                    </a:lnTo>
                    <a:lnTo>
                      <a:pt x="928" y="0"/>
                    </a:lnTo>
                    <a:cubicBezTo>
                      <a:pt x="415" y="0"/>
                      <a:pt x="0" y="416"/>
                      <a:pt x="0" y="930"/>
                    </a:cubicBezTo>
                    <a:lnTo>
                      <a:pt x="0" y="930"/>
                    </a:lnTo>
                    <a:cubicBezTo>
                      <a:pt x="0" y="1186"/>
                      <a:pt x="104" y="1419"/>
                      <a:pt x="272" y="1587"/>
                    </a:cubicBezTo>
                    <a:lnTo>
                      <a:pt x="272" y="1587"/>
                    </a:lnTo>
                    <a:cubicBezTo>
                      <a:pt x="439" y="1755"/>
                      <a:pt x="672" y="1860"/>
                      <a:pt x="928" y="1860"/>
                    </a:cubicBezTo>
                    <a:lnTo>
                      <a:pt x="2374" y="0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3266" dirty="0">
                  <a:latin typeface="Open Sans Light" panose="020B0306030504020204" pitchFamily="34" charset="0"/>
                </a:endParaRPr>
              </a:p>
            </p:txBody>
          </p:sp>
          <p:sp>
            <p:nvSpPr>
              <p:cNvPr id="46" name="Freeform 3">
                <a:extLst>
                  <a:ext uri="{FF2B5EF4-FFF2-40B4-BE49-F238E27FC236}">
                    <a16:creationId xmlns:a16="http://schemas.microsoft.com/office/drawing/2014/main" id="{C4C34C87-12B2-E94D-B169-FF2CD8CE8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3227" y="939555"/>
                <a:ext cx="1009919" cy="819313"/>
              </a:xfrm>
              <a:custGeom>
                <a:avLst/>
                <a:gdLst>
                  <a:gd name="T0" fmla="*/ 2374 w 2375"/>
                  <a:gd name="T1" fmla="*/ 1860 h 1861"/>
                  <a:gd name="T2" fmla="*/ 928 w 2375"/>
                  <a:gd name="T3" fmla="*/ 1860 h 1861"/>
                  <a:gd name="T4" fmla="*/ 928 w 2375"/>
                  <a:gd name="T5" fmla="*/ 1860 h 1861"/>
                  <a:gd name="T6" fmla="*/ 0 w 2375"/>
                  <a:gd name="T7" fmla="*/ 930 h 1861"/>
                  <a:gd name="T8" fmla="*/ 0 w 2375"/>
                  <a:gd name="T9" fmla="*/ 930 h 1861"/>
                  <a:gd name="T10" fmla="*/ 272 w 2375"/>
                  <a:gd name="T11" fmla="*/ 272 h 1861"/>
                  <a:gd name="T12" fmla="*/ 272 w 2375"/>
                  <a:gd name="T13" fmla="*/ 272 h 1861"/>
                  <a:gd name="T14" fmla="*/ 928 w 2375"/>
                  <a:gd name="T15" fmla="*/ 0 h 1861"/>
                  <a:gd name="T16" fmla="*/ 2374 w 2375"/>
                  <a:gd name="T17" fmla="*/ 1860 h 1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5" h="1861">
                    <a:moveTo>
                      <a:pt x="2374" y="1860"/>
                    </a:moveTo>
                    <a:lnTo>
                      <a:pt x="928" y="1860"/>
                    </a:lnTo>
                    <a:lnTo>
                      <a:pt x="928" y="1860"/>
                    </a:lnTo>
                    <a:cubicBezTo>
                      <a:pt x="415" y="1860"/>
                      <a:pt x="0" y="1443"/>
                      <a:pt x="0" y="930"/>
                    </a:cubicBezTo>
                    <a:lnTo>
                      <a:pt x="0" y="930"/>
                    </a:lnTo>
                    <a:cubicBezTo>
                      <a:pt x="0" y="673"/>
                      <a:pt x="104" y="440"/>
                      <a:pt x="272" y="272"/>
                    </a:cubicBezTo>
                    <a:lnTo>
                      <a:pt x="272" y="272"/>
                    </a:lnTo>
                    <a:cubicBezTo>
                      <a:pt x="439" y="104"/>
                      <a:pt x="672" y="0"/>
                      <a:pt x="928" y="0"/>
                    </a:cubicBezTo>
                    <a:lnTo>
                      <a:pt x="2374" y="1860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3266" dirty="0">
                  <a:latin typeface="Open Sans Light" panose="020B0306030504020204" pitchFamily="34" charset="0"/>
                </a:endParaRPr>
              </a:p>
            </p:txBody>
          </p:sp>
          <p:sp>
            <p:nvSpPr>
              <p:cNvPr id="47" name="TextBox 95">
                <a:extLst>
                  <a:ext uri="{FF2B5EF4-FFF2-40B4-BE49-F238E27FC236}">
                    <a16:creationId xmlns:a16="http://schemas.microsoft.com/office/drawing/2014/main" id="{1767FD21-2D34-824A-9E5D-4453F622322E}"/>
                  </a:ext>
                </a:extLst>
              </p:cNvPr>
              <p:cNvSpPr txBox="1"/>
              <p:nvPr/>
            </p:nvSpPr>
            <p:spPr>
              <a:xfrm>
                <a:off x="6492239" y="940761"/>
                <a:ext cx="4410475" cy="830997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r>
                  <a:rPr lang="es-ES_tradnl" sz="1600" b="1" dirty="0">
                    <a:solidFill>
                      <a:schemeClr val="bg1"/>
                    </a:solidFill>
                    <a:latin typeface="Poppins SemiBold" pitchFamily="2" charset="77"/>
                    <a:ea typeface="League Spartan" charset="0"/>
                    <a:cs typeface="Poppins SemiBold" pitchFamily="2" charset="77"/>
                  </a:rPr>
                  <a:t>El Perú tiene más de 2,2 millones de unidades  agropecuarias:</a:t>
                </a:r>
              </a:p>
              <a:p>
                <a:endParaRPr lang="es-ES_tradnl" sz="1600" b="1" dirty="0">
                  <a:solidFill>
                    <a:schemeClr val="bg1"/>
                  </a:solidFill>
                  <a:latin typeface="Poppins SemiBold" pitchFamily="2" charset="77"/>
                  <a:ea typeface="League Spartan" charset="0"/>
                  <a:cs typeface="Poppins SemiBold" pitchFamily="2" charset="77"/>
                </a:endParaRPr>
              </a:p>
            </p:txBody>
          </p:sp>
        </p:grpSp>
        <p:sp>
          <p:nvSpPr>
            <p:cNvPr id="43" name="TextBox 110">
              <a:extLst>
                <a:ext uri="{FF2B5EF4-FFF2-40B4-BE49-F238E27FC236}">
                  <a16:creationId xmlns:a16="http://schemas.microsoft.com/office/drawing/2014/main" id="{5D6FF787-D3F8-DA46-BD31-D77EBC864A03}"/>
                </a:ext>
              </a:extLst>
            </p:cNvPr>
            <p:cNvSpPr txBox="1"/>
            <p:nvPr/>
          </p:nvSpPr>
          <p:spPr>
            <a:xfrm>
              <a:off x="8121442" y="1020546"/>
              <a:ext cx="399468" cy="6001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bg1"/>
                  </a:solidFill>
                  <a:latin typeface="Poppins SemiBold" pitchFamily="2" charset="77"/>
                  <a:ea typeface="League Spartan" charset="0"/>
                  <a:cs typeface="Poppins SemiBold" pitchFamily="2" charset="77"/>
                </a:rPr>
                <a:t>1</a:t>
              </a:r>
            </a:p>
          </p:txBody>
        </p: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C61682F-B191-C54E-A5B0-1774092CAEBD}"/>
              </a:ext>
            </a:extLst>
          </p:cNvPr>
          <p:cNvSpPr txBox="1"/>
          <p:nvPr/>
        </p:nvSpPr>
        <p:spPr>
          <a:xfrm>
            <a:off x="8018019" y="5795496"/>
            <a:ext cx="3660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1200" b="1" dirty="0"/>
              <a:t>El 81,8 % tamaño menor a 5 ha.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1200" b="1" dirty="0"/>
              <a:t>El 97% son de agricultura familiar.</a:t>
            </a:r>
          </a:p>
        </p:txBody>
      </p:sp>
    </p:spTree>
    <p:extLst>
      <p:ext uri="{BB962C8B-B14F-4D97-AF65-F5344CB8AC3E}">
        <p14:creationId xmlns:p14="http://schemas.microsoft.com/office/powerpoint/2010/main" val="1050551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81" y="277540"/>
            <a:ext cx="9516140" cy="6317017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5B9BFAE9-F19E-CB44-87F1-2F60C23546DD}"/>
              </a:ext>
            </a:extLst>
          </p:cNvPr>
          <p:cNvSpPr txBox="1">
            <a:spLocks/>
          </p:cNvSpPr>
          <p:nvPr/>
        </p:nvSpPr>
        <p:spPr>
          <a:xfrm>
            <a:off x="464628" y="263442"/>
            <a:ext cx="6216471" cy="521509"/>
          </a:xfrm>
          <a:prstGeom prst="rect">
            <a:avLst/>
          </a:prstGeom>
        </p:spPr>
        <p:txBody>
          <a:bodyPr vert="horz" wrap="square" lIns="0" tIns="719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875" marR="6773" indent="-15875" algn="just">
              <a:lnSpc>
                <a:spcPts val="3453"/>
              </a:lnSpc>
              <a:spcBef>
                <a:spcPts val="567"/>
              </a:spcBef>
            </a:pPr>
            <a:r>
              <a:rPr lang="es-PE" sz="3200" b="1" spc="-7" dirty="0">
                <a:solidFill>
                  <a:schemeClr val="accent6">
                    <a:lumMod val="75000"/>
                  </a:schemeClr>
                </a:solidFill>
              </a:rPr>
              <a:t>I. Situación actual del Sector Agrario:</a:t>
            </a:r>
            <a:endParaRPr lang="es-P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10672" y="1103402"/>
            <a:ext cx="4191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/>
              <a:t>Actual estructura orgánica del </a:t>
            </a:r>
          </a:p>
          <a:p>
            <a:pPr algn="ctr"/>
            <a:r>
              <a:rPr lang="es-PE" sz="2000" b="1" u="sng" dirty="0"/>
              <a:t>Ministerio de Agricultura y Riego</a:t>
            </a:r>
            <a:endParaRPr lang="es-PE" b="1" u="sng" dirty="0"/>
          </a:p>
          <a:p>
            <a:pPr algn="ctr"/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3943229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1856935" y="222552"/>
            <a:ext cx="9045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3200" b="1" dirty="0">
                <a:latin typeface="Arial" panose="020B0604020202020204" pitchFamily="34" charset="0"/>
                <a:cs typeface="Arial" panose="020B0604020202020204" pitchFamily="34" charset="0"/>
              </a:rPr>
              <a:t>ESTRUCTURA ACTUAL</a:t>
            </a:r>
            <a:endParaRPr lang="es-PE" sz="32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987802" y="5338695"/>
            <a:ext cx="9505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i="1" dirty="0"/>
              <a:t> </a:t>
            </a:r>
            <a:r>
              <a:rPr lang="es-PE" sz="2400" b="1" i="1" dirty="0"/>
              <a:t>El Decreto Legislativo N° 997, que aprueba el LOF del Ministerio, tiene doce años de vigencia y sólo fue modificado el año 2013 a través de la Ley N° 30048.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592944947"/>
              </p:ext>
            </p:extLst>
          </p:nvPr>
        </p:nvGraphicFramePr>
        <p:xfrm>
          <a:off x="1679944" y="1084520"/>
          <a:ext cx="8839090" cy="4163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0" y="5209954"/>
            <a:ext cx="1500742" cy="132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93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4478482" y="5507961"/>
            <a:ext cx="66709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32" algn="ctr">
              <a:spcBef>
                <a:spcPts val="513"/>
              </a:spcBef>
              <a:tabLst>
                <a:tab pos="474121" algn="l"/>
                <a:tab pos="474968" algn="l"/>
              </a:tabLst>
            </a:pPr>
            <a:r>
              <a:rPr lang="es-PE" sz="2000" i="1" dirty="0">
                <a:latin typeface="Arial" panose="020B0604020202020204" pitchFamily="34" charset="0"/>
                <a:cs typeface="Arial" panose="020B0604020202020204" pitchFamily="34" charset="0"/>
              </a:rPr>
              <a:t>Por un Ministerio moderno, efectivo, coordinador y al servicio del productor agrario</a:t>
            </a: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076" y="5507961"/>
            <a:ext cx="1132804" cy="7538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B850B8F-F872-1648-B721-E16358F64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54" y="1788223"/>
            <a:ext cx="10127569" cy="5069777"/>
          </a:xfrm>
          <a:prstGeom prst="rect">
            <a:avLst/>
          </a:prstGeom>
        </p:spPr>
      </p:pic>
      <p:sp>
        <p:nvSpPr>
          <p:cNvPr id="30" name="object 4">
            <a:extLst>
              <a:ext uri="{FF2B5EF4-FFF2-40B4-BE49-F238E27FC236}">
                <a16:creationId xmlns:a16="http://schemas.microsoft.com/office/drawing/2014/main" id="{CCA19D2E-E8DE-754C-925F-B49E6B0BA114}"/>
              </a:ext>
            </a:extLst>
          </p:cNvPr>
          <p:cNvSpPr txBox="1">
            <a:spLocks/>
          </p:cNvSpPr>
          <p:nvPr/>
        </p:nvSpPr>
        <p:spPr>
          <a:xfrm>
            <a:off x="421879" y="272388"/>
            <a:ext cx="11171844" cy="970349"/>
          </a:xfrm>
          <a:prstGeom prst="rect">
            <a:avLst/>
          </a:prstGeom>
        </p:spPr>
        <p:txBody>
          <a:bodyPr vert="horz" wrap="square" lIns="0" tIns="719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875" marR="6773" indent="-15875" algn="just">
              <a:lnSpc>
                <a:spcPts val="3453"/>
              </a:lnSpc>
              <a:spcBef>
                <a:spcPts val="567"/>
              </a:spcBef>
            </a:pPr>
            <a:r>
              <a:rPr lang="es-PE" sz="3200" b="1" spc="-7" dirty="0">
                <a:solidFill>
                  <a:schemeClr val="accent6">
                    <a:lumMod val="75000"/>
                  </a:schemeClr>
                </a:solidFill>
              </a:rPr>
              <a:t>¿Por qué es necesario cambiar la actual estructura organizacional? (1 de 2)</a:t>
            </a:r>
            <a:endParaRPr lang="es-P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CEACE95A-30D7-6E40-90E3-05FD7E064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79" y="1490770"/>
            <a:ext cx="3978970" cy="7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57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5622242" y="1881011"/>
            <a:ext cx="5971481" cy="71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indent="-457189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4121" indent="-457189">
              <a:spcBef>
                <a:spcPts val="513"/>
              </a:spcBef>
              <a:buFont typeface="Wingdings"/>
              <a:buChar char=""/>
              <a:tabLst>
                <a:tab pos="474121" algn="l"/>
                <a:tab pos="474968" algn="l"/>
              </a:tabLst>
            </a:pP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7EBD7EA-65FE-C84F-8096-345171480318}"/>
              </a:ext>
            </a:extLst>
          </p:cNvPr>
          <p:cNvSpPr txBox="1">
            <a:spLocks/>
          </p:cNvSpPr>
          <p:nvPr/>
        </p:nvSpPr>
        <p:spPr>
          <a:xfrm>
            <a:off x="421879" y="272388"/>
            <a:ext cx="11171844" cy="970349"/>
          </a:xfrm>
          <a:prstGeom prst="rect">
            <a:avLst/>
          </a:prstGeom>
        </p:spPr>
        <p:txBody>
          <a:bodyPr vert="horz" wrap="square" lIns="0" tIns="719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875" marR="6773" indent="-15875" algn="just">
              <a:lnSpc>
                <a:spcPts val="3453"/>
              </a:lnSpc>
              <a:spcBef>
                <a:spcPts val="567"/>
              </a:spcBef>
            </a:pPr>
            <a:r>
              <a:rPr lang="es-PE" sz="3200" b="1" spc="-7" dirty="0">
                <a:solidFill>
                  <a:schemeClr val="accent6">
                    <a:lumMod val="75000"/>
                  </a:schemeClr>
                </a:solidFill>
              </a:rPr>
              <a:t>¿Por qué es necesario cambiar la actual estructura organizacional? (2 de 2)</a:t>
            </a:r>
            <a:endParaRPr lang="es-P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3D34567-B7FE-DD46-B3F4-6D551A6CEB9D}"/>
              </a:ext>
            </a:extLst>
          </p:cNvPr>
          <p:cNvGrpSpPr/>
          <p:nvPr/>
        </p:nvGrpSpPr>
        <p:grpSpPr>
          <a:xfrm>
            <a:off x="1464892" y="1407504"/>
            <a:ext cx="9130596" cy="4964377"/>
            <a:chOff x="1530702" y="1512623"/>
            <a:chExt cx="9130596" cy="4964377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F024A94A-40F0-AD4A-A60A-FBCFFE1AD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0495" y="2512804"/>
              <a:ext cx="613967" cy="611201"/>
            </a:xfrm>
            <a:custGeom>
              <a:avLst/>
              <a:gdLst>
                <a:gd name="T0" fmla="*/ 0 w 977"/>
                <a:gd name="T1" fmla="*/ 488 h 976"/>
                <a:gd name="T2" fmla="*/ 488 w 977"/>
                <a:gd name="T3" fmla="*/ 0 h 976"/>
                <a:gd name="T4" fmla="*/ 488 w 977"/>
                <a:gd name="T5" fmla="*/ 0 h 976"/>
                <a:gd name="T6" fmla="*/ 488 w 977"/>
                <a:gd name="T7" fmla="*/ 0 h 976"/>
                <a:gd name="T8" fmla="*/ 976 w 977"/>
                <a:gd name="T9" fmla="*/ 488 h 976"/>
                <a:gd name="T10" fmla="*/ 976 w 977"/>
                <a:gd name="T11" fmla="*/ 488 h 976"/>
                <a:gd name="T12" fmla="*/ 976 w 977"/>
                <a:gd name="T13" fmla="*/ 488 h 976"/>
                <a:gd name="T14" fmla="*/ 488 w 977"/>
                <a:gd name="T15" fmla="*/ 975 h 976"/>
                <a:gd name="T16" fmla="*/ 488 w 977"/>
                <a:gd name="T17" fmla="*/ 975 h 976"/>
                <a:gd name="T18" fmla="*/ 488 w 977"/>
                <a:gd name="T19" fmla="*/ 975 h 976"/>
                <a:gd name="T20" fmla="*/ 0 w 977"/>
                <a:gd name="T21" fmla="*/ 488 h 976"/>
                <a:gd name="T22" fmla="*/ 0 w 977"/>
                <a:gd name="T23" fmla="*/ 488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7" h="976">
                  <a:moveTo>
                    <a:pt x="0" y="488"/>
                  </a:moveTo>
                  <a:cubicBezTo>
                    <a:pt x="0" y="218"/>
                    <a:pt x="218" y="0"/>
                    <a:pt x="488" y="0"/>
                  </a:cubicBezTo>
                  <a:lnTo>
                    <a:pt x="488" y="0"/>
                  </a:lnTo>
                  <a:lnTo>
                    <a:pt x="488" y="0"/>
                  </a:lnTo>
                  <a:cubicBezTo>
                    <a:pt x="758" y="0"/>
                    <a:pt x="976" y="218"/>
                    <a:pt x="976" y="488"/>
                  </a:cubicBezTo>
                  <a:lnTo>
                    <a:pt x="976" y="488"/>
                  </a:lnTo>
                  <a:lnTo>
                    <a:pt x="976" y="488"/>
                  </a:lnTo>
                  <a:cubicBezTo>
                    <a:pt x="976" y="758"/>
                    <a:pt x="758" y="975"/>
                    <a:pt x="488" y="975"/>
                  </a:cubicBezTo>
                  <a:lnTo>
                    <a:pt x="488" y="975"/>
                  </a:lnTo>
                  <a:lnTo>
                    <a:pt x="488" y="975"/>
                  </a:lnTo>
                  <a:cubicBezTo>
                    <a:pt x="218" y="975"/>
                    <a:pt x="0" y="758"/>
                    <a:pt x="0" y="488"/>
                  </a:cubicBezTo>
                  <a:lnTo>
                    <a:pt x="0" y="48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32D4B66B-D3CA-134E-828C-37375FA6C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1442" y="3683731"/>
              <a:ext cx="613967" cy="611201"/>
            </a:xfrm>
            <a:custGeom>
              <a:avLst/>
              <a:gdLst>
                <a:gd name="T0" fmla="*/ 0 w 977"/>
                <a:gd name="T1" fmla="*/ 487 h 976"/>
                <a:gd name="T2" fmla="*/ 488 w 977"/>
                <a:gd name="T3" fmla="*/ 0 h 976"/>
                <a:gd name="T4" fmla="*/ 488 w 977"/>
                <a:gd name="T5" fmla="*/ 0 h 976"/>
                <a:gd name="T6" fmla="*/ 488 w 977"/>
                <a:gd name="T7" fmla="*/ 0 h 976"/>
                <a:gd name="T8" fmla="*/ 976 w 977"/>
                <a:gd name="T9" fmla="*/ 487 h 976"/>
                <a:gd name="T10" fmla="*/ 976 w 977"/>
                <a:gd name="T11" fmla="*/ 487 h 976"/>
                <a:gd name="T12" fmla="*/ 976 w 977"/>
                <a:gd name="T13" fmla="*/ 487 h 976"/>
                <a:gd name="T14" fmla="*/ 488 w 977"/>
                <a:gd name="T15" fmla="*/ 975 h 976"/>
                <a:gd name="T16" fmla="*/ 488 w 977"/>
                <a:gd name="T17" fmla="*/ 975 h 976"/>
                <a:gd name="T18" fmla="*/ 488 w 977"/>
                <a:gd name="T19" fmla="*/ 975 h 976"/>
                <a:gd name="T20" fmla="*/ 0 w 977"/>
                <a:gd name="T21" fmla="*/ 487 h 976"/>
                <a:gd name="T22" fmla="*/ 0 w 977"/>
                <a:gd name="T23" fmla="*/ 487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7" h="976">
                  <a:moveTo>
                    <a:pt x="0" y="487"/>
                  </a:moveTo>
                  <a:cubicBezTo>
                    <a:pt x="0" y="219"/>
                    <a:pt x="218" y="0"/>
                    <a:pt x="488" y="0"/>
                  </a:cubicBezTo>
                  <a:lnTo>
                    <a:pt x="488" y="0"/>
                  </a:lnTo>
                  <a:lnTo>
                    <a:pt x="488" y="0"/>
                  </a:lnTo>
                  <a:cubicBezTo>
                    <a:pt x="757" y="0"/>
                    <a:pt x="976" y="219"/>
                    <a:pt x="976" y="487"/>
                  </a:cubicBezTo>
                  <a:lnTo>
                    <a:pt x="976" y="487"/>
                  </a:lnTo>
                  <a:lnTo>
                    <a:pt x="976" y="487"/>
                  </a:lnTo>
                  <a:cubicBezTo>
                    <a:pt x="976" y="756"/>
                    <a:pt x="757" y="975"/>
                    <a:pt x="488" y="975"/>
                  </a:cubicBezTo>
                  <a:lnTo>
                    <a:pt x="488" y="975"/>
                  </a:lnTo>
                  <a:lnTo>
                    <a:pt x="488" y="975"/>
                  </a:lnTo>
                  <a:cubicBezTo>
                    <a:pt x="218" y="975"/>
                    <a:pt x="0" y="756"/>
                    <a:pt x="0" y="487"/>
                  </a:cubicBezTo>
                  <a:lnTo>
                    <a:pt x="0" y="48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BA164515-B484-0545-A683-75A1802E1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616" y="4849986"/>
              <a:ext cx="613967" cy="613967"/>
            </a:xfrm>
            <a:custGeom>
              <a:avLst/>
              <a:gdLst>
                <a:gd name="T0" fmla="*/ 0 w 977"/>
                <a:gd name="T1" fmla="*/ 488 h 977"/>
                <a:gd name="T2" fmla="*/ 488 w 977"/>
                <a:gd name="T3" fmla="*/ 0 h 977"/>
                <a:gd name="T4" fmla="*/ 488 w 977"/>
                <a:gd name="T5" fmla="*/ 0 h 977"/>
                <a:gd name="T6" fmla="*/ 488 w 977"/>
                <a:gd name="T7" fmla="*/ 0 h 977"/>
                <a:gd name="T8" fmla="*/ 976 w 977"/>
                <a:gd name="T9" fmla="*/ 488 h 977"/>
                <a:gd name="T10" fmla="*/ 976 w 977"/>
                <a:gd name="T11" fmla="*/ 488 h 977"/>
                <a:gd name="T12" fmla="*/ 976 w 977"/>
                <a:gd name="T13" fmla="*/ 488 h 977"/>
                <a:gd name="T14" fmla="*/ 488 w 977"/>
                <a:gd name="T15" fmla="*/ 976 h 977"/>
                <a:gd name="T16" fmla="*/ 488 w 977"/>
                <a:gd name="T17" fmla="*/ 976 h 977"/>
                <a:gd name="T18" fmla="*/ 488 w 977"/>
                <a:gd name="T19" fmla="*/ 976 h 977"/>
                <a:gd name="T20" fmla="*/ 0 w 977"/>
                <a:gd name="T21" fmla="*/ 488 h 977"/>
                <a:gd name="T22" fmla="*/ 0 w 977"/>
                <a:gd name="T23" fmla="*/ 488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7" h="977">
                  <a:moveTo>
                    <a:pt x="0" y="488"/>
                  </a:moveTo>
                  <a:cubicBezTo>
                    <a:pt x="0" y="219"/>
                    <a:pt x="219" y="0"/>
                    <a:pt x="488" y="0"/>
                  </a:cubicBezTo>
                  <a:lnTo>
                    <a:pt x="488" y="0"/>
                  </a:lnTo>
                  <a:lnTo>
                    <a:pt x="488" y="0"/>
                  </a:lnTo>
                  <a:cubicBezTo>
                    <a:pt x="758" y="0"/>
                    <a:pt x="976" y="219"/>
                    <a:pt x="976" y="488"/>
                  </a:cubicBezTo>
                  <a:lnTo>
                    <a:pt x="976" y="488"/>
                  </a:lnTo>
                  <a:lnTo>
                    <a:pt x="976" y="488"/>
                  </a:lnTo>
                  <a:cubicBezTo>
                    <a:pt x="976" y="758"/>
                    <a:pt x="758" y="976"/>
                    <a:pt x="488" y="976"/>
                  </a:cubicBezTo>
                  <a:lnTo>
                    <a:pt x="488" y="976"/>
                  </a:lnTo>
                  <a:lnTo>
                    <a:pt x="488" y="976"/>
                  </a:lnTo>
                  <a:cubicBezTo>
                    <a:pt x="219" y="976"/>
                    <a:pt x="0" y="758"/>
                    <a:pt x="0" y="488"/>
                  </a:cubicBezTo>
                  <a:lnTo>
                    <a:pt x="0" y="48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518A876-D195-8A47-9FDB-05B639D9D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484" y="3683731"/>
              <a:ext cx="613967" cy="611201"/>
            </a:xfrm>
            <a:custGeom>
              <a:avLst/>
              <a:gdLst>
                <a:gd name="T0" fmla="*/ 0 w 977"/>
                <a:gd name="T1" fmla="*/ 487 h 976"/>
                <a:gd name="T2" fmla="*/ 489 w 977"/>
                <a:gd name="T3" fmla="*/ 0 h 976"/>
                <a:gd name="T4" fmla="*/ 489 w 977"/>
                <a:gd name="T5" fmla="*/ 0 h 976"/>
                <a:gd name="T6" fmla="*/ 489 w 977"/>
                <a:gd name="T7" fmla="*/ 0 h 976"/>
                <a:gd name="T8" fmla="*/ 976 w 977"/>
                <a:gd name="T9" fmla="*/ 487 h 976"/>
                <a:gd name="T10" fmla="*/ 976 w 977"/>
                <a:gd name="T11" fmla="*/ 487 h 976"/>
                <a:gd name="T12" fmla="*/ 976 w 977"/>
                <a:gd name="T13" fmla="*/ 487 h 976"/>
                <a:gd name="T14" fmla="*/ 489 w 977"/>
                <a:gd name="T15" fmla="*/ 975 h 976"/>
                <a:gd name="T16" fmla="*/ 489 w 977"/>
                <a:gd name="T17" fmla="*/ 975 h 976"/>
                <a:gd name="T18" fmla="*/ 489 w 977"/>
                <a:gd name="T19" fmla="*/ 975 h 976"/>
                <a:gd name="T20" fmla="*/ 0 w 977"/>
                <a:gd name="T21" fmla="*/ 487 h 976"/>
                <a:gd name="T22" fmla="*/ 0 w 977"/>
                <a:gd name="T23" fmla="*/ 487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7" h="976">
                  <a:moveTo>
                    <a:pt x="0" y="487"/>
                  </a:moveTo>
                  <a:cubicBezTo>
                    <a:pt x="0" y="219"/>
                    <a:pt x="219" y="0"/>
                    <a:pt x="489" y="0"/>
                  </a:cubicBezTo>
                  <a:lnTo>
                    <a:pt x="489" y="0"/>
                  </a:lnTo>
                  <a:lnTo>
                    <a:pt x="489" y="0"/>
                  </a:lnTo>
                  <a:cubicBezTo>
                    <a:pt x="758" y="0"/>
                    <a:pt x="976" y="219"/>
                    <a:pt x="976" y="487"/>
                  </a:cubicBezTo>
                  <a:lnTo>
                    <a:pt x="976" y="487"/>
                  </a:lnTo>
                  <a:lnTo>
                    <a:pt x="976" y="487"/>
                  </a:lnTo>
                  <a:cubicBezTo>
                    <a:pt x="976" y="756"/>
                    <a:pt x="758" y="975"/>
                    <a:pt x="489" y="975"/>
                  </a:cubicBezTo>
                  <a:lnTo>
                    <a:pt x="489" y="975"/>
                  </a:lnTo>
                  <a:lnTo>
                    <a:pt x="489" y="975"/>
                  </a:lnTo>
                  <a:cubicBezTo>
                    <a:pt x="219" y="975"/>
                    <a:pt x="0" y="756"/>
                    <a:pt x="0" y="487"/>
                  </a:cubicBezTo>
                  <a:lnTo>
                    <a:pt x="0" y="48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3FC4009E-4FFA-A84D-B372-70F598EC4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6311" y="4849986"/>
              <a:ext cx="613967" cy="613967"/>
            </a:xfrm>
            <a:custGeom>
              <a:avLst/>
              <a:gdLst>
                <a:gd name="T0" fmla="*/ 0 w 977"/>
                <a:gd name="T1" fmla="*/ 488 h 977"/>
                <a:gd name="T2" fmla="*/ 488 w 977"/>
                <a:gd name="T3" fmla="*/ 0 h 977"/>
                <a:gd name="T4" fmla="*/ 488 w 977"/>
                <a:gd name="T5" fmla="*/ 0 h 977"/>
                <a:gd name="T6" fmla="*/ 488 w 977"/>
                <a:gd name="T7" fmla="*/ 0 h 977"/>
                <a:gd name="T8" fmla="*/ 976 w 977"/>
                <a:gd name="T9" fmla="*/ 488 h 977"/>
                <a:gd name="T10" fmla="*/ 976 w 977"/>
                <a:gd name="T11" fmla="*/ 488 h 977"/>
                <a:gd name="T12" fmla="*/ 976 w 977"/>
                <a:gd name="T13" fmla="*/ 488 h 977"/>
                <a:gd name="T14" fmla="*/ 488 w 977"/>
                <a:gd name="T15" fmla="*/ 976 h 977"/>
                <a:gd name="T16" fmla="*/ 488 w 977"/>
                <a:gd name="T17" fmla="*/ 976 h 977"/>
                <a:gd name="T18" fmla="*/ 488 w 977"/>
                <a:gd name="T19" fmla="*/ 976 h 977"/>
                <a:gd name="T20" fmla="*/ 0 w 977"/>
                <a:gd name="T21" fmla="*/ 488 h 977"/>
                <a:gd name="T22" fmla="*/ 0 w 977"/>
                <a:gd name="T23" fmla="*/ 488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7" h="977">
                  <a:moveTo>
                    <a:pt x="0" y="488"/>
                  </a:moveTo>
                  <a:cubicBezTo>
                    <a:pt x="0" y="219"/>
                    <a:pt x="219" y="0"/>
                    <a:pt x="488" y="0"/>
                  </a:cubicBezTo>
                  <a:lnTo>
                    <a:pt x="488" y="0"/>
                  </a:lnTo>
                  <a:lnTo>
                    <a:pt x="488" y="0"/>
                  </a:lnTo>
                  <a:cubicBezTo>
                    <a:pt x="757" y="0"/>
                    <a:pt x="976" y="219"/>
                    <a:pt x="976" y="488"/>
                  </a:cubicBezTo>
                  <a:lnTo>
                    <a:pt x="976" y="488"/>
                  </a:lnTo>
                  <a:lnTo>
                    <a:pt x="976" y="488"/>
                  </a:lnTo>
                  <a:cubicBezTo>
                    <a:pt x="976" y="758"/>
                    <a:pt x="757" y="976"/>
                    <a:pt x="488" y="976"/>
                  </a:cubicBezTo>
                  <a:lnTo>
                    <a:pt x="488" y="976"/>
                  </a:lnTo>
                  <a:lnTo>
                    <a:pt x="488" y="976"/>
                  </a:lnTo>
                  <a:cubicBezTo>
                    <a:pt x="219" y="976"/>
                    <a:pt x="0" y="758"/>
                    <a:pt x="0" y="488"/>
                  </a:cubicBezTo>
                  <a:lnTo>
                    <a:pt x="0" y="48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6E9B0B35-1A23-8244-B29C-795D7D69F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9997" y="2512804"/>
              <a:ext cx="613967" cy="611201"/>
            </a:xfrm>
            <a:custGeom>
              <a:avLst/>
              <a:gdLst>
                <a:gd name="T0" fmla="*/ 0 w 977"/>
                <a:gd name="T1" fmla="*/ 488 h 976"/>
                <a:gd name="T2" fmla="*/ 488 w 977"/>
                <a:gd name="T3" fmla="*/ 0 h 976"/>
                <a:gd name="T4" fmla="*/ 488 w 977"/>
                <a:gd name="T5" fmla="*/ 0 h 976"/>
                <a:gd name="T6" fmla="*/ 488 w 977"/>
                <a:gd name="T7" fmla="*/ 0 h 976"/>
                <a:gd name="T8" fmla="*/ 976 w 977"/>
                <a:gd name="T9" fmla="*/ 488 h 976"/>
                <a:gd name="T10" fmla="*/ 976 w 977"/>
                <a:gd name="T11" fmla="*/ 488 h 976"/>
                <a:gd name="T12" fmla="*/ 976 w 977"/>
                <a:gd name="T13" fmla="*/ 488 h 976"/>
                <a:gd name="T14" fmla="*/ 488 w 977"/>
                <a:gd name="T15" fmla="*/ 975 h 976"/>
                <a:gd name="T16" fmla="*/ 488 w 977"/>
                <a:gd name="T17" fmla="*/ 975 h 976"/>
                <a:gd name="T18" fmla="*/ 488 w 977"/>
                <a:gd name="T19" fmla="*/ 975 h 976"/>
                <a:gd name="T20" fmla="*/ 0 w 977"/>
                <a:gd name="T21" fmla="*/ 488 h 976"/>
                <a:gd name="T22" fmla="*/ 0 w 977"/>
                <a:gd name="T23" fmla="*/ 488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7" h="976">
                  <a:moveTo>
                    <a:pt x="0" y="488"/>
                  </a:moveTo>
                  <a:cubicBezTo>
                    <a:pt x="0" y="218"/>
                    <a:pt x="218" y="0"/>
                    <a:pt x="488" y="0"/>
                  </a:cubicBezTo>
                  <a:lnTo>
                    <a:pt x="488" y="0"/>
                  </a:lnTo>
                  <a:lnTo>
                    <a:pt x="488" y="0"/>
                  </a:lnTo>
                  <a:cubicBezTo>
                    <a:pt x="757" y="0"/>
                    <a:pt x="976" y="218"/>
                    <a:pt x="976" y="488"/>
                  </a:cubicBezTo>
                  <a:lnTo>
                    <a:pt x="976" y="488"/>
                  </a:lnTo>
                  <a:lnTo>
                    <a:pt x="976" y="488"/>
                  </a:lnTo>
                  <a:cubicBezTo>
                    <a:pt x="976" y="758"/>
                    <a:pt x="757" y="975"/>
                    <a:pt x="488" y="975"/>
                  </a:cubicBezTo>
                  <a:lnTo>
                    <a:pt x="488" y="975"/>
                  </a:lnTo>
                  <a:lnTo>
                    <a:pt x="488" y="975"/>
                  </a:lnTo>
                  <a:cubicBezTo>
                    <a:pt x="218" y="975"/>
                    <a:pt x="0" y="758"/>
                    <a:pt x="0" y="488"/>
                  </a:cubicBezTo>
                  <a:lnTo>
                    <a:pt x="0" y="48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32" name="Freeform 1">
              <a:extLst>
                <a:ext uri="{FF2B5EF4-FFF2-40B4-BE49-F238E27FC236}">
                  <a16:creationId xmlns:a16="http://schemas.microsoft.com/office/drawing/2014/main" id="{9B50D164-A091-3348-98F4-A0B7D5B0F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9655" y="2424807"/>
              <a:ext cx="1359503" cy="1567814"/>
            </a:xfrm>
            <a:custGeom>
              <a:avLst/>
              <a:gdLst>
                <a:gd name="T0" fmla="*/ 2731 w 2732"/>
                <a:gd name="T1" fmla="*/ 0 h 3155"/>
                <a:gd name="T2" fmla="*/ 2731 w 2732"/>
                <a:gd name="T3" fmla="*/ 3154 h 3155"/>
                <a:gd name="T4" fmla="*/ 0 w 2732"/>
                <a:gd name="T5" fmla="*/ 1577 h 3155"/>
                <a:gd name="T6" fmla="*/ 0 w 2732"/>
                <a:gd name="T7" fmla="*/ 1577 h 3155"/>
                <a:gd name="T8" fmla="*/ 373 w 2732"/>
                <a:gd name="T9" fmla="*/ 1203 h 3155"/>
                <a:gd name="T10" fmla="*/ 373 w 2732"/>
                <a:gd name="T11" fmla="*/ 1203 h 3155"/>
                <a:gd name="T12" fmla="*/ 2220 w 2732"/>
                <a:gd name="T13" fmla="*/ 137 h 3155"/>
                <a:gd name="T14" fmla="*/ 2220 w 2732"/>
                <a:gd name="T15" fmla="*/ 137 h 3155"/>
                <a:gd name="T16" fmla="*/ 2731 w 2732"/>
                <a:gd name="T17" fmla="*/ 0 h 3155"/>
                <a:gd name="T18" fmla="*/ 2731 w 2732"/>
                <a:gd name="T19" fmla="*/ 0 h 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2" h="3155">
                  <a:moveTo>
                    <a:pt x="2731" y="0"/>
                  </a:moveTo>
                  <a:lnTo>
                    <a:pt x="2731" y="3154"/>
                  </a:lnTo>
                  <a:lnTo>
                    <a:pt x="0" y="1577"/>
                  </a:lnTo>
                  <a:lnTo>
                    <a:pt x="0" y="1577"/>
                  </a:lnTo>
                  <a:cubicBezTo>
                    <a:pt x="88" y="1425"/>
                    <a:pt x="216" y="1294"/>
                    <a:pt x="373" y="1203"/>
                  </a:cubicBezTo>
                  <a:lnTo>
                    <a:pt x="373" y="1203"/>
                  </a:lnTo>
                  <a:lnTo>
                    <a:pt x="2220" y="137"/>
                  </a:lnTo>
                  <a:lnTo>
                    <a:pt x="2220" y="137"/>
                  </a:lnTo>
                  <a:cubicBezTo>
                    <a:pt x="2375" y="47"/>
                    <a:pt x="2552" y="0"/>
                    <a:pt x="2731" y="0"/>
                  </a:cubicBezTo>
                  <a:lnTo>
                    <a:pt x="2731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33" name="Freeform 2">
              <a:extLst>
                <a:ext uri="{FF2B5EF4-FFF2-40B4-BE49-F238E27FC236}">
                  <a16:creationId xmlns:a16="http://schemas.microsoft.com/office/drawing/2014/main" id="{D4DB682E-C6A0-7A40-8C27-51DD1C81A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6964" y="2424807"/>
              <a:ext cx="1357311" cy="1567814"/>
            </a:xfrm>
            <a:custGeom>
              <a:avLst/>
              <a:gdLst>
                <a:gd name="T0" fmla="*/ 0 w 2731"/>
                <a:gd name="T1" fmla="*/ 3154 h 3155"/>
                <a:gd name="T2" fmla="*/ 0 w 2731"/>
                <a:gd name="T3" fmla="*/ 0 h 3155"/>
                <a:gd name="T4" fmla="*/ 0 w 2731"/>
                <a:gd name="T5" fmla="*/ 0 h 3155"/>
                <a:gd name="T6" fmla="*/ 510 w 2731"/>
                <a:gd name="T7" fmla="*/ 137 h 3155"/>
                <a:gd name="T8" fmla="*/ 510 w 2731"/>
                <a:gd name="T9" fmla="*/ 137 h 3155"/>
                <a:gd name="T10" fmla="*/ 2357 w 2731"/>
                <a:gd name="T11" fmla="*/ 1203 h 3155"/>
                <a:gd name="T12" fmla="*/ 2357 w 2731"/>
                <a:gd name="T13" fmla="*/ 1203 h 3155"/>
                <a:gd name="T14" fmla="*/ 2730 w 2731"/>
                <a:gd name="T15" fmla="*/ 1577 h 3155"/>
                <a:gd name="T16" fmla="*/ 2730 w 2731"/>
                <a:gd name="T17" fmla="*/ 1577 h 3155"/>
                <a:gd name="T18" fmla="*/ 0 w 2731"/>
                <a:gd name="T19" fmla="*/ 3154 h 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1" h="3155">
                  <a:moveTo>
                    <a:pt x="0" y="3154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178" y="0"/>
                    <a:pt x="355" y="47"/>
                    <a:pt x="510" y="137"/>
                  </a:cubicBezTo>
                  <a:lnTo>
                    <a:pt x="510" y="137"/>
                  </a:lnTo>
                  <a:lnTo>
                    <a:pt x="2357" y="1203"/>
                  </a:lnTo>
                  <a:lnTo>
                    <a:pt x="2357" y="1203"/>
                  </a:lnTo>
                  <a:cubicBezTo>
                    <a:pt x="2514" y="1294"/>
                    <a:pt x="2642" y="1425"/>
                    <a:pt x="2730" y="1577"/>
                  </a:cubicBezTo>
                  <a:lnTo>
                    <a:pt x="2730" y="1577"/>
                  </a:lnTo>
                  <a:lnTo>
                    <a:pt x="0" y="3154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E9C1A511-17DB-BA46-81C7-B8DE8C5D4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1679" y="3209810"/>
              <a:ext cx="1427479" cy="1567814"/>
            </a:xfrm>
            <a:custGeom>
              <a:avLst/>
              <a:gdLst>
                <a:gd name="T0" fmla="*/ 0 w 2869"/>
                <a:gd name="T1" fmla="*/ 511 h 3154"/>
                <a:gd name="T2" fmla="*/ 137 w 2869"/>
                <a:gd name="T3" fmla="*/ 0 h 3154"/>
                <a:gd name="T4" fmla="*/ 137 w 2869"/>
                <a:gd name="T5" fmla="*/ 0 h 3154"/>
                <a:gd name="T6" fmla="*/ 2868 w 2869"/>
                <a:gd name="T7" fmla="*/ 1577 h 3154"/>
                <a:gd name="T8" fmla="*/ 137 w 2869"/>
                <a:gd name="T9" fmla="*/ 3153 h 3154"/>
                <a:gd name="T10" fmla="*/ 137 w 2869"/>
                <a:gd name="T11" fmla="*/ 3153 h 3154"/>
                <a:gd name="T12" fmla="*/ 0 w 2869"/>
                <a:gd name="T13" fmla="*/ 2643 h 3154"/>
                <a:gd name="T14" fmla="*/ 0 w 2869"/>
                <a:gd name="T15" fmla="*/ 2643 h 3154"/>
                <a:gd name="T16" fmla="*/ 0 w 2869"/>
                <a:gd name="T17" fmla="*/ 511 h 3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69" h="3154">
                  <a:moveTo>
                    <a:pt x="0" y="511"/>
                  </a:moveTo>
                  <a:cubicBezTo>
                    <a:pt x="0" y="329"/>
                    <a:pt x="49" y="154"/>
                    <a:pt x="137" y="0"/>
                  </a:cubicBezTo>
                  <a:lnTo>
                    <a:pt x="137" y="0"/>
                  </a:lnTo>
                  <a:lnTo>
                    <a:pt x="2868" y="1577"/>
                  </a:lnTo>
                  <a:lnTo>
                    <a:pt x="137" y="3153"/>
                  </a:lnTo>
                  <a:lnTo>
                    <a:pt x="137" y="3153"/>
                  </a:lnTo>
                  <a:cubicBezTo>
                    <a:pt x="49" y="3001"/>
                    <a:pt x="0" y="2825"/>
                    <a:pt x="0" y="2643"/>
                  </a:cubicBezTo>
                  <a:lnTo>
                    <a:pt x="0" y="2643"/>
                  </a:lnTo>
                  <a:lnTo>
                    <a:pt x="0" y="511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CB9A9BA9-6FFC-0A4A-89B9-8C772B273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6964" y="3209810"/>
              <a:ext cx="1427479" cy="1567814"/>
            </a:xfrm>
            <a:custGeom>
              <a:avLst/>
              <a:gdLst>
                <a:gd name="T0" fmla="*/ 0 w 2869"/>
                <a:gd name="T1" fmla="*/ 1577 h 3154"/>
                <a:gd name="T2" fmla="*/ 2730 w 2869"/>
                <a:gd name="T3" fmla="*/ 0 h 3154"/>
                <a:gd name="T4" fmla="*/ 2730 w 2869"/>
                <a:gd name="T5" fmla="*/ 0 h 3154"/>
                <a:gd name="T6" fmla="*/ 2868 w 2869"/>
                <a:gd name="T7" fmla="*/ 511 h 3154"/>
                <a:gd name="T8" fmla="*/ 2868 w 2869"/>
                <a:gd name="T9" fmla="*/ 511 h 3154"/>
                <a:gd name="T10" fmla="*/ 2868 w 2869"/>
                <a:gd name="T11" fmla="*/ 2643 h 3154"/>
                <a:gd name="T12" fmla="*/ 2868 w 2869"/>
                <a:gd name="T13" fmla="*/ 2643 h 3154"/>
                <a:gd name="T14" fmla="*/ 2730 w 2869"/>
                <a:gd name="T15" fmla="*/ 3153 h 3154"/>
                <a:gd name="T16" fmla="*/ 2730 w 2869"/>
                <a:gd name="T17" fmla="*/ 3153 h 3154"/>
                <a:gd name="T18" fmla="*/ 0 w 2869"/>
                <a:gd name="T19" fmla="*/ 1577 h 3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69" h="3154">
                  <a:moveTo>
                    <a:pt x="0" y="1577"/>
                  </a:moveTo>
                  <a:lnTo>
                    <a:pt x="2730" y="0"/>
                  </a:lnTo>
                  <a:lnTo>
                    <a:pt x="2730" y="0"/>
                  </a:lnTo>
                  <a:cubicBezTo>
                    <a:pt x="2819" y="154"/>
                    <a:pt x="2868" y="329"/>
                    <a:pt x="2868" y="511"/>
                  </a:cubicBezTo>
                  <a:lnTo>
                    <a:pt x="2868" y="511"/>
                  </a:lnTo>
                  <a:lnTo>
                    <a:pt x="2868" y="2643"/>
                  </a:lnTo>
                  <a:lnTo>
                    <a:pt x="2868" y="2643"/>
                  </a:lnTo>
                  <a:cubicBezTo>
                    <a:pt x="2868" y="2824"/>
                    <a:pt x="2818" y="3001"/>
                    <a:pt x="2730" y="3153"/>
                  </a:cubicBezTo>
                  <a:lnTo>
                    <a:pt x="2730" y="3153"/>
                  </a:lnTo>
                  <a:lnTo>
                    <a:pt x="0" y="1577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D5CD5AA-3B54-AD4D-9E07-1FB4CDFC6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9655" y="3992620"/>
              <a:ext cx="1359503" cy="1567813"/>
            </a:xfrm>
            <a:custGeom>
              <a:avLst/>
              <a:gdLst>
                <a:gd name="T0" fmla="*/ 0 w 2732"/>
                <a:gd name="T1" fmla="*/ 1576 h 3155"/>
                <a:gd name="T2" fmla="*/ 2731 w 2732"/>
                <a:gd name="T3" fmla="*/ 0 h 3155"/>
                <a:gd name="T4" fmla="*/ 2731 w 2732"/>
                <a:gd name="T5" fmla="*/ 3154 h 3155"/>
                <a:gd name="T6" fmla="*/ 2731 w 2732"/>
                <a:gd name="T7" fmla="*/ 3154 h 3155"/>
                <a:gd name="T8" fmla="*/ 2731 w 2732"/>
                <a:gd name="T9" fmla="*/ 3154 h 3155"/>
                <a:gd name="T10" fmla="*/ 2220 w 2732"/>
                <a:gd name="T11" fmla="*/ 3017 h 3155"/>
                <a:gd name="T12" fmla="*/ 2220 w 2732"/>
                <a:gd name="T13" fmla="*/ 3017 h 3155"/>
                <a:gd name="T14" fmla="*/ 373 w 2732"/>
                <a:gd name="T15" fmla="*/ 1951 h 3155"/>
                <a:gd name="T16" fmla="*/ 373 w 2732"/>
                <a:gd name="T17" fmla="*/ 1951 h 3155"/>
                <a:gd name="T18" fmla="*/ 0 w 2732"/>
                <a:gd name="T19" fmla="*/ 1576 h 3155"/>
                <a:gd name="T20" fmla="*/ 0 w 2732"/>
                <a:gd name="T21" fmla="*/ 1576 h 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32" h="3155">
                  <a:moveTo>
                    <a:pt x="0" y="1576"/>
                  </a:moveTo>
                  <a:lnTo>
                    <a:pt x="2731" y="0"/>
                  </a:lnTo>
                  <a:lnTo>
                    <a:pt x="2731" y="3154"/>
                  </a:lnTo>
                  <a:lnTo>
                    <a:pt x="2731" y="3154"/>
                  </a:lnTo>
                  <a:lnTo>
                    <a:pt x="2731" y="3154"/>
                  </a:lnTo>
                  <a:cubicBezTo>
                    <a:pt x="2552" y="3154"/>
                    <a:pt x="2375" y="3106"/>
                    <a:pt x="2220" y="3017"/>
                  </a:cubicBezTo>
                  <a:lnTo>
                    <a:pt x="2220" y="3017"/>
                  </a:lnTo>
                  <a:lnTo>
                    <a:pt x="373" y="1951"/>
                  </a:lnTo>
                  <a:lnTo>
                    <a:pt x="373" y="1951"/>
                  </a:lnTo>
                  <a:cubicBezTo>
                    <a:pt x="216" y="1860"/>
                    <a:pt x="88" y="1729"/>
                    <a:pt x="0" y="1576"/>
                  </a:cubicBezTo>
                  <a:lnTo>
                    <a:pt x="0" y="1576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4D5BE56-FEDA-574D-80E2-12AF70F0D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6964" y="3992620"/>
              <a:ext cx="1357311" cy="1567813"/>
            </a:xfrm>
            <a:custGeom>
              <a:avLst/>
              <a:gdLst>
                <a:gd name="T0" fmla="*/ 0 w 2731"/>
                <a:gd name="T1" fmla="*/ 3154 h 3155"/>
                <a:gd name="T2" fmla="*/ 0 w 2731"/>
                <a:gd name="T3" fmla="*/ 0 h 3155"/>
                <a:gd name="T4" fmla="*/ 2730 w 2731"/>
                <a:gd name="T5" fmla="*/ 1576 h 3155"/>
                <a:gd name="T6" fmla="*/ 2730 w 2731"/>
                <a:gd name="T7" fmla="*/ 1576 h 3155"/>
                <a:gd name="T8" fmla="*/ 2357 w 2731"/>
                <a:gd name="T9" fmla="*/ 1951 h 3155"/>
                <a:gd name="T10" fmla="*/ 2357 w 2731"/>
                <a:gd name="T11" fmla="*/ 1951 h 3155"/>
                <a:gd name="T12" fmla="*/ 510 w 2731"/>
                <a:gd name="T13" fmla="*/ 3017 h 3155"/>
                <a:gd name="T14" fmla="*/ 510 w 2731"/>
                <a:gd name="T15" fmla="*/ 3017 h 3155"/>
                <a:gd name="T16" fmla="*/ 0 w 2731"/>
                <a:gd name="T17" fmla="*/ 3154 h 3155"/>
                <a:gd name="T18" fmla="*/ 0 w 2731"/>
                <a:gd name="T19" fmla="*/ 3154 h 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1" h="3155">
                  <a:moveTo>
                    <a:pt x="0" y="3154"/>
                  </a:moveTo>
                  <a:lnTo>
                    <a:pt x="0" y="0"/>
                  </a:lnTo>
                  <a:lnTo>
                    <a:pt x="2730" y="1576"/>
                  </a:lnTo>
                  <a:lnTo>
                    <a:pt x="2730" y="1576"/>
                  </a:lnTo>
                  <a:cubicBezTo>
                    <a:pt x="2642" y="1729"/>
                    <a:pt x="2515" y="1860"/>
                    <a:pt x="2357" y="1951"/>
                  </a:cubicBezTo>
                  <a:lnTo>
                    <a:pt x="2357" y="1951"/>
                  </a:lnTo>
                  <a:lnTo>
                    <a:pt x="510" y="3017"/>
                  </a:lnTo>
                  <a:lnTo>
                    <a:pt x="510" y="3017"/>
                  </a:lnTo>
                  <a:cubicBezTo>
                    <a:pt x="355" y="3106"/>
                    <a:pt x="178" y="3154"/>
                    <a:pt x="0" y="3154"/>
                  </a:cubicBezTo>
                  <a:lnTo>
                    <a:pt x="0" y="3154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grpSp>
          <p:nvGrpSpPr>
            <p:cNvPr id="38" name="Group 34">
              <a:extLst>
                <a:ext uri="{FF2B5EF4-FFF2-40B4-BE49-F238E27FC236}">
                  <a16:creationId xmlns:a16="http://schemas.microsoft.com/office/drawing/2014/main" id="{77FBDED5-61DC-DA4F-887B-0E6462D8DA3A}"/>
                </a:ext>
              </a:extLst>
            </p:cNvPr>
            <p:cNvGrpSpPr/>
            <p:nvPr/>
          </p:nvGrpSpPr>
          <p:grpSpPr>
            <a:xfrm>
              <a:off x="4515030" y="2576106"/>
              <a:ext cx="3194832" cy="2824258"/>
              <a:chOff x="9026885" y="5152212"/>
              <a:chExt cx="6389663" cy="5648515"/>
            </a:xfrm>
          </p:grpSpPr>
          <p:sp>
            <p:nvSpPr>
              <p:cNvPr id="58" name="Freeform 12">
                <a:extLst>
                  <a:ext uri="{FF2B5EF4-FFF2-40B4-BE49-F238E27FC236}">
                    <a16:creationId xmlns:a16="http://schemas.microsoft.com/office/drawing/2014/main" id="{46750FAB-7056-F449-9FBD-C0FB07692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24991" y="5152212"/>
                <a:ext cx="973579" cy="969193"/>
              </a:xfrm>
              <a:custGeom>
                <a:avLst/>
                <a:gdLst>
                  <a:gd name="T0" fmla="*/ 0 w 977"/>
                  <a:gd name="T1" fmla="*/ 488 h 976"/>
                  <a:gd name="T2" fmla="*/ 488 w 977"/>
                  <a:gd name="T3" fmla="*/ 0 h 976"/>
                  <a:gd name="T4" fmla="*/ 488 w 977"/>
                  <a:gd name="T5" fmla="*/ 0 h 976"/>
                  <a:gd name="T6" fmla="*/ 488 w 977"/>
                  <a:gd name="T7" fmla="*/ 0 h 976"/>
                  <a:gd name="T8" fmla="*/ 976 w 977"/>
                  <a:gd name="T9" fmla="*/ 488 h 976"/>
                  <a:gd name="T10" fmla="*/ 976 w 977"/>
                  <a:gd name="T11" fmla="*/ 488 h 976"/>
                  <a:gd name="T12" fmla="*/ 976 w 977"/>
                  <a:gd name="T13" fmla="*/ 488 h 976"/>
                  <a:gd name="T14" fmla="*/ 488 w 977"/>
                  <a:gd name="T15" fmla="*/ 975 h 976"/>
                  <a:gd name="T16" fmla="*/ 488 w 977"/>
                  <a:gd name="T17" fmla="*/ 975 h 976"/>
                  <a:gd name="T18" fmla="*/ 488 w 977"/>
                  <a:gd name="T19" fmla="*/ 975 h 976"/>
                  <a:gd name="T20" fmla="*/ 0 w 977"/>
                  <a:gd name="T21" fmla="*/ 488 h 976"/>
                  <a:gd name="T22" fmla="*/ 0 w 977"/>
                  <a:gd name="T23" fmla="*/ 488 h 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7" h="976">
                    <a:moveTo>
                      <a:pt x="0" y="488"/>
                    </a:moveTo>
                    <a:cubicBezTo>
                      <a:pt x="0" y="218"/>
                      <a:pt x="218" y="0"/>
                      <a:pt x="488" y="0"/>
                    </a:cubicBezTo>
                    <a:lnTo>
                      <a:pt x="488" y="0"/>
                    </a:lnTo>
                    <a:lnTo>
                      <a:pt x="488" y="0"/>
                    </a:lnTo>
                    <a:cubicBezTo>
                      <a:pt x="758" y="0"/>
                      <a:pt x="976" y="218"/>
                      <a:pt x="976" y="488"/>
                    </a:cubicBezTo>
                    <a:lnTo>
                      <a:pt x="976" y="488"/>
                    </a:lnTo>
                    <a:lnTo>
                      <a:pt x="976" y="488"/>
                    </a:lnTo>
                    <a:cubicBezTo>
                      <a:pt x="976" y="758"/>
                      <a:pt x="758" y="975"/>
                      <a:pt x="488" y="975"/>
                    </a:cubicBezTo>
                    <a:lnTo>
                      <a:pt x="488" y="975"/>
                    </a:lnTo>
                    <a:lnTo>
                      <a:pt x="488" y="975"/>
                    </a:lnTo>
                    <a:cubicBezTo>
                      <a:pt x="218" y="975"/>
                      <a:pt x="0" y="758"/>
                      <a:pt x="0" y="488"/>
                    </a:cubicBezTo>
                    <a:lnTo>
                      <a:pt x="0" y="48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266" dirty="0">
                  <a:latin typeface="Open Sans Light" panose="020B0306030504020204" pitchFamily="34" charset="0"/>
                </a:endParaRPr>
              </a:p>
            </p:txBody>
          </p:sp>
          <p:sp>
            <p:nvSpPr>
              <p:cNvPr id="59" name="Freeform 16">
                <a:extLst>
                  <a:ext uri="{FF2B5EF4-FFF2-40B4-BE49-F238E27FC236}">
                    <a16:creationId xmlns:a16="http://schemas.microsoft.com/office/drawing/2014/main" id="{1C4F4FB1-CC5E-214E-9D5F-9D5672915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26885" y="7494066"/>
                <a:ext cx="973579" cy="969193"/>
              </a:xfrm>
              <a:custGeom>
                <a:avLst/>
                <a:gdLst>
                  <a:gd name="T0" fmla="*/ 0 w 977"/>
                  <a:gd name="T1" fmla="*/ 487 h 976"/>
                  <a:gd name="T2" fmla="*/ 488 w 977"/>
                  <a:gd name="T3" fmla="*/ 0 h 976"/>
                  <a:gd name="T4" fmla="*/ 488 w 977"/>
                  <a:gd name="T5" fmla="*/ 0 h 976"/>
                  <a:gd name="T6" fmla="*/ 488 w 977"/>
                  <a:gd name="T7" fmla="*/ 0 h 976"/>
                  <a:gd name="T8" fmla="*/ 976 w 977"/>
                  <a:gd name="T9" fmla="*/ 487 h 976"/>
                  <a:gd name="T10" fmla="*/ 976 w 977"/>
                  <a:gd name="T11" fmla="*/ 487 h 976"/>
                  <a:gd name="T12" fmla="*/ 976 w 977"/>
                  <a:gd name="T13" fmla="*/ 487 h 976"/>
                  <a:gd name="T14" fmla="*/ 488 w 977"/>
                  <a:gd name="T15" fmla="*/ 975 h 976"/>
                  <a:gd name="T16" fmla="*/ 488 w 977"/>
                  <a:gd name="T17" fmla="*/ 975 h 976"/>
                  <a:gd name="T18" fmla="*/ 488 w 977"/>
                  <a:gd name="T19" fmla="*/ 975 h 976"/>
                  <a:gd name="T20" fmla="*/ 0 w 977"/>
                  <a:gd name="T21" fmla="*/ 487 h 976"/>
                  <a:gd name="T22" fmla="*/ 0 w 977"/>
                  <a:gd name="T23" fmla="*/ 487 h 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7" h="976">
                    <a:moveTo>
                      <a:pt x="0" y="487"/>
                    </a:moveTo>
                    <a:cubicBezTo>
                      <a:pt x="0" y="219"/>
                      <a:pt x="218" y="0"/>
                      <a:pt x="488" y="0"/>
                    </a:cubicBezTo>
                    <a:lnTo>
                      <a:pt x="488" y="0"/>
                    </a:lnTo>
                    <a:lnTo>
                      <a:pt x="488" y="0"/>
                    </a:lnTo>
                    <a:cubicBezTo>
                      <a:pt x="757" y="0"/>
                      <a:pt x="976" y="219"/>
                      <a:pt x="976" y="487"/>
                    </a:cubicBezTo>
                    <a:lnTo>
                      <a:pt x="976" y="487"/>
                    </a:lnTo>
                    <a:lnTo>
                      <a:pt x="976" y="487"/>
                    </a:lnTo>
                    <a:cubicBezTo>
                      <a:pt x="976" y="756"/>
                      <a:pt x="757" y="975"/>
                      <a:pt x="488" y="975"/>
                    </a:cubicBezTo>
                    <a:lnTo>
                      <a:pt x="488" y="975"/>
                    </a:lnTo>
                    <a:lnTo>
                      <a:pt x="488" y="975"/>
                    </a:lnTo>
                    <a:cubicBezTo>
                      <a:pt x="218" y="975"/>
                      <a:pt x="0" y="756"/>
                      <a:pt x="0" y="487"/>
                    </a:cubicBezTo>
                    <a:lnTo>
                      <a:pt x="0" y="48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266" dirty="0">
                  <a:latin typeface="Open Sans Light" panose="020B0306030504020204" pitchFamily="34" charset="0"/>
                </a:endParaRPr>
              </a:p>
            </p:txBody>
          </p:sp>
          <p:sp>
            <p:nvSpPr>
              <p:cNvPr id="60" name="Freeform 20">
                <a:extLst>
                  <a:ext uri="{FF2B5EF4-FFF2-40B4-BE49-F238E27FC236}">
                    <a16:creationId xmlns:a16="http://schemas.microsoft.com/office/drawing/2014/main" id="{020132AC-1A3F-5544-9832-D356D38FF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3233" y="9827148"/>
                <a:ext cx="973579" cy="973579"/>
              </a:xfrm>
              <a:custGeom>
                <a:avLst/>
                <a:gdLst>
                  <a:gd name="T0" fmla="*/ 0 w 977"/>
                  <a:gd name="T1" fmla="*/ 488 h 977"/>
                  <a:gd name="T2" fmla="*/ 488 w 977"/>
                  <a:gd name="T3" fmla="*/ 0 h 977"/>
                  <a:gd name="T4" fmla="*/ 488 w 977"/>
                  <a:gd name="T5" fmla="*/ 0 h 977"/>
                  <a:gd name="T6" fmla="*/ 488 w 977"/>
                  <a:gd name="T7" fmla="*/ 0 h 977"/>
                  <a:gd name="T8" fmla="*/ 976 w 977"/>
                  <a:gd name="T9" fmla="*/ 488 h 977"/>
                  <a:gd name="T10" fmla="*/ 976 w 977"/>
                  <a:gd name="T11" fmla="*/ 488 h 977"/>
                  <a:gd name="T12" fmla="*/ 976 w 977"/>
                  <a:gd name="T13" fmla="*/ 488 h 977"/>
                  <a:gd name="T14" fmla="*/ 488 w 977"/>
                  <a:gd name="T15" fmla="*/ 976 h 977"/>
                  <a:gd name="T16" fmla="*/ 488 w 977"/>
                  <a:gd name="T17" fmla="*/ 976 h 977"/>
                  <a:gd name="T18" fmla="*/ 488 w 977"/>
                  <a:gd name="T19" fmla="*/ 976 h 977"/>
                  <a:gd name="T20" fmla="*/ 0 w 977"/>
                  <a:gd name="T21" fmla="*/ 488 h 977"/>
                  <a:gd name="T22" fmla="*/ 0 w 977"/>
                  <a:gd name="T23" fmla="*/ 488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7" h="977">
                    <a:moveTo>
                      <a:pt x="0" y="488"/>
                    </a:moveTo>
                    <a:cubicBezTo>
                      <a:pt x="0" y="219"/>
                      <a:pt x="219" y="0"/>
                      <a:pt x="488" y="0"/>
                    </a:cubicBezTo>
                    <a:lnTo>
                      <a:pt x="488" y="0"/>
                    </a:lnTo>
                    <a:lnTo>
                      <a:pt x="488" y="0"/>
                    </a:lnTo>
                    <a:cubicBezTo>
                      <a:pt x="758" y="0"/>
                      <a:pt x="976" y="219"/>
                      <a:pt x="976" y="488"/>
                    </a:cubicBezTo>
                    <a:lnTo>
                      <a:pt x="976" y="488"/>
                    </a:lnTo>
                    <a:lnTo>
                      <a:pt x="976" y="488"/>
                    </a:lnTo>
                    <a:cubicBezTo>
                      <a:pt x="976" y="758"/>
                      <a:pt x="758" y="976"/>
                      <a:pt x="488" y="976"/>
                    </a:cubicBezTo>
                    <a:lnTo>
                      <a:pt x="488" y="976"/>
                    </a:lnTo>
                    <a:lnTo>
                      <a:pt x="488" y="976"/>
                    </a:lnTo>
                    <a:cubicBezTo>
                      <a:pt x="219" y="976"/>
                      <a:pt x="0" y="758"/>
                      <a:pt x="0" y="488"/>
                    </a:cubicBezTo>
                    <a:lnTo>
                      <a:pt x="0" y="488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266" dirty="0">
                  <a:latin typeface="Open Sans Light" panose="020B0306030504020204" pitchFamily="34" charset="0"/>
                </a:endParaRPr>
              </a:p>
            </p:txBody>
          </p:sp>
          <p:sp>
            <p:nvSpPr>
              <p:cNvPr id="61" name="Freeform 24">
                <a:extLst>
                  <a:ext uri="{FF2B5EF4-FFF2-40B4-BE49-F238E27FC236}">
                    <a16:creationId xmlns:a16="http://schemas.microsoft.com/office/drawing/2014/main" id="{ED653D04-7C18-F943-859A-F1FD9D935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2969" y="7494066"/>
                <a:ext cx="973579" cy="969193"/>
              </a:xfrm>
              <a:custGeom>
                <a:avLst/>
                <a:gdLst>
                  <a:gd name="T0" fmla="*/ 0 w 977"/>
                  <a:gd name="T1" fmla="*/ 487 h 976"/>
                  <a:gd name="T2" fmla="*/ 489 w 977"/>
                  <a:gd name="T3" fmla="*/ 0 h 976"/>
                  <a:gd name="T4" fmla="*/ 489 w 977"/>
                  <a:gd name="T5" fmla="*/ 0 h 976"/>
                  <a:gd name="T6" fmla="*/ 489 w 977"/>
                  <a:gd name="T7" fmla="*/ 0 h 976"/>
                  <a:gd name="T8" fmla="*/ 976 w 977"/>
                  <a:gd name="T9" fmla="*/ 487 h 976"/>
                  <a:gd name="T10" fmla="*/ 976 w 977"/>
                  <a:gd name="T11" fmla="*/ 487 h 976"/>
                  <a:gd name="T12" fmla="*/ 976 w 977"/>
                  <a:gd name="T13" fmla="*/ 487 h 976"/>
                  <a:gd name="T14" fmla="*/ 489 w 977"/>
                  <a:gd name="T15" fmla="*/ 975 h 976"/>
                  <a:gd name="T16" fmla="*/ 489 w 977"/>
                  <a:gd name="T17" fmla="*/ 975 h 976"/>
                  <a:gd name="T18" fmla="*/ 489 w 977"/>
                  <a:gd name="T19" fmla="*/ 975 h 976"/>
                  <a:gd name="T20" fmla="*/ 0 w 977"/>
                  <a:gd name="T21" fmla="*/ 487 h 976"/>
                  <a:gd name="T22" fmla="*/ 0 w 977"/>
                  <a:gd name="T23" fmla="*/ 487 h 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7" h="976">
                    <a:moveTo>
                      <a:pt x="0" y="487"/>
                    </a:moveTo>
                    <a:cubicBezTo>
                      <a:pt x="0" y="219"/>
                      <a:pt x="219" y="0"/>
                      <a:pt x="489" y="0"/>
                    </a:cubicBezTo>
                    <a:lnTo>
                      <a:pt x="489" y="0"/>
                    </a:lnTo>
                    <a:lnTo>
                      <a:pt x="489" y="0"/>
                    </a:lnTo>
                    <a:cubicBezTo>
                      <a:pt x="758" y="0"/>
                      <a:pt x="976" y="219"/>
                      <a:pt x="976" y="487"/>
                    </a:cubicBezTo>
                    <a:lnTo>
                      <a:pt x="976" y="487"/>
                    </a:lnTo>
                    <a:lnTo>
                      <a:pt x="976" y="487"/>
                    </a:lnTo>
                    <a:cubicBezTo>
                      <a:pt x="976" y="756"/>
                      <a:pt x="758" y="975"/>
                      <a:pt x="489" y="975"/>
                    </a:cubicBezTo>
                    <a:lnTo>
                      <a:pt x="489" y="975"/>
                    </a:lnTo>
                    <a:lnTo>
                      <a:pt x="489" y="975"/>
                    </a:lnTo>
                    <a:cubicBezTo>
                      <a:pt x="219" y="975"/>
                      <a:pt x="0" y="756"/>
                      <a:pt x="0" y="487"/>
                    </a:cubicBezTo>
                    <a:lnTo>
                      <a:pt x="0" y="487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266" dirty="0">
                  <a:latin typeface="Open Sans Light" panose="020B0306030504020204" pitchFamily="34" charset="0"/>
                </a:endParaRPr>
              </a:p>
            </p:txBody>
          </p:sp>
          <p:sp>
            <p:nvSpPr>
              <p:cNvPr id="62" name="Freeform 28">
                <a:extLst>
                  <a:ext uri="{FF2B5EF4-FFF2-40B4-BE49-F238E27FC236}">
                    <a16:creationId xmlns:a16="http://schemas.microsoft.com/office/drawing/2014/main" id="{AF0FB028-BA59-CF47-9A84-7FA89C38B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96623" y="9827148"/>
                <a:ext cx="973579" cy="973579"/>
              </a:xfrm>
              <a:custGeom>
                <a:avLst/>
                <a:gdLst>
                  <a:gd name="T0" fmla="*/ 0 w 977"/>
                  <a:gd name="T1" fmla="*/ 488 h 977"/>
                  <a:gd name="T2" fmla="*/ 488 w 977"/>
                  <a:gd name="T3" fmla="*/ 0 h 977"/>
                  <a:gd name="T4" fmla="*/ 488 w 977"/>
                  <a:gd name="T5" fmla="*/ 0 h 977"/>
                  <a:gd name="T6" fmla="*/ 488 w 977"/>
                  <a:gd name="T7" fmla="*/ 0 h 977"/>
                  <a:gd name="T8" fmla="*/ 976 w 977"/>
                  <a:gd name="T9" fmla="*/ 488 h 977"/>
                  <a:gd name="T10" fmla="*/ 976 w 977"/>
                  <a:gd name="T11" fmla="*/ 488 h 977"/>
                  <a:gd name="T12" fmla="*/ 976 w 977"/>
                  <a:gd name="T13" fmla="*/ 488 h 977"/>
                  <a:gd name="T14" fmla="*/ 488 w 977"/>
                  <a:gd name="T15" fmla="*/ 976 h 977"/>
                  <a:gd name="T16" fmla="*/ 488 w 977"/>
                  <a:gd name="T17" fmla="*/ 976 h 977"/>
                  <a:gd name="T18" fmla="*/ 488 w 977"/>
                  <a:gd name="T19" fmla="*/ 976 h 977"/>
                  <a:gd name="T20" fmla="*/ 0 w 977"/>
                  <a:gd name="T21" fmla="*/ 488 h 977"/>
                  <a:gd name="T22" fmla="*/ 0 w 977"/>
                  <a:gd name="T23" fmla="*/ 488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7" h="977">
                    <a:moveTo>
                      <a:pt x="0" y="488"/>
                    </a:moveTo>
                    <a:cubicBezTo>
                      <a:pt x="0" y="219"/>
                      <a:pt x="219" y="0"/>
                      <a:pt x="488" y="0"/>
                    </a:cubicBezTo>
                    <a:lnTo>
                      <a:pt x="488" y="0"/>
                    </a:lnTo>
                    <a:lnTo>
                      <a:pt x="488" y="0"/>
                    </a:lnTo>
                    <a:cubicBezTo>
                      <a:pt x="757" y="0"/>
                      <a:pt x="976" y="219"/>
                      <a:pt x="976" y="488"/>
                    </a:cubicBezTo>
                    <a:lnTo>
                      <a:pt x="976" y="488"/>
                    </a:lnTo>
                    <a:lnTo>
                      <a:pt x="976" y="488"/>
                    </a:lnTo>
                    <a:cubicBezTo>
                      <a:pt x="976" y="758"/>
                      <a:pt x="757" y="976"/>
                      <a:pt x="488" y="976"/>
                    </a:cubicBezTo>
                    <a:lnTo>
                      <a:pt x="488" y="976"/>
                    </a:lnTo>
                    <a:lnTo>
                      <a:pt x="488" y="976"/>
                    </a:lnTo>
                    <a:cubicBezTo>
                      <a:pt x="219" y="976"/>
                      <a:pt x="0" y="758"/>
                      <a:pt x="0" y="488"/>
                    </a:cubicBezTo>
                    <a:lnTo>
                      <a:pt x="0" y="488"/>
                    </a:ln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266" dirty="0">
                  <a:latin typeface="Open Sans Light" panose="020B0306030504020204" pitchFamily="34" charset="0"/>
                </a:endParaRPr>
              </a:p>
            </p:txBody>
          </p:sp>
          <p:sp>
            <p:nvSpPr>
              <p:cNvPr id="63" name="Freeform 32">
                <a:extLst>
                  <a:ext uri="{FF2B5EF4-FFF2-40B4-BE49-F238E27FC236}">
                    <a16:creationId xmlns:a16="http://schemas.microsoft.com/office/drawing/2014/main" id="{7842F45F-6205-C74D-82BB-E800A4A48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43996" y="5152212"/>
                <a:ext cx="973579" cy="969193"/>
              </a:xfrm>
              <a:custGeom>
                <a:avLst/>
                <a:gdLst>
                  <a:gd name="T0" fmla="*/ 0 w 977"/>
                  <a:gd name="T1" fmla="*/ 488 h 976"/>
                  <a:gd name="T2" fmla="*/ 488 w 977"/>
                  <a:gd name="T3" fmla="*/ 0 h 976"/>
                  <a:gd name="T4" fmla="*/ 488 w 977"/>
                  <a:gd name="T5" fmla="*/ 0 h 976"/>
                  <a:gd name="T6" fmla="*/ 488 w 977"/>
                  <a:gd name="T7" fmla="*/ 0 h 976"/>
                  <a:gd name="T8" fmla="*/ 976 w 977"/>
                  <a:gd name="T9" fmla="*/ 488 h 976"/>
                  <a:gd name="T10" fmla="*/ 976 w 977"/>
                  <a:gd name="T11" fmla="*/ 488 h 976"/>
                  <a:gd name="T12" fmla="*/ 976 w 977"/>
                  <a:gd name="T13" fmla="*/ 488 h 976"/>
                  <a:gd name="T14" fmla="*/ 488 w 977"/>
                  <a:gd name="T15" fmla="*/ 975 h 976"/>
                  <a:gd name="T16" fmla="*/ 488 w 977"/>
                  <a:gd name="T17" fmla="*/ 975 h 976"/>
                  <a:gd name="T18" fmla="*/ 488 w 977"/>
                  <a:gd name="T19" fmla="*/ 975 h 976"/>
                  <a:gd name="T20" fmla="*/ 0 w 977"/>
                  <a:gd name="T21" fmla="*/ 488 h 976"/>
                  <a:gd name="T22" fmla="*/ 0 w 977"/>
                  <a:gd name="T23" fmla="*/ 488 h 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7" h="976">
                    <a:moveTo>
                      <a:pt x="0" y="488"/>
                    </a:moveTo>
                    <a:cubicBezTo>
                      <a:pt x="0" y="218"/>
                      <a:pt x="218" y="0"/>
                      <a:pt x="488" y="0"/>
                    </a:cubicBezTo>
                    <a:lnTo>
                      <a:pt x="488" y="0"/>
                    </a:lnTo>
                    <a:lnTo>
                      <a:pt x="488" y="0"/>
                    </a:lnTo>
                    <a:cubicBezTo>
                      <a:pt x="757" y="0"/>
                      <a:pt x="976" y="218"/>
                      <a:pt x="976" y="488"/>
                    </a:cubicBezTo>
                    <a:lnTo>
                      <a:pt x="976" y="488"/>
                    </a:lnTo>
                    <a:lnTo>
                      <a:pt x="976" y="488"/>
                    </a:lnTo>
                    <a:cubicBezTo>
                      <a:pt x="976" y="758"/>
                      <a:pt x="757" y="975"/>
                      <a:pt x="488" y="975"/>
                    </a:cubicBezTo>
                    <a:lnTo>
                      <a:pt x="488" y="975"/>
                    </a:lnTo>
                    <a:lnTo>
                      <a:pt x="488" y="975"/>
                    </a:lnTo>
                    <a:cubicBezTo>
                      <a:pt x="218" y="975"/>
                      <a:pt x="0" y="758"/>
                      <a:pt x="0" y="488"/>
                    </a:cubicBezTo>
                    <a:lnTo>
                      <a:pt x="0" y="488"/>
                    </a:ln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3266" dirty="0">
                  <a:latin typeface="Open Sans Light" panose="020B0306030504020204" pitchFamily="34" charset="0"/>
                </a:endParaRPr>
              </a:p>
            </p:txBody>
          </p:sp>
        </p:grpSp>
        <p:sp>
          <p:nvSpPr>
            <p:cNvPr id="39" name="Hexagon 44">
              <a:extLst>
                <a:ext uri="{FF2B5EF4-FFF2-40B4-BE49-F238E27FC236}">
                  <a16:creationId xmlns:a16="http://schemas.microsoft.com/office/drawing/2014/main" id="{D604F71B-7B5C-DC4A-9F5A-646D66532FC1}"/>
                </a:ext>
              </a:extLst>
            </p:cNvPr>
            <p:cNvSpPr/>
            <p:nvPr/>
          </p:nvSpPr>
          <p:spPr>
            <a:xfrm rot="5400000">
              <a:off x="4651778" y="2746130"/>
              <a:ext cx="2884229" cy="2486403"/>
            </a:xfrm>
            <a:prstGeom prst="hexagon">
              <a:avLst>
                <a:gd name="adj" fmla="val 29385"/>
                <a:gd name="vf" fmla="val 1154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Open Sans Light" panose="020B0306030504020204" pitchFamily="34" charset="0"/>
              </a:endParaRPr>
            </a:p>
          </p:txBody>
        </p:sp>
        <p:sp>
          <p:nvSpPr>
            <p:cNvPr id="40" name="Shape 2526">
              <a:extLst>
                <a:ext uri="{FF2B5EF4-FFF2-40B4-BE49-F238E27FC236}">
                  <a16:creationId xmlns:a16="http://schemas.microsoft.com/office/drawing/2014/main" id="{869ABD82-C769-294D-A2F2-4465D3F533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9581" y="3760817"/>
              <a:ext cx="426327" cy="426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14236" y="16752"/>
                  </a:moveTo>
                  <a:cubicBezTo>
                    <a:pt x="14001" y="16887"/>
                    <a:pt x="13921" y="17188"/>
                    <a:pt x="14057" y="17422"/>
                  </a:cubicBezTo>
                  <a:cubicBezTo>
                    <a:pt x="14192" y="17658"/>
                    <a:pt x="14493" y="17738"/>
                    <a:pt x="14727" y="17602"/>
                  </a:cubicBezTo>
                  <a:cubicBezTo>
                    <a:pt x="14962" y="17467"/>
                    <a:pt x="15042" y="17167"/>
                    <a:pt x="14907" y="16932"/>
                  </a:cubicBezTo>
                  <a:cubicBezTo>
                    <a:pt x="14771" y="16697"/>
                    <a:pt x="14472" y="16617"/>
                    <a:pt x="14236" y="16752"/>
                  </a:cubicBezTo>
                  <a:moveTo>
                    <a:pt x="10800" y="11782"/>
                  </a:moveTo>
                  <a:cubicBezTo>
                    <a:pt x="10258" y="11782"/>
                    <a:pt x="9818" y="11342"/>
                    <a:pt x="9818" y="10800"/>
                  </a:cubicBezTo>
                  <a:cubicBezTo>
                    <a:pt x="9818" y="10258"/>
                    <a:pt x="10258" y="9818"/>
                    <a:pt x="10800" y="9818"/>
                  </a:cubicBezTo>
                  <a:cubicBezTo>
                    <a:pt x="11342" y="9818"/>
                    <a:pt x="11782" y="10258"/>
                    <a:pt x="11782" y="10800"/>
                  </a:cubicBezTo>
                  <a:cubicBezTo>
                    <a:pt x="11782" y="11342"/>
                    <a:pt x="11342" y="11782"/>
                    <a:pt x="10800" y="11782"/>
                  </a:cubicBezTo>
                  <a:moveTo>
                    <a:pt x="15218" y="10309"/>
                  </a:moveTo>
                  <a:lnTo>
                    <a:pt x="12694" y="10309"/>
                  </a:lnTo>
                  <a:cubicBezTo>
                    <a:pt x="12515" y="9624"/>
                    <a:pt x="11978" y="9084"/>
                    <a:pt x="11291" y="8906"/>
                  </a:cubicBezTo>
                  <a:lnTo>
                    <a:pt x="11291" y="3436"/>
                  </a:lnTo>
                  <a:cubicBezTo>
                    <a:pt x="11291" y="3166"/>
                    <a:pt x="11071" y="2945"/>
                    <a:pt x="10800" y="2945"/>
                  </a:cubicBezTo>
                  <a:cubicBezTo>
                    <a:pt x="10529" y="2945"/>
                    <a:pt x="10309" y="3166"/>
                    <a:pt x="10309" y="3436"/>
                  </a:cubicBezTo>
                  <a:lnTo>
                    <a:pt x="10309" y="8906"/>
                  </a:lnTo>
                  <a:cubicBezTo>
                    <a:pt x="9464" y="9125"/>
                    <a:pt x="8836" y="9886"/>
                    <a:pt x="8836" y="10800"/>
                  </a:cubicBezTo>
                  <a:cubicBezTo>
                    <a:pt x="8836" y="11885"/>
                    <a:pt x="9716" y="12764"/>
                    <a:pt x="10800" y="12764"/>
                  </a:cubicBezTo>
                  <a:cubicBezTo>
                    <a:pt x="11714" y="12764"/>
                    <a:pt x="12476" y="12137"/>
                    <a:pt x="12694" y="11291"/>
                  </a:cubicBezTo>
                  <a:lnTo>
                    <a:pt x="15218" y="11291"/>
                  </a:lnTo>
                  <a:cubicBezTo>
                    <a:pt x="15489" y="11291"/>
                    <a:pt x="15709" y="11072"/>
                    <a:pt x="15709" y="10800"/>
                  </a:cubicBezTo>
                  <a:cubicBezTo>
                    <a:pt x="15709" y="10529"/>
                    <a:pt x="15489" y="10309"/>
                    <a:pt x="15218" y="10309"/>
                  </a:cubicBezTo>
                  <a:moveTo>
                    <a:pt x="16932" y="6693"/>
                  </a:moveTo>
                  <a:cubicBezTo>
                    <a:pt x="16697" y="6829"/>
                    <a:pt x="16616" y="7129"/>
                    <a:pt x="16752" y="7364"/>
                  </a:cubicBezTo>
                  <a:cubicBezTo>
                    <a:pt x="16887" y="7599"/>
                    <a:pt x="17188" y="7679"/>
                    <a:pt x="17422" y="7543"/>
                  </a:cubicBezTo>
                  <a:cubicBezTo>
                    <a:pt x="17657" y="7408"/>
                    <a:pt x="17737" y="7108"/>
                    <a:pt x="17602" y="6873"/>
                  </a:cubicBezTo>
                  <a:cubicBezTo>
                    <a:pt x="17467" y="6638"/>
                    <a:pt x="17166" y="6557"/>
                    <a:pt x="16932" y="6693"/>
                  </a:cubicBezTo>
                  <a:moveTo>
                    <a:pt x="10800" y="17673"/>
                  </a:moveTo>
                  <a:cubicBezTo>
                    <a:pt x="10529" y="17673"/>
                    <a:pt x="10309" y="17893"/>
                    <a:pt x="10309" y="18164"/>
                  </a:cubicBezTo>
                  <a:cubicBezTo>
                    <a:pt x="10309" y="18435"/>
                    <a:pt x="10529" y="18655"/>
                    <a:pt x="10800" y="18655"/>
                  </a:cubicBezTo>
                  <a:cubicBezTo>
                    <a:pt x="11071" y="18655"/>
                    <a:pt x="11291" y="18435"/>
                    <a:pt x="11291" y="18164"/>
                  </a:cubicBezTo>
                  <a:cubicBezTo>
                    <a:pt x="11291" y="17893"/>
                    <a:pt x="11071" y="17673"/>
                    <a:pt x="10800" y="17673"/>
                  </a:cubicBezTo>
                  <a:moveTo>
                    <a:pt x="17422" y="14057"/>
                  </a:moveTo>
                  <a:cubicBezTo>
                    <a:pt x="17188" y="13921"/>
                    <a:pt x="16887" y="14001"/>
                    <a:pt x="16752" y="14236"/>
                  </a:cubicBezTo>
                  <a:cubicBezTo>
                    <a:pt x="16616" y="14472"/>
                    <a:pt x="16697" y="14772"/>
                    <a:pt x="16932" y="14907"/>
                  </a:cubicBezTo>
                  <a:cubicBezTo>
                    <a:pt x="17166" y="15043"/>
                    <a:pt x="17467" y="14962"/>
                    <a:pt x="17602" y="14727"/>
                  </a:cubicBezTo>
                  <a:cubicBezTo>
                    <a:pt x="17737" y="14492"/>
                    <a:pt x="17657" y="14192"/>
                    <a:pt x="17422" y="14057"/>
                  </a:cubicBezTo>
                  <a:moveTo>
                    <a:pt x="4668" y="6693"/>
                  </a:moveTo>
                  <a:cubicBezTo>
                    <a:pt x="4433" y="6557"/>
                    <a:pt x="4133" y="6638"/>
                    <a:pt x="3998" y="6873"/>
                  </a:cubicBezTo>
                  <a:cubicBezTo>
                    <a:pt x="3863" y="7108"/>
                    <a:pt x="3942" y="7408"/>
                    <a:pt x="4178" y="7543"/>
                  </a:cubicBezTo>
                  <a:cubicBezTo>
                    <a:pt x="4412" y="7679"/>
                    <a:pt x="4713" y="7599"/>
                    <a:pt x="4848" y="7364"/>
                  </a:cubicBezTo>
                  <a:cubicBezTo>
                    <a:pt x="4984" y="7129"/>
                    <a:pt x="4903" y="6829"/>
                    <a:pt x="4668" y="6693"/>
                  </a:cubicBezTo>
                  <a:moveTo>
                    <a:pt x="14236" y="4848"/>
                  </a:moveTo>
                  <a:cubicBezTo>
                    <a:pt x="14472" y="4984"/>
                    <a:pt x="14771" y="4903"/>
                    <a:pt x="14907" y="4669"/>
                  </a:cubicBezTo>
                  <a:cubicBezTo>
                    <a:pt x="15042" y="4434"/>
                    <a:pt x="14962" y="4134"/>
                    <a:pt x="14727" y="3998"/>
                  </a:cubicBezTo>
                  <a:cubicBezTo>
                    <a:pt x="14493" y="3863"/>
                    <a:pt x="14192" y="3943"/>
                    <a:pt x="14057" y="4178"/>
                  </a:cubicBezTo>
                  <a:cubicBezTo>
                    <a:pt x="13921" y="4412"/>
                    <a:pt x="14001" y="4713"/>
                    <a:pt x="14236" y="4848"/>
                  </a:cubicBezTo>
                  <a:moveTo>
                    <a:pt x="3436" y="10309"/>
                  </a:moveTo>
                  <a:cubicBezTo>
                    <a:pt x="3166" y="10309"/>
                    <a:pt x="2945" y="10529"/>
                    <a:pt x="2945" y="10800"/>
                  </a:cubicBezTo>
                  <a:cubicBezTo>
                    <a:pt x="2945" y="11072"/>
                    <a:pt x="3166" y="11291"/>
                    <a:pt x="3436" y="11291"/>
                  </a:cubicBezTo>
                  <a:cubicBezTo>
                    <a:pt x="3707" y="11291"/>
                    <a:pt x="3927" y="11072"/>
                    <a:pt x="3927" y="10800"/>
                  </a:cubicBezTo>
                  <a:cubicBezTo>
                    <a:pt x="3927" y="10529"/>
                    <a:pt x="3707" y="10309"/>
                    <a:pt x="3436" y="10309"/>
                  </a:cubicBezTo>
                  <a:moveTo>
                    <a:pt x="6873" y="3998"/>
                  </a:moveTo>
                  <a:cubicBezTo>
                    <a:pt x="6638" y="4134"/>
                    <a:pt x="6558" y="4434"/>
                    <a:pt x="6693" y="4669"/>
                  </a:cubicBezTo>
                  <a:cubicBezTo>
                    <a:pt x="6829" y="4903"/>
                    <a:pt x="7129" y="4984"/>
                    <a:pt x="7364" y="4848"/>
                  </a:cubicBezTo>
                  <a:cubicBezTo>
                    <a:pt x="7599" y="4713"/>
                    <a:pt x="7679" y="4412"/>
                    <a:pt x="7543" y="4178"/>
                  </a:cubicBezTo>
                  <a:cubicBezTo>
                    <a:pt x="7408" y="3943"/>
                    <a:pt x="7108" y="3863"/>
                    <a:pt x="6873" y="3998"/>
                  </a:cubicBezTo>
                  <a:moveTo>
                    <a:pt x="4178" y="14057"/>
                  </a:moveTo>
                  <a:cubicBezTo>
                    <a:pt x="3942" y="14192"/>
                    <a:pt x="3863" y="14492"/>
                    <a:pt x="3998" y="14727"/>
                  </a:cubicBezTo>
                  <a:cubicBezTo>
                    <a:pt x="4133" y="14962"/>
                    <a:pt x="4433" y="15043"/>
                    <a:pt x="4668" y="14907"/>
                  </a:cubicBezTo>
                  <a:cubicBezTo>
                    <a:pt x="4903" y="14772"/>
                    <a:pt x="4984" y="14472"/>
                    <a:pt x="4848" y="14236"/>
                  </a:cubicBezTo>
                  <a:cubicBezTo>
                    <a:pt x="4713" y="14001"/>
                    <a:pt x="4412" y="13921"/>
                    <a:pt x="4178" y="14057"/>
                  </a:cubicBezTo>
                  <a:moveTo>
                    <a:pt x="7364" y="16752"/>
                  </a:moveTo>
                  <a:cubicBezTo>
                    <a:pt x="7129" y="16617"/>
                    <a:pt x="6829" y="16697"/>
                    <a:pt x="6693" y="16932"/>
                  </a:cubicBezTo>
                  <a:cubicBezTo>
                    <a:pt x="6558" y="17167"/>
                    <a:pt x="6638" y="17467"/>
                    <a:pt x="6873" y="17602"/>
                  </a:cubicBezTo>
                  <a:cubicBezTo>
                    <a:pt x="7108" y="17738"/>
                    <a:pt x="7408" y="17658"/>
                    <a:pt x="7543" y="17422"/>
                  </a:cubicBezTo>
                  <a:cubicBezTo>
                    <a:pt x="7679" y="17188"/>
                    <a:pt x="7599" y="16887"/>
                    <a:pt x="7364" y="16752"/>
                  </a:cubicBezTo>
                  <a:moveTo>
                    <a:pt x="18164" y="10309"/>
                  </a:moveTo>
                  <a:cubicBezTo>
                    <a:pt x="17893" y="10309"/>
                    <a:pt x="17673" y="10529"/>
                    <a:pt x="17673" y="10800"/>
                  </a:cubicBezTo>
                  <a:cubicBezTo>
                    <a:pt x="17673" y="11072"/>
                    <a:pt x="17893" y="11291"/>
                    <a:pt x="18164" y="11291"/>
                  </a:cubicBezTo>
                  <a:cubicBezTo>
                    <a:pt x="18434" y="11291"/>
                    <a:pt x="18655" y="11072"/>
                    <a:pt x="18655" y="10800"/>
                  </a:cubicBezTo>
                  <a:cubicBezTo>
                    <a:pt x="18655" y="10529"/>
                    <a:pt x="18434" y="10309"/>
                    <a:pt x="18164" y="10309"/>
                  </a:cubicBezTo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 b="1" dirty="0">
                <a:latin typeface="Open Sans Semibold" charset="0"/>
                <a:ea typeface="Open Sans Semibold" charset="0"/>
                <a:cs typeface="Open Sans Semibold" charset="0"/>
              </a:endParaRPr>
            </a:p>
          </p:txBody>
        </p:sp>
        <p:sp>
          <p:nvSpPr>
            <p:cNvPr id="41" name="Shape 2564">
              <a:extLst>
                <a:ext uri="{FF2B5EF4-FFF2-40B4-BE49-F238E27FC236}">
                  <a16:creationId xmlns:a16="http://schemas.microsoft.com/office/drawing/2014/main" id="{1ABD2265-6806-6344-9EC6-4D6A7505D5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8764" y="5658639"/>
              <a:ext cx="426327" cy="426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18" y="10800"/>
                  </a:moveTo>
                  <a:lnTo>
                    <a:pt x="11782" y="10800"/>
                  </a:lnTo>
                  <a:lnTo>
                    <a:pt x="11782" y="12764"/>
                  </a:lnTo>
                  <a:lnTo>
                    <a:pt x="9818" y="12764"/>
                  </a:lnTo>
                  <a:cubicBezTo>
                    <a:pt x="9818" y="12764"/>
                    <a:pt x="9818" y="10800"/>
                    <a:pt x="9818" y="10800"/>
                  </a:cubicBezTo>
                  <a:close/>
                  <a:moveTo>
                    <a:pt x="9327" y="13745"/>
                  </a:moveTo>
                  <a:lnTo>
                    <a:pt x="12273" y="13745"/>
                  </a:lnTo>
                  <a:cubicBezTo>
                    <a:pt x="12544" y="13745"/>
                    <a:pt x="12764" y="13526"/>
                    <a:pt x="12764" y="13255"/>
                  </a:cubicBezTo>
                  <a:lnTo>
                    <a:pt x="12764" y="10309"/>
                  </a:lnTo>
                  <a:cubicBezTo>
                    <a:pt x="12764" y="10038"/>
                    <a:pt x="12544" y="9818"/>
                    <a:pt x="12273" y="9818"/>
                  </a:cubicBezTo>
                  <a:lnTo>
                    <a:pt x="9327" y="9818"/>
                  </a:lnTo>
                  <a:cubicBezTo>
                    <a:pt x="9056" y="9818"/>
                    <a:pt x="8836" y="10038"/>
                    <a:pt x="8836" y="10309"/>
                  </a:cubicBezTo>
                  <a:lnTo>
                    <a:pt x="8836" y="13255"/>
                  </a:lnTo>
                  <a:cubicBezTo>
                    <a:pt x="8836" y="13526"/>
                    <a:pt x="9056" y="13745"/>
                    <a:pt x="9327" y="13745"/>
                  </a:cubicBezTo>
                  <a:moveTo>
                    <a:pt x="14727" y="15709"/>
                  </a:moveTo>
                  <a:lnTo>
                    <a:pt x="16691" y="15709"/>
                  </a:lnTo>
                  <a:lnTo>
                    <a:pt x="16691" y="17673"/>
                  </a:lnTo>
                  <a:lnTo>
                    <a:pt x="14727" y="17673"/>
                  </a:lnTo>
                  <a:cubicBezTo>
                    <a:pt x="14727" y="17673"/>
                    <a:pt x="14727" y="15709"/>
                    <a:pt x="14727" y="15709"/>
                  </a:cubicBezTo>
                  <a:close/>
                  <a:moveTo>
                    <a:pt x="14236" y="18655"/>
                  </a:moveTo>
                  <a:lnTo>
                    <a:pt x="17182" y="18655"/>
                  </a:lnTo>
                  <a:cubicBezTo>
                    <a:pt x="17453" y="18655"/>
                    <a:pt x="17673" y="18435"/>
                    <a:pt x="17673" y="18164"/>
                  </a:cubicBezTo>
                  <a:lnTo>
                    <a:pt x="17673" y="15218"/>
                  </a:lnTo>
                  <a:cubicBezTo>
                    <a:pt x="17673" y="14947"/>
                    <a:pt x="17453" y="14727"/>
                    <a:pt x="17182" y="14727"/>
                  </a:cubicBezTo>
                  <a:lnTo>
                    <a:pt x="14236" y="14727"/>
                  </a:lnTo>
                  <a:cubicBezTo>
                    <a:pt x="13965" y="14727"/>
                    <a:pt x="13745" y="14947"/>
                    <a:pt x="13745" y="15218"/>
                  </a:cubicBezTo>
                  <a:lnTo>
                    <a:pt x="13745" y="18164"/>
                  </a:lnTo>
                  <a:cubicBezTo>
                    <a:pt x="13745" y="18435"/>
                    <a:pt x="13965" y="18655"/>
                    <a:pt x="14236" y="18655"/>
                  </a:cubicBezTo>
                  <a:moveTo>
                    <a:pt x="9818" y="5891"/>
                  </a:moveTo>
                  <a:lnTo>
                    <a:pt x="11782" y="5891"/>
                  </a:lnTo>
                  <a:lnTo>
                    <a:pt x="11782" y="7855"/>
                  </a:lnTo>
                  <a:lnTo>
                    <a:pt x="9818" y="7855"/>
                  </a:lnTo>
                  <a:cubicBezTo>
                    <a:pt x="9818" y="7855"/>
                    <a:pt x="9818" y="5891"/>
                    <a:pt x="9818" y="5891"/>
                  </a:cubicBezTo>
                  <a:close/>
                  <a:moveTo>
                    <a:pt x="9327" y="8836"/>
                  </a:moveTo>
                  <a:lnTo>
                    <a:pt x="12273" y="8836"/>
                  </a:lnTo>
                  <a:cubicBezTo>
                    <a:pt x="12544" y="8836"/>
                    <a:pt x="12764" y="8617"/>
                    <a:pt x="12764" y="8345"/>
                  </a:cubicBezTo>
                  <a:lnTo>
                    <a:pt x="12764" y="5400"/>
                  </a:lnTo>
                  <a:cubicBezTo>
                    <a:pt x="12764" y="5129"/>
                    <a:pt x="12544" y="4909"/>
                    <a:pt x="12273" y="4909"/>
                  </a:cubicBezTo>
                  <a:lnTo>
                    <a:pt x="9327" y="4909"/>
                  </a:lnTo>
                  <a:cubicBezTo>
                    <a:pt x="9056" y="4909"/>
                    <a:pt x="8836" y="5129"/>
                    <a:pt x="8836" y="5400"/>
                  </a:cubicBezTo>
                  <a:lnTo>
                    <a:pt x="8836" y="8345"/>
                  </a:lnTo>
                  <a:cubicBezTo>
                    <a:pt x="8836" y="8617"/>
                    <a:pt x="9056" y="8836"/>
                    <a:pt x="9327" y="8836"/>
                  </a:cubicBezTo>
                  <a:moveTo>
                    <a:pt x="4909" y="15709"/>
                  </a:moveTo>
                  <a:lnTo>
                    <a:pt x="6873" y="15709"/>
                  </a:lnTo>
                  <a:lnTo>
                    <a:pt x="6873" y="17673"/>
                  </a:lnTo>
                  <a:lnTo>
                    <a:pt x="4909" y="17673"/>
                  </a:lnTo>
                  <a:cubicBezTo>
                    <a:pt x="4909" y="17673"/>
                    <a:pt x="4909" y="15709"/>
                    <a:pt x="4909" y="15709"/>
                  </a:cubicBezTo>
                  <a:close/>
                  <a:moveTo>
                    <a:pt x="4418" y="18655"/>
                  </a:moveTo>
                  <a:lnTo>
                    <a:pt x="7364" y="18655"/>
                  </a:lnTo>
                  <a:cubicBezTo>
                    <a:pt x="7635" y="18655"/>
                    <a:pt x="7855" y="18435"/>
                    <a:pt x="7855" y="18164"/>
                  </a:cubicBezTo>
                  <a:lnTo>
                    <a:pt x="7855" y="15218"/>
                  </a:lnTo>
                  <a:cubicBezTo>
                    <a:pt x="7855" y="14947"/>
                    <a:pt x="7635" y="14727"/>
                    <a:pt x="7364" y="14727"/>
                  </a:cubicBezTo>
                  <a:lnTo>
                    <a:pt x="4418" y="14727"/>
                  </a:lnTo>
                  <a:cubicBezTo>
                    <a:pt x="4147" y="14727"/>
                    <a:pt x="3927" y="14947"/>
                    <a:pt x="3927" y="15218"/>
                  </a:cubicBezTo>
                  <a:lnTo>
                    <a:pt x="3927" y="18164"/>
                  </a:lnTo>
                  <a:cubicBezTo>
                    <a:pt x="3927" y="18435"/>
                    <a:pt x="4147" y="18655"/>
                    <a:pt x="4418" y="18655"/>
                  </a:cubicBezTo>
                  <a:moveTo>
                    <a:pt x="14727" y="10800"/>
                  </a:moveTo>
                  <a:lnTo>
                    <a:pt x="16691" y="10800"/>
                  </a:lnTo>
                  <a:lnTo>
                    <a:pt x="16691" y="12764"/>
                  </a:lnTo>
                  <a:lnTo>
                    <a:pt x="14727" y="12764"/>
                  </a:lnTo>
                  <a:cubicBezTo>
                    <a:pt x="14727" y="12764"/>
                    <a:pt x="14727" y="10800"/>
                    <a:pt x="14727" y="10800"/>
                  </a:cubicBezTo>
                  <a:close/>
                  <a:moveTo>
                    <a:pt x="14236" y="13745"/>
                  </a:moveTo>
                  <a:lnTo>
                    <a:pt x="17182" y="13745"/>
                  </a:lnTo>
                  <a:cubicBezTo>
                    <a:pt x="17453" y="13745"/>
                    <a:pt x="17673" y="13526"/>
                    <a:pt x="17673" y="13255"/>
                  </a:cubicBezTo>
                  <a:lnTo>
                    <a:pt x="17673" y="10309"/>
                  </a:lnTo>
                  <a:cubicBezTo>
                    <a:pt x="17673" y="10038"/>
                    <a:pt x="17453" y="9818"/>
                    <a:pt x="17182" y="9818"/>
                  </a:cubicBezTo>
                  <a:lnTo>
                    <a:pt x="14236" y="9818"/>
                  </a:lnTo>
                  <a:cubicBezTo>
                    <a:pt x="13965" y="9818"/>
                    <a:pt x="13745" y="10038"/>
                    <a:pt x="13745" y="10309"/>
                  </a:cubicBezTo>
                  <a:lnTo>
                    <a:pt x="13745" y="13255"/>
                  </a:lnTo>
                  <a:cubicBezTo>
                    <a:pt x="13745" y="13526"/>
                    <a:pt x="13965" y="13745"/>
                    <a:pt x="14236" y="13745"/>
                  </a:cubicBezTo>
                  <a:moveTo>
                    <a:pt x="4909" y="10800"/>
                  </a:moveTo>
                  <a:lnTo>
                    <a:pt x="6873" y="10800"/>
                  </a:lnTo>
                  <a:lnTo>
                    <a:pt x="6873" y="12764"/>
                  </a:lnTo>
                  <a:lnTo>
                    <a:pt x="4909" y="12764"/>
                  </a:lnTo>
                  <a:cubicBezTo>
                    <a:pt x="4909" y="12764"/>
                    <a:pt x="4909" y="10800"/>
                    <a:pt x="4909" y="10800"/>
                  </a:cubicBezTo>
                  <a:close/>
                  <a:moveTo>
                    <a:pt x="4418" y="13745"/>
                  </a:moveTo>
                  <a:lnTo>
                    <a:pt x="7364" y="13745"/>
                  </a:lnTo>
                  <a:cubicBezTo>
                    <a:pt x="7635" y="13745"/>
                    <a:pt x="7855" y="13526"/>
                    <a:pt x="7855" y="13255"/>
                  </a:cubicBezTo>
                  <a:lnTo>
                    <a:pt x="7855" y="10309"/>
                  </a:lnTo>
                  <a:cubicBezTo>
                    <a:pt x="7855" y="10038"/>
                    <a:pt x="7635" y="9818"/>
                    <a:pt x="7364" y="9818"/>
                  </a:cubicBezTo>
                  <a:lnTo>
                    <a:pt x="4418" y="9818"/>
                  </a:lnTo>
                  <a:cubicBezTo>
                    <a:pt x="4147" y="9818"/>
                    <a:pt x="3927" y="10038"/>
                    <a:pt x="3927" y="10309"/>
                  </a:cubicBezTo>
                  <a:lnTo>
                    <a:pt x="3927" y="13255"/>
                  </a:lnTo>
                  <a:cubicBezTo>
                    <a:pt x="3927" y="13526"/>
                    <a:pt x="4147" y="13745"/>
                    <a:pt x="4418" y="13745"/>
                  </a:cubicBezTo>
                  <a:moveTo>
                    <a:pt x="4909" y="5891"/>
                  </a:moveTo>
                  <a:lnTo>
                    <a:pt x="6873" y="5891"/>
                  </a:lnTo>
                  <a:lnTo>
                    <a:pt x="6873" y="7855"/>
                  </a:lnTo>
                  <a:lnTo>
                    <a:pt x="4909" y="7855"/>
                  </a:lnTo>
                  <a:cubicBezTo>
                    <a:pt x="4909" y="7855"/>
                    <a:pt x="4909" y="5891"/>
                    <a:pt x="4909" y="5891"/>
                  </a:cubicBezTo>
                  <a:close/>
                  <a:moveTo>
                    <a:pt x="4418" y="8836"/>
                  </a:moveTo>
                  <a:lnTo>
                    <a:pt x="7364" y="8836"/>
                  </a:lnTo>
                  <a:cubicBezTo>
                    <a:pt x="7635" y="8836"/>
                    <a:pt x="7855" y="8617"/>
                    <a:pt x="7855" y="8345"/>
                  </a:cubicBezTo>
                  <a:lnTo>
                    <a:pt x="7855" y="5400"/>
                  </a:lnTo>
                  <a:cubicBezTo>
                    <a:pt x="7855" y="5129"/>
                    <a:pt x="7635" y="4909"/>
                    <a:pt x="7364" y="4909"/>
                  </a:cubicBezTo>
                  <a:lnTo>
                    <a:pt x="4418" y="4909"/>
                  </a:lnTo>
                  <a:cubicBezTo>
                    <a:pt x="4147" y="4909"/>
                    <a:pt x="3927" y="5129"/>
                    <a:pt x="3927" y="5400"/>
                  </a:cubicBezTo>
                  <a:lnTo>
                    <a:pt x="3927" y="8345"/>
                  </a:lnTo>
                  <a:cubicBezTo>
                    <a:pt x="3927" y="8617"/>
                    <a:pt x="4147" y="8836"/>
                    <a:pt x="4418" y="8836"/>
                  </a:cubicBezTo>
                  <a:moveTo>
                    <a:pt x="14727" y="5891"/>
                  </a:moveTo>
                  <a:lnTo>
                    <a:pt x="16691" y="5891"/>
                  </a:lnTo>
                  <a:lnTo>
                    <a:pt x="16691" y="7855"/>
                  </a:lnTo>
                  <a:lnTo>
                    <a:pt x="14727" y="7855"/>
                  </a:lnTo>
                  <a:cubicBezTo>
                    <a:pt x="14727" y="7855"/>
                    <a:pt x="14727" y="5891"/>
                    <a:pt x="14727" y="5891"/>
                  </a:cubicBezTo>
                  <a:close/>
                  <a:moveTo>
                    <a:pt x="14236" y="8836"/>
                  </a:moveTo>
                  <a:lnTo>
                    <a:pt x="17182" y="8836"/>
                  </a:lnTo>
                  <a:cubicBezTo>
                    <a:pt x="17453" y="8836"/>
                    <a:pt x="17673" y="8617"/>
                    <a:pt x="17673" y="8345"/>
                  </a:cubicBezTo>
                  <a:lnTo>
                    <a:pt x="17673" y="5400"/>
                  </a:lnTo>
                  <a:cubicBezTo>
                    <a:pt x="17673" y="5129"/>
                    <a:pt x="17453" y="4909"/>
                    <a:pt x="17182" y="4909"/>
                  </a:cubicBezTo>
                  <a:lnTo>
                    <a:pt x="14236" y="4909"/>
                  </a:lnTo>
                  <a:cubicBezTo>
                    <a:pt x="13965" y="4909"/>
                    <a:pt x="13745" y="5129"/>
                    <a:pt x="13745" y="5400"/>
                  </a:cubicBezTo>
                  <a:lnTo>
                    <a:pt x="13745" y="8345"/>
                  </a:lnTo>
                  <a:cubicBezTo>
                    <a:pt x="13745" y="8617"/>
                    <a:pt x="13965" y="8836"/>
                    <a:pt x="14236" y="8836"/>
                  </a:cubicBezTo>
                  <a:moveTo>
                    <a:pt x="19636" y="1964"/>
                  </a:moveTo>
                  <a:lnTo>
                    <a:pt x="1964" y="1964"/>
                  </a:lnTo>
                  <a:lnTo>
                    <a:pt x="1964" y="982"/>
                  </a:lnTo>
                  <a:lnTo>
                    <a:pt x="19636" y="982"/>
                  </a:lnTo>
                  <a:cubicBezTo>
                    <a:pt x="19636" y="982"/>
                    <a:pt x="19636" y="1964"/>
                    <a:pt x="19636" y="1964"/>
                  </a:cubicBezTo>
                  <a:close/>
                  <a:moveTo>
                    <a:pt x="19636" y="20618"/>
                  </a:moveTo>
                  <a:lnTo>
                    <a:pt x="12764" y="20618"/>
                  </a:lnTo>
                  <a:lnTo>
                    <a:pt x="12764" y="15218"/>
                  </a:lnTo>
                  <a:cubicBezTo>
                    <a:pt x="12764" y="14947"/>
                    <a:pt x="12544" y="14727"/>
                    <a:pt x="12273" y="14727"/>
                  </a:cubicBezTo>
                  <a:lnTo>
                    <a:pt x="9327" y="14727"/>
                  </a:lnTo>
                  <a:cubicBezTo>
                    <a:pt x="9056" y="14727"/>
                    <a:pt x="8836" y="14947"/>
                    <a:pt x="8836" y="15218"/>
                  </a:cubicBezTo>
                  <a:lnTo>
                    <a:pt x="8836" y="20618"/>
                  </a:lnTo>
                  <a:lnTo>
                    <a:pt x="1964" y="20618"/>
                  </a:lnTo>
                  <a:lnTo>
                    <a:pt x="1964" y="2945"/>
                  </a:lnTo>
                  <a:lnTo>
                    <a:pt x="19636" y="2945"/>
                  </a:lnTo>
                  <a:cubicBezTo>
                    <a:pt x="19636" y="2945"/>
                    <a:pt x="19636" y="20618"/>
                    <a:pt x="19636" y="20618"/>
                  </a:cubicBezTo>
                  <a:close/>
                  <a:moveTo>
                    <a:pt x="11782" y="20618"/>
                  </a:moveTo>
                  <a:lnTo>
                    <a:pt x="9818" y="20618"/>
                  </a:lnTo>
                  <a:lnTo>
                    <a:pt x="9818" y="15709"/>
                  </a:lnTo>
                  <a:lnTo>
                    <a:pt x="11782" y="15709"/>
                  </a:lnTo>
                  <a:cubicBezTo>
                    <a:pt x="11782" y="15709"/>
                    <a:pt x="11782" y="20618"/>
                    <a:pt x="11782" y="20618"/>
                  </a:cubicBezTo>
                  <a:close/>
                  <a:moveTo>
                    <a:pt x="21109" y="1964"/>
                  </a:moveTo>
                  <a:lnTo>
                    <a:pt x="20618" y="1964"/>
                  </a:lnTo>
                  <a:lnTo>
                    <a:pt x="20618" y="491"/>
                  </a:lnTo>
                  <a:cubicBezTo>
                    <a:pt x="20618" y="220"/>
                    <a:pt x="20399" y="0"/>
                    <a:pt x="20127" y="0"/>
                  </a:cubicBezTo>
                  <a:lnTo>
                    <a:pt x="1473" y="0"/>
                  </a:lnTo>
                  <a:cubicBezTo>
                    <a:pt x="1201" y="0"/>
                    <a:pt x="982" y="220"/>
                    <a:pt x="982" y="491"/>
                  </a:cubicBezTo>
                  <a:lnTo>
                    <a:pt x="982" y="1964"/>
                  </a:lnTo>
                  <a:lnTo>
                    <a:pt x="491" y="1964"/>
                  </a:lnTo>
                  <a:cubicBezTo>
                    <a:pt x="220" y="1964"/>
                    <a:pt x="0" y="2184"/>
                    <a:pt x="0" y="2455"/>
                  </a:cubicBezTo>
                  <a:cubicBezTo>
                    <a:pt x="0" y="2726"/>
                    <a:pt x="220" y="2945"/>
                    <a:pt x="491" y="2945"/>
                  </a:cubicBezTo>
                  <a:lnTo>
                    <a:pt x="982" y="2945"/>
                  </a:lnTo>
                  <a:lnTo>
                    <a:pt x="982" y="21109"/>
                  </a:lnTo>
                  <a:cubicBezTo>
                    <a:pt x="982" y="21381"/>
                    <a:pt x="1201" y="21600"/>
                    <a:pt x="1473" y="21600"/>
                  </a:cubicBezTo>
                  <a:lnTo>
                    <a:pt x="20127" y="21600"/>
                  </a:lnTo>
                  <a:cubicBezTo>
                    <a:pt x="20399" y="21600"/>
                    <a:pt x="20618" y="21381"/>
                    <a:pt x="20618" y="21109"/>
                  </a:cubicBezTo>
                  <a:lnTo>
                    <a:pt x="20618" y="2945"/>
                  </a:lnTo>
                  <a:lnTo>
                    <a:pt x="21109" y="2945"/>
                  </a:lnTo>
                  <a:cubicBezTo>
                    <a:pt x="21380" y="2945"/>
                    <a:pt x="21600" y="2726"/>
                    <a:pt x="21600" y="2455"/>
                  </a:cubicBezTo>
                  <a:cubicBezTo>
                    <a:pt x="21600" y="2184"/>
                    <a:pt x="21380" y="1964"/>
                    <a:pt x="21109" y="1964"/>
                  </a:cubicBezTo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 b="1" dirty="0">
                <a:latin typeface="Open Sans Semibold" charset="0"/>
                <a:ea typeface="Open Sans Semibold" charset="0"/>
                <a:cs typeface="Open Sans Semibold" charset="0"/>
              </a:endParaRPr>
            </a:p>
          </p:txBody>
        </p:sp>
        <p:sp>
          <p:nvSpPr>
            <p:cNvPr id="42" name="Shape 2623">
              <a:extLst>
                <a:ext uri="{FF2B5EF4-FFF2-40B4-BE49-F238E27FC236}">
                  <a16:creationId xmlns:a16="http://schemas.microsoft.com/office/drawing/2014/main" id="{43924689-FC56-924D-9DFC-0A8CDD1B98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8764" y="1904658"/>
              <a:ext cx="426327" cy="426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64" y="13255"/>
                  </a:moveTo>
                  <a:lnTo>
                    <a:pt x="5400" y="13255"/>
                  </a:lnTo>
                  <a:lnTo>
                    <a:pt x="5400" y="15218"/>
                  </a:lnTo>
                  <a:lnTo>
                    <a:pt x="7364" y="15218"/>
                  </a:lnTo>
                  <a:cubicBezTo>
                    <a:pt x="7364" y="15218"/>
                    <a:pt x="7364" y="13255"/>
                    <a:pt x="7364" y="13255"/>
                  </a:cubicBezTo>
                  <a:close/>
                  <a:moveTo>
                    <a:pt x="7364" y="16691"/>
                  </a:moveTo>
                  <a:lnTo>
                    <a:pt x="5400" y="16691"/>
                  </a:lnTo>
                  <a:lnTo>
                    <a:pt x="5400" y="18655"/>
                  </a:lnTo>
                  <a:lnTo>
                    <a:pt x="7364" y="18655"/>
                  </a:lnTo>
                  <a:cubicBezTo>
                    <a:pt x="7364" y="18655"/>
                    <a:pt x="7364" y="16691"/>
                    <a:pt x="7364" y="16691"/>
                  </a:cubicBezTo>
                  <a:close/>
                  <a:moveTo>
                    <a:pt x="7364" y="9818"/>
                  </a:moveTo>
                  <a:lnTo>
                    <a:pt x="5400" y="9818"/>
                  </a:lnTo>
                  <a:lnTo>
                    <a:pt x="5400" y="11782"/>
                  </a:lnTo>
                  <a:lnTo>
                    <a:pt x="7364" y="11782"/>
                  </a:lnTo>
                  <a:cubicBezTo>
                    <a:pt x="7364" y="11782"/>
                    <a:pt x="7364" y="9818"/>
                    <a:pt x="7364" y="9818"/>
                  </a:cubicBezTo>
                  <a:close/>
                  <a:moveTo>
                    <a:pt x="4418" y="16691"/>
                  </a:moveTo>
                  <a:lnTo>
                    <a:pt x="2455" y="16691"/>
                  </a:lnTo>
                  <a:lnTo>
                    <a:pt x="2455" y="18655"/>
                  </a:lnTo>
                  <a:lnTo>
                    <a:pt x="4418" y="18655"/>
                  </a:lnTo>
                  <a:cubicBezTo>
                    <a:pt x="4418" y="18655"/>
                    <a:pt x="4418" y="16691"/>
                    <a:pt x="4418" y="16691"/>
                  </a:cubicBezTo>
                  <a:close/>
                  <a:moveTo>
                    <a:pt x="20618" y="6873"/>
                  </a:moveTo>
                  <a:lnTo>
                    <a:pt x="982" y="6873"/>
                  </a:lnTo>
                  <a:lnTo>
                    <a:pt x="982" y="3928"/>
                  </a:lnTo>
                  <a:cubicBezTo>
                    <a:pt x="982" y="3385"/>
                    <a:pt x="1422" y="2945"/>
                    <a:pt x="1964" y="2945"/>
                  </a:cubicBezTo>
                  <a:lnTo>
                    <a:pt x="3927" y="2945"/>
                  </a:lnTo>
                  <a:lnTo>
                    <a:pt x="3927" y="4418"/>
                  </a:lnTo>
                  <a:cubicBezTo>
                    <a:pt x="3927" y="4690"/>
                    <a:pt x="4147" y="4909"/>
                    <a:pt x="4418" y="4909"/>
                  </a:cubicBezTo>
                  <a:cubicBezTo>
                    <a:pt x="4690" y="4909"/>
                    <a:pt x="4909" y="4690"/>
                    <a:pt x="4909" y="4418"/>
                  </a:cubicBezTo>
                  <a:lnTo>
                    <a:pt x="4909" y="2945"/>
                  </a:lnTo>
                  <a:lnTo>
                    <a:pt x="16691" y="2945"/>
                  </a:lnTo>
                  <a:lnTo>
                    <a:pt x="16691" y="4418"/>
                  </a:lnTo>
                  <a:cubicBezTo>
                    <a:pt x="16691" y="4690"/>
                    <a:pt x="16910" y="4909"/>
                    <a:pt x="17182" y="4909"/>
                  </a:cubicBezTo>
                  <a:cubicBezTo>
                    <a:pt x="17453" y="4909"/>
                    <a:pt x="17673" y="4690"/>
                    <a:pt x="17673" y="4418"/>
                  </a:cubicBezTo>
                  <a:lnTo>
                    <a:pt x="17673" y="2945"/>
                  </a:lnTo>
                  <a:lnTo>
                    <a:pt x="19636" y="2945"/>
                  </a:lnTo>
                  <a:cubicBezTo>
                    <a:pt x="20178" y="2945"/>
                    <a:pt x="20618" y="3385"/>
                    <a:pt x="20618" y="3928"/>
                  </a:cubicBezTo>
                  <a:cubicBezTo>
                    <a:pt x="20618" y="3928"/>
                    <a:pt x="20618" y="6873"/>
                    <a:pt x="20618" y="6873"/>
                  </a:cubicBezTo>
                  <a:close/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7855"/>
                  </a:lnTo>
                  <a:lnTo>
                    <a:pt x="20618" y="7855"/>
                  </a:lnTo>
                  <a:cubicBezTo>
                    <a:pt x="20618" y="7855"/>
                    <a:pt x="20618" y="19636"/>
                    <a:pt x="20618" y="19636"/>
                  </a:cubicBezTo>
                  <a:close/>
                  <a:moveTo>
                    <a:pt x="19636" y="1964"/>
                  </a:moveTo>
                  <a:lnTo>
                    <a:pt x="17673" y="1964"/>
                  </a:lnTo>
                  <a:lnTo>
                    <a:pt x="17673" y="491"/>
                  </a:lnTo>
                  <a:cubicBezTo>
                    <a:pt x="17673" y="220"/>
                    <a:pt x="17453" y="0"/>
                    <a:pt x="17182" y="0"/>
                  </a:cubicBezTo>
                  <a:cubicBezTo>
                    <a:pt x="16910" y="0"/>
                    <a:pt x="16691" y="220"/>
                    <a:pt x="16691" y="491"/>
                  </a:cubicBezTo>
                  <a:lnTo>
                    <a:pt x="16691" y="1964"/>
                  </a:lnTo>
                  <a:lnTo>
                    <a:pt x="4909" y="1964"/>
                  </a:lnTo>
                  <a:lnTo>
                    <a:pt x="4909" y="491"/>
                  </a:lnTo>
                  <a:cubicBezTo>
                    <a:pt x="4909" y="220"/>
                    <a:pt x="4690" y="0"/>
                    <a:pt x="4418" y="0"/>
                  </a:cubicBezTo>
                  <a:cubicBezTo>
                    <a:pt x="4147" y="0"/>
                    <a:pt x="3927" y="220"/>
                    <a:pt x="3927" y="491"/>
                  </a:cubicBezTo>
                  <a:lnTo>
                    <a:pt x="3927" y="1964"/>
                  </a:lnTo>
                  <a:lnTo>
                    <a:pt x="1964" y="1964"/>
                  </a:lnTo>
                  <a:cubicBezTo>
                    <a:pt x="879" y="1964"/>
                    <a:pt x="0" y="2843"/>
                    <a:pt x="0" y="3928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3928"/>
                  </a:lnTo>
                  <a:cubicBezTo>
                    <a:pt x="21600" y="2843"/>
                    <a:pt x="20721" y="1964"/>
                    <a:pt x="19636" y="1964"/>
                  </a:cubicBezTo>
                  <a:moveTo>
                    <a:pt x="4418" y="9818"/>
                  </a:moveTo>
                  <a:lnTo>
                    <a:pt x="2455" y="9818"/>
                  </a:lnTo>
                  <a:lnTo>
                    <a:pt x="2455" y="11782"/>
                  </a:lnTo>
                  <a:lnTo>
                    <a:pt x="4418" y="11782"/>
                  </a:lnTo>
                  <a:cubicBezTo>
                    <a:pt x="4418" y="11782"/>
                    <a:pt x="4418" y="9818"/>
                    <a:pt x="4418" y="9818"/>
                  </a:cubicBezTo>
                  <a:close/>
                  <a:moveTo>
                    <a:pt x="4418" y="13255"/>
                  </a:moveTo>
                  <a:lnTo>
                    <a:pt x="2455" y="13255"/>
                  </a:lnTo>
                  <a:lnTo>
                    <a:pt x="2455" y="15218"/>
                  </a:lnTo>
                  <a:lnTo>
                    <a:pt x="4418" y="15218"/>
                  </a:lnTo>
                  <a:cubicBezTo>
                    <a:pt x="4418" y="15218"/>
                    <a:pt x="4418" y="13255"/>
                    <a:pt x="4418" y="13255"/>
                  </a:cubicBezTo>
                  <a:close/>
                  <a:moveTo>
                    <a:pt x="10309" y="16691"/>
                  </a:moveTo>
                  <a:lnTo>
                    <a:pt x="8345" y="16691"/>
                  </a:lnTo>
                  <a:lnTo>
                    <a:pt x="8345" y="18655"/>
                  </a:lnTo>
                  <a:lnTo>
                    <a:pt x="10309" y="18655"/>
                  </a:lnTo>
                  <a:cubicBezTo>
                    <a:pt x="10309" y="18655"/>
                    <a:pt x="10309" y="16691"/>
                    <a:pt x="10309" y="16691"/>
                  </a:cubicBezTo>
                  <a:close/>
                  <a:moveTo>
                    <a:pt x="10309" y="9818"/>
                  </a:moveTo>
                  <a:lnTo>
                    <a:pt x="8345" y="9818"/>
                  </a:lnTo>
                  <a:lnTo>
                    <a:pt x="8345" y="11782"/>
                  </a:lnTo>
                  <a:lnTo>
                    <a:pt x="10309" y="11782"/>
                  </a:lnTo>
                  <a:cubicBezTo>
                    <a:pt x="10309" y="11782"/>
                    <a:pt x="10309" y="9818"/>
                    <a:pt x="10309" y="9818"/>
                  </a:cubicBezTo>
                  <a:close/>
                  <a:moveTo>
                    <a:pt x="10309" y="13255"/>
                  </a:moveTo>
                  <a:lnTo>
                    <a:pt x="8345" y="13255"/>
                  </a:lnTo>
                  <a:lnTo>
                    <a:pt x="8345" y="15218"/>
                  </a:lnTo>
                  <a:lnTo>
                    <a:pt x="10309" y="15218"/>
                  </a:lnTo>
                  <a:cubicBezTo>
                    <a:pt x="10309" y="15218"/>
                    <a:pt x="10309" y="13255"/>
                    <a:pt x="10309" y="13255"/>
                  </a:cubicBezTo>
                  <a:close/>
                  <a:moveTo>
                    <a:pt x="19145" y="13255"/>
                  </a:moveTo>
                  <a:lnTo>
                    <a:pt x="17182" y="13255"/>
                  </a:lnTo>
                  <a:lnTo>
                    <a:pt x="17182" y="15218"/>
                  </a:lnTo>
                  <a:lnTo>
                    <a:pt x="19145" y="15218"/>
                  </a:lnTo>
                  <a:cubicBezTo>
                    <a:pt x="19145" y="15218"/>
                    <a:pt x="19145" y="13255"/>
                    <a:pt x="19145" y="13255"/>
                  </a:cubicBezTo>
                  <a:close/>
                  <a:moveTo>
                    <a:pt x="16200" y="13255"/>
                  </a:moveTo>
                  <a:lnTo>
                    <a:pt x="14236" y="13255"/>
                  </a:lnTo>
                  <a:lnTo>
                    <a:pt x="14236" y="15218"/>
                  </a:lnTo>
                  <a:lnTo>
                    <a:pt x="16200" y="15218"/>
                  </a:lnTo>
                  <a:cubicBezTo>
                    <a:pt x="16200" y="15218"/>
                    <a:pt x="16200" y="13255"/>
                    <a:pt x="16200" y="13255"/>
                  </a:cubicBezTo>
                  <a:close/>
                  <a:moveTo>
                    <a:pt x="19145" y="9818"/>
                  </a:moveTo>
                  <a:lnTo>
                    <a:pt x="17182" y="9818"/>
                  </a:lnTo>
                  <a:lnTo>
                    <a:pt x="17182" y="11782"/>
                  </a:lnTo>
                  <a:lnTo>
                    <a:pt x="19145" y="11782"/>
                  </a:lnTo>
                  <a:cubicBezTo>
                    <a:pt x="19145" y="11782"/>
                    <a:pt x="19145" y="9818"/>
                    <a:pt x="19145" y="9818"/>
                  </a:cubicBezTo>
                  <a:close/>
                  <a:moveTo>
                    <a:pt x="16200" y="9818"/>
                  </a:moveTo>
                  <a:lnTo>
                    <a:pt x="14236" y="9818"/>
                  </a:lnTo>
                  <a:lnTo>
                    <a:pt x="14236" y="11782"/>
                  </a:lnTo>
                  <a:lnTo>
                    <a:pt x="16200" y="11782"/>
                  </a:lnTo>
                  <a:cubicBezTo>
                    <a:pt x="16200" y="11782"/>
                    <a:pt x="16200" y="9818"/>
                    <a:pt x="16200" y="9818"/>
                  </a:cubicBezTo>
                  <a:close/>
                  <a:moveTo>
                    <a:pt x="13255" y="16691"/>
                  </a:moveTo>
                  <a:lnTo>
                    <a:pt x="11291" y="16691"/>
                  </a:lnTo>
                  <a:lnTo>
                    <a:pt x="11291" y="18655"/>
                  </a:lnTo>
                  <a:lnTo>
                    <a:pt x="13255" y="18655"/>
                  </a:lnTo>
                  <a:cubicBezTo>
                    <a:pt x="13255" y="18655"/>
                    <a:pt x="13255" y="16691"/>
                    <a:pt x="13255" y="16691"/>
                  </a:cubicBezTo>
                  <a:close/>
                  <a:moveTo>
                    <a:pt x="13255" y="9818"/>
                  </a:moveTo>
                  <a:lnTo>
                    <a:pt x="11291" y="9818"/>
                  </a:lnTo>
                  <a:lnTo>
                    <a:pt x="11291" y="11782"/>
                  </a:lnTo>
                  <a:lnTo>
                    <a:pt x="13255" y="11782"/>
                  </a:lnTo>
                  <a:cubicBezTo>
                    <a:pt x="13255" y="11782"/>
                    <a:pt x="13255" y="9818"/>
                    <a:pt x="13255" y="9818"/>
                  </a:cubicBezTo>
                  <a:close/>
                  <a:moveTo>
                    <a:pt x="13255" y="13255"/>
                  </a:moveTo>
                  <a:lnTo>
                    <a:pt x="11291" y="13255"/>
                  </a:lnTo>
                  <a:lnTo>
                    <a:pt x="11291" y="15218"/>
                  </a:lnTo>
                  <a:lnTo>
                    <a:pt x="13255" y="15218"/>
                  </a:lnTo>
                  <a:cubicBezTo>
                    <a:pt x="13255" y="15218"/>
                    <a:pt x="13255" y="13255"/>
                    <a:pt x="13255" y="1325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 b="1" dirty="0">
                <a:latin typeface="Open Sans Semibold" charset="0"/>
                <a:ea typeface="Open Sans Semibold" charset="0"/>
                <a:cs typeface="Open Sans Semibold" charset="0"/>
              </a:endParaRPr>
            </a:p>
          </p:txBody>
        </p:sp>
        <p:sp>
          <p:nvSpPr>
            <p:cNvPr id="43" name="Shape 2645">
              <a:extLst>
                <a:ext uri="{FF2B5EF4-FFF2-40B4-BE49-F238E27FC236}">
                  <a16:creationId xmlns:a16="http://schemas.microsoft.com/office/drawing/2014/main" id="{B613272F-4F42-FD48-9C65-75C60DA610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56093" y="3818952"/>
              <a:ext cx="426327" cy="310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20250"/>
                  </a:moveTo>
                  <a:lnTo>
                    <a:pt x="2740" y="17504"/>
                  </a:lnTo>
                  <a:cubicBezTo>
                    <a:pt x="2807" y="17526"/>
                    <a:pt x="2874" y="17550"/>
                    <a:pt x="2945" y="17550"/>
                  </a:cubicBezTo>
                  <a:lnTo>
                    <a:pt x="18655" y="17550"/>
                  </a:lnTo>
                  <a:cubicBezTo>
                    <a:pt x="18726" y="17550"/>
                    <a:pt x="18793" y="17526"/>
                    <a:pt x="18860" y="17504"/>
                  </a:cubicBezTo>
                  <a:lnTo>
                    <a:pt x="20192" y="20250"/>
                  </a:lnTo>
                  <a:cubicBezTo>
                    <a:pt x="20192" y="20250"/>
                    <a:pt x="1408" y="20250"/>
                    <a:pt x="1408" y="20250"/>
                  </a:cubicBezTo>
                  <a:close/>
                  <a:moveTo>
                    <a:pt x="2945" y="1350"/>
                  </a:moveTo>
                  <a:lnTo>
                    <a:pt x="18655" y="1350"/>
                  </a:lnTo>
                  <a:lnTo>
                    <a:pt x="18655" y="16200"/>
                  </a:lnTo>
                  <a:lnTo>
                    <a:pt x="2945" y="16200"/>
                  </a:lnTo>
                  <a:cubicBezTo>
                    <a:pt x="2945" y="16200"/>
                    <a:pt x="2945" y="1350"/>
                    <a:pt x="2945" y="1350"/>
                  </a:cubicBezTo>
                  <a:close/>
                  <a:moveTo>
                    <a:pt x="21510" y="20558"/>
                  </a:moveTo>
                  <a:lnTo>
                    <a:pt x="21518" y="20551"/>
                  </a:lnTo>
                  <a:lnTo>
                    <a:pt x="19591" y="16577"/>
                  </a:lnTo>
                  <a:cubicBezTo>
                    <a:pt x="19617" y="16457"/>
                    <a:pt x="19636" y="16332"/>
                    <a:pt x="19636" y="16200"/>
                  </a:cubicBezTo>
                  <a:lnTo>
                    <a:pt x="19636" y="1350"/>
                  </a:lnTo>
                  <a:cubicBezTo>
                    <a:pt x="19636" y="605"/>
                    <a:pt x="19197" y="0"/>
                    <a:pt x="18655" y="0"/>
                  </a:cubicBezTo>
                  <a:lnTo>
                    <a:pt x="2945" y="0"/>
                  </a:lnTo>
                  <a:cubicBezTo>
                    <a:pt x="2403" y="0"/>
                    <a:pt x="1964" y="605"/>
                    <a:pt x="1964" y="1350"/>
                  </a:cubicBezTo>
                  <a:lnTo>
                    <a:pt x="1964" y="16200"/>
                  </a:lnTo>
                  <a:cubicBezTo>
                    <a:pt x="1964" y="16332"/>
                    <a:pt x="1983" y="16457"/>
                    <a:pt x="2009" y="16577"/>
                  </a:cubicBezTo>
                  <a:lnTo>
                    <a:pt x="82" y="20551"/>
                  </a:lnTo>
                  <a:lnTo>
                    <a:pt x="90" y="20558"/>
                  </a:lnTo>
                  <a:cubicBezTo>
                    <a:pt x="38" y="20665"/>
                    <a:pt x="0" y="20787"/>
                    <a:pt x="0" y="20925"/>
                  </a:cubicBezTo>
                  <a:cubicBezTo>
                    <a:pt x="0" y="21298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298"/>
                    <a:pt x="21600" y="20925"/>
                  </a:cubicBezTo>
                  <a:cubicBezTo>
                    <a:pt x="21600" y="20787"/>
                    <a:pt x="21562" y="20665"/>
                    <a:pt x="21510" y="20558"/>
                  </a:cubicBezTo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 b="1" dirty="0">
                <a:latin typeface="Open Sans Semibold" charset="0"/>
                <a:ea typeface="Open Sans Semibold" charset="0"/>
                <a:cs typeface="Open Sans Semibold" charset="0"/>
              </a:endParaRPr>
            </a:p>
          </p:txBody>
        </p:sp>
        <p:sp>
          <p:nvSpPr>
            <p:cNvPr id="44" name="Shape 2771">
              <a:extLst>
                <a:ext uri="{FF2B5EF4-FFF2-40B4-BE49-F238E27FC236}">
                  <a16:creationId xmlns:a16="http://schemas.microsoft.com/office/drawing/2014/main" id="{A4039340-3FFE-0341-AD21-5532076665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69598" y="5636711"/>
              <a:ext cx="426327" cy="426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8836"/>
                  </a:moveTo>
                  <a:cubicBezTo>
                    <a:pt x="15812" y="8836"/>
                    <a:pt x="16691" y="9716"/>
                    <a:pt x="16691" y="10800"/>
                  </a:cubicBezTo>
                  <a:cubicBezTo>
                    <a:pt x="16691" y="11884"/>
                    <a:pt x="15812" y="12764"/>
                    <a:pt x="14727" y="12764"/>
                  </a:cubicBezTo>
                  <a:cubicBezTo>
                    <a:pt x="13643" y="12764"/>
                    <a:pt x="12764" y="11884"/>
                    <a:pt x="12764" y="10800"/>
                  </a:cubicBezTo>
                  <a:cubicBezTo>
                    <a:pt x="12764" y="9716"/>
                    <a:pt x="13643" y="8836"/>
                    <a:pt x="14727" y="8836"/>
                  </a:cubicBezTo>
                  <a:moveTo>
                    <a:pt x="14727" y="13745"/>
                  </a:moveTo>
                  <a:cubicBezTo>
                    <a:pt x="16354" y="13745"/>
                    <a:pt x="17673" y="12427"/>
                    <a:pt x="17673" y="10800"/>
                  </a:cubicBezTo>
                  <a:cubicBezTo>
                    <a:pt x="17673" y="9174"/>
                    <a:pt x="16354" y="7855"/>
                    <a:pt x="14727" y="7855"/>
                  </a:cubicBezTo>
                  <a:cubicBezTo>
                    <a:pt x="13100" y="7855"/>
                    <a:pt x="11782" y="9174"/>
                    <a:pt x="11782" y="10800"/>
                  </a:cubicBezTo>
                  <a:cubicBezTo>
                    <a:pt x="11782" y="12427"/>
                    <a:pt x="13100" y="13745"/>
                    <a:pt x="14727" y="13745"/>
                  </a:cubicBezTo>
                  <a:moveTo>
                    <a:pt x="6873" y="7308"/>
                  </a:moveTo>
                  <a:lnTo>
                    <a:pt x="8442" y="9818"/>
                  </a:lnTo>
                  <a:lnTo>
                    <a:pt x="5304" y="9818"/>
                  </a:lnTo>
                  <a:cubicBezTo>
                    <a:pt x="5304" y="9818"/>
                    <a:pt x="6873" y="7308"/>
                    <a:pt x="6873" y="7308"/>
                  </a:cubicBezTo>
                  <a:close/>
                  <a:moveTo>
                    <a:pt x="4418" y="10800"/>
                  </a:moveTo>
                  <a:lnTo>
                    <a:pt x="9327" y="10800"/>
                  </a:lnTo>
                  <a:cubicBezTo>
                    <a:pt x="9598" y="10800"/>
                    <a:pt x="9818" y="10580"/>
                    <a:pt x="9818" y="10309"/>
                  </a:cubicBezTo>
                  <a:cubicBezTo>
                    <a:pt x="9818" y="10208"/>
                    <a:pt x="9780" y="10120"/>
                    <a:pt x="9728" y="10042"/>
                  </a:cubicBezTo>
                  <a:lnTo>
                    <a:pt x="9736" y="10037"/>
                  </a:lnTo>
                  <a:lnTo>
                    <a:pt x="7281" y="6110"/>
                  </a:lnTo>
                  <a:lnTo>
                    <a:pt x="7274" y="6114"/>
                  </a:lnTo>
                  <a:cubicBezTo>
                    <a:pt x="7186" y="5983"/>
                    <a:pt x="7043" y="5891"/>
                    <a:pt x="6873" y="5891"/>
                  </a:cubicBezTo>
                  <a:cubicBezTo>
                    <a:pt x="6702" y="5891"/>
                    <a:pt x="6560" y="5983"/>
                    <a:pt x="6472" y="6114"/>
                  </a:cubicBezTo>
                  <a:lnTo>
                    <a:pt x="6464" y="6110"/>
                  </a:lnTo>
                  <a:lnTo>
                    <a:pt x="4010" y="10037"/>
                  </a:lnTo>
                  <a:lnTo>
                    <a:pt x="4018" y="10042"/>
                  </a:lnTo>
                  <a:cubicBezTo>
                    <a:pt x="3965" y="10120"/>
                    <a:pt x="3927" y="10208"/>
                    <a:pt x="3927" y="10309"/>
                  </a:cubicBezTo>
                  <a:cubicBezTo>
                    <a:pt x="3927" y="10580"/>
                    <a:pt x="4147" y="10800"/>
                    <a:pt x="4418" y="10800"/>
                  </a:cubicBezTo>
                  <a:moveTo>
                    <a:pt x="20618" y="2945"/>
                  </a:moveTo>
                  <a:lnTo>
                    <a:pt x="982" y="2945"/>
                  </a:lnTo>
                  <a:lnTo>
                    <a:pt x="982" y="1964"/>
                  </a:lnTo>
                  <a:lnTo>
                    <a:pt x="20618" y="1964"/>
                  </a:lnTo>
                  <a:cubicBezTo>
                    <a:pt x="20618" y="1964"/>
                    <a:pt x="20618" y="2945"/>
                    <a:pt x="20618" y="2945"/>
                  </a:cubicBezTo>
                  <a:close/>
                  <a:moveTo>
                    <a:pt x="19636" y="15709"/>
                  </a:moveTo>
                  <a:lnTo>
                    <a:pt x="1964" y="15709"/>
                  </a:lnTo>
                  <a:lnTo>
                    <a:pt x="1964" y="3927"/>
                  </a:lnTo>
                  <a:lnTo>
                    <a:pt x="19636" y="3927"/>
                  </a:lnTo>
                  <a:cubicBezTo>
                    <a:pt x="19636" y="3927"/>
                    <a:pt x="19636" y="15709"/>
                    <a:pt x="19636" y="15709"/>
                  </a:cubicBezTo>
                  <a:close/>
                  <a:moveTo>
                    <a:pt x="20618" y="982"/>
                  </a:moveTo>
                  <a:lnTo>
                    <a:pt x="11782" y="982"/>
                  </a:lnTo>
                  <a:cubicBezTo>
                    <a:pt x="11782" y="440"/>
                    <a:pt x="11342" y="0"/>
                    <a:pt x="10800" y="0"/>
                  </a:cubicBezTo>
                  <a:cubicBezTo>
                    <a:pt x="10258" y="0"/>
                    <a:pt x="9818" y="440"/>
                    <a:pt x="9818" y="982"/>
                  </a:cubicBezTo>
                  <a:lnTo>
                    <a:pt x="982" y="982"/>
                  </a:lnTo>
                  <a:cubicBezTo>
                    <a:pt x="440" y="982"/>
                    <a:pt x="0" y="1422"/>
                    <a:pt x="0" y="1964"/>
                  </a:cubicBezTo>
                  <a:lnTo>
                    <a:pt x="0" y="2945"/>
                  </a:lnTo>
                  <a:cubicBezTo>
                    <a:pt x="0" y="3488"/>
                    <a:pt x="440" y="3927"/>
                    <a:pt x="982" y="3927"/>
                  </a:cubicBezTo>
                  <a:lnTo>
                    <a:pt x="982" y="15709"/>
                  </a:lnTo>
                  <a:cubicBezTo>
                    <a:pt x="982" y="16252"/>
                    <a:pt x="1422" y="16691"/>
                    <a:pt x="1964" y="16691"/>
                  </a:cubicBezTo>
                  <a:lnTo>
                    <a:pt x="10309" y="16691"/>
                  </a:lnTo>
                  <a:lnTo>
                    <a:pt x="10309" y="17960"/>
                  </a:lnTo>
                  <a:lnTo>
                    <a:pt x="7507" y="20762"/>
                  </a:lnTo>
                  <a:cubicBezTo>
                    <a:pt x="7419" y="20851"/>
                    <a:pt x="7364" y="20974"/>
                    <a:pt x="7364" y="21109"/>
                  </a:cubicBezTo>
                  <a:cubicBezTo>
                    <a:pt x="7364" y="21380"/>
                    <a:pt x="7584" y="21600"/>
                    <a:pt x="7855" y="21600"/>
                  </a:cubicBezTo>
                  <a:cubicBezTo>
                    <a:pt x="7990" y="21600"/>
                    <a:pt x="8113" y="21545"/>
                    <a:pt x="8202" y="21456"/>
                  </a:cubicBezTo>
                  <a:lnTo>
                    <a:pt x="10800" y="18858"/>
                  </a:lnTo>
                  <a:lnTo>
                    <a:pt x="13398" y="21456"/>
                  </a:lnTo>
                  <a:cubicBezTo>
                    <a:pt x="13487" y="21545"/>
                    <a:pt x="13610" y="21600"/>
                    <a:pt x="13745" y="21600"/>
                  </a:cubicBezTo>
                  <a:cubicBezTo>
                    <a:pt x="14016" y="21600"/>
                    <a:pt x="14236" y="21380"/>
                    <a:pt x="14236" y="21109"/>
                  </a:cubicBezTo>
                  <a:cubicBezTo>
                    <a:pt x="14236" y="20974"/>
                    <a:pt x="14181" y="20851"/>
                    <a:pt x="14093" y="20762"/>
                  </a:cubicBezTo>
                  <a:lnTo>
                    <a:pt x="11291" y="17960"/>
                  </a:lnTo>
                  <a:lnTo>
                    <a:pt x="11291" y="16691"/>
                  </a:lnTo>
                  <a:lnTo>
                    <a:pt x="19636" y="16691"/>
                  </a:lnTo>
                  <a:cubicBezTo>
                    <a:pt x="20178" y="16691"/>
                    <a:pt x="20618" y="16252"/>
                    <a:pt x="20618" y="15709"/>
                  </a:cubicBezTo>
                  <a:lnTo>
                    <a:pt x="20618" y="3927"/>
                  </a:lnTo>
                  <a:cubicBezTo>
                    <a:pt x="21160" y="3927"/>
                    <a:pt x="21600" y="3488"/>
                    <a:pt x="21600" y="2945"/>
                  </a:cubicBezTo>
                  <a:lnTo>
                    <a:pt x="21600" y="1964"/>
                  </a:lnTo>
                  <a:cubicBezTo>
                    <a:pt x="21600" y="1422"/>
                    <a:pt x="21160" y="982"/>
                    <a:pt x="20618" y="982"/>
                  </a:cubicBezTo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 b="1" dirty="0">
                <a:latin typeface="Open Sans Semibold" charset="0"/>
                <a:ea typeface="Open Sans Semibold" charset="0"/>
                <a:cs typeface="Open Sans Semibold" charset="0"/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7A6E1788-0BBD-3445-A062-6832F2E18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1304" y="1512623"/>
              <a:ext cx="3602682" cy="1210396"/>
            </a:xfrm>
            <a:custGeom>
              <a:avLst/>
              <a:gdLst>
                <a:gd name="T0" fmla="*/ 6153 w 6154"/>
                <a:gd name="T1" fmla="*/ 2369 h 2436"/>
                <a:gd name="T2" fmla="*/ 6053 w 6154"/>
                <a:gd name="T3" fmla="*/ 2435 h 2436"/>
                <a:gd name="T4" fmla="*/ 1217 w 6154"/>
                <a:gd name="T5" fmla="*/ 2435 h 2436"/>
                <a:gd name="T6" fmla="*/ 0 w 6154"/>
                <a:gd name="T7" fmla="*/ 1218 h 2436"/>
                <a:gd name="T8" fmla="*/ 1217 w 6154"/>
                <a:gd name="T9" fmla="*/ 0 h 2436"/>
                <a:gd name="T10" fmla="*/ 4480 w 6154"/>
                <a:gd name="T11" fmla="*/ 2 h 2436"/>
                <a:gd name="T12" fmla="*/ 5910 w 6154"/>
                <a:gd name="T13" fmla="*/ 1247 h 2436"/>
                <a:gd name="T14" fmla="*/ 6147 w 6154"/>
                <a:gd name="T15" fmla="*/ 2209 h 2436"/>
                <a:gd name="T16" fmla="*/ 6153 w 6154"/>
                <a:gd name="T17" fmla="*/ 2243 h 2436"/>
                <a:gd name="T18" fmla="*/ 6153 w 6154"/>
                <a:gd name="T19" fmla="*/ 2369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54" h="2436">
                  <a:moveTo>
                    <a:pt x="6153" y="2369"/>
                  </a:moveTo>
                  <a:cubicBezTo>
                    <a:pt x="6141" y="2409"/>
                    <a:pt x="6111" y="2435"/>
                    <a:pt x="6053" y="2435"/>
                  </a:cubicBezTo>
                  <a:lnTo>
                    <a:pt x="1217" y="2435"/>
                  </a:lnTo>
                  <a:cubicBezTo>
                    <a:pt x="545" y="2435"/>
                    <a:pt x="0" y="1890"/>
                    <a:pt x="0" y="1218"/>
                  </a:cubicBezTo>
                  <a:cubicBezTo>
                    <a:pt x="0" y="545"/>
                    <a:pt x="545" y="0"/>
                    <a:pt x="1217" y="0"/>
                  </a:cubicBezTo>
                  <a:cubicBezTo>
                    <a:pt x="1217" y="0"/>
                    <a:pt x="4458" y="1"/>
                    <a:pt x="4480" y="2"/>
                  </a:cubicBezTo>
                  <a:cubicBezTo>
                    <a:pt x="5203" y="26"/>
                    <a:pt x="5738" y="544"/>
                    <a:pt x="5910" y="1247"/>
                  </a:cubicBezTo>
                  <a:lnTo>
                    <a:pt x="6147" y="2209"/>
                  </a:lnTo>
                  <a:cubicBezTo>
                    <a:pt x="6149" y="2220"/>
                    <a:pt x="6151" y="2232"/>
                    <a:pt x="6153" y="2243"/>
                  </a:cubicBezTo>
                  <a:lnTo>
                    <a:pt x="6153" y="236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AAE91E5A-C4C9-D34E-8590-29772731E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702" y="3369880"/>
              <a:ext cx="3052303" cy="1210396"/>
            </a:xfrm>
            <a:custGeom>
              <a:avLst/>
              <a:gdLst>
                <a:gd name="T0" fmla="*/ 6139 w 6140"/>
                <a:gd name="T1" fmla="*/ 1264 h 2434"/>
                <a:gd name="T2" fmla="*/ 6090 w 6140"/>
                <a:gd name="T3" fmla="*/ 1401 h 2434"/>
                <a:gd name="T4" fmla="*/ 5796 w 6140"/>
                <a:gd name="T5" fmla="*/ 1794 h 2434"/>
                <a:gd name="T6" fmla="*/ 4521 w 6140"/>
                <a:gd name="T7" fmla="*/ 2433 h 2434"/>
                <a:gd name="T8" fmla="*/ 1218 w 6140"/>
                <a:gd name="T9" fmla="*/ 2433 h 2434"/>
                <a:gd name="T10" fmla="*/ 0 w 6140"/>
                <a:gd name="T11" fmla="*/ 1217 h 2434"/>
                <a:gd name="T12" fmla="*/ 1218 w 6140"/>
                <a:gd name="T13" fmla="*/ 0 h 2434"/>
                <a:gd name="T14" fmla="*/ 4490 w 6140"/>
                <a:gd name="T15" fmla="*/ 0 h 2434"/>
                <a:gd name="T16" fmla="*/ 5793 w 6140"/>
                <a:gd name="T17" fmla="*/ 680 h 2434"/>
                <a:gd name="T18" fmla="*/ 6094 w 6140"/>
                <a:gd name="T19" fmla="*/ 1110 h 2434"/>
                <a:gd name="T20" fmla="*/ 6139 w 6140"/>
                <a:gd name="T21" fmla="*/ 1241 h 2434"/>
                <a:gd name="T22" fmla="*/ 6139 w 6140"/>
                <a:gd name="T23" fmla="*/ 1264 h 2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40" h="2434">
                  <a:moveTo>
                    <a:pt x="6139" y="1264"/>
                  </a:moveTo>
                  <a:cubicBezTo>
                    <a:pt x="6136" y="1313"/>
                    <a:pt x="6120" y="1361"/>
                    <a:pt x="6090" y="1401"/>
                  </a:cubicBezTo>
                  <a:lnTo>
                    <a:pt x="5796" y="1794"/>
                  </a:lnTo>
                  <a:cubicBezTo>
                    <a:pt x="5495" y="2196"/>
                    <a:pt x="5023" y="2433"/>
                    <a:pt x="4521" y="2433"/>
                  </a:cubicBezTo>
                  <a:lnTo>
                    <a:pt x="1218" y="2433"/>
                  </a:lnTo>
                  <a:cubicBezTo>
                    <a:pt x="545" y="2433"/>
                    <a:pt x="0" y="1887"/>
                    <a:pt x="0" y="1217"/>
                  </a:cubicBezTo>
                  <a:cubicBezTo>
                    <a:pt x="0" y="544"/>
                    <a:pt x="545" y="0"/>
                    <a:pt x="1218" y="0"/>
                  </a:cubicBezTo>
                  <a:lnTo>
                    <a:pt x="4490" y="0"/>
                  </a:lnTo>
                  <a:cubicBezTo>
                    <a:pt x="5009" y="0"/>
                    <a:pt x="5495" y="254"/>
                    <a:pt x="5793" y="680"/>
                  </a:cubicBezTo>
                  <a:lnTo>
                    <a:pt x="6094" y="1110"/>
                  </a:lnTo>
                  <a:cubicBezTo>
                    <a:pt x="6122" y="1149"/>
                    <a:pt x="6137" y="1195"/>
                    <a:pt x="6139" y="1241"/>
                  </a:cubicBezTo>
                  <a:lnTo>
                    <a:pt x="6139" y="1264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6A9D4A39-D29C-1647-AEAE-D535DC8E0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719" y="5244677"/>
              <a:ext cx="3061074" cy="1210396"/>
            </a:xfrm>
            <a:custGeom>
              <a:avLst/>
              <a:gdLst>
                <a:gd name="T0" fmla="*/ 6153 w 6154"/>
                <a:gd name="T1" fmla="*/ 187 h 2435"/>
                <a:gd name="T2" fmla="*/ 6146 w 6154"/>
                <a:gd name="T3" fmla="*/ 225 h 2435"/>
                <a:gd name="T4" fmla="*/ 5910 w 6154"/>
                <a:gd name="T5" fmla="*/ 1188 h 2435"/>
                <a:gd name="T6" fmla="*/ 4480 w 6154"/>
                <a:gd name="T7" fmla="*/ 2432 h 2435"/>
                <a:gd name="T8" fmla="*/ 1217 w 6154"/>
                <a:gd name="T9" fmla="*/ 2434 h 2435"/>
                <a:gd name="T10" fmla="*/ 0 w 6154"/>
                <a:gd name="T11" fmla="*/ 1217 h 2435"/>
                <a:gd name="T12" fmla="*/ 1217 w 6154"/>
                <a:gd name="T13" fmla="*/ 0 h 2435"/>
                <a:gd name="T14" fmla="*/ 6053 w 6154"/>
                <a:gd name="T15" fmla="*/ 0 h 2435"/>
                <a:gd name="T16" fmla="*/ 6153 w 6154"/>
                <a:gd name="T17" fmla="*/ 66 h 2435"/>
                <a:gd name="T18" fmla="*/ 6153 w 6154"/>
                <a:gd name="T19" fmla="*/ 187 h 2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54" h="2435">
                  <a:moveTo>
                    <a:pt x="6153" y="187"/>
                  </a:moveTo>
                  <a:cubicBezTo>
                    <a:pt x="6151" y="199"/>
                    <a:pt x="6148" y="212"/>
                    <a:pt x="6146" y="225"/>
                  </a:cubicBezTo>
                  <a:lnTo>
                    <a:pt x="5910" y="1188"/>
                  </a:lnTo>
                  <a:cubicBezTo>
                    <a:pt x="5737" y="1891"/>
                    <a:pt x="5202" y="2409"/>
                    <a:pt x="4480" y="2432"/>
                  </a:cubicBezTo>
                  <a:cubicBezTo>
                    <a:pt x="4457" y="2434"/>
                    <a:pt x="1217" y="2434"/>
                    <a:pt x="1217" y="2434"/>
                  </a:cubicBezTo>
                  <a:cubicBezTo>
                    <a:pt x="545" y="2434"/>
                    <a:pt x="0" y="1889"/>
                    <a:pt x="0" y="1217"/>
                  </a:cubicBezTo>
                  <a:cubicBezTo>
                    <a:pt x="0" y="545"/>
                    <a:pt x="545" y="0"/>
                    <a:pt x="1217" y="0"/>
                  </a:cubicBezTo>
                  <a:lnTo>
                    <a:pt x="6053" y="0"/>
                  </a:lnTo>
                  <a:cubicBezTo>
                    <a:pt x="6111" y="0"/>
                    <a:pt x="6141" y="25"/>
                    <a:pt x="6153" y="66"/>
                  </a:cubicBezTo>
                  <a:lnTo>
                    <a:pt x="6153" y="187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824915BB-D311-794D-9357-C07852B23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8995" y="3369880"/>
              <a:ext cx="3052303" cy="1210396"/>
            </a:xfrm>
            <a:custGeom>
              <a:avLst/>
              <a:gdLst>
                <a:gd name="T0" fmla="*/ 0 w 6139"/>
                <a:gd name="T1" fmla="*/ 1238 h 2434"/>
                <a:gd name="T2" fmla="*/ 44 w 6139"/>
                <a:gd name="T3" fmla="*/ 1110 h 2434"/>
                <a:gd name="T4" fmla="*/ 346 w 6139"/>
                <a:gd name="T5" fmla="*/ 680 h 2434"/>
                <a:gd name="T6" fmla="*/ 1650 w 6139"/>
                <a:gd name="T7" fmla="*/ 0 h 2434"/>
                <a:gd name="T8" fmla="*/ 4921 w 6139"/>
                <a:gd name="T9" fmla="*/ 0 h 2434"/>
                <a:gd name="T10" fmla="*/ 6138 w 6139"/>
                <a:gd name="T11" fmla="*/ 1217 h 2434"/>
                <a:gd name="T12" fmla="*/ 4921 w 6139"/>
                <a:gd name="T13" fmla="*/ 2433 h 2434"/>
                <a:gd name="T14" fmla="*/ 1618 w 6139"/>
                <a:gd name="T15" fmla="*/ 2433 h 2434"/>
                <a:gd name="T16" fmla="*/ 343 w 6139"/>
                <a:gd name="T17" fmla="*/ 1794 h 2434"/>
                <a:gd name="T18" fmla="*/ 49 w 6139"/>
                <a:gd name="T19" fmla="*/ 1401 h 2434"/>
                <a:gd name="T20" fmla="*/ 0 w 6139"/>
                <a:gd name="T21" fmla="*/ 1266 h 2434"/>
                <a:gd name="T22" fmla="*/ 0 w 6139"/>
                <a:gd name="T23" fmla="*/ 1238 h 2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39" h="2434">
                  <a:moveTo>
                    <a:pt x="0" y="1238"/>
                  </a:moveTo>
                  <a:cubicBezTo>
                    <a:pt x="3" y="1193"/>
                    <a:pt x="17" y="1148"/>
                    <a:pt x="44" y="1110"/>
                  </a:cubicBezTo>
                  <a:lnTo>
                    <a:pt x="346" y="680"/>
                  </a:lnTo>
                  <a:cubicBezTo>
                    <a:pt x="643" y="254"/>
                    <a:pt x="1130" y="0"/>
                    <a:pt x="1650" y="0"/>
                  </a:cubicBezTo>
                  <a:lnTo>
                    <a:pt x="4921" y="0"/>
                  </a:lnTo>
                  <a:cubicBezTo>
                    <a:pt x="5593" y="0"/>
                    <a:pt x="6138" y="544"/>
                    <a:pt x="6138" y="1217"/>
                  </a:cubicBezTo>
                  <a:cubicBezTo>
                    <a:pt x="6138" y="1887"/>
                    <a:pt x="5593" y="2433"/>
                    <a:pt x="4921" y="2433"/>
                  </a:cubicBezTo>
                  <a:lnTo>
                    <a:pt x="1618" y="2433"/>
                  </a:lnTo>
                  <a:cubicBezTo>
                    <a:pt x="1116" y="2433"/>
                    <a:pt x="644" y="2196"/>
                    <a:pt x="343" y="1794"/>
                  </a:cubicBezTo>
                  <a:lnTo>
                    <a:pt x="49" y="1401"/>
                  </a:lnTo>
                  <a:cubicBezTo>
                    <a:pt x="19" y="1361"/>
                    <a:pt x="3" y="1314"/>
                    <a:pt x="0" y="1266"/>
                  </a:cubicBezTo>
                  <a:lnTo>
                    <a:pt x="0" y="1238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FBE1DFB1-602C-CF41-8011-9689EBCEB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1798" y="5266604"/>
              <a:ext cx="3839500" cy="1210396"/>
            </a:xfrm>
            <a:custGeom>
              <a:avLst/>
              <a:gdLst>
                <a:gd name="T0" fmla="*/ 0 w 6155"/>
                <a:gd name="T1" fmla="*/ 69 h 2435"/>
                <a:gd name="T2" fmla="*/ 100 w 6155"/>
                <a:gd name="T3" fmla="*/ 0 h 2435"/>
                <a:gd name="T4" fmla="*/ 4937 w 6155"/>
                <a:gd name="T5" fmla="*/ 0 h 2435"/>
                <a:gd name="T6" fmla="*/ 6154 w 6155"/>
                <a:gd name="T7" fmla="*/ 1217 h 2435"/>
                <a:gd name="T8" fmla="*/ 4937 w 6155"/>
                <a:gd name="T9" fmla="*/ 2434 h 2435"/>
                <a:gd name="T10" fmla="*/ 1674 w 6155"/>
                <a:gd name="T11" fmla="*/ 2433 h 2435"/>
                <a:gd name="T12" fmla="*/ 244 w 6155"/>
                <a:gd name="T13" fmla="*/ 1188 h 2435"/>
                <a:gd name="T14" fmla="*/ 7 w 6155"/>
                <a:gd name="T15" fmla="*/ 226 h 2435"/>
                <a:gd name="T16" fmla="*/ 0 w 6155"/>
                <a:gd name="T17" fmla="*/ 186 h 2435"/>
                <a:gd name="T18" fmla="*/ 0 w 6155"/>
                <a:gd name="T19" fmla="*/ 69 h 2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55" h="2435">
                  <a:moveTo>
                    <a:pt x="0" y="69"/>
                  </a:moveTo>
                  <a:cubicBezTo>
                    <a:pt x="12" y="27"/>
                    <a:pt x="41" y="0"/>
                    <a:pt x="100" y="0"/>
                  </a:cubicBezTo>
                  <a:lnTo>
                    <a:pt x="4937" y="0"/>
                  </a:lnTo>
                  <a:cubicBezTo>
                    <a:pt x="5609" y="0"/>
                    <a:pt x="6154" y="545"/>
                    <a:pt x="6154" y="1217"/>
                  </a:cubicBezTo>
                  <a:cubicBezTo>
                    <a:pt x="6154" y="1890"/>
                    <a:pt x="5609" y="2434"/>
                    <a:pt x="4937" y="2434"/>
                  </a:cubicBezTo>
                  <a:cubicBezTo>
                    <a:pt x="4937" y="2434"/>
                    <a:pt x="1696" y="2434"/>
                    <a:pt x="1674" y="2433"/>
                  </a:cubicBezTo>
                  <a:cubicBezTo>
                    <a:pt x="951" y="2409"/>
                    <a:pt x="416" y="1891"/>
                    <a:pt x="244" y="1188"/>
                  </a:cubicBezTo>
                  <a:lnTo>
                    <a:pt x="7" y="226"/>
                  </a:lnTo>
                  <a:cubicBezTo>
                    <a:pt x="5" y="213"/>
                    <a:pt x="2" y="199"/>
                    <a:pt x="0" y="186"/>
                  </a:cubicBezTo>
                  <a:lnTo>
                    <a:pt x="0" y="69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0ECE5EDC-F9F0-E74C-9567-D33468D6C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3868" y="1512623"/>
              <a:ext cx="3744390" cy="1210396"/>
            </a:xfrm>
            <a:custGeom>
              <a:avLst/>
              <a:gdLst>
                <a:gd name="T0" fmla="*/ 0 w 6155"/>
                <a:gd name="T1" fmla="*/ 2249 h 2436"/>
                <a:gd name="T2" fmla="*/ 7 w 6155"/>
                <a:gd name="T3" fmla="*/ 2209 h 2436"/>
                <a:gd name="T4" fmla="*/ 244 w 6155"/>
                <a:gd name="T5" fmla="*/ 1247 h 2436"/>
                <a:gd name="T6" fmla="*/ 1674 w 6155"/>
                <a:gd name="T7" fmla="*/ 2 h 2436"/>
                <a:gd name="T8" fmla="*/ 4937 w 6155"/>
                <a:gd name="T9" fmla="*/ 0 h 2436"/>
                <a:gd name="T10" fmla="*/ 6154 w 6155"/>
                <a:gd name="T11" fmla="*/ 1218 h 2436"/>
                <a:gd name="T12" fmla="*/ 4937 w 6155"/>
                <a:gd name="T13" fmla="*/ 2435 h 2436"/>
                <a:gd name="T14" fmla="*/ 100 w 6155"/>
                <a:gd name="T15" fmla="*/ 2435 h 2436"/>
                <a:gd name="T16" fmla="*/ 0 w 6155"/>
                <a:gd name="T17" fmla="*/ 2366 h 2436"/>
                <a:gd name="T18" fmla="*/ 0 w 6155"/>
                <a:gd name="T19" fmla="*/ 2249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55" h="2436">
                  <a:moveTo>
                    <a:pt x="0" y="2249"/>
                  </a:moveTo>
                  <a:cubicBezTo>
                    <a:pt x="2" y="2236"/>
                    <a:pt x="5" y="2222"/>
                    <a:pt x="7" y="2209"/>
                  </a:cubicBezTo>
                  <a:lnTo>
                    <a:pt x="244" y="1247"/>
                  </a:lnTo>
                  <a:cubicBezTo>
                    <a:pt x="416" y="544"/>
                    <a:pt x="951" y="26"/>
                    <a:pt x="1674" y="2"/>
                  </a:cubicBezTo>
                  <a:cubicBezTo>
                    <a:pt x="1696" y="1"/>
                    <a:pt x="4937" y="0"/>
                    <a:pt x="4937" y="0"/>
                  </a:cubicBezTo>
                  <a:cubicBezTo>
                    <a:pt x="5609" y="0"/>
                    <a:pt x="6154" y="545"/>
                    <a:pt x="6154" y="1218"/>
                  </a:cubicBezTo>
                  <a:cubicBezTo>
                    <a:pt x="6154" y="1890"/>
                    <a:pt x="5609" y="2435"/>
                    <a:pt x="4937" y="2435"/>
                  </a:cubicBezTo>
                  <a:lnTo>
                    <a:pt x="100" y="2435"/>
                  </a:lnTo>
                  <a:cubicBezTo>
                    <a:pt x="41" y="2435"/>
                    <a:pt x="12" y="2408"/>
                    <a:pt x="0" y="2366"/>
                  </a:cubicBezTo>
                  <a:lnTo>
                    <a:pt x="0" y="2249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Open Sans Light" panose="020B0306030504020204" pitchFamily="34" charset="0"/>
              </a:endParaRPr>
            </a:p>
          </p:txBody>
        </p:sp>
        <p:sp>
          <p:nvSpPr>
            <p:cNvPr id="51" name="TextBox 52">
              <a:extLst>
                <a:ext uri="{FF2B5EF4-FFF2-40B4-BE49-F238E27FC236}">
                  <a16:creationId xmlns:a16="http://schemas.microsoft.com/office/drawing/2014/main" id="{EF14DE21-AAC3-7647-9C95-8ADD71065DFD}"/>
                </a:ext>
              </a:extLst>
            </p:cNvPr>
            <p:cNvSpPr txBox="1"/>
            <p:nvPr/>
          </p:nvSpPr>
          <p:spPr>
            <a:xfrm>
              <a:off x="1875729" y="1806389"/>
              <a:ext cx="3015310" cy="83099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just"/>
              <a:r>
                <a:rPr lang="es-ES_tradnl" sz="1600" b="1" dirty="0">
                  <a:solidFill>
                    <a:schemeClr val="bg1"/>
                  </a:solidFill>
                  <a:latin typeface="Poppins SemiBold" pitchFamily="2" charset="77"/>
                  <a:ea typeface="League Spartan" charset="0"/>
                  <a:cs typeface="Poppins SemiBold" pitchFamily="2" charset="77"/>
                </a:rPr>
                <a:t>Evitar la duplicad de funciones entre los  programas sectoriales.</a:t>
              </a:r>
            </a:p>
            <a:p>
              <a:pPr algn="just"/>
              <a:endParaRPr lang="es-ES_tradnl" sz="16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endParaRPr>
            </a:p>
          </p:txBody>
        </p:sp>
        <p:sp>
          <p:nvSpPr>
            <p:cNvPr id="52" name="TextBox 56">
              <a:extLst>
                <a:ext uri="{FF2B5EF4-FFF2-40B4-BE49-F238E27FC236}">
                  <a16:creationId xmlns:a16="http://schemas.microsoft.com/office/drawing/2014/main" id="{FD5DD80D-D228-8641-AF87-90995A9445C4}"/>
                </a:ext>
              </a:extLst>
            </p:cNvPr>
            <p:cNvSpPr txBox="1"/>
            <p:nvPr/>
          </p:nvSpPr>
          <p:spPr>
            <a:xfrm>
              <a:off x="2436482" y="5336480"/>
              <a:ext cx="2692692" cy="1077218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r>
                <a:rPr lang="es-ES_tradnl" sz="1600" b="1" dirty="0">
                  <a:solidFill>
                    <a:schemeClr val="bg1"/>
                  </a:solidFill>
                  <a:latin typeface="Poppins SemiBold" pitchFamily="2" charset="77"/>
                  <a:ea typeface="League Spartan" charset="0"/>
                  <a:cs typeface="Poppins SemiBold" pitchFamily="2" charset="77"/>
                </a:rPr>
                <a:t>Adoptar la utilización de Tecnología de Información y Comunicación (</a:t>
              </a:r>
              <a:r>
                <a:rPr lang="es-ES_tradnl" sz="1600" b="1" dirty="0" err="1">
                  <a:solidFill>
                    <a:schemeClr val="bg1"/>
                  </a:solidFill>
                  <a:latin typeface="Poppins SemiBold" pitchFamily="2" charset="77"/>
                  <a:ea typeface="League Spartan" charset="0"/>
                  <a:cs typeface="Poppins SemiBold" pitchFamily="2" charset="77"/>
                </a:rPr>
                <a:t>TICs</a:t>
              </a:r>
              <a:r>
                <a:rPr lang="es-ES_tradnl" sz="1600" b="1" dirty="0">
                  <a:solidFill>
                    <a:schemeClr val="bg1"/>
                  </a:solidFill>
                  <a:latin typeface="Poppins SemiBold" pitchFamily="2" charset="77"/>
                  <a:ea typeface="League Spartan" charset="0"/>
                  <a:cs typeface="Poppins SemiBold" pitchFamily="2" charset="77"/>
                </a:rPr>
                <a:t>).</a:t>
              </a:r>
            </a:p>
            <a:p>
              <a:endParaRPr lang="es-ES_tradnl" sz="16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endParaRPr>
            </a:p>
          </p:txBody>
        </p:sp>
        <p:sp>
          <p:nvSpPr>
            <p:cNvPr id="53" name="TextBox 59">
              <a:extLst>
                <a:ext uri="{FF2B5EF4-FFF2-40B4-BE49-F238E27FC236}">
                  <a16:creationId xmlns:a16="http://schemas.microsoft.com/office/drawing/2014/main" id="{51AE0066-D732-7949-B673-950CE6D6DB36}"/>
                </a:ext>
              </a:extLst>
            </p:cNvPr>
            <p:cNvSpPr txBox="1"/>
            <p:nvPr/>
          </p:nvSpPr>
          <p:spPr>
            <a:xfrm>
              <a:off x="7475658" y="1687923"/>
              <a:ext cx="2898546" cy="1077218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just"/>
              <a:r>
                <a:rPr lang="es-ES_tradnl" sz="1600" b="1" dirty="0">
                  <a:solidFill>
                    <a:schemeClr val="bg1"/>
                  </a:solidFill>
                  <a:latin typeface="Poppins SemiBold" pitchFamily="2" charset="77"/>
                  <a:ea typeface="League Spartan" charset="0"/>
                  <a:cs typeface="Poppins SemiBold" pitchFamily="2" charset="77"/>
                </a:rPr>
                <a:t>Adecuar la articulación con los GORES a los programas presupuestales del GN.</a:t>
              </a:r>
            </a:p>
            <a:p>
              <a:pPr algn="just"/>
              <a:endParaRPr lang="es-ES_tradnl" sz="16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endParaRPr>
            </a:p>
          </p:txBody>
        </p:sp>
        <p:sp>
          <p:nvSpPr>
            <p:cNvPr id="54" name="TextBox 62">
              <a:extLst>
                <a:ext uri="{FF2B5EF4-FFF2-40B4-BE49-F238E27FC236}">
                  <a16:creationId xmlns:a16="http://schemas.microsoft.com/office/drawing/2014/main" id="{4D76E8BD-309B-C84C-9069-548BF9F49910}"/>
                </a:ext>
              </a:extLst>
            </p:cNvPr>
            <p:cNvSpPr txBox="1"/>
            <p:nvPr/>
          </p:nvSpPr>
          <p:spPr>
            <a:xfrm>
              <a:off x="7159483" y="5398864"/>
              <a:ext cx="3318641" cy="1077218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just"/>
              <a:r>
                <a:rPr lang="es-ES_tradnl" sz="1600" b="1" dirty="0">
                  <a:solidFill>
                    <a:schemeClr val="bg1"/>
                  </a:solidFill>
                  <a:latin typeface="Poppins SemiBold" pitchFamily="2" charset="77"/>
                  <a:ea typeface="League Spartan" charset="0"/>
                  <a:cs typeface="Poppins SemiBold" pitchFamily="2" charset="77"/>
                </a:rPr>
                <a:t>Necesidad de crear sistemas de seguimiento para un uso eficiente de los recursos.</a:t>
              </a:r>
            </a:p>
            <a:p>
              <a:pPr algn="just"/>
              <a:endParaRPr lang="es-ES_tradnl" sz="16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endParaRPr>
            </a:p>
          </p:txBody>
        </p:sp>
        <p:sp>
          <p:nvSpPr>
            <p:cNvPr id="55" name="TextBox 66">
              <a:extLst>
                <a:ext uri="{FF2B5EF4-FFF2-40B4-BE49-F238E27FC236}">
                  <a16:creationId xmlns:a16="http://schemas.microsoft.com/office/drawing/2014/main" id="{28FBFC84-EE3C-4245-BF2A-754E51C32197}"/>
                </a:ext>
              </a:extLst>
            </p:cNvPr>
            <p:cNvSpPr txBox="1"/>
            <p:nvPr/>
          </p:nvSpPr>
          <p:spPr>
            <a:xfrm>
              <a:off x="7955595" y="3555184"/>
              <a:ext cx="2672663" cy="1077218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just"/>
              <a:r>
                <a:rPr lang="es-ES_tradnl" sz="1600" b="1" dirty="0">
                  <a:solidFill>
                    <a:schemeClr val="bg1"/>
                  </a:solidFill>
                  <a:latin typeface="Poppins SemiBold" pitchFamily="2" charset="77"/>
                  <a:ea typeface="League Spartan" charset="0"/>
                  <a:cs typeface="Poppins SemiBold" pitchFamily="2" charset="77"/>
                </a:rPr>
                <a:t>Urgente optimización de la gestión administrativa sectorial.</a:t>
              </a:r>
            </a:p>
            <a:p>
              <a:pPr algn="just"/>
              <a:endParaRPr lang="es-ES_tradnl" sz="16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endParaRPr>
            </a:p>
          </p:txBody>
        </p:sp>
        <p:sp>
          <p:nvSpPr>
            <p:cNvPr id="56" name="TextBox 69">
              <a:extLst>
                <a:ext uri="{FF2B5EF4-FFF2-40B4-BE49-F238E27FC236}">
                  <a16:creationId xmlns:a16="http://schemas.microsoft.com/office/drawing/2014/main" id="{D04AE1F8-A5B3-E54D-B2B7-E7E816E6EF7E}"/>
                </a:ext>
              </a:extLst>
            </p:cNvPr>
            <p:cNvSpPr txBox="1"/>
            <p:nvPr/>
          </p:nvSpPr>
          <p:spPr>
            <a:xfrm>
              <a:off x="1752764" y="3627344"/>
              <a:ext cx="2620258" cy="83099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r>
                <a:rPr lang="es-ES_tradnl" sz="1600" b="1" dirty="0">
                  <a:solidFill>
                    <a:schemeClr val="bg1"/>
                  </a:solidFill>
                  <a:latin typeface="Poppins SemiBold" pitchFamily="2" charset="77"/>
                  <a:ea typeface="League Spartan" charset="0"/>
                  <a:cs typeface="Poppins SemiBold" pitchFamily="2" charset="77"/>
                </a:rPr>
                <a:t>Limitada y poco eficiente coordinación multinivel.</a:t>
              </a:r>
            </a:p>
            <a:p>
              <a:endParaRPr lang="es-ES_tradnl" sz="1600" b="1" dirty="0">
                <a:solidFill>
                  <a:schemeClr val="bg1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endParaRPr>
            </a:p>
          </p:txBody>
        </p:sp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EC733E8D-D8D5-8F4E-984E-8924E8CE7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1560" y="3715367"/>
              <a:ext cx="2444664" cy="463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5058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18 Grupo"/>
          <p:cNvGrpSpPr/>
          <p:nvPr/>
        </p:nvGrpSpPr>
        <p:grpSpPr>
          <a:xfrm>
            <a:off x="6181726" y="2719441"/>
            <a:ext cx="2457447" cy="2457447"/>
            <a:chOff x="3750943" y="1257301"/>
            <a:chExt cx="2457447" cy="245744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19 Elipse"/>
            <p:cNvSpPr/>
            <p:nvPr/>
          </p:nvSpPr>
          <p:spPr>
            <a:xfrm>
              <a:off x="3750943" y="1257301"/>
              <a:ext cx="2457447" cy="2457447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10395693"/>
                <a:satOff val="-47968"/>
                <a:lumOff val="1765"/>
                <a:alphaOff val="0"/>
              </a:schemeClr>
            </a:fillRef>
            <a:effectRef idx="2">
              <a:schemeClr val="accent4">
                <a:hueOff val="10395693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Elipse 4"/>
            <p:cNvSpPr/>
            <p:nvPr/>
          </p:nvSpPr>
          <p:spPr>
            <a:xfrm>
              <a:off x="3970018" y="1539410"/>
              <a:ext cx="2143124" cy="17376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2400" kern="1200" dirty="0"/>
                <a:t>Políticas Sectoriales Mejor Implementadas</a:t>
              </a: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9496425" y="2751552"/>
            <a:ext cx="2457447" cy="2457447"/>
            <a:chOff x="3750943" y="1257301"/>
            <a:chExt cx="2457447" cy="245744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23 Elipse"/>
            <p:cNvSpPr/>
            <p:nvPr/>
          </p:nvSpPr>
          <p:spPr>
            <a:xfrm>
              <a:off x="3750943" y="1257301"/>
              <a:ext cx="2457447" cy="245744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10395693"/>
                <a:satOff val="-47968"/>
                <a:lumOff val="1765"/>
                <a:alphaOff val="0"/>
              </a:schemeClr>
            </a:fillRef>
            <a:effectRef idx="2">
              <a:schemeClr val="accent4">
                <a:hueOff val="10395693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Elipse 4"/>
            <p:cNvSpPr/>
            <p:nvPr/>
          </p:nvSpPr>
          <p:spPr>
            <a:xfrm>
              <a:off x="3970018" y="1663235"/>
              <a:ext cx="2143124" cy="17376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2400" kern="1200" dirty="0"/>
                <a:t>Sector Agrario Competitivo</a:t>
              </a:r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5673400" y="3610964"/>
            <a:ext cx="450304" cy="674405"/>
            <a:chOff x="2751775" y="2148822"/>
            <a:chExt cx="450304" cy="67440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7" name="26 Flecha derecha"/>
            <p:cNvSpPr/>
            <p:nvPr/>
          </p:nvSpPr>
          <p:spPr>
            <a:xfrm>
              <a:off x="2751775" y="2148822"/>
              <a:ext cx="450304" cy="674405"/>
            </a:xfrm>
            <a:prstGeom prst="rightArrow">
              <a:avLst>
                <a:gd name="adj1" fmla="val 60000"/>
                <a:gd name="adj2" fmla="val 50000"/>
              </a:avLst>
            </a:prstGeom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3"/>
                <a:satOff val="-47968"/>
                <a:lumOff val="1765"/>
                <a:alphaOff val="0"/>
              </a:schemeClr>
            </a:fillRef>
            <a:effectRef idx="2">
              <a:schemeClr val="accent4">
                <a:hueOff val="10395693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Flecha derecha 4"/>
            <p:cNvSpPr/>
            <p:nvPr/>
          </p:nvSpPr>
          <p:spPr>
            <a:xfrm>
              <a:off x="2751775" y="2283703"/>
              <a:ext cx="315213" cy="404643"/>
            </a:xfrm>
            <a:prstGeom prst="rect">
              <a:avLst/>
            </a:prstGeom>
            <a:sp3d z="-7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E" sz="1500" kern="1200"/>
            </a:p>
          </p:txBody>
        </p:sp>
      </p:grpSp>
      <p:grpSp>
        <p:nvGrpSpPr>
          <p:cNvPr id="29" name="28 Grupo"/>
          <p:cNvGrpSpPr/>
          <p:nvPr/>
        </p:nvGrpSpPr>
        <p:grpSpPr>
          <a:xfrm>
            <a:off x="8854750" y="3745845"/>
            <a:ext cx="450304" cy="674405"/>
            <a:chOff x="2751775" y="2148822"/>
            <a:chExt cx="450304" cy="67440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0" name="29 Flecha derecha"/>
            <p:cNvSpPr/>
            <p:nvPr/>
          </p:nvSpPr>
          <p:spPr>
            <a:xfrm>
              <a:off x="2751775" y="2148822"/>
              <a:ext cx="450304" cy="674405"/>
            </a:xfrm>
            <a:prstGeom prst="rightArrow">
              <a:avLst>
                <a:gd name="adj1" fmla="val 60000"/>
                <a:gd name="adj2" fmla="val 50000"/>
              </a:avLst>
            </a:prstGeom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3"/>
                <a:satOff val="-47968"/>
                <a:lumOff val="1765"/>
                <a:alphaOff val="0"/>
              </a:schemeClr>
            </a:fillRef>
            <a:effectRef idx="2">
              <a:schemeClr val="accent4">
                <a:hueOff val="10395693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Flecha derecha 4"/>
            <p:cNvSpPr/>
            <p:nvPr/>
          </p:nvSpPr>
          <p:spPr>
            <a:xfrm>
              <a:off x="2751775" y="2283703"/>
              <a:ext cx="315213" cy="404643"/>
            </a:xfrm>
            <a:prstGeom prst="rect">
              <a:avLst/>
            </a:prstGeom>
            <a:sp3d z="-7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E" sz="1500" kern="1200"/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385132" y="1344568"/>
            <a:ext cx="1812918" cy="1812918"/>
            <a:chOff x="850273" y="151"/>
            <a:chExt cx="1812918" cy="181291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5" name="44 Elipse"/>
            <p:cNvSpPr/>
            <p:nvPr/>
          </p:nvSpPr>
          <p:spPr>
            <a:xfrm>
              <a:off x="850273" y="151"/>
              <a:ext cx="1812918" cy="1812918"/>
            </a:xfrm>
            <a:prstGeom prst="ellipse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Elipse 4"/>
            <p:cNvSpPr/>
            <p:nvPr/>
          </p:nvSpPr>
          <p:spPr>
            <a:xfrm>
              <a:off x="1115769" y="265647"/>
              <a:ext cx="1281926" cy="128192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900" b="1" kern="1200" dirty="0">
                  <a:solidFill>
                    <a:schemeClr val="tx1"/>
                  </a:solidFill>
                </a:rPr>
                <a:t>Nuevas demandas y necesidades del sector</a:t>
              </a:r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765845" y="3304695"/>
            <a:ext cx="1051492" cy="1051492"/>
            <a:chOff x="1230986" y="1960278"/>
            <a:chExt cx="1051492" cy="105149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42 Más"/>
            <p:cNvSpPr/>
            <p:nvPr/>
          </p:nvSpPr>
          <p:spPr>
            <a:xfrm>
              <a:off x="1230986" y="1960278"/>
              <a:ext cx="1051492" cy="1051492"/>
            </a:xfrm>
            <a:prstGeom prst="mathPlus">
              <a:avLst/>
            </a:prstGeom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Más 6"/>
            <p:cNvSpPr/>
            <p:nvPr/>
          </p:nvSpPr>
          <p:spPr>
            <a:xfrm>
              <a:off x="1370361" y="2362369"/>
              <a:ext cx="772742" cy="247310"/>
            </a:xfrm>
            <a:prstGeom prst="rect">
              <a:avLst/>
            </a:prstGeom>
            <a:sp3d z="-7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E" sz="1500" kern="1200"/>
            </a:p>
          </p:txBody>
        </p:sp>
      </p:grpSp>
      <p:grpSp>
        <p:nvGrpSpPr>
          <p:cNvPr id="34" name="33 Grupo"/>
          <p:cNvGrpSpPr/>
          <p:nvPr/>
        </p:nvGrpSpPr>
        <p:grpSpPr>
          <a:xfrm>
            <a:off x="385132" y="4503397"/>
            <a:ext cx="1812918" cy="1812918"/>
            <a:chOff x="850273" y="3158980"/>
            <a:chExt cx="1812918" cy="181291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1" name="40 Elipse"/>
            <p:cNvSpPr/>
            <p:nvPr/>
          </p:nvSpPr>
          <p:spPr>
            <a:xfrm>
              <a:off x="850273" y="3158980"/>
              <a:ext cx="1812918" cy="1812918"/>
            </a:xfrm>
            <a:prstGeom prst="ellipse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5197847"/>
                <a:satOff val="-23984"/>
                <a:lumOff val="883"/>
                <a:alphaOff val="0"/>
              </a:schemeClr>
            </a:fillRef>
            <a:effectRef idx="2">
              <a:schemeClr val="accent4">
                <a:hueOff val="5197847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Elipse 8"/>
            <p:cNvSpPr/>
            <p:nvPr/>
          </p:nvSpPr>
          <p:spPr>
            <a:xfrm>
              <a:off x="1115769" y="3424476"/>
              <a:ext cx="1281926" cy="128192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900" b="1" kern="1200" dirty="0">
                  <a:solidFill>
                    <a:schemeClr val="tx1"/>
                  </a:solidFill>
                </a:rPr>
                <a:t>Política Nacional de Gobierno</a:t>
              </a:r>
            </a:p>
          </p:txBody>
        </p:sp>
      </p:grpSp>
      <p:grpSp>
        <p:nvGrpSpPr>
          <p:cNvPr id="35" name="34 Grupo"/>
          <p:cNvGrpSpPr/>
          <p:nvPr/>
        </p:nvGrpSpPr>
        <p:grpSpPr>
          <a:xfrm>
            <a:off x="2286634" y="3493239"/>
            <a:ext cx="450304" cy="674405"/>
            <a:chOff x="2751775" y="2148822"/>
            <a:chExt cx="450304" cy="67440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9" name="38 Flecha derecha"/>
            <p:cNvSpPr/>
            <p:nvPr/>
          </p:nvSpPr>
          <p:spPr>
            <a:xfrm>
              <a:off x="2751775" y="2148822"/>
              <a:ext cx="450304" cy="674405"/>
            </a:xfrm>
            <a:prstGeom prst="rightArrow">
              <a:avLst>
                <a:gd name="adj1" fmla="val 60000"/>
                <a:gd name="adj2" fmla="val 50000"/>
              </a:avLst>
            </a:prstGeom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3"/>
                <a:satOff val="-47968"/>
                <a:lumOff val="1765"/>
                <a:alphaOff val="0"/>
              </a:schemeClr>
            </a:fillRef>
            <a:effectRef idx="2">
              <a:schemeClr val="accent4">
                <a:hueOff val="10395693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Flecha derecha 10"/>
            <p:cNvSpPr/>
            <p:nvPr/>
          </p:nvSpPr>
          <p:spPr>
            <a:xfrm>
              <a:off x="2751775" y="2283703"/>
              <a:ext cx="315213" cy="404643"/>
            </a:xfrm>
            <a:prstGeom prst="rect">
              <a:avLst/>
            </a:prstGeom>
            <a:sp3d z="-7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E" sz="1500" kern="1200"/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3047682" y="2630293"/>
            <a:ext cx="2457447" cy="2457447"/>
            <a:chOff x="3512823" y="1257301"/>
            <a:chExt cx="2457447" cy="245744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7" name="36 Elipse"/>
            <p:cNvSpPr/>
            <p:nvPr/>
          </p:nvSpPr>
          <p:spPr>
            <a:xfrm>
              <a:off x="3512823" y="1257301"/>
              <a:ext cx="2457447" cy="2457447"/>
            </a:xfrm>
            <a:prstGeom prst="ellipse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10395693"/>
                <a:satOff val="-47968"/>
                <a:lumOff val="1765"/>
                <a:alphaOff val="0"/>
              </a:schemeClr>
            </a:fillRef>
            <a:effectRef idx="2">
              <a:schemeClr val="accent4">
                <a:hueOff val="10395693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Elipse 12"/>
            <p:cNvSpPr/>
            <p:nvPr/>
          </p:nvSpPr>
          <p:spPr>
            <a:xfrm>
              <a:off x="3872708" y="1617186"/>
              <a:ext cx="1737677" cy="17376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2900" kern="1200" dirty="0"/>
                <a:t>Necesidad de mejora del marco normativo</a:t>
              </a:r>
            </a:p>
          </p:txBody>
        </p:sp>
      </p:grpSp>
      <p:sp>
        <p:nvSpPr>
          <p:cNvPr id="47" name="object 4">
            <a:extLst>
              <a:ext uri="{FF2B5EF4-FFF2-40B4-BE49-F238E27FC236}">
                <a16:creationId xmlns:a16="http://schemas.microsoft.com/office/drawing/2014/main" id="{0BE6B2D2-5095-9547-B95A-DEFB4810AD7D}"/>
              </a:ext>
            </a:extLst>
          </p:cNvPr>
          <p:cNvSpPr txBox="1">
            <a:spLocks/>
          </p:cNvSpPr>
          <p:nvPr/>
        </p:nvSpPr>
        <p:spPr>
          <a:xfrm>
            <a:off x="421879" y="272388"/>
            <a:ext cx="11171844" cy="1496134"/>
          </a:xfrm>
          <a:prstGeom prst="rect">
            <a:avLst/>
          </a:prstGeom>
        </p:spPr>
        <p:txBody>
          <a:bodyPr vert="horz" wrap="square" lIns="0" tIns="719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875" marR="6773" indent="-15875" algn="just">
              <a:lnSpc>
                <a:spcPts val="3453"/>
              </a:lnSpc>
              <a:spcBef>
                <a:spcPts val="567"/>
              </a:spcBef>
            </a:pPr>
            <a:r>
              <a:rPr lang="es-PE" sz="3200" b="1" spc="-7" dirty="0">
                <a:solidFill>
                  <a:schemeClr val="accent6">
                    <a:lumMod val="75000"/>
                  </a:schemeClr>
                </a:solidFill>
              </a:rPr>
              <a:t>Necesitamos una nueva estructura orgánica para el óptimo desarrollo de las políticas del sector</a:t>
            </a:r>
          </a:p>
          <a:p>
            <a:pPr marL="15875" marR="6773" indent="-15875" algn="just">
              <a:lnSpc>
                <a:spcPts val="3453"/>
              </a:lnSpc>
              <a:spcBef>
                <a:spcPts val="567"/>
              </a:spcBef>
            </a:pPr>
            <a:endParaRPr lang="es-PE" sz="3200" b="1" spc="-7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0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 txBox="1"/>
          <p:nvPr/>
        </p:nvSpPr>
        <p:spPr>
          <a:xfrm>
            <a:off x="226650" y="4713825"/>
            <a:ext cx="2284315" cy="5710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defPPr lvl="0">
              <a:defRPr lang="en-US"/>
            </a:defPPr>
            <a:lvl1pPr marL="16933" algn="ctr">
              <a:spcBef>
                <a:spcPts val="133"/>
              </a:spcBef>
              <a:defRPr sz="3600" b="1" kern="0">
                <a:ln w="3155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s-PE" sz="2400" dirty="0">
                <a:effectLst/>
              </a:rPr>
              <a:t>PROPONEMOS</a:t>
            </a:r>
            <a:r>
              <a:rPr lang="es-PE" dirty="0">
                <a:effectLst/>
              </a:rPr>
              <a:t> </a:t>
            </a:r>
            <a:endParaRPr dirty="0">
              <a:effectLst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52" y="4782563"/>
            <a:ext cx="584581" cy="577080"/>
          </a:xfrm>
          <a:prstGeom prst="rect">
            <a:avLst/>
          </a:prstGeom>
        </p:spPr>
      </p:pic>
      <p:graphicFrame>
        <p:nvGraphicFramePr>
          <p:cNvPr id="6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818239"/>
              </p:ext>
            </p:extLst>
          </p:nvPr>
        </p:nvGraphicFramePr>
        <p:xfrm>
          <a:off x="2357047" y="1041991"/>
          <a:ext cx="9402562" cy="4539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bject 4">
            <a:extLst>
              <a:ext uri="{FF2B5EF4-FFF2-40B4-BE49-F238E27FC236}">
                <a16:creationId xmlns:a16="http://schemas.microsoft.com/office/drawing/2014/main" id="{AE967937-8E91-B04C-B733-929AC2032AB2}"/>
              </a:ext>
            </a:extLst>
          </p:cNvPr>
          <p:cNvSpPr txBox="1">
            <a:spLocks/>
          </p:cNvSpPr>
          <p:nvPr/>
        </p:nvSpPr>
        <p:spPr>
          <a:xfrm>
            <a:off x="464628" y="263442"/>
            <a:ext cx="6216471" cy="521509"/>
          </a:xfrm>
          <a:prstGeom prst="rect">
            <a:avLst/>
          </a:prstGeom>
        </p:spPr>
        <p:txBody>
          <a:bodyPr vert="horz" wrap="square" lIns="0" tIns="719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875" marR="6773" indent="-15875" algn="just">
              <a:lnSpc>
                <a:spcPts val="3453"/>
              </a:lnSpc>
              <a:spcBef>
                <a:spcPts val="567"/>
              </a:spcBef>
            </a:pPr>
            <a:r>
              <a:rPr lang="es-PE" sz="3200" b="1" spc="-7" dirty="0">
                <a:solidFill>
                  <a:schemeClr val="accent6">
                    <a:lumMod val="75000"/>
                  </a:schemeClr>
                </a:solidFill>
              </a:rPr>
              <a:t>II. Nueva Estructura Orgánica</a:t>
            </a:r>
            <a:endParaRPr lang="es-P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62955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1156</Words>
  <Application>Microsoft Office PowerPoint</Application>
  <PresentationFormat>Panorámica</PresentationFormat>
  <Paragraphs>139</Paragraphs>
  <Slides>19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1" baseType="lpstr">
      <vt:lpstr>MS PGothic</vt:lpstr>
      <vt:lpstr>Arial</vt:lpstr>
      <vt:lpstr>Arial Rounded MT Bold</vt:lpstr>
      <vt:lpstr>Calibri</vt:lpstr>
      <vt:lpstr>Calibri Light</vt:lpstr>
      <vt:lpstr>Gill Sans</vt:lpstr>
      <vt:lpstr>League Spartan</vt:lpstr>
      <vt:lpstr>Open Sans Light</vt:lpstr>
      <vt:lpstr>Open Sans Semibold</vt:lpstr>
      <vt:lpstr>Poppins SemiBold</vt:lpstr>
      <vt:lpstr>Wingdings</vt:lpstr>
      <vt:lpstr>2_Tema de Office</vt:lpstr>
      <vt:lpstr>Presentación de PowerPoint</vt:lpstr>
      <vt:lpstr>Contenido</vt:lpstr>
      <vt:lpstr>I. Situación actual del Sector Agrario: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LOGRAREMOS: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Thalia Casas Alfonso</cp:lastModifiedBy>
  <cp:revision>62</cp:revision>
  <dcterms:modified xsi:type="dcterms:W3CDTF">2020-07-10T20:15:15Z</dcterms:modified>
</cp:coreProperties>
</file>