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8"/>
  </p:notesMasterIdLst>
  <p:handoutMasterIdLst>
    <p:handoutMasterId r:id="rId19"/>
  </p:handoutMasterIdLst>
  <p:sldIdLst>
    <p:sldId id="352" r:id="rId4"/>
    <p:sldId id="582" r:id="rId5"/>
    <p:sldId id="639" r:id="rId6"/>
    <p:sldId id="696" r:id="rId7"/>
    <p:sldId id="640" r:id="rId8"/>
    <p:sldId id="642" r:id="rId9"/>
    <p:sldId id="698" r:id="rId10"/>
    <p:sldId id="643" r:id="rId11"/>
    <p:sldId id="583" r:id="rId12"/>
    <p:sldId id="584" r:id="rId13"/>
    <p:sldId id="695" r:id="rId14"/>
    <p:sldId id="697" r:id="rId15"/>
    <p:sldId id="716" r:id="rId16"/>
    <p:sldId id="717" r:id="rId17"/>
  </p:sldIdLst>
  <p:sldSz cx="10691813" cy="7559675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Perez Ruibal Uscamaita" initials="KPRU" lastIdx="1" clrIdx="0">
    <p:extLst>
      <p:ext uri="{19B8F6BF-5375-455C-9EA6-DF929625EA0E}">
        <p15:presenceInfo xmlns:p15="http://schemas.microsoft.com/office/powerpoint/2012/main" userId="S-1-5-21-1161133250-923842744-3718985640-4515" providerId="AD"/>
      </p:ext>
    </p:extLst>
  </p:cmAuthor>
  <p:cmAuthor id="2" name="INVITADO CIGI" initials="IC" lastIdx="2" clrIdx="1"/>
  <p:cmAuthor id="3" name="laptop_oti" initials="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30D9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4660"/>
  </p:normalViewPr>
  <p:slideViewPr>
    <p:cSldViewPr snapToGrid="0">
      <p:cViewPr varScale="1">
        <p:scale>
          <a:sx n="42" d="100"/>
          <a:sy n="42" d="100"/>
        </p:scale>
        <p:origin x="1242" y="4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2640-C656-0E47-B5F1-7CB0267EDC88}" type="datetimeFigureOut">
              <a:rPr lang="es-ES" smtClean="0"/>
              <a:pPr/>
              <a:t>10/07/2020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C872A-CA70-534F-AA33-575CF35350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294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A3BBC-F53B-4F12-962D-765BAE6B73CB}" type="datetimeFigureOut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C4F18-A6E3-4FA3-9273-85DFE0AD653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1485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8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1"/>
            <a:ext cx="801885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D938-8787-4481-99A0-40FD72EF9F26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1653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23C-F012-4040-97CE-E090315C5AB5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9276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4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402484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0B5-AB5F-465E-8730-9FB19B899206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5984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8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1"/>
            <a:ext cx="801885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EE3AE-E906-47EB-B864-3B2869F4597B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48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D8D6E-1567-4AD1-B560-ABA7974E4B49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83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79E25-853F-46D0-810D-08392A99B779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28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5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5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41947-9CB2-4A1B-940D-82A8ECA66E92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17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1"/>
            <a:ext cx="454541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1"/>
            <a:ext cx="4545412" cy="40615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3B1B-7CC9-4DA4-84C5-E5105A5471D6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8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9152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7C6B1-4FCC-4F59-AA39-5AFC5EB71C2A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82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77F59-0E59-4187-89F0-97FAA726FE09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4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7AA-AF32-4C3C-941A-A7C38E2A8536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9003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9908-A3A0-4793-A4D9-3E1A928214A4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043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002F4-3B83-4B88-A3BE-DDCBE7C1DA8E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711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4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402484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0E1FA-497F-4431-99DE-92A706F4EA8F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01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redes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6665669"/>
            <a:ext cx="2551965" cy="894006"/>
          </a:xfrm>
          <a:prstGeom prst="rect">
            <a:avLst/>
          </a:prstGeom>
        </p:spPr>
      </p:pic>
      <p:pic>
        <p:nvPicPr>
          <p:cNvPr id="12" name="Imagen 11" descr="EL-PERÚ-PRIMER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571" y="6802395"/>
            <a:ext cx="2410746" cy="7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6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8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1"/>
            <a:ext cx="801885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93FC5-CEAE-480B-816B-F47734ABEA66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479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94E60-DA9F-4857-B375-56694AD186EA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528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D21D8-BC18-4A45-A77A-7B52619F8AA9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431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5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5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3DF69-31F5-4FD4-8F0E-F865951FB8A9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964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1"/>
            <a:ext cx="454541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1"/>
            <a:ext cx="4545412" cy="40615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7666-60B8-4BA9-A355-D03A0B4125DD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586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523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B82-798B-4AE6-9D4A-D8B96BA0101E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7870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1630F-3818-4DF1-BAC7-14C5248C0882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223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3C961-D1FF-412D-A3DA-F9F223AEEF02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884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6E375-D99B-47D0-8D44-8278DC082869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30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ED7B3-F34A-47D9-981F-B3623D55CF7B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855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4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402484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7BCC8-938E-442B-9161-FDFE95AC2398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866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redes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6665669"/>
            <a:ext cx="2551965" cy="894006"/>
          </a:xfrm>
          <a:prstGeom prst="rect">
            <a:avLst/>
          </a:prstGeom>
        </p:spPr>
      </p:pic>
      <p:pic>
        <p:nvPicPr>
          <p:cNvPr id="12" name="Imagen 11" descr="EL-PERÚ-PRIMER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571" y="6802395"/>
            <a:ext cx="2410746" cy="7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5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5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5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6B5E-AF8B-45C1-AFDE-2EAC4367B0DC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5652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1"/>
            <a:ext cx="454541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1"/>
            <a:ext cx="4545412" cy="40615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9533-DB32-41F2-90F6-7C293EBD5A2B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0857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067-5232-437D-8C7F-378F05AE7D12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8475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A5B1-B7D5-4E82-B633-BC17CD94FEC1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9959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849-D89A-4BE9-94CA-BCA3D4BF4E9E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8468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572A-B7EC-4090-B49C-9B89BE5712C3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417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9D79-D89E-439B-AD2F-E20048FD96B3}" type="datetime1">
              <a:rPr lang="es-PE" smtClean="0"/>
              <a:pPr/>
              <a:t>10/07/2020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DA48-032B-426F-BB88-8277D73AAFB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09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2175" y="118694"/>
            <a:ext cx="8448675" cy="70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13" y="1429717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8C2D1-74F6-4B65-BB4E-E560283680B5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Agrupar 7"/>
          <p:cNvGrpSpPr/>
          <p:nvPr userDrawn="1"/>
        </p:nvGrpSpPr>
        <p:grpSpPr>
          <a:xfrm>
            <a:off x="318800" y="785346"/>
            <a:ext cx="10087096" cy="5490343"/>
            <a:chOff x="227362" y="2555701"/>
            <a:chExt cx="10087096" cy="5490343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n 9" descr="EL-PERÚ-PRIMERO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grpSp>
        <p:nvGrpSpPr>
          <p:cNvPr id="11" name="Agrupar 11"/>
          <p:cNvGrpSpPr/>
          <p:nvPr userDrawn="1"/>
        </p:nvGrpSpPr>
        <p:grpSpPr>
          <a:xfrm>
            <a:off x="180401" y="6532330"/>
            <a:ext cx="2276449" cy="894006"/>
            <a:chOff x="180401" y="6532330"/>
            <a:chExt cx="2276449" cy="894006"/>
          </a:xfrm>
        </p:grpSpPr>
        <p:pic>
          <p:nvPicPr>
            <p:cNvPr id="12" name="Imagen 11" descr="redes.gif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7901"/>
            <a:stretch/>
          </p:blipFill>
          <p:spPr>
            <a:xfrm>
              <a:off x="180401" y="6532330"/>
              <a:ext cx="276799" cy="894006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419100" y="7023100"/>
              <a:ext cx="2037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www.gob.pe</a:t>
              </a: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  <a:r>
                <a:rPr kumimoji="0" lang="es-E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midis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Imagen 13" descr="GRANSELLO color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6843"/>
            <a:ext cx="2162175" cy="4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9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2175" y="118694"/>
            <a:ext cx="8448675" cy="70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13" y="1429717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3E4C8-6AF8-4186-A042-5C7D73CEDF94}" type="datetime1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10/07/2020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DDA48-032B-426F-BB88-8277D73AAFBE}" type="slidenum">
              <a:rPr kumimoji="0" lang="es-PE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Agrupar 7"/>
          <p:cNvGrpSpPr/>
          <p:nvPr userDrawn="1"/>
        </p:nvGrpSpPr>
        <p:grpSpPr>
          <a:xfrm>
            <a:off x="318800" y="785346"/>
            <a:ext cx="10087096" cy="5490343"/>
            <a:chOff x="227362" y="2555701"/>
            <a:chExt cx="10087096" cy="5490343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230914" y="2559177"/>
              <a:ext cx="0" cy="548686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227362" y="2555701"/>
              <a:ext cx="10087096" cy="693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n 9" descr="EL-PERÚ-PRIMERO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849" y="6850632"/>
            <a:ext cx="2410746" cy="709043"/>
          </a:xfrm>
          <a:prstGeom prst="rect">
            <a:avLst/>
          </a:prstGeom>
        </p:spPr>
      </p:pic>
      <p:grpSp>
        <p:nvGrpSpPr>
          <p:cNvPr id="11" name="Agrupar 11"/>
          <p:cNvGrpSpPr/>
          <p:nvPr userDrawn="1"/>
        </p:nvGrpSpPr>
        <p:grpSpPr>
          <a:xfrm>
            <a:off x="180401" y="6532330"/>
            <a:ext cx="2276449" cy="894006"/>
            <a:chOff x="180401" y="6532330"/>
            <a:chExt cx="2276449" cy="894006"/>
          </a:xfrm>
        </p:grpSpPr>
        <p:pic>
          <p:nvPicPr>
            <p:cNvPr id="12" name="Imagen 11" descr="redes.gif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7901"/>
            <a:stretch/>
          </p:blipFill>
          <p:spPr>
            <a:xfrm>
              <a:off x="180401" y="6532330"/>
              <a:ext cx="276799" cy="894006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419100" y="7023100"/>
              <a:ext cx="2037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www.gob.pe</a:t>
              </a: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  <a:r>
                <a:rPr kumimoji="0" lang="es-E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midis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Imagen 13" descr="GRANSELLO color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6843"/>
            <a:ext cx="2162175" cy="4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8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442" y="2489064"/>
            <a:ext cx="9771871" cy="147802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b="1" dirty="0">
                <a:solidFill>
                  <a:schemeClr val="bg1"/>
                </a:solidFill>
                <a:latin typeface="Century Gothic" pitchFamily="34" charset="0"/>
              </a:rPr>
              <a:t>QUINTA SESION ORDINARIA DE LA COMISIÓN AGRARIA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4122093" y="7157192"/>
            <a:ext cx="2405658" cy="402483"/>
          </a:xfrm>
        </p:spPr>
        <p:txBody>
          <a:bodyPr/>
          <a:lstStyle/>
          <a:p>
            <a:pPr algn="ctr"/>
            <a:fld id="{486DDA48-032B-426F-BB88-8277D73AAFBE}" type="slidenum">
              <a:rPr lang="es-PE" smtClean="0"/>
              <a:pPr algn="ctr"/>
              <a:t>1</a:t>
            </a:fld>
            <a:endParaRPr lang="es-PE" dirty="0"/>
          </a:p>
        </p:txBody>
      </p:sp>
      <p:sp>
        <p:nvSpPr>
          <p:cNvPr id="2" name="Rectángulo 1"/>
          <p:cNvSpPr/>
          <p:nvPr/>
        </p:nvSpPr>
        <p:spPr>
          <a:xfrm>
            <a:off x="3359644" y="5065404"/>
            <a:ext cx="3930555" cy="655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MINISTRA ARIELA LUNA FLOREZ</a:t>
            </a:r>
          </a:p>
          <a:p>
            <a:pPr algn="ctr"/>
            <a:r>
              <a:rPr lang="es-PE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01 de Junio de 2020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59644" y="4344380"/>
            <a:ext cx="433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i="1" dirty="0">
                <a:latin typeface="Century Gothic" panose="020B0502020202020204" pitchFamily="34" charset="0"/>
              </a:rPr>
              <a:t>“IMPLEMENTACIÓN DEL BONO RURAL”</a:t>
            </a:r>
          </a:p>
        </p:txBody>
      </p:sp>
    </p:spTree>
    <p:extLst>
      <p:ext uri="{BB962C8B-B14F-4D97-AF65-F5344CB8AC3E}">
        <p14:creationId xmlns:p14="http://schemas.microsoft.com/office/powerpoint/2010/main" val="209007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redondeado 33"/>
          <p:cNvSpPr/>
          <p:nvPr/>
        </p:nvSpPr>
        <p:spPr>
          <a:xfrm>
            <a:off x="454493" y="6010202"/>
            <a:ext cx="2061118" cy="579462"/>
          </a:xfrm>
          <a:prstGeom prst="roundRect">
            <a:avLst>
              <a:gd name="adj" fmla="val 16667"/>
            </a:avLst>
          </a:prstGeom>
          <a:solidFill>
            <a:srgbClr val="D0D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Inversión</a:t>
            </a: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s-P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millones)</a:t>
            </a:r>
          </a:p>
        </p:txBody>
      </p:sp>
      <p:sp>
        <p:nvSpPr>
          <p:cNvPr id="91" name="Rectángulo redondeado 90"/>
          <p:cNvSpPr/>
          <p:nvPr/>
        </p:nvSpPr>
        <p:spPr>
          <a:xfrm>
            <a:off x="417912" y="6593224"/>
            <a:ext cx="2293412" cy="602084"/>
          </a:xfrm>
          <a:prstGeom prst="roundRect">
            <a:avLst>
              <a:gd name="adj" fmla="val 16667"/>
            </a:avLst>
          </a:prstGeom>
          <a:solidFill>
            <a:srgbClr val="B72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S/.1506.3</a:t>
            </a:r>
          </a:p>
        </p:txBody>
      </p:sp>
      <p:grpSp>
        <p:nvGrpSpPr>
          <p:cNvPr id="3" name="Grupo 5"/>
          <p:cNvGrpSpPr/>
          <p:nvPr/>
        </p:nvGrpSpPr>
        <p:grpSpPr>
          <a:xfrm>
            <a:off x="810759" y="898907"/>
            <a:ext cx="4770476" cy="6516702"/>
            <a:chOff x="484710" y="990539"/>
            <a:chExt cx="4770476" cy="6516702"/>
          </a:xfrm>
        </p:grpSpPr>
        <p:grpSp>
          <p:nvGrpSpPr>
            <p:cNvPr id="4" name="Grupo 34"/>
            <p:cNvGrpSpPr/>
            <p:nvPr/>
          </p:nvGrpSpPr>
          <p:grpSpPr>
            <a:xfrm>
              <a:off x="772468" y="990539"/>
              <a:ext cx="4409250" cy="6422105"/>
              <a:chOff x="2901142" y="135162"/>
              <a:chExt cx="4872554" cy="7096911"/>
            </a:xfrm>
          </p:grpSpPr>
          <p:pic>
            <p:nvPicPr>
              <p:cNvPr id="36" name="Imagen 35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73" t="68176" r="4750" b="9282"/>
              <a:stretch/>
            </p:blipFill>
            <p:spPr>
              <a:xfrm>
                <a:off x="6733309" y="5153891"/>
                <a:ext cx="1039091" cy="1704109"/>
              </a:xfrm>
              <a:prstGeom prst="rect">
                <a:avLst/>
              </a:prstGeom>
            </p:spPr>
          </p:pic>
          <p:pic>
            <p:nvPicPr>
              <p:cNvPr id="38" name="Imagen 3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019" t="77743" r="8315" b="14010"/>
              <a:stretch/>
            </p:blipFill>
            <p:spPr>
              <a:xfrm>
                <a:off x="7223760" y="5877098"/>
                <a:ext cx="357448" cy="623455"/>
              </a:xfrm>
              <a:prstGeom prst="rect">
                <a:avLst/>
              </a:prstGeom>
            </p:spPr>
          </p:pic>
          <p:pic>
            <p:nvPicPr>
              <p:cNvPr id="39" name="Imagen 38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54" t="62568" r="44434" b="25886"/>
              <a:stretch/>
            </p:blipFill>
            <p:spPr>
              <a:xfrm>
                <a:off x="4962698" y="4729941"/>
                <a:ext cx="681644" cy="872837"/>
              </a:xfrm>
              <a:prstGeom prst="rect">
                <a:avLst/>
              </a:prstGeom>
            </p:spPr>
          </p:pic>
          <p:pic>
            <p:nvPicPr>
              <p:cNvPr id="40" name="Imagen 39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4" t="38706" r="17461" b="39412"/>
              <a:stretch/>
            </p:blipFill>
            <p:spPr>
              <a:xfrm>
                <a:off x="4939056" y="2926080"/>
                <a:ext cx="2144684" cy="1654233"/>
              </a:xfrm>
              <a:prstGeom prst="rect">
                <a:avLst/>
              </a:prstGeom>
            </p:spPr>
          </p:pic>
          <p:pic>
            <p:nvPicPr>
              <p:cNvPr id="41" name="Imagen 40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68" t="55640" r="37769" b="33364"/>
              <a:stretch/>
            </p:blipFill>
            <p:spPr>
              <a:xfrm>
                <a:off x="4738255" y="4206240"/>
                <a:ext cx="1263534" cy="831273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08" t="49592" r="43814" b="40841"/>
              <a:stretch/>
            </p:blipFill>
            <p:spPr>
              <a:xfrm>
                <a:off x="4638502" y="3749040"/>
                <a:ext cx="1039091" cy="723207"/>
              </a:xfrm>
              <a:prstGeom prst="rect">
                <a:avLst/>
              </a:prstGeom>
            </p:spPr>
          </p:pic>
          <p:pic>
            <p:nvPicPr>
              <p:cNvPr id="43" name="Imagen 42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12" t="1541" r="12036" b="53046"/>
              <a:stretch/>
            </p:blipFill>
            <p:spPr>
              <a:xfrm>
                <a:off x="4223765" y="135162"/>
                <a:ext cx="3150524" cy="3433158"/>
              </a:xfrm>
              <a:prstGeom prst="rect">
                <a:avLst/>
              </a:prstGeom>
            </p:spPr>
          </p:pic>
          <p:pic>
            <p:nvPicPr>
              <p:cNvPr id="44" name="Imagen 43"/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8" t="22432" r="79315" b="64702"/>
              <a:stretch/>
            </p:blipFill>
            <p:spPr>
              <a:xfrm>
                <a:off x="2901142" y="1695796"/>
                <a:ext cx="872836" cy="972589"/>
              </a:xfrm>
              <a:prstGeom prst="rect">
                <a:avLst/>
              </a:prstGeom>
            </p:spPr>
          </p:pic>
          <p:pic>
            <p:nvPicPr>
              <p:cNvPr id="45" name="Imagen 44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89" t="18803" r="85360" b="75369"/>
              <a:stretch/>
            </p:blipFill>
            <p:spPr>
              <a:xfrm>
                <a:off x="3034145" y="1421476"/>
                <a:ext cx="415637" cy="440575"/>
              </a:xfrm>
              <a:prstGeom prst="rect">
                <a:avLst/>
              </a:prstGeom>
            </p:spPr>
          </p:pic>
          <p:pic>
            <p:nvPicPr>
              <p:cNvPr id="46" name="Imagen 45"/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36" t="16934" r="64277" b="61734"/>
              <a:stretch/>
            </p:blipFill>
            <p:spPr>
              <a:xfrm>
                <a:off x="3857104" y="1280159"/>
                <a:ext cx="723209" cy="1612669"/>
              </a:xfrm>
              <a:prstGeom prst="rect">
                <a:avLst/>
              </a:prstGeom>
            </p:spPr>
          </p:pic>
          <p:pic>
            <p:nvPicPr>
              <p:cNvPr id="47" name="Imagen 46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35" t="25071" r="68463" b="57885"/>
              <a:stretch/>
            </p:blipFill>
            <p:spPr>
              <a:xfrm>
                <a:off x="3524596" y="1895302"/>
                <a:ext cx="831274" cy="1288473"/>
              </a:xfrm>
              <a:prstGeom prst="rect">
                <a:avLst/>
              </a:prstGeom>
            </p:spPr>
          </p:pic>
          <p:pic>
            <p:nvPicPr>
              <p:cNvPr id="48" name="Imagen 47"/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25" t="36397" r="62572" b="52167"/>
              <a:stretch/>
            </p:blipFill>
            <p:spPr>
              <a:xfrm>
                <a:off x="3507970" y="2751513"/>
                <a:ext cx="1163783" cy="864523"/>
              </a:xfrm>
              <a:prstGeom prst="rect">
                <a:avLst/>
              </a:prstGeom>
            </p:spPr>
          </p:pic>
          <p:pic>
            <p:nvPicPr>
              <p:cNvPr id="49" name="Imagen 48"/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60" t="29359" r="78539" b="61404"/>
              <a:stretch/>
            </p:blipFill>
            <p:spPr>
              <a:xfrm>
                <a:off x="3150524" y="2219498"/>
                <a:ext cx="665018" cy="698269"/>
              </a:xfrm>
              <a:prstGeom prst="rect">
                <a:avLst/>
              </a:prstGeom>
            </p:spPr>
          </p:pic>
          <p:pic>
            <p:nvPicPr>
              <p:cNvPr id="50" name="Imagen 49"/>
              <p:cNvPicPr>
                <a:picLocks noChangeAspect="1"/>
              </p:cNvPicPr>
              <p:nvPr/>
            </p:nvPicPr>
            <p:blipFill rotWithShape="1">
              <a:blip r:embed="rId1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56" t="42665" r="61332" b="42820"/>
              <a:stretch/>
            </p:blipFill>
            <p:spPr>
              <a:xfrm>
                <a:off x="3892578" y="3219469"/>
                <a:ext cx="847900" cy="1097281"/>
              </a:xfrm>
              <a:prstGeom prst="rect">
                <a:avLst/>
              </a:prstGeom>
            </p:spPr>
          </p:pic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67" t="29580" r="52496" b="52716"/>
              <a:stretch/>
            </p:blipFill>
            <p:spPr>
              <a:xfrm>
                <a:off x="4239776" y="2330014"/>
                <a:ext cx="972589" cy="1338349"/>
              </a:xfrm>
              <a:prstGeom prst="rect">
                <a:avLst/>
              </a:prstGeom>
            </p:spPr>
          </p:pic>
          <p:pic>
            <p:nvPicPr>
              <p:cNvPr id="52" name="Imagen 51"/>
              <p:cNvPicPr>
                <a:picLocks noChangeAspect="1"/>
              </p:cNvPicPr>
              <p:nvPr/>
            </p:nvPicPr>
            <p:blipFill rotWithShape="1">
              <a:blip r:embed="rId1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22" t="43325" r="45210" b="44470"/>
              <a:stretch/>
            </p:blipFill>
            <p:spPr>
              <a:xfrm>
                <a:off x="4414058" y="3275215"/>
                <a:ext cx="1188720" cy="922712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 rotWithShape="1"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92" t="53221" r="52961" b="30065"/>
              <a:stretch/>
            </p:blipFill>
            <p:spPr>
              <a:xfrm>
                <a:off x="4200746" y="4027306"/>
                <a:ext cx="989215" cy="1263535"/>
              </a:xfrm>
              <a:prstGeom prst="rect">
                <a:avLst/>
              </a:prstGeom>
            </p:spPr>
          </p:pic>
          <p:pic>
            <p:nvPicPr>
              <p:cNvPr id="54" name="Imagen 53"/>
              <p:cNvPicPr>
                <a:picLocks noChangeAspect="1"/>
              </p:cNvPicPr>
              <p:nvPr/>
            </p:nvPicPr>
            <p:blipFill rotWithShape="1">
              <a:blip r:embed="rId1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18" t="86210" r="10175" b="4334"/>
              <a:stretch/>
            </p:blipFill>
            <p:spPr>
              <a:xfrm>
                <a:off x="6724996" y="6517178"/>
                <a:ext cx="756459" cy="714895"/>
              </a:xfrm>
              <a:prstGeom prst="rect">
                <a:avLst/>
              </a:prstGeom>
            </p:spPr>
          </p:pic>
          <p:pic>
            <p:nvPicPr>
              <p:cNvPr id="55" name="Imagen 54"/>
              <p:cNvPicPr>
                <a:picLocks noChangeAspect="1"/>
              </p:cNvPicPr>
              <p:nvPr/>
            </p:nvPicPr>
            <p:blipFill rotWithShape="1">
              <a:blip r:embed="rId20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618" t="82141" r="12965" b="6753"/>
              <a:stretch/>
            </p:blipFill>
            <p:spPr>
              <a:xfrm>
                <a:off x="6558742" y="6209607"/>
                <a:ext cx="773083" cy="839586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 rotWithShape="1">
              <a:blip r:embed="rId21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33" t="75653" r="19167" b="9062"/>
              <a:stretch/>
            </p:blipFill>
            <p:spPr>
              <a:xfrm>
                <a:off x="5261956" y="5719156"/>
                <a:ext cx="1737360" cy="1155469"/>
              </a:xfrm>
              <a:prstGeom prst="rect">
                <a:avLst/>
              </a:prstGeom>
            </p:spPr>
          </p:pic>
          <p:pic>
            <p:nvPicPr>
              <p:cNvPr id="57" name="Imagen 56"/>
              <p:cNvPicPr>
                <a:picLocks noChangeAspect="1"/>
              </p:cNvPicPr>
              <p:nvPr/>
            </p:nvPicPr>
            <p:blipFill rotWithShape="1">
              <a:blip r:embed="rId2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27" t="52452" r="4594" b="28965"/>
              <a:stretch/>
            </p:blipFill>
            <p:spPr>
              <a:xfrm>
                <a:off x="6235841" y="3965171"/>
                <a:ext cx="1537855" cy="1404850"/>
              </a:xfrm>
              <a:prstGeom prst="rect">
                <a:avLst/>
              </a:prstGeom>
            </p:spPr>
          </p:pic>
          <p:pic>
            <p:nvPicPr>
              <p:cNvPr id="58" name="Imagen 57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85" t="58060" r="16532" b="18958"/>
              <a:stretch/>
            </p:blipFill>
            <p:spPr>
              <a:xfrm>
                <a:off x="5669313" y="4389121"/>
                <a:ext cx="1463040" cy="1737360"/>
              </a:xfrm>
              <a:prstGeom prst="rect">
                <a:avLst/>
              </a:prstGeom>
            </p:spPr>
          </p:pic>
          <p:pic>
            <p:nvPicPr>
              <p:cNvPr id="59" name="Imagen 58"/>
              <p:cNvPicPr>
                <a:picLocks noChangeAspect="1"/>
              </p:cNvPicPr>
              <p:nvPr/>
            </p:nvPicPr>
            <p:blipFill rotWithShape="1">
              <a:blip r:embed="rId2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651" t="68506" r="28157" b="21927"/>
              <a:stretch/>
            </p:blipFill>
            <p:spPr>
              <a:xfrm>
                <a:off x="5702531" y="5178829"/>
                <a:ext cx="814647" cy="723207"/>
              </a:xfrm>
              <a:prstGeom prst="rect">
                <a:avLst/>
              </a:prstGeom>
            </p:spPr>
          </p:pic>
          <p:pic>
            <p:nvPicPr>
              <p:cNvPr id="60" name="Imagen 59"/>
              <p:cNvPicPr>
                <a:picLocks noChangeAspect="1"/>
              </p:cNvPicPr>
              <p:nvPr/>
            </p:nvPicPr>
            <p:blipFill rotWithShape="1">
              <a:blip r:embed="rId2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99" t="62788" r="32963" b="17859"/>
              <a:stretch/>
            </p:blipFill>
            <p:spPr>
              <a:xfrm>
                <a:off x="5120640" y="4746567"/>
                <a:ext cx="1138844" cy="1463040"/>
              </a:xfrm>
              <a:prstGeom prst="rect">
                <a:avLst/>
              </a:prstGeom>
            </p:spPr>
          </p:pic>
          <p:pic>
            <p:nvPicPr>
              <p:cNvPr id="61" name="Imagen 60"/>
              <p:cNvPicPr>
                <a:picLocks noChangeAspect="1"/>
              </p:cNvPicPr>
              <p:nvPr/>
            </p:nvPicPr>
            <p:blipFill rotWithShape="1">
              <a:blip r:embed="rId2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43" t="67076" r="45830" b="17639"/>
              <a:stretch/>
            </p:blipFill>
            <p:spPr>
              <a:xfrm>
                <a:off x="4779818" y="5070764"/>
                <a:ext cx="789710" cy="1155469"/>
              </a:xfrm>
              <a:prstGeom prst="rect">
                <a:avLst/>
              </a:prstGeom>
            </p:spPr>
          </p:pic>
          <p:pic>
            <p:nvPicPr>
              <p:cNvPr id="62" name="Imagen 61"/>
              <p:cNvPicPr>
                <a:picLocks noChangeAspect="1"/>
              </p:cNvPicPr>
              <p:nvPr/>
            </p:nvPicPr>
            <p:blipFill rotWithShape="1">
              <a:blip r:embed="rId2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81" t="61046" r="61989" b="35237"/>
              <a:stretch/>
            </p:blipFill>
            <p:spPr>
              <a:xfrm>
                <a:off x="4481513" y="4614863"/>
                <a:ext cx="221456" cy="280987"/>
              </a:xfrm>
              <a:prstGeom prst="rect">
                <a:avLst/>
              </a:prstGeom>
            </p:spPr>
          </p:pic>
        </p:grpSp>
        <p:grpSp>
          <p:nvGrpSpPr>
            <p:cNvPr id="5" name="Grupo 3"/>
            <p:cNvGrpSpPr/>
            <p:nvPr/>
          </p:nvGrpSpPr>
          <p:grpSpPr>
            <a:xfrm>
              <a:off x="1517439" y="2213345"/>
              <a:ext cx="890028" cy="277312"/>
              <a:chOff x="463918" y="4041095"/>
              <a:chExt cx="890028" cy="277312"/>
            </a:xfrm>
          </p:grpSpPr>
          <p:sp>
            <p:nvSpPr>
              <p:cNvPr id="92" name="Rectángulo redondeado 91"/>
              <p:cNvSpPr/>
              <p:nvPr/>
            </p:nvSpPr>
            <p:spPr>
              <a:xfrm>
                <a:off x="466054" y="4185902"/>
                <a:ext cx="887892" cy="13250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05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S/.59.2</a:t>
                </a:r>
              </a:p>
            </p:txBody>
          </p:sp>
          <p:sp>
            <p:nvSpPr>
              <p:cNvPr id="93" name="Rectángulo redondeado 92"/>
              <p:cNvSpPr/>
              <p:nvPr/>
            </p:nvSpPr>
            <p:spPr>
              <a:xfrm>
                <a:off x="463918" y="4041095"/>
                <a:ext cx="890028" cy="158182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AMAZONAS</a:t>
                </a:r>
              </a:p>
            </p:txBody>
          </p:sp>
        </p:grpSp>
        <p:grpSp>
          <p:nvGrpSpPr>
            <p:cNvPr id="6" name="Grupo 93"/>
            <p:cNvGrpSpPr/>
            <p:nvPr/>
          </p:nvGrpSpPr>
          <p:grpSpPr>
            <a:xfrm>
              <a:off x="2772108" y="2141310"/>
              <a:ext cx="883878" cy="359526"/>
              <a:chOff x="489848" y="4069436"/>
              <a:chExt cx="883878" cy="359526"/>
            </a:xfrm>
          </p:grpSpPr>
          <p:sp>
            <p:nvSpPr>
              <p:cNvPr id="95" name="Rectángulo redondeado 94"/>
              <p:cNvSpPr/>
              <p:nvPr/>
            </p:nvSpPr>
            <p:spPr>
              <a:xfrm>
                <a:off x="489848" y="4236133"/>
                <a:ext cx="883878" cy="192829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900" b="1" dirty="0">
                    <a:solidFill>
                      <a:srgbClr val="000000"/>
                    </a:solidFill>
                  </a:rPr>
                  <a:t>S/.69.5</a:t>
                </a:r>
              </a:p>
            </p:txBody>
          </p:sp>
          <p:sp>
            <p:nvSpPr>
              <p:cNvPr id="96" name="Rectángulo redondeado 95"/>
              <p:cNvSpPr/>
              <p:nvPr/>
            </p:nvSpPr>
            <p:spPr>
              <a:xfrm>
                <a:off x="491351" y="4069436"/>
                <a:ext cx="842292" cy="191357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LORETO</a:t>
                </a:r>
              </a:p>
            </p:txBody>
          </p:sp>
        </p:grpSp>
        <p:grpSp>
          <p:nvGrpSpPr>
            <p:cNvPr id="7" name="Grupo 96"/>
            <p:cNvGrpSpPr/>
            <p:nvPr/>
          </p:nvGrpSpPr>
          <p:grpSpPr>
            <a:xfrm>
              <a:off x="4037836" y="4910500"/>
              <a:ext cx="1184082" cy="383614"/>
              <a:chOff x="189832" y="3975909"/>
              <a:chExt cx="1184082" cy="383614"/>
            </a:xfrm>
          </p:grpSpPr>
          <p:sp>
            <p:nvSpPr>
              <p:cNvPr id="98" name="Rectángulo redondeado 97"/>
              <p:cNvSpPr/>
              <p:nvPr/>
            </p:nvSpPr>
            <p:spPr>
              <a:xfrm>
                <a:off x="189832" y="4180079"/>
                <a:ext cx="1039629" cy="179444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S/.6.9</a:t>
                </a:r>
              </a:p>
            </p:txBody>
          </p:sp>
          <p:sp>
            <p:nvSpPr>
              <p:cNvPr id="99" name="Rectángulo redondeado 98"/>
              <p:cNvSpPr/>
              <p:nvPr/>
            </p:nvSpPr>
            <p:spPr>
              <a:xfrm>
                <a:off x="226762" y="3975909"/>
                <a:ext cx="1147152" cy="204170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MADRE DE DIOS</a:t>
                </a:r>
              </a:p>
            </p:txBody>
          </p:sp>
        </p:grpSp>
        <p:grpSp>
          <p:nvGrpSpPr>
            <p:cNvPr id="8" name="Grupo 99"/>
            <p:cNvGrpSpPr/>
            <p:nvPr/>
          </p:nvGrpSpPr>
          <p:grpSpPr>
            <a:xfrm>
              <a:off x="3282133" y="4057215"/>
              <a:ext cx="755228" cy="326209"/>
              <a:chOff x="491351" y="4109699"/>
              <a:chExt cx="755228" cy="326209"/>
            </a:xfrm>
          </p:grpSpPr>
          <p:sp>
            <p:nvSpPr>
              <p:cNvPr id="101" name="Rectángulo redondeado 100"/>
              <p:cNvSpPr/>
              <p:nvPr/>
            </p:nvSpPr>
            <p:spPr>
              <a:xfrm>
                <a:off x="495469" y="4211490"/>
                <a:ext cx="733290" cy="224418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900" b="1" dirty="0">
                    <a:solidFill>
                      <a:srgbClr val="000000"/>
                    </a:solidFill>
                  </a:rPr>
                  <a:t>S/.27.7</a:t>
                </a:r>
              </a:p>
            </p:txBody>
          </p:sp>
          <p:sp>
            <p:nvSpPr>
              <p:cNvPr id="102" name="Rectángulo redondeado 101"/>
              <p:cNvSpPr/>
              <p:nvPr/>
            </p:nvSpPr>
            <p:spPr>
              <a:xfrm>
                <a:off x="491351" y="4109699"/>
                <a:ext cx="755228" cy="151094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UCAYALI</a:t>
                </a:r>
              </a:p>
            </p:txBody>
          </p:sp>
        </p:grpSp>
        <p:grpSp>
          <p:nvGrpSpPr>
            <p:cNvPr id="9" name="Grupo 102"/>
            <p:cNvGrpSpPr/>
            <p:nvPr/>
          </p:nvGrpSpPr>
          <p:grpSpPr>
            <a:xfrm>
              <a:off x="4459115" y="6038491"/>
              <a:ext cx="796071" cy="312948"/>
              <a:chOff x="470921" y="4108090"/>
              <a:chExt cx="796071" cy="312948"/>
            </a:xfrm>
          </p:grpSpPr>
          <p:sp>
            <p:nvSpPr>
              <p:cNvPr id="104" name="Rectángulo redondeado 103"/>
              <p:cNvSpPr/>
              <p:nvPr/>
            </p:nvSpPr>
            <p:spPr>
              <a:xfrm>
                <a:off x="470922" y="4244052"/>
                <a:ext cx="796070" cy="176986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S/.141.7</a:t>
                </a:r>
              </a:p>
            </p:txBody>
          </p:sp>
          <p:sp>
            <p:nvSpPr>
              <p:cNvPr id="105" name="Rectángulo redondeado 104"/>
              <p:cNvSpPr/>
              <p:nvPr/>
            </p:nvSpPr>
            <p:spPr>
              <a:xfrm>
                <a:off x="470921" y="4108090"/>
                <a:ext cx="631593" cy="15270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PUNO</a:t>
                </a:r>
              </a:p>
            </p:txBody>
          </p:sp>
        </p:grpSp>
        <p:grpSp>
          <p:nvGrpSpPr>
            <p:cNvPr id="10" name="Grupo 105"/>
            <p:cNvGrpSpPr/>
            <p:nvPr/>
          </p:nvGrpSpPr>
          <p:grpSpPr>
            <a:xfrm>
              <a:off x="4364442" y="7138755"/>
              <a:ext cx="726265" cy="368486"/>
              <a:chOff x="558365" y="4100172"/>
              <a:chExt cx="726265" cy="368486"/>
            </a:xfrm>
          </p:grpSpPr>
          <p:sp>
            <p:nvSpPr>
              <p:cNvPr id="107" name="Rectángulo redondeado 106"/>
              <p:cNvSpPr/>
              <p:nvPr/>
            </p:nvSpPr>
            <p:spPr>
              <a:xfrm>
                <a:off x="558365" y="4236131"/>
                <a:ext cx="726265" cy="232527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S/.7.3</a:t>
                </a:r>
              </a:p>
            </p:txBody>
          </p:sp>
          <p:sp>
            <p:nvSpPr>
              <p:cNvPr id="108" name="Rectángulo redondeado 107"/>
              <p:cNvSpPr/>
              <p:nvPr/>
            </p:nvSpPr>
            <p:spPr>
              <a:xfrm>
                <a:off x="558366" y="4100172"/>
                <a:ext cx="573582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TACNA</a:t>
                </a:r>
              </a:p>
            </p:txBody>
          </p:sp>
        </p:grpSp>
        <p:grpSp>
          <p:nvGrpSpPr>
            <p:cNvPr id="11" name="Grupo 108"/>
            <p:cNvGrpSpPr/>
            <p:nvPr/>
          </p:nvGrpSpPr>
          <p:grpSpPr>
            <a:xfrm>
              <a:off x="560391" y="2001033"/>
              <a:ext cx="691569" cy="289118"/>
              <a:chOff x="522785" y="4047165"/>
              <a:chExt cx="691569" cy="289118"/>
            </a:xfrm>
          </p:grpSpPr>
          <p:sp>
            <p:nvSpPr>
              <p:cNvPr id="110" name="Rectángulo redondeado 109"/>
              <p:cNvSpPr/>
              <p:nvPr/>
            </p:nvSpPr>
            <p:spPr>
              <a:xfrm>
                <a:off x="522785" y="4204485"/>
                <a:ext cx="691569" cy="131798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S/.4.3</a:t>
                </a:r>
              </a:p>
            </p:txBody>
          </p:sp>
          <p:sp>
            <p:nvSpPr>
              <p:cNvPr id="111" name="Rectángulo redondeado 110"/>
              <p:cNvSpPr/>
              <p:nvPr/>
            </p:nvSpPr>
            <p:spPr>
              <a:xfrm>
                <a:off x="568723" y="4047165"/>
                <a:ext cx="619829" cy="152006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TUMBES</a:t>
                </a:r>
              </a:p>
            </p:txBody>
          </p:sp>
        </p:grpSp>
        <p:grpSp>
          <p:nvGrpSpPr>
            <p:cNvPr id="12" name="Grupo 111"/>
            <p:cNvGrpSpPr/>
            <p:nvPr/>
          </p:nvGrpSpPr>
          <p:grpSpPr>
            <a:xfrm>
              <a:off x="2016964" y="3085758"/>
              <a:ext cx="967521" cy="385384"/>
              <a:chOff x="472148" y="3969900"/>
              <a:chExt cx="967521" cy="385384"/>
            </a:xfrm>
          </p:grpSpPr>
          <p:sp>
            <p:nvSpPr>
              <p:cNvPr id="113" name="Rectángulo redondeado 112"/>
              <p:cNvSpPr/>
              <p:nvPr/>
            </p:nvSpPr>
            <p:spPr>
              <a:xfrm>
                <a:off x="482027" y="4198715"/>
                <a:ext cx="833960" cy="156569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S/.60.5</a:t>
                </a:r>
              </a:p>
            </p:txBody>
          </p:sp>
          <p:sp>
            <p:nvSpPr>
              <p:cNvPr id="114" name="Rectángulo redondeado 113"/>
              <p:cNvSpPr/>
              <p:nvPr/>
            </p:nvSpPr>
            <p:spPr>
              <a:xfrm>
                <a:off x="472148" y="3969900"/>
                <a:ext cx="967521" cy="260904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SAN MARTÍN</a:t>
                </a:r>
              </a:p>
            </p:txBody>
          </p:sp>
        </p:grpSp>
        <p:grpSp>
          <p:nvGrpSpPr>
            <p:cNvPr id="13" name="Grupo 114"/>
            <p:cNvGrpSpPr/>
            <p:nvPr/>
          </p:nvGrpSpPr>
          <p:grpSpPr>
            <a:xfrm>
              <a:off x="3850324" y="6747487"/>
              <a:ext cx="841270" cy="310181"/>
              <a:chOff x="498138" y="4100172"/>
              <a:chExt cx="841270" cy="310181"/>
            </a:xfrm>
          </p:grpSpPr>
          <p:sp>
            <p:nvSpPr>
              <p:cNvPr id="116" name="Rectángulo redondeado 115"/>
              <p:cNvSpPr/>
              <p:nvPr/>
            </p:nvSpPr>
            <p:spPr>
              <a:xfrm>
                <a:off x="498138" y="4236133"/>
                <a:ext cx="841270" cy="17422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S/.4.5</a:t>
                </a:r>
              </a:p>
            </p:txBody>
          </p:sp>
          <p:sp>
            <p:nvSpPr>
              <p:cNvPr id="117" name="Rectángulo redondeado 116"/>
              <p:cNvSpPr/>
              <p:nvPr/>
            </p:nvSpPr>
            <p:spPr>
              <a:xfrm>
                <a:off x="498139" y="4100172"/>
                <a:ext cx="833747" cy="174220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MOQUEGUA</a:t>
                </a:r>
              </a:p>
            </p:txBody>
          </p:sp>
        </p:grpSp>
        <p:grpSp>
          <p:nvGrpSpPr>
            <p:cNvPr id="14" name="Grupo 117"/>
            <p:cNvGrpSpPr/>
            <p:nvPr/>
          </p:nvGrpSpPr>
          <p:grpSpPr>
            <a:xfrm>
              <a:off x="484710" y="2641324"/>
              <a:ext cx="812432" cy="412386"/>
              <a:chOff x="326585" y="4100337"/>
              <a:chExt cx="812432" cy="412386"/>
            </a:xfrm>
          </p:grpSpPr>
          <p:sp>
            <p:nvSpPr>
              <p:cNvPr id="119" name="Rectángulo redondeado 118"/>
              <p:cNvSpPr/>
              <p:nvPr/>
            </p:nvSpPr>
            <p:spPr>
              <a:xfrm>
                <a:off x="326585" y="4236133"/>
                <a:ext cx="812432" cy="27659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S/.95.6</a:t>
                </a:r>
              </a:p>
            </p:txBody>
          </p:sp>
          <p:sp>
            <p:nvSpPr>
              <p:cNvPr id="120" name="Rectángulo redondeado 119"/>
              <p:cNvSpPr/>
              <p:nvPr/>
            </p:nvSpPr>
            <p:spPr>
              <a:xfrm>
                <a:off x="410618" y="4100337"/>
                <a:ext cx="630940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1050" b="1" dirty="0">
                    <a:solidFill>
                      <a:schemeClr val="bg1"/>
                    </a:solidFill>
                  </a:rPr>
                  <a:t>PIURA</a:t>
                </a:r>
              </a:p>
            </p:txBody>
          </p:sp>
        </p:grpSp>
        <p:grpSp>
          <p:nvGrpSpPr>
            <p:cNvPr id="15" name="Grupo 120"/>
            <p:cNvGrpSpPr/>
            <p:nvPr/>
          </p:nvGrpSpPr>
          <p:grpSpPr>
            <a:xfrm>
              <a:off x="2581645" y="4439148"/>
              <a:ext cx="718209" cy="296342"/>
              <a:chOff x="456021" y="4100172"/>
              <a:chExt cx="718209" cy="296342"/>
            </a:xfrm>
          </p:grpSpPr>
          <p:sp>
            <p:nvSpPr>
              <p:cNvPr id="122" name="Rectángulo redondeado 121"/>
              <p:cNvSpPr/>
              <p:nvPr/>
            </p:nvSpPr>
            <p:spPr>
              <a:xfrm>
                <a:off x="456021" y="4250194"/>
                <a:ext cx="718209" cy="14632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S/.20.4</a:t>
                </a:r>
              </a:p>
            </p:txBody>
          </p:sp>
          <p:sp>
            <p:nvSpPr>
              <p:cNvPr id="123" name="Rectángulo redondeado 122"/>
              <p:cNvSpPr/>
              <p:nvPr/>
            </p:nvSpPr>
            <p:spPr>
              <a:xfrm>
                <a:off x="529687" y="4100172"/>
                <a:ext cx="630940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PASCO</a:t>
                </a:r>
              </a:p>
            </p:txBody>
          </p:sp>
        </p:grpSp>
        <p:grpSp>
          <p:nvGrpSpPr>
            <p:cNvPr id="16" name="Grupo 123"/>
            <p:cNvGrpSpPr/>
            <p:nvPr/>
          </p:nvGrpSpPr>
          <p:grpSpPr>
            <a:xfrm>
              <a:off x="2159170" y="5762966"/>
              <a:ext cx="799686" cy="360987"/>
              <a:chOff x="344688" y="4076816"/>
              <a:chExt cx="799686" cy="360987"/>
            </a:xfrm>
          </p:grpSpPr>
          <p:sp>
            <p:nvSpPr>
              <p:cNvPr id="125" name="Rectángulo redondeado 124"/>
              <p:cNvSpPr/>
              <p:nvPr/>
            </p:nvSpPr>
            <p:spPr>
              <a:xfrm>
                <a:off x="344688" y="4236132"/>
                <a:ext cx="770475" cy="201671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S/.13.7</a:t>
                </a:r>
              </a:p>
            </p:txBody>
          </p:sp>
          <p:sp>
            <p:nvSpPr>
              <p:cNvPr id="126" name="Rectángulo redondeado 125"/>
              <p:cNvSpPr/>
              <p:nvPr/>
            </p:nvSpPr>
            <p:spPr>
              <a:xfrm>
                <a:off x="570792" y="4076816"/>
                <a:ext cx="573582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1050" b="1" dirty="0">
                    <a:solidFill>
                      <a:schemeClr val="bg1"/>
                    </a:solidFill>
                  </a:rPr>
                  <a:t>ICA</a:t>
                </a:r>
              </a:p>
            </p:txBody>
          </p:sp>
        </p:grpSp>
        <p:grpSp>
          <p:nvGrpSpPr>
            <p:cNvPr id="17" name="Grupo 126"/>
            <p:cNvGrpSpPr/>
            <p:nvPr/>
          </p:nvGrpSpPr>
          <p:grpSpPr>
            <a:xfrm>
              <a:off x="1607958" y="4136888"/>
              <a:ext cx="818011" cy="288469"/>
              <a:chOff x="448571" y="4100172"/>
              <a:chExt cx="818011" cy="288469"/>
            </a:xfrm>
          </p:grpSpPr>
          <p:sp>
            <p:nvSpPr>
              <p:cNvPr id="128" name="Rectángulo redondeado 127"/>
              <p:cNvSpPr/>
              <p:nvPr/>
            </p:nvSpPr>
            <p:spPr>
              <a:xfrm>
                <a:off x="448571" y="4232848"/>
                <a:ext cx="818011" cy="155793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S/.89.8</a:t>
                </a:r>
              </a:p>
            </p:txBody>
          </p:sp>
          <p:sp>
            <p:nvSpPr>
              <p:cNvPr id="129" name="Rectángulo redondeado 128"/>
              <p:cNvSpPr/>
              <p:nvPr/>
            </p:nvSpPr>
            <p:spPr>
              <a:xfrm>
                <a:off x="529687" y="4100172"/>
                <a:ext cx="630940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ANCASH</a:t>
                </a:r>
              </a:p>
            </p:txBody>
          </p:sp>
        </p:grpSp>
        <p:grpSp>
          <p:nvGrpSpPr>
            <p:cNvPr id="18" name="Grupo 129"/>
            <p:cNvGrpSpPr/>
            <p:nvPr/>
          </p:nvGrpSpPr>
          <p:grpSpPr>
            <a:xfrm>
              <a:off x="2703520" y="5196563"/>
              <a:ext cx="1077873" cy="384490"/>
              <a:chOff x="534937" y="4051871"/>
              <a:chExt cx="1077873" cy="384490"/>
            </a:xfrm>
          </p:grpSpPr>
          <p:sp>
            <p:nvSpPr>
              <p:cNvPr id="131" name="Rectángulo redondeado 130"/>
              <p:cNvSpPr/>
              <p:nvPr/>
            </p:nvSpPr>
            <p:spPr>
              <a:xfrm>
                <a:off x="550075" y="4245305"/>
                <a:ext cx="937328" cy="191056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S/.57.0</a:t>
                </a:r>
              </a:p>
            </p:txBody>
          </p:sp>
          <p:sp>
            <p:nvSpPr>
              <p:cNvPr id="132" name="Rectángulo redondeado 131"/>
              <p:cNvSpPr/>
              <p:nvPr/>
            </p:nvSpPr>
            <p:spPr>
              <a:xfrm>
                <a:off x="534937" y="4051871"/>
                <a:ext cx="1077873" cy="170922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HUANCAVELICA</a:t>
                </a:r>
              </a:p>
            </p:txBody>
          </p:sp>
        </p:grpSp>
        <p:grpSp>
          <p:nvGrpSpPr>
            <p:cNvPr id="19" name="Grupo 132"/>
            <p:cNvGrpSpPr/>
            <p:nvPr/>
          </p:nvGrpSpPr>
          <p:grpSpPr>
            <a:xfrm>
              <a:off x="772500" y="3138240"/>
              <a:ext cx="925214" cy="412144"/>
              <a:chOff x="463439" y="4040394"/>
              <a:chExt cx="925214" cy="412144"/>
            </a:xfrm>
          </p:grpSpPr>
          <p:sp>
            <p:nvSpPr>
              <p:cNvPr id="134" name="Rectángulo redondeado 133"/>
              <p:cNvSpPr/>
              <p:nvPr/>
            </p:nvSpPr>
            <p:spPr>
              <a:xfrm>
                <a:off x="485933" y="4236082"/>
                <a:ext cx="841408" cy="216456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S/.44.1</a:t>
                </a:r>
              </a:p>
            </p:txBody>
          </p:sp>
          <p:sp>
            <p:nvSpPr>
              <p:cNvPr id="135" name="Rectángulo redondeado 134"/>
              <p:cNvSpPr/>
              <p:nvPr/>
            </p:nvSpPr>
            <p:spPr>
              <a:xfrm>
                <a:off x="463439" y="4040394"/>
                <a:ext cx="925214" cy="190311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LAMBAYEQUE</a:t>
                </a:r>
              </a:p>
            </p:txBody>
          </p:sp>
        </p:grpSp>
        <p:grpSp>
          <p:nvGrpSpPr>
            <p:cNvPr id="20" name="Grupo 135"/>
            <p:cNvGrpSpPr/>
            <p:nvPr/>
          </p:nvGrpSpPr>
          <p:grpSpPr>
            <a:xfrm>
              <a:off x="1373836" y="2723482"/>
              <a:ext cx="914817" cy="288823"/>
              <a:chOff x="540132" y="3992627"/>
              <a:chExt cx="914817" cy="288823"/>
            </a:xfrm>
          </p:grpSpPr>
          <p:sp>
            <p:nvSpPr>
              <p:cNvPr id="137" name="Rectángulo redondeado 136"/>
              <p:cNvSpPr/>
              <p:nvPr/>
            </p:nvSpPr>
            <p:spPr>
              <a:xfrm>
                <a:off x="543872" y="4132900"/>
                <a:ext cx="911077" cy="14855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S/.226.0</a:t>
                </a:r>
              </a:p>
            </p:txBody>
          </p:sp>
          <p:sp>
            <p:nvSpPr>
              <p:cNvPr id="138" name="Rectángulo redondeado 137"/>
              <p:cNvSpPr/>
              <p:nvPr/>
            </p:nvSpPr>
            <p:spPr>
              <a:xfrm>
                <a:off x="540132" y="3992627"/>
                <a:ext cx="869865" cy="13250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CAJAMARCA</a:t>
                </a:r>
              </a:p>
            </p:txBody>
          </p:sp>
        </p:grpSp>
        <p:grpSp>
          <p:nvGrpSpPr>
            <p:cNvPr id="21" name="Grupo 138"/>
            <p:cNvGrpSpPr/>
            <p:nvPr/>
          </p:nvGrpSpPr>
          <p:grpSpPr>
            <a:xfrm>
              <a:off x="2338692" y="3992921"/>
              <a:ext cx="794589" cy="355203"/>
              <a:chOff x="444763" y="4029439"/>
              <a:chExt cx="794589" cy="355203"/>
            </a:xfrm>
          </p:grpSpPr>
          <p:sp>
            <p:nvSpPr>
              <p:cNvPr id="140" name="Rectángulo redondeado 139"/>
              <p:cNvSpPr/>
              <p:nvPr/>
            </p:nvSpPr>
            <p:spPr>
              <a:xfrm>
                <a:off x="444763" y="4199520"/>
                <a:ext cx="794589" cy="18512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S/.90.0</a:t>
                </a:r>
              </a:p>
            </p:txBody>
          </p:sp>
          <p:sp>
            <p:nvSpPr>
              <p:cNvPr id="141" name="Rectángulo redondeado 140"/>
              <p:cNvSpPr/>
              <p:nvPr/>
            </p:nvSpPr>
            <p:spPr>
              <a:xfrm>
                <a:off x="475239" y="4029439"/>
                <a:ext cx="746501" cy="16963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HUÁNUCO</a:t>
                </a:r>
              </a:p>
            </p:txBody>
          </p:sp>
        </p:grpSp>
        <p:grpSp>
          <p:nvGrpSpPr>
            <p:cNvPr id="22" name="Grupo 141"/>
            <p:cNvGrpSpPr/>
            <p:nvPr/>
          </p:nvGrpSpPr>
          <p:grpSpPr>
            <a:xfrm>
              <a:off x="2717446" y="4790677"/>
              <a:ext cx="794937" cy="325974"/>
              <a:chOff x="491601" y="4052342"/>
              <a:chExt cx="794937" cy="325974"/>
            </a:xfrm>
          </p:grpSpPr>
          <p:sp>
            <p:nvSpPr>
              <p:cNvPr id="143" name="Rectángulo redondeado 142"/>
              <p:cNvSpPr/>
              <p:nvPr/>
            </p:nvSpPr>
            <p:spPr>
              <a:xfrm>
                <a:off x="491601" y="4204358"/>
                <a:ext cx="794937" cy="173958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S/.84.1</a:t>
                </a:r>
              </a:p>
            </p:txBody>
          </p:sp>
          <p:sp>
            <p:nvSpPr>
              <p:cNvPr id="144" name="Rectángulo redondeado 143"/>
              <p:cNvSpPr/>
              <p:nvPr/>
            </p:nvSpPr>
            <p:spPr>
              <a:xfrm>
                <a:off x="576978" y="4052342"/>
                <a:ext cx="630940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JUNÍN</a:t>
                </a:r>
              </a:p>
            </p:txBody>
          </p:sp>
        </p:grpSp>
        <p:grpSp>
          <p:nvGrpSpPr>
            <p:cNvPr id="23" name="Grupo 144"/>
            <p:cNvGrpSpPr/>
            <p:nvPr/>
          </p:nvGrpSpPr>
          <p:grpSpPr>
            <a:xfrm>
              <a:off x="1736704" y="4748376"/>
              <a:ext cx="825170" cy="357506"/>
              <a:chOff x="335458" y="4063945"/>
              <a:chExt cx="825170" cy="357506"/>
            </a:xfrm>
          </p:grpSpPr>
          <p:sp>
            <p:nvSpPr>
              <p:cNvPr id="146" name="Rectángulo redondeado 145"/>
              <p:cNvSpPr/>
              <p:nvPr/>
            </p:nvSpPr>
            <p:spPr>
              <a:xfrm>
                <a:off x="335458" y="4218218"/>
                <a:ext cx="825170" cy="203233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S/.42.3</a:t>
                </a:r>
              </a:p>
            </p:txBody>
          </p:sp>
          <p:sp>
            <p:nvSpPr>
              <p:cNvPr id="147" name="Rectángulo redondeado 146"/>
              <p:cNvSpPr/>
              <p:nvPr/>
            </p:nvSpPr>
            <p:spPr>
              <a:xfrm>
                <a:off x="434851" y="4063945"/>
                <a:ext cx="630940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LIMA</a:t>
                </a:r>
              </a:p>
            </p:txBody>
          </p:sp>
        </p:grpSp>
        <p:grpSp>
          <p:nvGrpSpPr>
            <p:cNvPr id="24" name="Grupo 147"/>
            <p:cNvGrpSpPr/>
            <p:nvPr/>
          </p:nvGrpSpPr>
          <p:grpSpPr>
            <a:xfrm>
              <a:off x="3330834" y="5713170"/>
              <a:ext cx="893598" cy="297544"/>
              <a:chOff x="498139" y="4100172"/>
              <a:chExt cx="893598" cy="297544"/>
            </a:xfrm>
          </p:grpSpPr>
          <p:sp>
            <p:nvSpPr>
              <p:cNvPr id="149" name="Rectángulo redondeado 148"/>
              <p:cNvSpPr/>
              <p:nvPr/>
            </p:nvSpPr>
            <p:spPr>
              <a:xfrm>
                <a:off x="557539" y="4242933"/>
                <a:ext cx="736407" cy="154783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57.1  </a:t>
                </a:r>
              </a:p>
            </p:txBody>
          </p:sp>
          <p:sp>
            <p:nvSpPr>
              <p:cNvPr id="150" name="Rectángulo redondeado 149"/>
              <p:cNvSpPr/>
              <p:nvPr/>
            </p:nvSpPr>
            <p:spPr>
              <a:xfrm>
                <a:off x="498139" y="4100172"/>
                <a:ext cx="893598" cy="190417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APURÍMAC</a:t>
                </a:r>
              </a:p>
            </p:txBody>
          </p:sp>
        </p:grpSp>
        <p:grpSp>
          <p:nvGrpSpPr>
            <p:cNvPr id="25" name="Grupo 150"/>
            <p:cNvGrpSpPr/>
            <p:nvPr/>
          </p:nvGrpSpPr>
          <p:grpSpPr>
            <a:xfrm>
              <a:off x="3729152" y="5324473"/>
              <a:ext cx="851449" cy="338569"/>
              <a:chOff x="671614" y="4126975"/>
              <a:chExt cx="851449" cy="338569"/>
            </a:xfrm>
          </p:grpSpPr>
          <p:sp>
            <p:nvSpPr>
              <p:cNvPr id="152" name="Rectángulo redondeado 151"/>
              <p:cNvSpPr/>
              <p:nvPr/>
            </p:nvSpPr>
            <p:spPr>
              <a:xfrm>
                <a:off x="671614" y="4281686"/>
                <a:ext cx="851449" cy="183858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S/.131.2</a:t>
                </a:r>
              </a:p>
            </p:txBody>
          </p:sp>
          <p:sp>
            <p:nvSpPr>
              <p:cNvPr id="153" name="Rectángulo redondeado 152"/>
              <p:cNvSpPr/>
              <p:nvPr/>
            </p:nvSpPr>
            <p:spPr>
              <a:xfrm>
                <a:off x="850549" y="4126975"/>
                <a:ext cx="594820" cy="180031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CUSCO</a:t>
                </a:r>
              </a:p>
            </p:txBody>
          </p:sp>
        </p:grpSp>
        <p:grpSp>
          <p:nvGrpSpPr>
            <p:cNvPr id="26" name="Grupo 153"/>
            <p:cNvGrpSpPr/>
            <p:nvPr/>
          </p:nvGrpSpPr>
          <p:grpSpPr>
            <a:xfrm>
              <a:off x="2848976" y="6018237"/>
              <a:ext cx="774449" cy="322953"/>
              <a:chOff x="492623" y="4100172"/>
              <a:chExt cx="774449" cy="322953"/>
            </a:xfrm>
          </p:grpSpPr>
          <p:sp>
            <p:nvSpPr>
              <p:cNvPr id="155" name="Rectángulo redondeado 154"/>
              <p:cNvSpPr/>
              <p:nvPr/>
            </p:nvSpPr>
            <p:spPr>
              <a:xfrm>
                <a:off x="492623" y="4236133"/>
                <a:ext cx="766927" cy="18699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S/.61.0</a:t>
                </a:r>
              </a:p>
            </p:txBody>
          </p:sp>
          <p:sp>
            <p:nvSpPr>
              <p:cNvPr id="156" name="Rectángulo redondeado 155"/>
              <p:cNvSpPr/>
              <p:nvPr/>
            </p:nvSpPr>
            <p:spPr>
              <a:xfrm>
                <a:off x="498139" y="4100172"/>
                <a:ext cx="768933" cy="135961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AYACUCHO</a:t>
                </a:r>
              </a:p>
            </p:txBody>
          </p:sp>
        </p:grpSp>
        <p:grpSp>
          <p:nvGrpSpPr>
            <p:cNvPr id="27" name="Grupo 156"/>
            <p:cNvGrpSpPr/>
            <p:nvPr/>
          </p:nvGrpSpPr>
          <p:grpSpPr>
            <a:xfrm>
              <a:off x="3365478" y="6373708"/>
              <a:ext cx="919909" cy="330364"/>
              <a:chOff x="529686" y="4075968"/>
              <a:chExt cx="919909" cy="330364"/>
            </a:xfrm>
          </p:grpSpPr>
          <p:sp>
            <p:nvSpPr>
              <p:cNvPr id="158" name="Rectángulo redondeado 157"/>
              <p:cNvSpPr/>
              <p:nvPr/>
            </p:nvSpPr>
            <p:spPr>
              <a:xfrm>
                <a:off x="597971" y="4223454"/>
                <a:ext cx="731853" cy="182878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</a:rPr>
                  <a:t>S/.22.6</a:t>
                </a:r>
              </a:p>
            </p:txBody>
          </p:sp>
          <p:sp>
            <p:nvSpPr>
              <p:cNvPr id="159" name="Rectángulo redondeado 158"/>
              <p:cNvSpPr/>
              <p:nvPr/>
            </p:nvSpPr>
            <p:spPr>
              <a:xfrm>
                <a:off x="529686" y="4075968"/>
                <a:ext cx="919909" cy="168521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</a:rPr>
                  <a:t>AREQUIPA</a:t>
                </a:r>
              </a:p>
            </p:txBody>
          </p:sp>
        </p:grpSp>
      </p:grpSp>
      <p:sp>
        <p:nvSpPr>
          <p:cNvPr id="160" name="Rectángulo redondeado 159"/>
          <p:cNvSpPr/>
          <p:nvPr/>
        </p:nvSpPr>
        <p:spPr>
          <a:xfrm>
            <a:off x="1400335" y="3841430"/>
            <a:ext cx="904113" cy="15592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PE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S/.89.5</a:t>
            </a:r>
          </a:p>
        </p:txBody>
      </p:sp>
      <p:sp>
        <p:nvSpPr>
          <p:cNvPr id="161" name="Rectángulo redondeado 160"/>
          <p:cNvSpPr/>
          <p:nvPr/>
        </p:nvSpPr>
        <p:spPr>
          <a:xfrm>
            <a:off x="1400335" y="3581617"/>
            <a:ext cx="913627" cy="27736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PE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LIBERTAD</a:t>
            </a:r>
          </a:p>
        </p:txBody>
      </p:sp>
      <p:sp>
        <p:nvSpPr>
          <p:cNvPr id="163" name="Rectángulo redondeado 145">
            <a:extLst>
              <a:ext uri="{FF2B5EF4-FFF2-40B4-BE49-F238E27FC236}">
                <a16:creationId xmlns:a16="http://schemas.microsoft.com/office/drawing/2014/main" id="{4796E51C-BC7C-4909-8813-53F063450C5C}"/>
              </a:ext>
            </a:extLst>
          </p:cNvPr>
          <p:cNvSpPr/>
          <p:nvPr/>
        </p:nvSpPr>
        <p:spPr>
          <a:xfrm>
            <a:off x="2273378" y="5343936"/>
            <a:ext cx="743402" cy="16384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PE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S/.0.1</a:t>
            </a:r>
          </a:p>
        </p:txBody>
      </p:sp>
      <p:sp>
        <p:nvSpPr>
          <p:cNvPr id="164" name="Rectángulo redondeado 146">
            <a:extLst>
              <a:ext uri="{FF2B5EF4-FFF2-40B4-BE49-F238E27FC236}">
                <a16:creationId xmlns:a16="http://schemas.microsoft.com/office/drawing/2014/main" id="{025C2EE4-5070-4148-9C7C-C1C4B556888B}"/>
              </a:ext>
            </a:extLst>
          </p:cNvPr>
          <p:cNvSpPr/>
          <p:nvPr/>
        </p:nvSpPr>
        <p:spPr>
          <a:xfrm>
            <a:off x="2397561" y="5180385"/>
            <a:ext cx="630940" cy="16431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PE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CALLAO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3DA6FEAB-F8B3-4715-906A-B864C251F3EA}"/>
              </a:ext>
            </a:extLst>
          </p:cNvPr>
          <p:cNvSpPr txBox="1"/>
          <p:nvPr/>
        </p:nvSpPr>
        <p:spPr>
          <a:xfrm>
            <a:off x="4932977" y="986278"/>
            <a:ext cx="5545476" cy="783193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s-PE" dirty="0">
                <a:solidFill>
                  <a:srgbClr val="C00000"/>
                </a:solidFill>
              </a:rPr>
              <a:t>PRESUPUESTO DEL BONO RURAL Y DEL  BONO FAMILIAR UNIVERSAL (RURAL Y PPSS)</a:t>
            </a:r>
          </a:p>
        </p:txBody>
      </p:sp>
      <p:pic>
        <p:nvPicPr>
          <p:cNvPr id="168" name="Imagen 167">
            <a:extLst>
              <a:ext uri="{FF2B5EF4-FFF2-40B4-BE49-F238E27FC236}">
                <a16:creationId xmlns:a16="http://schemas.microsoft.com/office/drawing/2014/main" id="{99AC47A4-3843-4A74-9A67-C87BD05A26C0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/>
          <a:srcRect l="53293" t="75328" r="25183"/>
          <a:stretch>
            <a:fillRect/>
          </a:stretch>
        </p:blipFill>
        <p:spPr>
          <a:xfrm>
            <a:off x="484387" y="6754270"/>
            <a:ext cx="430355" cy="260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F1A6BBB0-54CC-46B9-BEE7-A8CE7056E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25631"/>
              </p:ext>
            </p:extLst>
          </p:nvPr>
        </p:nvGraphicFramePr>
        <p:xfrm>
          <a:off x="5751069" y="2121724"/>
          <a:ext cx="4527905" cy="4766233"/>
        </p:xfrm>
        <a:graphic>
          <a:graphicData uri="http://schemas.openxmlformats.org/drawingml/2006/table">
            <a:tbl>
              <a:tblPr/>
              <a:tblGrid>
                <a:gridCol w="1056029">
                  <a:extLst>
                    <a:ext uri="{9D8B030D-6E8A-4147-A177-3AD203B41FA5}">
                      <a16:colId xmlns:a16="http://schemas.microsoft.com/office/drawing/2014/main" val="1375332120"/>
                    </a:ext>
                  </a:extLst>
                </a:gridCol>
                <a:gridCol w="867969">
                  <a:extLst>
                    <a:ext uri="{9D8B030D-6E8A-4147-A177-3AD203B41FA5}">
                      <a16:colId xmlns:a16="http://schemas.microsoft.com/office/drawing/2014/main" val="3391471025"/>
                    </a:ext>
                  </a:extLst>
                </a:gridCol>
                <a:gridCol w="867969">
                  <a:extLst>
                    <a:ext uri="{9D8B030D-6E8A-4147-A177-3AD203B41FA5}">
                      <a16:colId xmlns:a16="http://schemas.microsoft.com/office/drawing/2014/main" val="2181060399"/>
                    </a:ext>
                  </a:extLst>
                </a:gridCol>
                <a:gridCol w="867969">
                  <a:extLst>
                    <a:ext uri="{9D8B030D-6E8A-4147-A177-3AD203B41FA5}">
                      <a16:colId xmlns:a16="http://schemas.microsoft.com/office/drawing/2014/main" val="1517986686"/>
                    </a:ext>
                  </a:extLst>
                </a:gridCol>
                <a:gridCol w="867969">
                  <a:extLst>
                    <a:ext uri="{9D8B030D-6E8A-4147-A177-3AD203B41FA5}">
                      <a16:colId xmlns:a16="http://schemas.microsoft.com/office/drawing/2014/main" val="395742246"/>
                    </a:ext>
                  </a:extLst>
                </a:gridCol>
              </a:tblGrid>
              <a:tr h="317750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Bono rural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Universal Rural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Universal PP.SS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44301"/>
                  </a:ext>
                </a:extLst>
              </a:tr>
              <a:tr h="201241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S/30,363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S/23,885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S/59,153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166461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S/43,880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S/11,573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S/34,363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S/89,817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275318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S/24,200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S/5,711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S/27,236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S/57,147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883995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S/9,179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S/10,640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S/2,740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S/22,558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048300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S/28,049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S/6,308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S/26,654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S/61,011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24475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S/102,557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S/15,007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S/108,445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S/226,009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919365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588715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S/70,355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S/18,765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S/42,125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S/131,246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399024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S/25,066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S/4,237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S/27,735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S/57,037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921460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S/44,067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S/7,890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S/38,028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S/89,985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266976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S/6,406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S/6,114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S/1,193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S/13,713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355260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S/47,378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S/17,342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S/19,372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S/84,093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70130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S/43,482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S/10,404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S/35,625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S/89,511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332275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S/25,538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S/8,472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S/10,056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S/44,065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071779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S/22,770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S/15,328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S/4,172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S/42,270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547610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S/34,651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S/3,915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S/30,974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S/69,539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87309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S/3,694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S/2,538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S/715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40706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S/2,147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S/4,479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502948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S/10,857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S/3,494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S/6,040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S/20,392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41799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S/38,209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S/8,058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S/49,320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S/95,587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138251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S/69,645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S/18,602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S/53,502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S/141,748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702812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S/37,948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S/6,580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S/16,003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S/60,531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166644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S/3,167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S/3,515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S/7,307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867241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S/2,510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S/539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S/4,304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772717"/>
                  </a:ext>
                </a:extLst>
              </a:tr>
              <a:tr h="1694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S/18,789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S/3,887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S/5,072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S/27,749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748214"/>
                  </a:ext>
                </a:extLst>
              </a:tr>
              <a:tr h="180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S/744,905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S/196,195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S/565,214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S/1,506,313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01293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659670" y="1706076"/>
            <a:ext cx="675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600" dirty="0"/>
              <a:t>S/</a:t>
            </a:r>
          </a:p>
        </p:txBody>
      </p:sp>
    </p:spTree>
    <p:extLst>
      <p:ext uri="{BB962C8B-B14F-4D97-AF65-F5344CB8AC3E}">
        <p14:creationId xmlns:p14="http://schemas.microsoft.com/office/powerpoint/2010/main" val="39191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423768" y="7006700"/>
            <a:ext cx="2405658" cy="402483"/>
          </a:xfrm>
        </p:spPr>
        <p:txBody>
          <a:bodyPr/>
          <a:lstStyle/>
          <a:p>
            <a:fld id="{486DDA48-032B-426F-BB88-8277D73AAFBE}" type="slidenum">
              <a:rPr lang="es-PE" smtClean="0"/>
              <a:pPr/>
              <a:t>11</a:t>
            </a:fld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362834" y="1018583"/>
            <a:ext cx="10054649" cy="91940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AVANCE SUBSIDIOS MONETARIOS</a:t>
            </a:r>
          </a:p>
          <a:p>
            <a:r>
              <a:rPr lang="es-PE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ÁMBITO RURAL Y UNIVERSAL (MIDIS: ÁMBITO RURAL Y PPSS)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/>
          <a:srcRect l="5131" t="34723" r="53961" b="20850"/>
          <a:stretch>
            <a:fillRect/>
          </a:stretch>
        </p:blipFill>
        <p:spPr>
          <a:xfrm>
            <a:off x="600183" y="4990550"/>
            <a:ext cx="1509304" cy="89771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C89AF41-131B-4F8D-B157-9B5175110CCC}"/>
              </a:ext>
            </a:extLst>
          </p:cNvPr>
          <p:cNvSpPr txBox="1"/>
          <p:nvPr/>
        </p:nvSpPr>
        <p:spPr>
          <a:xfrm>
            <a:off x="2267459" y="2252281"/>
            <a:ext cx="1938992" cy="5107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latin typeface="Century Gothic" panose="020B0502020202020204" pitchFamily="34" charset="0"/>
              </a:rPr>
              <a:t>Hogares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5E1F9AE-5B44-474E-B993-A8F131584A13}"/>
              </a:ext>
            </a:extLst>
          </p:cNvPr>
          <p:cNvSpPr txBox="1"/>
          <p:nvPr/>
        </p:nvSpPr>
        <p:spPr>
          <a:xfrm>
            <a:off x="5017797" y="2293228"/>
            <a:ext cx="2247308" cy="5107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latin typeface="Century Gothic" panose="020B0502020202020204" pitchFamily="34" charset="0"/>
              </a:rPr>
              <a:t>Programado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5373A04-B3FC-432A-9AEA-C36C934899A9}"/>
              </a:ext>
            </a:extLst>
          </p:cNvPr>
          <p:cNvSpPr txBox="1"/>
          <p:nvPr/>
        </p:nvSpPr>
        <p:spPr>
          <a:xfrm>
            <a:off x="8189631" y="2284607"/>
            <a:ext cx="2027863" cy="5107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latin typeface="Century Gothic" panose="020B0502020202020204" pitchFamily="34" charset="0"/>
              </a:rPr>
              <a:t>Cobrado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2799409-2E42-47D2-A33B-C6040563FEC2}"/>
              </a:ext>
            </a:extLst>
          </p:cNvPr>
          <p:cNvGrpSpPr/>
          <p:nvPr/>
        </p:nvGrpSpPr>
        <p:grpSpPr>
          <a:xfrm>
            <a:off x="653057" y="3023102"/>
            <a:ext cx="9452005" cy="1115975"/>
            <a:chOff x="542029" y="3596434"/>
            <a:chExt cx="9452005" cy="111597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 cstate="print"/>
            <a:srcRect l="9835" t="20839" r="60232" b="33019"/>
            <a:stretch>
              <a:fillRect/>
            </a:stretch>
          </p:blipFill>
          <p:spPr>
            <a:xfrm>
              <a:off x="542029" y="3596434"/>
              <a:ext cx="1383792" cy="1011400"/>
            </a:xfrm>
            <a:prstGeom prst="rect">
              <a:avLst/>
            </a:prstGeom>
            <a:solidFill>
              <a:srgbClr val="A50021">
                <a:alpha val="65098"/>
              </a:srgbClr>
            </a:solidFill>
            <a:ln>
              <a:noFill/>
            </a:ln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B85441E-E525-41FD-AEA5-14D7ADAB8CCF}"/>
                </a:ext>
              </a:extLst>
            </p:cNvPr>
            <p:cNvSpPr txBox="1"/>
            <p:nvPr/>
          </p:nvSpPr>
          <p:spPr>
            <a:xfrm>
              <a:off x="2181484" y="3760637"/>
              <a:ext cx="1928968" cy="510778"/>
            </a:xfrm>
            <a:prstGeom prst="roundRect">
              <a:avLst/>
            </a:prstGeom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2400" b="1" dirty="0">
                  <a:latin typeface="Century Gothic" panose="020B0502020202020204" pitchFamily="34" charset="0"/>
                </a:rPr>
                <a:t>980,138</a:t>
              </a:r>
              <a:endParaRPr lang="x-none" sz="2400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B1BC815B-718A-47FA-B2C6-38366AB878BD}"/>
                </a:ext>
              </a:extLst>
            </p:cNvPr>
            <p:cNvSpPr txBox="1"/>
            <p:nvPr/>
          </p:nvSpPr>
          <p:spPr>
            <a:xfrm>
              <a:off x="5026040" y="3830435"/>
              <a:ext cx="2128038" cy="510778"/>
            </a:xfrm>
            <a:prstGeom prst="roundRect">
              <a:avLst/>
            </a:prstGeom>
            <a:solidFill>
              <a:srgbClr val="A50021">
                <a:alpha val="65098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s-PE"/>
              </a:defPPr>
              <a:lvl1pPr algn="ctr">
                <a:defRPr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x-none" dirty="0"/>
                <a:t>966,028 </a:t>
              </a:r>
              <a:endParaRPr lang="es-PE" dirty="0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E453361C-CBCF-4D71-B03B-AFFC4CE54317}"/>
                </a:ext>
              </a:extLst>
            </p:cNvPr>
            <p:cNvSpPr txBox="1"/>
            <p:nvPr/>
          </p:nvSpPr>
          <p:spPr>
            <a:xfrm>
              <a:off x="8220897" y="3760637"/>
              <a:ext cx="1773137" cy="510778"/>
            </a:xfrm>
            <a:prstGeom prst="roundRect">
              <a:avLst>
                <a:gd name="adj" fmla="val 16667"/>
              </a:avLst>
            </a:prstGeom>
            <a:solidFill>
              <a:srgbClr val="CC0000">
                <a:alpha val="6549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355,635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747A33DE-B6FE-4880-9902-07E872BC47C8}"/>
                </a:ext>
              </a:extLst>
            </p:cNvPr>
            <p:cNvSpPr txBox="1"/>
            <p:nvPr/>
          </p:nvSpPr>
          <p:spPr>
            <a:xfrm>
              <a:off x="8856617" y="4201631"/>
              <a:ext cx="1121571" cy="510778"/>
            </a:xfrm>
            <a:prstGeom prst="roundRect">
              <a:avLst/>
            </a:prstGeom>
            <a:solidFill>
              <a:schemeClr val="tx1">
                <a:alpha val="65882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/>
                <a:t>36.8%</a:t>
              </a:r>
              <a:endParaRPr lang="es-PE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75ABFA-9546-4D9B-8B48-B5310AB0398F}"/>
              </a:ext>
            </a:extLst>
          </p:cNvPr>
          <p:cNvSpPr txBox="1"/>
          <p:nvPr/>
        </p:nvSpPr>
        <p:spPr>
          <a:xfrm>
            <a:off x="2292512" y="4688701"/>
            <a:ext cx="1948585" cy="510778"/>
          </a:xfrm>
          <a:prstGeom prst="roundRect">
            <a:avLst/>
          </a:prstGeom>
          <a:ln w="19050">
            <a:solidFill>
              <a:schemeClr val="accent6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latin typeface="Century Gothic" panose="020B0502020202020204" pitchFamily="34" charset="0"/>
              </a:rPr>
              <a:t>258,151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EB8AE91-4EE2-4C67-BD60-D6F508B10EE0}"/>
              </a:ext>
            </a:extLst>
          </p:cNvPr>
          <p:cNvSpPr txBox="1"/>
          <p:nvPr/>
        </p:nvSpPr>
        <p:spPr>
          <a:xfrm>
            <a:off x="5137068" y="4714040"/>
            <a:ext cx="2128037" cy="510778"/>
          </a:xfrm>
          <a:prstGeom prst="roundRect">
            <a:avLst/>
          </a:prstGeom>
          <a:solidFill>
            <a:srgbClr val="A50021">
              <a:alpha val="65098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256,277</a:t>
            </a:r>
            <a:r>
              <a:rPr lang="x-non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AEFB8B9-317F-46CA-958F-B9F58B2B9350}"/>
              </a:ext>
            </a:extLst>
          </p:cNvPr>
          <p:cNvSpPr txBox="1"/>
          <p:nvPr/>
        </p:nvSpPr>
        <p:spPr>
          <a:xfrm>
            <a:off x="8331925" y="4682668"/>
            <a:ext cx="1743276" cy="510778"/>
          </a:xfrm>
          <a:prstGeom prst="roundRect">
            <a:avLst/>
          </a:prstGeom>
          <a:solidFill>
            <a:srgbClr val="CC0000">
              <a:alpha val="6549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x-none" dirty="0"/>
              <a:t>111,438</a:t>
            </a:r>
            <a:endParaRPr lang="es-PE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1FAE600-F956-4385-BBD0-600534BC0B01}"/>
              </a:ext>
            </a:extLst>
          </p:cNvPr>
          <p:cNvSpPr txBox="1"/>
          <p:nvPr/>
        </p:nvSpPr>
        <p:spPr>
          <a:xfrm>
            <a:off x="8967645" y="5123662"/>
            <a:ext cx="1123985" cy="510778"/>
          </a:xfrm>
          <a:prstGeom prst="roundRect">
            <a:avLst/>
          </a:prstGeom>
          <a:solidFill>
            <a:schemeClr val="tx1">
              <a:alpha val="65882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400" b="1" dirty="0"/>
              <a:t>43.5 %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DCE65E8-C907-4BF6-8447-99186E2FF622}"/>
              </a:ext>
            </a:extLst>
          </p:cNvPr>
          <p:cNvSpPr txBox="1"/>
          <p:nvPr/>
        </p:nvSpPr>
        <p:spPr>
          <a:xfrm>
            <a:off x="2272895" y="5934708"/>
            <a:ext cx="1968202" cy="510778"/>
          </a:xfrm>
          <a:prstGeom prst="roundRect">
            <a:avLst/>
          </a:prstGeom>
          <a:ln w="19050">
            <a:solidFill>
              <a:schemeClr val="accent6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x-none" sz="2400" dirty="0"/>
              <a:t>743,702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B439C69-F198-46AB-A759-5B525F950BB1}"/>
              </a:ext>
            </a:extLst>
          </p:cNvPr>
          <p:cNvSpPr txBox="1"/>
          <p:nvPr/>
        </p:nvSpPr>
        <p:spPr>
          <a:xfrm>
            <a:off x="5137068" y="5905286"/>
            <a:ext cx="2128037" cy="510778"/>
          </a:xfrm>
          <a:prstGeom prst="roundRect">
            <a:avLst/>
          </a:prstGeom>
          <a:solidFill>
            <a:srgbClr val="A50021">
              <a:alpha val="65098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735,499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6667D5-581D-4A65-9801-C3DEF9C1CD0D}"/>
              </a:ext>
            </a:extLst>
          </p:cNvPr>
          <p:cNvSpPr txBox="1"/>
          <p:nvPr/>
        </p:nvSpPr>
        <p:spPr>
          <a:xfrm>
            <a:off x="2292512" y="6488064"/>
            <a:ext cx="8124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(*) Inicio del Pago a beneficiarios de PP.SS JUNTOS, P65 y CONTIGO programado para el 01.06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AC5886F-3629-4C42-9FBE-7A353C9C52C1}"/>
              </a:ext>
            </a:extLst>
          </p:cNvPr>
          <p:cNvSpPr txBox="1"/>
          <p:nvPr/>
        </p:nvSpPr>
        <p:spPr>
          <a:xfrm>
            <a:off x="2696210" y="2849591"/>
            <a:ext cx="1121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FI: 13/05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B652562-7EE3-4F19-BABD-4F18225F8F03}"/>
              </a:ext>
            </a:extLst>
          </p:cNvPr>
          <p:cNvSpPr txBox="1"/>
          <p:nvPr/>
        </p:nvSpPr>
        <p:spPr>
          <a:xfrm>
            <a:off x="2732015" y="5202998"/>
            <a:ext cx="1121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00"/>
            </a:lvl1pPr>
          </a:lstStyle>
          <a:p>
            <a:r>
              <a:rPr lang="es-PE" dirty="0"/>
              <a:t>FI: 20/05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5B42C64-78F2-4BA3-BB27-5631F032E0EB}"/>
              </a:ext>
            </a:extLst>
          </p:cNvPr>
          <p:cNvSpPr txBox="1"/>
          <p:nvPr/>
        </p:nvSpPr>
        <p:spPr>
          <a:xfrm>
            <a:off x="8331925" y="5899930"/>
            <a:ext cx="1743276" cy="510778"/>
          </a:xfrm>
          <a:prstGeom prst="roundRect">
            <a:avLst/>
          </a:prstGeom>
          <a:solidFill>
            <a:srgbClr val="CC0000">
              <a:alpha val="6549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x-none" dirty="0"/>
              <a:t>(*)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8891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12</a:t>
            </a:fld>
            <a:endParaRPr lang="es-PE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50883"/>
              </p:ext>
            </p:extLst>
          </p:nvPr>
        </p:nvGraphicFramePr>
        <p:xfrm>
          <a:off x="3520439" y="4476499"/>
          <a:ext cx="6522720" cy="2164081"/>
        </p:xfrm>
        <a:graphic>
          <a:graphicData uri="http://schemas.openxmlformats.org/drawingml/2006/table">
            <a:tbl>
              <a:tblPr/>
              <a:tblGrid>
                <a:gridCol w="2052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2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Modalidad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Programado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Ejecutado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N° de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Hogares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Depósito a cuenta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57,403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57,403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Banca Celular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178,171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50,763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28.50%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ETV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20,703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3,272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15.80%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256,277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111,438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43.50%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409128"/>
              </p:ext>
            </p:extLst>
          </p:nvPr>
        </p:nvGraphicFramePr>
        <p:xfrm>
          <a:off x="3520439" y="1946298"/>
          <a:ext cx="6522720" cy="2164081"/>
        </p:xfrm>
        <a:graphic>
          <a:graphicData uri="http://schemas.openxmlformats.org/drawingml/2006/table">
            <a:tbl>
              <a:tblPr/>
              <a:tblGrid>
                <a:gridCol w="2052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2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Modalidad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Programado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Ejecutado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N° de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Hogares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entury Gothic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Depósito a cuenta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85,997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85,997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Banca Celular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603,111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262,201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43.5%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ETV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276,920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7,437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966,028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355,</a:t>
                      </a:r>
                      <a:r>
                        <a:rPr lang="es-PE" sz="1600" b="1" i="0" u="none" strike="noStrike" baseline="0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635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36.8%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Imagen 7"/>
          <p:cNvPicPr>
            <a:picLocks noChangeAspect="1"/>
          </p:cNvPicPr>
          <p:nvPr/>
        </p:nvPicPr>
        <p:blipFill rotWithShape="1">
          <a:blip r:embed="rId2" cstate="print"/>
          <a:srcRect l="9835" t="20839" r="60232" b="33019"/>
          <a:stretch>
            <a:fillRect/>
          </a:stretch>
        </p:blipFill>
        <p:spPr>
          <a:xfrm>
            <a:off x="884156" y="2758160"/>
            <a:ext cx="1383792" cy="1011400"/>
          </a:xfrm>
          <a:prstGeom prst="rect">
            <a:avLst/>
          </a:prstGeom>
          <a:solidFill>
            <a:srgbClr val="A50021">
              <a:alpha val="65098"/>
            </a:srgbClr>
          </a:solidFill>
          <a:ln>
            <a:noFill/>
          </a:ln>
        </p:spPr>
      </p:pic>
      <p:pic>
        <p:nvPicPr>
          <p:cNvPr id="11" name="Imagen 8"/>
          <p:cNvPicPr>
            <a:picLocks noChangeAspect="1"/>
          </p:cNvPicPr>
          <p:nvPr/>
        </p:nvPicPr>
        <p:blipFill rotWithShape="1">
          <a:blip r:embed="rId3" cstate="print"/>
          <a:srcRect l="5131" t="34723" r="53961" b="20850"/>
          <a:stretch>
            <a:fillRect/>
          </a:stretch>
        </p:blipFill>
        <p:spPr>
          <a:xfrm>
            <a:off x="950703" y="5453616"/>
            <a:ext cx="1509304" cy="897711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15694" y="2143142"/>
            <a:ext cx="217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Century Gothic" panose="020B0502020202020204" pitchFamily="34" charset="0"/>
              </a:rPr>
              <a:t>BONO RURAL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44659" y="4885011"/>
            <a:ext cx="292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Century Gothic" panose="020B0502020202020204" pitchFamily="34" charset="0"/>
              </a:rPr>
              <a:t>BONO UNIVERSAL RURAL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3500" y="892422"/>
            <a:ext cx="10348313" cy="91940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AVANCE POR MODALIDADES DE PAGO</a:t>
            </a:r>
          </a:p>
          <a:p>
            <a:r>
              <a:rPr lang="es-PE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ÁMBITO RURAL Y UNIVERSAL (MIDIS: ÁMBITO RURAL Y PPSS)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6667D5-581D-4A65-9801-C3DEF9C1CD0D}"/>
              </a:ext>
            </a:extLst>
          </p:cNvPr>
          <p:cNvSpPr txBox="1"/>
          <p:nvPr/>
        </p:nvSpPr>
        <p:spPr>
          <a:xfrm>
            <a:off x="950703" y="6762620"/>
            <a:ext cx="8124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(*) Inicio del Pago a beneficiarios de PP.SS JUNTOS, P65 y CONTIGO programado para el 01.06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n 1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1" y="6165615"/>
            <a:ext cx="370835" cy="457075"/>
          </a:xfrm>
          <a:prstGeom prst="rect">
            <a:avLst/>
          </a:prstGeom>
        </p:spPr>
      </p:pic>
      <p:sp>
        <p:nvSpPr>
          <p:cNvPr id="166" name="CuadroTexto 165">
            <a:extLst>
              <a:ext uri="{FF2B5EF4-FFF2-40B4-BE49-F238E27FC236}">
                <a16:creationId xmlns:a16="http://schemas.microsoft.com/office/drawing/2014/main" id="{4CF3863A-1FA2-4083-8E5A-5790915AE9A3}"/>
              </a:ext>
            </a:extLst>
          </p:cNvPr>
          <p:cNvSpPr txBox="1"/>
          <p:nvPr/>
        </p:nvSpPr>
        <p:spPr>
          <a:xfrm>
            <a:off x="3727347" y="230730"/>
            <a:ext cx="6596560" cy="61293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3000" b="1" dirty="0">
                <a:latin typeface="Century Gothic" panose="020B0502020202020204" pitchFamily="34" charset="0"/>
              </a:rPr>
              <a:t>SUBSIDIOS MONETARIOS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59BBB877-6352-448B-8B50-9ACD595FFA3A}"/>
              </a:ext>
            </a:extLst>
          </p:cNvPr>
          <p:cNvSpPr txBox="1"/>
          <p:nvPr/>
        </p:nvSpPr>
        <p:spPr>
          <a:xfrm>
            <a:off x="420915" y="1152742"/>
            <a:ext cx="6879772" cy="44267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AGRICULTORES BENEFICIADOS POR ALGÚN SUBSIDIO</a:t>
            </a: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4CF693DF-B9DC-424F-BE31-D980C66960D4}"/>
              </a:ext>
            </a:extLst>
          </p:cNvPr>
          <p:cNvSpPr txBox="1"/>
          <p:nvPr/>
        </p:nvSpPr>
        <p:spPr>
          <a:xfrm>
            <a:off x="529162" y="1595416"/>
            <a:ext cx="4521810" cy="3473291"/>
          </a:xfrm>
          <a:prstGeom prst="roundRect">
            <a:avLst/>
          </a:prstGeom>
          <a:ln>
            <a:solidFill>
              <a:srgbClr val="C30D9C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Century Gothic" pitchFamily="34" charset="0"/>
              </a:rPr>
              <a:t>De acuerdo a la información remitida por el Ministerio de Agricultura y Riego* de 2,011,458 registros de agricultores, se logró validar con RENIEC 1,958,143 registros y se corroboró que 1,509,258 personas (77% del total validado) han sido beneficiarias de alguno de los subsidios implementados por el Estado en el marco de la emergencia.</a:t>
            </a:r>
          </a:p>
        </p:txBody>
      </p:sp>
      <p:graphicFrame>
        <p:nvGraphicFramePr>
          <p:cNvPr id="115" name="Tabla 114">
            <a:extLst>
              <a:ext uri="{FF2B5EF4-FFF2-40B4-BE49-F238E27FC236}">
                <a16:creationId xmlns:a16="http://schemas.microsoft.com/office/drawing/2014/main" id="{6A53956E-DBE6-4E61-8AA1-627DA352B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98544"/>
              </p:ext>
            </p:extLst>
          </p:nvPr>
        </p:nvGraphicFramePr>
        <p:xfrm>
          <a:off x="5281578" y="2333841"/>
          <a:ext cx="4998787" cy="1996440"/>
        </p:xfrm>
        <a:graphic>
          <a:graphicData uri="http://schemas.openxmlformats.org/drawingml/2006/table">
            <a:tbl>
              <a:tblPr/>
              <a:tblGrid>
                <a:gridCol w="3176570">
                  <a:extLst>
                    <a:ext uri="{9D8B030D-6E8A-4147-A177-3AD203B41FA5}">
                      <a16:colId xmlns:a16="http://schemas.microsoft.com/office/drawing/2014/main" val="2437876284"/>
                    </a:ext>
                  </a:extLst>
                </a:gridCol>
                <a:gridCol w="1822217">
                  <a:extLst>
                    <a:ext uri="{9D8B030D-6E8A-4147-A177-3AD203B41FA5}">
                      <a16:colId xmlns:a16="http://schemas.microsoft.com/office/drawing/2014/main" val="692085108"/>
                    </a:ext>
                  </a:extLst>
                </a:gridCol>
              </a:tblGrid>
              <a:tr h="3712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NUMERO DE PERSONAS BENEFICIARIAS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800073"/>
                  </a:ext>
                </a:extLst>
              </a:tr>
              <a:tr h="2038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422,590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060410"/>
                  </a:ext>
                </a:extLst>
              </a:tr>
              <a:tr h="2038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INDEPENDIENTE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983084"/>
                  </a:ext>
                </a:extLst>
              </a:tr>
              <a:tr h="2038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RURAL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399,039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741788"/>
                  </a:ext>
                </a:extLst>
              </a:tr>
              <a:tr h="2038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UNIVERSAL (MIDIS) – PPSS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444,598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218803"/>
                  </a:ext>
                </a:extLst>
              </a:tr>
              <a:tr h="2038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UNIVERSAL (MIDIS) – NO PPSS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435208"/>
                  </a:ext>
                </a:extLst>
              </a:tr>
              <a:tr h="2038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UNIVERSAL (MTPE)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70553"/>
                  </a:ext>
                </a:extLst>
              </a:tr>
              <a:tr h="2165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1,509,258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11377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B5E3CF0E-81AF-4B46-8D29-BCB212F51CA8}"/>
              </a:ext>
            </a:extLst>
          </p:cNvPr>
          <p:cNvSpPr txBox="1"/>
          <p:nvPr/>
        </p:nvSpPr>
        <p:spPr>
          <a:xfrm>
            <a:off x="529161" y="5143120"/>
            <a:ext cx="9245600" cy="1328023"/>
          </a:xfrm>
          <a:prstGeom prst="roundRect">
            <a:avLst/>
          </a:prstGeom>
          <a:ln>
            <a:solidFill>
              <a:srgbClr val="C30D9C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Century Gothic" pitchFamily="34" charset="0"/>
              </a:rPr>
              <a:t>Aquellos agricultores cuyos hogares no se encuentran en el Padrón General de Hogares, podrán registrar su información en el Registro Nacional de Hogares, para posteriormente ser evaluados y encontrar aquellos que cumplan con los criterios establecidos en el Decreto de Urgencia N° 052-2020.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956133B-B6C0-4319-B14D-B0ADA458DB7A}"/>
              </a:ext>
            </a:extLst>
          </p:cNvPr>
          <p:cNvSpPr/>
          <p:nvPr/>
        </p:nvSpPr>
        <p:spPr>
          <a:xfrm>
            <a:off x="529161" y="6649588"/>
            <a:ext cx="77004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dirty="0">
                <a:latin typeface="Century Gothic" pitchFamily="34" charset="0"/>
              </a:rPr>
              <a:t>* La información recogida por MINAGRI toma como referencia diferentes bases de datos: 1) Agricultores adscritos a los programas del MINAGRI; 2) Censo Nacional Agrario – CENAGRO; 3) Listas de organizaciones agrarias y comunidades campesinas; 4) </a:t>
            </a:r>
            <a:r>
              <a:rPr lang="es-PE" sz="1000" dirty="0" err="1">
                <a:latin typeface="Century Gothic" pitchFamily="34" charset="0"/>
              </a:rPr>
              <a:t>Agrobanco</a:t>
            </a:r>
            <a:r>
              <a:rPr lang="es-PE" sz="1000" dirty="0">
                <a:latin typeface="Century Gothic" pitchFamily="34" charset="0"/>
              </a:rPr>
              <a:t>; 5) Seguro Agrario Catastrófico y; 6) Catastros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41988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adroTexto 166">
            <a:extLst>
              <a:ext uri="{FF2B5EF4-FFF2-40B4-BE49-F238E27FC236}">
                <a16:creationId xmlns:a16="http://schemas.microsoft.com/office/drawing/2014/main" id="{3DA6FEAB-F8B3-4715-906A-B864C251F3EA}"/>
              </a:ext>
            </a:extLst>
          </p:cNvPr>
          <p:cNvSpPr txBox="1"/>
          <p:nvPr/>
        </p:nvSpPr>
        <p:spPr>
          <a:xfrm>
            <a:off x="3378180" y="0"/>
            <a:ext cx="7313633" cy="919401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algn="l" defTabSz="829544"/>
            <a:r>
              <a:rPr lang="es-PE" sz="2400" dirty="0">
                <a:solidFill>
                  <a:srgbClr val="C00000"/>
                </a:solidFill>
              </a:rPr>
              <a:t>HOGARES DE COMUNIDADES NATIVAS BENEFICIARIOS DE LOS SUBSIDIOS MONETARIOS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4114C4-E9BF-4DE9-BFCC-14620FB56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053111"/>
              </p:ext>
            </p:extLst>
          </p:nvPr>
        </p:nvGraphicFramePr>
        <p:xfrm>
          <a:off x="479113" y="1637737"/>
          <a:ext cx="10212699" cy="3848665"/>
        </p:xfrm>
        <a:graphic>
          <a:graphicData uri="http://schemas.openxmlformats.org/drawingml/2006/table">
            <a:tbl>
              <a:tblPr/>
              <a:tblGrid>
                <a:gridCol w="1316794">
                  <a:extLst>
                    <a:ext uri="{9D8B030D-6E8A-4147-A177-3AD203B41FA5}">
                      <a16:colId xmlns:a16="http://schemas.microsoft.com/office/drawing/2014/main" val="3644262665"/>
                    </a:ext>
                  </a:extLst>
                </a:gridCol>
                <a:gridCol w="1112407">
                  <a:extLst>
                    <a:ext uri="{9D8B030D-6E8A-4147-A177-3AD203B41FA5}">
                      <a16:colId xmlns:a16="http://schemas.microsoft.com/office/drawing/2014/main" val="2476689290"/>
                    </a:ext>
                  </a:extLst>
                </a:gridCol>
                <a:gridCol w="1112407">
                  <a:extLst>
                    <a:ext uri="{9D8B030D-6E8A-4147-A177-3AD203B41FA5}">
                      <a16:colId xmlns:a16="http://schemas.microsoft.com/office/drawing/2014/main" val="974397057"/>
                    </a:ext>
                  </a:extLst>
                </a:gridCol>
                <a:gridCol w="1112407">
                  <a:extLst>
                    <a:ext uri="{9D8B030D-6E8A-4147-A177-3AD203B41FA5}">
                      <a16:colId xmlns:a16="http://schemas.microsoft.com/office/drawing/2014/main" val="1359942892"/>
                    </a:ext>
                  </a:extLst>
                </a:gridCol>
                <a:gridCol w="1112407">
                  <a:extLst>
                    <a:ext uri="{9D8B030D-6E8A-4147-A177-3AD203B41FA5}">
                      <a16:colId xmlns:a16="http://schemas.microsoft.com/office/drawing/2014/main" val="943440634"/>
                    </a:ext>
                  </a:extLst>
                </a:gridCol>
                <a:gridCol w="1112407">
                  <a:extLst>
                    <a:ext uri="{9D8B030D-6E8A-4147-A177-3AD203B41FA5}">
                      <a16:colId xmlns:a16="http://schemas.microsoft.com/office/drawing/2014/main" val="1265554753"/>
                    </a:ext>
                  </a:extLst>
                </a:gridCol>
                <a:gridCol w="1105706">
                  <a:extLst>
                    <a:ext uri="{9D8B030D-6E8A-4147-A177-3AD203B41FA5}">
                      <a16:colId xmlns:a16="http://schemas.microsoft.com/office/drawing/2014/main" val="3102439927"/>
                    </a:ext>
                  </a:extLst>
                </a:gridCol>
                <a:gridCol w="1112407">
                  <a:extLst>
                    <a:ext uri="{9D8B030D-6E8A-4147-A177-3AD203B41FA5}">
                      <a16:colId xmlns:a16="http://schemas.microsoft.com/office/drawing/2014/main" val="2870166037"/>
                    </a:ext>
                  </a:extLst>
                </a:gridCol>
                <a:gridCol w="1115757">
                  <a:extLst>
                    <a:ext uri="{9D8B030D-6E8A-4147-A177-3AD203B41FA5}">
                      <a16:colId xmlns:a16="http://schemas.microsoft.com/office/drawing/2014/main" val="2867031906"/>
                    </a:ext>
                  </a:extLst>
                </a:gridCol>
              </a:tblGrid>
              <a:tr h="2572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124" marR="9124" marT="91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BONO 380</a:t>
                      </a:r>
                    </a:p>
                  </a:txBody>
                  <a:tcPr marL="9124" marR="9124" marT="9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BONO RURAL</a:t>
                      </a:r>
                    </a:p>
                  </a:txBody>
                  <a:tcPr marL="9124" marR="9124" marT="9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BONO UNIVERSAL</a:t>
                      </a:r>
                    </a:p>
                  </a:txBody>
                  <a:tcPr marL="9124" marR="9124" marT="9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124" marR="9124" marT="9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830422"/>
                  </a:ext>
                </a:extLst>
              </a:tr>
              <a:tr h="49998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HOGARES BENEFICIARIOS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NÚMERO INTEGRANTES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HOGARES BENEFICIARIOS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NÚMERO INTEGRANTES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HOGARES BENEFICIARIOS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NÚMERO INTEGRANTES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HOGARES BENEFICIARIOS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NÚMERO INTEGRANTES</a:t>
                      </a:r>
                    </a:p>
                  </a:txBody>
                  <a:tcPr marL="9124" marR="9124" marT="9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29947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7,567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22,192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18,904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38,580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3,985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7,768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30,456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68,540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94762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5,263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16,247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2,876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7,862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3,693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9,748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27,802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131691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4,787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5,124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11,991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8,314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19,961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876266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7,639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22,735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15,426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40,122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6,304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13,225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29,369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76,082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079810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8,507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4,735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14,613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1,455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8,782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26,553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144988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16,468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51,438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25,258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64,825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7,253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15,025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48,979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131,288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996087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85,949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307,679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42,895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101,816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10,166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21,122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139,010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430,617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536637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18,698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58,073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4,562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12,742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3,453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8,584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26,713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79,399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106449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7,825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24,029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8,874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22,439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3,349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7,428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20,048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53,896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687022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31,616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94,558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18,062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49,210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4,750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10,169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54,428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153,937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46280"/>
                  </a:ext>
                </a:extLst>
              </a:tr>
              <a:tr h="25725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68,482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248,631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21,463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57,440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14,878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96,353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320,949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312840"/>
                  </a:ext>
                </a:extLst>
              </a:tr>
              <a:tr h="261584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124" marR="9124" marT="9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253,737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858,876</a:t>
                      </a:r>
                    </a:p>
                  </a:txBody>
                  <a:tcPr marL="9124" marR="82120" marT="9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168,179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421,640</a:t>
                      </a:r>
                    </a:p>
                  </a:txBody>
                  <a:tcPr marL="9124" marR="82120" marT="9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50,284</a:t>
                      </a:r>
                    </a:p>
                  </a:txBody>
                  <a:tcPr marL="9124" marR="82120" marT="9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108,508</a:t>
                      </a:r>
                    </a:p>
                  </a:txBody>
                  <a:tcPr marL="9124" marR="82120" marT="9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472,200</a:t>
                      </a:r>
                    </a:p>
                  </a:txBody>
                  <a:tcPr marL="9124" marR="82120" marT="9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1,389,024</a:t>
                      </a:r>
                    </a:p>
                  </a:txBody>
                  <a:tcPr marL="9124" marR="82120" marT="91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30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1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423768" y="7006700"/>
            <a:ext cx="2405658" cy="402483"/>
          </a:xfrm>
        </p:spPr>
        <p:txBody>
          <a:bodyPr/>
          <a:lstStyle/>
          <a:p>
            <a:fld id="{486DDA48-032B-426F-BB88-8277D73AAFBE}" type="slidenum">
              <a:rPr lang="es-PE" smtClean="0"/>
              <a:pPr/>
              <a:t>2</a:t>
            </a:fld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3727347" y="230730"/>
            <a:ext cx="6596560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3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SUBSIDIOS MONETARIOS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A2C4A15-AEF7-4D42-9C70-61C1963B7023}"/>
              </a:ext>
            </a:extLst>
          </p:cNvPr>
          <p:cNvGrpSpPr/>
          <p:nvPr/>
        </p:nvGrpSpPr>
        <p:grpSpPr>
          <a:xfrm>
            <a:off x="711616" y="1463427"/>
            <a:ext cx="9719659" cy="858511"/>
            <a:chOff x="711617" y="1646489"/>
            <a:chExt cx="9719659" cy="85851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 cstate="print"/>
            <a:srcRect l="53310" t="16529" r="25594" b="50000"/>
            <a:stretch>
              <a:fillRect/>
            </a:stretch>
          </p:blipFill>
          <p:spPr>
            <a:xfrm>
              <a:off x="711617" y="1646489"/>
              <a:ext cx="921730" cy="822212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4595150" y="1687755"/>
              <a:ext cx="5836126" cy="817245"/>
            </a:xfrm>
            <a:prstGeom prst="roundRect">
              <a:avLst/>
            </a:prstGeom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PE" sz="1400" dirty="0">
                  <a:latin typeface="Century Gothic" panose="020B0502020202020204" pitchFamily="34" charset="0"/>
                </a:rPr>
                <a:t>Hogares en condición de pobreza o pobreza extrema que se encuentren en los ámbitos geográficos con mayor vulnerabilidad sanitaria. </a:t>
              </a:r>
              <a:r>
                <a:rPr lang="es-PE" sz="1400" b="1" dirty="0">
                  <a:latin typeface="Century Gothic" panose="020B0502020202020204" pitchFamily="34" charset="0"/>
                </a:rPr>
                <a:t>MIDIS, DU N° 027-2020 y DU N° 044-2020.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CAB93BE-90E0-4C3B-ACD1-90B2666C02DA}"/>
                </a:ext>
              </a:extLst>
            </p:cNvPr>
            <p:cNvSpPr txBox="1"/>
            <p:nvPr/>
          </p:nvSpPr>
          <p:spPr>
            <a:xfrm>
              <a:off x="2088050" y="1821099"/>
              <a:ext cx="2285283" cy="442674"/>
            </a:xfrm>
            <a:prstGeom prst="roundRect">
              <a:avLst/>
            </a:prstGeom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2000" b="1" dirty="0">
                  <a:latin typeface="Century Gothic" panose="020B0502020202020204" pitchFamily="34" charset="0"/>
                </a:rPr>
                <a:t>2’749,091</a:t>
              </a:r>
              <a:endParaRPr lang="x-none" sz="2000" dirty="0"/>
            </a:p>
          </p:txBody>
        </p:sp>
      </p:grpSp>
      <p:grpSp>
        <p:nvGrpSpPr>
          <p:cNvPr id="3" name="Grupo 5">
            <a:extLst>
              <a:ext uri="{FF2B5EF4-FFF2-40B4-BE49-F238E27FC236}">
                <a16:creationId xmlns:a16="http://schemas.microsoft.com/office/drawing/2014/main" id="{238FF901-63AB-40B7-8306-AEB6DE7F8CD4}"/>
              </a:ext>
            </a:extLst>
          </p:cNvPr>
          <p:cNvGrpSpPr/>
          <p:nvPr/>
        </p:nvGrpSpPr>
        <p:grpSpPr>
          <a:xfrm>
            <a:off x="671767" y="3415740"/>
            <a:ext cx="9764545" cy="873587"/>
            <a:chOff x="666731" y="3490422"/>
            <a:chExt cx="9764545" cy="87358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 cstate="print"/>
            <a:srcRect l="9835" t="20839" r="60232" b="33019"/>
            <a:stretch>
              <a:fillRect/>
            </a:stretch>
          </p:blipFill>
          <p:spPr>
            <a:xfrm>
              <a:off x="666731" y="3490422"/>
              <a:ext cx="1195237" cy="873587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4595150" y="3490422"/>
              <a:ext cx="5836126" cy="81724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6"/>
              </a:solidFill>
              <a:prstDash val="dash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PE" sz="1400" dirty="0">
                  <a:latin typeface="Century Gothic" panose="020B0502020202020204" pitchFamily="34" charset="0"/>
                </a:rPr>
                <a:t>Hogares en condición de pobreza o pobreza extrema en el ámbito rural, que no hayan sido beneficiarios con los decretos de urgencia anteriores. </a:t>
              </a:r>
              <a:r>
                <a:rPr lang="es-PE" sz="1400" b="1" dirty="0">
                  <a:latin typeface="Century Gothic" panose="020B0502020202020204" pitchFamily="34" charset="0"/>
                </a:rPr>
                <a:t>MIDIS, DU N° 042-2020.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B85441E-E525-41FD-AEA5-14D7ADAB8CCF}"/>
                </a:ext>
              </a:extLst>
            </p:cNvPr>
            <p:cNvSpPr txBox="1"/>
            <p:nvPr/>
          </p:nvSpPr>
          <p:spPr>
            <a:xfrm>
              <a:off x="2105036" y="3611158"/>
              <a:ext cx="2285283" cy="442674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2000" b="1" dirty="0">
                  <a:latin typeface="Century Gothic" panose="020B0502020202020204" pitchFamily="34" charset="0"/>
                </a:rPr>
                <a:t>980,138</a:t>
              </a:r>
              <a:endParaRPr lang="x-none" sz="2000" dirty="0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89AF41-131B-4F8D-B157-9B5175110CCC}"/>
              </a:ext>
            </a:extLst>
          </p:cNvPr>
          <p:cNvSpPr txBox="1"/>
          <p:nvPr/>
        </p:nvSpPr>
        <p:spPr>
          <a:xfrm>
            <a:off x="2071065" y="1041821"/>
            <a:ext cx="2319253" cy="40862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latin typeface="Century Gothic" panose="020B0502020202020204" pitchFamily="34" charset="0"/>
              </a:rPr>
              <a:t>Hogares</a:t>
            </a:r>
          </a:p>
        </p:txBody>
      </p:sp>
      <p:grpSp>
        <p:nvGrpSpPr>
          <p:cNvPr id="6" name="Grupo 2">
            <a:extLst>
              <a:ext uri="{FF2B5EF4-FFF2-40B4-BE49-F238E27FC236}">
                <a16:creationId xmlns:a16="http://schemas.microsoft.com/office/drawing/2014/main" id="{B4EF96F2-B57F-4650-A85A-BC1D7911B1E1}"/>
              </a:ext>
            </a:extLst>
          </p:cNvPr>
          <p:cNvGrpSpPr/>
          <p:nvPr/>
        </p:nvGrpSpPr>
        <p:grpSpPr>
          <a:xfrm>
            <a:off x="664036" y="2457179"/>
            <a:ext cx="9767239" cy="817245"/>
            <a:chOff x="664037" y="2655528"/>
            <a:chExt cx="9767239" cy="817245"/>
          </a:xfrm>
        </p:grpSpPr>
        <p:pic>
          <p:nvPicPr>
            <p:cNvPr id="3074" name="Picture 2" descr="CONSULTAR AQUÍ BONO Independiente 760 soles] LINK Página web ...">
              <a:extLst>
                <a:ext uri="{FF2B5EF4-FFF2-40B4-BE49-F238E27FC236}">
                  <a16:creationId xmlns:a16="http://schemas.microsoft.com/office/drawing/2014/main" id="{2E9191EC-7AB5-452C-BEB8-0F1D93D06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08849">
              <a:off x="664037" y="2657797"/>
              <a:ext cx="1103267" cy="734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F4836E4-76A7-46B2-937D-2DBCAD9F05B6}"/>
                </a:ext>
              </a:extLst>
            </p:cNvPr>
            <p:cNvSpPr txBox="1"/>
            <p:nvPr/>
          </p:nvSpPr>
          <p:spPr>
            <a:xfrm>
              <a:off x="2105036" y="2709912"/>
              <a:ext cx="2285283" cy="442674"/>
            </a:xfrm>
            <a:prstGeom prst="roundRect">
              <a:avLst/>
            </a:prstGeom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780,377</a:t>
              </a:r>
              <a:endParaRPr lang="x-none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52744E3A-27FC-442D-B0AA-91DB7B19364B}"/>
                </a:ext>
              </a:extLst>
            </p:cNvPr>
            <p:cNvSpPr txBox="1"/>
            <p:nvPr/>
          </p:nvSpPr>
          <p:spPr>
            <a:xfrm>
              <a:off x="4595150" y="2655528"/>
              <a:ext cx="5836126" cy="817245"/>
            </a:xfrm>
            <a:prstGeom prst="roundRect">
              <a:avLst/>
            </a:prstGeom>
            <a:ln>
              <a:solidFill>
                <a:schemeClr val="accent6"/>
              </a:solidFill>
              <a:prstDash val="dash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PE" sz="1400" dirty="0">
                  <a:latin typeface="Century Gothic" panose="020B0502020202020204" pitchFamily="34" charset="0"/>
                </a:rPr>
                <a:t>Hogares vulnerables con trabajadores independientes, que no hayan sido beneficiarios con los decretos de urgencia anteriores. </a:t>
              </a:r>
              <a:r>
                <a:rPr lang="es-PE" sz="1400" b="1" dirty="0">
                  <a:latin typeface="Century Gothic" panose="020B0502020202020204" pitchFamily="34" charset="0"/>
                </a:rPr>
                <a:t>MTPE, DU 033-2020 y DU 036-2020.</a:t>
              </a: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/>
          <a:srcRect l="5131" t="34723" r="53961" b="20850"/>
          <a:stretch>
            <a:fillRect/>
          </a:stretch>
        </p:blipFill>
        <p:spPr>
          <a:xfrm>
            <a:off x="480783" y="4855698"/>
            <a:ext cx="1567131" cy="87358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595150" y="4459666"/>
            <a:ext cx="5836125" cy="2400657"/>
          </a:xfrm>
          <a:prstGeom prst="roundRect">
            <a:avLst/>
          </a:prstGeom>
          <a:ln>
            <a:solidFill>
              <a:schemeClr val="accent6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500" dirty="0">
                <a:latin typeface="Century Gothic" panose="020B0502020202020204" pitchFamily="34" charset="0"/>
              </a:rPr>
              <a:t>Hogares en condición de pobreza y pobreza extrema, Hogares beneficiarios de JUNTOS, Pensión 65 y CONTIGO, y Hogares no comprendidos en las categorías anteriores cuyos integrantes no están registrados en las planillas públicas o privadas SIEMPRE QUE NO HAYAN RECIBIDO o NO RECIBAN subsidio autorizado en los DU 027-2020, DU 044-2020, DU 042-2020. Y que algún integrante tenga ingreso superior a S/ 3,000.00.</a:t>
            </a:r>
            <a:r>
              <a:rPr lang="es-PE" sz="1500" b="1" dirty="0">
                <a:latin typeface="Century Gothic" panose="020B0502020202020204" pitchFamily="34" charset="0"/>
              </a:rPr>
              <a:t> MIDIS (ámbito rural y PPSS), MTPE (ámbito urbano), DU N° 052-2020. </a:t>
            </a:r>
            <a:endParaRPr lang="es-PE" sz="1500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E7B6EBE-CE7D-45DA-8F6B-B12940A80610}"/>
              </a:ext>
            </a:extLst>
          </p:cNvPr>
          <p:cNvSpPr txBox="1"/>
          <p:nvPr/>
        </p:nvSpPr>
        <p:spPr>
          <a:xfrm>
            <a:off x="2116607" y="5327296"/>
            <a:ext cx="2359140" cy="578882"/>
          </a:xfrm>
          <a:prstGeom prst="roundRect">
            <a:avLst/>
          </a:prstGeom>
          <a:noFill/>
          <a:ln w="19050">
            <a:solidFill>
              <a:schemeClr val="accent6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1400" dirty="0">
                <a:latin typeface="Century Gothic" panose="020B0502020202020204" pitchFamily="34" charset="0"/>
              </a:rPr>
              <a:t>Juntos - Pensión 65 - Contigo: </a:t>
            </a:r>
            <a:r>
              <a:rPr lang="x-none" sz="1400" b="1" dirty="0">
                <a:latin typeface="Century Gothic" panose="020B0502020202020204" pitchFamily="34" charset="0"/>
              </a:rPr>
              <a:t>743,702 </a:t>
            </a:r>
            <a:endParaRPr lang="es-PE" sz="1400" b="1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6D7C736-8E39-4B59-B5A0-CD338DA9FAA2}"/>
              </a:ext>
            </a:extLst>
          </p:cNvPr>
          <p:cNvSpPr txBox="1"/>
          <p:nvPr/>
        </p:nvSpPr>
        <p:spPr>
          <a:xfrm>
            <a:off x="2153913" y="4855698"/>
            <a:ext cx="2321834" cy="340519"/>
          </a:xfrm>
          <a:prstGeom prst="roundRect">
            <a:avLst/>
          </a:prstGeom>
          <a:ln w="19050">
            <a:solidFill>
              <a:schemeClr val="accent6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400" dirty="0">
                <a:latin typeface="Century Gothic" panose="020B0502020202020204" pitchFamily="34" charset="0"/>
              </a:rPr>
              <a:t>Urbano   : </a:t>
            </a:r>
            <a:r>
              <a:rPr lang="x-none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594,763</a:t>
            </a:r>
            <a:endParaRPr lang="es-PE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36C6747-7932-4352-B6D2-F05046103335}"/>
              </a:ext>
            </a:extLst>
          </p:cNvPr>
          <p:cNvSpPr txBox="1"/>
          <p:nvPr/>
        </p:nvSpPr>
        <p:spPr>
          <a:xfrm>
            <a:off x="2088049" y="6767882"/>
            <a:ext cx="2404683" cy="510778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accent6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6,806,222</a:t>
            </a:r>
            <a:endParaRPr lang="es-PE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C2C97D1-07E4-45AC-BD21-0A42811F1CBF}"/>
              </a:ext>
            </a:extLst>
          </p:cNvPr>
          <p:cNvSpPr txBox="1"/>
          <p:nvPr/>
        </p:nvSpPr>
        <p:spPr>
          <a:xfrm>
            <a:off x="2093460" y="6080236"/>
            <a:ext cx="2381537" cy="578882"/>
          </a:xfrm>
          <a:prstGeom prst="roundRect">
            <a:avLst/>
          </a:prstGeom>
          <a:ln w="19050">
            <a:solidFill>
              <a:schemeClr val="accent6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Century Gothic" panose="020B0502020202020204" pitchFamily="34" charset="0"/>
              </a:rPr>
              <a:t>Juntos - Pensión 65 - Contigo: 743,702 </a:t>
            </a:r>
          </a:p>
        </p:txBody>
      </p:sp>
      <p:sp>
        <p:nvSpPr>
          <p:cNvPr id="25" name="CuadroTexto 22">
            <a:extLst>
              <a:ext uri="{FF2B5EF4-FFF2-40B4-BE49-F238E27FC236}">
                <a16:creationId xmlns:a16="http://schemas.microsoft.com/office/drawing/2014/main" id="{A6D7C736-8E39-4B59-B5A0-CD338DA9FAA2}"/>
              </a:ext>
            </a:extLst>
          </p:cNvPr>
          <p:cNvSpPr txBox="1"/>
          <p:nvPr/>
        </p:nvSpPr>
        <p:spPr>
          <a:xfrm>
            <a:off x="2094211" y="4375477"/>
            <a:ext cx="2381536" cy="34051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accent6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400" dirty="0">
                <a:latin typeface="Century Gothic" panose="020B0502020202020204" pitchFamily="34" charset="0"/>
              </a:rPr>
              <a:t>Rural       :</a:t>
            </a:r>
            <a:r>
              <a:rPr lang="x-none" sz="1400" b="1" dirty="0">
                <a:latin typeface="Century Gothic" panose="020B0502020202020204" pitchFamily="34" charset="0"/>
              </a:rPr>
              <a:t> 258,151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062" y="821512"/>
            <a:ext cx="9382971" cy="1461188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rgbClr val="C00000"/>
                </a:solidFill>
                <a:latin typeface="Century Gothic" pitchFamily="34" charset="0"/>
              </a:rPr>
              <a:t>SUBSIDIO MONETARIO EN EL ÁMBITO RURAL</a:t>
            </a:r>
            <a:r>
              <a:rPr lang="es-PE" sz="3200" b="1" dirty="0">
                <a:latin typeface="Century Gothic" pitchFamily="34" charset="0"/>
              </a:rPr>
              <a:t/>
            </a:r>
            <a:br>
              <a:rPr lang="es-PE" sz="3200" b="1" dirty="0">
                <a:latin typeface="Century Gothic" pitchFamily="34" charset="0"/>
              </a:rPr>
            </a:br>
            <a:r>
              <a:rPr lang="es-PE" sz="1800" b="1" dirty="0">
                <a:latin typeface="Century Gothic" pitchFamily="34" charset="0"/>
              </a:rPr>
              <a:t>DU N° 042-2020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3</a:t>
            </a:fld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2668803" y="2472920"/>
            <a:ext cx="7449227" cy="1634490"/>
          </a:xfrm>
          <a:prstGeom prst="roundRect">
            <a:avLst/>
          </a:prstGeom>
          <a:ln>
            <a:solidFill>
              <a:schemeClr val="accent4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b="1" dirty="0">
                <a:latin typeface="Century Gothic" pitchFamily="34" charset="0"/>
              </a:rPr>
              <a:t>¿Qué es el Subsidio Monetario en el ámbito rural?</a:t>
            </a:r>
          </a:p>
          <a:p>
            <a:pPr algn="just"/>
            <a:r>
              <a:rPr lang="es-PE" dirty="0">
                <a:latin typeface="Century Gothic" pitchFamily="34" charset="0"/>
              </a:rPr>
              <a:t>Es una transferencia monetaria no condicionada por un monto de </a:t>
            </a:r>
            <a:r>
              <a:rPr lang="es-PE" b="1" dirty="0">
                <a:latin typeface="Century Gothic" pitchFamily="34" charset="0"/>
              </a:rPr>
              <a:t>S/ 760.00</a:t>
            </a:r>
            <a:r>
              <a:rPr lang="es-PE" dirty="0">
                <a:latin typeface="Century Gothic" pitchFamily="34" charset="0"/>
              </a:rPr>
              <a:t>, como medida para la protección económica de los hogares vulnerables ante el riesgo de propagación del COVID-19.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668802" y="4360406"/>
            <a:ext cx="7449227" cy="1634490"/>
          </a:xfrm>
          <a:prstGeom prst="roundRect">
            <a:avLst/>
          </a:prstGeom>
          <a:ln>
            <a:solidFill>
              <a:schemeClr val="accent6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b="1" dirty="0">
                <a:latin typeface="Century Gothic" pitchFamily="34" charset="0"/>
              </a:rPr>
              <a:t>¿A quién esta dirigido?</a:t>
            </a:r>
            <a:endParaRPr lang="es-PE" dirty="0">
              <a:latin typeface="Century Gothic" pitchFamily="34" charset="0"/>
            </a:endParaRPr>
          </a:p>
          <a:p>
            <a:pPr algn="just"/>
            <a:r>
              <a:rPr lang="es-PE" dirty="0">
                <a:latin typeface="Century Gothic" pitchFamily="34" charset="0"/>
              </a:rPr>
              <a:t>A </a:t>
            </a:r>
            <a:r>
              <a:rPr lang="es-PE" b="1" dirty="0">
                <a:latin typeface="Century Gothic" pitchFamily="34" charset="0"/>
              </a:rPr>
              <a:t>980,138 hogares </a:t>
            </a:r>
            <a:r>
              <a:rPr lang="es-PE" dirty="0">
                <a:latin typeface="Century Gothic" pitchFamily="34" charset="0"/>
              </a:rPr>
              <a:t>en</a:t>
            </a:r>
            <a:r>
              <a:rPr lang="es-PE" b="1" dirty="0">
                <a:latin typeface="Century Gothic" pitchFamily="34" charset="0"/>
              </a:rPr>
              <a:t> </a:t>
            </a:r>
            <a:r>
              <a:rPr lang="es-PE" dirty="0">
                <a:latin typeface="Century Gothic" pitchFamily="34" charset="0"/>
              </a:rPr>
              <a:t>condición de pobreza o pobreza extrema en el ámbito rural de acuerdo al Sistema de Focalización de Hogares, que no hayan sido beneficiarios de DU N° 027-2020, DU N° 033-2020 y DU N° 042-2020 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67" y="4500783"/>
            <a:ext cx="1525401" cy="138531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982" y="2689837"/>
            <a:ext cx="1501932" cy="14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4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735062" y="821512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latin typeface="Century Gothic" pitchFamily="34" charset="0"/>
              </a:rPr>
              <a:t/>
            </a:r>
            <a:br>
              <a:rPr lang="es-PE" sz="2800" b="1" dirty="0">
                <a:latin typeface="Century Gothic" pitchFamily="34" charset="0"/>
              </a:rPr>
            </a:br>
            <a:endParaRPr lang="es-PE" sz="1600" b="1" dirty="0">
              <a:latin typeface="Century Gothic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0B32DC0-F627-4DA8-89BF-5319AC30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30" y="924413"/>
            <a:ext cx="10324283" cy="1461188"/>
          </a:xfrm>
        </p:spPr>
        <p:txBody>
          <a:bodyPr>
            <a:norm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entury Gothic" pitchFamily="34" charset="0"/>
              </a:rPr>
              <a:t>CONSTRUCCIÓN DEL PADRÓN DE HOGARES BENEFICIARIOS DEL SUBSIDIO MONETARIO EN EL ÁMBITO RURAL</a:t>
            </a:r>
            <a:r>
              <a:rPr lang="es-PE" sz="2400" b="1" dirty="0">
                <a:latin typeface="Century Gothic" pitchFamily="34" charset="0"/>
              </a:rPr>
              <a:t/>
            </a:r>
            <a:br>
              <a:rPr lang="es-PE" sz="2400" b="1" dirty="0">
                <a:latin typeface="Century Gothic" pitchFamily="34" charset="0"/>
              </a:rPr>
            </a:br>
            <a:r>
              <a:rPr lang="es-PE" sz="2000" b="1" dirty="0">
                <a:latin typeface="Century Gothic" pitchFamily="34" charset="0"/>
              </a:rPr>
              <a:t/>
            </a:r>
            <a:br>
              <a:rPr lang="es-PE" sz="2000" b="1" dirty="0">
                <a:latin typeface="Century Gothic" pitchFamily="34" charset="0"/>
              </a:rPr>
            </a:br>
            <a:r>
              <a:rPr lang="es-PE" sz="2000" b="1" dirty="0">
                <a:latin typeface="Century Gothic" pitchFamily="34" charset="0"/>
              </a:rPr>
              <a:t>DU N° 042-2020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BC56C0-C421-4713-B0AA-19E38F568326}"/>
              </a:ext>
            </a:extLst>
          </p:cNvPr>
          <p:cNvSpPr txBox="1"/>
          <p:nvPr/>
        </p:nvSpPr>
        <p:spPr>
          <a:xfrm>
            <a:off x="2101122" y="4685228"/>
            <a:ext cx="8351173" cy="1328023"/>
          </a:xfrm>
          <a:prstGeom prst="roundRect">
            <a:avLst/>
          </a:prstGeom>
          <a:ln>
            <a:solidFill>
              <a:srgbClr val="C30D9C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Century Gothic" pitchFamily="34" charset="0"/>
              </a:rPr>
              <a:t>Mediante Resolución Ministerial N° 079-2020-MIDIS, se aprueba el Padrón de hogares en condición de pobreza o pobreza extrema del ámbito rural, beneficiarios del subsidio monetario en el marco del DU N° 042-2020.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4B889AD-B8C0-4F22-8EB6-F7C5FCE00D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062" y="3962392"/>
            <a:ext cx="1077624" cy="90233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66D9693-9BBA-4AD0-B801-D3DC0FE25E4E}"/>
              </a:ext>
            </a:extLst>
          </p:cNvPr>
          <p:cNvSpPr txBox="1"/>
          <p:nvPr/>
        </p:nvSpPr>
        <p:spPr>
          <a:xfrm>
            <a:off x="2101121" y="2334903"/>
            <a:ext cx="8351172" cy="2247424"/>
          </a:xfrm>
          <a:prstGeom prst="roundRect">
            <a:avLst/>
          </a:prstGeom>
          <a:ln>
            <a:solidFill>
              <a:srgbClr val="C30D9C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Century Gothic" pitchFamily="34" charset="0"/>
              </a:rPr>
              <a:t>La construcción del Padrón de Hogares Beneficiarios se ha realizado cruzando los criterios establecidos en el DU N° 042-2020 con la totalidad de los hogares del </a:t>
            </a:r>
            <a:r>
              <a:rPr lang="es-PE" b="1" dirty="0">
                <a:latin typeface="Century Gothic" pitchFamily="34" charset="0"/>
              </a:rPr>
              <a:t>Padrón General de Hogares</a:t>
            </a:r>
            <a:r>
              <a:rPr lang="es-PE" dirty="0">
                <a:latin typeface="Century Gothic" pitchFamily="34" charset="0"/>
              </a:rPr>
              <a:t>, complementando con la base de </a:t>
            </a:r>
            <a:r>
              <a:rPr lang="es-PE" b="1" dirty="0">
                <a:latin typeface="Century Gothic" pitchFamily="34" charset="0"/>
              </a:rPr>
              <a:t>pagos de planilla pública</a:t>
            </a:r>
            <a:r>
              <a:rPr lang="es-PE" dirty="0">
                <a:latin typeface="Century Gothic" pitchFamily="34" charset="0"/>
              </a:rPr>
              <a:t> del MEF, </a:t>
            </a:r>
            <a:r>
              <a:rPr lang="es-PE" b="1" dirty="0">
                <a:latin typeface="Century Gothic" pitchFamily="34" charset="0"/>
              </a:rPr>
              <a:t>Registro Nacional de Usuarios </a:t>
            </a:r>
            <a:r>
              <a:rPr lang="es-PE" dirty="0">
                <a:latin typeface="Century Gothic" pitchFamily="34" charset="0"/>
              </a:rPr>
              <a:t>de programas sociales, </a:t>
            </a:r>
            <a:r>
              <a:rPr lang="es-PE" b="1" dirty="0">
                <a:latin typeface="Century Gothic" pitchFamily="34" charset="0"/>
              </a:rPr>
              <a:t>autoridades electas </a:t>
            </a:r>
            <a:r>
              <a:rPr lang="es-PE" dirty="0">
                <a:latin typeface="Century Gothic" pitchFamily="34" charset="0"/>
              </a:rPr>
              <a:t>del Jurado Nacional de Elecciones, </a:t>
            </a:r>
            <a:r>
              <a:rPr lang="es-PE" b="1" dirty="0">
                <a:latin typeface="Century Gothic" pitchFamily="34" charset="0"/>
              </a:rPr>
              <a:t>movimientos migratorios </a:t>
            </a:r>
            <a:r>
              <a:rPr lang="es-PE" dirty="0">
                <a:latin typeface="Century Gothic" pitchFamily="34" charset="0"/>
              </a:rPr>
              <a:t>de Migraciones y </a:t>
            </a:r>
            <a:r>
              <a:rPr lang="es-PE" b="1" dirty="0">
                <a:latin typeface="Century Gothic" pitchFamily="34" charset="0"/>
              </a:rPr>
              <a:t>personas privadas de libertad </a:t>
            </a:r>
            <a:r>
              <a:rPr lang="es-PE" dirty="0">
                <a:latin typeface="Century Gothic" pitchFamily="34" charset="0"/>
              </a:rPr>
              <a:t>del INPE</a:t>
            </a:r>
            <a:r>
              <a:rPr lang="es-PE" b="1" dirty="0">
                <a:latin typeface="Century Gothic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516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5663" y="1015862"/>
            <a:ext cx="757771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  <a:latin typeface="Century Gothic" pitchFamily="34" charset="0"/>
              </a:rPr>
              <a:t>SUBSIDIO MONETARIO EN EL ÁMBITO RURAL</a:t>
            </a:r>
          </a:p>
          <a:p>
            <a:r>
              <a:rPr lang="es-PE" b="1" dirty="0">
                <a:latin typeface="Century Gothic" pitchFamily="34" charset="0"/>
              </a:rPr>
              <a:t>DU N° 042-2020</a:t>
            </a:r>
            <a:endParaRPr lang="es-PE" dirty="0">
              <a:latin typeface="Century Gothic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101" y="2190263"/>
            <a:ext cx="895226" cy="885053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1858471" y="2171581"/>
            <a:ext cx="8284481" cy="919401"/>
          </a:xfrm>
          <a:prstGeom prst="roundRect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tx1"/>
                </a:solidFill>
                <a:latin typeface="Century Gothic" pitchFamily="34" charset="0"/>
              </a:rPr>
              <a:t>Suscripción de convenios tripartitos con BN y entidades financieras</a:t>
            </a:r>
            <a:r>
              <a:rPr lang="es-ES" sz="1600" dirty="0">
                <a:solidFill>
                  <a:schemeClr val="tx1"/>
                </a:solidFill>
                <a:latin typeface="Century Gothic" pitchFamily="34" charset="0"/>
              </a:rPr>
              <a:t>, tales como la Caja Metropolitana,  Caja Arequipa, Caja del Santa, Caja Huancayo, Caja Los Andes y Caja Raíz.</a:t>
            </a:r>
            <a:endParaRPr lang="es-PE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873711" y="3653871"/>
            <a:ext cx="8284481" cy="919401"/>
          </a:xfrm>
          <a:prstGeom prst="roundRect">
            <a:avLst/>
          </a:prstGeom>
          <a:ln>
            <a:solidFill>
              <a:schemeClr val="accent6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1600" dirty="0">
                <a:latin typeface="Century Gothic" pitchFamily="34" charset="0"/>
              </a:rPr>
              <a:t>Definición de </a:t>
            </a:r>
            <a:r>
              <a:rPr lang="es-PE" sz="1600" b="1" dirty="0">
                <a:latin typeface="Century Gothic" pitchFamily="34" charset="0"/>
              </a:rPr>
              <a:t>03 modalidades de pago</a:t>
            </a:r>
            <a:r>
              <a:rPr lang="es-PE" sz="1600" dirty="0">
                <a:latin typeface="Century Gothic" pitchFamily="34" charset="0"/>
              </a:rPr>
              <a:t>: i) Depósito a cuenta de ahorros ii) Banca celular a través del Banco de la Nación, iii) Empresas Transportadora de Valores (ETV).</a:t>
            </a:r>
          </a:p>
        </p:txBody>
      </p:sp>
      <p:grpSp>
        <p:nvGrpSpPr>
          <p:cNvPr id="2" name="Grupo 14"/>
          <p:cNvGrpSpPr/>
          <p:nvPr/>
        </p:nvGrpSpPr>
        <p:grpSpPr>
          <a:xfrm>
            <a:off x="459747" y="3653871"/>
            <a:ext cx="1305307" cy="1021556"/>
            <a:chOff x="367923" y="4747726"/>
            <a:chExt cx="1565779" cy="1315212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5275" y="4747726"/>
              <a:ext cx="718427" cy="75944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923" y="4844109"/>
              <a:ext cx="680958" cy="43507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5" cstate="print"/>
            <a:srcRect l="18921" t="20283" r="68611" b="62411"/>
            <a:stretch/>
          </p:blipFill>
          <p:spPr>
            <a:xfrm>
              <a:off x="704221" y="5279182"/>
              <a:ext cx="564642" cy="783756"/>
            </a:xfrm>
            <a:prstGeom prst="rect">
              <a:avLst/>
            </a:prstGeom>
          </p:spPr>
        </p:pic>
      </p:grpSp>
      <p:sp>
        <p:nvSpPr>
          <p:cNvPr id="18" name="Rectángulo redondeado 17"/>
          <p:cNvSpPr/>
          <p:nvPr/>
        </p:nvSpPr>
        <p:spPr>
          <a:xfrm>
            <a:off x="1816503" y="5014557"/>
            <a:ext cx="8341689" cy="646986"/>
          </a:xfrm>
          <a:prstGeom prst="roundRect">
            <a:avLst/>
          </a:prstGeom>
          <a:ln>
            <a:solidFill>
              <a:schemeClr val="accent4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1600" dirty="0">
                <a:solidFill>
                  <a:schemeClr val="tx1"/>
                </a:solidFill>
                <a:latin typeface="Century Gothic" pitchFamily="34" charset="0"/>
              </a:rPr>
              <a:t>Puesta en marcha de la Plataforma de Información a través de RENIEC para consultar si es beneficiario del subsidio monetario y la modalidad de cobro.</a:t>
            </a:r>
            <a:endParaRPr lang="es-PE" sz="160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861" y="5088221"/>
            <a:ext cx="847627" cy="476790"/>
          </a:xfrm>
          <a:prstGeom prst="rect">
            <a:avLst/>
          </a:prstGeom>
        </p:spPr>
      </p:pic>
      <p:pic>
        <p:nvPicPr>
          <p:cNvPr id="15" name="Picture 2" descr="Programa Nacional PAIS : Construyendo Historias de Vida">
            <a:extLst>
              <a:ext uri="{FF2B5EF4-FFF2-40B4-BE49-F238E27FC236}">
                <a16:creationId xmlns:a16="http://schemas.microsoft.com/office/drawing/2014/main" id="{57461BDE-A06A-432D-BAB3-C5DC0D6C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3" y="5895885"/>
            <a:ext cx="1034301" cy="10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redondeado 17">
            <a:extLst>
              <a:ext uri="{FF2B5EF4-FFF2-40B4-BE49-F238E27FC236}">
                <a16:creationId xmlns:a16="http://schemas.microsoft.com/office/drawing/2014/main" id="{35B19B83-4FF9-45AD-A0B1-14562331443A}"/>
              </a:ext>
            </a:extLst>
          </p:cNvPr>
          <p:cNvSpPr/>
          <p:nvPr/>
        </p:nvSpPr>
        <p:spPr>
          <a:xfrm>
            <a:off x="1872024" y="6084492"/>
            <a:ext cx="8341689" cy="646986"/>
          </a:xfrm>
          <a:prstGeom prst="roundRect">
            <a:avLst/>
          </a:prstGeom>
          <a:ln>
            <a:solidFill>
              <a:schemeClr val="accent4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1600" b="1" dirty="0">
                <a:solidFill>
                  <a:schemeClr val="tx1"/>
                </a:solidFill>
                <a:latin typeface="Century Gothic" pitchFamily="34" charset="0"/>
              </a:rPr>
              <a:t>370 Tambos </a:t>
            </a:r>
            <a:r>
              <a:rPr lang="es-PE" sz="1600" dirty="0">
                <a:solidFill>
                  <a:schemeClr val="tx1"/>
                </a:solidFill>
                <a:latin typeface="Century Gothic" pitchFamily="34" charset="0"/>
              </a:rPr>
              <a:t>a disposición de la población rural para consulta de beneficiarios del subsidio  y orientación en las modalidades de pago.</a:t>
            </a:r>
            <a:endParaRPr lang="es-PE" sz="160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7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293" y="2225918"/>
            <a:ext cx="989907" cy="9786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310" y="928468"/>
            <a:ext cx="10090333" cy="956603"/>
          </a:xfrm>
        </p:spPr>
        <p:txBody>
          <a:bodyPr>
            <a:norm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entury Gothic" pitchFamily="34" charset="0"/>
              </a:rPr>
              <a:t>SUBSIDIO MONETARIO UNIVERSAL (MIDIS: ÁMBITO RURAL Y PP.SS.)</a:t>
            </a:r>
            <a:r>
              <a:rPr lang="es-PE" sz="2400" b="1" dirty="0">
                <a:latin typeface="Century Gothic" pitchFamily="34" charset="0"/>
              </a:rPr>
              <a:t/>
            </a:r>
            <a:br>
              <a:rPr lang="es-PE" sz="2400" b="1" dirty="0">
                <a:latin typeface="Century Gothic" pitchFamily="34" charset="0"/>
              </a:rPr>
            </a:br>
            <a:r>
              <a:rPr lang="es-PE" sz="2000" b="1" dirty="0">
                <a:latin typeface="Century Gothic" pitchFamily="34" charset="0"/>
              </a:rPr>
              <a:t>DU N° 052-2020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DA48-032B-426F-BB88-8277D73AAFBE}" type="slidenum">
              <a:rPr lang="es-PE" smtClean="0"/>
              <a:pPr/>
              <a:t>6</a:t>
            </a:fld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1439952" y="2138930"/>
            <a:ext cx="9143109" cy="1549360"/>
          </a:xfrm>
          <a:prstGeom prst="roundRect">
            <a:avLst/>
          </a:prstGeom>
          <a:ln>
            <a:solidFill>
              <a:schemeClr val="accent4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700" b="1" dirty="0">
                <a:latin typeface="Century Gothic" pitchFamily="34" charset="0"/>
              </a:rPr>
              <a:t>¿Qué es el Subsidio Monetario  Universal?</a:t>
            </a:r>
          </a:p>
          <a:p>
            <a:pPr algn="just"/>
            <a:r>
              <a:rPr lang="es-PE" sz="1700" dirty="0">
                <a:latin typeface="Century Gothic" pitchFamily="34" charset="0"/>
              </a:rPr>
              <a:t>Es una transferencia monetaria no condicionada, como medida para la protección económica de los hogares vulnerables ante el riesgo de propagación del COVID-19, por un monto de </a:t>
            </a:r>
            <a:r>
              <a:rPr lang="es-PE" sz="1700" b="1" dirty="0">
                <a:latin typeface="Century Gothic" pitchFamily="34" charset="0"/>
              </a:rPr>
              <a:t>S/ 760.00</a:t>
            </a:r>
            <a:r>
              <a:rPr lang="es-PE" sz="1700" dirty="0">
                <a:latin typeface="Century Gothic" pitchFamily="34" charset="0"/>
              </a:rPr>
              <a:t>. </a:t>
            </a:r>
            <a:r>
              <a:rPr lang="es-PE" sz="1700" b="1" dirty="0">
                <a:latin typeface="Century Gothic" panose="020B0502020202020204" pitchFamily="34" charset="0"/>
              </a:rPr>
              <a:t>MIDIS (ámbito rural y PPSS) y MTPE (ámbito urbano). </a:t>
            </a:r>
            <a:endParaRPr lang="es-PE" sz="1700" dirty="0">
              <a:latin typeface="Century Gothic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39953" y="4099496"/>
            <a:ext cx="9143108" cy="2417683"/>
          </a:xfrm>
          <a:prstGeom prst="roundRect">
            <a:avLst/>
          </a:prstGeom>
          <a:ln>
            <a:solidFill>
              <a:schemeClr val="accent6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700" b="1" dirty="0">
                <a:latin typeface="Century Gothic" pitchFamily="34" charset="0"/>
              </a:rPr>
              <a:t>¿A quién esta dirigido?</a:t>
            </a:r>
            <a:endParaRPr lang="es-PE" sz="1700" dirty="0">
              <a:latin typeface="Century Gothic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PE" sz="1700" dirty="0">
                <a:latin typeface="Century Gothic" pitchFamily="34" charset="0"/>
              </a:rPr>
              <a:t>Hogares en condición de pobreza y pobreza extrema de acuerdo al SISFOH, Hogares beneficiarios de los Programas JUNTOS, Pensión 65 y CONTIGO, y Hogares no comprendidos en las categorías anteriores cuyos integrantes no están registrados en las planillas públicas o privadas.</a:t>
            </a:r>
          </a:p>
          <a:p>
            <a:pPr marL="285750" indent="-285750" algn="just">
              <a:buFontTx/>
              <a:buChar char="-"/>
            </a:pPr>
            <a:r>
              <a:rPr lang="es-PE" sz="1700" dirty="0">
                <a:latin typeface="Century Gothic" pitchFamily="34" charset="0"/>
              </a:rPr>
              <a:t>SIEMPRE QUE NO HAYAN RECIBIDO o NO RECIBAN subsidio autorizado en DU 027-2020, DU 044-2020, DU 042-2020. Y que algún integrante tenga ingreso superior a S/ 3,000.00.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238" y="4675813"/>
            <a:ext cx="1077624" cy="97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735062" y="976740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latin typeface="Century Gothic" pitchFamily="34" charset="0"/>
              </a:rPr>
              <a:t/>
            </a:r>
            <a:br>
              <a:rPr lang="es-PE" sz="2800" b="1" dirty="0">
                <a:latin typeface="Century Gothic" pitchFamily="34" charset="0"/>
              </a:rPr>
            </a:br>
            <a:endParaRPr lang="es-PE" sz="1600" b="1" dirty="0">
              <a:latin typeface="Century Gothic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0B32DC0-F627-4DA8-89BF-5319AC30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976740"/>
            <a:ext cx="10297917" cy="1147482"/>
          </a:xfrm>
        </p:spPr>
        <p:txBody>
          <a:bodyPr>
            <a:norm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entury Gothic" pitchFamily="34" charset="0"/>
              </a:rPr>
              <a:t>CONSTRUCCIÓN DEL PADRÓN DE BENEFICIARIOS – SUBSIDIO MONETARIO UNIVERSAL (MIDIS: ÁMBITO RURAL Y PP.SS.)</a:t>
            </a:r>
            <a:r>
              <a:rPr lang="es-PE" sz="2700" b="1" dirty="0">
                <a:latin typeface="Century Gothic" pitchFamily="34" charset="0"/>
              </a:rPr>
              <a:t/>
            </a:r>
            <a:br>
              <a:rPr lang="es-PE" sz="2700" b="1" dirty="0">
                <a:latin typeface="Century Gothic" pitchFamily="34" charset="0"/>
              </a:rPr>
            </a:br>
            <a:r>
              <a:rPr lang="es-PE" sz="1800" b="1" dirty="0">
                <a:latin typeface="Century Gothic" pitchFamily="34" charset="0"/>
              </a:rPr>
              <a:t>DU N° 052-2020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BC56C0-C421-4713-B0AA-19E38F568326}"/>
              </a:ext>
            </a:extLst>
          </p:cNvPr>
          <p:cNvSpPr txBox="1"/>
          <p:nvPr/>
        </p:nvSpPr>
        <p:spPr>
          <a:xfrm>
            <a:off x="2101119" y="5131539"/>
            <a:ext cx="8308969" cy="1021556"/>
          </a:xfrm>
          <a:prstGeom prst="roundRect">
            <a:avLst/>
          </a:prstGeom>
          <a:ln>
            <a:solidFill>
              <a:srgbClr val="C30D9C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Century Gothic" pitchFamily="34" charset="0"/>
              </a:rPr>
              <a:t>Mediante Resolución Ministerial N° 085-2020-MIDIS, se aprueba el Padrón del primer grupo de hogares beneficiarios </a:t>
            </a:r>
            <a:r>
              <a:rPr lang="es-PE" b="1" u="sng" dirty="0">
                <a:latin typeface="Century Gothic" pitchFamily="34" charset="0"/>
              </a:rPr>
              <a:t>en el ámbito rural </a:t>
            </a:r>
            <a:r>
              <a:rPr lang="es-PE" dirty="0">
                <a:latin typeface="Century Gothic" pitchFamily="34" charset="0"/>
              </a:rPr>
              <a:t>del subsidio monetario autorizado por el D. U. N° 052-2020.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4B889AD-B8C0-4F22-8EB6-F7C5FCE00D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062" y="4111714"/>
            <a:ext cx="1077624" cy="90233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66D9693-9BBA-4AD0-B801-D3DC0FE25E4E}"/>
              </a:ext>
            </a:extLst>
          </p:cNvPr>
          <p:cNvSpPr txBox="1"/>
          <p:nvPr/>
        </p:nvSpPr>
        <p:spPr>
          <a:xfrm>
            <a:off x="2101119" y="2731444"/>
            <a:ext cx="8308971" cy="1634490"/>
          </a:xfrm>
          <a:prstGeom prst="roundRect">
            <a:avLst/>
          </a:prstGeom>
          <a:ln>
            <a:solidFill>
              <a:srgbClr val="C30D9C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Century Gothic" pitchFamily="34" charset="0"/>
              </a:rPr>
              <a:t>La construcción del Padrón de Hogares Beneficiarios se hizo a partir del Registro Nacional de Hogares, a cargo de RENIEC, el mismo que contiene la información de las bases del Padrón General de Hogares, SUNAT, SBS, Planillas Públicas (MEF), Planillas Privadas (MTPE) y Registro Nacional de Usuarios. </a:t>
            </a:r>
            <a:endParaRPr lang="es-PE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3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9490" y="988531"/>
            <a:ext cx="100099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entury Gothic" pitchFamily="34" charset="0"/>
              </a:rPr>
              <a:t>SUBSIDIO MONETARIO UNIVERSAL (MIDIS: ÁMBITO RURAL Y PP.SS.)</a:t>
            </a:r>
          </a:p>
          <a:p>
            <a:r>
              <a:rPr lang="es-PE" b="1" dirty="0">
                <a:latin typeface="Century Gothic" pitchFamily="34" charset="0"/>
              </a:rPr>
              <a:t>DU N° 052-2020</a:t>
            </a:r>
            <a:endParaRPr lang="es-PE" dirty="0">
              <a:latin typeface="Century Gothic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972450" y="2114514"/>
            <a:ext cx="8284481" cy="681038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1600" dirty="0">
                <a:latin typeface="Century Gothic" pitchFamily="34" charset="0"/>
              </a:rPr>
              <a:t>Padrón de </a:t>
            </a:r>
            <a:r>
              <a:rPr lang="es-PE" b="1" dirty="0">
                <a:latin typeface="Century Gothic" pitchFamily="34" charset="0"/>
              </a:rPr>
              <a:t>258,151 de hogares rurales y </a:t>
            </a:r>
            <a:r>
              <a:rPr lang="x-none" b="1" dirty="0">
                <a:latin typeface="Century Gothic" panose="020B0502020202020204" pitchFamily="34" charset="0"/>
              </a:rPr>
              <a:t>743,702 hogares </a:t>
            </a:r>
            <a:r>
              <a:rPr lang="x-none" sz="1600" dirty="0">
                <a:latin typeface="Century Gothic" panose="020B0502020202020204" pitchFamily="34" charset="0"/>
              </a:rPr>
              <a:t>de los Programas Sociales JUNTOS, P65 y CONTIGO</a:t>
            </a:r>
            <a:r>
              <a:rPr lang="es-PE" sz="1600" dirty="0">
                <a:latin typeface="Century Gothic" pitchFamily="34" charset="0"/>
              </a:rPr>
              <a:t> </a:t>
            </a:r>
            <a:endParaRPr lang="es-PE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389" y="2114514"/>
            <a:ext cx="822827" cy="7472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990" y="2984347"/>
            <a:ext cx="895226" cy="885053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1930482" y="3049913"/>
            <a:ext cx="8284481" cy="646986"/>
          </a:xfrm>
          <a:prstGeom prst="roundRect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  <a:latin typeface="Century Gothic" pitchFamily="34" charset="0"/>
              </a:rPr>
              <a:t>Suscripción de convenios con BN y entidades financieras, tales como </a:t>
            </a:r>
            <a:r>
              <a:rPr lang="es-PE" sz="1600" dirty="0">
                <a:latin typeface="Arial Rounded MT Bold" panose="020F0704030504030204" pitchFamily="34" charset="0"/>
              </a:rPr>
              <a:t>Banco de la Nación, BCP, BBVA, Banco Comercio, Interbank, Scotiabank, </a:t>
            </a:r>
            <a:r>
              <a:rPr lang="es-PE" sz="1600" dirty="0" err="1">
                <a:latin typeface="Arial Rounded MT Bold" panose="020F0704030504030204" pitchFamily="34" charset="0"/>
              </a:rPr>
              <a:t>Crediscotia</a:t>
            </a:r>
            <a:endParaRPr lang="es-PE" sz="1600" dirty="0">
              <a:latin typeface="Arial Rounded MT Bold" panose="020F070403050403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941942" y="4206232"/>
            <a:ext cx="8284481" cy="919401"/>
          </a:xfrm>
          <a:prstGeom prst="roundRect">
            <a:avLst/>
          </a:prstGeom>
          <a:ln>
            <a:solidFill>
              <a:schemeClr val="accent6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1600" b="1" dirty="0">
                <a:latin typeface="Century Gothic" pitchFamily="34" charset="0"/>
              </a:rPr>
              <a:t>Definición de 03 modalidades de pago</a:t>
            </a:r>
            <a:r>
              <a:rPr lang="es-PE" sz="1600" dirty="0">
                <a:latin typeface="Century Gothic" pitchFamily="34" charset="0"/>
              </a:rPr>
              <a:t>: i) Depósito a cuenta de ahorros ii) Banca celular a través del Banco de la Nación, iii) Empresas Transportadora de Valores</a:t>
            </a:r>
          </a:p>
        </p:txBody>
      </p:sp>
      <p:grpSp>
        <p:nvGrpSpPr>
          <p:cNvPr id="2" name="Grupo 14"/>
          <p:cNvGrpSpPr/>
          <p:nvPr/>
        </p:nvGrpSpPr>
        <p:grpSpPr>
          <a:xfrm>
            <a:off x="497922" y="4211403"/>
            <a:ext cx="1305307" cy="1021556"/>
            <a:chOff x="367923" y="4747726"/>
            <a:chExt cx="1565779" cy="1315212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5275" y="4747726"/>
              <a:ext cx="718427" cy="75944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923" y="4844109"/>
              <a:ext cx="680958" cy="43507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6" cstate="print"/>
            <a:srcRect l="18921" t="20283" r="68611" b="62411"/>
            <a:stretch/>
          </p:blipFill>
          <p:spPr>
            <a:xfrm>
              <a:off x="704221" y="5279182"/>
              <a:ext cx="564642" cy="783756"/>
            </a:xfrm>
            <a:prstGeom prst="rect">
              <a:avLst/>
            </a:prstGeom>
          </p:spPr>
        </p:pic>
      </p:grpSp>
      <p:sp>
        <p:nvSpPr>
          <p:cNvPr id="18" name="Rectángulo redondeado 17"/>
          <p:cNvSpPr/>
          <p:nvPr/>
        </p:nvSpPr>
        <p:spPr>
          <a:xfrm>
            <a:off x="1977746" y="5742292"/>
            <a:ext cx="8341689" cy="646986"/>
          </a:xfrm>
          <a:prstGeom prst="roundRect">
            <a:avLst/>
          </a:prstGeom>
          <a:ln>
            <a:solidFill>
              <a:schemeClr val="accent4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1600" dirty="0">
                <a:solidFill>
                  <a:schemeClr val="tx1"/>
                </a:solidFill>
                <a:latin typeface="Century Gothic" pitchFamily="34" charset="0"/>
              </a:rPr>
              <a:t>Puesta en marcha de la </a:t>
            </a:r>
            <a:r>
              <a:rPr lang="es-PE" sz="1600" b="1" dirty="0">
                <a:solidFill>
                  <a:schemeClr val="tx1"/>
                </a:solidFill>
                <a:latin typeface="Century Gothic" pitchFamily="34" charset="0"/>
              </a:rPr>
              <a:t>Plataforma de Información</a:t>
            </a:r>
            <a:r>
              <a:rPr lang="es-PE" sz="1600" dirty="0">
                <a:solidFill>
                  <a:schemeClr val="tx1"/>
                </a:solidFill>
                <a:latin typeface="Century Gothic" pitchFamily="34" charset="0"/>
              </a:rPr>
              <a:t> a través de RENIEC para consultar si es beneficiario del subsidio monetario y la modalidad de cobro.</a:t>
            </a:r>
            <a:endParaRPr lang="es-PE" sz="160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4C2D69-8AD7-4CFB-86CA-D27C0DF2D5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4909" t="24389" r="1933" b="12500"/>
          <a:stretch/>
        </p:blipFill>
        <p:spPr>
          <a:xfrm rot="10800000" flipH="1" flipV="1">
            <a:off x="497922" y="5742292"/>
            <a:ext cx="1432560" cy="7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6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redondeado 33"/>
          <p:cNvSpPr/>
          <p:nvPr/>
        </p:nvSpPr>
        <p:spPr>
          <a:xfrm>
            <a:off x="529034" y="5785128"/>
            <a:ext cx="2094596" cy="403542"/>
          </a:xfrm>
          <a:prstGeom prst="roundRect">
            <a:avLst>
              <a:gd name="adj" fmla="val 16667"/>
            </a:avLst>
          </a:prstGeom>
          <a:solidFill>
            <a:srgbClr val="D0D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HOGARES BENEFICIADOS</a:t>
            </a:r>
          </a:p>
        </p:txBody>
      </p:sp>
      <p:sp>
        <p:nvSpPr>
          <p:cNvPr id="91" name="Rectángulo redondeado 90"/>
          <p:cNvSpPr/>
          <p:nvPr/>
        </p:nvSpPr>
        <p:spPr>
          <a:xfrm>
            <a:off x="519145" y="6191468"/>
            <a:ext cx="2158265" cy="5195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1,981,991</a:t>
            </a:r>
          </a:p>
        </p:txBody>
      </p:sp>
      <p:grpSp>
        <p:nvGrpSpPr>
          <p:cNvPr id="3" name="Grupo 5"/>
          <p:cNvGrpSpPr/>
          <p:nvPr/>
        </p:nvGrpSpPr>
        <p:grpSpPr>
          <a:xfrm>
            <a:off x="864241" y="929374"/>
            <a:ext cx="4741251" cy="6473595"/>
            <a:chOff x="509188" y="973540"/>
            <a:chExt cx="4741251" cy="6473595"/>
          </a:xfrm>
        </p:grpSpPr>
        <p:grpSp>
          <p:nvGrpSpPr>
            <p:cNvPr id="4" name="Grupo 34"/>
            <p:cNvGrpSpPr/>
            <p:nvPr/>
          </p:nvGrpSpPr>
          <p:grpSpPr>
            <a:xfrm>
              <a:off x="772468" y="973540"/>
              <a:ext cx="4415600" cy="6439104"/>
              <a:chOff x="2901142" y="116378"/>
              <a:chExt cx="4879571" cy="7115695"/>
            </a:xfrm>
          </p:grpSpPr>
          <p:pic>
            <p:nvPicPr>
              <p:cNvPr id="36" name="Imagen 35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73" t="68176" r="4750" b="9282"/>
              <a:stretch/>
            </p:blipFill>
            <p:spPr>
              <a:xfrm>
                <a:off x="6723649" y="5153879"/>
                <a:ext cx="1039091" cy="1704109"/>
              </a:xfrm>
              <a:prstGeom prst="rect">
                <a:avLst/>
              </a:prstGeom>
            </p:spPr>
          </p:pic>
          <p:pic>
            <p:nvPicPr>
              <p:cNvPr id="38" name="Imagen 3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019" t="77743" r="8315" b="14010"/>
              <a:stretch/>
            </p:blipFill>
            <p:spPr>
              <a:xfrm>
                <a:off x="7223760" y="5877098"/>
                <a:ext cx="357448" cy="623455"/>
              </a:xfrm>
              <a:prstGeom prst="rect">
                <a:avLst/>
              </a:prstGeom>
            </p:spPr>
          </p:pic>
          <p:pic>
            <p:nvPicPr>
              <p:cNvPr id="39" name="Imagen 38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54" t="62568" r="44434" b="25886"/>
              <a:stretch/>
            </p:blipFill>
            <p:spPr>
              <a:xfrm>
                <a:off x="4962698" y="4729941"/>
                <a:ext cx="681644" cy="872837"/>
              </a:xfrm>
              <a:prstGeom prst="rect">
                <a:avLst/>
              </a:prstGeom>
            </p:spPr>
          </p:pic>
          <p:pic>
            <p:nvPicPr>
              <p:cNvPr id="40" name="Imagen 39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4" t="38706" r="17461" b="39412"/>
              <a:stretch/>
            </p:blipFill>
            <p:spPr>
              <a:xfrm>
                <a:off x="4946073" y="2926080"/>
                <a:ext cx="2144684" cy="1654233"/>
              </a:xfrm>
              <a:prstGeom prst="rect">
                <a:avLst/>
              </a:prstGeom>
            </p:spPr>
          </p:pic>
          <p:pic>
            <p:nvPicPr>
              <p:cNvPr id="41" name="Imagen 40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68" t="55640" r="37769" b="33364"/>
              <a:stretch/>
            </p:blipFill>
            <p:spPr>
              <a:xfrm>
                <a:off x="4738255" y="4206240"/>
                <a:ext cx="1263534" cy="831273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08" t="49592" r="43814" b="40841"/>
              <a:stretch/>
            </p:blipFill>
            <p:spPr>
              <a:xfrm>
                <a:off x="4638502" y="3749040"/>
                <a:ext cx="1039091" cy="723207"/>
              </a:xfrm>
              <a:prstGeom prst="rect">
                <a:avLst/>
              </a:prstGeom>
            </p:spPr>
          </p:pic>
          <p:pic>
            <p:nvPicPr>
              <p:cNvPr id="43" name="Imagen 42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12" t="1541" r="12036" b="53046"/>
              <a:stretch/>
            </p:blipFill>
            <p:spPr>
              <a:xfrm>
                <a:off x="4231178" y="116378"/>
                <a:ext cx="3150524" cy="3433157"/>
              </a:xfrm>
              <a:prstGeom prst="rect">
                <a:avLst/>
              </a:prstGeom>
            </p:spPr>
          </p:pic>
          <p:pic>
            <p:nvPicPr>
              <p:cNvPr id="44" name="Imagen 43"/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8" t="22432" r="79315" b="64702"/>
              <a:stretch/>
            </p:blipFill>
            <p:spPr>
              <a:xfrm>
                <a:off x="2901142" y="1695796"/>
                <a:ext cx="872836" cy="972589"/>
              </a:xfrm>
              <a:prstGeom prst="rect">
                <a:avLst/>
              </a:prstGeom>
            </p:spPr>
          </p:pic>
          <p:pic>
            <p:nvPicPr>
              <p:cNvPr id="45" name="Imagen 44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89" t="18803" r="85360" b="75369"/>
              <a:stretch/>
            </p:blipFill>
            <p:spPr>
              <a:xfrm>
                <a:off x="3034145" y="1421476"/>
                <a:ext cx="415637" cy="440575"/>
              </a:xfrm>
              <a:prstGeom prst="rect">
                <a:avLst/>
              </a:prstGeom>
            </p:spPr>
          </p:pic>
          <p:pic>
            <p:nvPicPr>
              <p:cNvPr id="46" name="Imagen 45"/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36" t="16934" r="64277" b="61734"/>
              <a:stretch/>
            </p:blipFill>
            <p:spPr>
              <a:xfrm>
                <a:off x="3857104" y="1280159"/>
                <a:ext cx="723209" cy="1612669"/>
              </a:xfrm>
              <a:prstGeom prst="rect">
                <a:avLst/>
              </a:prstGeom>
            </p:spPr>
          </p:pic>
          <p:pic>
            <p:nvPicPr>
              <p:cNvPr id="47" name="Imagen 46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35" t="25071" r="68463" b="57885"/>
              <a:stretch/>
            </p:blipFill>
            <p:spPr>
              <a:xfrm>
                <a:off x="3524596" y="1895302"/>
                <a:ext cx="831274" cy="1288473"/>
              </a:xfrm>
              <a:prstGeom prst="rect">
                <a:avLst/>
              </a:prstGeom>
            </p:spPr>
          </p:pic>
          <p:pic>
            <p:nvPicPr>
              <p:cNvPr id="48" name="Imagen 47"/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25" t="36397" r="62572" b="52167"/>
              <a:stretch/>
            </p:blipFill>
            <p:spPr>
              <a:xfrm>
                <a:off x="3507970" y="2751513"/>
                <a:ext cx="1163783" cy="864523"/>
              </a:xfrm>
              <a:prstGeom prst="rect">
                <a:avLst/>
              </a:prstGeom>
            </p:spPr>
          </p:pic>
          <p:pic>
            <p:nvPicPr>
              <p:cNvPr id="49" name="Imagen 48"/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60" t="29359" r="78539" b="61404"/>
              <a:stretch/>
            </p:blipFill>
            <p:spPr>
              <a:xfrm>
                <a:off x="3150524" y="2219498"/>
                <a:ext cx="665018" cy="698269"/>
              </a:xfrm>
              <a:prstGeom prst="rect">
                <a:avLst/>
              </a:prstGeom>
            </p:spPr>
          </p:pic>
          <p:pic>
            <p:nvPicPr>
              <p:cNvPr id="50" name="Imagen 49"/>
              <p:cNvPicPr>
                <a:picLocks noChangeAspect="1"/>
              </p:cNvPicPr>
              <p:nvPr/>
            </p:nvPicPr>
            <p:blipFill rotWithShape="1">
              <a:blip r:embed="rId1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56" t="42665" r="61332" b="42820"/>
              <a:stretch/>
            </p:blipFill>
            <p:spPr>
              <a:xfrm>
                <a:off x="3943767" y="3194856"/>
                <a:ext cx="847900" cy="1097281"/>
              </a:xfrm>
              <a:prstGeom prst="rect">
                <a:avLst/>
              </a:prstGeom>
            </p:spPr>
          </p:pic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67" t="29580" r="52496" b="52716"/>
              <a:stretch/>
            </p:blipFill>
            <p:spPr>
              <a:xfrm>
                <a:off x="4239491" y="2236124"/>
                <a:ext cx="972589" cy="1338349"/>
              </a:xfrm>
              <a:prstGeom prst="rect">
                <a:avLst/>
              </a:prstGeom>
            </p:spPr>
          </p:pic>
          <p:pic>
            <p:nvPicPr>
              <p:cNvPr id="52" name="Imagen 51"/>
              <p:cNvPicPr>
                <a:picLocks noChangeAspect="1"/>
              </p:cNvPicPr>
              <p:nvPr/>
            </p:nvPicPr>
            <p:blipFill rotWithShape="1">
              <a:blip r:embed="rId1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22" t="43325" r="45210" b="44470"/>
              <a:stretch/>
            </p:blipFill>
            <p:spPr>
              <a:xfrm>
                <a:off x="4414058" y="3275215"/>
                <a:ext cx="1188720" cy="922712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 rotWithShape="1"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92" t="53221" r="52961" b="30065"/>
              <a:stretch/>
            </p:blipFill>
            <p:spPr>
              <a:xfrm>
                <a:off x="4238115" y="3996941"/>
                <a:ext cx="989215" cy="1263535"/>
              </a:xfrm>
              <a:prstGeom prst="rect">
                <a:avLst/>
              </a:prstGeom>
            </p:spPr>
          </p:pic>
          <p:pic>
            <p:nvPicPr>
              <p:cNvPr id="54" name="Imagen 53"/>
              <p:cNvPicPr>
                <a:picLocks noChangeAspect="1"/>
              </p:cNvPicPr>
              <p:nvPr/>
            </p:nvPicPr>
            <p:blipFill rotWithShape="1">
              <a:blip r:embed="rId1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18" t="86210" r="10175" b="4334"/>
              <a:stretch/>
            </p:blipFill>
            <p:spPr>
              <a:xfrm>
                <a:off x="6724996" y="6517178"/>
                <a:ext cx="756459" cy="714895"/>
              </a:xfrm>
              <a:prstGeom prst="rect">
                <a:avLst/>
              </a:prstGeom>
            </p:spPr>
          </p:pic>
          <p:pic>
            <p:nvPicPr>
              <p:cNvPr id="55" name="Imagen 54"/>
              <p:cNvPicPr>
                <a:picLocks noChangeAspect="1"/>
              </p:cNvPicPr>
              <p:nvPr/>
            </p:nvPicPr>
            <p:blipFill rotWithShape="1">
              <a:blip r:embed="rId20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618" t="82141" r="12965" b="6753"/>
              <a:stretch/>
            </p:blipFill>
            <p:spPr>
              <a:xfrm>
                <a:off x="6558742" y="6209607"/>
                <a:ext cx="773083" cy="839586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 rotWithShape="1">
              <a:blip r:embed="rId21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33" t="75653" r="19167" b="9062"/>
              <a:stretch/>
            </p:blipFill>
            <p:spPr>
              <a:xfrm>
                <a:off x="5261956" y="5719156"/>
                <a:ext cx="1737360" cy="1155469"/>
              </a:xfrm>
              <a:prstGeom prst="rect">
                <a:avLst/>
              </a:prstGeom>
            </p:spPr>
          </p:pic>
          <p:pic>
            <p:nvPicPr>
              <p:cNvPr id="57" name="Imagen 56"/>
              <p:cNvPicPr>
                <a:picLocks noChangeAspect="1"/>
              </p:cNvPicPr>
              <p:nvPr/>
            </p:nvPicPr>
            <p:blipFill rotWithShape="1">
              <a:blip r:embed="rId2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27" t="52452" r="4594" b="28965"/>
              <a:stretch/>
            </p:blipFill>
            <p:spPr>
              <a:xfrm>
                <a:off x="6242858" y="3965171"/>
                <a:ext cx="1537855" cy="1404851"/>
              </a:xfrm>
              <a:prstGeom prst="rect">
                <a:avLst/>
              </a:prstGeom>
            </p:spPr>
          </p:pic>
          <p:pic>
            <p:nvPicPr>
              <p:cNvPr id="58" name="Imagen 57"/>
              <p:cNvPicPr>
                <a:picLocks noChangeAspect="1"/>
              </p:cNvPicPr>
              <p:nvPr/>
            </p:nvPicPr>
            <p:blipFill rotWithShape="1">
              <a:blip r:embed="rId2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85" t="58060" r="16532" b="18958"/>
              <a:stretch/>
            </p:blipFill>
            <p:spPr>
              <a:xfrm>
                <a:off x="5677594" y="4389121"/>
                <a:ext cx="1463040" cy="1737360"/>
              </a:xfrm>
              <a:prstGeom prst="rect">
                <a:avLst/>
              </a:prstGeom>
            </p:spPr>
          </p:pic>
          <p:pic>
            <p:nvPicPr>
              <p:cNvPr id="59" name="Imagen 58"/>
              <p:cNvPicPr>
                <a:picLocks noChangeAspect="1"/>
              </p:cNvPicPr>
              <p:nvPr/>
            </p:nvPicPr>
            <p:blipFill rotWithShape="1">
              <a:blip r:embed="rId2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651" t="68506" r="28157" b="21927"/>
              <a:stretch/>
            </p:blipFill>
            <p:spPr>
              <a:xfrm>
                <a:off x="5702531" y="5178829"/>
                <a:ext cx="814647" cy="723207"/>
              </a:xfrm>
              <a:prstGeom prst="rect">
                <a:avLst/>
              </a:prstGeom>
            </p:spPr>
          </p:pic>
          <p:pic>
            <p:nvPicPr>
              <p:cNvPr id="60" name="Imagen 59"/>
              <p:cNvPicPr>
                <a:picLocks noChangeAspect="1"/>
              </p:cNvPicPr>
              <p:nvPr/>
            </p:nvPicPr>
            <p:blipFill rotWithShape="1">
              <a:blip r:embed="rId2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99" t="62788" r="32963" b="17859"/>
              <a:stretch/>
            </p:blipFill>
            <p:spPr>
              <a:xfrm>
                <a:off x="5120640" y="4746567"/>
                <a:ext cx="1138844" cy="1463040"/>
              </a:xfrm>
              <a:prstGeom prst="rect">
                <a:avLst/>
              </a:prstGeom>
            </p:spPr>
          </p:pic>
          <p:pic>
            <p:nvPicPr>
              <p:cNvPr id="61" name="Imagen 60"/>
              <p:cNvPicPr>
                <a:picLocks noChangeAspect="1"/>
              </p:cNvPicPr>
              <p:nvPr/>
            </p:nvPicPr>
            <p:blipFill rotWithShape="1">
              <a:blip r:embed="rId2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43" t="67076" r="45830" b="17639"/>
              <a:stretch/>
            </p:blipFill>
            <p:spPr>
              <a:xfrm>
                <a:off x="4779818" y="5070764"/>
                <a:ext cx="789710" cy="1155469"/>
              </a:xfrm>
              <a:prstGeom prst="rect">
                <a:avLst/>
              </a:prstGeom>
            </p:spPr>
          </p:pic>
          <p:pic>
            <p:nvPicPr>
              <p:cNvPr id="62" name="Imagen 61"/>
              <p:cNvPicPr>
                <a:picLocks noChangeAspect="1"/>
              </p:cNvPicPr>
              <p:nvPr/>
            </p:nvPicPr>
            <p:blipFill rotWithShape="1">
              <a:blip r:embed="rId2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81" t="61046" r="61989" b="35237"/>
              <a:stretch/>
            </p:blipFill>
            <p:spPr>
              <a:xfrm>
                <a:off x="4481513" y="4614863"/>
                <a:ext cx="221456" cy="280987"/>
              </a:xfrm>
              <a:prstGeom prst="rect">
                <a:avLst/>
              </a:prstGeom>
            </p:spPr>
          </p:pic>
        </p:grpSp>
        <p:grpSp>
          <p:nvGrpSpPr>
            <p:cNvPr id="5" name="Grupo 3"/>
            <p:cNvGrpSpPr/>
            <p:nvPr/>
          </p:nvGrpSpPr>
          <p:grpSpPr>
            <a:xfrm>
              <a:off x="1517439" y="2213345"/>
              <a:ext cx="890028" cy="282111"/>
              <a:chOff x="463918" y="4041095"/>
              <a:chExt cx="890028" cy="282111"/>
            </a:xfrm>
          </p:grpSpPr>
          <p:sp>
            <p:nvSpPr>
              <p:cNvPr id="92" name="Rectángulo redondeado 91"/>
              <p:cNvSpPr/>
              <p:nvPr/>
            </p:nvSpPr>
            <p:spPr>
              <a:xfrm>
                <a:off x="466054" y="4189256"/>
                <a:ext cx="880110" cy="13395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05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77,813</a:t>
                </a:r>
              </a:p>
            </p:txBody>
          </p:sp>
          <p:sp>
            <p:nvSpPr>
              <p:cNvPr id="93" name="Rectángulo redondeado 92"/>
              <p:cNvSpPr/>
              <p:nvPr/>
            </p:nvSpPr>
            <p:spPr>
              <a:xfrm>
                <a:off x="463918" y="4041095"/>
                <a:ext cx="890028" cy="158182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AMAZONAS</a:t>
                </a:r>
              </a:p>
            </p:txBody>
          </p:sp>
        </p:grpSp>
        <p:grpSp>
          <p:nvGrpSpPr>
            <p:cNvPr id="6" name="Grupo 93"/>
            <p:cNvGrpSpPr/>
            <p:nvPr/>
          </p:nvGrpSpPr>
          <p:grpSpPr>
            <a:xfrm>
              <a:off x="2773611" y="2181573"/>
              <a:ext cx="755228" cy="313039"/>
              <a:chOff x="491351" y="4109699"/>
              <a:chExt cx="755228" cy="313039"/>
            </a:xfrm>
          </p:grpSpPr>
          <p:sp>
            <p:nvSpPr>
              <p:cNvPr id="95" name="Rectángulo redondeado 94"/>
              <p:cNvSpPr/>
              <p:nvPr/>
            </p:nvSpPr>
            <p:spPr>
              <a:xfrm>
                <a:off x="498666" y="4216792"/>
                <a:ext cx="747913" cy="205946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91,499</a:t>
                </a:r>
              </a:p>
            </p:txBody>
          </p:sp>
          <p:sp>
            <p:nvSpPr>
              <p:cNvPr id="96" name="Rectángulo redondeado 95"/>
              <p:cNvSpPr/>
              <p:nvPr/>
            </p:nvSpPr>
            <p:spPr>
              <a:xfrm>
                <a:off x="491351" y="4109699"/>
                <a:ext cx="755228" cy="151094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LORETO</a:t>
                </a:r>
              </a:p>
            </p:txBody>
          </p:sp>
        </p:grpSp>
        <p:grpSp>
          <p:nvGrpSpPr>
            <p:cNvPr id="7" name="Grupo 96"/>
            <p:cNvGrpSpPr/>
            <p:nvPr/>
          </p:nvGrpSpPr>
          <p:grpSpPr>
            <a:xfrm>
              <a:off x="4025226" y="4819624"/>
              <a:ext cx="1225213" cy="450483"/>
              <a:chOff x="177222" y="3885033"/>
              <a:chExt cx="1225213" cy="450483"/>
            </a:xfrm>
          </p:grpSpPr>
          <p:sp>
            <p:nvSpPr>
              <p:cNvPr id="98" name="Rectángulo redondeado 97"/>
              <p:cNvSpPr/>
              <p:nvPr/>
            </p:nvSpPr>
            <p:spPr>
              <a:xfrm>
                <a:off x="177222" y="4162281"/>
                <a:ext cx="1162842" cy="17323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9,140</a:t>
                </a:r>
              </a:p>
            </p:txBody>
          </p:sp>
          <p:sp>
            <p:nvSpPr>
              <p:cNvPr id="99" name="Rectángulo redondeado 98"/>
              <p:cNvSpPr/>
              <p:nvPr/>
            </p:nvSpPr>
            <p:spPr>
              <a:xfrm>
                <a:off x="189356" y="3885033"/>
                <a:ext cx="1213079" cy="294597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MADRE DE DIOS</a:t>
                </a:r>
              </a:p>
            </p:txBody>
          </p:sp>
        </p:grpSp>
        <p:grpSp>
          <p:nvGrpSpPr>
            <p:cNvPr id="8" name="Grupo 99"/>
            <p:cNvGrpSpPr/>
            <p:nvPr/>
          </p:nvGrpSpPr>
          <p:grpSpPr>
            <a:xfrm>
              <a:off x="3278305" y="4057215"/>
              <a:ext cx="759056" cy="349587"/>
              <a:chOff x="487523" y="4109699"/>
              <a:chExt cx="759056" cy="349587"/>
            </a:xfrm>
          </p:grpSpPr>
          <p:sp>
            <p:nvSpPr>
              <p:cNvPr id="101" name="Rectángulo redondeado 100"/>
              <p:cNvSpPr/>
              <p:nvPr/>
            </p:nvSpPr>
            <p:spPr>
              <a:xfrm>
                <a:off x="487523" y="4236539"/>
                <a:ext cx="741236" cy="222747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36,512</a:t>
                </a:r>
              </a:p>
            </p:txBody>
          </p:sp>
          <p:sp>
            <p:nvSpPr>
              <p:cNvPr id="102" name="Rectángulo redondeado 101"/>
              <p:cNvSpPr/>
              <p:nvPr/>
            </p:nvSpPr>
            <p:spPr>
              <a:xfrm>
                <a:off x="491351" y="4109699"/>
                <a:ext cx="755228" cy="151094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UCAYALI</a:t>
                </a:r>
              </a:p>
            </p:txBody>
          </p:sp>
        </p:grpSp>
        <p:grpSp>
          <p:nvGrpSpPr>
            <p:cNvPr id="9" name="Grupo 102"/>
            <p:cNvGrpSpPr/>
            <p:nvPr/>
          </p:nvGrpSpPr>
          <p:grpSpPr>
            <a:xfrm>
              <a:off x="4459116" y="5968035"/>
              <a:ext cx="615769" cy="351076"/>
              <a:chOff x="470922" y="4037634"/>
              <a:chExt cx="615769" cy="351076"/>
            </a:xfrm>
          </p:grpSpPr>
          <p:sp>
            <p:nvSpPr>
              <p:cNvPr id="104" name="Rectángulo redondeado 103"/>
              <p:cNvSpPr/>
              <p:nvPr/>
            </p:nvSpPr>
            <p:spPr>
              <a:xfrm>
                <a:off x="470922" y="4196336"/>
                <a:ext cx="615769" cy="192374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186,511</a:t>
                </a:r>
              </a:p>
            </p:txBody>
          </p:sp>
          <p:sp>
            <p:nvSpPr>
              <p:cNvPr id="105" name="Rectángulo redondeado 104"/>
              <p:cNvSpPr/>
              <p:nvPr/>
            </p:nvSpPr>
            <p:spPr>
              <a:xfrm>
                <a:off x="478445" y="4037634"/>
                <a:ext cx="608246" cy="151094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PUNO</a:t>
                </a:r>
              </a:p>
            </p:txBody>
          </p:sp>
        </p:grpSp>
        <p:grpSp>
          <p:nvGrpSpPr>
            <p:cNvPr id="10" name="Grupo 105"/>
            <p:cNvGrpSpPr/>
            <p:nvPr/>
          </p:nvGrpSpPr>
          <p:grpSpPr>
            <a:xfrm>
              <a:off x="4354063" y="7138755"/>
              <a:ext cx="653470" cy="308380"/>
              <a:chOff x="547986" y="4100172"/>
              <a:chExt cx="653470" cy="308380"/>
            </a:xfrm>
          </p:grpSpPr>
          <p:sp>
            <p:nvSpPr>
              <p:cNvPr id="107" name="Rectángulo redondeado 106"/>
              <p:cNvSpPr/>
              <p:nvPr/>
            </p:nvSpPr>
            <p:spPr>
              <a:xfrm>
                <a:off x="547986" y="4236133"/>
                <a:ext cx="653470" cy="172419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9,615</a:t>
                </a:r>
              </a:p>
            </p:txBody>
          </p:sp>
          <p:sp>
            <p:nvSpPr>
              <p:cNvPr id="108" name="Rectángulo redondeado 107"/>
              <p:cNvSpPr/>
              <p:nvPr/>
            </p:nvSpPr>
            <p:spPr>
              <a:xfrm>
                <a:off x="558366" y="4100172"/>
                <a:ext cx="573582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TACNA</a:t>
                </a:r>
              </a:p>
            </p:txBody>
          </p:sp>
        </p:grpSp>
        <p:grpSp>
          <p:nvGrpSpPr>
            <p:cNvPr id="11" name="Grupo 108"/>
            <p:cNvGrpSpPr/>
            <p:nvPr/>
          </p:nvGrpSpPr>
          <p:grpSpPr>
            <a:xfrm>
              <a:off x="595971" y="2054041"/>
              <a:ext cx="619829" cy="277527"/>
              <a:chOff x="558365" y="4100173"/>
              <a:chExt cx="619829" cy="277527"/>
            </a:xfrm>
          </p:grpSpPr>
          <p:sp>
            <p:nvSpPr>
              <p:cNvPr id="110" name="Rectángulo redondeado 109"/>
              <p:cNvSpPr/>
              <p:nvPr/>
            </p:nvSpPr>
            <p:spPr>
              <a:xfrm>
                <a:off x="558365" y="4236133"/>
                <a:ext cx="619829" cy="141567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5,663</a:t>
                </a:r>
              </a:p>
            </p:txBody>
          </p:sp>
          <p:sp>
            <p:nvSpPr>
              <p:cNvPr id="111" name="Rectángulo redondeado 110"/>
              <p:cNvSpPr/>
              <p:nvPr/>
            </p:nvSpPr>
            <p:spPr>
              <a:xfrm>
                <a:off x="558365" y="4100173"/>
                <a:ext cx="619829" cy="152006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TUMBES</a:t>
                </a:r>
              </a:p>
            </p:txBody>
          </p:sp>
        </p:grpSp>
        <p:grpSp>
          <p:nvGrpSpPr>
            <p:cNvPr id="12" name="Grupo 111"/>
            <p:cNvGrpSpPr/>
            <p:nvPr/>
          </p:nvGrpSpPr>
          <p:grpSpPr>
            <a:xfrm>
              <a:off x="1912823" y="3189147"/>
              <a:ext cx="1086485" cy="329192"/>
              <a:chOff x="368007" y="4073289"/>
              <a:chExt cx="1086485" cy="329192"/>
            </a:xfrm>
          </p:grpSpPr>
          <p:sp>
            <p:nvSpPr>
              <p:cNvPr id="113" name="Rectángulo redondeado 112"/>
              <p:cNvSpPr/>
              <p:nvPr/>
            </p:nvSpPr>
            <p:spPr>
              <a:xfrm>
                <a:off x="401134" y="4192727"/>
                <a:ext cx="1000467" cy="209754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79,646</a:t>
                </a:r>
              </a:p>
            </p:txBody>
          </p:sp>
          <p:sp>
            <p:nvSpPr>
              <p:cNvPr id="114" name="Rectángulo redondeado 113"/>
              <p:cNvSpPr/>
              <p:nvPr/>
            </p:nvSpPr>
            <p:spPr>
              <a:xfrm>
                <a:off x="368007" y="4073289"/>
                <a:ext cx="1086485" cy="142084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SAN MARTÍN</a:t>
                </a:r>
              </a:p>
            </p:txBody>
          </p:sp>
        </p:grpSp>
        <p:grpSp>
          <p:nvGrpSpPr>
            <p:cNvPr id="13" name="Grupo 114"/>
            <p:cNvGrpSpPr/>
            <p:nvPr/>
          </p:nvGrpSpPr>
          <p:grpSpPr>
            <a:xfrm>
              <a:off x="3850325" y="6747487"/>
              <a:ext cx="850013" cy="344341"/>
              <a:chOff x="498139" y="4100172"/>
              <a:chExt cx="850013" cy="344341"/>
            </a:xfrm>
          </p:grpSpPr>
          <p:sp>
            <p:nvSpPr>
              <p:cNvPr id="116" name="Rectángulo redondeado 115"/>
              <p:cNvSpPr/>
              <p:nvPr/>
            </p:nvSpPr>
            <p:spPr>
              <a:xfrm>
                <a:off x="498139" y="4284557"/>
                <a:ext cx="850013" cy="159956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5,893</a:t>
                </a:r>
              </a:p>
            </p:txBody>
          </p:sp>
          <p:sp>
            <p:nvSpPr>
              <p:cNvPr id="117" name="Rectángulo redondeado 116"/>
              <p:cNvSpPr/>
              <p:nvPr/>
            </p:nvSpPr>
            <p:spPr>
              <a:xfrm>
                <a:off x="498139" y="4100172"/>
                <a:ext cx="833747" cy="174220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MOQUEGUA</a:t>
                </a:r>
              </a:p>
            </p:txBody>
          </p:sp>
        </p:grpSp>
        <p:grpSp>
          <p:nvGrpSpPr>
            <p:cNvPr id="14" name="Grupo 117"/>
            <p:cNvGrpSpPr/>
            <p:nvPr/>
          </p:nvGrpSpPr>
          <p:grpSpPr>
            <a:xfrm>
              <a:off x="509188" y="2641159"/>
              <a:ext cx="701816" cy="373372"/>
              <a:chOff x="351063" y="4100172"/>
              <a:chExt cx="701816" cy="373372"/>
            </a:xfrm>
          </p:grpSpPr>
          <p:sp>
            <p:nvSpPr>
              <p:cNvPr id="119" name="Rectángulo redondeado 118"/>
              <p:cNvSpPr/>
              <p:nvPr/>
            </p:nvSpPr>
            <p:spPr>
              <a:xfrm>
                <a:off x="351063" y="4265242"/>
                <a:ext cx="687019" cy="20830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125,772</a:t>
                </a:r>
              </a:p>
            </p:txBody>
          </p:sp>
          <p:sp>
            <p:nvSpPr>
              <p:cNvPr id="120" name="Rectángulo redondeado 119"/>
              <p:cNvSpPr/>
              <p:nvPr/>
            </p:nvSpPr>
            <p:spPr>
              <a:xfrm>
                <a:off x="354292" y="4100172"/>
                <a:ext cx="698587" cy="189867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PIURA</a:t>
                </a:r>
              </a:p>
            </p:txBody>
          </p:sp>
        </p:grpSp>
        <p:grpSp>
          <p:nvGrpSpPr>
            <p:cNvPr id="15" name="Grupo 120"/>
            <p:cNvGrpSpPr/>
            <p:nvPr/>
          </p:nvGrpSpPr>
          <p:grpSpPr>
            <a:xfrm>
              <a:off x="2646983" y="4439148"/>
              <a:ext cx="639268" cy="328302"/>
              <a:chOff x="521359" y="4100172"/>
              <a:chExt cx="639268" cy="328302"/>
            </a:xfrm>
          </p:grpSpPr>
          <p:sp>
            <p:nvSpPr>
              <p:cNvPr id="122" name="Rectángulo redondeado 121"/>
              <p:cNvSpPr/>
              <p:nvPr/>
            </p:nvSpPr>
            <p:spPr>
              <a:xfrm>
                <a:off x="521359" y="4262476"/>
                <a:ext cx="628766" cy="165998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26,831</a:t>
                </a:r>
              </a:p>
            </p:txBody>
          </p:sp>
          <p:sp>
            <p:nvSpPr>
              <p:cNvPr id="123" name="Rectángulo redondeado 122"/>
              <p:cNvSpPr/>
              <p:nvPr/>
            </p:nvSpPr>
            <p:spPr>
              <a:xfrm>
                <a:off x="529687" y="4100172"/>
                <a:ext cx="630940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PASCO</a:t>
                </a:r>
              </a:p>
            </p:txBody>
          </p:sp>
        </p:grpSp>
        <p:grpSp>
          <p:nvGrpSpPr>
            <p:cNvPr id="16" name="Grupo 123"/>
            <p:cNvGrpSpPr/>
            <p:nvPr/>
          </p:nvGrpSpPr>
          <p:grpSpPr>
            <a:xfrm>
              <a:off x="2347786" y="5691176"/>
              <a:ext cx="584493" cy="309756"/>
              <a:chOff x="533304" y="4005026"/>
              <a:chExt cx="584493" cy="309756"/>
            </a:xfrm>
          </p:grpSpPr>
          <p:sp>
            <p:nvSpPr>
              <p:cNvPr id="125" name="Rectángulo redondeado 124"/>
              <p:cNvSpPr/>
              <p:nvPr/>
            </p:nvSpPr>
            <p:spPr>
              <a:xfrm>
                <a:off x="533304" y="4182796"/>
                <a:ext cx="573582" cy="131986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18,044</a:t>
                </a:r>
              </a:p>
            </p:txBody>
          </p:sp>
          <p:sp>
            <p:nvSpPr>
              <p:cNvPr id="126" name="Rectángulo redondeado 125"/>
              <p:cNvSpPr/>
              <p:nvPr/>
            </p:nvSpPr>
            <p:spPr>
              <a:xfrm>
                <a:off x="544215" y="4005026"/>
                <a:ext cx="573582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ICA</a:t>
                </a:r>
              </a:p>
            </p:txBody>
          </p:sp>
        </p:grpSp>
        <p:grpSp>
          <p:nvGrpSpPr>
            <p:cNvPr id="17" name="Grupo 126"/>
            <p:cNvGrpSpPr/>
            <p:nvPr/>
          </p:nvGrpSpPr>
          <p:grpSpPr>
            <a:xfrm>
              <a:off x="1687745" y="4064972"/>
              <a:ext cx="630940" cy="348674"/>
              <a:chOff x="528358" y="4028256"/>
              <a:chExt cx="630940" cy="348674"/>
            </a:xfrm>
          </p:grpSpPr>
          <p:sp>
            <p:nvSpPr>
              <p:cNvPr id="128" name="Rectángulo redondeado 127"/>
              <p:cNvSpPr/>
              <p:nvPr/>
            </p:nvSpPr>
            <p:spPr>
              <a:xfrm>
                <a:off x="528358" y="4231477"/>
                <a:ext cx="611752" cy="145453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118,180</a:t>
                </a:r>
              </a:p>
            </p:txBody>
          </p:sp>
          <p:sp>
            <p:nvSpPr>
              <p:cNvPr id="129" name="Rectángulo redondeado 128"/>
              <p:cNvSpPr/>
              <p:nvPr/>
            </p:nvSpPr>
            <p:spPr>
              <a:xfrm>
                <a:off x="528358" y="4028256"/>
                <a:ext cx="630940" cy="198822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ANCASH</a:t>
                </a:r>
              </a:p>
            </p:txBody>
          </p:sp>
        </p:grpSp>
        <p:grpSp>
          <p:nvGrpSpPr>
            <p:cNvPr id="18" name="Grupo 129"/>
            <p:cNvGrpSpPr/>
            <p:nvPr/>
          </p:nvGrpSpPr>
          <p:grpSpPr>
            <a:xfrm>
              <a:off x="2703231" y="5184937"/>
              <a:ext cx="1093208" cy="366102"/>
              <a:chOff x="534648" y="4040245"/>
              <a:chExt cx="1093208" cy="366102"/>
            </a:xfrm>
          </p:grpSpPr>
          <p:sp>
            <p:nvSpPr>
              <p:cNvPr id="131" name="Rectángulo redondeado 130"/>
              <p:cNvSpPr/>
              <p:nvPr/>
            </p:nvSpPr>
            <p:spPr>
              <a:xfrm>
                <a:off x="544645" y="4245305"/>
                <a:ext cx="930294" cy="16104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75,049</a:t>
                </a:r>
              </a:p>
            </p:txBody>
          </p:sp>
          <p:sp>
            <p:nvSpPr>
              <p:cNvPr id="132" name="Rectángulo redondeado 131"/>
              <p:cNvSpPr/>
              <p:nvPr/>
            </p:nvSpPr>
            <p:spPr>
              <a:xfrm>
                <a:off x="534648" y="4040245"/>
                <a:ext cx="1093208" cy="230700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HUANCAVELICA</a:t>
                </a:r>
              </a:p>
            </p:txBody>
          </p:sp>
        </p:grpSp>
        <p:grpSp>
          <p:nvGrpSpPr>
            <p:cNvPr id="19" name="Grupo 132"/>
            <p:cNvGrpSpPr/>
            <p:nvPr/>
          </p:nvGrpSpPr>
          <p:grpSpPr>
            <a:xfrm>
              <a:off x="772466" y="3160266"/>
              <a:ext cx="925248" cy="314021"/>
              <a:chOff x="463405" y="4062420"/>
              <a:chExt cx="925248" cy="314021"/>
            </a:xfrm>
          </p:grpSpPr>
          <p:sp>
            <p:nvSpPr>
              <p:cNvPr id="134" name="Rectángulo redondeado 133"/>
              <p:cNvSpPr/>
              <p:nvPr/>
            </p:nvSpPr>
            <p:spPr>
              <a:xfrm>
                <a:off x="463405" y="4182531"/>
                <a:ext cx="917725" cy="19391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57,980</a:t>
                </a:r>
              </a:p>
            </p:txBody>
          </p:sp>
          <p:sp>
            <p:nvSpPr>
              <p:cNvPr id="135" name="Rectángulo redondeado 134"/>
              <p:cNvSpPr/>
              <p:nvPr/>
            </p:nvSpPr>
            <p:spPr>
              <a:xfrm>
                <a:off x="463439" y="4062420"/>
                <a:ext cx="925214" cy="16828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LAMBAYEQUE</a:t>
                </a:r>
              </a:p>
            </p:txBody>
          </p:sp>
        </p:grpSp>
        <p:grpSp>
          <p:nvGrpSpPr>
            <p:cNvPr id="20" name="Grupo 135"/>
            <p:cNvGrpSpPr/>
            <p:nvPr/>
          </p:nvGrpSpPr>
          <p:grpSpPr>
            <a:xfrm>
              <a:off x="1322790" y="2831027"/>
              <a:ext cx="878918" cy="253777"/>
              <a:chOff x="489086" y="4100172"/>
              <a:chExt cx="878918" cy="253777"/>
            </a:xfrm>
          </p:grpSpPr>
          <p:sp>
            <p:nvSpPr>
              <p:cNvPr id="137" name="Rectángulo redondeado 136"/>
              <p:cNvSpPr/>
              <p:nvPr/>
            </p:nvSpPr>
            <p:spPr>
              <a:xfrm>
                <a:off x="489086" y="4211086"/>
                <a:ext cx="878918" cy="142863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297,380</a:t>
                </a:r>
              </a:p>
            </p:txBody>
          </p:sp>
          <p:sp>
            <p:nvSpPr>
              <p:cNvPr id="138" name="Rectángulo redondeado 137"/>
              <p:cNvSpPr/>
              <p:nvPr/>
            </p:nvSpPr>
            <p:spPr>
              <a:xfrm>
                <a:off x="498139" y="4100172"/>
                <a:ext cx="869865" cy="13250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CAJAMARCA</a:t>
                </a:r>
              </a:p>
            </p:txBody>
          </p:sp>
        </p:grpSp>
        <p:grpSp>
          <p:nvGrpSpPr>
            <p:cNvPr id="21" name="Grupo 138"/>
            <p:cNvGrpSpPr/>
            <p:nvPr/>
          </p:nvGrpSpPr>
          <p:grpSpPr>
            <a:xfrm>
              <a:off x="2347306" y="4024190"/>
              <a:ext cx="747434" cy="340575"/>
              <a:chOff x="453377" y="4060708"/>
              <a:chExt cx="747434" cy="340575"/>
            </a:xfrm>
          </p:grpSpPr>
          <p:sp>
            <p:nvSpPr>
              <p:cNvPr id="140" name="Rectángulo redondeado 139"/>
              <p:cNvSpPr/>
              <p:nvPr/>
            </p:nvSpPr>
            <p:spPr>
              <a:xfrm>
                <a:off x="453377" y="4219647"/>
                <a:ext cx="747434" cy="181636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118,401</a:t>
                </a:r>
              </a:p>
            </p:txBody>
          </p:sp>
          <p:sp>
            <p:nvSpPr>
              <p:cNvPr id="141" name="Rectángulo redondeado 140"/>
              <p:cNvSpPr/>
              <p:nvPr/>
            </p:nvSpPr>
            <p:spPr>
              <a:xfrm>
                <a:off x="454310" y="4060708"/>
                <a:ext cx="746501" cy="16963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HUÁNUCO</a:t>
                </a:r>
              </a:p>
            </p:txBody>
          </p:sp>
        </p:grpSp>
        <p:grpSp>
          <p:nvGrpSpPr>
            <p:cNvPr id="22" name="Grupo 141"/>
            <p:cNvGrpSpPr/>
            <p:nvPr/>
          </p:nvGrpSpPr>
          <p:grpSpPr>
            <a:xfrm>
              <a:off x="2756592" y="4786249"/>
              <a:ext cx="746476" cy="365769"/>
              <a:chOff x="530747" y="4047914"/>
              <a:chExt cx="746476" cy="365769"/>
            </a:xfrm>
          </p:grpSpPr>
          <p:sp>
            <p:nvSpPr>
              <p:cNvPr id="143" name="Rectángulo redondeado 142"/>
              <p:cNvSpPr/>
              <p:nvPr/>
            </p:nvSpPr>
            <p:spPr>
              <a:xfrm>
                <a:off x="540016" y="4235818"/>
                <a:ext cx="737207" cy="17786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110,649</a:t>
                </a:r>
              </a:p>
            </p:txBody>
          </p:sp>
          <p:sp>
            <p:nvSpPr>
              <p:cNvPr id="144" name="Rectángulo redondeado 143"/>
              <p:cNvSpPr/>
              <p:nvPr/>
            </p:nvSpPr>
            <p:spPr>
              <a:xfrm>
                <a:off x="530747" y="4047914"/>
                <a:ext cx="630940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JUNÍN</a:t>
                </a:r>
              </a:p>
            </p:txBody>
          </p:sp>
        </p:grpSp>
        <p:grpSp>
          <p:nvGrpSpPr>
            <p:cNvPr id="23" name="Grupo 144"/>
            <p:cNvGrpSpPr/>
            <p:nvPr/>
          </p:nvGrpSpPr>
          <p:grpSpPr>
            <a:xfrm>
              <a:off x="1928836" y="4715015"/>
              <a:ext cx="633038" cy="316292"/>
              <a:chOff x="527590" y="4030584"/>
              <a:chExt cx="633038" cy="316292"/>
            </a:xfrm>
          </p:grpSpPr>
          <p:sp>
            <p:nvSpPr>
              <p:cNvPr id="146" name="Rectángulo redondeado 145"/>
              <p:cNvSpPr/>
              <p:nvPr/>
            </p:nvSpPr>
            <p:spPr>
              <a:xfrm>
                <a:off x="527590" y="4212966"/>
                <a:ext cx="633038" cy="13391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55,619</a:t>
                </a:r>
              </a:p>
            </p:txBody>
          </p:sp>
          <p:sp>
            <p:nvSpPr>
              <p:cNvPr id="147" name="Rectángulo redondeado 146"/>
              <p:cNvSpPr/>
              <p:nvPr/>
            </p:nvSpPr>
            <p:spPr>
              <a:xfrm>
                <a:off x="527590" y="4030584"/>
                <a:ext cx="630940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LIMA</a:t>
                </a:r>
              </a:p>
            </p:txBody>
          </p:sp>
        </p:grpSp>
        <p:grpSp>
          <p:nvGrpSpPr>
            <p:cNvPr id="24" name="Grupo 147"/>
            <p:cNvGrpSpPr/>
            <p:nvPr/>
          </p:nvGrpSpPr>
          <p:grpSpPr>
            <a:xfrm>
              <a:off x="3330056" y="5713170"/>
              <a:ext cx="879671" cy="307391"/>
              <a:chOff x="497361" y="4100172"/>
              <a:chExt cx="879671" cy="307391"/>
            </a:xfrm>
          </p:grpSpPr>
          <p:sp>
            <p:nvSpPr>
              <p:cNvPr id="149" name="Rectángulo redondeado 148"/>
              <p:cNvSpPr/>
              <p:nvPr/>
            </p:nvSpPr>
            <p:spPr>
              <a:xfrm>
                <a:off x="497361" y="4244698"/>
                <a:ext cx="736407" cy="16286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75,194</a:t>
                </a:r>
              </a:p>
            </p:txBody>
          </p:sp>
          <p:sp>
            <p:nvSpPr>
              <p:cNvPr id="150" name="Rectángulo redondeado 149"/>
              <p:cNvSpPr/>
              <p:nvPr/>
            </p:nvSpPr>
            <p:spPr>
              <a:xfrm>
                <a:off x="498139" y="4100172"/>
                <a:ext cx="878893" cy="17244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APURÍMAC</a:t>
                </a:r>
              </a:p>
            </p:txBody>
          </p:sp>
        </p:grpSp>
        <p:grpSp>
          <p:nvGrpSpPr>
            <p:cNvPr id="25" name="Grupo 150"/>
            <p:cNvGrpSpPr/>
            <p:nvPr/>
          </p:nvGrpSpPr>
          <p:grpSpPr>
            <a:xfrm>
              <a:off x="3734068" y="5349998"/>
              <a:ext cx="746901" cy="277500"/>
              <a:chOff x="676530" y="4152500"/>
              <a:chExt cx="746901" cy="277500"/>
            </a:xfrm>
          </p:grpSpPr>
          <p:sp>
            <p:nvSpPr>
              <p:cNvPr id="152" name="Rectángulo redondeado 151"/>
              <p:cNvSpPr/>
              <p:nvPr/>
            </p:nvSpPr>
            <p:spPr>
              <a:xfrm>
                <a:off x="679801" y="4297027"/>
                <a:ext cx="743630" cy="132973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172.692</a:t>
                </a:r>
              </a:p>
            </p:txBody>
          </p:sp>
          <p:sp>
            <p:nvSpPr>
              <p:cNvPr id="153" name="Rectángulo redondeado 152"/>
              <p:cNvSpPr/>
              <p:nvPr/>
            </p:nvSpPr>
            <p:spPr>
              <a:xfrm>
                <a:off x="676530" y="4152500"/>
                <a:ext cx="573582" cy="16431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CUSCO</a:t>
                </a:r>
              </a:p>
            </p:txBody>
          </p:sp>
        </p:grpSp>
        <p:grpSp>
          <p:nvGrpSpPr>
            <p:cNvPr id="26" name="Grupo 153"/>
            <p:cNvGrpSpPr/>
            <p:nvPr/>
          </p:nvGrpSpPr>
          <p:grpSpPr>
            <a:xfrm>
              <a:off x="2854493" y="6010579"/>
              <a:ext cx="879574" cy="328543"/>
              <a:chOff x="498140" y="4092514"/>
              <a:chExt cx="879574" cy="328543"/>
            </a:xfrm>
          </p:grpSpPr>
          <p:sp>
            <p:nvSpPr>
              <p:cNvPr id="155" name="Rectángulo redondeado 154"/>
              <p:cNvSpPr/>
              <p:nvPr/>
            </p:nvSpPr>
            <p:spPr>
              <a:xfrm>
                <a:off x="575151" y="4236132"/>
                <a:ext cx="802563" cy="18492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80,277</a:t>
                </a:r>
              </a:p>
            </p:txBody>
          </p:sp>
          <p:sp>
            <p:nvSpPr>
              <p:cNvPr id="156" name="Rectángulo redondeado 155"/>
              <p:cNvSpPr/>
              <p:nvPr/>
            </p:nvSpPr>
            <p:spPr>
              <a:xfrm>
                <a:off x="498140" y="4092514"/>
                <a:ext cx="768933" cy="135961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AYACUCHO</a:t>
                </a:r>
              </a:p>
            </p:txBody>
          </p:sp>
        </p:grpSp>
        <p:grpSp>
          <p:nvGrpSpPr>
            <p:cNvPr id="27" name="Grupo 156"/>
            <p:cNvGrpSpPr/>
            <p:nvPr/>
          </p:nvGrpSpPr>
          <p:grpSpPr>
            <a:xfrm>
              <a:off x="3365478" y="6341062"/>
              <a:ext cx="790814" cy="377324"/>
              <a:chOff x="529686" y="4043322"/>
              <a:chExt cx="790814" cy="377324"/>
            </a:xfrm>
          </p:grpSpPr>
          <p:sp>
            <p:nvSpPr>
              <p:cNvPr id="158" name="Rectángulo redondeado 157"/>
              <p:cNvSpPr/>
              <p:nvPr/>
            </p:nvSpPr>
            <p:spPr>
              <a:xfrm>
                <a:off x="542761" y="4246426"/>
                <a:ext cx="693729" cy="17422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29,682</a:t>
                </a:r>
              </a:p>
            </p:txBody>
          </p:sp>
          <p:sp>
            <p:nvSpPr>
              <p:cNvPr id="159" name="Rectángulo redondeado 158"/>
              <p:cNvSpPr/>
              <p:nvPr/>
            </p:nvSpPr>
            <p:spPr>
              <a:xfrm>
                <a:off x="529686" y="4043322"/>
                <a:ext cx="790814" cy="20644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r>
                  <a:rPr lang="es-PE" sz="9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AREQUIPA</a:t>
                </a:r>
              </a:p>
            </p:txBody>
          </p:sp>
        </p:grpSp>
      </p:grpSp>
      <p:sp>
        <p:nvSpPr>
          <p:cNvPr id="160" name="Rectángulo redondeado 159"/>
          <p:cNvSpPr/>
          <p:nvPr/>
        </p:nvSpPr>
        <p:spPr>
          <a:xfrm>
            <a:off x="1488593" y="3796382"/>
            <a:ext cx="842498" cy="16122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PE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117,777</a:t>
            </a:r>
          </a:p>
        </p:txBody>
      </p:sp>
      <p:sp>
        <p:nvSpPr>
          <p:cNvPr id="161" name="Rectángulo redondeado 160"/>
          <p:cNvSpPr/>
          <p:nvPr/>
        </p:nvSpPr>
        <p:spPr>
          <a:xfrm>
            <a:off x="1502011" y="3599340"/>
            <a:ext cx="858935" cy="21502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PE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LIBERTAD</a:t>
            </a:r>
          </a:p>
        </p:txBody>
      </p:sp>
      <p:pic>
        <p:nvPicPr>
          <p:cNvPr id="162" name="Imagen 1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1" y="6165615"/>
            <a:ext cx="370835" cy="457075"/>
          </a:xfrm>
          <a:prstGeom prst="rect">
            <a:avLst/>
          </a:prstGeom>
        </p:spPr>
      </p:pic>
      <p:sp>
        <p:nvSpPr>
          <p:cNvPr id="163" name="Rectángulo redondeado 145">
            <a:extLst>
              <a:ext uri="{FF2B5EF4-FFF2-40B4-BE49-F238E27FC236}">
                <a16:creationId xmlns:a16="http://schemas.microsoft.com/office/drawing/2014/main" id="{4796E51C-BC7C-4909-8813-53F063450C5C}"/>
              </a:ext>
            </a:extLst>
          </p:cNvPr>
          <p:cNvSpPr/>
          <p:nvPr/>
        </p:nvSpPr>
        <p:spPr>
          <a:xfrm>
            <a:off x="2392810" y="5291256"/>
            <a:ext cx="594012" cy="17422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PE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152</a:t>
            </a:r>
          </a:p>
        </p:txBody>
      </p:sp>
      <p:sp>
        <p:nvSpPr>
          <p:cNvPr id="164" name="Rectángulo redondeado 146">
            <a:extLst>
              <a:ext uri="{FF2B5EF4-FFF2-40B4-BE49-F238E27FC236}">
                <a16:creationId xmlns:a16="http://schemas.microsoft.com/office/drawing/2014/main" id="{025C2EE4-5070-4148-9C7C-C1C4B556888B}"/>
              </a:ext>
            </a:extLst>
          </p:cNvPr>
          <p:cNvSpPr/>
          <p:nvPr/>
        </p:nvSpPr>
        <p:spPr>
          <a:xfrm>
            <a:off x="2385840" y="5133597"/>
            <a:ext cx="630940" cy="16431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PE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CALLAO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59BBB877-6352-448B-8B50-9ACD595FFA3A}"/>
              </a:ext>
            </a:extLst>
          </p:cNvPr>
          <p:cNvSpPr txBox="1"/>
          <p:nvPr/>
        </p:nvSpPr>
        <p:spPr>
          <a:xfrm>
            <a:off x="4990071" y="830392"/>
            <a:ext cx="5701742" cy="1123712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HOGARES BENEFICIARIOS  DEL BONO RURAL Y DEL  BONO FAMILIAR UNIVERSAL (RURAL Y PPSS)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E8F3BBC6-ADC0-4854-BC2F-E1E50A3E0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5599"/>
              </p:ext>
            </p:extLst>
          </p:nvPr>
        </p:nvGraphicFramePr>
        <p:xfrm>
          <a:off x="5946885" y="2003053"/>
          <a:ext cx="4477274" cy="4718509"/>
        </p:xfrm>
        <a:graphic>
          <a:graphicData uri="http://schemas.openxmlformats.org/drawingml/2006/table">
            <a:tbl>
              <a:tblPr/>
              <a:tblGrid>
                <a:gridCol w="1056930">
                  <a:extLst>
                    <a:ext uri="{9D8B030D-6E8A-4147-A177-3AD203B41FA5}">
                      <a16:colId xmlns:a16="http://schemas.microsoft.com/office/drawing/2014/main" val="2437876284"/>
                    </a:ext>
                  </a:extLst>
                </a:gridCol>
                <a:gridCol w="895455">
                  <a:extLst>
                    <a:ext uri="{9D8B030D-6E8A-4147-A177-3AD203B41FA5}">
                      <a16:colId xmlns:a16="http://schemas.microsoft.com/office/drawing/2014/main" val="521350917"/>
                    </a:ext>
                  </a:extLst>
                </a:gridCol>
                <a:gridCol w="895455">
                  <a:extLst>
                    <a:ext uri="{9D8B030D-6E8A-4147-A177-3AD203B41FA5}">
                      <a16:colId xmlns:a16="http://schemas.microsoft.com/office/drawing/2014/main" val="1023151413"/>
                    </a:ext>
                  </a:extLst>
                </a:gridCol>
                <a:gridCol w="836737">
                  <a:extLst>
                    <a:ext uri="{9D8B030D-6E8A-4147-A177-3AD203B41FA5}">
                      <a16:colId xmlns:a16="http://schemas.microsoft.com/office/drawing/2014/main" val="1318171167"/>
                    </a:ext>
                  </a:extLst>
                </a:gridCol>
                <a:gridCol w="792697">
                  <a:extLst>
                    <a:ext uri="{9D8B030D-6E8A-4147-A177-3AD203B41FA5}">
                      <a16:colId xmlns:a16="http://schemas.microsoft.com/office/drawing/2014/main" val="692085108"/>
                    </a:ext>
                  </a:extLst>
                </a:gridCol>
              </a:tblGrid>
              <a:tr h="3031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Bono rural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Universal Rural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Universal PP.SS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800073"/>
                  </a:ext>
                </a:extLst>
              </a:tr>
              <a:tr h="19197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Nro. Hogares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Nro. Hogares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Nro. Hogares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Nro. Hogares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35338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39,951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31,427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77,833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060410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57,737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45,215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118,180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983084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31,842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35,837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75,194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741788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12,077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3,605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29,682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546930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36,906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35,071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80,277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524835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134,943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142,691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297,380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25063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423488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92,573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55,428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172,692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35529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32,981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36,493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75,049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027894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57,983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50,037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118,401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812299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8,429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1,570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18,044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06689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62,340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25,490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110,649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371734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57,213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46,875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117,777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610940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33,602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13,231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57,980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094636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29,961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5,490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55,619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20109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45,593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40,755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91,499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322034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4,860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9,140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370447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2,825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5,893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706517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14,286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7,948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26,831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626568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50,275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64,895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125,772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575646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91,638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70,397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186,511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58691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49,931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21,057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79,646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239972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4,167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9,615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482383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3,302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5,663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127695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24,723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6,674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36,512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051716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980,138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258,151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743,702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1,981,991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1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9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13218</TotalTime>
  <Words>2044</Words>
  <Application>Microsoft Office PowerPoint</Application>
  <PresentationFormat>Personalizado</PresentationFormat>
  <Paragraphs>646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Century Gothic</vt:lpstr>
      <vt:lpstr>Tema de Office</vt:lpstr>
      <vt:lpstr>1_Tema de Office</vt:lpstr>
      <vt:lpstr>2_Tema de Office</vt:lpstr>
      <vt:lpstr>Presentación de PowerPoint</vt:lpstr>
      <vt:lpstr>Presentación de PowerPoint</vt:lpstr>
      <vt:lpstr>SUBSIDIO MONETARIO EN EL ÁMBITO RURAL DU N° 042-2020</vt:lpstr>
      <vt:lpstr>CONSTRUCCIÓN DEL PADRÓN DE HOGARES BENEFICIARIOS DEL SUBSIDIO MONETARIO EN EL ÁMBITO RURAL  DU N° 042-2020</vt:lpstr>
      <vt:lpstr>Presentación de PowerPoint</vt:lpstr>
      <vt:lpstr>SUBSIDIO MONETARIO UNIVERSAL (MIDIS: ÁMBITO RURAL Y PP.SS.) DU N° 052-2020</vt:lpstr>
      <vt:lpstr>CONSTRUCCIÓN DEL PADRÓN DE BENEFICIARIOS – SUBSIDIO MONETARIO UNIVERSAL (MIDIS: ÁMBITO RURAL Y PP.SS.) DU N° 052-2020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Thiago</dc:creator>
  <cp:lastModifiedBy>Thalia Casas Alfonso</cp:lastModifiedBy>
  <cp:revision>746</cp:revision>
  <cp:lastPrinted>2019-06-04T02:09:15Z</cp:lastPrinted>
  <dcterms:created xsi:type="dcterms:W3CDTF">2014-01-23T15:36:03Z</dcterms:created>
  <dcterms:modified xsi:type="dcterms:W3CDTF">2020-07-10T20:17:56Z</dcterms:modified>
</cp:coreProperties>
</file>