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1123" r:id="rId2"/>
    <p:sldId id="1115" r:id="rId3"/>
    <p:sldId id="256" r:id="rId4"/>
    <p:sldId id="1118" r:id="rId5"/>
    <p:sldId id="1119" r:id="rId6"/>
    <p:sldId id="1140" r:id="rId7"/>
    <p:sldId id="273" r:id="rId8"/>
    <p:sldId id="274" r:id="rId9"/>
    <p:sldId id="275" r:id="rId10"/>
    <p:sldId id="276" r:id="rId11"/>
    <p:sldId id="277" r:id="rId12"/>
    <p:sldId id="278" r:id="rId13"/>
    <p:sldId id="279" r:id="rId14"/>
    <p:sldId id="261" r:id="rId15"/>
    <p:sldId id="280" r:id="rId16"/>
    <p:sldId id="262" r:id="rId17"/>
    <p:sldId id="263" r:id="rId18"/>
    <p:sldId id="265" r:id="rId19"/>
    <p:sldId id="269" r:id="rId20"/>
    <p:sldId id="264" r:id="rId21"/>
    <p:sldId id="266" r:id="rId22"/>
    <p:sldId id="1139" r:id="rId23"/>
  </p:sldIdLst>
  <p:sldSz cx="12192000" cy="6858000"/>
  <p:notesSz cx="6797675" cy="992663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94E2FE"/>
    <a:srgbClr val="FC1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nal\OneDrive\Escritorio\FOGASA\Fondo%20vs%20Seguro%20-%20Evolucion%20SAC%20-%20Broker\Evoluci&#243;n%20y%20Resultados%20t&#233;cnicos%20del%20SA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15636704119849E-2"/>
          <c:y val="0.18852374438377809"/>
          <c:w val="0.89908348938826466"/>
          <c:h val="0.6029114926669733"/>
        </c:manualLayout>
      </c:layout>
      <c:barChart>
        <c:barDir val="col"/>
        <c:grouping val="clustered"/>
        <c:varyColors val="0"/>
        <c:ser>
          <c:idx val="0"/>
          <c:order val="0"/>
          <c:tx>
            <c:strRef>
              <c:f>'Consolidado (2)'!$E$4</c:f>
              <c:strCache>
                <c:ptCount val="1"/>
                <c:pt idx="0">
                  <c:v>Costo de Prima por hectárea (con IGV)</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F63-451C-A94B-4352C36B446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F63-451C-A94B-4352C36B446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F63-451C-A94B-4352C36B446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1F63-451C-A94B-4352C36B446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1F63-451C-A94B-4352C36B446F}"/>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1F63-451C-A94B-4352C36B446F}"/>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1F63-451C-A94B-4352C36B446F}"/>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F-1F63-451C-A94B-4352C36B446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11-1F63-451C-A94B-4352C36B446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13-1F63-451C-A94B-4352C36B446F}"/>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15-1F63-451C-A94B-4352C36B446F}"/>
              </c:ext>
            </c:extLst>
          </c:dPt>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'Consolidado (2)'!$A$5:$A$16</c:f>
              <c:strCache>
                <c:ptCount val="12"/>
                <c:pt idx="0">
                  <c:v>2009-2010</c:v>
                </c:pt>
                <c:pt idx="1">
                  <c:v>2010-2011</c:v>
                </c:pt>
                <c:pt idx="2">
                  <c:v>2011-2012</c:v>
                </c:pt>
                <c:pt idx="3">
                  <c:v>2012-2013</c:v>
                </c:pt>
                <c:pt idx="4">
                  <c:v>2013-2014 </c:v>
                </c:pt>
                <c:pt idx="5">
                  <c:v>2014-2015</c:v>
                </c:pt>
                <c:pt idx="6">
                  <c:v>2015-2016</c:v>
                </c:pt>
                <c:pt idx="7">
                  <c:v>2016-2017</c:v>
                </c:pt>
                <c:pt idx="8">
                  <c:v>2017-2018</c:v>
                </c:pt>
                <c:pt idx="9">
                  <c:v>2018-2019</c:v>
                </c:pt>
                <c:pt idx="10">
                  <c:v>2019-2020</c:v>
                </c:pt>
                <c:pt idx="11">
                  <c:v>2020-2021</c:v>
                </c:pt>
              </c:strCache>
            </c:strRef>
          </c:cat>
          <c:val>
            <c:numRef>
              <c:f>'Consolidado (2)'!$E$5:$E$16</c:f>
              <c:numCache>
                <c:formatCode>#,##0.00</c:formatCode>
                <c:ptCount val="12"/>
                <c:pt idx="0">
                  <c:v>80.494162740348813</c:v>
                </c:pt>
                <c:pt idx="1">
                  <c:v>90.388454105515478</c:v>
                </c:pt>
                <c:pt idx="2">
                  <c:v>88.829458729904815</c:v>
                </c:pt>
                <c:pt idx="3">
                  <c:v>95.593035477569657</c:v>
                </c:pt>
                <c:pt idx="4">
                  <c:v>90.924772242099294</c:v>
                </c:pt>
                <c:pt idx="5">
                  <c:v>70.224242328641452</c:v>
                </c:pt>
                <c:pt idx="6">
                  <c:v>70.870951669646885</c:v>
                </c:pt>
                <c:pt idx="7">
                  <c:v>70.870951669646885</c:v>
                </c:pt>
                <c:pt idx="8">
                  <c:v>59.312336632575317</c:v>
                </c:pt>
                <c:pt idx="9">
                  <c:v>54.912436192998065</c:v>
                </c:pt>
                <c:pt idx="10">
                  <c:v>40.167072397090656</c:v>
                </c:pt>
                <c:pt idx="11">
                  <c:v>24.912822721116125</c:v>
                </c:pt>
              </c:numCache>
            </c:numRef>
          </c:val>
          <c:extLst>
            <c:ext xmlns:c16="http://schemas.microsoft.com/office/drawing/2014/chart" uri="{C3380CC4-5D6E-409C-BE32-E72D297353CC}">
              <c16:uniqueId val="{00000016-1F63-451C-A94B-4352C36B446F}"/>
            </c:ext>
          </c:extLst>
        </c:ser>
        <c:dLbls>
          <c:dLblPos val="outEnd"/>
          <c:showLegendKey val="0"/>
          <c:showVal val="1"/>
          <c:showCatName val="0"/>
          <c:showSerName val="0"/>
          <c:showPercent val="0"/>
          <c:showBubbleSize val="0"/>
        </c:dLbls>
        <c:gapWidth val="50"/>
        <c:axId val="168925824"/>
        <c:axId val="168926384"/>
      </c:barChart>
      <c:catAx>
        <c:axId val="168925824"/>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n-lt"/>
                    <a:ea typeface="+mn-ea"/>
                    <a:cs typeface="Arial" panose="020B0604020202020204" pitchFamily="34" charset="0"/>
                  </a:defRPr>
                </a:pPr>
                <a:r>
                  <a:rPr lang="es-PE"/>
                  <a:t>Campaña Agrícola</a:t>
                </a:r>
              </a:p>
            </c:rich>
          </c:tx>
          <c:layout>
            <c:manualLayout>
              <c:xMode val="edge"/>
              <c:yMode val="edge"/>
              <c:x val="0.44210245420754596"/>
              <c:y val="0.92195931657452534"/>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Arial" panose="020B0604020202020204" pitchFamily="34" charset="0"/>
                </a:defRPr>
              </a:pPr>
              <a:endParaRPr lang="es-ES"/>
            </a:p>
          </c:txPr>
        </c:title>
        <c:numFmt formatCode="General" sourceLinked="1"/>
        <c:majorTickMark val="out"/>
        <c:minorTickMark val="none"/>
        <c:tickLblPos val="nextTo"/>
        <c:spPr>
          <a:noFill/>
          <a:ln w="12700" cap="flat" cmpd="sng" algn="ctr">
            <a:solidFill>
              <a:schemeClr val="tx1"/>
            </a:solidFill>
            <a:round/>
          </a:ln>
          <a:effectLst/>
        </c:spPr>
        <c:txPr>
          <a:bodyPr rot="-1500000" spcFirstLastPara="1" vertOverflow="ellipsis" wrap="square" anchor="ctr" anchorCtr="1"/>
          <a:lstStyle/>
          <a:p>
            <a:pPr>
              <a:defRPr sz="800" b="0" i="0" u="none" strike="noStrike" kern="1200" baseline="0">
                <a:solidFill>
                  <a:sysClr val="windowText" lastClr="000000"/>
                </a:solidFill>
                <a:latin typeface="+mn-lt"/>
                <a:ea typeface="+mn-ea"/>
                <a:cs typeface="Arial" panose="020B0604020202020204" pitchFamily="34" charset="0"/>
              </a:defRPr>
            </a:pPr>
            <a:endParaRPr lang="es-ES"/>
          </a:p>
        </c:txPr>
        <c:crossAx val="168926384"/>
        <c:crosses val="autoZero"/>
        <c:auto val="1"/>
        <c:lblAlgn val="ctr"/>
        <c:lblOffset val="100"/>
        <c:noMultiLvlLbl val="0"/>
      </c:catAx>
      <c:valAx>
        <c:axId val="168926384"/>
        <c:scaling>
          <c:orientation val="minMax"/>
        </c:scaling>
        <c:delete val="0"/>
        <c:axPos val="l"/>
        <c:numFmt formatCode="#,##0.00"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Arial" panose="020B0604020202020204" pitchFamily="34" charset="0"/>
              </a:defRPr>
            </a:pPr>
            <a:endParaRPr lang="es-ES"/>
          </a:p>
        </c:txPr>
        <c:crossAx val="168925824"/>
        <c:crosses val="autoZero"/>
        <c:crossBetween val="between"/>
      </c:valAx>
      <c:spPr>
        <a:noFill/>
        <a:ln>
          <a:noFill/>
        </a:ln>
        <a:effectLst/>
      </c:spPr>
    </c:plotArea>
    <c:plotVisOnly val="1"/>
    <c:dispBlanksAs val="gap"/>
    <c:showDLblsOverMax val="0"/>
  </c:chart>
  <c:spPr>
    <a:noFill/>
    <a:ln>
      <a:noFill/>
    </a:ln>
    <a:effectLst/>
  </c:spPr>
  <c:txPr>
    <a:bodyPr/>
    <a:lstStyle/>
    <a:p>
      <a:pPr>
        <a:defRPr sz="800">
          <a:solidFill>
            <a:sysClr val="windowText" lastClr="000000"/>
          </a:solidFill>
          <a:latin typeface="+mn-lt"/>
          <a:cs typeface="Arial" panose="020B0604020202020204" pitchFamily="34"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F25BA44-A5F6-4E30-A745-347557B43FD4}" type="datetimeFigureOut">
              <a:rPr lang="en-US" smtClean="0"/>
              <a:t>12/7/2020</a:t>
            </a:fld>
            <a:endParaRPr lang="en-U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0F6799E-211D-41B8-A199-2E3288E5C130}" type="slidenum">
              <a:rPr lang="en-US" smtClean="0"/>
              <a:t>‹Nº›</a:t>
            </a:fld>
            <a:endParaRPr lang="en-US"/>
          </a:p>
        </p:txBody>
      </p:sp>
    </p:spTree>
    <p:extLst>
      <p:ext uri="{BB962C8B-B14F-4D97-AF65-F5344CB8AC3E}">
        <p14:creationId xmlns:p14="http://schemas.microsoft.com/office/powerpoint/2010/main" val="246251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A0F6D12-D0E5-42E3-AE9E-4CBB24513023}" type="slidenum">
              <a:rPr kumimoji="1" lang="ja-JP" altLang="en-US" smtClean="0"/>
              <a:t>4</a:t>
            </a:fld>
            <a:endParaRPr kumimoji="1" lang="ja-JP" altLang="en-US"/>
          </a:p>
        </p:txBody>
      </p:sp>
    </p:spTree>
    <p:extLst>
      <p:ext uri="{BB962C8B-B14F-4D97-AF65-F5344CB8AC3E}">
        <p14:creationId xmlns:p14="http://schemas.microsoft.com/office/powerpoint/2010/main" val="203121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A0F6D12-D0E5-42E3-AE9E-4CBB24513023}" type="slidenum">
              <a:rPr kumimoji="1" lang="ja-JP" altLang="en-US" smtClean="0"/>
              <a:t>5</a:t>
            </a:fld>
            <a:endParaRPr kumimoji="1" lang="ja-JP" altLang="en-US"/>
          </a:p>
        </p:txBody>
      </p:sp>
    </p:spTree>
    <p:extLst>
      <p:ext uri="{BB962C8B-B14F-4D97-AF65-F5344CB8AC3E}">
        <p14:creationId xmlns:p14="http://schemas.microsoft.com/office/powerpoint/2010/main" val="333439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29A416-FA47-4DB7-AEAB-5BA7D39B1A2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71227227-20F8-411E-9667-A05073FB9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B424123-26ED-4EC8-AA49-6D56674847CA}"/>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5" name="Marcador de pie de página 4">
            <a:extLst>
              <a:ext uri="{FF2B5EF4-FFF2-40B4-BE49-F238E27FC236}">
                <a16:creationId xmlns:a16="http://schemas.microsoft.com/office/drawing/2014/main" id="{D4BB210F-C19C-440D-B1CC-35A2811EA3B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0CC85DA-06E0-4725-82D5-A064A043DC11}"/>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4145609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FBA17B-7F2C-4259-AD20-9CA5DD82461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BA5CB350-DBA9-42BD-98A9-B46502A5D7F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5754496-0262-4FCE-BA8F-F356CD01A2AF}"/>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5" name="Marcador de pie de página 4">
            <a:extLst>
              <a:ext uri="{FF2B5EF4-FFF2-40B4-BE49-F238E27FC236}">
                <a16:creationId xmlns:a16="http://schemas.microsoft.com/office/drawing/2014/main" id="{8DACB3AD-A7F8-4016-8127-60F49FA0D5A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97DB753-3A84-4167-91AD-471BA85C12B5}"/>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1236736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C606CC-4D0E-4C56-9860-D2CCD159176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91DD56AA-EBD4-4480-AC81-02C1DA2BCA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8720538-CE7F-4D55-A8DD-3E3E7759B683}"/>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5" name="Marcador de pie de página 4">
            <a:extLst>
              <a:ext uri="{FF2B5EF4-FFF2-40B4-BE49-F238E27FC236}">
                <a16:creationId xmlns:a16="http://schemas.microsoft.com/office/drawing/2014/main" id="{C739A306-A6F0-4984-8B2C-4CCDF0C7103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106F06A-5A54-41A6-81F8-2729C2BEC5D1}"/>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479560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08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80400-11FB-4B44-9E22-42994B3BCED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5D57BBF-73DD-4DFC-9ED8-5A7C94EED09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4B0BFC7-4528-4DEC-92B8-A8ECF5C9E096}"/>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5" name="Marcador de pie de página 4">
            <a:extLst>
              <a:ext uri="{FF2B5EF4-FFF2-40B4-BE49-F238E27FC236}">
                <a16:creationId xmlns:a16="http://schemas.microsoft.com/office/drawing/2014/main" id="{2BBA161A-444E-462A-B198-CED9E1678FF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0A29DBD-FA7B-445B-9379-1F0DD12AA08B}"/>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4030858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5F5558-C905-44CF-9AF1-72FD7F92C89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191E2C8-AC81-43A5-8CFC-30E0816B1D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4A6F77-E812-425A-8FF4-A4899F5073A5}"/>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5" name="Marcador de pie de página 4">
            <a:extLst>
              <a:ext uri="{FF2B5EF4-FFF2-40B4-BE49-F238E27FC236}">
                <a16:creationId xmlns:a16="http://schemas.microsoft.com/office/drawing/2014/main" id="{46FC71DB-E685-4064-8F7B-09335AEBBA8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645C634-A1E6-4618-973E-CF29E0E5C472}"/>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17741761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045D6-909E-4EF3-B8E6-4B0CEEAD49C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0C9BD529-3F23-47BE-9CDB-F5F019B064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ECC120E0-A066-485C-BDB4-4E468DC78C3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29F714A6-E70B-49EB-B35F-6DD98FB61E79}"/>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6" name="Marcador de pie de página 5">
            <a:extLst>
              <a:ext uri="{FF2B5EF4-FFF2-40B4-BE49-F238E27FC236}">
                <a16:creationId xmlns:a16="http://schemas.microsoft.com/office/drawing/2014/main" id="{C0DF5982-7238-465F-AD9C-07E5EB8772B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70832CF-8B67-4887-9936-B22FA6BA549A}"/>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2817326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19E99-1FEC-4069-B27B-90B52B7D914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A780D8F-CCC1-4736-A76E-D146E7094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8100B20-6016-4DED-91EC-1B0C79BBE63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BFE8A65C-E918-4622-9030-9DEA985A48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857CC9-A6C6-421E-9DB8-B310C5DD947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823AB654-9005-4274-A50B-A78DDC96BC3A}"/>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8" name="Marcador de pie de página 7">
            <a:extLst>
              <a:ext uri="{FF2B5EF4-FFF2-40B4-BE49-F238E27FC236}">
                <a16:creationId xmlns:a16="http://schemas.microsoft.com/office/drawing/2014/main" id="{1123565B-FA94-495E-826C-1AFA29856B9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3E5E8E53-5262-4943-AD23-A6D25BF942BA}"/>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2307232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4AE23-FBB5-4B73-B4EC-EF272946B40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9DA785E5-988A-4FF5-BE34-86C9C6064A6E}"/>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4" name="Marcador de pie de página 3">
            <a:extLst>
              <a:ext uri="{FF2B5EF4-FFF2-40B4-BE49-F238E27FC236}">
                <a16:creationId xmlns:a16="http://schemas.microsoft.com/office/drawing/2014/main" id="{0B220465-642E-42A0-80DC-220725BFF46B}"/>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2D818994-3656-4F74-98C5-3A67E1436122}"/>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2669720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5D67710-9C98-41EF-A95C-412AB222582E}"/>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3" name="Marcador de pie de página 2">
            <a:extLst>
              <a:ext uri="{FF2B5EF4-FFF2-40B4-BE49-F238E27FC236}">
                <a16:creationId xmlns:a16="http://schemas.microsoft.com/office/drawing/2014/main" id="{7DB1F163-17D6-4326-B42D-4D893A226132}"/>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4CF391E2-0471-4511-88B2-39010CD2179D}"/>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1894727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0A3D34-7729-45E7-895A-13018A91318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FC9CAA5-BFF3-4A67-8F01-2115385F1D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0D34C5D9-D7FA-4BA0-AEFA-6C9CEB504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97E742-87E9-48FD-9951-9C36730560B2}"/>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6" name="Marcador de pie de página 5">
            <a:extLst>
              <a:ext uri="{FF2B5EF4-FFF2-40B4-BE49-F238E27FC236}">
                <a16:creationId xmlns:a16="http://schemas.microsoft.com/office/drawing/2014/main" id="{D51E6F92-2005-419D-A9D7-1D431D5BC0F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586D2FE-6EB7-45DD-B1C8-068D004191B9}"/>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3558993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C2BD63-0198-416C-84B4-7B965F1FC2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6C4B26CB-586B-486F-8CD1-0115096B3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25B7D0A3-F07C-4245-9B15-61FAF43A4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264B5B-FE3F-4CFE-9E41-46ACCDB16EB7}"/>
              </a:ext>
            </a:extLst>
          </p:cNvPr>
          <p:cNvSpPr>
            <a:spLocks noGrp="1"/>
          </p:cNvSpPr>
          <p:nvPr>
            <p:ph type="dt" sz="half" idx="10"/>
          </p:nvPr>
        </p:nvSpPr>
        <p:spPr/>
        <p:txBody>
          <a:bodyPr/>
          <a:lstStyle/>
          <a:p>
            <a:fld id="{152E3034-9218-4492-BFB3-ABBEDFFA08E6}" type="datetimeFigureOut">
              <a:rPr lang="es-PE" smtClean="0"/>
              <a:t>7/12/2020</a:t>
            </a:fld>
            <a:endParaRPr lang="es-PE"/>
          </a:p>
        </p:txBody>
      </p:sp>
      <p:sp>
        <p:nvSpPr>
          <p:cNvPr id="6" name="Marcador de pie de página 5">
            <a:extLst>
              <a:ext uri="{FF2B5EF4-FFF2-40B4-BE49-F238E27FC236}">
                <a16:creationId xmlns:a16="http://schemas.microsoft.com/office/drawing/2014/main" id="{17FFBC32-DBA1-446C-AC3E-E9A426D6BA42}"/>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9F02F62-2EA0-4EB4-9F36-69B77A59181A}"/>
              </a:ext>
            </a:extLst>
          </p:cNvPr>
          <p:cNvSpPr>
            <a:spLocks noGrp="1"/>
          </p:cNvSpPr>
          <p:nvPr>
            <p:ph type="sldNum" sz="quarter" idx="12"/>
          </p:nvPr>
        </p:nvSpPr>
        <p:spPr/>
        <p:txBody>
          <a:bodyPr/>
          <a:lstStyle/>
          <a:p>
            <a:fld id="{40E67617-4B28-4E89-8203-B4AAB2B7630B}" type="slidenum">
              <a:rPr lang="es-PE" smtClean="0"/>
              <a:t>‹Nº›</a:t>
            </a:fld>
            <a:endParaRPr lang="es-PE"/>
          </a:p>
        </p:txBody>
      </p:sp>
    </p:spTree>
    <p:extLst>
      <p:ext uri="{BB962C8B-B14F-4D97-AF65-F5344CB8AC3E}">
        <p14:creationId xmlns:p14="http://schemas.microsoft.com/office/powerpoint/2010/main" val="663099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C6CC7B2-D9D5-4C5C-9DDD-396403AC0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474A8A3-4D03-459F-BF8C-A50FCD82D2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F3CBE990-E729-4908-AB36-AFC787A0C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E3034-9218-4492-BFB3-ABBEDFFA08E6}" type="datetimeFigureOut">
              <a:rPr lang="es-PE" smtClean="0"/>
              <a:t>7/12/2020</a:t>
            </a:fld>
            <a:endParaRPr lang="es-PE"/>
          </a:p>
        </p:txBody>
      </p:sp>
      <p:sp>
        <p:nvSpPr>
          <p:cNvPr id="5" name="Marcador de pie de página 4">
            <a:extLst>
              <a:ext uri="{FF2B5EF4-FFF2-40B4-BE49-F238E27FC236}">
                <a16:creationId xmlns:a16="http://schemas.microsoft.com/office/drawing/2014/main" id="{1AAD6CEC-C932-4BB4-BFC9-28C5BC7955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4608F986-70FC-4F1F-B939-DB57A681D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67617-4B28-4E89-8203-B4AAB2B7630B}" type="slidenum">
              <a:rPr lang="es-PE" smtClean="0"/>
              <a:t>‹Nº›</a:t>
            </a:fld>
            <a:endParaRPr lang="es-PE"/>
          </a:p>
        </p:txBody>
      </p:sp>
    </p:spTree>
    <p:extLst>
      <p:ext uri="{BB962C8B-B14F-4D97-AF65-F5344CB8AC3E}">
        <p14:creationId xmlns:p14="http://schemas.microsoft.com/office/powerpoint/2010/main" val="1818627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121023" y="854967"/>
            <a:ext cx="2703389" cy="2027542"/>
          </a:xfrm>
          <a:prstGeom prst="rect">
            <a:avLst/>
          </a:prstGeom>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5971178" y="294172"/>
            <a:ext cx="5169988" cy="1110461"/>
          </a:xfrm>
          <a:prstGeom prst="rect">
            <a:avLst/>
          </a:prstGeom>
        </p:spPr>
      </p:pic>
      <p:pic>
        <p:nvPicPr>
          <p:cNvPr id="10" name="Imagen 9"/>
          <p:cNvPicPr>
            <a:picLocks noChangeAspect="1"/>
          </p:cNvPicPr>
          <p:nvPr/>
        </p:nvPicPr>
        <p:blipFill>
          <a:blip r:embed="rId4"/>
          <a:stretch>
            <a:fillRect/>
          </a:stretch>
        </p:blipFill>
        <p:spPr>
          <a:xfrm>
            <a:off x="2450915" y="929520"/>
            <a:ext cx="2605074" cy="1672867"/>
          </a:xfrm>
          <a:prstGeom prst="rect">
            <a:avLst/>
          </a:prstGeom>
        </p:spPr>
      </p:pic>
      <p:pic>
        <p:nvPicPr>
          <p:cNvPr id="11" name="Imagen 10"/>
          <p:cNvPicPr>
            <a:picLocks noChangeAspect="1"/>
          </p:cNvPicPr>
          <p:nvPr/>
        </p:nvPicPr>
        <p:blipFill>
          <a:blip r:embed="rId5"/>
          <a:stretch>
            <a:fillRect/>
          </a:stretch>
        </p:blipFill>
        <p:spPr>
          <a:xfrm>
            <a:off x="121023" y="2615669"/>
            <a:ext cx="2609850" cy="1752600"/>
          </a:xfrm>
          <a:prstGeom prst="rect">
            <a:avLst/>
          </a:prstGeom>
        </p:spPr>
      </p:pic>
      <p:pic>
        <p:nvPicPr>
          <p:cNvPr id="12" name="Imagen 11"/>
          <p:cNvPicPr>
            <a:picLocks noChangeAspect="1"/>
          </p:cNvPicPr>
          <p:nvPr/>
        </p:nvPicPr>
        <p:blipFill>
          <a:blip r:embed="rId6"/>
          <a:stretch>
            <a:fillRect/>
          </a:stretch>
        </p:blipFill>
        <p:spPr>
          <a:xfrm>
            <a:off x="2401395" y="2602387"/>
            <a:ext cx="2649446" cy="1765882"/>
          </a:xfrm>
          <a:prstGeom prst="rect">
            <a:avLst/>
          </a:prstGeom>
        </p:spPr>
      </p:pic>
      <p:pic>
        <p:nvPicPr>
          <p:cNvPr id="14" name="Imagen 13"/>
          <p:cNvPicPr>
            <a:picLocks noChangeAspect="1"/>
          </p:cNvPicPr>
          <p:nvPr/>
        </p:nvPicPr>
        <p:blipFill>
          <a:blip r:embed="rId7"/>
          <a:stretch>
            <a:fillRect/>
          </a:stretch>
        </p:blipFill>
        <p:spPr>
          <a:xfrm>
            <a:off x="121023" y="4381552"/>
            <a:ext cx="2329892" cy="1747419"/>
          </a:xfrm>
          <a:prstGeom prst="rect">
            <a:avLst/>
          </a:prstGeom>
        </p:spPr>
      </p:pic>
      <p:sp>
        <p:nvSpPr>
          <p:cNvPr id="18" name="Rectángulo 17">
            <a:extLst>
              <a:ext uri="{FF2B5EF4-FFF2-40B4-BE49-F238E27FC236}">
                <a16:creationId xmlns:a16="http://schemas.microsoft.com/office/drawing/2014/main" id="{CB646F4A-853C-4D8B-9E31-2C470F06492D}"/>
              </a:ext>
            </a:extLst>
          </p:cNvPr>
          <p:cNvSpPr/>
          <p:nvPr/>
        </p:nvSpPr>
        <p:spPr>
          <a:xfrm>
            <a:off x="5171038" y="4886569"/>
            <a:ext cx="7020962" cy="985270"/>
          </a:xfrm>
          <a:prstGeom prst="rect">
            <a:avLst/>
          </a:prstGeom>
        </p:spPr>
        <p:txBody>
          <a:bodyPr wrap="square">
            <a:spAutoFit/>
          </a:bodyPr>
          <a:lstStyle/>
          <a:p>
            <a:pPr algn="ctr">
              <a:lnSpc>
                <a:spcPct val="107000"/>
              </a:lnSpc>
              <a:spcAft>
                <a:spcPts val="800"/>
              </a:spcAft>
            </a:pPr>
            <a:r>
              <a:rPr lang="es-ES" sz="2800" b="1"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Federico Tenorio Calderón</a:t>
            </a:r>
          </a:p>
          <a:p>
            <a:pPr algn="ctr">
              <a:lnSpc>
                <a:spcPct val="107000"/>
              </a:lnSpc>
              <a:spcAft>
                <a:spcPts val="800"/>
              </a:spcAft>
            </a:pPr>
            <a:r>
              <a:rPr lang="es-ES" sz="2000" b="1"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Ministro de Desarrollo Agrario y Riego</a:t>
            </a:r>
            <a:endParaRPr lang="es-ES" sz="2400" b="1"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CuadroTexto 18"/>
          <p:cNvSpPr txBox="1"/>
          <p:nvPr/>
        </p:nvSpPr>
        <p:spPr>
          <a:xfrm>
            <a:off x="5367488" y="2143845"/>
            <a:ext cx="6377368" cy="2308324"/>
          </a:xfrm>
          <a:prstGeom prst="rect">
            <a:avLst/>
          </a:prstGeom>
          <a:noFill/>
        </p:spPr>
        <p:txBody>
          <a:bodyPr wrap="square" rtlCol="0">
            <a:spAutoFit/>
          </a:bodyPr>
          <a:lstStyle/>
          <a:p>
            <a:pPr algn="ctr"/>
            <a:r>
              <a:rPr lang="es-ES" sz="3600" b="1" dirty="0">
                <a:solidFill>
                  <a:srgbClr val="FF0000"/>
                </a:solidFill>
              </a:rPr>
              <a:t>Apoyo a la agricultura familiar para avanzar hacia la seguridad alimentaria y contribuir  alcanzar el  Hambre Cero</a:t>
            </a:r>
          </a:p>
        </p:txBody>
      </p:sp>
      <p:sp>
        <p:nvSpPr>
          <p:cNvPr id="20" name="CuadroTexto 19"/>
          <p:cNvSpPr txBox="1"/>
          <p:nvPr/>
        </p:nvSpPr>
        <p:spPr>
          <a:xfrm>
            <a:off x="7767324" y="6306239"/>
            <a:ext cx="4230916" cy="369332"/>
          </a:xfrm>
          <a:prstGeom prst="rect">
            <a:avLst/>
          </a:prstGeom>
          <a:noFill/>
        </p:spPr>
        <p:txBody>
          <a:bodyPr wrap="square" rtlCol="0">
            <a:spAutoFit/>
          </a:bodyPr>
          <a:lstStyle/>
          <a:p>
            <a:pPr algn="r"/>
            <a:r>
              <a:rPr lang="es-ES" b="1" dirty="0"/>
              <a:t>07 de diciembre de 2020</a:t>
            </a:r>
            <a:endParaRPr lang="en-US" b="1" dirty="0"/>
          </a:p>
        </p:txBody>
      </p:sp>
      <p:pic>
        <p:nvPicPr>
          <p:cNvPr id="5" name="Imagen 4"/>
          <p:cNvPicPr>
            <a:picLocks noChangeAspect="1"/>
          </p:cNvPicPr>
          <p:nvPr/>
        </p:nvPicPr>
        <p:blipFill rotWithShape="1">
          <a:blip r:embed="rId8"/>
          <a:srcRect l="19011" t="27115" r="43039" b="18964"/>
          <a:stretch/>
        </p:blipFill>
        <p:spPr>
          <a:xfrm>
            <a:off x="2450915" y="4381552"/>
            <a:ext cx="2599926" cy="1734138"/>
          </a:xfrm>
          <a:prstGeom prst="rect">
            <a:avLst/>
          </a:prstGeom>
        </p:spPr>
      </p:pic>
    </p:spTree>
    <p:extLst>
      <p:ext uri="{BB962C8B-B14F-4D97-AF65-F5344CB8AC3E}">
        <p14:creationId xmlns:p14="http://schemas.microsoft.com/office/powerpoint/2010/main" val="356189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sp>
        <p:nvSpPr>
          <p:cNvPr id="7" name="Rectángulo 6"/>
          <p:cNvSpPr/>
          <p:nvPr/>
        </p:nvSpPr>
        <p:spPr>
          <a:xfrm>
            <a:off x="3171828" y="151900"/>
            <a:ext cx="8765177" cy="750975"/>
          </a:xfrm>
          <a:prstGeom prst="rect">
            <a:avLst/>
          </a:prstGeom>
        </p:spPr>
        <p:txBody>
          <a:bodyPr wrap="square">
            <a:spAutoFit/>
          </a:bodyPr>
          <a:lstStyle/>
          <a:p>
            <a:pPr algn="ctr">
              <a:lnSpc>
                <a:spcPct val="107000"/>
              </a:lnSpc>
              <a:spcAft>
                <a:spcPts val="0"/>
              </a:spcAft>
            </a:pPr>
            <a:r>
              <a:rPr lang="es-MX" sz="4000" b="1" dirty="0">
                <a:solidFill>
                  <a:srgbClr val="FF0000"/>
                </a:solidFill>
              </a:rPr>
              <a:t>2. Medidas</a:t>
            </a:r>
            <a:r>
              <a:rPr lang="es-PE" sz="4000" b="1" dirty="0">
                <a:solidFill>
                  <a:srgbClr val="FF0000"/>
                </a:solidFill>
              </a:rPr>
              <a:t> Estructurales</a:t>
            </a:r>
            <a:endParaRPr lang="es-PE" sz="2800" b="1" dirty="0">
              <a:solidFill>
                <a:srgbClr val="FF0000"/>
              </a:solidFill>
            </a:endParaRPr>
          </a:p>
        </p:txBody>
      </p:sp>
      <p:sp>
        <p:nvSpPr>
          <p:cNvPr id="6" name="Rectángulo 5"/>
          <p:cNvSpPr/>
          <p:nvPr/>
        </p:nvSpPr>
        <p:spPr>
          <a:xfrm>
            <a:off x="461177" y="806043"/>
            <a:ext cx="10942697" cy="5624617"/>
          </a:xfrm>
          <a:prstGeom prst="rect">
            <a:avLst/>
          </a:prstGeom>
        </p:spPr>
        <p:txBody>
          <a:bodyPr wrap="square">
            <a:spAutoFit/>
          </a:bodyPr>
          <a:lstStyle/>
          <a:p>
            <a:pPr algn="just">
              <a:lnSpc>
                <a:spcPct val="107000"/>
              </a:lnSpc>
              <a:spcAft>
                <a:spcPts val="0"/>
              </a:spcAft>
            </a:pPr>
            <a:endParaRPr lang="es-PE" sz="2800"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s-PE" sz="2800" dirty="0">
                <a:ea typeface="Calibri" panose="020F0502020204030204" pitchFamily="34" charset="0"/>
                <a:cs typeface="Times New Roman" panose="02020603050405020304" pitchFamily="18" charset="0"/>
              </a:rPr>
              <a:t>A través de Núcleos Ejecutores se viene ejecutando trabajos de mantenimiento de canales y drenes, con el objetivo de mejorar la eficiencia de conducción de agua hacia los campos de cultivo. </a:t>
            </a:r>
          </a:p>
          <a:p>
            <a:pPr algn="just">
              <a:lnSpc>
                <a:spcPct val="107000"/>
              </a:lnSpc>
              <a:spcAft>
                <a:spcPts val="0"/>
              </a:spcAft>
            </a:pPr>
            <a:endParaRPr lang="es-PE" sz="2800"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s-PE" sz="2800" dirty="0">
                <a:ea typeface="Calibri" panose="020F0502020204030204" pitchFamily="34" charset="0"/>
                <a:cs typeface="Times New Roman" panose="02020603050405020304" pitchFamily="18" charset="0"/>
              </a:rPr>
              <a:t>Utilización de aguas subterráneas, como alternativa para suplir la escases de agua superficial. Se identificaron, pozos tubulares y artesanales a tajo abierto, que requerían ser rehabilitados, para mejorar sus condiciones de extracción de agua. Participan ANA, AGRORURAL,PEJEZA, organizaciones de usuarios y alcaldes distritales. Esta labor se concentró en las regiones de Tumbes, Piura, Lambayeque y La Libertad.</a:t>
            </a:r>
            <a:r>
              <a:rPr lang="es-PE" sz="2800" dirty="0"/>
              <a:t> </a:t>
            </a:r>
          </a:p>
        </p:txBody>
      </p:sp>
    </p:spTree>
    <p:extLst>
      <p:ext uri="{BB962C8B-B14F-4D97-AF65-F5344CB8AC3E}">
        <p14:creationId xmlns:p14="http://schemas.microsoft.com/office/powerpoint/2010/main" val="1121885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pic>
        <p:nvPicPr>
          <p:cNvPr id="8" name="Imagen 7"/>
          <p:cNvPicPr>
            <a:picLocks noChangeAspect="1"/>
          </p:cNvPicPr>
          <p:nvPr/>
        </p:nvPicPr>
        <p:blipFill>
          <a:blip r:embed="rId4"/>
          <a:stretch>
            <a:fillRect/>
          </a:stretch>
        </p:blipFill>
        <p:spPr>
          <a:xfrm>
            <a:off x="1067885" y="806043"/>
            <a:ext cx="9694638" cy="4912507"/>
          </a:xfrm>
          <a:prstGeom prst="rect">
            <a:avLst/>
          </a:prstGeom>
        </p:spPr>
      </p:pic>
      <p:graphicFrame>
        <p:nvGraphicFramePr>
          <p:cNvPr id="9" name="Tabla 8"/>
          <p:cNvGraphicFramePr>
            <a:graphicFrameLocks noGrp="1"/>
          </p:cNvGraphicFramePr>
          <p:nvPr/>
        </p:nvGraphicFramePr>
        <p:xfrm>
          <a:off x="1027215" y="5829163"/>
          <a:ext cx="9571205" cy="533673"/>
        </p:xfrm>
        <a:graphic>
          <a:graphicData uri="http://schemas.openxmlformats.org/drawingml/2006/table">
            <a:tbl>
              <a:tblPr firstRow="1" bandRow="1">
                <a:tableStyleId>{5C22544A-7EE6-4342-B048-85BDC9FD1C3A}</a:tableStyleId>
              </a:tblPr>
              <a:tblGrid>
                <a:gridCol w="3476967">
                  <a:extLst>
                    <a:ext uri="{9D8B030D-6E8A-4147-A177-3AD203B41FA5}">
                      <a16:colId xmlns:a16="http://schemas.microsoft.com/office/drawing/2014/main" val="20000"/>
                    </a:ext>
                  </a:extLst>
                </a:gridCol>
                <a:gridCol w="3701534">
                  <a:extLst>
                    <a:ext uri="{9D8B030D-6E8A-4147-A177-3AD203B41FA5}">
                      <a16:colId xmlns:a16="http://schemas.microsoft.com/office/drawing/2014/main" val="20001"/>
                    </a:ext>
                  </a:extLst>
                </a:gridCol>
                <a:gridCol w="1343130">
                  <a:extLst>
                    <a:ext uri="{9D8B030D-6E8A-4147-A177-3AD203B41FA5}">
                      <a16:colId xmlns:a16="http://schemas.microsoft.com/office/drawing/2014/main" val="20002"/>
                    </a:ext>
                  </a:extLst>
                </a:gridCol>
                <a:gridCol w="1049574">
                  <a:extLst>
                    <a:ext uri="{9D8B030D-6E8A-4147-A177-3AD203B41FA5}">
                      <a16:colId xmlns:a16="http://schemas.microsoft.com/office/drawing/2014/main" val="20003"/>
                    </a:ext>
                  </a:extLst>
                </a:gridCol>
              </a:tblGrid>
              <a:tr h="533673">
                <a:tc>
                  <a:txBody>
                    <a:bodyPr/>
                    <a:lstStyle/>
                    <a:p>
                      <a:r>
                        <a:rPr lang="es-PE" sz="1200" b="0" dirty="0">
                          <a:solidFill>
                            <a:schemeClr val="tx1"/>
                          </a:solidFill>
                          <a:latin typeface="+mn-lt"/>
                        </a:rPr>
                        <a:t>Kits veterinarios, alimentos fortificados y kits foliares</a:t>
                      </a:r>
                    </a:p>
                  </a:txBody>
                  <a:tcPr>
                    <a:noFill/>
                  </a:tcPr>
                </a:tc>
                <a:tc>
                  <a:txBody>
                    <a:bodyPr/>
                    <a:lstStyle/>
                    <a:p>
                      <a:r>
                        <a:rPr lang="es-PE" sz="1200" b="0" kern="1200" dirty="0">
                          <a:solidFill>
                            <a:schemeClr val="tx1"/>
                          </a:solidFill>
                          <a:latin typeface="+mn-lt"/>
                          <a:ea typeface="+mn-ea"/>
                          <a:cs typeface="+mn-cs"/>
                        </a:rPr>
                        <a:t>Tumbes , Piura, Lambayeque, la libertad, Ancash y Cajamarca</a:t>
                      </a:r>
                    </a:p>
                  </a:txBody>
                  <a:tcPr>
                    <a:noFill/>
                  </a:tcPr>
                </a:tc>
                <a:tc>
                  <a:txBody>
                    <a:bodyPr/>
                    <a:lstStyle/>
                    <a:p>
                      <a:r>
                        <a:rPr lang="es-PE" sz="1200" b="0" kern="1200" dirty="0">
                          <a:solidFill>
                            <a:schemeClr val="tx1"/>
                          </a:solidFill>
                          <a:latin typeface="+mn-lt"/>
                          <a:ea typeface="+mn-ea"/>
                          <a:cs typeface="+mn-cs"/>
                        </a:rPr>
                        <a:t>AGRORURAL</a:t>
                      </a:r>
                    </a:p>
                  </a:txBody>
                  <a:tcPr>
                    <a:noFill/>
                  </a:tcPr>
                </a:tc>
                <a:tc>
                  <a:txBody>
                    <a:bodyPr/>
                    <a:lstStyle/>
                    <a:p>
                      <a:r>
                        <a:rPr lang="es-PE" sz="1200" b="0" kern="1200" dirty="0">
                          <a:solidFill>
                            <a:schemeClr val="tx1"/>
                          </a:solidFill>
                          <a:latin typeface="+mn-lt"/>
                          <a:ea typeface="+mn-ea"/>
                          <a:cs typeface="+mn-cs"/>
                        </a:rPr>
                        <a:t>EN EJECUCIÓN</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67993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pic>
        <p:nvPicPr>
          <p:cNvPr id="5" name="Imagen 4"/>
          <p:cNvPicPr>
            <a:picLocks noChangeAspect="1"/>
          </p:cNvPicPr>
          <p:nvPr/>
        </p:nvPicPr>
        <p:blipFill rotWithShape="1">
          <a:blip r:embed="rId4"/>
          <a:srcRect l="2840" t="4464" r="6806" b="9432"/>
          <a:stretch/>
        </p:blipFill>
        <p:spPr>
          <a:xfrm>
            <a:off x="308777" y="1756717"/>
            <a:ext cx="5521567" cy="4101737"/>
          </a:xfrm>
          <a:prstGeom prst="rect">
            <a:avLst/>
          </a:prstGeom>
        </p:spPr>
      </p:pic>
      <p:sp>
        <p:nvSpPr>
          <p:cNvPr id="6" name="Rectángulo 5"/>
          <p:cNvSpPr/>
          <p:nvPr/>
        </p:nvSpPr>
        <p:spPr>
          <a:xfrm>
            <a:off x="6004560" y="2175289"/>
            <a:ext cx="6096000" cy="2585323"/>
          </a:xfrm>
          <a:prstGeom prst="rect">
            <a:avLst/>
          </a:prstGeom>
        </p:spPr>
        <p:txBody>
          <a:bodyPr>
            <a:spAutoFit/>
          </a:bodyPr>
          <a:lstStyle/>
          <a:p>
            <a:pPr algn="ctr">
              <a:lnSpc>
                <a:spcPct val="90000"/>
              </a:lnSpc>
              <a:spcBef>
                <a:spcPct val="0"/>
              </a:spcBef>
              <a:buNone/>
              <a:defRPr/>
            </a:pPr>
            <a:r>
              <a:rPr lang="es-MX" sz="3600" b="1" dirty="0">
                <a:solidFill>
                  <a:srgbClr val="FF0000"/>
                </a:solidFill>
              </a:rPr>
              <a:t>3. Acciones para la reactivación de la pequeña agricultura familiar y el otorgamiento de créditos y seguro  agrícola catastrófico</a:t>
            </a:r>
            <a:endParaRPr lang="es-PE" altLang="es-PE"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110450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grpSp>
        <p:nvGrpSpPr>
          <p:cNvPr id="8" name="Google Shape;867;p97">
            <a:extLst>
              <a:ext uri="{FF2B5EF4-FFF2-40B4-BE49-F238E27FC236}">
                <a16:creationId xmlns:a16="http://schemas.microsoft.com/office/drawing/2014/main" id="{462FD7ED-E456-4695-82E9-C29D05CDAF12}"/>
              </a:ext>
            </a:extLst>
          </p:cNvPr>
          <p:cNvGrpSpPr/>
          <p:nvPr/>
        </p:nvGrpSpPr>
        <p:grpSpPr>
          <a:xfrm>
            <a:off x="664788" y="2134820"/>
            <a:ext cx="5376619" cy="3180303"/>
            <a:chOff x="0" y="0"/>
            <a:chExt cx="5791200" cy="4110673"/>
          </a:xfrm>
        </p:grpSpPr>
        <p:sp>
          <p:nvSpPr>
            <p:cNvPr id="9" name="Google Shape;868;p97">
              <a:extLst>
                <a:ext uri="{FF2B5EF4-FFF2-40B4-BE49-F238E27FC236}">
                  <a16:creationId xmlns:a16="http://schemas.microsoft.com/office/drawing/2014/main" id="{D8C79BED-4829-45B9-A6C1-673080618691}"/>
                </a:ext>
              </a:extLst>
            </p:cNvPr>
            <p:cNvSpPr/>
            <p:nvPr/>
          </p:nvSpPr>
          <p:spPr>
            <a:xfrm rot="-5400000">
              <a:off x="420132" y="-420132"/>
              <a:ext cx="2055335" cy="2895600"/>
            </a:xfrm>
            <a:prstGeom prst="round1Rect">
              <a:avLst>
                <a:gd name="adj" fmla="val 16667"/>
              </a:avLst>
            </a:prstGeom>
            <a:solidFill>
              <a:srgbClr val="FF99FF"/>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 name="Google Shape;869;p97">
              <a:extLst>
                <a:ext uri="{FF2B5EF4-FFF2-40B4-BE49-F238E27FC236}">
                  <a16:creationId xmlns:a16="http://schemas.microsoft.com/office/drawing/2014/main" id="{36A293D5-C259-4B90-9EB7-7FAB3C0283EE}"/>
                </a:ext>
              </a:extLst>
            </p:cNvPr>
            <p:cNvSpPr txBox="1"/>
            <p:nvPr/>
          </p:nvSpPr>
          <p:spPr>
            <a:xfrm>
              <a:off x="173586" y="228753"/>
              <a:ext cx="2722014" cy="1312748"/>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S/ 250 millones</a:t>
              </a:r>
              <a:endParaRPr sz="1400" dirty="0"/>
            </a:p>
            <a:p>
              <a:pPr marL="0" marR="0" lvl="0" indent="0" algn="ctr" rtl="0">
                <a:lnSpc>
                  <a:spcPct val="90000"/>
                </a:lnSpc>
                <a:spcBef>
                  <a:spcPts val="595"/>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 Programa de Financiamiento Directo para Campaña Agrícola (aprobado)</a:t>
              </a:r>
              <a:endParaRPr sz="1400" dirty="0"/>
            </a:p>
          </p:txBody>
        </p:sp>
        <p:sp>
          <p:nvSpPr>
            <p:cNvPr id="11" name="Google Shape;870;p97">
              <a:extLst>
                <a:ext uri="{FF2B5EF4-FFF2-40B4-BE49-F238E27FC236}">
                  <a16:creationId xmlns:a16="http://schemas.microsoft.com/office/drawing/2014/main" id="{D24716A2-89D0-46AC-888E-9F4A099064E9}"/>
                </a:ext>
              </a:extLst>
            </p:cNvPr>
            <p:cNvSpPr/>
            <p:nvPr/>
          </p:nvSpPr>
          <p:spPr>
            <a:xfrm>
              <a:off x="2895600" y="0"/>
              <a:ext cx="2895600" cy="2055335"/>
            </a:xfrm>
            <a:prstGeom prst="round1Rect">
              <a:avLst>
                <a:gd name="adj" fmla="val 16667"/>
              </a:avLst>
            </a:prstGeom>
            <a:solidFill>
              <a:srgbClr val="8DA9DB"/>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 name="Google Shape;871;p97">
              <a:extLst>
                <a:ext uri="{FF2B5EF4-FFF2-40B4-BE49-F238E27FC236}">
                  <a16:creationId xmlns:a16="http://schemas.microsoft.com/office/drawing/2014/main" id="{E8AC8978-574C-4269-915F-BC6136C6DB2B}"/>
                </a:ext>
              </a:extLst>
            </p:cNvPr>
            <p:cNvSpPr txBox="1"/>
            <p:nvPr/>
          </p:nvSpPr>
          <p:spPr>
            <a:xfrm>
              <a:off x="2895600" y="0"/>
              <a:ext cx="2820350" cy="1541501"/>
            </a:xfrm>
            <a:prstGeom prst="rect">
              <a:avLst/>
            </a:prstGeom>
            <a:solidFill>
              <a:srgbClr val="FFFF00"/>
            </a:solid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S/ 90 millones </a:t>
              </a:r>
              <a:endParaRPr sz="1400" dirty="0"/>
            </a:p>
            <a:p>
              <a:pPr marL="0" marR="0" lvl="0" indent="0" algn="ctr" rtl="0">
                <a:lnSpc>
                  <a:spcPct val="90000"/>
                </a:lnSpc>
                <a:spcBef>
                  <a:spcPts val="595"/>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Programa de Financiamiento Directo para Cadenas Ganaderas (aprobado)</a:t>
              </a:r>
              <a:endParaRPr sz="1400" dirty="0"/>
            </a:p>
          </p:txBody>
        </p:sp>
        <p:sp>
          <p:nvSpPr>
            <p:cNvPr id="13" name="Google Shape;872;p97">
              <a:extLst>
                <a:ext uri="{FF2B5EF4-FFF2-40B4-BE49-F238E27FC236}">
                  <a16:creationId xmlns:a16="http://schemas.microsoft.com/office/drawing/2014/main" id="{F21A3B43-D383-49E8-9893-4C995AB65F19}"/>
                </a:ext>
              </a:extLst>
            </p:cNvPr>
            <p:cNvSpPr/>
            <p:nvPr/>
          </p:nvSpPr>
          <p:spPr>
            <a:xfrm rot="10800000">
              <a:off x="0" y="2055335"/>
              <a:ext cx="2895600" cy="2055335"/>
            </a:xfrm>
            <a:prstGeom prst="round1Rect">
              <a:avLst>
                <a:gd name="adj" fmla="val 16667"/>
              </a:avLst>
            </a:prstGeom>
            <a:solidFill>
              <a:srgbClr val="94E2FE"/>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873;p97">
              <a:extLst>
                <a:ext uri="{FF2B5EF4-FFF2-40B4-BE49-F238E27FC236}">
                  <a16:creationId xmlns:a16="http://schemas.microsoft.com/office/drawing/2014/main" id="{CE64FF57-3B15-4CDC-A6B8-F573B7C7FBB0}"/>
                </a:ext>
              </a:extLst>
            </p:cNvPr>
            <p:cNvSpPr txBox="1"/>
            <p:nvPr/>
          </p:nvSpPr>
          <p:spPr>
            <a:xfrm>
              <a:off x="75250" y="2534596"/>
              <a:ext cx="2820350" cy="154150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S/ 50 millones</a:t>
              </a:r>
              <a:endParaRPr sz="1400" dirty="0"/>
            </a:p>
            <a:p>
              <a:pPr marL="0" marR="0" lvl="0" indent="0" algn="ctr" rtl="0">
                <a:lnSpc>
                  <a:spcPct val="90000"/>
                </a:lnSpc>
                <a:spcBef>
                  <a:spcPts val="595"/>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Programa de Financiamiento Directo de Plantaciones Forestales (aprobado)</a:t>
              </a:r>
              <a:endParaRPr sz="1400" dirty="0"/>
            </a:p>
          </p:txBody>
        </p:sp>
        <p:sp>
          <p:nvSpPr>
            <p:cNvPr id="15" name="Google Shape;874;p97">
              <a:extLst>
                <a:ext uri="{FF2B5EF4-FFF2-40B4-BE49-F238E27FC236}">
                  <a16:creationId xmlns:a16="http://schemas.microsoft.com/office/drawing/2014/main" id="{A5AF4E50-81A5-44EF-BAF1-657063EB11DA}"/>
                </a:ext>
              </a:extLst>
            </p:cNvPr>
            <p:cNvSpPr/>
            <p:nvPr/>
          </p:nvSpPr>
          <p:spPr>
            <a:xfrm rot="5400000">
              <a:off x="3315732" y="1635204"/>
              <a:ext cx="2055336" cy="2895601"/>
            </a:xfrm>
            <a:prstGeom prst="round1Rect">
              <a:avLst>
                <a:gd name="adj" fmla="val 16667"/>
              </a:avLst>
            </a:prstGeom>
            <a:solidFill>
              <a:schemeClr val="accent4">
                <a:lumMod val="40000"/>
                <a:lumOff val="60000"/>
              </a:scheme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875;p97">
              <a:extLst>
                <a:ext uri="{FF2B5EF4-FFF2-40B4-BE49-F238E27FC236}">
                  <a16:creationId xmlns:a16="http://schemas.microsoft.com/office/drawing/2014/main" id="{D4EB322D-99B5-43CA-B829-F31656E83C7C}"/>
                </a:ext>
              </a:extLst>
            </p:cNvPr>
            <p:cNvSpPr txBox="1"/>
            <p:nvPr/>
          </p:nvSpPr>
          <p:spPr>
            <a:xfrm>
              <a:off x="2895600" y="2569169"/>
              <a:ext cx="2895600" cy="14662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S/ 50 millones </a:t>
              </a:r>
              <a:endParaRPr sz="1400" dirty="0"/>
            </a:p>
            <a:p>
              <a:pPr marL="0" marR="0" lvl="0" indent="0" algn="ctr" rtl="0">
                <a:lnSpc>
                  <a:spcPct val="90000"/>
                </a:lnSpc>
                <a:spcBef>
                  <a:spcPts val="595"/>
                </a:spcBef>
                <a:spcAft>
                  <a:spcPts val="0"/>
                </a:spcAft>
                <a:buClr>
                  <a:srgbClr val="1E4E79"/>
                </a:buClr>
                <a:buSzPts val="1700"/>
                <a:buFont typeface="Calibri"/>
                <a:buNone/>
              </a:pPr>
              <a:r>
                <a:rPr lang="es-MX" sz="1400" b="1" dirty="0">
                  <a:solidFill>
                    <a:srgbClr val="1E4E79"/>
                  </a:solidFill>
                  <a:latin typeface="Calibri"/>
                  <a:ea typeface="Calibri"/>
                  <a:cs typeface="Calibri"/>
                  <a:sym typeface="Calibri"/>
                </a:rPr>
                <a:t>Continuación de la Estrategia de Renovación y Rehabilitación de Café (aprobado)</a:t>
              </a:r>
              <a:endParaRPr sz="1400" dirty="0"/>
            </a:p>
          </p:txBody>
        </p:sp>
        <p:sp>
          <p:nvSpPr>
            <p:cNvPr id="17" name="Google Shape;876;p97">
              <a:extLst>
                <a:ext uri="{FF2B5EF4-FFF2-40B4-BE49-F238E27FC236}">
                  <a16:creationId xmlns:a16="http://schemas.microsoft.com/office/drawing/2014/main" id="{945F2962-B1A1-43BC-8E12-BE1B473548F4}"/>
                </a:ext>
              </a:extLst>
            </p:cNvPr>
            <p:cNvSpPr/>
            <p:nvPr/>
          </p:nvSpPr>
          <p:spPr>
            <a:xfrm>
              <a:off x="1924877" y="1461118"/>
              <a:ext cx="2076899" cy="1032801"/>
            </a:xfrm>
            <a:prstGeom prst="roundRect">
              <a:avLst>
                <a:gd name="adj" fmla="val 16667"/>
              </a:avLst>
            </a:prstGeom>
            <a:solidFill>
              <a:srgbClr val="B3CAE7"/>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877;p97">
              <a:extLst>
                <a:ext uri="{FF2B5EF4-FFF2-40B4-BE49-F238E27FC236}">
                  <a16:creationId xmlns:a16="http://schemas.microsoft.com/office/drawing/2014/main" id="{B5F8B7F8-7BC9-4DF3-B7A1-B60EA69EBD76}"/>
                </a:ext>
              </a:extLst>
            </p:cNvPr>
            <p:cNvSpPr txBox="1"/>
            <p:nvPr/>
          </p:nvSpPr>
          <p:spPr>
            <a:xfrm>
              <a:off x="1899501" y="1519132"/>
              <a:ext cx="2076899" cy="974786"/>
            </a:xfrm>
            <a:prstGeom prst="rect">
              <a:avLst/>
            </a:prstGeom>
            <a:solidFill>
              <a:schemeClr val="accent6">
                <a:lumMod val="20000"/>
                <a:lumOff val="80000"/>
              </a:schemeClr>
            </a:solid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1E4E79"/>
                </a:buClr>
                <a:buSzPts val="2200"/>
                <a:buFont typeface="Calibri"/>
                <a:buNone/>
              </a:pPr>
              <a:r>
                <a:rPr lang="es-MX" b="1" dirty="0">
                  <a:solidFill>
                    <a:srgbClr val="1E4E79"/>
                  </a:solidFill>
                  <a:latin typeface="Calibri"/>
                  <a:ea typeface="Calibri"/>
                  <a:cs typeface="Calibri"/>
                  <a:sym typeface="Calibri"/>
                </a:rPr>
                <a:t>S/ 440 millones </a:t>
              </a:r>
              <a:endParaRPr sz="1400" dirty="0"/>
            </a:p>
            <a:p>
              <a:pPr marL="0" marR="0" lvl="0" indent="0" algn="ctr" rtl="0">
                <a:lnSpc>
                  <a:spcPct val="90000"/>
                </a:lnSpc>
                <a:spcBef>
                  <a:spcPts val="770"/>
                </a:spcBef>
                <a:spcAft>
                  <a:spcPts val="0"/>
                </a:spcAft>
                <a:buClr>
                  <a:srgbClr val="1E4E79"/>
                </a:buClr>
                <a:buSzPts val="2200"/>
                <a:buFont typeface="Calibri"/>
                <a:buNone/>
              </a:pPr>
              <a:r>
                <a:rPr lang="es-MX" b="1" dirty="0">
                  <a:solidFill>
                    <a:srgbClr val="1E4E79"/>
                  </a:solidFill>
                  <a:latin typeface="Calibri"/>
                  <a:ea typeface="Calibri"/>
                  <a:cs typeface="Calibri"/>
                  <a:sym typeface="Calibri"/>
                </a:rPr>
                <a:t>Fondo AGROPERÚ</a:t>
              </a:r>
              <a:endParaRPr sz="1400" dirty="0"/>
            </a:p>
          </p:txBody>
        </p:sp>
      </p:grpSp>
      <p:sp>
        <p:nvSpPr>
          <p:cNvPr id="19" name="Google Shape;900;p97">
            <a:extLst>
              <a:ext uri="{FF2B5EF4-FFF2-40B4-BE49-F238E27FC236}">
                <a16:creationId xmlns:a16="http://schemas.microsoft.com/office/drawing/2014/main" id="{7680BB91-403A-410B-8038-80D5BC940D90}"/>
              </a:ext>
            </a:extLst>
          </p:cNvPr>
          <p:cNvSpPr txBox="1"/>
          <p:nvPr/>
        </p:nvSpPr>
        <p:spPr>
          <a:xfrm>
            <a:off x="707407" y="1643618"/>
            <a:ext cx="5334000" cy="397738"/>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None/>
            </a:pPr>
            <a:r>
              <a:rPr lang="es-MX" sz="2000" b="1" u="sng" dirty="0">
                <a:solidFill>
                  <a:srgbClr val="FF0000"/>
                </a:solidFill>
                <a:latin typeface="Arial"/>
                <a:ea typeface="Arial"/>
                <a:cs typeface="Arial"/>
                <a:sym typeface="Arial"/>
              </a:rPr>
              <a:t>2020</a:t>
            </a:r>
            <a:endParaRPr dirty="0">
              <a:solidFill>
                <a:srgbClr val="FF0000"/>
              </a:solidFill>
            </a:endParaRPr>
          </a:p>
        </p:txBody>
      </p:sp>
      <p:sp>
        <p:nvSpPr>
          <p:cNvPr id="20" name="Google Shape;899;p97">
            <a:extLst>
              <a:ext uri="{FF2B5EF4-FFF2-40B4-BE49-F238E27FC236}">
                <a16:creationId xmlns:a16="http://schemas.microsoft.com/office/drawing/2014/main" id="{68011299-5B63-47E3-B8B5-CD4CB3CE70D9}"/>
              </a:ext>
            </a:extLst>
          </p:cNvPr>
          <p:cNvSpPr txBox="1"/>
          <p:nvPr/>
        </p:nvSpPr>
        <p:spPr>
          <a:xfrm>
            <a:off x="130977" y="5368966"/>
            <a:ext cx="7035759" cy="6896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None/>
            </a:pPr>
            <a:r>
              <a:rPr lang="es-MX" b="1" dirty="0">
                <a:solidFill>
                  <a:schemeClr val="dk1"/>
                </a:solidFill>
                <a:latin typeface="Arial"/>
                <a:ea typeface="Arial"/>
                <a:cs typeface="Arial"/>
                <a:sym typeface="Arial"/>
              </a:rPr>
              <a:t>Los Programas aprobados, con vigencia hasta el 2023, permiten colocar créditos a una tasa efectiva anual de 3.5%</a:t>
            </a:r>
            <a:endParaRPr sz="2400" dirty="0"/>
          </a:p>
        </p:txBody>
      </p:sp>
      <p:grpSp>
        <p:nvGrpSpPr>
          <p:cNvPr id="21" name="Google Shape;878;p97">
            <a:extLst>
              <a:ext uri="{FF2B5EF4-FFF2-40B4-BE49-F238E27FC236}">
                <a16:creationId xmlns:a16="http://schemas.microsoft.com/office/drawing/2014/main" id="{3EE6AA6E-85E9-44AA-BBC3-68D98F1969D1}"/>
              </a:ext>
            </a:extLst>
          </p:cNvPr>
          <p:cNvGrpSpPr/>
          <p:nvPr/>
        </p:nvGrpSpPr>
        <p:grpSpPr>
          <a:xfrm>
            <a:off x="7274833" y="1247398"/>
            <a:ext cx="5169579" cy="5374546"/>
            <a:chOff x="802183" y="348"/>
            <a:chExt cx="5101233" cy="5025281"/>
          </a:xfrm>
        </p:grpSpPr>
        <p:sp>
          <p:nvSpPr>
            <p:cNvPr id="22" name="Google Shape;879;p97">
              <a:extLst>
                <a:ext uri="{FF2B5EF4-FFF2-40B4-BE49-F238E27FC236}">
                  <a16:creationId xmlns:a16="http://schemas.microsoft.com/office/drawing/2014/main" id="{FF0E6828-CF38-480A-B18C-C7F011D721A6}"/>
                </a:ext>
              </a:extLst>
            </p:cNvPr>
            <p:cNvSpPr/>
            <p:nvPr/>
          </p:nvSpPr>
          <p:spPr>
            <a:xfrm rot="5400000">
              <a:off x="2959721" y="92454"/>
              <a:ext cx="1417009" cy="1232797"/>
            </a:xfrm>
            <a:prstGeom prst="hexagon">
              <a:avLst>
                <a:gd name="adj" fmla="val 25000"/>
                <a:gd name="vf" fmla="val 115470"/>
              </a:avLst>
            </a:prstGeom>
            <a:solidFill>
              <a:srgbClr val="FFC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880;p97">
              <a:extLst>
                <a:ext uri="{FF2B5EF4-FFF2-40B4-BE49-F238E27FC236}">
                  <a16:creationId xmlns:a16="http://schemas.microsoft.com/office/drawing/2014/main" id="{0DF02F04-85D4-4048-A729-649FF0A9B16A}"/>
                </a:ext>
              </a:extLst>
            </p:cNvPr>
            <p:cNvSpPr txBox="1"/>
            <p:nvPr/>
          </p:nvSpPr>
          <p:spPr>
            <a:xfrm>
              <a:off x="3184431" y="194994"/>
              <a:ext cx="967587" cy="95776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9,885 créditos</a:t>
              </a:r>
              <a:endParaRPr sz="1600" dirty="0"/>
            </a:p>
          </p:txBody>
        </p:sp>
        <p:sp>
          <p:nvSpPr>
            <p:cNvPr id="24" name="Google Shape;881;p97">
              <a:extLst>
                <a:ext uri="{FF2B5EF4-FFF2-40B4-BE49-F238E27FC236}">
                  <a16:creationId xmlns:a16="http://schemas.microsoft.com/office/drawing/2014/main" id="{EB169B21-8C87-43F1-95F0-C5A6EDE49F6B}"/>
                </a:ext>
              </a:extLst>
            </p:cNvPr>
            <p:cNvSpPr/>
            <p:nvPr/>
          </p:nvSpPr>
          <p:spPr>
            <a:xfrm>
              <a:off x="4322034" y="283750"/>
              <a:ext cx="1581382" cy="8502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882;p97">
              <a:extLst>
                <a:ext uri="{FF2B5EF4-FFF2-40B4-BE49-F238E27FC236}">
                  <a16:creationId xmlns:a16="http://schemas.microsoft.com/office/drawing/2014/main" id="{2DA148B5-722E-46AF-947E-864C10CED6F8}"/>
                </a:ext>
              </a:extLst>
            </p:cNvPr>
            <p:cNvSpPr/>
            <p:nvPr/>
          </p:nvSpPr>
          <p:spPr>
            <a:xfrm rot="5400000">
              <a:off x="1628299" y="92455"/>
              <a:ext cx="1417009" cy="1232797"/>
            </a:xfrm>
            <a:prstGeom prst="hexagon">
              <a:avLst>
                <a:gd name="adj" fmla="val 25000"/>
                <a:gd name="vf" fmla="val 115470"/>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6" name="Google Shape;883;p97">
              <a:extLst>
                <a:ext uri="{FF2B5EF4-FFF2-40B4-BE49-F238E27FC236}">
                  <a16:creationId xmlns:a16="http://schemas.microsoft.com/office/drawing/2014/main" id="{7C37D453-490F-4F7D-A56A-52364398209B}"/>
                </a:ext>
              </a:extLst>
            </p:cNvPr>
            <p:cNvSpPr txBox="1"/>
            <p:nvPr/>
          </p:nvSpPr>
          <p:spPr>
            <a:xfrm>
              <a:off x="1788402" y="221164"/>
              <a:ext cx="1139313" cy="975375"/>
            </a:xfrm>
            <a:prstGeom prst="rect">
              <a:avLst/>
            </a:prstGeom>
            <a:solidFill>
              <a:schemeClr val="bg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s-MX" sz="1400" b="1" dirty="0">
                  <a:latin typeface="Calibri"/>
                  <a:ea typeface="Calibri"/>
                  <a:cs typeface="Calibri"/>
                  <a:sym typeface="Calibri"/>
                </a:rPr>
                <a:t>Al 02/12/2020</a:t>
              </a:r>
              <a:endParaRPr dirty="0"/>
            </a:p>
          </p:txBody>
        </p:sp>
        <p:sp>
          <p:nvSpPr>
            <p:cNvPr id="27" name="Google Shape;884;p97">
              <a:extLst>
                <a:ext uri="{FF2B5EF4-FFF2-40B4-BE49-F238E27FC236}">
                  <a16:creationId xmlns:a16="http://schemas.microsoft.com/office/drawing/2014/main" id="{1EA7E0B2-B216-40DC-8DA3-DA76E29C68BC}"/>
                </a:ext>
              </a:extLst>
            </p:cNvPr>
            <p:cNvSpPr/>
            <p:nvPr/>
          </p:nvSpPr>
          <p:spPr>
            <a:xfrm rot="5400000">
              <a:off x="2291460" y="1295211"/>
              <a:ext cx="1417009" cy="1232797"/>
            </a:xfrm>
            <a:prstGeom prst="hexagon">
              <a:avLst>
                <a:gd name="adj" fmla="val 25000"/>
                <a:gd name="vf" fmla="val 11547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885;p97">
              <a:extLst>
                <a:ext uri="{FF2B5EF4-FFF2-40B4-BE49-F238E27FC236}">
                  <a16:creationId xmlns:a16="http://schemas.microsoft.com/office/drawing/2014/main" id="{9500B1A0-ADA7-42FB-9CBD-D6366DDB7109}"/>
                </a:ext>
              </a:extLst>
            </p:cNvPr>
            <p:cNvSpPr txBox="1"/>
            <p:nvPr/>
          </p:nvSpPr>
          <p:spPr>
            <a:xfrm>
              <a:off x="2383565" y="1423922"/>
              <a:ext cx="1040687" cy="9753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400 Organizaciones</a:t>
              </a:r>
              <a:endParaRPr sz="1600" dirty="0"/>
            </a:p>
          </p:txBody>
        </p:sp>
        <p:sp>
          <p:nvSpPr>
            <p:cNvPr id="29" name="Google Shape;886;p97">
              <a:extLst>
                <a:ext uri="{FF2B5EF4-FFF2-40B4-BE49-F238E27FC236}">
                  <a16:creationId xmlns:a16="http://schemas.microsoft.com/office/drawing/2014/main" id="{5AD09C42-440D-4209-8B46-49BF8D8DD690}"/>
                </a:ext>
              </a:extLst>
            </p:cNvPr>
            <p:cNvSpPr/>
            <p:nvPr/>
          </p:nvSpPr>
          <p:spPr>
            <a:xfrm>
              <a:off x="802183" y="1486507"/>
              <a:ext cx="1530369" cy="8502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887;p97">
              <a:extLst>
                <a:ext uri="{FF2B5EF4-FFF2-40B4-BE49-F238E27FC236}">
                  <a16:creationId xmlns:a16="http://schemas.microsoft.com/office/drawing/2014/main" id="{01798287-8F35-4821-B94D-93617B917C07}"/>
                </a:ext>
              </a:extLst>
            </p:cNvPr>
            <p:cNvSpPr/>
            <p:nvPr/>
          </p:nvSpPr>
          <p:spPr>
            <a:xfrm rot="5400000">
              <a:off x="3622881" y="1295211"/>
              <a:ext cx="1417009" cy="1232797"/>
            </a:xfrm>
            <a:prstGeom prst="hexagon">
              <a:avLst>
                <a:gd name="adj" fmla="val 25000"/>
                <a:gd name="vf" fmla="val 115470"/>
              </a:avLst>
            </a:prstGeom>
            <a:solidFill>
              <a:schemeClr val="accent6">
                <a:lumMod val="40000"/>
                <a:lumOff val="6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888;p97">
              <a:extLst>
                <a:ext uri="{FF2B5EF4-FFF2-40B4-BE49-F238E27FC236}">
                  <a16:creationId xmlns:a16="http://schemas.microsoft.com/office/drawing/2014/main" id="{ED381477-DA94-4E71-81B1-7781F231BD9F}"/>
                </a:ext>
              </a:extLst>
            </p:cNvPr>
            <p:cNvSpPr txBox="1"/>
            <p:nvPr/>
          </p:nvSpPr>
          <p:spPr>
            <a:xfrm>
              <a:off x="3726916" y="1423922"/>
              <a:ext cx="1028757" cy="9753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S/ 99.2 millones aprox.</a:t>
              </a:r>
              <a:endParaRPr sz="1400" b="1" dirty="0">
                <a:latin typeface="Calibri"/>
                <a:ea typeface="Calibri"/>
                <a:cs typeface="Calibri"/>
                <a:sym typeface="Calibri"/>
              </a:endParaRPr>
            </a:p>
          </p:txBody>
        </p:sp>
        <p:sp>
          <p:nvSpPr>
            <p:cNvPr id="32" name="Google Shape;889;p97">
              <a:extLst>
                <a:ext uri="{FF2B5EF4-FFF2-40B4-BE49-F238E27FC236}">
                  <a16:creationId xmlns:a16="http://schemas.microsoft.com/office/drawing/2014/main" id="{A3CCF127-DD00-4B25-B8A6-A1355EAB176C}"/>
                </a:ext>
              </a:extLst>
            </p:cNvPr>
            <p:cNvSpPr/>
            <p:nvPr/>
          </p:nvSpPr>
          <p:spPr>
            <a:xfrm rot="5400000">
              <a:off x="2959721" y="2497968"/>
              <a:ext cx="1417009" cy="1232797"/>
            </a:xfrm>
            <a:prstGeom prst="hexagon">
              <a:avLst>
                <a:gd name="adj" fmla="val 25000"/>
                <a:gd name="vf" fmla="val 115470"/>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 name="Google Shape;890;p97">
              <a:extLst>
                <a:ext uri="{FF2B5EF4-FFF2-40B4-BE49-F238E27FC236}">
                  <a16:creationId xmlns:a16="http://schemas.microsoft.com/office/drawing/2014/main" id="{40A68256-C1FC-4B27-8A94-ED559292603D}"/>
                </a:ext>
              </a:extLst>
            </p:cNvPr>
            <p:cNvSpPr txBox="1"/>
            <p:nvPr/>
          </p:nvSpPr>
          <p:spPr>
            <a:xfrm>
              <a:off x="3181881" y="2610425"/>
              <a:ext cx="967587" cy="9753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5 crianzas</a:t>
              </a:r>
              <a:endParaRPr sz="1600" dirty="0"/>
            </a:p>
          </p:txBody>
        </p:sp>
        <p:sp>
          <p:nvSpPr>
            <p:cNvPr id="34" name="Google Shape;891;p97">
              <a:extLst>
                <a:ext uri="{FF2B5EF4-FFF2-40B4-BE49-F238E27FC236}">
                  <a16:creationId xmlns:a16="http://schemas.microsoft.com/office/drawing/2014/main" id="{639E3755-3D87-42D3-A659-97676293370A}"/>
                </a:ext>
              </a:extLst>
            </p:cNvPr>
            <p:cNvSpPr/>
            <p:nvPr/>
          </p:nvSpPr>
          <p:spPr>
            <a:xfrm>
              <a:off x="4322034" y="2689264"/>
              <a:ext cx="1581382" cy="8502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892;p97">
              <a:extLst>
                <a:ext uri="{FF2B5EF4-FFF2-40B4-BE49-F238E27FC236}">
                  <a16:creationId xmlns:a16="http://schemas.microsoft.com/office/drawing/2014/main" id="{42AA4BA7-73F5-4846-99CD-2DD12CEDD225}"/>
                </a:ext>
              </a:extLst>
            </p:cNvPr>
            <p:cNvSpPr/>
            <p:nvPr/>
          </p:nvSpPr>
          <p:spPr>
            <a:xfrm rot="5400000">
              <a:off x="1628299" y="2497968"/>
              <a:ext cx="1417009" cy="1232797"/>
            </a:xfrm>
            <a:prstGeom prst="hexagon">
              <a:avLst>
                <a:gd name="adj" fmla="val 25000"/>
                <a:gd name="vf" fmla="val 115470"/>
              </a:avLst>
            </a:prstGeom>
            <a:solidFill>
              <a:srgbClr val="FC10E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893;p97">
              <a:extLst>
                <a:ext uri="{FF2B5EF4-FFF2-40B4-BE49-F238E27FC236}">
                  <a16:creationId xmlns:a16="http://schemas.microsoft.com/office/drawing/2014/main" id="{62DB2AD1-15D8-438E-98E2-233461148E4C}"/>
                </a:ext>
              </a:extLst>
            </p:cNvPr>
            <p:cNvSpPr txBox="1"/>
            <p:nvPr/>
          </p:nvSpPr>
          <p:spPr>
            <a:xfrm>
              <a:off x="1912516" y="2626679"/>
              <a:ext cx="848575" cy="9753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47 cultivos</a:t>
              </a:r>
              <a:endParaRPr sz="1600" dirty="0"/>
            </a:p>
          </p:txBody>
        </p:sp>
        <p:sp>
          <p:nvSpPr>
            <p:cNvPr id="37" name="Google Shape;894;p97">
              <a:extLst>
                <a:ext uri="{FF2B5EF4-FFF2-40B4-BE49-F238E27FC236}">
                  <a16:creationId xmlns:a16="http://schemas.microsoft.com/office/drawing/2014/main" id="{9F20106C-BE96-42E8-8A14-C4ED2C688632}"/>
                </a:ext>
              </a:extLst>
            </p:cNvPr>
            <p:cNvSpPr/>
            <p:nvPr/>
          </p:nvSpPr>
          <p:spPr>
            <a:xfrm rot="5400000">
              <a:off x="2291460" y="3700726"/>
              <a:ext cx="1417009" cy="1232797"/>
            </a:xfrm>
            <a:prstGeom prst="hexagon">
              <a:avLst>
                <a:gd name="adj" fmla="val 25000"/>
                <a:gd name="vf" fmla="val 115470"/>
              </a:avLst>
            </a:prstGeom>
            <a:solidFill>
              <a:schemeClr val="accent5">
                <a:lumMod val="40000"/>
                <a:lumOff val="6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895;p97">
              <a:extLst>
                <a:ext uri="{FF2B5EF4-FFF2-40B4-BE49-F238E27FC236}">
                  <a16:creationId xmlns:a16="http://schemas.microsoft.com/office/drawing/2014/main" id="{06900660-AE78-476E-99E8-45A7A3292BBC}"/>
                </a:ext>
              </a:extLst>
            </p:cNvPr>
            <p:cNvSpPr txBox="1"/>
            <p:nvPr/>
          </p:nvSpPr>
          <p:spPr>
            <a:xfrm>
              <a:off x="2456663" y="3796292"/>
              <a:ext cx="1078097" cy="97537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14,392 hectáreas</a:t>
              </a:r>
              <a:endParaRPr sz="1600" dirty="0"/>
            </a:p>
          </p:txBody>
        </p:sp>
        <p:sp>
          <p:nvSpPr>
            <p:cNvPr id="39" name="Google Shape;896;p97">
              <a:extLst>
                <a:ext uri="{FF2B5EF4-FFF2-40B4-BE49-F238E27FC236}">
                  <a16:creationId xmlns:a16="http://schemas.microsoft.com/office/drawing/2014/main" id="{176879B0-1321-42ED-AF36-08788255FD3D}"/>
                </a:ext>
              </a:extLst>
            </p:cNvPr>
            <p:cNvSpPr/>
            <p:nvPr/>
          </p:nvSpPr>
          <p:spPr>
            <a:xfrm>
              <a:off x="802183" y="3892022"/>
              <a:ext cx="1530369" cy="8502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 name="Google Shape;897;p97">
              <a:extLst>
                <a:ext uri="{FF2B5EF4-FFF2-40B4-BE49-F238E27FC236}">
                  <a16:creationId xmlns:a16="http://schemas.microsoft.com/office/drawing/2014/main" id="{7167F352-2A31-4144-8C5F-BD8349886B4B}"/>
                </a:ext>
              </a:extLst>
            </p:cNvPr>
            <p:cNvSpPr/>
            <p:nvPr/>
          </p:nvSpPr>
          <p:spPr>
            <a:xfrm rot="5400000">
              <a:off x="3622881" y="3700726"/>
              <a:ext cx="1417009" cy="1232797"/>
            </a:xfrm>
            <a:prstGeom prst="hexagon">
              <a:avLst>
                <a:gd name="adj" fmla="val 25000"/>
                <a:gd name="vf" fmla="val 115470"/>
              </a:avLst>
            </a:prstGeom>
            <a:solidFill>
              <a:schemeClr val="bg1">
                <a:lumMod val="85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898;p97">
              <a:extLst>
                <a:ext uri="{FF2B5EF4-FFF2-40B4-BE49-F238E27FC236}">
                  <a16:creationId xmlns:a16="http://schemas.microsoft.com/office/drawing/2014/main" id="{8E50C906-66EF-4284-AC4C-CDB52F0E2231}"/>
                </a:ext>
              </a:extLst>
            </p:cNvPr>
            <p:cNvSpPr txBox="1"/>
            <p:nvPr/>
          </p:nvSpPr>
          <p:spPr>
            <a:xfrm>
              <a:off x="3907098" y="3829437"/>
              <a:ext cx="848575" cy="9753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s-MX" sz="1400" b="1" dirty="0">
                  <a:latin typeface="Calibri"/>
                  <a:ea typeface="Calibri"/>
                  <a:cs typeface="Calibri"/>
                  <a:sym typeface="Calibri"/>
                </a:rPr>
                <a:t>55,201 cabezas</a:t>
              </a:r>
              <a:endParaRPr sz="1400" dirty="0">
                <a:latin typeface="Calibri"/>
                <a:ea typeface="Calibri"/>
                <a:cs typeface="Calibri"/>
                <a:sym typeface="Calibri"/>
              </a:endParaRPr>
            </a:p>
          </p:txBody>
        </p:sp>
      </p:grpSp>
      <p:sp>
        <p:nvSpPr>
          <p:cNvPr id="42" name="CuadroTexto 41">
            <a:extLst>
              <a:ext uri="{FF2B5EF4-FFF2-40B4-BE49-F238E27FC236}">
                <a16:creationId xmlns:a16="http://schemas.microsoft.com/office/drawing/2014/main" id="{989AFBB5-C197-4802-96A2-D3922E68D6F4}"/>
              </a:ext>
            </a:extLst>
          </p:cNvPr>
          <p:cNvSpPr txBox="1"/>
          <p:nvPr/>
        </p:nvSpPr>
        <p:spPr>
          <a:xfrm>
            <a:off x="283377" y="883847"/>
            <a:ext cx="6647640" cy="5232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s-PE" sz="2800" b="1" dirty="0">
                <a:solidFill>
                  <a:srgbClr val="00643F"/>
                </a:solidFill>
                <a:latin typeface="Gotham Bold"/>
              </a:rPr>
              <a:t>Fondo AGROPERÚ: S/ 506 Millones</a:t>
            </a:r>
          </a:p>
        </p:txBody>
      </p:sp>
      <p:sp>
        <p:nvSpPr>
          <p:cNvPr id="47" name="Google Shape;901;p97">
            <a:extLst>
              <a:ext uri="{FF2B5EF4-FFF2-40B4-BE49-F238E27FC236}">
                <a16:creationId xmlns:a16="http://schemas.microsoft.com/office/drawing/2014/main" id="{24747C77-2C48-4020-9577-68E2D693A0EB}"/>
              </a:ext>
            </a:extLst>
          </p:cNvPr>
          <p:cNvSpPr txBox="1"/>
          <p:nvPr/>
        </p:nvSpPr>
        <p:spPr>
          <a:xfrm>
            <a:off x="6872776" y="2931936"/>
            <a:ext cx="1585899" cy="79303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marL="0" marR="0" lvl="0" indent="0" algn="ctr" rtl="0">
              <a:spcBef>
                <a:spcPts val="0"/>
              </a:spcBef>
              <a:spcAft>
                <a:spcPts val="0"/>
              </a:spcAft>
              <a:buNone/>
            </a:pPr>
            <a:r>
              <a:rPr lang="es-MX" sz="1600" b="1" u="sng" dirty="0">
                <a:solidFill>
                  <a:schemeClr val="dk1"/>
                </a:solidFill>
                <a:latin typeface="Calibri"/>
                <a:ea typeface="Calibri"/>
                <a:cs typeface="Calibri"/>
                <a:sym typeface="Calibri"/>
              </a:rPr>
              <a:t>Meta</a:t>
            </a:r>
            <a:endParaRPr sz="1600" dirty="0"/>
          </a:p>
          <a:p>
            <a:pPr marL="0" marR="0" lvl="0" indent="0" algn="ctr" rtl="0">
              <a:spcBef>
                <a:spcPts val="0"/>
              </a:spcBef>
              <a:spcAft>
                <a:spcPts val="0"/>
              </a:spcAft>
              <a:buNone/>
            </a:pPr>
            <a:r>
              <a:rPr lang="es-MX" sz="1600" b="1" dirty="0">
                <a:solidFill>
                  <a:schemeClr val="dk1"/>
                </a:solidFill>
                <a:latin typeface="Calibri"/>
                <a:ea typeface="Calibri"/>
                <a:cs typeface="Calibri"/>
                <a:sym typeface="Calibri"/>
              </a:rPr>
              <a:t>80 mil créditos</a:t>
            </a:r>
            <a:endParaRPr sz="1600" dirty="0"/>
          </a:p>
        </p:txBody>
      </p:sp>
      <p:sp>
        <p:nvSpPr>
          <p:cNvPr id="48" name="Marco 47">
            <a:extLst>
              <a:ext uri="{FF2B5EF4-FFF2-40B4-BE49-F238E27FC236}">
                <a16:creationId xmlns:a16="http://schemas.microsoft.com/office/drawing/2014/main" id="{C280F43B-6474-439E-8235-07F70527FDAB}"/>
              </a:ext>
            </a:extLst>
          </p:cNvPr>
          <p:cNvSpPr/>
          <p:nvPr/>
        </p:nvSpPr>
        <p:spPr>
          <a:xfrm>
            <a:off x="156377" y="6202103"/>
            <a:ext cx="6487311" cy="53190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3600">
              <a:solidFill>
                <a:schemeClr val="tx1"/>
              </a:solidFill>
            </a:endParaRPr>
          </a:p>
        </p:txBody>
      </p:sp>
      <p:sp>
        <p:nvSpPr>
          <p:cNvPr id="49" name="CuadroTexto 48">
            <a:extLst>
              <a:ext uri="{FF2B5EF4-FFF2-40B4-BE49-F238E27FC236}">
                <a16:creationId xmlns:a16="http://schemas.microsoft.com/office/drawing/2014/main" id="{19A267CE-7230-439D-A522-281BF7E94842}"/>
              </a:ext>
            </a:extLst>
          </p:cNvPr>
          <p:cNvSpPr txBox="1"/>
          <p:nvPr/>
        </p:nvSpPr>
        <p:spPr>
          <a:xfrm>
            <a:off x="190609" y="6314167"/>
            <a:ext cx="6338780" cy="369332"/>
          </a:xfrm>
          <a:prstGeom prst="rect">
            <a:avLst/>
          </a:prstGeom>
          <a:noFill/>
        </p:spPr>
        <p:txBody>
          <a:bodyPr wrap="square" rtlCol="0">
            <a:spAutoFit/>
          </a:bodyPr>
          <a:lstStyle/>
          <a:p>
            <a:pPr algn="ctr"/>
            <a:r>
              <a:rPr lang="es-PE" dirty="0">
                <a:effectLst>
                  <a:outerShdw blurRad="38100" dist="38100" dir="2700000" algn="tl">
                    <a:srgbClr val="000000">
                      <a:alpha val="43137"/>
                    </a:srgbClr>
                  </a:outerShdw>
                </a:effectLst>
              </a:rPr>
              <a:t>Programa de Financiamiento para Madre de Dios: S/ 66.9 millones</a:t>
            </a:r>
          </a:p>
        </p:txBody>
      </p:sp>
      <p:sp>
        <p:nvSpPr>
          <p:cNvPr id="5" name="Rectángulo 4"/>
          <p:cNvSpPr/>
          <p:nvPr/>
        </p:nvSpPr>
        <p:spPr>
          <a:xfrm>
            <a:off x="3478575" y="102569"/>
            <a:ext cx="8395412" cy="584775"/>
          </a:xfrm>
          <a:prstGeom prst="rect">
            <a:avLst/>
          </a:prstGeom>
        </p:spPr>
        <p:txBody>
          <a:bodyPr wrap="square">
            <a:spAutoFit/>
          </a:bodyPr>
          <a:lstStyle/>
          <a:p>
            <a:pPr algn="ctr"/>
            <a:r>
              <a:rPr lang="es-PE" sz="3200" b="1" dirty="0">
                <a:solidFill>
                  <a:srgbClr val="FF0000"/>
                </a:solidFill>
              </a:rPr>
              <a:t>Financiamiento y Seguro Agrario</a:t>
            </a:r>
            <a:endParaRPr lang="pt-BR" sz="3200" b="1" dirty="0">
              <a:solidFill>
                <a:srgbClr val="FF0000"/>
              </a:solidFill>
            </a:endParaRPr>
          </a:p>
        </p:txBody>
      </p:sp>
    </p:spTree>
    <p:extLst>
      <p:ext uri="{BB962C8B-B14F-4D97-AF65-F5344CB8AC3E}">
        <p14:creationId xmlns:p14="http://schemas.microsoft.com/office/powerpoint/2010/main" val="2929524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sp>
        <p:nvSpPr>
          <p:cNvPr id="6" name="CuadroTexto 5">
            <a:extLst>
              <a:ext uri="{FF2B5EF4-FFF2-40B4-BE49-F238E27FC236}">
                <a16:creationId xmlns:a16="http://schemas.microsoft.com/office/drawing/2014/main" id="{6329C3F4-3354-4A3E-8229-243D87D55FC3}"/>
              </a:ext>
            </a:extLst>
          </p:cNvPr>
          <p:cNvSpPr txBox="1"/>
          <p:nvPr/>
        </p:nvSpPr>
        <p:spPr>
          <a:xfrm>
            <a:off x="3444080" y="925018"/>
            <a:ext cx="7071523" cy="58477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s-PE" sz="3200" b="1" dirty="0">
                <a:solidFill>
                  <a:srgbClr val="00643F"/>
                </a:solidFill>
                <a:latin typeface="Gotham Bold"/>
              </a:rPr>
              <a:t>FAE-AGRO:    S/ 2,000 Millones</a:t>
            </a:r>
          </a:p>
        </p:txBody>
      </p:sp>
      <p:sp>
        <p:nvSpPr>
          <p:cNvPr id="7" name="Google Shape;919;p99">
            <a:extLst>
              <a:ext uri="{FF2B5EF4-FFF2-40B4-BE49-F238E27FC236}">
                <a16:creationId xmlns:a16="http://schemas.microsoft.com/office/drawing/2014/main" id="{82D5E117-F778-48B3-B3B3-8C10E07B94BD}"/>
              </a:ext>
            </a:extLst>
          </p:cNvPr>
          <p:cNvSpPr/>
          <p:nvPr/>
        </p:nvSpPr>
        <p:spPr>
          <a:xfrm>
            <a:off x="1986196" y="1968141"/>
            <a:ext cx="9561279" cy="1046358"/>
          </a:xfrm>
          <a:prstGeom prst="roundRect">
            <a:avLst>
              <a:gd name="adj" fmla="val 16667"/>
            </a:avLst>
          </a:prstGeom>
          <a:noFill/>
          <a:ln w="25400" cap="flat" cmpd="sng">
            <a:solidFill>
              <a:srgbClr val="9389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600" b="1" u="sng" dirty="0">
                <a:solidFill>
                  <a:srgbClr val="494429"/>
                </a:solidFill>
                <a:latin typeface="Calibri"/>
                <a:ea typeface="Calibri"/>
                <a:cs typeface="Calibri"/>
                <a:sym typeface="Calibri"/>
              </a:rPr>
              <a:t>Atención al Pequeño Productor Agropecuario </a:t>
            </a:r>
            <a:endParaRPr dirty="0"/>
          </a:p>
          <a:p>
            <a:pPr marL="380990" marR="0" lvl="0" indent="-380990" algn="just" rtl="0">
              <a:spcBef>
                <a:spcPts val="0"/>
              </a:spcBef>
              <a:spcAft>
                <a:spcPts val="0"/>
              </a:spcAft>
              <a:buClr>
                <a:srgbClr val="494429"/>
              </a:buClr>
              <a:buSzPts val="1600"/>
              <a:buFont typeface="Arial"/>
              <a:buChar char="•"/>
            </a:pPr>
            <a:r>
              <a:rPr lang="es-MX" sz="1600" b="1" u="sng" dirty="0">
                <a:solidFill>
                  <a:srgbClr val="494429"/>
                </a:solidFill>
                <a:latin typeface="Calibri"/>
                <a:ea typeface="Calibri"/>
                <a:cs typeface="Calibri"/>
                <a:sym typeface="Calibri"/>
              </a:rPr>
              <a:t>Agrícola</a:t>
            </a:r>
            <a:r>
              <a:rPr lang="es-MX" sz="1600" dirty="0">
                <a:solidFill>
                  <a:srgbClr val="494429"/>
                </a:solidFill>
                <a:latin typeface="Calibri"/>
                <a:ea typeface="Calibri"/>
                <a:cs typeface="Calibri"/>
                <a:sym typeface="Calibri"/>
              </a:rPr>
              <a:t>: explota extensiones de hasta </a:t>
            </a:r>
            <a:r>
              <a:rPr lang="es-MX" sz="1600" b="1" dirty="0">
                <a:solidFill>
                  <a:srgbClr val="494429"/>
                </a:solidFill>
                <a:latin typeface="Calibri"/>
                <a:ea typeface="Calibri"/>
                <a:cs typeface="Calibri"/>
                <a:sym typeface="Calibri"/>
              </a:rPr>
              <a:t>5 Ha de Cultivos transitorios y permanentes</a:t>
            </a:r>
            <a:r>
              <a:rPr lang="es-MX" sz="1600" dirty="0">
                <a:solidFill>
                  <a:srgbClr val="494429"/>
                </a:solidFill>
                <a:latin typeface="Calibri"/>
                <a:ea typeface="Calibri"/>
                <a:cs typeface="Calibri"/>
                <a:sym typeface="Calibri"/>
              </a:rPr>
              <a:t>; o,</a:t>
            </a:r>
            <a:endParaRPr dirty="0"/>
          </a:p>
          <a:p>
            <a:pPr marL="380990" marR="0" lvl="0" indent="-380990" algn="just" rtl="0">
              <a:spcBef>
                <a:spcPts val="0"/>
              </a:spcBef>
              <a:spcAft>
                <a:spcPts val="0"/>
              </a:spcAft>
              <a:buClr>
                <a:srgbClr val="494429"/>
              </a:buClr>
              <a:buSzPts val="1600"/>
              <a:buFont typeface="Arial"/>
              <a:buChar char="•"/>
            </a:pPr>
            <a:r>
              <a:rPr lang="es-MX" sz="1600" b="1" u="sng" dirty="0">
                <a:solidFill>
                  <a:srgbClr val="494429"/>
                </a:solidFill>
                <a:latin typeface="Calibri"/>
                <a:ea typeface="Calibri"/>
                <a:cs typeface="Calibri"/>
                <a:sym typeface="Calibri"/>
              </a:rPr>
              <a:t>Pecuario</a:t>
            </a:r>
            <a:r>
              <a:rPr lang="es-MX" sz="1600" dirty="0">
                <a:solidFill>
                  <a:srgbClr val="494429"/>
                </a:solidFill>
                <a:latin typeface="Calibri"/>
                <a:ea typeface="Calibri"/>
                <a:cs typeface="Calibri"/>
                <a:sym typeface="Calibri"/>
              </a:rPr>
              <a:t>: manejo de hasta 200 vacunos, o hasta 600 ovinos, o hasta 1,000 camélidos, o hasta 500 caprinos, o hasta 4,000 cuyes, o hasta 10,000 aves, o hasta 250 porcinos. </a:t>
            </a:r>
            <a:endParaRPr dirty="0"/>
          </a:p>
        </p:txBody>
      </p:sp>
      <p:pic>
        <p:nvPicPr>
          <p:cNvPr id="8" name="Google Shape;920;p99">
            <a:extLst>
              <a:ext uri="{FF2B5EF4-FFF2-40B4-BE49-F238E27FC236}">
                <a16:creationId xmlns:a16="http://schemas.microsoft.com/office/drawing/2014/main" id="{534A4317-4F7F-4BA8-874E-392FBF10993A}"/>
              </a:ext>
            </a:extLst>
          </p:cNvPr>
          <p:cNvPicPr preferRelativeResize="0"/>
          <p:nvPr/>
        </p:nvPicPr>
        <p:blipFill rotWithShape="1">
          <a:blip r:embed="rId4">
            <a:alphaModFix/>
          </a:blip>
          <a:srcRect/>
          <a:stretch/>
        </p:blipFill>
        <p:spPr>
          <a:xfrm>
            <a:off x="543586" y="1968141"/>
            <a:ext cx="1107440" cy="575438"/>
          </a:xfrm>
          <a:prstGeom prst="rect">
            <a:avLst/>
          </a:prstGeom>
          <a:noFill/>
          <a:ln>
            <a:noFill/>
          </a:ln>
        </p:spPr>
      </p:pic>
      <p:sp>
        <p:nvSpPr>
          <p:cNvPr id="9" name="Google Shape;917;p99">
            <a:extLst>
              <a:ext uri="{FF2B5EF4-FFF2-40B4-BE49-F238E27FC236}">
                <a16:creationId xmlns:a16="http://schemas.microsoft.com/office/drawing/2014/main" id="{5249224D-E820-42C3-B7EC-17CF91F0831B}"/>
              </a:ext>
            </a:extLst>
          </p:cNvPr>
          <p:cNvSpPr txBox="1"/>
          <p:nvPr/>
        </p:nvSpPr>
        <p:spPr>
          <a:xfrm>
            <a:off x="543586" y="3350041"/>
            <a:ext cx="9561280" cy="1847916"/>
          </a:xfrm>
          <a:prstGeom prst="rect">
            <a:avLst/>
          </a:prstGeom>
          <a:noFill/>
          <a:ln>
            <a:noFill/>
          </a:ln>
        </p:spPr>
        <p:txBody>
          <a:bodyPr spcFirstLastPara="1" wrap="square" lIns="91425" tIns="45700" rIns="91425" bIns="45700" anchor="t" anchorCtr="0">
            <a:noAutofit/>
          </a:bodyPr>
          <a:lstStyle/>
          <a:p>
            <a:pPr marL="380990" marR="0" lvl="0" indent="-380990" algn="just" rtl="0">
              <a:spcBef>
                <a:spcPts val="0"/>
              </a:spcBef>
              <a:spcAft>
                <a:spcPts val="0"/>
              </a:spcAft>
              <a:buClr>
                <a:srgbClr val="494429"/>
              </a:buClr>
              <a:buSzPts val="1600"/>
              <a:buFont typeface="Arial"/>
              <a:buChar char="•"/>
            </a:pPr>
            <a:r>
              <a:rPr lang="es-MX" sz="1600" dirty="0">
                <a:solidFill>
                  <a:srgbClr val="494429"/>
                </a:solidFill>
                <a:latin typeface="Calibri"/>
                <a:ea typeface="Calibri"/>
                <a:cs typeface="Calibri"/>
                <a:sym typeface="Calibri"/>
              </a:rPr>
              <a:t>Objetivo de otorgar </a:t>
            </a:r>
            <a:r>
              <a:rPr lang="es-MX" sz="1600" b="1" dirty="0">
                <a:solidFill>
                  <a:srgbClr val="494429"/>
                </a:solidFill>
                <a:latin typeface="Calibri"/>
                <a:ea typeface="Calibri"/>
                <a:cs typeface="Calibri"/>
                <a:sym typeface="Calibri"/>
              </a:rPr>
              <a:t>Garantía del Gobierno Nacional </a:t>
            </a:r>
            <a:r>
              <a:rPr lang="es-MX" sz="1600" dirty="0">
                <a:solidFill>
                  <a:srgbClr val="494429"/>
                </a:solidFill>
                <a:latin typeface="Calibri"/>
                <a:ea typeface="Calibri"/>
                <a:cs typeface="Calibri"/>
                <a:sym typeface="Calibri"/>
              </a:rPr>
              <a:t>a los </a:t>
            </a:r>
            <a:r>
              <a:rPr lang="es-MX" sz="1600" b="1" i="1" u="sng" dirty="0">
                <a:solidFill>
                  <a:srgbClr val="494429"/>
                </a:solidFill>
                <a:latin typeface="Calibri"/>
                <a:ea typeface="Calibri"/>
                <a:cs typeface="Calibri"/>
                <a:sym typeface="Calibri"/>
              </a:rPr>
              <a:t>nuevos créditos para capital de trabajo </a:t>
            </a:r>
            <a:r>
              <a:rPr lang="es-MX" sz="1600" dirty="0">
                <a:solidFill>
                  <a:srgbClr val="494429"/>
                </a:solidFill>
                <a:latin typeface="Calibri"/>
                <a:ea typeface="Calibri"/>
                <a:cs typeface="Calibri"/>
                <a:sym typeface="Calibri"/>
              </a:rPr>
              <a:t>de los </a:t>
            </a:r>
            <a:r>
              <a:rPr lang="es-MX" sz="1600" b="1" i="1" u="sng" dirty="0">
                <a:solidFill>
                  <a:srgbClr val="494429"/>
                </a:solidFill>
                <a:latin typeface="Calibri"/>
                <a:ea typeface="Calibri"/>
                <a:cs typeface="Calibri"/>
                <a:sym typeface="Calibri"/>
              </a:rPr>
              <a:t>pequeños productores agropecuarios</a:t>
            </a:r>
            <a:r>
              <a:rPr lang="es-MX" sz="1600" b="1" dirty="0">
                <a:solidFill>
                  <a:srgbClr val="494429"/>
                </a:solidFill>
                <a:latin typeface="Calibri"/>
                <a:ea typeface="Calibri"/>
                <a:cs typeface="Calibri"/>
                <a:sym typeface="Calibri"/>
              </a:rPr>
              <a:t> </a:t>
            </a:r>
            <a:r>
              <a:rPr lang="es-MX" sz="1600" dirty="0">
                <a:solidFill>
                  <a:srgbClr val="494429"/>
                </a:solidFill>
                <a:latin typeface="Calibri"/>
                <a:ea typeface="Calibri"/>
                <a:cs typeface="Calibri"/>
                <a:sym typeface="Calibri"/>
              </a:rPr>
              <a:t>de la agricultura familiar</a:t>
            </a:r>
            <a:r>
              <a:rPr lang="es-MX" sz="1600" b="1" dirty="0">
                <a:solidFill>
                  <a:srgbClr val="494429"/>
                </a:solidFill>
                <a:latin typeface="Calibri"/>
                <a:ea typeface="Calibri"/>
                <a:cs typeface="Calibri"/>
                <a:sym typeface="Calibri"/>
              </a:rPr>
              <a:t>.</a:t>
            </a:r>
            <a:endParaRPr dirty="0"/>
          </a:p>
          <a:p>
            <a:pPr marL="380990" marR="0" lvl="0" indent="-380990" algn="just" rtl="0">
              <a:spcBef>
                <a:spcPts val="0"/>
              </a:spcBef>
              <a:spcAft>
                <a:spcPts val="0"/>
              </a:spcAft>
              <a:buClr>
                <a:srgbClr val="494429"/>
              </a:buClr>
              <a:buSzPts val="1600"/>
              <a:buFont typeface="Arial"/>
              <a:buChar char="•"/>
            </a:pPr>
            <a:r>
              <a:rPr lang="es-MX" sz="1600" dirty="0">
                <a:solidFill>
                  <a:srgbClr val="494429"/>
                </a:solidFill>
                <a:latin typeface="Calibri"/>
                <a:ea typeface="Calibri"/>
                <a:cs typeface="Calibri"/>
                <a:sym typeface="Calibri"/>
              </a:rPr>
              <a:t>Para pequeños productores </a:t>
            </a:r>
            <a:r>
              <a:rPr lang="es-MX" sz="1600" b="1" i="1" u="sng" dirty="0">
                <a:solidFill>
                  <a:srgbClr val="494429"/>
                </a:solidFill>
                <a:latin typeface="Calibri"/>
                <a:ea typeface="Calibri"/>
                <a:cs typeface="Calibri"/>
                <a:sym typeface="Calibri"/>
              </a:rPr>
              <a:t>propietarios, posesionarios y arrendatarios</a:t>
            </a:r>
            <a:r>
              <a:rPr lang="es-MX" sz="1600" dirty="0">
                <a:solidFill>
                  <a:srgbClr val="494429"/>
                </a:solidFill>
                <a:latin typeface="Calibri"/>
                <a:ea typeface="Calibri"/>
                <a:cs typeface="Calibri"/>
                <a:sym typeface="Calibri"/>
              </a:rPr>
              <a:t>.</a:t>
            </a:r>
            <a:endParaRPr dirty="0"/>
          </a:p>
          <a:p>
            <a:pPr marL="380990" marR="0" lvl="0" indent="-380990" algn="just" rtl="0">
              <a:spcBef>
                <a:spcPts val="0"/>
              </a:spcBef>
              <a:spcAft>
                <a:spcPts val="0"/>
              </a:spcAft>
              <a:buClr>
                <a:srgbClr val="494429"/>
              </a:buClr>
              <a:buSzPts val="1600"/>
              <a:buFont typeface="Arial"/>
              <a:buChar char="•"/>
            </a:pPr>
            <a:r>
              <a:rPr lang="es-MX" sz="1600" dirty="0">
                <a:solidFill>
                  <a:srgbClr val="494429"/>
                </a:solidFill>
                <a:latin typeface="Calibri"/>
                <a:ea typeface="Calibri"/>
                <a:cs typeface="Calibri"/>
                <a:sym typeface="Calibri"/>
              </a:rPr>
              <a:t>Garantías de crédito del Gobierno Nacional hasta </a:t>
            </a:r>
            <a:r>
              <a:rPr lang="es-MX" sz="1600" b="1" i="1" u="sng" dirty="0">
                <a:solidFill>
                  <a:srgbClr val="494429"/>
                </a:solidFill>
                <a:latin typeface="Calibri"/>
                <a:ea typeface="Calibri"/>
                <a:cs typeface="Calibri"/>
                <a:sym typeface="Calibri"/>
              </a:rPr>
              <a:t>S/ 2,000 millones para carteras de créditos </a:t>
            </a:r>
            <a:r>
              <a:rPr lang="es-MX" sz="1600" b="1" dirty="0">
                <a:solidFill>
                  <a:srgbClr val="494429"/>
                </a:solidFill>
                <a:latin typeface="Calibri"/>
                <a:ea typeface="Calibri"/>
                <a:cs typeface="Calibri"/>
                <a:sym typeface="Calibri"/>
              </a:rPr>
              <a:t>destinadas a capital de trabajo otorgada por las ESF o COOPAC cuyos plazos son hasta 12 meses que incluye períodos de gracia.</a:t>
            </a:r>
            <a:endParaRPr dirty="0"/>
          </a:p>
          <a:p>
            <a:pPr marL="380990" marR="0" lvl="0" indent="-380990" algn="just" rtl="0">
              <a:spcBef>
                <a:spcPts val="0"/>
              </a:spcBef>
              <a:spcAft>
                <a:spcPts val="0"/>
              </a:spcAft>
              <a:buClr>
                <a:srgbClr val="494429"/>
              </a:buClr>
              <a:buSzPts val="1600"/>
              <a:buFont typeface="Arial"/>
              <a:buChar char="•"/>
            </a:pPr>
            <a:r>
              <a:rPr lang="es-MX" sz="1600" b="1" dirty="0">
                <a:solidFill>
                  <a:srgbClr val="494429"/>
                </a:solidFill>
                <a:latin typeface="Calibri"/>
                <a:ea typeface="Calibri"/>
                <a:cs typeface="Calibri"/>
                <a:sym typeface="Calibri"/>
              </a:rPr>
              <a:t>COFIDE vía subastas entre ESF o COOPAC elegidas coloca las garantías del gobierno nacional.</a:t>
            </a:r>
            <a:endParaRPr dirty="0"/>
          </a:p>
        </p:txBody>
      </p:sp>
      <p:pic>
        <p:nvPicPr>
          <p:cNvPr id="10" name="Google Shape;921;p99">
            <a:extLst>
              <a:ext uri="{FF2B5EF4-FFF2-40B4-BE49-F238E27FC236}">
                <a16:creationId xmlns:a16="http://schemas.microsoft.com/office/drawing/2014/main" id="{549CABB6-907F-4F2E-8775-84CC76666C05}"/>
              </a:ext>
            </a:extLst>
          </p:cNvPr>
          <p:cNvPicPr preferRelativeResize="0"/>
          <p:nvPr/>
        </p:nvPicPr>
        <p:blipFill rotWithShape="1">
          <a:blip r:embed="rId5">
            <a:alphaModFix/>
          </a:blip>
          <a:srcRect/>
          <a:stretch/>
        </p:blipFill>
        <p:spPr>
          <a:xfrm>
            <a:off x="10515603" y="3209734"/>
            <a:ext cx="1070899" cy="674842"/>
          </a:xfrm>
          <a:prstGeom prst="rect">
            <a:avLst/>
          </a:prstGeom>
          <a:noFill/>
          <a:ln>
            <a:noFill/>
          </a:ln>
        </p:spPr>
      </p:pic>
      <p:sp>
        <p:nvSpPr>
          <p:cNvPr id="11" name="Google Shape;930;p99">
            <a:extLst>
              <a:ext uri="{FF2B5EF4-FFF2-40B4-BE49-F238E27FC236}">
                <a16:creationId xmlns:a16="http://schemas.microsoft.com/office/drawing/2014/main" id="{36A1DBD8-13B2-4C49-B634-E3DD7EE07E58}"/>
              </a:ext>
            </a:extLst>
          </p:cNvPr>
          <p:cNvSpPr txBox="1"/>
          <p:nvPr/>
        </p:nvSpPr>
        <p:spPr>
          <a:xfrm>
            <a:off x="10348900" y="4231947"/>
            <a:ext cx="1543548" cy="5754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1600" b="1" u="sng" dirty="0">
                <a:solidFill>
                  <a:schemeClr val="dk1"/>
                </a:solidFill>
                <a:latin typeface="Calibri"/>
                <a:ea typeface="Calibri"/>
                <a:cs typeface="Calibri"/>
                <a:sym typeface="Calibri"/>
              </a:rPr>
              <a:t>Meta</a:t>
            </a:r>
            <a:endParaRPr sz="1600" dirty="0"/>
          </a:p>
          <a:p>
            <a:pPr marL="0" marR="0" lvl="0" indent="0" algn="ctr" rtl="0">
              <a:spcBef>
                <a:spcPts val="0"/>
              </a:spcBef>
              <a:spcAft>
                <a:spcPts val="0"/>
              </a:spcAft>
              <a:buNone/>
            </a:pPr>
            <a:r>
              <a:rPr lang="es-MX" sz="1600" b="1" dirty="0">
                <a:solidFill>
                  <a:schemeClr val="dk1"/>
                </a:solidFill>
                <a:latin typeface="Calibri"/>
                <a:ea typeface="Calibri"/>
                <a:cs typeface="Calibri"/>
                <a:sym typeface="Calibri"/>
              </a:rPr>
              <a:t>260 mil créditos</a:t>
            </a:r>
            <a:endParaRPr sz="1600" dirty="0"/>
          </a:p>
        </p:txBody>
      </p:sp>
      <p:grpSp>
        <p:nvGrpSpPr>
          <p:cNvPr id="12" name="Google Shape;923;p99">
            <a:extLst>
              <a:ext uri="{FF2B5EF4-FFF2-40B4-BE49-F238E27FC236}">
                <a16:creationId xmlns:a16="http://schemas.microsoft.com/office/drawing/2014/main" id="{A0C1ACD8-05D9-45FB-BD5F-E25AB0B985E6}"/>
              </a:ext>
            </a:extLst>
          </p:cNvPr>
          <p:cNvGrpSpPr/>
          <p:nvPr/>
        </p:nvGrpSpPr>
        <p:grpSpPr>
          <a:xfrm>
            <a:off x="469893" y="5575247"/>
            <a:ext cx="1650400" cy="833682"/>
            <a:chOff x="530977" y="0"/>
            <a:chExt cx="1650400" cy="1097280"/>
          </a:xfrm>
        </p:grpSpPr>
        <p:sp>
          <p:nvSpPr>
            <p:cNvPr id="13" name="Google Shape;924;p99">
              <a:extLst>
                <a:ext uri="{FF2B5EF4-FFF2-40B4-BE49-F238E27FC236}">
                  <a16:creationId xmlns:a16="http://schemas.microsoft.com/office/drawing/2014/main" id="{386A8215-7295-4FAD-9EFA-A021829CF9B6}"/>
                </a:ext>
              </a:extLst>
            </p:cNvPr>
            <p:cNvSpPr/>
            <p:nvPr/>
          </p:nvSpPr>
          <p:spPr>
            <a:xfrm>
              <a:off x="530977" y="0"/>
              <a:ext cx="1650400" cy="109728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25;p99">
              <a:extLst>
                <a:ext uri="{FF2B5EF4-FFF2-40B4-BE49-F238E27FC236}">
                  <a16:creationId xmlns:a16="http://schemas.microsoft.com/office/drawing/2014/main" id="{79A96A85-B922-46E4-945C-30609AA90B5C}"/>
                </a:ext>
              </a:extLst>
            </p:cNvPr>
            <p:cNvSpPr txBox="1"/>
            <p:nvPr/>
          </p:nvSpPr>
          <p:spPr>
            <a:xfrm>
              <a:off x="584542" y="53565"/>
              <a:ext cx="1543270" cy="990150"/>
            </a:xfrm>
            <a:prstGeom prst="rect">
              <a:avLst/>
            </a:prstGeom>
            <a:solidFill>
              <a:srgbClr val="FFFF00"/>
            </a:solidFill>
            <a:ln>
              <a:noFill/>
            </a:ln>
          </p:spPr>
          <p:txBody>
            <a:bodyPr spcFirstLastPara="1" wrap="square" lIns="53325" tIns="26650" rIns="53325" bIns="266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s-MX" sz="1400" b="1" dirty="0">
                  <a:latin typeface="Calibri"/>
                  <a:ea typeface="Calibri"/>
                  <a:cs typeface="Calibri"/>
                  <a:sym typeface="Calibri"/>
                </a:rPr>
                <a:t>Monto Máximo de garantía de acuerdo al crédito otorgado</a:t>
              </a:r>
              <a:endParaRPr dirty="0"/>
            </a:p>
          </p:txBody>
        </p:sp>
      </p:grpSp>
      <p:sp>
        <p:nvSpPr>
          <p:cNvPr id="15" name="Google Shape;927;p99">
            <a:extLst>
              <a:ext uri="{FF2B5EF4-FFF2-40B4-BE49-F238E27FC236}">
                <a16:creationId xmlns:a16="http://schemas.microsoft.com/office/drawing/2014/main" id="{4B821AAB-3D0C-4D87-AF44-211E8BB9B76D}"/>
              </a:ext>
            </a:extLst>
          </p:cNvPr>
          <p:cNvSpPr txBox="1"/>
          <p:nvPr/>
        </p:nvSpPr>
        <p:spPr>
          <a:xfrm>
            <a:off x="6776860" y="5370966"/>
            <a:ext cx="2231010" cy="115796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dirty="0">
                <a:solidFill>
                  <a:schemeClr val="dk1"/>
                </a:solidFill>
                <a:latin typeface="Calibri"/>
                <a:ea typeface="Calibri"/>
                <a:cs typeface="Calibri"/>
                <a:sym typeface="Calibri"/>
              </a:rPr>
              <a:t>S/ 47.4 millones adjudicados en primeras dos subastas</a:t>
            </a:r>
            <a:endParaRPr sz="2800" dirty="0"/>
          </a:p>
        </p:txBody>
      </p:sp>
      <p:pic>
        <p:nvPicPr>
          <p:cNvPr id="16" name="Google Shape;929;p99">
            <a:extLst>
              <a:ext uri="{FF2B5EF4-FFF2-40B4-BE49-F238E27FC236}">
                <a16:creationId xmlns:a16="http://schemas.microsoft.com/office/drawing/2014/main" id="{30431A68-07FD-4023-B30B-95DF3FB6E77B}"/>
              </a:ext>
            </a:extLst>
          </p:cNvPr>
          <p:cNvPicPr preferRelativeResize="0"/>
          <p:nvPr/>
        </p:nvPicPr>
        <p:blipFill rotWithShape="1">
          <a:blip r:embed="rId6">
            <a:alphaModFix/>
          </a:blip>
          <a:srcRect/>
          <a:stretch/>
        </p:blipFill>
        <p:spPr>
          <a:xfrm>
            <a:off x="9134666" y="5615944"/>
            <a:ext cx="362058" cy="446861"/>
          </a:xfrm>
          <a:prstGeom prst="rect">
            <a:avLst/>
          </a:prstGeom>
          <a:noFill/>
          <a:ln>
            <a:noFill/>
          </a:ln>
        </p:spPr>
      </p:pic>
      <p:sp>
        <p:nvSpPr>
          <p:cNvPr id="17" name="Google Shape;928;p99">
            <a:extLst>
              <a:ext uri="{FF2B5EF4-FFF2-40B4-BE49-F238E27FC236}">
                <a16:creationId xmlns:a16="http://schemas.microsoft.com/office/drawing/2014/main" id="{33CB7BCA-78EA-4C1A-9F3E-B1F3958FEAAD}"/>
              </a:ext>
            </a:extLst>
          </p:cNvPr>
          <p:cNvSpPr txBox="1"/>
          <p:nvPr/>
        </p:nvSpPr>
        <p:spPr>
          <a:xfrm>
            <a:off x="9315695" y="5286295"/>
            <a:ext cx="2828490" cy="9924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u="sng" dirty="0">
                <a:solidFill>
                  <a:schemeClr val="dk1"/>
                </a:solidFill>
                <a:latin typeface="Calibri"/>
                <a:ea typeface="Calibri"/>
                <a:cs typeface="Calibri"/>
                <a:sym typeface="Calibri"/>
              </a:rPr>
              <a:t>Tasas de Interés</a:t>
            </a:r>
            <a:endParaRPr sz="2800" dirty="0"/>
          </a:p>
          <a:p>
            <a:pPr marL="0" marR="0" lvl="0" indent="0" algn="ctr" rtl="0">
              <a:spcBef>
                <a:spcPts val="0"/>
              </a:spcBef>
              <a:spcAft>
                <a:spcPts val="0"/>
              </a:spcAft>
              <a:buNone/>
            </a:pPr>
            <a:r>
              <a:rPr lang="es-MX" dirty="0">
                <a:solidFill>
                  <a:schemeClr val="dk1"/>
                </a:solidFill>
                <a:latin typeface="Calibri"/>
                <a:ea typeface="Calibri"/>
                <a:cs typeface="Calibri"/>
                <a:sym typeface="Calibri"/>
              </a:rPr>
              <a:t>Primera Subasta: 6.25%</a:t>
            </a:r>
            <a:endParaRPr sz="2800" dirty="0"/>
          </a:p>
          <a:p>
            <a:pPr marL="0" marR="0" lvl="0" indent="0" algn="ctr" rtl="0">
              <a:spcBef>
                <a:spcPts val="0"/>
              </a:spcBef>
              <a:spcAft>
                <a:spcPts val="0"/>
              </a:spcAft>
              <a:buNone/>
            </a:pPr>
            <a:r>
              <a:rPr lang="es-MX" dirty="0">
                <a:solidFill>
                  <a:schemeClr val="dk1"/>
                </a:solidFill>
                <a:latin typeface="Calibri"/>
                <a:ea typeface="Calibri"/>
                <a:cs typeface="Calibri"/>
                <a:sym typeface="Calibri"/>
              </a:rPr>
              <a:t>Segunda Subasta: 9.86%</a:t>
            </a:r>
          </a:p>
          <a:p>
            <a:pPr marL="0" marR="0" lvl="0" indent="0" algn="ctr" rtl="0">
              <a:spcBef>
                <a:spcPts val="0"/>
              </a:spcBef>
              <a:spcAft>
                <a:spcPts val="0"/>
              </a:spcAft>
              <a:buNone/>
            </a:pPr>
            <a:r>
              <a:rPr lang="es-MX" dirty="0">
                <a:solidFill>
                  <a:schemeClr val="dk1"/>
                </a:solidFill>
                <a:latin typeface="Calibri"/>
                <a:cs typeface="Calibri"/>
                <a:sym typeface="Calibri"/>
              </a:rPr>
              <a:t>Tercera Subasta: 12.65%</a:t>
            </a:r>
            <a:endParaRPr sz="2800" dirty="0"/>
          </a:p>
        </p:txBody>
      </p:sp>
      <p:graphicFrame>
        <p:nvGraphicFramePr>
          <p:cNvPr id="18" name="Google Shape;922;p99">
            <a:extLst>
              <a:ext uri="{FF2B5EF4-FFF2-40B4-BE49-F238E27FC236}">
                <a16:creationId xmlns:a16="http://schemas.microsoft.com/office/drawing/2014/main" id="{99D4092E-E7EE-4FBF-A348-40E38B96F47B}"/>
              </a:ext>
            </a:extLst>
          </p:cNvPr>
          <p:cNvGraphicFramePr/>
          <p:nvPr/>
        </p:nvGraphicFramePr>
        <p:xfrm>
          <a:off x="2232305" y="5529878"/>
          <a:ext cx="4259376" cy="944554"/>
        </p:xfrm>
        <a:graphic>
          <a:graphicData uri="http://schemas.openxmlformats.org/drawingml/2006/table">
            <a:tbl>
              <a:tblPr firstRow="1" bandRow="1">
                <a:tableStyleId>{0E3FDE45-AF77-4B5C-9715-49D594BDF05E}</a:tableStyleId>
              </a:tblPr>
              <a:tblGrid>
                <a:gridCol w="2274467">
                  <a:extLst>
                    <a:ext uri="{9D8B030D-6E8A-4147-A177-3AD203B41FA5}">
                      <a16:colId xmlns:a16="http://schemas.microsoft.com/office/drawing/2014/main" val="20000"/>
                    </a:ext>
                  </a:extLst>
                </a:gridCol>
                <a:gridCol w="1984909">
                  <a:extLst>
                    <a:ext uri="{9D8B030D-6E8A-4147-A177-3AD203B41FA5}">
                      <a16:colId xmlns:a16="http://schemas.microsoft.com/office/drawing/2014/main" val="20001"/>
                    </a:ext>
                  </a:extLst>
                </a:gridCol>
              </a:tblGrid>
              <a:tr h="472277">
                <a:tc>
                  <a:txBody>
                    <a:bodyPr/>
                    <a:lstStyle/>
                    <a:p>
                      <a:pPr marL="0" marR="0" lvl="0" indent="0" algn="ctr" rtl="0">
                        <a:spcBef>
                          <a:spcPts val="0"/>
                        </a:spcBef>
                        <a:spcAft>
                          <a:spcPts val="0"/>
                        </a:spcAft>
                        <a:buNone/>
                      </a:pPr>
                      <a:r>
                        <a:rPr lang="es-MX" sz="1400" b="1" u="none" strike="noStrike" cap="none" dirty="0">
                          <a:effectLst>
                            <a:outerShdw blurRad="38100" dist="38100" dir="2700000" algn="tl">
                              <a:srgbClr val="000000">
                                <a:alpha val="43137"/>
                              </a:srgbClr>
                            </a:outerShdw>
                          </a:effectLst>
                          <a:sym typeface="Calibri"/>
                        </a:rPr>
                        <a:t>Hasta S/ 15 000</a:t>
                      </a:r>
                      <a:endParaRPr sz="2000" b="1" dirty="0">
                        <a:effectLst>
                          <a:outerShdw blurRad="38100" dist="38100" dir="2700000" algn="tl">
                            <a:srgbClr val="000000">
                              <a:alpha val="43137"/>
                            </a:srgbClr>
                          </a:outerShdw>
                        </a:effectLst>
                      </a:endParaRPr>
                    </a:p>
                  </a:txBody>
                  <a:tcPr marL="121925" marR="121925" marT="60950" marB="60950"/>
                </a:tc>
                <a:tc>
                  <a:txBody>
                    <a:bodyPr/>
                    <a:lstStyle/>
                    <a:p>
                      <a:pPr marL="0" marR="0" lvl="0" indent="0" algn="ctr" rtl="0">
                        <a:spcBef>
                          <a:spcPts val="0"/>
                        </a:spcBef>
                        <a:spcAft>
                          <a:spcPts val="0"/>
                        </a:spcAft>
                        <a:buNone/>
                      </a:pPr>
                      <a:r>
                        <a:rPr lang="es-MX" sz="1400" b="1" u="none" strike="noStrike" cap="none" dirty="0">
                          <a:effectLst>
                            <a:outerShdw blurRad="38100" dist="38100" dir="2700000" algn="tl">
                              <a:srgbClr val="000000">
                                <a:alpha val="43137"/>
                              </a:srgbClr>
                            </a:outerShdw>
                          </a:effectLst>
                          <a:sym typeface="Calibri"/>
                        </a:rPr>
                        <a:t>98%</a:t>
                      </a:r>
                      <a:endParaRPr sz="2000" b="1" dirty="0">
                        <a:effectLst>
                          <a:outerShdw blurRad="38100" dist="38100" dir="2700000" algn="tl">
                            <a:srgbClr val="000000">
                              <a:alpha val="43137"/>
                            </a:srgbClr>
                          </a:outerShdw>
                        </a:effectLst>
                      </a:endParaRPr>
                    </a:p>
                  </a:txBody>
                  <a:tcPr marL="121925" marR="121925" marT="60950" marB="60950"/>
                </a:tc>
                <a:extLst>
                  <a:ext uri="{0D108BD9-81ED-4DB2-BD59-A6C34878D82A}">
                    <a16:rowId xmlns:a16="http://schemas.microsoft.com/office/drawing/2014/main" val="10001"/>
                  </a:ext>
                </a:extLst>
              </a:tr>
              <a:tr h="472277">
                <a:tc>
                  <a:txBody>
                    <a:bodyPr/>
                    <a:lstStyle/>
                    <a:p>
                      <a:pPr marL="0" marR="0" lvl="0" indent="0" algn="ctr" rtl="0">
                        <a:spcBef>
                          <a:spcPts val="0"/>
                        </a:spcBef>
                        <a:spcAft>
                          <a:spcPts val="0"/>
                        </a:spcAft>
                        <a:buNone/>
                      </a:pPr>
                      <a:r>
                        <a:rPr lang="es-MX" sz="1400" b="1" u="none" strike="noStrike" cap="none" dirty="0">
                          <a:effectLst>
                            <a:outerShdw blurRad="38100" dist="38100" dir="2700000" algn="tl">
                              <a:srgbClr val="000000">
                                <a:alpha val="43137"/>
                              </a:srgbClr>
                            </a:outerShdw>
                          </a:effectLst>
                          <a:sym typeface="Calibri"/>
                        </a:rPr>
                        <a:t>De S/ 15 001 a S/ 30 000</a:t>
                      </a:r>
                      <a:endParaRPr sz="2000" b="1" dirty="0">
                        <a:effectLst>
                          <a:outerShdw blurRad="38100" dist="38100" dir="2700000" algn="tl">
                            <a:srgbClr val="000000">
                              <a:alpha val="43137"/>
                            </a:srgbClr>
                          </a:outerShdw>
                        </a:effectLst>
                      </a:endParaRPr>
                    </a:p>
                  </a:txBody>
                  <a:tcPr marL="121925" marR="121925" marT="60950" marB="60950"/>
                </a:tc>
                <a:tc>
                  <a:txBody>
                    <a:bodyPr/>
                    <a:lstStyle/>
                    <a:p>
                      <a:pPr marL="0" marR="0" lvl="0" indent="0" algn="ctr" rtl="0">
                        <a:spcBef>
                          <a:spcPts val="0"/>
                        </a:spcBef>
                        <a:spcAft>
                          <a:spcPts val="0"/>
                        </a:spcAft>
                        <a:buNone/>
                      </a:pPr>
                      <a:r>
                        <a:rPr lang="es-MX" sz="1400" b="1" u="none" strike="noStrike" cap="none" dirty="0">
                          <a:effectLst>
                            <a:outerShdw blurRad="38100" dist="38100" dir="2700000" algn="tl">
                              <a:srgbClr val="000000">
                                <a:alpha val="43137"/>
                              </a:srgbClr>
                            </a:outerShdw>
                          </a:effectLst>
                          <a:sym typeface="Calibri"/>
                        </a:rPr>
                        <a:t>95%</a:t>
                      </a:r>
                      <a:endParaRPr sz="2000" b="1" dirty="0">
                        <a:effectLst>
                          <a:outerShdw blurRad="38100" dist="38100" dir="2700000" algn="tl">
                            <a:srgbClr val="000000">
                              <a:alpha val="43137"/>
                            </a:srgbClr>
                          </a:outerShdw>
                        </a:effectLst>
                      </a:endParaRPr>
                    </a:p>
                  </a:txBody>
                  <a:tcPr marL="121925" marR="121925" marT="60950" marB="60950"/>
                </a:tc>
                <a:extLst>
                  <a:ext uri="{0D108BD9-81ED-4DB2-BD59-A6C34878D82A}">
                    <a16:rowId xmlns:a16="http://schemas.microsoft.com/office/drawing/2014/main" val="10002"/>
                  </a:ext>
                </a:extLst>
              </a:tr>
            </a:tbl>
          </a:graphicData>
        </a:graphic>
      </p:graphicFrame>
      <p:sp>
        <p:nvSpPr>
          <p:cNvPr id="20" name="Rectángulo 19"/>
          <p:cNvSpPr/>
          <p:nvPr/>
        </p:nvSpPr>
        <p:spPr>
          <a:xfrm>
            <a:off x="3497036" y="103121"/>
            <a:ext cx="8395412" cy="584775"/>
          </a:xfrm>
          <a:prstGeom prst="rect">
            <a:avLst/>
          </a:prstGeom>
        </p:spPr>
        <p:txBody>
          <a:bodyPr wrap="square">
            <a:spAutoFit/>
          </a:bodyPr>
          <a:lstStyle/>
          <a:p>
            <a:pPr algn="ctr"/>
            <a:r>
              <a:rPr lang="es-PE" sz="3200" b="1" dirty="0">
                <a:solidFill>
                  <a:srgbClr val="FF0000"/>
                </a:solidFill>
              </a:rPr>
              <a:t>Financiamiento y Seguro Agrario</a:t>
            </a:r>
            <a:endParaRPr lang="pt-BR" sz="3200" b="1" dirty="0">
              <a:solidFill>
                <a:srgbClr val="FF0000"/>
              </a:solidFill>
            </a:endParaRPr>
          </a:p>
        </p:txBody>
      </p:sp>
    </p:spTree>
    <p:extLst>
      <p:ext uri="{BB962C8B-B14F-4D97-AF65-F5344CB8AC3E}">
        <p14:creationId xmlns:p14="http://schemas.microsoft.com/office/powerpoint/2010/main" val="2399045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60123" y="5905233"/>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sp>
        <p:nvSpPr>
          <p:cNvPr id="7" name="CuadroTexto 6">
            <a:extLst>
              <a:ext uri="{FF2B5EF4-FFF2-40B4-BE49-F238E27FC236}">
                <a16:creationId xmlns:a16="http://schemas.microsoft.com/office/drawing/2014/main" id="{BCB455D6-C445-44C2-9016-7ED5CF16CA8C}"/>
              </a:ext>
            </a:extLst>
          </p:cNvPr>
          <p:cNvSpPr txBox="1"/>
          <p:nvPr/>
        </p:nvSpPr>
        <p:spPr>
          <a:xfrm>
            <a:off x="314325" y="934118"/>
            <a:ext cx="11076603" cy="150810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s-PE" sz="3600" b="1" dirty="0">
                <a:solidFill>
                  <a:srgbClr val="00643F"/>
                </a:solidFill>
                <a:latin typeface="Gotham Bold"/>
              </a:rPr>
              <a:t>FIFPPA</a:t>
            </a:r>
          </a:p>
          <a:p>
            <a:pPr algn="ctr"/>
            <a:r>
              <a:rPr lang="es-PE" sz="2800" b="1" dirty="0">
                <a:solidFill>
                  <a:srgbClr val="00643F"/>
                </a:solidFill>
                <a:latin typeface="Gotham Bold"/>
              </a:rPr>
              <a:t>Fondo de Inclusión Financiera Pequeño Productor Agrario</a:t>
            </a:r>
          </a:p>
          <a:p>
            <a:pPr algn="ctr"/>
            <a:r>
              <a:rPr lang="es-PE" sz="2800" b="1" dirty="0">
                <a:solidFill>
                  <a:srgbClr val="00643F"/>
                </a:solidFill>
                <a:latin typeface="Gotham Bold"/>
              </a:rPr>
              <a:t>S/ 100 Millones</a:t>
            </a:r>
          </a:p>
        </p:txBody>
      </p:sp>
      <p:sp>
        <p:nvSpPr>
          <p:cNvPr id="8" name="Google Shape;908;p98">
            <a:extLst>
              <a:ext uri="{FF2B5EF4-FFF2-40B4-BE49-F238E27FC236}">
                <a16:creationId xmlns:a16="http://schemas.microsoft.com/office/drawing/2014/main" id="{B1B63914-636E-47C5-ADD4-C50AAC31BC69}"/>
              </a:ext>
            </a:extLst>
          </p:cNvPr>
          <p:cNvSpPr txBox="1"/>
          <p:nvPr/>
        </p:nvSpPr>
        <p:spPr>
          <a:xfrm>
            <a:off x="156377" y="2677688"/>
            <a:ext cx="11736071" cy="2810371"/>
          </a:xfrm>
          <a:prstGeom prst="rect">
            <a:avLst/>
          </a:prstGeom>
          <a:noFill/>
          <a:ln>
            <a:noFill/>
          </a:ln>
        </p:spPr>
        <p:txBody>
          <a:bodyPr spcFirstLastPara="1" wrap="square" lIns="91425" tIns="45700" rIns="91425" bIns="45700" anchor="ctr" anchorCtr="0">
            <a:noAutofit/>
          </a:bodyPr>
          <a:lstStyle/>
          <a:p>
            <a:pPr marL="380990" marR="0" lvl="0" indent="-380990" algn="just" rtl="0">
              <a:spcBef>
                <a:spcPts val="0"/>
              </a:spcBef>
              <a:spcAft>
                <a:spcPts val="0"/>
              </a:spcAft>
              <a:buClr>
                <a:srgbClr val="494429"/>
              </a:buClr>
              <a:buSzPts val="1800"/>
              <a:buFont typeface="Arial"/>
              <a:buChar char="•"/>
            </a:pPr>
            <a:r>
              <a:rPr lang="es-MX" sz="2400" dirty="0">
                <a:solidFill>
                  <a:srgbClr val="494429"/>
                </a:solidFill>
                <a:latin typeface="Arial"/>
                <a:ea typeface="Arial"/>
                <a:cs typeface="Arial"/>
                <a:sym typeface="Arial"/>
              </a:rPr>
              <a:t>Destinado a disminuir el costo de financiamiento que afronta el pequeño productor agropecuario, </a:t>
            </a:r>
            <a:r>
              <a:rPr lang="es-MX" sz="2400" b="1" dirty="0">
                <a:solidFill>
                  <a:srgbClr val="494429"/>
                </a:solidFill>
                <a:latin typeface="Arial"/>
                <a:ea typeface="Arial"/>
                <a:cs typeface="Arial"/>
                <a:sym typeface="Arial"/>
              </a:rPr>
              <a:t>cliente de AGROBANCO </a:t>
            </a:r>
            <a:r>
              <a:rPr lang="es-MX" sz="2400" dirty="0">
                <a:solidFill>
                  <a:srgbClr val="494429"/>
                </a:solidFill>
                <a:latin typeface="Arial"/>
                <a:ea typeface="Arial"/>
                <a:cs typeface="Arial"/>
                <a:sym typeface="Arial"/>
              </a:rPr>
              <a:t>mediante un incentivo monetario que </a:t>
            </a:r>
            <a:r>
              <a:rPr lang="es-MX" sz="2400" b="1" dirty="0">
                <a:solidFill>
                  <a:srgbClr val="494429"/>
                </a:solidFill>
                <a:latin typeface="Arial"/>
                <a:ea typeface="Arial"/>
                <a:cs typeface="Arial"/>
                <a:sym typeface="Arial"/>
              </a:rPr>
              <a:t>cancela parte de los intereses del crédito</a:t>
            </a:r>
            <a:r>
              <a:rPr lang="es-MX" sz="2400" dirty="0">
                <a:solidFill>
                  <a:srgbClr val="494429"/>
                </a:solidFill>
                <a:latin typeface="Arial"/>
                <a:ea typeface="Arial"/>
                <a:cs typeface="Arial"/>
                <a:sym typeface="Arial"/>
              </a:rPr>
              <a:t>.</a:t>
            </a:r>
          </a:p>
          <a:p>
            <a:pPr marL="380990" marR="0" lvl="0" indent="-380990" algn="just" rtl="0">
              <a:spcBef>
                <a:spcPts val="0"/>
              </a:spcBef>
              <a:spcAft>
                <a:spcPts val="0"/>
              </a:spcAft>
              <a:buClr>
                <a:srgbClr val="494429"/>
              </a:buClr>
              <a:buSzPts val="1800"/>
              <a:buFont typeface="Arial"/>
              <a:buChar char="•"/>
            </a:pPr>
            <a:endParaRPr sz="2400" dirty="0"/>
          </a:p>
          <a:p>
            <a:pPr marL="380990" marR="0" lvl="0" indent="-380990" algn="just" rtl="0">
              <a:spcBef>
                <a:spcPts val="0"/>
              </a:spcBef>
              <a:spcAft>
                <a:spcPts val="0"/>
              </a:spcAft>
              <a:buClr>
                <a:srgbClr val="494429"/>
              </a:buClr>
              <a:buSzPts val="1800"/>
              <a:buFont typeface="Arial"/>
              <a:buChar char="•"/>
            </a:pPr>
            <a:r>
              <a:rPr lang="es-MX" sz="2400" dirty="0">
                <a:solidFill>
                  <a:srgbClr val="494429"/>
                </a:solidFill>
                <a:latin typeface="Arial"/>
                <a:ea typeface="Arial"/>
                <a:cs typeface="Arial"/>
                <a:sym typeface="Arial"/>
              </a:rPr>
              <a:t>Cuenta con recursos iniciales de hasta </a:t>
            </a:r>
            <a:r>
              <a:rPr lang="es-MX" sz="2400" b="1" u="sng" dirty="0">
                <a:solidFill>
                  <a:srgbClr val="494429"/>
                </a:solidFill>
                <a:latin typeface="Arial"/>
                <a:ea typeface="Arial"/>
                <a:cs typeface="Arial"/>
                <a:sym typeface="Arial"/>
              </a:rPr>
              <a:t>S/ 100 millones.</a:t>
            </a:r>
          </a:p>
          <a:p>
            <a:pPr marL="380990" marR="0" lvl="0" indent="-380990" algn="just" rtl="0">
              <a:spcBef>
                <a:spcPts val="0"/>
              </a:spcBef>
              <a:spcAft>
                <a:spcPts val="0"/>
              </a:spcAft>
              <a:buClr>
                <a:srgbClr val="494429"/>
              </a:buClr>
              <a:buSzPts val="1800"/>
              <a:buFont typeface="Arial"/>
              <a:buChar char="•"/>
            </a:pPr>
            <a:endParaRPr sz="2400" dirty="0"/>
          </a:p>
          <a:p>
            <a:pPr marL="380990" marR="0" lvl="0" indent="-380990" algn="just" rtl="0">
              <a:spcBef>
                <a:spcPts val="0"/>
              </a:spcBef>
              <a:spcAft>
                <a:spcPts val="0"/>
              </a:spcAft>
              <a:buClr>
                <a:srgbClr val="494429"/>
              </a:buClr>
              <a:buSzPts val="1800"/>
              <a:buFont typeface="Arial"/>
              <a:buChar char="•"/>
            </a:pPr>
            <a:r>
              <a:rPr lang="es-MX" sz="2400" dirty="0">
                <a:solidFill>
                  <a:srgbClr val="494429"/>
                </a:solidFill>
                <a:latin typeface="Arial"/>
                <a:ea typeface="Arial"/>
                <a:cs typeface="Arial"/>
                <a:sym typeface="Arial"/>
              </a:rPr>
              <a:t>Se prevé la atención de más de </a:t>
            </a:r>
            <a:r>
              <a:rPr lang="es-MX" sz="2400" b="1" u="sng" dirty="0">
                <a:solidFill>
                  <a:srgbClr val="494429"/>
                </a:solidFill>
                <a:latin typeface="Arial"/>
                <a:ea typeface="Arial"/>
                <a:cs typeface="Arial"/>
                <a:sym typeface="Arial"/>
              </a:rPr>
              <a:t>82 mil beneficiarios con tasas promocionales entre 4.44% y 14.73%.</a:t>
            </a:r>
            <a:endParaRPr sz="2400" dirty="0">
              <a:solidFill>
                <a:srgbClr val="494429"/>
              </a:solidFill>
              <a:latin typeface="Arial"/>
              <a:ea typeface="Arial"/>
              <a:cs typeface="Arial"/>
              <a:sym typeface="Arial"/>
            </a:endParaRPr>
          </a:p>
        </p:txBody>
      </p:sp>
      <p:sp>
        <p:nvSpPr>
          <p:cNvPr id="11" name="Google Shape;911;p98">
            <a:extLst>
              <a:ext uri="{FF2B5EF4-FFF2-40B4-BE49-F238E27FC236}">
                <a16:creationId xmlns:a16="http://schemas.microsoft.com/office/drawing/2014/main" id="{5607D157-96AA-4E76-A0EB-D11666350D29}"/>
              </a:ext>
            </a:extLst>
          </p:cNvPr>
          <p:cNvSpPr txBox="1"/>
          <p:nvPr/>
        </p:nvSpPr>
        <p:spPr>
          <a:xfrm>
            <a:off x="1520425" y="5769034"/>
            <a:ext cx="9692760" cy="85659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marL="0" marR="0" lvl="0" indent="0" algn="ctr" rtl="0">
              <a:spcBef>
                <a:spcPts val="0"/>
              </a:spcBef>
              <a:spcAft>
                <a:spcPts val="0"/>
              </a:spcAft>
              <a:buNone/>
            </a:pPr>
            <a:r>
              <a:rPr lang="es-MX" b="1" dirty="0">
                <a:solidFill>
                  <a:schemeClr val="accent5">
                    <a:lumMod val="75000"/>
                  </a:schemeClr>
                </a:solidFill>
                <a:latin typeface="Arial"/>
                <a:ea typeface="Arial"/>
                <a:cs typeface="Arial"/>
                <a:sym typeface="Arial"/>
              </a:rPr>
              <a:t>Al 27/11/2020, el AGROBANCO ha otorgado 842 créditos por aproximadamente S/ 10.2 millones, determinado incentivos, en el marco del FIFPPA, por alrededor S/ 1.2 millones en beneficio del pequeño productor agropecuario.</a:t>
            </a:r>
            <a:endParaRPr b="1" dirty="0">
              <a:solidFill>
                <a:schemeClr val="accent5">
                  <a:lumMod val="75000"/>
                </a:schemeClr>
              </a:solidFill>
              <a:latin typeface="Arial"/>
              <a:ea typeface="Arial"/>
              <a:cs typeface="Arial"/>
              <a:sym typeface="Arial"/>
            </a:endParaRPr>
          </a:p>
        </p:txBody>
      </p:sp>
      <p:sp>
        <p:nvSpPr>
          <p:cNvPr id="13" name="Rectángulo 12"/>
          <p:cNvSpPr/>
          <p:nvPr/>
        </p:nvSpPr>
        <p:spPr>
          <a:xfrm>
            <a:off x="3497036" y="151900"/>
            <a:ext cx="8395412" cy="584775"/>
          </a:xfrm>
          <a:prstGeom prst="rect">
            <a:avLst/>
          </a:prstGeom>
        </p:spPr>
        <p:txBody>
          <a:bodyPr wrap="square">
            <a:spAutoFit/>
          </a:bodyPr>
          <a:lstStyle/>
          <a:p>
            <a:pPr algn="ctr"/>
            <a:r>
              <a:rPr lang="es-PE" sz="3200" b="1" dirty="0">
                <a:solidFill>
                  <a:srgbClr val="FF0000"/>
                </a:solidFill>
              </a:rPr>
              <a:t>Financiamiento y Seguro Agrario</a:t>
            </a:r>
            <a:endParaRPr lang="pt-BR" sz="3200" b="1" dirty="0">
              <a:solidFill>
                <a:srgbClr val="FF0000"/>
              </a:solidFill>
            </a:endParaRPr>
          </a:p>
        </p:txBody>
      </p:sp>
    </p:spTree>
    <p:extLst>
      <p:ext uri="{BB962C8B-B14F-4D97-AF65-F5344CB8AC3E}">
        <p14:creationId xmlns:p14="http://schemas.microsoft.com/office/powerpoint/2010/main" val="2067544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2"/>
          <a:srcRect l="25264" t="16161" r="25618" b="67701"/>
          <a:stretch/>
        </p:blipFill>
        <p:spPr>
          <a:xfrm>
            <a:off x="0" y="-1"/>
            <a:ext cx="3040851" cy="653144"/>
          </a:xfrm>
          <a:prstGeom prst="rect">
            <a:avLst/>
          </a:prstGeom>
        </p:spPr>
      </p:pic>
      <p:graphicFrame>
        <p:nvGraphicFramePr>
          <p:cNvPr id="6" name="2 Tabla">
            <a:extLst>
              <a:ext uri="{FF2B5EF4-FFF2-40B4-BE49-F238E27FC236}">
                <a16:creationId xmlns:a16="http://schemas.microsoft.com/office/drawing/2014/main" id="{DD79C6F6-0236-40CE-9A45-4442604084CF}"/>
              </a:ext>
            </a:extLst>
          </p:cNvPr>
          <p:cNvGraphicFramePr>
            <a:graphicFrameLocks noGrp="1"/>
          </p:cNvGraphicFramePr>
          <p:nvPr>
            <p:extLst>
              <p:ext uri="{D42A27DB-BD31-4B8C-83A1-F6EECF244321}">
                <p14:modId xmlns:p14="http://schemas.microsoft.com/office/powerpoint/2010/main" val="2119574531"/>
              </p:ext>
            </p:extLst>
          </p:nvPr>
        </p:nvGraphicFramePr>
        <p:xfrm>
          <a:off x="156378" y="1210470"/>
          <a:ext cx="7694161" cy="5377308"/>
        </p:xfrm>
        <a:graphic>
          <a:graphicData uri="http://schemas.openxmlformats.org/drawingml/2006/table">
            <a:tbl>
              <a:tblPr>
                <a:tableStyleId>{9D7B26C5-4107-4FEC-AEDC-1716B250A1EF}</a:tableStyleId>
              </a:tblPr>
              <a:tblGrid>
                <a:gridCol w="937736">
                  <a:extLst>
                    <a:ext uri="{9D8B030D-6E8A-4147-A177-3AD203B41FA5}">
                      <a16:colId xmlns:a16="http://schemas.microsoft.com/office/drawing/2014/main" val="20000"/>
                    </a:ext>
                  </a:extLst>
                </a:gridCol>
                <a:gridCol w="3270745">
                  <a:extLst>
                    <a:ext uri="{9D8B030D-6E8A-4147-A177-3AD203B41FA5}">
                      <a16:colId xmlns:a16="http://schemas.microsoft.com/office/drawing/2014/main" val="20001"/>
                    </a:ext>
                  </a:extLst>
                </a:gridCol>
                <a:gridCol w="3485680">
                  <a:extLst>
                    <a:ext uri="{9D8B030D-6E8A-4147-A177-3AD203B41FA5}">
                      <a16:colId xmlns:a16="http://schemas.microsoft.com/office/drawing/2014/main" val="20002"/>
                    </a:ext>
                  </a:extLst>
                </a:gridCol>
              </a:tblGrid>
              <a:tr h="605575">
                <a:tc>
                  <a:txBody>
                    <a:bodyPr/>
                    <a:lstStyle/>
                    <a:p>
                      <a:pPr algn="ctr" fontAlgn="b">
                        <a:lnSpc>
                          <a:spcPct val="90000"/>
                        </a:lnSpc>
                      </a:pPr>
                      <a:r>
                        <a:rPr lang="es-MX" sz="2000" b="0" u="none" strike="noStrike" dirty="0">
                          <a:solidFill>
                            <a:srgbClr val="000000"/>
                          </a:solidFill>
                          <a:effectLst/>
                        </a:rPr>
                        <a:t> </a:t>
                      </a:r>
                      <a:endParaRPr lang="es-MX" sz="2000" b="0" i="0" u="none" strike="noStrike" dirty="0">
                        <a:solidFill>
                          <a:srgbClr val="000000"/>
                        </a:solidFill>
                        <a:effectLst/>
                        <a:latin typeface="+mn-lt"/>
                      </a:endParaRPr>
                    </a:p>
                  </a:txBody>
                  <a:tcPr marL="72000" marR="72000" marT="72000" marB="72000" anchor="b"/>
                </a:tc>
                <a:tc>
                  <a:txBody>
                    <a:bodyPr/>
                    <a:lstStyle/>
                    <a:p>
                      <a:pPr algn="ctr" fontAlgn="ctr">
                        <a:lnSpc>
                          <a:spcPct val="90000"/>
                        </a:lnSpc>
                      </a:pPr>
                      <a:r>
                        <a:rPr lang="es-MX" sz="2000" b="1" u="sng" strike="noStrike" dirty="0">
                          <a:solidFill>
                            <a:srgbClr val="00643F"/>
                          </a:solidFill>
                          <a:effectLst/>
                        </a:rPr>
                        <a:t>Seguro Agrícola Catastrófico</a:t>
                      </a:r>
                      <a:endParaRPr lang="es-MX" sz="2000" b="1" i="0" u="sng" strike="noStrike" dirty="0">
                        <a:solidFill>
                          <a:srgbClr val="00643F"/>
                        </a:solidFill>
                        <a:effectLst/>
                        <a:latin typeface="+mn-lt"/>
                      </a:endParaRPr>
                    </a:p>
                  </a:txBody>
                  <a:tcPr marL="72000" marR="72000" marT="72000" marB="72000" anchor="ctr"/>
                </a:tc>
                <a:tc>
                  <a:txBody>
                    <a:bodyPr/>
                    <a:lstStyle/>
                    <a:p>
                      <a:pPr algn="ctr" fontAlgn="ctr">
                        <a:lnSpc>
                          <a:spcPct val="90000"/>
                        </a:lnSpc>
                      </a:pPr>
                      <a:r>
                        <a:rPr lang="es-MX" sz="2000" b="1" u="sng" strike="noStrike" dirty="0">
                          <a:solidFill>
                            <a:srgbClr val="00643F"/>
                          </a:solidFill>
                          <a:effectLst/>
                        </a:rPr>
                        <a:t>Seguro Agropecuario (agrícola y pecuario)</a:t>
                      </a:r>
                      <a:endParaRPr lang="es-MX" sz="2000" b="1" i="0" u="sng" strike="noStrike" dirty="0">
                        <a:solidFill>
                          <a:srgbClr val="00643F"/>
                        </a:solidFill>
                        <a:effectLst/>
                        <a:latin typeface="+mn-lt"/>
                      </a:endParaRPr>
                    </a:p>
                  </a:txBody>
                  <a:tcPr marL="72000" marR="72000" marT="72000" marB="72000" anchor="ctr"/>
                </a:tc>
                <a:extLst>
                  <a:ext uri="{0D108BD9-81ED-4DB2-BD59-A6C34878D82A}">
                    <a16:rowId xmlns:a16="http://schemas.microsoft.com/office/drawing/2014/main" val="10000"/>
                  </a:ext>
                </a:extLst>
              </a:tr>
              <a:tr h="748067">
                <a:tc>
                  <a:txBody>
                    <a:bodyPr/>
                    <a:lstStyle/>
                    <a:p>
                      <a:pPr algn="ctr" fontAlgn="ctr">
                        <a:lnSpc>
                          <a:spcPct val="90000"/>
                        </a:lnSpc>
                      </a:pPr>
                      <a:r>
                        <a:rPr lang="es-MX" sz="1200" b="1" u="none" strike="noStrike" dirty="0">
                          <a:solidFill>
                            <a:schemeClr val="tx1"/>
                          </a:solidFill>
                          <a:effectLst/>
                        </a:rPr>
                        <a:t>Tipo</a:t>
                      </a:r>
                      <a:endParaRPr lang="es-MX" sz="1200" b="1" i="0" u="none" strike="noStrike" dirty="0">
                        <a:solidFill>
                          <a:schemeClr val="tx1"/>
                        </a:solidFill>
                        <a:effectLst/>
                        <a:latin typeface="+mn-lt"/>
                      </a:endParaRPr>
                    </a:p>
                  </a:txBody>
                  <a:tcPr marL="72000" marR="72000" marT="72000" marB="72000" anchor="ctr"/>
                </a:tc>
                <a:tc>
                  <a:txBody>
                    <a:bodyPr/>
                    <a:lstStyle/>
                    <a:p>
                      <a:pPr algn="ctr" fontAlgn="ctr">
                        <a:lnSpc>
                          <a:spcPct val="90000"/>
                        </a:lnSpc>
                      </a:pPr>
                      <a:r>
                        <a:rPr lang="es-MX" sz="1200" b="0" u="none" strike="noStrike" dirty="0">
                          <a:solidFill>
                            <a:srgbClr val="000000"/>
                          </a:solidFill>
                          <a:effectLst/>
                        </a:rPr>
                        <a:t>Seguro catastrófico </a:t>
                      </a:r>
                      <a:r>
                        <a:rPr lang="es-ES" sz="1200" b="1" u="sng" strike="noStrike" dirty="0">
                          <a:solidFill>
                            <a:srgbClr val="000000"/>
                          </a:solidFill>
                          <a:effectLst/>
                        </a:rPr>
                        <a:t>contratado por el Estado </a:t>
                      </a:r>
                      <a:r>
                        <a:rPr lang="es-ES" sz="1200" b="0" u="none" strike="noStrike" dirty="0">
                          <a:solidFill>
                            <a:srgbClr val="000000"/>
                          </a:solidFill>
                          <a:effectLst/>
                        </a:rPr>
                        <a:t>como una medida de protección social para agricultores de bajos recursos ante eventos de carácter catastrófico</a:t>
                      </a:r>
                      <a:endParaRPr lang="es-MX" sz="1200" b="0" i="0" u="none" strike="noStrike" dirty="0">
                        <a:solidFill>
                          <a:srgbClr val="000000"/>
                        </a:solidFill>
                        <a:effectLst/>
                        <a:latin typeface="+mn-lt"/>
                      </a:endParaRPr>
                    </a:p>
                  </a:txBody>
                  <a:tcPr marL="72000" marR="72000" marT="72000" marB="72000" anchor="ctr"/>
                </a:tc>
                <a:tc>
                  <a:txBody>
                    <a:bodyPr/>
                    <a:lstStyle/>
                    <a:p>
                      <a:pPr algn="ctr" fontAlgn="ctr">
                        <a:lnSpc>
                          <a:spcPct val="90000"/>
                        </a:lnSpc>
                      </a:pPr>
                      <a:r>
                        <a:rPr lang="es-MX" sz="1200" b="0" u="none" strike="noStrike" dirty="0">
                          <a:solidFill>
                            <a:srgbClr val="000000"/>
                          </a:solidFill>
                          <a:effectLst/>
                        </a:rPr>
                        <a:t>Seguro </a:t>
                      </a:r>
                      <a:r>
                        <a:rPr lang="es-ES" sz="1200" b="1" u="sng" strike="noStrike" dirty="0">
                          <a:solidFill>
                            <a:srgbClr val="000000"/>
                          </a:solidFill>
                          <a:effectLst/>
                        </a:rPr>
                        <a:t>contratado individualmente por agricultores </a:t>
                      </a:r>
                      <a:r>
                        <a:rPr lang="es-ES" sz="1200" b="0" u="none" strike="noStrike" dirty="0">
                          <a:solidFill>
                            <a:srgbClr val="000000"/>
                          </a:solidFill>
                          <a:effectLst/>
                        </a:rPr>
                        <a:t>que desean proteger el capital invertido en su actividad productiva</a:t>
                      </a:r>
                      <a:endParaRPr lang="es-MX" sz="1200" b="0" i="0" u="none" strike="noStrike" dirty="0">
                        <a:solidFill>
                          <a:srgbClr val="000000"/>
                        </a:solidFill>
                        <a:effectLst/>
                        <a:latin typeface="+mn-lt"/>
                      </a:endParaRPr>
                    </a:p>
                  </a:txBody>
                  <a:tcPr marL="72000" marR="72000" marT="72000" marB="72000" anchor="ctr"/>
                </a:tc>
                <a:extLst>
                  <a:ext uri="{0D108BD9-81ED-4DB2-BD59-A6C34878D82A}">
                    <a16:rowId xmlns:a16="http://schemas.microsoft.com/office/drawing/2014/main" val="10001"/>
                  </a:ext>
                </a:extLst>
              </a:tr>
              <a:tr h="598450">
                <a:tc>
                  <a:txBody>
                    <a:bodyPr/>
                    <a:lstStyle/>
                    <a:p>
                      <a:pPr algn="ctr" fontAlgn="ctr">
                        <a:lnSpc>
                          <a:spcPct val="90000"/>
                        </a:lnSpc>
                      </a:pPr>
                      <a:r>
                        <a:rPr lang="es-MX" sz="1200" b="1" u="none" strike="noStrike" dirty="0">
                          <a:solidFill>
                            <a:schemeClr val="tx1"/>
                          </a:solidFill>
                          <a:effectLst/>
                        </a:rPr>
                        <a:t>Productores</a:t>
                      </a:r>
                      <a:endParaRPr lang="es-MX" sz="1200" b="1" i="0" u="none" strike="noStrike" dirty="0">
                        <a:solidFill>
                          <a:schemeClr val="tx1"/>
                        </a:solidFill>
                        <a:effectLst/>
                        <a:latin typeface="+mn-lt"/>
                      </a:endParaRPr>
                    </a:p>
                  </a:txBody>
                  <a:tcPr marL="72000" marR="72000" marT="72000" marB="72000" anchor="ctr"/>
                </a:tc>
                <a:tc>
                  <a:txBody>
                    <a:bodyPr/>
                    <a:lstStyle/>
                    <a:p>
                      <a:pPr algn="ctr" fontAlgn="ctr">
                        <a:lnSpc>
                          <a:spcPct val="90000"/>
                        </a:lnSpc>
                      </a:pPr>
                      <a:r>
                        <a:rPr lang="es-MX" sz="1200" b="1" u="sng" strike="noStrike" dirty="0">
                          <a:solidFill>
                            <a:srgbClr val="000000"/>
                          </a:solidFill>
                          <a:effectLst/>
                        </a:rPr>
                        <a:t>Pequeños productores</a:t>
                      </a:r>
                      <a:r>
                        <a:rPr lang="es-MX" sz="1200" b="0" u="none" strike="noStrike" dirty="0">
                          <a:solidFill>
                            <a:srgbClr val="000000"/>
                          </a:solidFill>
                          <a:effectLst/>
                        </a:rPr>
                        <a:t>, mayormente </a:t>
                      </a:r>
                      <a:r>
                        <a:rPr lang="es-MX" sz="1200" b="1" u="sng" strike="noStrike" dirty="0">
                          <a:solidFill>
                            <a:srgbClr val="000000"/>
                          </a:solidFill>
                          <a:effectLst/>
                        </a:rPr>
                        <a:t>de autoconsumo </a:t>
                      </a:r>
                      <a:r>
                        <a:rPr lang="es-MX" sz="1200" b="0" u="none" strike="noStrike" dirty="0">
                          <a:solidFill>
                            <a:srgbClr val="000000"/>
                          </a:solidFill>
                          <a:effectLst/>
                        </a:rPr>
                        <a:t>(AFS), pertenecientes a los </a:t>
                      </a:r>
                      <a:r>
                        <a:rPr lang="es-MX" sz="1200" b="1" u="sng" strike="noStrike" dirty="0">
                          <a:solidFill>
                            <a:srgbClr val="000000"/>
                          </a:solidFill>
                          <a:effectLst/>
                        </a:rPr>
                        <a:t>distritos más pobres</a:t>
                      </a:r>
                      <a:endParaRPr lang="es-MX" sz="1200" b="1" i="0" u="sng" strike="noStrike" dirty="0">
                        <a:solidFill>
                          <a:srgbClr val="000000"/>
                        </a:solidFill>
                        <a:effectLst/>
                        <a:latin typeface="+mn-lt"/>
                      </a:endParaRPr>
                    </a:p>
                  </a:txBody>
                  <a:tcPr marL="72000" marR="72000" marT="72000" marB="72000" anchor="ctr"/>
                </a:tc>
                <a:tc>
                  <a:txBody>
                    <a:bodyPr/>
                    <a:lstStyle/>
                    <a:p>
                      <a:pPr algn="ctr" fontAlgn="ctr">
                        <a:lnSpc>
                          <a:spcPct val="90000"/>
                        </a:lnSpc>
                      </a:pPr>
                      <a:r>
                        <a:rPr lang="es-MX" sz="1200" b="1" u="sng" strike="noStrike" dirty="0">
                          <a:solidFill>
                            <a:srgbClr val="000000"/>
                          </a:solidFill>
                          <a:effectLst/>
                        </a:rPr>
                        <a:t>Productores con producción comercial y con acceso al crédito </a:t>
                      </a:r>
                      <a:r>
                        <a:rPr lang="es-MX" sz="1200" b="0" u="none" strike="noStrike" dirty="0">
                          <a:solidFill>
                            <a:srgbClr val="000000"/>
                          </a:solidFill>
                          <a:effectLst/>
                        </a:rPr>
                        <a:t>(Clientes </a:t>
                      </a:r>
                      <a:r>
                        <a:rPr lang="es-MX" sz="1200" b="0" u="none" strike="noStrike" dirty="0" err="1">
                          <a:solidFill>
                            <a:srgbClr val="000000"/>
                          </a:solidFill>
                          <a:effectLst/>
                        </a:rPr>
                        <a:t>Agrobanco</a:t>
                      </a:r>
                      <a:r>
                        <a:rPr lang="es-MX" sz="1200" b="0" u="none" strike="noStrike" dirty="0">
                          <a:solidFill>
                            <a:srgbClr val="000000"/>
                          </a:solidFill>
                          <a:effectLst/>
                        </a:rPr>
                        <a:t> y otras </a:t>
                      </a:r>
                      <a:r>
                        <a:rPr lang="es-MX" sz="1200" b="0" u="none" strike="noStrike" dirty="0" err="1">
                          <a:solidFill>
                            <a:srgbClr val="000000"/>
                          </a:solidFill>
                          <a:effectLst/>
                        </a:rPr>
                        <a:t>IFI´s</a:t>
                      </a:r>
                      <a:r>
                        <a:rPr lang="es-MX" sz="1200" b="0" u="none" strike="noStrike" dirty="0">
                          <a:solidFill>
                            <a:srgbClr val="000000"/>
                          </a:solidFill>
                          <a:effectLst/>
                        </a:rPr>
                        <a:t>)</a:t>
                      </a:r>
                      <a:endParaRPr lang="es-MX" sz="1200" b="0" i="0" u="none" strike="noStrike" dirty="0">
                        <a:solidFill>
                          <a:srgbClr val="000000"/>
                        </a:solidFill>
                        <a:effectLst/>
                        <a:latin typeface="+mn-lt"/>
                      </a:endParaRPr>
                    </a:p>
                  </a:txBody>
                  <a:tcPr marL="72000" marR="72000" marT="72000" marB="72000" anchor="ctr"/>
                </a:tc>
                <a:extLst>
                  <a:ext uri="{0D108BD9-81ED-4DB2-BD59-A6C34878D82A}">
                    <a16:rowId xmlns:a16="http://schemas.microsoft.com/office/drawing/2014/main" val="10002"/>
                  </a:ext>
                </a:extLst>
              </a:tr>
              <a:tr h="897685">
                <a:tc>
                  <a:txBody>
                    <a:bodyPr/>
                    <a:lstStyle/>
                    <a:p>
                      <a:pPr algn="ctr" fontAlgn="ctr">
                        <a:lnSpc>
                          <a:spcPct val="90000"/>
                        </a:lnSpc>
                      </a:pPr>
                      <a:r>
                        <a:rPr lang="es-MX" sz="1200" b="1" u="none" strike="noStrike" dirty="0">
                          <a:solidFill>
                            <a:schemeClr val="tx1"/>
                          </a:solidFill>
                          <a:effectLst/>
                        </a:rPr>
                        <a:t>Producto asegurable</a:t>
                      </a:r>
                      <a:endParaRPr lang="es-MX" sz="1200" b="1" i="0" u="none" strike="noStrike" dirty="0">
                        <a:solidFill>
                          <a:schemeClr val="tx1"/>
                        </a:solidFill>
                        <a:effectLst/>
                        <a:latin typeface="+mn-lt"/>
                      </a:endParaRPr>
                    </a:p>
                  </a:txBody>
                  <a:tcPr marL="72000" marR="72000" marT="72000" marB="72000" anchor="ctr"/>
                </a:tc>
                <a:tc>
                  <a:txBody>
                    <a:bodyPr/>
                    <a:lstStyle/>
                    <a:p>
                      <a:pPr algn="ctr" fontAlgn="ctr">
                        <a:lnSpc>
                          <a:spcPct val="90000"/>
                        </a:lnSpc>
                      </a:pPr>
                      <a:r>
                        <a:rPr lang="es-MX" sz="1200" b="1" u="sng" strike="noStrike" dirty="0">
                          <a:solidFill>
                            <a:srgbClr val="000000"/>
                          </a:solidFill>
                          <a:effectLst/>
                        </a:rPr>
                        <a:t>Cultivos transitorios </a:t>
                      </a:r>
                      <a:r>
                        <a:rPr lang="es-MX" sz="1200" b="0" u="none" strike="noStrike" dirty="0">
                          <a:solidFill>
                            <a:srgbClr val="000000"/>
                          </a:solidFill>
                          <a:effectLst/>
                        </a:rPr>
                        <a:t>relacionados con la </a:t>
                      </a:r>
                      <a:r>
                        <a:rPr lang="es-MX" sz="1200" b="1" u="sng" strike="noStrike" dirty="0">
                          <a:solidFill>
                            <a:srgbClr val="000000"/>
                          </a:solidFill>
                          <a:effectLst/>
                        </a:rPr>
                        <a:t>pequeña agricultura</a:t>
                      </a:r>
                      <a:r>
                        <a:rPr lang="es-MX" sz="1200" b="0" u="none" strike="noStrike" dirty="0">
                          <a:solidFill>
                            <a:srgbClr val="000000"/>
                          </a:solidFill>
                          <a:effectLst/>
                        </a:rPr>
                        <a:t>; principalmente de autoconsumo o pan llevar</a:t>
                      </a:r>
                      <a:endParaRPr lang="es-MX" sz="1200" b="0" i="0" u="none" strike="noStrike" dirty="0">
                        <a:solidFill>
                          <a:srgbClr val="000000"/>
                        </a:solidFill>
                        <a:effectLst/>
                        <a:latin typeface="+mn-lt"/>
                      </a:endParaRPr>
                    </a:p>
                  </a:txBody>
                  <a:tcPr marL="72000" marR="72000" marT="72000" marB="72000" anchor="ctr"/>
                </a:tc>
                <a:tc>
                  <a:txBody>
                    <a:bodyPr/>
                    <a:lstStyle/>
                    <a:p>
                      <a:pPr marL="285750" indent="-285750" algn="l" fontAlgn="ctr">
                        <a:lnSpc>
                          <a:spcPct val="90000"/>
                        </a:lnSpc>
                        <a:buFont typeface="Wingdings" panose="05000000000000000000" pitchFamily="2" charset="2"/>
                        <a:buChar char="ü"/>
                      </a:pPr>
                      <a:r>
                        <a:rPr lang="es-MX" sz="1200" b="1" u="sng" strike="noStrike" dirty="0">
                          <a:solidFill>
                            <a:srgbClr val="000000"/>
                          </a:solidFill>
                          <a:effectLst/>
                        </a:rPr>
                        <a:t>Cultivos transitorios y permanentes</a:t>
                      </a:r>
                      <a:r>
                        <a:rPr lang="es-MX" sz="1200" b="0" u="none" strike="noStrike" dirty="0">
                          <a:solidFill>
                            <a:srgbClr val="000000"/>
                          </a:solidFill>
                          <a:effectLst/>
                        </a:rPr>
                        <a:t>, con </a:t>
                      </a:r>
                      <a:r>
                        <a:rPr lang="es-MX" sz="1200" b="1" u="sng" strike="noStrike" dirty="0">
                          <a:solidFill>
                            <a:srgbClr val="000000"/>
                          </a:solidFill>
                          <a:effectLst/>
                        </a:rPr>
                        <a:t>orientación comercial </a:t>
                      </a:r>
                      <a:r>
                        <a:rPr lang="es-MX" sz="1200" b="0" u="none" strike="noStrike" dirty="0">
                          <a:solidFill>
                            <a:srgbClr val="000000"/>
                          </a:solidFill>
                          <a:effectLst/>
                        </a:rPr>
                        <a:t>y con financiamiento de su producción.</a:t>
                      </a:r>
                    </a:p>
                    <a:p>
                      <a:pPr marL="285750" indent="-285750" algn="l" fontAlgn="ctr">
                        <a:lnSpc>
                          <a:spcPct val="90000"/>
                        </a:lnSpc>
                        <a:buFont typeface="Wingdings" panose="05000000000000000000" pitchFamily="2" charset="2"/>
                        <a:buChar char="ü"/>
                      </a:pPr>
                      <a:r>
                        <a:rPr lang="es-MX" sz="1200" b="0" u="none" strike="noStrike" dirty="0">
                          <a:solidFill>
                            <a:srgbClr val="000000"/>
                          </a:solidFill>
                          <a:effectLst/>
                        </a:rPr>
                        <a:t>Ganado bovino, ovino, caprino, camélidos sudamericanos. </a:t>
                      </a:r>
                      <a:endParaRPr lang="es-MX" sz="1200" b="0" i="0" u="none" strike="noStrike" dirty="0">
                        <a:solidFill>
                          <a:srgbClr val="000000"/>
                        </a:solidFill>
                        <a:effectLst/>
                        <a:latin typeface="+mn-lt"/>
                      </a:endParaRPr>
                    </a:p>
                  </a:txBody>
                  <a:tcPr marL="72000" marR="72000" marT="72000" marB="72000" anchor="ctr"/>
                </a:tc>
                <a:extLst>
                  <a:ext uri="{0D108BD9-81ED-4DB2-BD59-A6C34878D82A}">
                    <a16:rowId xmlns:a16="http://schemas.microsoft.com/office/drawing/2014/main" val="10003"/>
                  </a:ext>
                </a:extLst>
              </a:tr>
              <a:tr h="897685">
                <a:tc>
                  <a:txBody>
                    <a:bodyPr/>
                    <a:lstStyle/>
                    <a:p>
                      <a:pPr algn="ctr" fontAlgn="ctr">
                        <a:lnSpc>
                          <a:spcPct val="90000"/>
                        </a:lnSpc>
                      </a:pPr>
                      <a:r>
                        <a:rPr lang="es-MX" sz="1200" b="1" u="none" strike="noStrike" dirty="0">
                          <a:solidFill>
                            <a:schemeClr val="tx1"/>
                          </a:solidFill>
                          <a:effectLst/>
                        </a:rPr>
                        <a:t>Superficie o población asegurada</a:t>
                      </a:r>
                      <a:endParaRPr lang="es-MX" sz="1200" b="1" i="0" u="none" strike="noStrike" dirty="0">
                        <a:solidFill>
                          <a:schemeClr val="tx1"/>
                        </a:solidFill>
                        <a:effectLst/>
                        <a:latin typeface="+mn-lt"/>
                      </a:endParaRPr>
                    </a:p>
                  </a:txBody>
                  <a:tcPr marL="72000" marR="72000" marT="72000" marB="72000" anchor="ctr"/>
                </a:tc>
                <a:tc>
                  <a:txBody>
                    <a:bodyPr/>
                    <a:lstStyle/>
                    <a:p>
                      <a:pPr algn="ctr" fontAlgn="ctr">
                        <a:lnSpc>
                          <a:spcPct val="90000"/>
                        </a:lnSpc>
                      </a:pPr>
                      <a:r>
                        <a:rPr lang="es-MX" sz="1200" b="0" u="none" strike="noStrike" dirty="0">
                          <a:solidFill>
                            <a:srgbClr val="000000"/>
                          </a:solidFill>
                          <a:effectLst/>
                        </a:rPr>
                        <a:t>La superficie sembrada por Sector Estadístico de cada cultivo elegido por la Región. </a:t>
                      </a:r>
                    </a:p>
                    <a:p>
                      <a:pPr algn="ctr" fontAlgn="ctr">
                        <a:lnSpc>
                          <a:spcPct val="90000"/>
                        </a:lnSpc>
                      </a:pPr>
                      <a:r>
                        <a:rPr lang="es-MX" sz="1200" b="0" u="none" strike="noStrike" dirty="0">
                          <a:solidFill>
                            <a:srgbClr val="000000"/>
                          </a:solidFill>
                          <a:effectLst/>
                        </a:rPr>
                        <a:t>Focalización: Distritos más pobres</a:t>
                      </a:r>
                      <a:endParaRPr lang="es-MX" sz="1200" b="0" i="0" u="none" strike="noStrike" dirty="0">
                        <a:solidFill>
                          <a:srgbClr val="000000"/>
                        </a:solidFill>
                        <a:effectLst/>
                        <a:latin typeface="+mn-lt"/>
                      </a:endParaRPr>
                    </a:p>
                  </a:txBody>
                  <a:tcPr marL="72000" marR="72000" marT="72000" marB="72000" anchor="ctr"/>
                </a:tc>
                <a:tc>
                  <a:txBody>
                    <a:bodyPr/>
                    <a:lstStyle/>
                    <a:p>
                      <a:pPr marL="285750" indent="-285750" algn="l" fontAlgn="ctr">
                        <a:lnSpc>
                          <a:spcPct val="90000"/>
                        </a:lnSpc>
                        <a:buFont typeface="Wingdings" panose="05000000000000000000" pitchFamily="2" charset="2"/>
                        <a:buChar char="ü"/>
                      </a:pPr>
                      <a:r>
                        <a:rPr lang="es-MX" sz="1200" b="0" u="none" strike="noStrike" dirty="0">
                          <a:solidFill>
                            <a:srgbClr val="000000"/>
                          </a:solidFill>
                          <a:effectLst/>
                        </a:rPr>
                        <a:t>Para los cultivos, es el área asegurada es el área cultivada</a:t>
                      </a:r>
                      <a:r>
                        <a:rPr lang="es-MX" sz="1200" b="0" u="none" strike="noStrike" baseline="0" dirty="0">
                          <a:solidFill>
                            <a:srgbClr val="000000"/>
                          </a:solidFill>
                          <a:effectLst/>
                        </a:rPr>
                        <a:t> o</a:t>
                      </a:r>
                      <a:r>
                        <a:rPr lang="es-MX" sz="1200" b="0" u="none" strike="noStrike" dirty="0">
                          <a:solidFill>
                            <a:srgbClr val="000000"/>
                          </a:solidFill>
                          <a:effectLst/>
                        </a:rPr>
                        <a:t> instalada con crédito de cada productor individual.</a:t>
                      </a:r>
                    </a:p>
                    <a:p>
                      <a:pPr marL="285750" indent="-285750" algn="l" fontAlgn="ctr">
                        <a:lnSpc>
                          <a:spcPct val="90000"/>
                        </a:lnSpc>
                        <a:buFont typeface="Wingdings" panose="05000000000000000000" pitchFamily="2" charset="2"/>
                        <a:buChar char="ü"/>
                      </a:pPr>
                      <a:r>
                        <a:rPr lang="es-MX" sz="1200" b="0" u="none" strike="noStrike" dirty="0">
                          <a:solidFill>
                            <a:srgbClr val="000000"/>
                          </a:solidFill>
                          <a:effectLst/>
                        </a:rPr>
                        <a:t>Para el</a:t>
                      </a:r>
                      <a:r>
                        <a:rPr lang="es-MX" sz="1200" b="0" u="none" strike="noStrike" baseline="0" dirty="0">
                          <a:solidFill>
                            <a:srgbClr val="000000"/>
                          </a:solidFill>
                          <a:effectLst/>
                        </a:rPr>
                        <a:t> ganado, es el número de animales del productor.</a:t>
                      </a:r>
                      <a:endParaRPr lang="es-MX" sz="1200" b="0" i="0" u="none" strike="noStrike" dirty="0">
                        <a:solidFill>
                          <a:srgbClr val="000000"/>
                        </a:solidFill>
                        <a:effectLst/>
                        <a:latin typeface="+mn-lt"/>
                      </a:endParaRPr>
                    </a:p>
                  </a:txBody>
                  <a:tcPr marL="72000" marR="72000" marT="72000" marB="72000" anchor="ctr"/>
                </a:tc>
                <a:extLst>
                  <a:ext uri="{0D108BD9-81ED-4DB2-BD59-A6C34878D82A}">
                    <a16:rowId xmlns:a16="http://schemas.microsoft.com/office/drawing/2014/main" val="10004"/>
                  </a:ext>
                </a:extLst>
              </a:tr>
              <a:tr h="748067">
                <a:tc>
                  <a:txBody>
                    <a:bodyPr/>
                    <a:lstStyle/>
                    <a:p>
                      <a:pPr algn="ctr" fontAlgn="ctr">
                        <a:lnSpc>
                          <a:spcPct val="90000"/>
                        </a:lnSpc>
                      </a:pPr>
                      <a:r>
                        <a:rPr lang="es-MX" sz="1200" b="1" u="none" strike="noStrike" dirty="0">
                          <a:solidFill>
                            <a:schemeClr val="tx1"/>
                          </a:solidFill>
                          <a:effectLst/>
                        </a:rPr>
                        <a:t>Valor asegurado</a:t>
                      </a:r>
                      <a:endParaRPr lang="es-MX" sz="1200" b="1" i="0" u="none" strike="noStrike" dirty="0">
                        <a:solidFill>
                          <a:schemeClr val="tx1"/>
                        </a:solidFill>
                        <a:effectLst/>
                        <a:latin typeface="+mn-lt"/>
                      </a:endParaRPr>
                    </a:p>
                  </a:txBody>
                  <a:tcPr marL="72000" marR="72000" marT="72000" marB="72000" anchor="ctr"/>
                </a:tc>
                <a:tc>
                  <a:txBody>
                    <a:bodyPr/>
                    <a:lstStyle/>
                    <a:p>
                      <a:pPr algn="ctr" fontAlgn="ctr">
                        <a:lnSpc>
                          <a:spcPct val="90000"/>
                        </a:lnSpc>
                      </a:pPr>
                      <a:r>
                        <a:rPr lang="es-MX" sz="1200" b="1" u="sng" strike="noStrike" dirty="0">
                          <a:solidFill>
                            <a:srgbClr val="000000"/>
                          </a:solidFill>
                          <a:effectLst/>
                        </a:rPr>
                        <a:t>650 soles por hectárea</a:t>
                      </a:r>
                      <a:endParaRPr lang="es-MX" sz="1200" b="1" i="0" u="sng" strike="noStrike" dirty="0">
                        <a:solidFill>
                          <a:srgbClr val="000000"/>
                        </a:solidFill>
                        <a:effectLst/>
                        <a:latin typeface="+mn-lt"/>
                      </a:endParaRPr>
                    </a:p>
                  </a:txBody>
                  <a:tcPr marL="72000" marR="72000" marT="72000" marB="72000" anchor="ctr"/>
                </a:tc>
                <a:tc>
                  <a:txBody>
                    <a:bodyPr/>
                    <a:lstStyle/>
                    <a:p>
                      <a:pPr marL="0" marR="0" lvl="0" indent="0" algn="ctr" defTabSz="457200" rtl="0" eaLnBrk="1" fontAlgn="ctr" latinLnBrk="0" hangingPunct="1">
                        <a:lnSpc>
                          <a:spcPct val="90000"/>
                        </a:lnSpc>
                        <a:spcBef>
                          <a:spcPts val="0"/>
                        </a:spcBef>
                        <a:spcAft>
                          <a:spcPts val="0"/>
                        </a:spcAft>
                        <a:buClrTx/>
                        <a:buSzTx/>
                        <a:buFontTx/>
                        <a:buNone/>
                        <a:tabLst/>
                        <a:defRPr/>
                      </a:pPr>
                      <a:r>
                        <a:rPr lang="es-MX" sz="1200" b="0" u="none" strike="noStrike" dirty="0">
                          <a:solidFill>
                            <a:srgbClr val="000000"/>
                          </a:solidFill>
                          <a:effectLst/>
                        </a:rPr>
                        <a:t>El crédito o costo de producción. </a:t>
                      </a:r>
                      <a:r>
                        <a:rPr lang="es-MX" sz="1200" b="1" u="none" strike="noStrike" dirty="0">
                          <a:solidFill>
                            <a:srgbClr val="000000"/>
                          </a:solidFill>
                          <a:effectLst/>
                        </a:rPr>
                        <a:t>En promedio </a:t>
                      </a:r>
                      <a:r>
                        <a:rPr lang="es-MX" sz="1200" b="1" u="sng" strike="noStrike" dirty="0">
                          <a:solidFill>
                            <a:srgbClr val="000000"/>
                          </a:solidFill>
                          <a:effectLst/>
                        </a:rPr>
                        <a:t>S/ 10,000 x Ha</a:t>
                      </a:r>
                    </a:p>
                    <a:p>
                      <a:pPr algn="ctr" fontAlgn="ctr">
                        <a:lnSpc>
                          <a:spcPct val="90000"/>
                        </a:lnSpc>
                      </a:pPr>
                      <a:r>
                        <a:rPr lang="es-MX" sz="1200" b="0" u="none" strike="noStrike" dirty="0">
                          <a:solidFill>
                            <a:srgbClr val="000000"/>
                          </a:solidFill>
                          <a:effectLst/>
                        </a:rPr>
                        <a:t>Lo definen el cliente (o comercializador IFI) y la aseguradora.</a:t>
                      </a:r>
                      <a:endParaRPr lang="es-MX" sz="1200" b="0" i="0" u="none" strike="noStrike" dirty="0">
                        <a:solidFill>
                          <a:srgbClr val="000000"/>
                        </a:solidFill>
                        <a:effectLst/>
                        <a:latin typeface="+mn-lt"/>
                      </a:endParaRPr>
                    </a:p>
                  </a:txBody>
                  <a:tcPr marL="72000" marR="72000" marT="72000" marB="72000" anchor="ctr"/>
                </a:tc>
                <a:extLst>
                  <a:ext uri="{0D108BD9-81ED-4DB2-BD59-A6C34878D82A}">
                    <a16:rowId xmlns:a16="http://schemas.microsoft.com/office/drawing/2014/main" val="10006"/>
                  </a:ext>
                </a:extLst>
              </a:tr>
              <a:tr h="448833">
                <a:tc>
                  <a:txBody>
                    <a:bodyPr/>
                    <a:lstStyle/>
                    <a:p>
                      <a:pPr algn="ctr" fontAlgn="ctr">
                        <a:lnSpc>
                          <a:spcPct val="90000"/>
                        </a:lnSpc>
                      </a:pPr>
                      <a:r>
                        <a:rPr lang="es-MX" sz="1200" b="1" u="none" strike="noStrike" dirty="0">
                          <a:solidFill>
                            <a:schemeClr val="tx1"/>
                          </a:solidFill>
                          <a:effectLst/>
                        </a:rPr>
                        <a:t>Cofinanciamiento estatal</a:t>
                      </a:r>
                      <a:endParaRPr lang="es-MX" sz="1200" b="1" i="0" u="none" strike="noStrike" dirty="0">
                        <a:solidFill>
                          <a:schemeClr val="tx1"/>
                        </a:solidFill>
                        <a:effectLst/>
                        <a:latin typeface="+mn-lt"/>
                      </a:endParaRPr>
                    </a:p>
                  </a:txBody>
                  <a:tcPr marL="72000" marR="72000" marT="72000" marB="72000" anchor="ctr"/>
                </a:tc>
                <a:tc>
                  <a:txBody>
                    <a:bodyPr/>
                    <a:lstStyle/>
                    <a:p>
                      <a:pPr algn="ctr" fontAlgn="ctr">
                        <a:lnSpc>
                          <a:spcPct val="90000"/>
                        </a:lnSpc>
                      </a:pPr>
                      <a:r>
                        <a:rPr lang="es-MX" sz="1200" b="1" u="none" strike="noStrike" dirty="0">
                          <a:solidFill>
                            <a:srgbClr val="000000"/>
                          </a:solidFill>
                          <a:effectLst/>
                        </a:rPr>
                        <a:t>S/ 57 MM</a:t>
                      </a:r>
                      <a:r>
                        <a:rPr lang="es-MX" sz="1200" b="0" u="none" strike="noStrike" dirty="0">
                          <a:solidFill>
                            <a:srgbClr val="000000"/>
                          </a:solidFill>
                          <a:effectLst/>
                        </a:rPr>
                        <a:t> para el pago de la prima (</a:t>
                      </a:r>
                      <a:r>
                        <a:rPr lang="es-MX" sz="1200" b="1" u="none" strike="noStrike" dirty="0">
                          <a:solidFill>
                            <a:srgbClr val="000000"/>
                          </a:solidFill>
                          <a:effectLst/>
                        </a:rPr>
                        <a:t>100%</a:t>
                      </a:r>
                      <a:r>
                        <a:rPr lang="es-MX" sz="1200" b="0" u="none" strike="noStrike" dirty="0">
                          <a:solidFill>
                            <a:srgbClr val="000000"/>
                          </a:solidFill>
                          <a:effectLst/>
                        </a:rPr>
                        <a:t>)</a:t>
                      </a:r>
                      <a:endParaRPr lang="es-MX" sz="1200" b="0" i="0" u="none" strike="noStrike" dirty="0">
                        <a:solidFill>
                          <a:srgbClr val="000000"/>
                        </a:solidFill>
                        <a:effectLst/>
                        <a:latin typeface="+mn-lt"/>
                      </a:endParaRPr>
                    </a:p>
                  </a:txBody>
                  <a:tcPr marL="72000" marR="72000" marT="72000" marB="72000" anchor="ctr"/>
                </a:tc>
                <a:tc>
                  <a:txBody>
                    <a:bodyPr/>
                    <a:lstStyle/>
                    <a:p>
                      <a:pPr algn="ctr" fontAlgn="ctr">
                        <a:lnSpc>
                          <a:spcPct val="90000"/>
                        </a:lnSpc>
                      </a:pPr>
                      <a:r>
                        <a:rPr lang="es-MX" sz="1200" b="1" u="none" strike="noStrike" dirty="0">
                          <a:solidFill>
                            <a:srgbClr val="000000"/>
                          </a:solidFill>
                          <a:effectLst/>
                        </a:rPr>
                        <a:t>S/ 10 MM</a:t>
                      </a:r>
                      <a:r>
                        <a:rPr lang="es-MX" sz="1200" b="0" u="none" strike="noStrike" dirty="0">
                          <a:solidFill>
                            <a:srgbClr val="000000"/>
                          </a:solidFill>
                          <a:effectLst/>
                        </a:rPr>
                        <a:t> para el copago de la prima (</a:t>
                      </a:r>
                      <a:r>
                        <a:rPr lang="es-MX" sz="1200" b="1" u="none" strike="noStrike" dirty="0">
                          <a:solidFill>
                            <a:srgbClr val="000000"/>
                          </a:solidFill>
                          <a:effectLst/>
                        </a:rPr>
                        <a:t>50%</a:t>
                      </a:r>
                      <a:r>
                        <a:rPr lang="es-MX" sz="1200" b="0" u="none" strike="noStrike" dirty="0">
                          <a:solidFill>
                            <a:srgbClr val="000000"/>
                          </a:solidFill>
                          <a:effectLst/>
                        </a:rPr>
                        <a:t>)</a:t>
                      </a:r>
                      <a:endParaRPr lang="es-MX" sz="1200" b="0" i="0" u="none" strike="noStrike" dirty="0">
                        <a:solidFill>
                          <a:srgbClr val="000000"/>
                        </a:solidFill>
                        <a:effectLst/>
                        <a:latin typeface="+mn-lt"/>
                      </a:endParaRPr>
                    </a:p>
                  </a:txBody>
                  <a:tcPr marL="72000" marR="72000" marT="72000" marB="72000" anchor="ctr"/>
                </a:tc>
                <a:extLst>
                  <a:ext uri="{0D108BD9-81ED-4DB2-BD59-A6C34878D82A}">
                    <a16:rowId xmlns:a16="http://schemas.microsoft.com/office/drawing/2014/main" val="10008"/>
                  </a:ext>
                </a:extLst>
              </a:tr>
            </a:tbl>
          </a:graphicData>
        </a:graphic>
      </p:graphicFrame>
      <p:sp>
        <p:nvSpPr>
          <p:cNvPr id="7" name="Título 1">
            <a:extLst>
              <a:ext uri="{FF2B5EF4-FFF2-40B4-BE49-F238E27FC236}">
                <a16:creationId xmlns:a16="http://schemas.microsoft.com/office/drawing/2014/main" id="{BB6E879A-496E-49B1-89E9-F8F6E07F2333}"/>
              </a:ext>
            </a:extLst>
          </p:cNvPr>
          <p:cNvSpPr txBox="1">
            <a:spLocks/>
          </p:cNvSpPr>
          <p:nvPr/>
        </p:nvSpPr>
        <p:spPr>
          <a:xfrm>
            <a:off x="9170126" y="1243173"/>
            <a:ext cx="2098205" cy="331443"/>
          </a:xfrm>
          <a:prstGeom prst="round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1800" b="1" dirty="0"/>
              <a:t>Seguro Agrario</a:t>
            </a:r>
          </a:p>
        </p:txBody>
      </p:sp>
      <p:sp>
        <p:nvSpPr>
          <p:cNvPr id="8" name="2 CuadroTexto">
            <a:extLst>
              <a:ext uri="{FF2B5EF4-FFF2-40B4-BE49-F238E27FC236}">
                <a16:creationId xmlns:a16="http://schemas.microsoft.com/office/drawing/2014/main" id="{2D0ADCBD-DF5E-428A-ACFB-688764F002DC}"/>
              </a:ext>
            </a:extLst>
          </p:cNvPr>
          <p:cNvSpPr txBox="1"/>
          <p:nvPr/>
        </p:nvSpPr>
        <p:spPr>
          <a:xfrm>
            <a:off x="10216844" y="2188567"/>
            <a:ext cx="1720646" cy="569700"/>
          </a:xfrm>
          <a:prstGeom prst="downArrowCallout">
            <a:avLst/>
          </a:prstGeom>
          <a:solidFill>
            <a:srgbClr val="94E2F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36000" tIns="36000" rIns="36000" bIns="36000" anchor="ctr">
            <a:spAutoFit/>
          </a:bodyPr>
          <a:lstStyle/>
          <a:p>
            <a:pPr algn="ctr">
              <a:lnSpc>
                <a:spcPct val="80000"/>
              </a:lnSpc>
              <a:defRPr/>
            </a:pPr>
            <a:r>
              <a:rPr lang="es-MX" sz="1200" b="1" dirty="0"/>
              <a:t>Financiamiento de Primas por el Estado</a:t>
            </a:r>
          </a:p>
        </p:txBody>
      </p:sp>
      <p:sp>
        <p:nvSpPr>
          <p:cNvPr id="9" name="2 CuadroTexto">
            <a:extLst>
              <a:ext uri="{FF2B5EF4-FFF2-40B4-BE49-F238E27FC236}">
                <a16:creationId xmlns:a16="http://schemas.microsoft.com/office/drawing/2014/main" id="{ADB6F7FD-B0EE-4E37-9A60-900155A59A37}"/>
              </a:ext>
            </a:extLst>
          </p:cNvPr>
          <p:cNvSpPr txBox="1"/>
          <p:nvPr/>
        </p:nvSpPr>
        <p:spPr>
          <a:xfrm>
            <a:off x="8211695" y="2202680"/>
            <a:ext cx="1720646" cy="551603"/>
          </a:xfrm>
          <a:prstGeom prst="downArrowCallout">
            <a:avLst/>
          </a:prstGeom>
          <a:solidFill>
            <a:srgbClr val="94E2F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96000" bIns="96000" anchor="ctr">
            <a:spAutoFit/>
          </a:bodyPr>
          <a:lstStyle/>
          <a:p>
            <a:pPr algn="ctr">
              <a:lnSpc>
                <a:spcPct val="90000"/>
              </a:lnSpc>
              <a:spcBef>
                <a:spcPct val="0"/>
              </a:spcBef>
              <a:buClr>
                <a:srgbClr val="376092"/>
              </a:buClr>
              <a:buSzPct val="85000"/>
            </a:pPr>
            <a:r>
              <a:rPr lang="es-PE" altLang="es-PE" sz="1200" b="1" dirty="0">
                <a:effectLst>
                  <a:outerShdw blurRad="38100" dist="38100" dir="2700000" algn="tl">
                    <a:srgbClr val="000000">
                      <a:alpha val="43137"/>
                    </a:srgbClr>
                  </a:outerShdw>
                </a:effectLst>
              </a:rPr>
              <a:t>Tipo de seguros</a:t>
            </a:r>
          </a:p>
        </p:txBody>
      </p:sp>
      <p:sp>
        <p:nvSpPr>
          <p:cNvPr id="10" name="CuadroTexto 22">
            <a:extLst>
              <a:ext uri="{FF2B5EF4-FFF2-40B4-BE49-F238E27FC236}">
                <a16:creationId xmlns:a16="http://schemas.microsoft.com/office/drawing/2014/main" id="{29FC1821-457C-40C3-9F92-E17EA1C6CF4F}"/>
              </a:ext>
            </a:extLst>
          </p:cNvPr>
          <p:cNvSpPr txBox="1"/>
          <p:nvPr/>
        </p:nvSpPr>
        <p:spPr>
          <a:xfrm>
            <a:off x="10307186" y="2972727"/>
            <a:ext cx="1368000" cy="286232"/>
          </a:xfrm>
          <a:prstGeom prst="rect">
            <a:avLst/>
          </a:prstGeom>
          <a:noFill/>
        </p:spPr>
        <p:txBody>
          <a:bodyPr wrap="square" rtlCol="0">
            <a:spAutoFit/>
          </a:bodyPr>
          <a:lstStyle/>
          <a:p>
            <a:pPr algn="ctr">
              <a:lnSpc>
                <a:spcPct val="90000"/>
              </a:lnSpc>
            </a:pPr>
            <a:r>
              <a:rPr lang="es-MX" sz="1400" b="1" dirty="0"/>
              <a:t>Para el 2020</a:t>
            </a:r>
            <a:endParaRPr lang="es-ES" sz="1400" b="1" dirty="0"/>
          </a:p>
        </p:txBody>
      </p:sp>
      <p:sp>
        <p:nvSpPr>
          <p:cNvPr id="11" name="Proceso alternativo 25">
            <a:extLst>
              <a:ext uri="{FF2B5EF4-FFF2-40B4-BE49-F238E27FC236}">
                <a16:creationId xmlns:a16="http://schemas.microsoft.com/office/drawing/2014/main" id="{1F0842D6-E30E-47BD-B569-913B414E2F04}"/>
              </a:ext>
            </a:extLst>
          </p:cNvPr>
          <p:cNvSpPr/>
          <p:nvPr/>
        </p:nvSpPr>
        <p:spPr>
          <a:xfrm>
            <a:off x="10216845" y="3477887"/>
            <a:ext cx="712209" cy="450708"/>
          </a:xfrm>
          <a:prstGeom prst="flowChartAlternateProcess">
            <a:avLst/>
          </a:prstGeom>
          <a:solidFill>
            <a:srgbClr val="FFFF00"/>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PE" sz="1200" dirty="0">
                <a:solidFill>
                  <a:schemeClr val="tx1"/>
                </a:solidFill>
              </a:rPr>
              <a:t>50%</a:t>
            </a:r>
          </a:p>
        </p:txBody>
      </p:sp>
      <p:sp>
        <p:nvSpPr>
          <p:cNvPr id="12" name="Proceso alternativo 27">
            <a:extLst>
              <a:ext uri="{FF2B5EF4-FFF2-40B4-BE49-F238E27FC236}">
                <a16:creationId xmlns:a16="http://schemas.microsoft.com/office/drawing/2014/main" id="{4B28DA66-91DF-45E7-A104-C26167C0B7B9}"/>
              </a:ext>
            </a:extLst>
          </p:cNvPr>
          <p:cNvSpPr/>
          <p:nvPr/>
        </p:nvSpPr>
        <p:spPr>
          <a:xfrm>
            <a:off x="10216844" y="4448296"/>
            <a:ext cx="712209" cy="450708"/>
          </a:xfrm>
          <a:prstGeom prst="flowChartAlternateProcess">
            <a:avLst/>
          </a:prstGeom>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PE" sz="1200" dirty="0">
                <a:solidFill>
                  <a:schemeClr val="tx1"/>
                </a:solidFill>
              </a:rPr>
              <a:t>100%</a:t>
            </a:r>
          </a:p>
        </p:txBody>
      </p:sp>
      <p:sp>
        <p:nvSpPr>
          <p:cNvPr id="13" name="Rectángulo redondeado 18">
            <a:extLst>
              <a:ext uri="{FF2B5EF4-FFF2-40B4-BE49-F238E27FC236}">
                <a16:creationId xmlns:a16="http://schemas.microsoft.com/office/drawing/2014/main" id="{3FD8CFBD-DD03-4576-9047-58F26972B8AD}"/>
              </a:ext>
            </a:extLst>
          </p:cNvPr>
          <p:cNvSpPr/>
          <p:nvPr/>
        </p:nvSpPr>
        <p:spPr>
          <a:xfrm>
            <a:off x="11116465" y="3314804"/>
            <a:ext cx="854651" cy="600944"/>
          </a:xfrm>
          <a:prstGeom prst="roundRect">
            <a:avLst/>
          </a:prstGeom>
          <a:solidFill>
            <a:schemeClr val="bg1">
              <a:alpha val="75000"/>
            </a:schemeClr>
          </a:solidFill>
          <a:ln w="34925">
            <a:solidFill>
              <a:srgbClr val="FFFFFF"/>
            </a:solidFill>
          </a:ln>
          <a:effectLst>
            <a:outerShdw blurRad="317500" dir="2700000" algn="ctr">
              <a:srgbClr val="000000">
                <a:alpha val="43000"/>
              </a:srgbClr>
            </a:outerShdw>
          </a:effectLst>
          <a:scene3d>
            <a:camera prst="perspectiveFront" fov="3600000">
              <a:rot lat="19200000" lon="19200000" rev="2400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s-ES" sz="1400" b="1" dirty="0">
                <a:solidFill>
                  <a:schemeClr val="tx1"/>
                </a:solidFill>
              </a:rPr>
              <a:t>S/ 10 MM</a:t>
            </a:r>
          </a:p>
        </p:txBody>
      </p:sp>
      <p:sp>
        <p:nvSpPr>
          <p:cNvPr id="14" name="Rectángulo redondeado 18">
            <a:extLst>
              <a:ext uri="{FF2B5EF4-FFF2-40B4-BE49-F238E27FC236}">
                <a16:creationId xmlns:a16="http://schemas.microsoft.com/office/drawing/2014/main" id="{8E4E5EB2-0B9A-4CAD-B2B7-09CA9CBE686D}"/>
              </a:ext>
            </a:extLst>
          </p:cNvPr>
          <p:cNvSpPr/>
          <p:nvPr/>
        </p:nvSpPr>
        <p:spPr>
          <a:xfrm>
            <a:off x="11116465" y="4312178"/>
            <a:ext cx="854651" cy="600944"/>
          </a:xfrm>
          <a:prstGeom prst="roundRect">
            <a:avLst/>
          </a:prstGeom>
          <a:solidFill>
            <a:schemeClr val="bg1">
              <a:alpha val="75000"/>
            </a:schemeClr>
          </a:solidFill>
          <a:ln w="34925">
            <a:solidFill>
              <a:srgbClr val="FFFFFF"/>
            </a:solidFill>
          </a:ln>
          <a:effectLst>
            <a:outerShdw blurRad="317500" dir="2700000" algn="ctr">
              <a:srgbClr val="000000">
                <a:alpha val="43000"/>
              </a:srgbClr>
            </a:outerShdw>
          </a:effectLst>
          <a:scene3d>
            <a:camera prst="perspectiveFront" fov="3600000">
              <a:rot lat="19200000" lon="19200000" rev="2400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s-ES" sz="1400" b="1" dirty="0">
                <a:solidFill>
                  <a:schemeClr val="tx1"/>
                </a:solidFill>
              </a:rPr>
              <a:t>S/ 57 MM</a:t>
            </a:r>
          </a:p>
        </p:txBody>
      </p:sp>
      <p:sp>
        <p:nvSpPr>
          <p:cNvPr id="15" name="Rectángulo redondeado 24">
            <a:extLst>
              <a:ext uri="{FF2B5EF4-FFF2-40B4-BE49-F238E27FC236}">
                <a16:creationId xmlns:a16="http://schemas.microsoft.com/office/drawing/2014/main" id="{EF8E62DF-A7A5-4A58-A20C-18566E1C9377}"/>
              </a:ext>
            </a:extLst>
          </p:cNvPr>
          <p:cNvSpPr/>
          <p:nvPr/>
        </p:nvSpPr>
        <p:spPr>
          <a:xfrm>
            <a:off x="8221547" y="4264114"/>
            <a:ext cx="1554915" cy="656490"/>
          </a:xfrm>
          <a:prstGeom prst="roundRect">
            <a:avLst>
              <a:gd name="adj" fmla="val 7157"/>
            </a:avLst>
          </a:prstGeom>
          <a:solidFill>
            <a:srgbClr val="FFFF00"/>
          </a:solidFill>
          <a:ln/>
        </p:spPr>
        <p:style>
          <a:lnRef idx="0">
            <a:schemeClr val="accent2"/>
          </a:lnRef>
          <a:fillRef idx="3">
            <a:schemeClr val="accent2"/>
          </a:fillRef>
          <a:effectRef idx="3">
            <a:schemeClr val="accent2"/>
          </a:effectRef>
          <a:fontRef idx="minor">
            <a:schemeClr val="lt1"/>
          </a:fontRef>
        </p:style>
        <p:txBody>
          <a:bodyPr lIns="17997" rIns="17997" anchor="ctr"/>
          <a:lstStyle/>
          <a:p>
            <a:pPr algn="ctr">
              <a:lnSpc>
                <a:spcPct val="90000"/>
              </a:lnSpc>
              <a:defRPr/>
            </a:pPr>
            <a:r>
              <a:rPr lang="es-ES" sz="1200" b="1" dirty="0">
                <a:solidFill>
                  <a:schemeClr val="tx1"/>
                </a:solidFill>
              </a:rPr>
              <a:t>Seguro Agrícola Catastrófico</a:t>
            </a:r>
          </a:p>
          <a:p>
            <a:pPr algn="ctr">
              <a:lnSpc>
                <a:spcPct val="90000"/>
              </a:lnSpc>
              <a:defRPr/>
            </a:pPr>
            <a:r>
              <a:rPr lang="es-ES" sz="1200" b="1" dirty="0">
                <a:solidFill>
                  <a:schemeClr val="tx1"/>
                </a:solidFill>
              </a:rPr>
              <a:t>(SAC)</a:t>
            </a:r>
          </a:p>
        </p:txBody>
      </p:sp>
      <p:sp>
        <p:nvSpPr>
          <p:cNvPr id="16" name="Rectángulo redondeado 23">
            <a:extLst>
              <a:ext uri="{FF2B5EF4-FFF2-40B4-BE49-F238E27FC236}">
                <a16:creationId xmlns:a16="http://schemas.microsoft.com/office/drawing/2014/main" id="{45B573D3-D3FD-48B3-B92B-C7CF9EA2EDDC}"/>
              </a:ext>
            </a:extLst>
          </p:cNvPr>
          <p:cNvSpPr/>
          <p:nvPr/>
        </p:nvSpPr>
        <p:spPr>
          <a:xfrm>
            <a:off x="8184633" y="3290117"/>
            <a:ext cx="1591829" cy="656490"/>
          </a:xfrm>
          <a:prstGeom prst="roundRect">
            <a:avLst>
              <a:gd name="adj" fmla="val 7888"/>
            </a:avLst>
          </a:prstGeom>
          <a:solidFill>
            <a:srgbClr val="FFFF00"/>
          </a:solidFill>
          <a:ln/>
        </p:spPr>
        <p:style>
          <a:lnRef idx="0">
            <a:schemeClr val="accent3"/>
          </a:lnRef>
          <a:fillRef idx="3">
            <a:schemeClr val="accent3"/>
          </a:fillRef>
          <a:effectRef idx="3">
            <a:schemeClr val="accent3"/>
          </a:effectRef>
          <a:fontRef idx="minor">
            <a:schemeClr val="lt1"/>
          </a:fontRef>
        </p:style>
        <p:txBody>
          <a:bodyPr lIns="0" rIns="0" anchor="ctr"/>
          <a:lstStyle/>
          <a:p>
            <a:pPr algn="ctr">
              <a:lnSpc>
                <a:spcPct val="90000"/>
              </a:lnSpc>
              <a:spcBef>
                <a:spcPts val="400"/>
              </a:spcBef>
              <a:spcAft>
                <a:spcPts val="400"/>
              </a:spcAft>
              <a:defRPr/>
            </a:pPr>
            <a:r>
              <a:rPr lang="es-ES" sz="1200" b="1" dirty="0">
                <a:solidFill>
                  <a:schemeClr val="tx1"/>
                </a:solidFill>
              </a:rPr>
              <a:t>Seguro agropecuario</a:t>
            </a:r>
          </a:p>
        </p:txBody>
      </p:sp>
      <p:cxnSp>
        <p:nvCxnSpPr>
          <p:cNvPr id="17" name="Conector recto 16">
            <a:extLst>
              <a:ext uri="{FF2B5EF4-FFF2-40B4-BE49-F238E27FC236}">
                <a16:creationId xmlns:a16="http://schemas.microsoft.com/office/drawing/2014/main" id="{5DA31B53-5B45-4864-AAC4-266CB217B77A}"/>
              </a:ext>
            </a:extLst>
          </p:cNvPr>
          <p:cNvCxnSpPr/>
          <p:nvPr/>
        </p:nvCxnSpPr>
        <p:spPr>
          <a:xfrm>
            <a:off x="1027101" y="2644233"/>
            <a:ext cx="695406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74A0601-557E-4A42-AD7B-173E51CC63C0}"/>
              </a:ext>
            </a:extLst>
          </p:cNvPr>
          <p:cNvCxnSpPr/>
          <p:nvPr/>
        </p:nvCxnSpPr>
        <p:spPr>
          <a:xfrm>
            <a:off x="844744" y="3322091"/>
            <a:ext cx="695406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5955D2A-D4AB-4064-BC11-983A9CC75DC1}"/>
              </a:ext>
            </a:extLst>
          </p:cNvPr>
          <p:cNvCxnSpPr/>
          <p:nvPr/>
        </p:nvCxnSpPr>
        <p:spPr>
          <a:xfrm>
            <a:off x="871069" y="4245279"/>
            <a:ext cx="695406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C4648CA4-E23C-461A-8824-19B21ED96E45}"/>
              </a:ext>
            </a:extLst>
          </p:cNvPr>
          <p:cNvCxnSpPr/>
          <p:nvPr/>
        </p:nvCxnSpPr>
        <p:spPr>
          <a:xfrm>
            <a:off x="676756" y="5250826"/>
            <a:ext cx="695406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31535DEC-91E5-4D67-9E13-B8FE3708212A}"/>
              </a:ext>
            </a:extLst>
          </p:cNvPr>
          <p:cNvCxnSpPr/>
          <p:nvPr/>
        </p:nvCxnSpPr>
        <p:spPr>
          <a:xfrm>
            <a:off x="844744" y="6117573"/>
            <a:ext cx="695406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50ADB3CD-6527-4FFE-A9E3-BE91EA2AE15C}"/>
              </a:ext>
            </a:extLst>
          </p:cNvPr>
          <p:cNvCxnSpPr/>
          <p:nvPr/>
        </p:nvCxnSpPr>
        <p:spPr>
          <a:xfrm>
            <a:off x="879536" y="1936968"/>
            <a:ext cx="695406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3365729" y="129551"/>
            <a:ext cx="8395412" cy="830997"/>
          </a:xfrm>
          <a:prstGeom prst="rect">
            <a:avLst/>
          </a:prstGeom>
        </p:spPr>
        <p:txBody>
          <a:bodyPr wrap="square">
            <a:spAutoFit/>
          </a:bodyPr>
          <a:lstStyle/>
          <a:p>
            <a:pPr algn="ctr"/>
            <a:r>
              <a:rPr lang="es-PE" sz="2400" b="1" dirty="0"/>
              <a:t>Eje de Política 5  </a:t>
            </a:r>
            <a:r>
              <a:rPr lang="pt-BR" sz="2400" b="1" dirty="0"/>
              <a:t>Política Nacional Agraria:</a:t>
            </a:r>
            <a:r>
              <a:rPr lang="es-PE" sz="2400" b="1" dirty="0"/>
              <a:t> Financiamiento y Seguro Agrario</a:t>
            </a:r>
            <a:endParaRPr lang="pt-BR" sz="2400" b="1" dirty="0"/>
          </a:p>
        </p:txBody>
      </p:sp>
    </p:spTree>
    <p:extLst>
      <p:ext uri="{BB962C8B-B14F-4D97-AF65-F5344CB8AC3E}">
        <p14:creationId xmlns:p14="http://schemas.microsoft.com/office/powerpoint/2010/main" val="2608392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pic>
        <p:nvPicPr>
          <p:cNvPr id="6" name="Imagen 25">
            <a:extLst>
              <a:ext uri="{FF2B5EF4-FFF2-40B4-BE49-F238E27FC236}">
                <a16:creationId xmlns:a16="http://schemas.microsoft.com/office/drawing/2014/main" id="{A5A4006D-27B1-4015-ABAA-35F69EE49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5304" y="2016581"/>
            <a:ext cx="2166441" cy="3109940"/>
          </a:xfrm>
          <a:prstGeom prst="rect">
            <a:avLst/>
          </a:prstGeom>
        </p:spPr>
      </p:pic>
      <p:sp>
        <p:nvSpPr>
          <p:cNvPr id="7" name="CuadroTexto 6">
            <a:extLst>
              <a:ext uri="{FF2B5EF4-FFF2-40B4-BE49-F238E27FC236}">
                <a16:creationId xmlns:a16="http://schemas.microsoft.com/office/drawing/2014/main" id="{7C0DFB2B-C08A-4588-91B8-6CEEB90AD819}"/>
              </a:ext>
            </a:extLst>
          </p:cNvPr>
          <p:cNvSpPr txBox="1"/>
          <p:nvPr/>
        </p:nvSpPr>
        <p:spPr>
          <a:xfrm>
            <a:off x="3045227" y="961568"/>
            <a:ext cx="4126944" cy="830997"/>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s-PE" sz="2400" b="1" dirty="0">
                <a:solidFill>
                  <a:srgbClr val="00643F"/>
                </a:solidFill>
                <a:latin typeface="Gotham Bold"/>
              </a:rPr>
              <a:t>Seguro Agrícola Catastrófico (SAC)</a:t>
            </a:r>
          </a:p>
        </p:txBody>
      </p:sp>
      <p:pic>
        <p:nvPicPr>
          <p:cNvPr id="8" name="Imagen 13">
            <a:extLst>
              <a:ext uri="{FF2B5EF4-FFF2-40B4-BE49-F238E27FC236}">
                <a16:creationId xmlns:a16="http://schemas.microsoft.com/office/drawing/2014/main" id="{C42AF81B-8705-43D4-ABDD-E5DBBACCE9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8200" y="3442826"/>
            <a:ext cx="1094104" cy="1135423"/>
          </a:xfrm>
          <a:prstGeom prst="rect">
            <a:avLst/>
          </a:prstGeom>
        </p:spPr>
      </p:pic>
      <p:sp>
        <p:nvSpPr>
          <p:cNvPr id="9" name="26 CuadroTexto">
            <a:extLst>
              <a:ext uri="{FF2B5EF4-FFF2-40B4-BE49-F238E27FC236}">
                <a16:creationId xmlns:a16="http://schemas.microsoft.com/office/drawing/2014/main" id="{2979ABE3-7F67-4167-8FA6-84237CF319A0}"/>
              </a:ext>
            </a:extLst>
          </p:cNvPr>
          <p:cNvSpPr txBox="1"/>
          <p:nvPr/>
        </p:nvSpPr>
        <p:spPr>
          <a:xfrm>
            <a:off x="541518" y="4552259"/>
            <a:ext cx="682580" cy="332399"/>
          </a:xfrm>
          <a:prstGeom prst="rect">
            <a:avLst/>
          </a:prstGeom>
          <a:noFill/>
        </p:spPr>
        <p:txBody>
          <a:bodyPr wrap="square" lIns="0" tIns="0" rIns="0" bIns="0" rtlCol="0" anchor="ctr" anchorCtr="0">
            <a:spAutoFit/>
          </a:bodyPr>
          <a:lstStyle/>
          <a:p>
            <a:pPr algn="ctr">
              <a:lnSpc>
                <a:spcPct val="90000"/>
              </a:lnSpc>
            </a:pPr>
            <a:r>
              <a:rPr lang="es-PE" sz="1200" b="1" dirty="0"/>
              <a:t>S/35</a:t>
            </a:r>
          </a:p>
          <a:p>
            <a:pPr algn="ctr">
              <a:lnSpc>
                <a:spcPct val="90000"/>
              </a:lnSpc>
            </a:pPr>
            <a:r>
              <a:rPr lang="es-PE" sz="1200" b="1" dirty="0"/>
              <a:t>MM</a:t>
            </a:r>
          </a:p>
        </p:txBody>
      </p:sp>
      <p:sp>
        <p:nvSpPr>
          <p:cNvPr id="10" name="24 CuadroTexto">
            <a:extLst>
              <a:ext uri="{FF2B5EF4-FFF2-40B4-BE49-F238E27FC236}">
                <a16:creationId xmlns:a16="http://schemas.microsoft.com/office/drawing/2014/main" id="{28F85E72-67B6-4B65-92F8-CFA9C647D2C6}"/>
              </a:ext>
            </a:extLst>
          </p:cNvPr>
          <p:cNvSpPr txBox="1"/>
          <p:nvPr/>
        </p:nvSpPr>
        <p:spPr>
          <a:xfrm>
            <a:off x="905058" y="4534813"/>
            <a:ext cx="682580" cy="332399"/>
          </a:xfrm>
          <a:prstGeom prst="rect">
            <a:avLst/>
          </a:prstGeom>
          <a:noFill/>
        </p:spPr>
        <p:txBody>
          <a:bodyPr wrap="square" lIns="0" tIns="0" rIns="0" bIns="0" rtlCol="0" anchor="ctr" anchorCtr="0">
            <a:spAutoFit/>
          </a:bodyPr>
          <a:lstStyle/>
          <a:p>
            <a:pPr algn="ctr">
              <a:lnSpc>
                <a:spcPct val="90000"/>
              </a:lnSpc>
            </a:pPr>
            <a:r>
              <a:rPr lang="es-PE" sz="1200" b="1" dirty="0"/>
              <a:t>S/45</a:t>
            </a:r>
          </a:p>
          <a:p>
            <a:pPr algn="ctr">
              <a:lnSpc>
                <a:spcPct val="90000"/>
              </a:lnSpc>
            </a:pPr>
            <a:r>
              <a:rPr lang="es-PE" sz="1200" b="1" dirty="0"/>
              <a:t>MM</a:t>
            </a:r>
          </a:p>
        </p:txBody>
      </p:sp>
      <p:sp>
        <p:nvSpPr>
          <p:cNvPr id="11" name="25 CuadroTexto">
            <a:extLst>
              <a:ext uri="{FF2B5EF4-FFF2-40B4-BE49-F238E27FC236}">
                <a16:creationId xmlns:a16="http://schemas.microsoft.com/office/drawing/2014/main" id="{ACF595A2-72D9-43F9-BDFA-92E1D6C10DBD}"/>
              </a:ext>
            </a:extLst>
          </p:cNvPr>
          <p:cNvSpPr txBox="1"/>
          <p:nvPr/>
        </p:nvSpPr>
        <p:spPr>
          <a:xfrm>
            <a:off x="1238778" y="4534814"/>
            <a:ext cx="682580" cy="332399"/>
          </a:xfrm>
          <a:prstGeom prst="rect">
            <a:avLst/>
          </a:prstGeom>
          <a:noFill/>
        </p:spPr>
        <p:txBody>
          <a:bodyPr wrap="square" lIns="0" tIns="0" rIns="0" bIns="0" rtlCol="0" anchor="ctr" anchorCtr="0">
            <a:spAutoFit/>
          </a:bodyPr>
          <a:lstStyle/>
          <a:p>
            <a:pPr algn="ctr">
              <a:lnSpc>
                <a:spcPct val="90000"/>
              </a:lnSpc>
            </a:pPr>
            <a:r>
              <a:rPr lang="es-PE" sz="1200" b="1" dirty="0"/>
              <a:t>S/57</a:t>
            </a:r>
          </a:p>
          <a:p>
            <a:pPr algn="ctr">
              <a:lnSpc>
                <a:spcPct val="90000"/>
              </a:lnSpc>
            </a:pPr>
            <a:r>
              <a:rPr lang="es-PE" sz="1200" b="1" dirty="0"/>
              <a:t>MM</a:t>
            </a:r>
          </a:p>
        </p:txBody>
      </p:sp>
      <p:sp>
        <p:nvSpPr>
          <p:cNvPr id="12" name="39 Rectángulo">
            <a:extLst>
              <a:ext uri="{FF2B5EF4-FFF2-40B4-BE49-F238E27FC236}">
                <a16:creationId xmlns:a16="http://schemas.microsoft.com/office/drawing/2014/main" id="{CFDE90CD-7F20-40D0-A3D9-DF7B12C3FF36}"/>
              </a:ext>
            </a:extLst>
          </p:cNvPr>
          <p:cNvSpPr/>
          <p:nvPr/>
        </p:nvSpPr>
        <p:spPr>
          <a:xfrm>
            <a:off x="1085515" y="5326006"/>
            <a:ext cx="150387" cy="80703"/>
          </a:xfrm>
          <a:prstGeom prst="rect">
            <a:avLst/>
          </a:prstGeom>
          <a:solidFill>
            <a:srgbClr val="006F6F"/>
          </a:solidFill>
          <a:ln w="9525">
            <a:solidFill>
              <a:srgbClr val="BE37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sz="1050" dirty="0"/>
          </a:p>
        </p:txBody>
      </p:sp>
      <p:sp>
        <p:nvSpPr>
          <p:cNvPr id="13" name="2 Subtítulo">
            <a:extLst>
              <a:ext uri="{FF2B5EF4-FFF2-40B4-BE49-F238E27FC236}">
                <a16:creationId xmlns:a16="http://schemas.microsoft.com/office/drawing/2014/main" id="{50E221C3-6D8B-4FC8-8863-6BA456B0E0AD}"/>
              </a:ext>
            </a:extLst>
          </p:cNvPr>
          <p:cNvSpPr txBox="1">
            <a:spLocks/>
          </p:cNvSpPr>
          <p:nvPr/>
        </p:nvSpPr>
        <p:spPr bwMode="auto">
          <a:xfrm>
            <a:off x="1343753" y="5274584"/>
            <a:ext cx="3240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s-ES" altLang="es-PE" sz="1050" dirty="0"/>
              <a:t>Asegurados desde la campaña 2009-2010</a:t>
            </a:r>
            <a:endParaRPr lang="es-PE" altLang="es-PE" sz="1050" dirty="0"/>
          </a:p>
        </p:txBody>
      </p:sp>
      <p:sp>
        <p:nvSpPr>
          <p:cNvPr id="14" name="2 Subtítulo">
            <a:extLst>
              <a:ext uri="{FF2B5EF4-FFF2-40B4-BE49-F238E27FC236}">
                <a16:creationId xmlns:a16="http://schemas.microsoft.com/office/drawing/2014/main" id="{27828212-7FE4-48CF-B4FF-D7C260A4E7E4}"/>
              </a:ext>
            </a:extLst>
          </p:cNvPr>
          <p:cNvSpPr txBox="1">
            <a:spLocks/>
          </p:cNvSpPr>
          <p:nvPr/>
        </p:nvSpPr>
        <p:spPr bwMode="auto">
          <a:xfrm>
            <a:off x="1391248" y="5463065"/>
            <a:ext cx="3240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ES" altLang="es-PE" sz="1050" dirty="0"/>
              <a:t>Incorporados a partir de la campaña 2019-2020</a:t>
            </a:r>
            <a:endParaRPr lang="es-PE" altLang="es-PE" sz="1050" dirty="0"/>
          </a:p>
        </p:txBody>
      </p:sp>
      <p:sp>
        <p:nvSpPr>
          <p:cNvPr id="15" name="39 Rectángulo">
            <a:extLst>
              <a:ext uri="{FF2B5EF4-FFF2-40B4-BE49-F238E27FC236}">
                <a16:creationId xmlns:a16="http://schemas.microsoft.com/office/drawing/2014/main" id="{42264C05-6A03-4972-B421-475525983B3C}"/>
              </a:ext>
            </a:extLst>
          </p:cNvPr>
          <p:cNvSpPr/>
          <p:nvPr/>
        </p:nvSpPr>
        <p:spPr>
          <a:xfrm>
            <a:off x="1054090" y="5725609"/>
            <a:ext cx="150387" cy="80703"/>
          </a:xfrm>
          <a:prstGeom prst="rect">
            <a:avLst/>
          </a:prstGeom>
          <a:solidFill>
            <a:srgbClr val="B5E6BD"/>
          </a:solidFill>
          <a:ln w="9525">
            <a:solidFill>
              <a:srgbClr val="BE37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sz="1050" dirty="0"/>
          </a:p>
        </p:txBody>
      </p:sp>
      <p:sp>
        <p:nvSpPr>
          <p:cNvPr id="16" name="39 Rectángulo">
            <a:extLst>
              <a:ext uri="{FF2B5EF4-FFF2-40B4-BE49-F238E27FC236}">
                <a16:creationId xmlns:a16="http://schemas.microsoft.com/office/drawing/2014/main" id="{C13AF7C5-14E5-4255-A326-30E528308472}"/>
              </a:ext>
            </a:extLst>
          </p:cNvPr>
          <p:cNvSpPr/>
          <p:nvPr/>
        </p:nvSpPr>
        <p:spPr>
          <a:xfrm>
            <a:off x="1085515" y="5541377"/>
            <a:ext cx="150387" cy="80703"/>
          </a:xfrm>
          <a:prstGeom prst="rect">
            <a:avLst/>
          </a:prstGeom>
          <a:solidFill>
            <a:srgbClr val="99D9EA"/>
          </a:solidFill>
          <a:ln w="9525">
            <a:solidFill>
              <a:srgbClr val="BE37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sz="1050" dirty="0"/>
          </a:p>
        </p:txBody>
      </p:sp>
      <p:sp>
        <p:nvSpPr>
          <p:cNvPr id="17" name="2 Subtítulo">
            <a:extLst>
              <a:ext uri="{FF2B5EF4-FFF2-40B4-BE49-F238E27FC236}">
                <a16:creationId xmlns:a16="http://schemas.microsoft.com/office/drawing/2014/main" id="{0E1CEBB0-6247-4010-A2D9-6F476692AD8F}"/>
              </a:ext>
            </a:extLst>
          </p:cNvPr>
          <p:cNvSpPr txBox="1">
            <a:spLocks/>
          </p:cNvSpPr>
          <p:nvPr/>
        </p:nvSpPr>
        <p:spPr bwMode="auto">
          <a:xfrm>
            <a:off x="1305415" y="5658011"/>
            <a:ext cx="3240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ES" altLang="es-PE" sz="1050" dirty="0"/>
              <a:t>Incorporados a partir de la campaña 2020-2021</a:t>
            </a:r>
            <a:endParaRPr lang="es-PE" altLang="es-PE" sz="1050" dirty="0"/>
          </a:p>
        </p:txBody>
      </p:sp>
      <p:sp>
        <p:nvSpPr>
          <p:cNvPr id="18" name="CuadroTexto 17">
            <a:extLst>
              <a:ext uri="{FF2B5EF4-FFF2-40B4-BE49-F238E27FC236}">
                <a16:creationId xmlns:a16="http://schemas.microsoft.com/office/drawing/2014/main" id="{7F286653-AAA1-4C9A-AB39-F360B892112F}"/>
              </a:ext>
            </a:extLst>
          </p:cNvPr>
          <p:cNvSpPr txBox="1"/>
          <p:nvPr/>
        </p:nvSpPr>
        <p:spPr>
          <a:xfrm>
            <a:off x="629146" y="3752836"/>
            <a:ext cx="492563" cy="253916"/>
          </a:xfrm>
          <a:prstGeom prst="rect">
            <a:avLst/>
          </a:prstGeom>
          <a:noFill/>
        </p:spPr>
        <p:txBody>
          <a:bodyPr wrap="square" rtlCol="0">
            <a:spAutoFit/>
          </a:bodyPr>
          <a:lstStyle/>
          <a:p>
            <a:r>
              <a:rPr lang="es-PE" sz="1050" b="1" dirty="0"/>
              <a:t>2018</a:t>
            </a:r>
          </a:p>
        </p:txBody>
      </p:sp>
      <p:sp>
        <p:nvSpPr>
          <p:cNvPr id="19" name="CuadroTexto 18">
            <a:extLst>
              <a:ext uri="{FF2B5EF4-FFF2-40B4-BE49-F238E27FC236}">
                <a16:creationId xmlns:a16="http://schemas.microsoft.com/office/drawing/2014/main" id="{33750A58-2EF6-472B-8071-03125B935E53}"/>
              </a:ext>
            </a:extLst>
          </p:cNvPr>
          <p:cNvSpPr txBox="1"/>
          <p:nvPr/>
        </p:nvSpPr>
        <p:spPr>
          <a:xfrm>
            <a:off x="956117" y="3521776"/>
            <a:ext cx="504803" cy="253916"/>
          </a:xfrm>
          <a:prstGeom prst="rect">
            <a:avLst/>
          </a:prstGeom>
          <a:noFill/>
        </p:spPr>
        <p:txBody>
          <a:bodyPr wrap="square" rtlCol="0">
            <a:spAutoFit/>
          </a:bodyPr>
          <a:lstStyle/>
          <a:p>
            <a:r>
              <a:rPr lang="es-PE" sz="1050" b="1" dirty="0"/>
              <a:t>2019</a:t>
            </a:r>
          </a:p>
        </p:txBody>
      </p:sp>
      <p:sp>
        <p:nvSpPr>
          <p:cNvPr id="20" name="CuadroTexto 19">
            <a:extLst>
              <a:ext uri="{FF2B5EF4-FFF2-40B4-BE49-F238E27FC236}">
                <a16:creationId xmlns:a16="http://schemas.microsoft.com/office/drawing/2014/main" id="{6D173996-4E3C-4B1E-9D15-168EF30A5469}"/>
              </a:ext>
            </a:extLst>
          </p:cNvPr>
          <p:cNvSpPr txBox="1"/>
          <p:nvPr/>
        </p:nvSpPr>
        <p:spPr>
          <a:xfrm>
            <a:off x="1391248" y="3275973"/>
            <a:ext cx="527181" cy="253916"/>
          </a:xfrm>
          <a:prstGeom prst="rect">
            <a:avLst/>
          </a:prstGeom>
          <a:noFill/>
        </p:spPr>
        <p:txBody>
          <a:bodyPr wrap="square" rtlCol="0">
            <a:spAutoFit/>
          </a:bodyPr>
          <a:lstStyle/>
          <a:p>
            <a:r>
              <a:rPr lang="es-PE" sz="1050" b="1" dirty="0"/>
              <a:t>2020</a:t>
            </a:r>
          </a:p>
        </p:txBody>
      </p:sp>
      <p:sp>
        <p:nvSpPr>
          <p:cNvPr id="21" name="CuadroTexto 20">
            <a:extLst>
              <a:ext uri="{FF2B5EF4-FFF2-40B4-BE49-F238E27FC236}">
                <a16:creationId xmlns:a16="http://schemas.microsoft.com/office/drawing/2014/main" id="{EA98BFCC-C7A5-4A52-B0E8-35072903A642}"/>
              </a:ext>
            </a:extLst>
          </p:cNvPr>
          <p:cNvSpPr txBox="1"/>
          <p:nvPr/>
        </p:nvSpPr>
        <p:spPr>
          <a:xfrm>
            <a:off x="550374" y="3452949"/>
            <a:ext cx="566419" cy="400110"/>
          </a:xfrm>
          <a:prstGeom prst="rect">
            <a:avLst/>
          </a:prstGeom>
          <a:noFill/>
        </p:spPr>
        <p:txBody>
          <a:bodyPr wrap="square" rtlCol="0">
            <a:spAutoFit/>
          </a:bodyPr>
          <a:lstStyle/>
          <a:p>
            <a:pPr algn="ctr"/>
            <a:r>
              <a:rPr lang="es-PE" sz="1000" b="1" dirty="0">
                <a:solidFill>
                  <a:srgbClr val="C00000"/>
                </a:solidFill>
              </a:rPr>
              <a:t>659 mil has</a:t>
            </a:r>
          </a:p>
        </p:txBody>
      </p:sp>
      <p:sp>
        <p:nvSpPr>
          <p:cNvPr id="22" name="CuadroTexto 21">
            <a:extLst>
              <a:ext uri="{FF2B5EF4-FFF2-40B4-BE49-F238E27FC236}">
                <a16:creationId xmlns:a16="http://schemas.microsoft.com/office/drawing/2014/main" id="{701CDC3B-CEDA-4A8C-8A85-F43C17F986D5}"/>
              </a:ext>
            </a:extLst>
          </p:cNvPr>
          <p:cNvSpPr txBox="1"/>
          <p:nvPr/>
        </p:nvSpPr>
        <p:spPr>
          <a:xfrm>
            <a:off x="899421" y="3202219"/>
            <a:ext cx="566418" cy="369332"/>
          </a:xfrm>
          <a:prstGeom prst="rect">
            <a:avLst/>
          </a:prstGeom>
          <a:noFill/>
        </p:spPr>
        <p:txBody>
          <a:bodyPr wrap="square" rtlCol="0">
            <a:spAutoFit/>
          </a:bodyPr>
          <a:lstStyle/>
          <a:p>
            <a:pPr algn="ctr"/>
            <a:r>
              <a:rPr lang="es-PE" sz="900" b="1" dirty="0">
                <a:solidFill>
                  <a:srgbClr val="C00000"/>
                </a:solidFill>
              </a:rPr>
              <a:t>1.1 MM  has</a:t>
            </a:r>
          </a:p>
        </p:txBody>
      </p:sp>
      <p:sp>
        <p:nvSpPr>
          <p:cNvPr id="23" name="CuadroTexto 22">
            <a:extLst>
              <a:ext uri="{FF2B5EF4-FFF2-40B4-BE49-F238E27FC236}">
                <a16:creationId xmlns:a16="http://schemas.microsoft.com/office/drawing/2014/main" id="{63487CEF-2FD0-42B0-9B90-972C507839FB}"/>
              </a:ext>
            </a:extLst>
          </p:cNvPr>
          <p:cNvSpPr txBox="1"/>
          <p:nvPr/>
        </p:nvSpPr>
        <p:spPr>
          <a:xfrm>
            <a:off x="1287795" y="2990823"/>
            <a:ext cx="566418" cy="369332"/>
          </a:xfrm>
          <a:prstGeom prst="rect">
            <a:avLst/>
          </a:prstGeom>
          <a:noFill/>
        </p:spPr>
        <p:txBody>
          <a:bodyPr wrap="square" rtlCol="0">
            <a:spAutoFit/>
          </a:bodyPr>
          <a:lstStyle/>
          <a:p>
            <a:pPr algn="ctr"/>
            <a:r>
              <a:rPr lang="es-PE" sz="900" b="1" dirty="0">
                <a:solidFill>
                  <a:srgbClr val="C00000"/>
                </a:solidFill>
              </a:rPr>
              <a:t>2.3 MM  has</a:t>
            </a:r>
          </a:p>
        </p:txBody>
      </p:sp>
      <p:sp>
        <p:nvSpPr>
          <p:cNvPr id="24" name="Título 1">
            <a:extLst>
              <a:ext uri="{FF2B5EF4-FFF2-40B4-BE49-F238E27FC236}">
                <a16:creationId xmlns:a16="http://schemas.microsoft.com/office/drawing/2014/main" id="{691D5F21-BB7D-4AA6-9B1B-3F0668AAF113}"/>
              </a:ext>
            </a:extLst>
          </p:cNvPr>
          <p:cNvSpPr txBox="1">
            <a:spLocks/>
          </p:cNvSpPr>
          <p:nvPr/>
        </p:nvSpPr>
        <p:spPr>
          <a:xfrm>
            <a:off x="8925448" y="1509881"/>
            <a:ext cx="1720645" cy="296321"/>
          </a:xfrm>
          <a:prstGeom prst="roundRect">
            <a:avLst/>
          </a:prstGeom>
          <a:solidFill>
            <a:srgbClr val="94E2F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2000" b="1" dirty="0"/>
              <a:t>Seguro Agrario</a:t>
            </a:r>
          </a:p>
        </p:txBody>
      </p:sp>
      <p:graphicFrame>
        <p:nvGraphicFramePr>
          <p:cNvPr id="25" name="Gráfico 24">
            <a:extLst>
              <a:ext uri="{FF2B5EF4-FFF2-40B4-BE49-F238E27FC236}">
                <a16:creationId xmlns:a16="http://schemas.microsoft.com/office/drawing/2014/main" id="{1CEDFF7C-9EE0-42FE-BF30-5EBD3083B068}"/>
              </a:ext>
            </a:extLst>
          </p:cNvPr>
          <p:cNvGraphicFramePr>
            <a:graphicFrameLocks/>
          </p:cNvGraphicFramePr>
          <p:nvPr/>
        </p:nvGraphicFramePr>
        <p:xfrm>
          <a:off x="7172171" y="2381966"/>
          <a:ext cx="4794069" cy="3714034"/>
        </p:xfrm>
        <a:graphic>
          <a:graphicData uri="http://schemas.openxmlformats.org/drawingml/2006/chart">
            <c:chart xmlns:c="http://schemas.openxmlformats.org/drawingml/2006/chart" xmlns:r="http://schemas.openxmlformats.org/officeDocument/2006/relationships" r:id="rId6"/>
          </a:graphicData>
        </a:graphic>
      </p:graphicFrame>
      <p:sp>
        <p:nvSpPr>
          <p:cNvPr id="26" name="CuadroTexto 25">
            <a:extLst>
              <a:ext uri="{FF2B5EF4-FFF2-40B4-BE49-F238E27FC236}">
                <a16:creationId xmlns:a16="http://schemas.microsoft.com/office/drawing/2014/main" id="{8C82C743-1020-4394-8802-C510FE903F4C}"/>
              </a:ext>
            </a:extLst>
          </p:cNvPr>
          <p:cNvSpPr txBox="1"/>
          <p:nvPr/>
        </p:nvSpPr>
        <p:spPr>
          <a:xfrm>
            <a:off x="4191210" y="1991545"/>
            <a:ext cx="2304482" cy="523220"/>
          </a:xfrm>
          <a:prstGeom prst="rect">
            <a:avLst/>
          </a:prstGeom>
          <a:noFill/>
        </p:spPr>
        <p:txBody>
          <a:bodyPr wrap="square" rtlCol="0">
            <a:spAutoFit/>
          </a:bodyPr>
          <a:lstStyle/>
          <a:p>
            <a:r>
              <a:rPr lang="es-PE" sz="1400" b="1" dirty="0"/>
              <a:t>Quince (15) riesgos cubiertos:</a:t>
            </a:r>
          </a:p>
        </p:txBody>
      </p:sp>
      <p:sp>
        <p:nvSpPr>
          <p:cNvPr id="27" name="CuadroTexto 26">
            <a:extLst>
              <a:ext uri="{FF2B5EF4-FFF2-40B4-BE49-F238E27FC236}">
                <a16:creationId xmlns:a16="http://schemas.microsoft.com/office/drawing/2014/main" id="{EFF898B2-8591-40F8-AEA0-30DCDC69D90D}"/>
              </a:ext>
            </a:extLst>
          </p:cNvPr>
          <p:cNvSpPr txBox="1"/>
          <p:nvPr/>
        </p:nvSpPr>
        <p:spPr>
          <a:xfrm>
            <a:off x="4075611" y="2529337"/>
            <a:ext cx="1743887" cy="3223959"/>
          </a:xfrm>
          <a:prstGeom prst="rect">
            <a:avLst/>
          </a:prstGeom>
          <a:noFill/>
        </p:spPr>
        <p:txBody>
          <a:bodyPr wrap="square">
            <a:spAutoFit/>
          </a:bodyPr>
          <a:lstStyle/>
          <a:p>
            <a:pPr>
              <a:lnSpc>
                <a:spcPct val="90000"/>
              </a:lnSpc>
              <a:spcBef>
                <a:spcPts val="600"/>
              </a:spcBef>
            </a:pPr>
            <a:r>
              <a:rPr lang="es-PE" sz="1100" b="1" u="sng" dirty="0">
                <a:solidFill>
                  <a:srgbClr val="C00000"/>
                </a:solidFill>
              </a:rPr>
              <a:t>Climáticos</a:t>
            </a:r>
            <a:r>
              <a:rPr lang="es-PE" sz="1100" b="1" dirty="0">
                <a:solidFill>
                  <a:srgbClr val="C00000"/>
                </a:solidFill>
              </a:rPr>
              <a:t>:</a:t>
            </a:r>
          </a:p>
          <a:p>
            <a:pPr marL="358775" indent="-358775">
              <a:lnSpc>
                <a:spcPct val="90000"/>
              </a:lnSpc>
              <a:spcBef>
                <a:spcPts val="600"/>
              </a:spcBef>
              <a:buFont typeface="+mj-lt"/>
              <a:buAutoNum type="arabicPeriod"/>
            </a:pPr>
            <a:r>
              <a:rPr lang="es-PE" sz="1100" dirty="0"/>
              <a:t>Sequía</a:t>
            </a:r>
          </a:p>
          <a:p>
            <a:pPr marL="358775" indent="-358775">
              <a:lnSpc>
                <a:spcPct val="90000"/>
              </a:lnSpc>
              <a:spcBef>
                <a:spcPts val="600"/>
              </a:spcBef>
              <a:buFont typeface="+mj-lt"/>
              <a:buAutoNum type="arabicPeriod"/>
            </a:pPr>
            <a:r>
              <a:rPr lang="es-PE" sz="1100" dirty="0"/>
              <a:t>Lluvias excesivas o extemporáneas</a:t>
            </a:r>
          </a:p>
          <a:p>
            <a:pPr marL="358775" indent="-358775">
              <a:lnSpc>
                <a:spcPct val="90000"/>
              </a:lnSpc>
              <a:spcBef>
                <a:spcPts val="600"/>
              </a:spcBef>
              <a:buFont typeface="+mj-lt"/>
              <a:buAutoNum type="arabicPeriod"/>
            </a:pPr>
            <a:r>
              <a:rPr lang="es-PE" sz="1100" dirty="0"/>
              <a:t>Huayco o deslizamiento</a:t>
            </a:r>
          </a:p>
          <a:p>
            <a:pPr marL="358775" indent="-358775">
              <a:lnSpc>
                <a:spcPct val="90000"/>
              </a:lnSpc>
              <a:spcBef>
                <a:spcPts val="600"/>
              </a:spcBef>
              <a:buFont typeface="+mj-lt"/>
              <a:buAutoNum type="arabicPeriod"/>
            </a:pPr>
            <a:r>
              <a:rPr lang="es-PE" sz="1100" dirty="0"/>
              <a:t>Inundación</a:t>
            </a:r>
          </a:p>
          <a:p>
            <a:pPr marL="358775" indent="-358775">
              <a:lnSpc>
                <a:spcPct val="90000"/>
              </a:lnSpc>
              <a:spcBef>
                <a:spcPts val="600"/>
              </a:spcBef>
              <a:buFont typeface="+mj-lt"/>
              <a:buAutoNum type="arabicPeriod"/>
            </a:pPr>
            <a:r>
              <a:rPr lang="es-PE" sz="1100" dirty="0"/>
              <a:t>Falta de piso para cosechar</a:t>
            </a:r>
          </a:p>
          <a:p>
            <a:pPr marL="358775" indent="-358775">
              <a:lnSpc>
                <a:spcPct val="90000"/>
              </a:lnSpc>
              <a:spcBef>
                <a:spcPts val="600"/>
              </a:spcBef>
              <a:buFont typeface="+mj-lt"/>
              <a:buAutoNum type="arabicPeriod"/>
            </a:pPr>
            <a:r>
              <a:rPr lang="es-PE" sz="1100" dirty="0"/>
              <a:t>Exceso de humedad</a:t>
            </a:r>
          </a:p>
          <a:p>
            <a:pPr marL="358775" indent="-358775">
              <a:lnSpc>
                <a:spcPct val="90000"/>
              </a:lnSpc>
              <a:spcBef>
                <a:spcPts val="600"/>
              </a:spcBef>
              <a:buFont typeface="+mj-lt"/>
              <a:buAutoNum type="arabicPeriod"/>
            </a:pPr>
            <a:r>
              <a:rPr lang="es-PE" sz="1100" dirty="0"/>
              <a:t>Helada y baja </a:t>
            </a:r>
            <a:r>
              <a:rPr lang="es-PE" sz="1100" dirty="0" err="1"/>
              <a:t>T°</a:t>
            </a:r>
            <a:endParaRPr lang="es-PE" sz="1100" dirty="0"/>
          </a:p>
          <a:p>
            <a:pPr marL="358775" indent="-358775">
              <a:lnSpc>
                <a:spcPct val="90000"/>
              </a:lnSpc>
              <a:spcBef>
                <a:spcPts val="600"/>
              </a:spcBef>
              <a:buFont typeface="+mj-lt"/>
              <a:buAutoNum type="arabicPeriod"/>
            </a:pPr>
            <a:r>
              <a:rPr lang="es-PE" sz="1100" dirty="0"/>
              <a:t>Granizo y nieve</a:t>
            </a:r>
          </a:p>
          <a:p>
            <a:pPr marL="358775" indent="-358775">
              <a:lnSpc>
                <a:spcPct val="90000"/>
              </a:lnSpc>
              <a:spcBef>
                <a:spcPts val="600"/>
              </a:spcBef>
              <a:buFont typeface="+mj-lt"/>
              <a:buAutoNum type="arabicPeriod"/>
            </a:pPr>
            <a:r>
              <a:rPr lang="es-PE" sz="1100" dirty="0"/>
              <a:t>Altas temperaturas</a:t>
            </a:r>
          </a:p>
          <a:p>
            <a:pPr marL="358775" indent="-358775">
              <a:lnSpc>
                <a:spcPct val="90000"/>
              </a:lnSpc>
              <a:spcBef>
                <a:spcPts val="600"/>
              </a:spcBef>
              <a:buFont typeface="+mj-lt"/>
              <a:buAutoNum type="arabicPeriod"/>
            </a:pPr>
            <a:r>
              <a:rPr lang="es-PE" sz="1100" dirty="0"/>
              <a:t>Viento fuerte</a:t>
            </a:r>
          </a:p>
          <a:p>
            <a:pPr marL="358775" indent="-358775">
              <a:lnSpc>
                <a:spcPct val="90000"/>
              </a:lnSpc>
              <a:spcBef>
                <a:spcPts val="600"/>
              </a:spcBef>
              <a:buFont typeface="+mj-lt"/>
              <a:buAutoNum type="arabicPeriod"/>
            </a:pPr>
            <a:endParaRPr lang="es-PE" sz="1100" dirty="0"/>
          </a:p>
        </p:txBody>
      </p:sp>
      <p:sp>
        <p:nvSpPr>
          <p:cNvPr id="28" name="CuadroTexto 27">
            <a:extLst>
              <a:ext uri="{FF2B5EF4-FFF2-40B4-BE49-F238E27FC236}">
                <a16:creationId xmlns:a16="http://schemas.microsoft.com/office/drawing/2014/main" id="{677E331C-DEBF-456D-A059-74BF17EFE547}"/>
              </a:ext>
            </a:extLst>
          </p:cNvPr>
          <p:cNvSpPr txBox="1"/>
          <p:nvPr/>
        </p:nvSpPr>
        <p:spPr>
          <a:xfrm>
            <a:off x="7405100" y="2279457"/>
            <a:ext cx="3041595" cy="523220"/>
          </a:xfrm>
          <a:prstGeom prst="rect">
            <a:avLst/>
          </a:prstGeom>
          <a:noFill/>
        </p:spPr>
        <p:txBody>
          <a:bodyPr wrap="square" rtlCol="0">
            <a:spAutoFit/>
          </a:bodyPr>
          <a:lstStyle/>
          <a:p>
            <a:r>
              <a:rPr lang="es-PE" sz="1400" b="1" dirty="0"/>
              <a:t>Reducción del costo de prima por hectárea (S/)</a:t>
            </a:r>
          </a:p>
        </p:txBody>
      </p:sp>
      <p:sp>
        <p:nvSpPr>
          <p:cNvPr id="29" name="CuadroTexto 28">
            <a:extLst>
              <a:ext uri="{FF2B5EF4-FFF2-40B4-BE49-F238E27FC236}">
                <a16:creationId xmlns:a16="http://schemas.microsoft.com/office/drawing/2014/main" id="{0C400D55-51F0-478C-9352-608D7D0F58B8}"/>
              </a:ext>
            </a:extLst>
          </p:cNvPr>
          <p:cNvSpPr txBox="1"/>
          <p:nvPr/>
        </p:nvSpPr>
        <p:spPr>
          <a:xfrm>
            <a:off x="5750186" y="2514765"/>
            <a:ext cx="1421985" cy="2613023"/>
          </a:xfrm>
          <a:prstGeom prst="rect">
            <a:avLst/>
          </a:prstGeom>
          <a:noFill/>
        </p:spPr>
        <p:txBody>
          <a:bodyPr wrap="square">
            <a:spAutoFit/>
          </a:bodyPr>
          <a:lstStyle/>
          <a:p>
            <a:pPr>
              <a:lnSpc>
                <a:spcPct val="90000"/>
              </a:lnSpc>
              <a:spcBef>
                <a:spcPts val="600"/>
              </a:spcBef>
            </a:pPr>
            <a:r>
              <a:rPr lang="es-PE" sz="1100" b="1" u="sng" dirty="0">
                <a:solidFill>
                  <a:srgbClr val="C00000"/>
                </a:solidFill>
              </a:rPr>
              <a:t>Biológicos:</a:t>
            </a:r>
          </a:p>
          <a:p>
            <a:pPr marL="358775" indent="-358775">
              <a:lnSpc>
                <a:spcPct val="90000"/>
              </a:lnSpc>
              <a:spcBef>
                <a:spcPts val="600"/>
              </a:spcBef>
              <a:buFont typeface="+mj-lt"/>
              <a:buAutoNum type="arabicPeriod" startAt="11"/>
            </a:pPr>
            <a:r>
              <a:rPr lang="es-PE" sz="1100" dirty="0"/>
              <a:t>Plagas y depredadores</a:t>
            </a:r>
          </a:p>
          <a:p>
            <a:pPr marL="358775" indent="-358775">
              <a:lnSpc>
                <a:spcPct val="90000"/>
              </a:lnSpc>
              <a:spcBef>
                <a:spcPts val="600"/>
              </a:spcBef>
              <a:buFont typeface="+mj-lt"/>
              <a:buAutoNum type="arabicPeriod" startAt="11"/>
            </a:pPr>
            <a:r>
              <a:rPr lang="es-PE" sz="1100" dirty="0"/>
              <a:t>Enfermedades</a:t>
            </a:r>
          </a:p>
          <a:p>
            <a:pPr>
              <a:lnSpc>
                <a:spcPct val="90000"/>
              </a:lnSpc>
              <a:spcBef>
                <a:spcPts val="600"/>
              </a:spcBef>
            </a:pPr>
            <a:r>
              <a:rPr lang="es-PE" sz="1100" b="1" u="sng" dirty="0">
                <a:solidFill>
                  <a:srgbClr val="C00000"/>
                </a:solidFill>
              </a:rPr>
              <a:t>Naturales:</a:t>
            </a:r>
          </a:p>
          <a:p>
            <a:pPr marL="358775" indent="-358775">
              <a:lnSpc>
                <a:spcPct val="90000"/>
              </a:lnSpc>
              <a:spcBef>
                <a:spcPts val="600"/>
              </a:spcBef>
              <a:buFont typeface="+mj-lt"/>
              <a:buAutoNum type="arabicPeriod" startAt="13"/>
            </a:pPr>
            <a:r>
              <a:rPr lang="es-PE" sz="1100" dirty="0"/>
              <a:t>Erupción volcánica</a:t>
            </a:r>
          </a:p>
          <a:p>
            <a:pPr marL="358775" indent="-358775">
              <a:lnSpc>
                <a:spcPct val="90000"/>
              </a:lnSpc>
              <a:spcBef>
                <a:spcPts val="600"/>
              </a:spcBef>
              <a:buFont typeface="+mj-lt"/>
              <a:buAutoNum type="arabicPeriod" startAt="13"/>
            </a:pPr>
            <a:r>
              <a:rPr lang="es-PE" sz="1100" dirty="0"/>
              <a:t>Terremoto</a:t>
            </a:r>
          </a:p>
          <a:p>
            <a:pPr marL="358775" indent="-358775">
              <a:lnSpc>
                <a:spcPct val="90000"/>
              </a:lnSpc>
              <a:spcBef>
                <a:spcPts val="600"/>
              </a:spcBef>
              <a:buFont typeface="+mj-lt"/>
              <a:buAutoNum type="arabicPeriod" startAt="13"/>
            </a:pPr>
            <a:endParaRPr lang="es-PE" sz="1100" dirty="0"/>
          </a:p>
          <a:p>
            <a:pPr>
              <a:lnSpc>
                <a:spcPct val="90000"/>
              </a:lnSpc>
              <a:spcBef>
                <a:spcPts val="600"/>
              </a:spcBef>
            </a:pPr>
            <a:r>
              <a:rPr lang="es-PE" sz="1100" b="1" u="sng" dirty="0">
                <a:solidFill>
                  <a:srgbClr val="C00000"/>
                </a:solidFill>
              </a:rPr>
              <a:t>Otro:</a:t>
            </a:r>
          </a:p>
          <a:p>
            <a:pPr marL="457200" indent="-457200">
              <a:lnSpc>
                <a:spcPct val="90000"/>
              </a:lnSpc>
              <a:spcBef>
                <a:spcPts val="600"/>
              </a:spcBef>
              <a:buFont typeface="+mj-lt"/>
              <a:buAutoNum type="arabicPeriod" startAt="15"/>
            </a:pPr>
            <a:r>
              <a:rPr lang="es-PE" sz="1100" dirty="0"/>
              <a:t>Incendio</a:t>
            </a:r>
          </a:p>
          <a:p>
            <a:pPr marL="358775" indent="-358775">
              <a:lnSpc>
                <a:spcPct val="90000"/>
              </a:lnSpc>
              <a:spcBef>
                <a:spcPts val="600"/>
              </a:spcBef>
              <a:buFont typeface="+mj-lt"/>
              <a:buAutoNum type="arabicPeriod"/>
            </a:pPr>
            <a:endParaRPr lang="es-PE" sz="1100" dirty="0"/>
          </a:p>
        </p:txBody>
      </p:sp>
      <p:sp>
        <p:nvSpPr>
          <p:cNvPr id="31" name="Rectángulo 30"/>
          <p:cNvSpPr/>
          <p:nvPr/>
        </p:nvSpPr>
        <p:spPr>
          <a:xfrm>
            <a:off x="3497036" y="103121"/>
            <a:ext cx="8395412" cy="830997"/>
          </a:xfrm>
          <a:prstGeom prst="rect">
            <a:avLst/>
          </a:prstGeom>
        </p:spPr>
        <p:txBody>
          <a:bodyPr wrap="square">
            <a:spAutoFit/>
          </a:bodyPr>
          <a:lstStyle/>
          <a:p>
            <a:pPr algn="ctr"/>
            <a:r>
              <a:rPr lang="es-PE" sz="2400" b="1" dirty="0">
                <a:solidFill>
                  <a:srgbClr val="FF0000"/>
                </a:solidFill>
              </a:rPr>
              <a:t>Eje de Política 5  </a:t>
            </a:r>
            <a:r>
              <a:rPr lang="pt-BR" sz="2400" b="1" dirty="0">
                <a:solidFill>
                  <a:srgbClr val="FF0000"/>
                </a:solidFill>
              </a:rPr>
              <a:t>Política Nacional Agraria:</a:t>
            </a:r>
            <a:r>
              <a:rPr lang="es-PE" sz="2400" b="1" dirty="0">
                <a:solidFill>
                  <a:srgbClr val="FF0000"/>
                </a:solidFill>
              </a:rPr>
              <a:t> Financiamiento y Seguro Agrario</a:t>
            </a:r>
            <a:endParaRPr lang="pt-BR" sz="2400" b="1" dirty="0">
              <a:solidFill>
                <a:srgbClr val="FF0000"/>
              </a:solidFill>
            </a:endParaRPr>
          </a:p>
        </p:txBody>
      </p:sp>
    </p:spTree>
    <p:extLst>
      <p:ext uri="{BB962C8B-B14F-4D97-AF65-F5344CB8AC3E}">
        <p14:creationId xmlns:p14="http://schemas.microsoft.com/office/powerpoint/2010/main" val="131034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sp>
        <p:nvSpPr>
          <p:cNvPr id="6" name="Rectángulo 5"/>
          <p:cNvSpPr/>
          <p:nvPr/>
        </p:nvSpPr>
        <p:spPr>
          <a:xfrm>
            <a:off x="5821680" y="2251473"/>
            <a:ext cx="6096000" cy="3083921"/>
          </a:xfrm>
          <a:prstGeom prst="rect">
            <a:avLst/>
          </a:prstGeom>
        </p:spPr>
        <p:txBody>
          <a:bodyPr>
            <a:spAutoFit/>
          </a:bodyPr>
          <a:lstStyle/>
          <a:p>
            <a:pPr algn="ctr">
              <a:lnSpc>
                <a:spcPct val="90000"/>
              </a:lnSpc>
              <a:spcBef>
                <a:spcPct val="0"/>
              </a:spcBef>
              <a:buNone/>
              <a:defRPr/>
            </a:pPr>
            <a:r>
              <a:rPr lang="es-ES" sz="3600" b="1" dirty="0">
                <a:solidFill>
                  <a:srgbClr val="FF0000"/>
                </a:solidFill>
              </a:rPr>
              <a:t>4. Convocatoria a elecciones para renovar los Consejos Directivos de las Organizaciones de la Junta de Usuarios de Agua, según Ley vigente </a:t>
            </a:r>
            <a:endParaRPr lang="es-PE" altLang="es-PE"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1026" name="Picture 2" descr="Una vez más se postergó la elección de la Junta de Usuarios de Sechura. -  Cutivalú Piu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30" y="894806"/>
            <a:ext cx="5071673" cy="252113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a:stretch>
            <a:fillRect/>
          </a:stretch>
        </p:blipFill>
        <p:spPr>
          <a:xfrm>
            <a:off x="228329" y="3415938"/>
            <a:ext cx="5071673" cy="2841717"/>
          </a:xfrm>
          <a:prstGeom prst="rect">
            <a:avLst/>
          </a:prstGeom>
        </p:spPr>
      </p:pic>
    </p:spTree>
    <p:extLst>
      <p:ext uri="{BB962C8B-B14F-4D97-AF65-F5344CB8AC3E}">
        <p14:creationId xmlns:p14="http://schemas.microsoft.com/office/powerpoint/2010/main" val="2228534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graphicFrame>
        <p:nvGraphicFramePr>
          <p:cNvPr id="6" name="Marcador de contenido 3"/>
          <p:cNvGraphicFramePr>
            <a:graphicFrameLocks noGrp="1"/>
          </p:cNvGraphicFramePr>
          <p:nvPr>
            <p:ph idx="1"/>
            <p:extLst>
              <p:ext uri="{D42A27DB-BD31-4B8C-83A1-F6EECF244321}">
                <p14:modId xmlns:p14="http://schemas.microsoft.com/office/powerpoint/2010/main" val="217011643"/>
              </p:ext>
            </p:extLst>
          </p:nvPr>
        </p:nvGraphicFramePr>
        <p:xfrm>
          <a:off x="156377" y="0"/>
          <a:ext cx="11743507" cy="4983705"/>
        </p:xfrm>
        <a:graphic>
          <a:graphicData uri="http://schemas.openxmlformats.org/drawingml/2006/table">
            <a:tbl>
              <a:tblPr firstRow="1" bandRow="1">
                <a:tableStyleId>{5C22544A-7EE6-4342-B048-85BDC9FD1C3A}</a:tableStyleId>
              </a:tblPr>
              <a:tblGrid>
                <a:gridCol w="6644368">
                  <a:extLst>
                    <a:ext uri="{9D8B030D-6E8A-4147-A177-3AD203B41FA5}">
                      <a16:colId xmlns:a16="http://schemas.microsoft.com/office/drawing/2014/main" val="2782807943"/>
                    </a:ext>
                  </a:extLst>
                </a:gridCol>
                <a:gridCol w="5099139">
                  <a:extLst>
                    <a:ext uri="{9D8B030D-6E8A-4147-A177-3AD203B41FA5}">
                      <a16:colId xmlns:a16="http://schemas.microsoft.com/office/drawing/2014/main" val="272509433"/>
                    </a:ext>
                  </a:extLst>
                </a:gridCol>
              </a:tblGrid>
              <a:tr h="304327">
                <a:tc>
                  <a:txBody>
                    <a:bodyPr/>
                    <a:lstStyle/>
                    <a:p>
                      <a:r>
                        <a:rPr lang="es-ES" sz="2000" dirty="0">
                          <a:solidFill>
                            <a:schemeClr val="tx1"/>
                          </a:solidFill>
                          <a:latin typeface="Arial Narrow" panose="020B0606020202030204" pitchFamily="34" charset="0"/>
                        </a:rPr>
                        <a:t>Reglas</a:t>
                      </a:r>
                      <a:r>
                        <a:rPr lang="es-ES" sz="2000" baseline="0" dirty="0">
                          <a:solidFill>
                            <a:schemeClr val="tx1"/>
                          </a:solidFill>
                          <a:latin typeface="Arial Narrow" panose="020B0606020202030204" pitchFamily="34" charset="0"/>
                        </a:rPr>
                        <a:t> Generales al Proceso Electoral de los Consejos Directivos - CD</a:t>
                      </a:r>
                      <a:endParaRPr lang="es-PE" sz="2000" dirty="0">
                        <a:solidFill>
                          <a:schemeClr val="tx1"/>
                        </a:solidFill>
                        <a:latin typeface="Arial Narrow" panose="020B0606020202030204" pitchFamily="34" charset="0"/>
                      </a:endParaRPr>
                    </a:p>
                  </a:txBody>
                  <a:tcPr>
                    <a:solidFill>
                      <a:srgbClr val="FFFF00"/>
                    </a:solidFill>
                  </a:tcPr>
                </a:tc>
                <a:tc>
                  <a:txBody>
                    <a:bodyPr/>
                    <a:lstStyle/>
                    <a:p>
                      <a:r>
                        <a:rPr lang="es-ES" sz="2400" dirty="0">
                          <a:solidFill>
                            <a:schemeClr val="tx1"/>
                          </a:solidFill>
                          <a:latin typeface="Arial Narrow" panose="020B0606020202030204" pitchFamily="34" charset="0"/>
                        </a:rPr>
                        <a:t>Problemas</a:t>
                      </a:r>
                      <a:r>
                        <a:rPr lang="es-ES" sz="2400" baseline="0" dirty="0">
                          <a:solidFill>
                            <a:schemeClr val="tx1"/>
                          </a:solidFill>
                          <a:latin typeface="Arial Narrow" panose="020B0606020202030204" pitchFamily="34" charset="0"/>
                        </a:rPr>
                        <a:t> generados por el COVID-19</a:t>
                      </a:r>
                      <a:endParaRPr lang="es-PE" sz="2400" dirty="0">
                        <a:solidFill>
                          <a:schemeClr val="tx1"/>
                        </a:solidFill>
                        <a:latin typeface="Arial Narrow" panose="020B0606020202030204" pitchFamily="34" charset="0"/>
                      </a:endParaRPr>
                    </a:p>
                  </a:txBody>
                  <a:tcPr>
                    <a:solidFill>
                      <a:srgbClr val="FFFF00"/>
                    </a:solidFill>
                  </a:tcPr>
                </a:tc>
                <a:extLst>
                  <a:ext uri="{0D108BD9-81ED-4DB2-BD59-A6C34878D82A}">
                    <a16:rowId xmlns:a16="http://schemas.microsoft.com/office/drawing/2014/main" val="1325231257"/>
                  </a:ext>
                </a:extLst>
              </a:tr>
              <a:tr h="968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600" dirty="0">
                          <a:latin typeface="Arial Narrow" panose="020B0606020202030204" pitchFamily="34" charset="0"/>
                        </a:rPr>
                        <a:t>Cada usuario de agua tiene derecho a un voto (universal, personal y secreto),</a:t>
                      </a:r>
                      <a:r>
                        <a:rPr lang="es-PE" sz="1600" baseline="0" dirty="0">
                          <a:latin typeface="Arial Narrow" panose="020B0606020202030204" pitchFamily="34" charset="0"/>
                        </a:rPr>
                        <a:t> desarrollado de manera presencial y con el quorum del acto electoral de 50+1 en primera convocatoria y 35% en segunda convocatoria</a:t>
                      </a:r>
                      <a:r>
                        <a:rPr lang="es-PE" sz="1600" dirty="0">
                          <a:latin typeface="Arial Narrow" panose="020B0606020202030204" pitchFamily="34" charset="0"/>
                        </a:rPr>
                        <a:t>.</a:t>
                      </a:r>
                    </a:p>
                    <a:p>
                      <a:endParaRPr lang="es-PE" sz="1600" dirty="0">
                        <a:latin typeface="Arial Narrow" panose="020B0606020202030204" pitchFamily="34" charset="0"/>
                      </a:endParaRPr>
                    </a:p>
                  </a:txBody>
                  <a:tcPr>
                    <a:solidFill>
                      <a:srgbClr val="FFC000"/>
                    </a:solidFill>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dirty="0">
                          <a:latin typeface="Arial Narrow" panose="020B0606020202030204" pitchFamily="34" charset="0"/>
                        </a:rPr>
                        <a:t>Estado de emergencia nacional: </a:t>
                      </a:r>
                    </a:p>
                    <a:p>
                      <a:pPr marL="0" marR="0" indent="0" algn="l" defTabSz="914400" rtl="0" eaLnBrk="1" fontAlgn="auto" latinLnBrk="0" hangingPunct="1">
                        <a:lnSpc>
                          <a:spcPct val="100000"/>
                        </a:lnSpc>
                        <a:spcBef>
                          <a:spcPts val="0"/>
                        </a:spcBef>
                        <a:spcAft>
                          <a:spcPts val="0"/>
                        </a:spcAft>
                        <a:buClrTx/>
                        <a:buSzTx/>
                        <a:buFontTx/>
                        <a:buNone/>
                        <a:tabLst/>
                        <a:defRPr/>
                      </a:pPr>
                      <a:r>
                        <a:rPr lang="es-MX" sz="2000" dirty="0">
                          <a:latin typeface="Arial Narrow" panose="020B0606020202030204" pitchFamily="34" charset="0"/>
                        </a:rPr>
                        <a:t>suspende los derechos de reunión lo cual impide </a:t>
                      </a:r>
                      <a:r>
                        <a:rPr lang="es-MX" sz="2000" baseline="0" dirty="0">
                          <a:latin typeface="Arial Narrow" panose="020B0606020202030204" pitchFamily="34" charset="0"/>
                        </a:rPr>
                        <a:t>la convocatoria y desarrollo de la asamblea de elección del comité electoral y comité de impugnaciones en junio, así como el acto electoral en noviembre.</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2000" baseline="0"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2000" baseline="0" dirty="0">
                          <a:latin typeface="Arial Narrow" panose="020B0606020202030204" pitchFamily="34" charset="0"/>
                        </a:rPr>
                        <a:t>Se dificultó porque la gran mayoría de usuarios supera los 65 años (población de riesgo)</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600" baseline="0"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sz="1600" baseline="0" dirty="0">
                        <a:latin typeface="Arial Narrow" panose="020B0606020202030204" pitchFamily="34" charset="0"/>
                      </a:endParaRPr>
                    </a:p>
                    <a:p>
                      <a:endParaRPr lang="es-PE" sz="1600" dirty="0">
                        <a:latin typeface="Arial Narrow" panose="020B0606020202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s-MX" sz="1600" dirty="0">
                        <a:latin typeface="Arial Narrow" panose="020B0606020202030204" pitchFamily="34" charset="0"/>
                      </a:endParaRPr>
                    </a:p>
                    <a:p>
                      <a:endParaRPr lang="es-PE" sz="16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3348638482"/>
                  </a:ext>
                </a:extLst>
              </a:tr>
              <a:tr h="746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600" dirty="0">
                          <a:latin typeface="Arial Narrow" panose="020B0606020202030204" pitchFamily="34" charset="0"/>
                        </a:rPr>
                        <a:t>El proceso de elección de los CD de las juntas y comisiones de usuarios se realiza en forma simultánea y en un solo acto electoral y se realiza en el último año de gestión del CD en ejercicio.</a:t>
                      </a:r>
                    </a:p>
                  </a:txBody>
                  <a:tcPr>
                    <a:solidFill>
                      <a:schemeClr val="accent4">
                        <a:lumMod val="40000"/>
                        <a:lumOff val="60000"/>
                      </a:schemeClr>
                    </a:solidFill>
                  </a:tcPr>
                </a:tc>
                <a:tc v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s-PE" sz="1400" dirty="0">
                        <a:latin typeface="Arial Narrow" panose="020B0606020202030204" pitchFamily="34" charset="0"/>
                      </a:endParaRPr>
                    </a:p>
                  </a:txBody>
                  <a:tcPr/>
                </a:tc>
                <a:extLst>
                  <a:ext uri="{0D108BD9-81ED-4DB2-BD59-A6C34878D82A}">
                    <a16:rowId xmlns:a16="http://schemas.microsoft.com/office/drawing/2014/main" val="4224252026"/>
                  </a:ext>
                </a:extLst>
              </a:tr>
              <a:tr h="746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600" dirty="0">
                          <a:latin typeface="Arial Narrow" panose="020B0606020202030204" pitchFamily="34" charset="0"/>
                        </a:rPr>
                        <a:t>El proceso electoral se inicia</a:t>
                      </a:r>
                      <a:r>
                        <a:rPr lang="es-PE" sz="1600" baseline="0" dirty="0">
                          <a:latin typeface="Arial Narrow" panose="020B0606020202030204" pitchFamily="34" charset="0"/>
                        </a:rPr>
                        <a:t> con la elección </a:t>
                      </a:r>
                      <a:r>
                        <a:rPr lang="es-PE" sz="1600" dirty="0">
                          <a:latin typeface="Arial Narrow" panose="020B0606020202030204" pitchFamily="34" charset="0"/>
                        </a:rPr>
                        <a:t>del Comité Electoral y el Comité de Impugnaciones en junio, cuyas decisiones no son revisables en sede administrativa. </a:t>
                      </a:r>
                    </a:p>
                  </a:txBody>
                  <a:tcPr/>
                </a:tc>
                <a:tc vMerge="1">
                  <a:txBody>
                    <a:bodyPr/>
                    <a:lstStyle/>
                    <a:p>
                      <a:endParaRPr lang="es-PE" sz="1400" dirty="0">
                        <a:latin typeface="Arial Narrow" panose="020B0606020202030204" pitchFamily="34" charset="0"/>
                      </a:endParaRPr>
                    </a:p>
                  </a:txBody>
                  <a:tcPr/>
                </a:tc>
                <a:extLst>
                  <a:ext uri="{0D108BD9-81ED-4DB2-BD59-A6C34878D82A}">
                    <a16:rowId xmlns:a16="http://schemas.microsoft.com/office/drawing/2014/main" val="461348112"/>
                  </a:ext>
                </a:extLst>
              </a:tr>
              <a:tr h="30432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sz="1600" dirty="0">
                          <a:latin typeface="Arial Narrow" panose="020B0606020202030204" pitchFamily="34" charset="0"/>
                        </a:rPr>
                        <a:t>Quorum 50+1 y 35% </a:t>
                      </a:r>
                      <a:endParaRPr lang="es-PE" sz="1600" dirty="0">
                        <a:latin typeface="Arial Narrow" panose="020B0606020202030204" pitchFamily="34" charset="0"/>
                      </a:endParaRPr>
                    </a:p>
                  </a:txBody>
                  <a:tcPr/>
                </a:tc>
                <a:tc vMerge="1">
                  <a:txBody>
                    <a:bodyPr/>
                    <a:lstStyle/>
                    <a:p>
                      <a:endParaRPr lang="es-PE" sz="1400" dirty="0">
                        <a:latin typeface="Arial Narrow" panose="020B0606020202030204" pitchFamily="34" charset="0"/>
                      </a:endParaRPr>
                    </a:p>
                  </a:txBody>
                  <a:tcPr/>
                </a:tc>
                <a:extLst>
                  <a:ext uri="{0D108BD9-81ED-4DB2-BD59-A6C34878D82A}">
                    <a16:rowId xmlns:a16="http://schemas.microsoft.com/office/drawing/2014/main" val="148160151"/>
                  </a:ext>
                </a:extLst>
              </a:tr>
              <a:tr h="1189643">
                <a:tc>
                  <a:txBody>
                    <a:bodyPr/>
                    <a:lstStyle/>
                    <a:p>
                      <a:pPr marL="0" indent="0" algn="just">
                        <a:buFont typeface="Wingdings" panose="05000000000000000000" pitchFamily="2" charset="2"/>
                        <a:buNone/>
                      </a:pPr>
                      <a:r>
                        <a:rPr lang="es-PE" sz="1600" dirty="0">
                          <a:latin typeface="Arial Narrow" panose="020B0606020202030204" pitchFamily="34" charset="0"/>
                        </a:rPr>
                        <a:t>Inscripción  en SUNARP para</a:t>
                      </a:r>
                      <a:r>
                        <a:rPr lang="es-PE" sz="1600" baseline="0" dirty="0">
                          <a:latin typeface="Arial Narrow" panose="020B0606020202030204" pitchFamily="34" charset="0"/>
                        </a:rPr>
                        <a:t> </a:t>
                      </a:r>
                      <a:r>
                        <a:rPr lang="es-PE" sz="1600" dirty="0">
                          <a:latin typeface="Arial Narrow" panose="020B0606020202030204" pitchFamily="34" charset="0"/>
                        </a:rPr>
                        <a:t>Juntas y Comisiones  con: i) Acta de elección del Comité Electoral., ii) Acta de proclamación de resultados emitida por el Comité Electoral,</a:t>
                      </a:r>
                      <a:r>
                        <a:rPr lang="es-PE" sz="1600" baseline="0" dirty="0">
                          <a:latin typeface="Arial Narrow" panose="020B0606020202030204" pitchFamily="34" charset="0"/>
                        </a:rPr>
                        <a:t> iii) </a:t>
                      </a:r>
                      <a:r>
                        <a:rPr lang="es-PE" sz="1600" dirty="0">
                          <a:latin typeface="Arial Narrow" panose="020B0606020202030204" pitchFamily="34" charset="0"/>
                        </a:rPr>
                        <a:t>Constancia expedida por el Comité Electoral de inexistencia de impugnación pendiente; o, de ser el caso, el acta del Comité de Impugnaciones con la que se resuelve las impugnaciones.</a:t>
                      </a:r>
                    </a:p>
                  </a:txBody>
                  <a:tcPr>
                    <a:solidFill>
                      <a:schemeClr val="accent6">
                        <a:lumMod val="40000"/>
                        <a:lumOff val="60000"/>
                      </a:schemeClr>
                    </a:solidFill>
                  </a:tcPr>
                </a:tc>
                <a:tc vMerge="1">
                  <a:txBody>
                    <a:bodyPr/>
                    <a:lstStyle/>
                    <a:p>
                      <a:endParaRPr lang="es-PE" sz="1400" dirty="0">
                        <a:latin typeface="Arial Narrow" panose="020B0606020202030204" pitchFamily="34" charset="0"/>
                      </a:endParaRPr>
                    </a:p>
                  </a:txBody>
                  <a:tcPr/>
                </a:tc>
                <a:extLst>
                  <a:ext uri="{0D108BD9-81ED-4DB2-BD59-A6C34878D82A}">
                    <a16:rowId xmlns:a16="http://schemas.microsoft.com/office/drawing/2014/main" val="3045724233"/>
                  </a:ext>
                </a:extLst>
              </a:tr>
            </a:tbl>
          </a:graphicData>
        </a:graphic>
      </p:graphicFrame>
      <p:pic>
        <p:nvPicPr>
          <p:cNvPr id="7" name="Imagen 6"/>
          <p:cNvPicPr>
            <a:picLocks noChangeAspect="1"/>
          </p:cNvPicPr>
          <p:nvPr/>
        </p:nvPicPr>
        <p:blipFill rotWithShape="1">
          <a:blip r:embed="rId4"/>
          <a:srcRect l="17957" t="65699" r="21397" b="12509"/>
          <a:stretch/>
        </p:blipFill>
        <p:spPr>
          <a:xfrm>
            <a:off x="1690242" y="4838254"/>
            <a:ext cx="10127225" cy="1915243"/>
          </a:xfrm>
          <a:prstGeom prst="rect">
            <a:avLst/>
          </a:prstGeom>
        </p:spPr>
      </p:pic>
    </p:spTree>
    <p:extLst>
      <p:ext uri="{BB962C8B-B14F-4D97-AF65-F5344CB8AC3E}">
        <p14:creationId xmlns:p14="http://schemas.microsoft.com/office/powerpoint/2010/main" val="2589446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442755" y="1553702"/>
            <a:ext cx="8216536" cy="4893647"/>
          </a:xfrm>
          <a:prstGeom prst="rect">
            <a:avLst/>
          </a:prstGeom>
        </p:spPr>
        <p:txBody>
          <a:bodyPr wrap="square">
            <a:spAutoFit/>
          </a:bodyPr>
          <a:lstStyle/>
          <a:p>
            <a:pPr marL="342900" lvl="0" indent="-342900" eaLnBrk="0" fontAlgn="base" hangingPunct="0">
              <a:spcBef>
                <a:spcPct val="0"/>
              </a:spcBef>
              <a:spcAft>
                <a:spcPct val="0"/>
              </a:spcAft>
              <a:buFont typeface="+mj-lt"/>
              <a:buAutoNum type="arabicPeriod"/>
            </a:pPr>
            <a:r>
              <a:rPr lang="en-US" altLang="en-US" sz="2400" dirty="0">
                <a:solidFill>
                  <a:srgbClr val="000000"/>
                </a:solidFill>
                <a:latin typeface="Arial" panose="020B0604020202020204" pitchFamily="34" charset="0"/>
                <a:cs typeface="Arial" panose="020B0604020202020204" pitchFamily="34" charset="0"/>
              </a:rPr>
              <a:t>La problemática de los trabajadores del sector agrario y la Ley de Promoción Agraria. </a:t>
            </a:r>
          </a:p>
          <a:p>
            <a:pPr marL="342900" lvl="0" indent="-342900" eaLnBrk="0" fontAlgn="base" hangingPunct="0">
              <a:spcBef>
                <a:spcPct val="0"/>
              </a:spcBef>
              <a:spcAft>
                <a:spcPct val="0"/>
              </a:spcAft>
              <a:buFont typeface="+mj-lt"/>
              <a:buAutoNum type="arabicPeriod"/>
            </a:pPr>
            <a:endParaRPr lang="en-US" altLang="en-US" sz="2400" dirty="0">
              <a:solidFill>
                <a:srgbClr val="000000"/>
              </a:solidFill>
              <a:latin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Font typeface="+mj-lt"/>
              <a:buAutoNum type="arabicPeriod"/>
            </a:pPr>
            <a:r>
              <a:rPr lang="en-US" altLang="en-US" sz="2400" dirty="0">
                <a:solidFill>
                  <a:srgbClr val="000000"/>
                </a:solidFill>
                <a:latin typeface="Arial" panose="020B0604020202020204" pitchFamily="34" charset="0"/>
                <a:cs typeface="Arial" panose="020B0604020202020204" pitchFamily="34" charset="0"/>
              </a:rPr>
              <a:t>El impacto de la sequía en la agricultura y las medidas adoptadas por su sector. </a:t>
            </a:r>
          </a:p>
          <a:p>
            <a:pPr marL="342900" lvl="0" indent="-342900" eaLnBrk="0" fontAlgn="base" hangingPunct="0">
              <a:spcBef>
                <a:spcPct val="0"/>
              </a:spcBef>
              <a:spcAft>
                <a:spcPct val="0"/>
              </a:spcAft>
              <a:buFont typeface="+mj-lt"/>
              <a:buAutoNum type="arabicPeriod"/>
            </a:pPr>
            <a:endParaRPr lang="en-US" altLang="en-US" sz="2400" dirty="0">
              <a:solidFill>
                <a:srgbClr val="000000"/>
              </a:solidFill>
              <a:latin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Font typeface="+mj-lt"/>
              <a:buAutoNum type="arabicPeriod"/>
            </a:pPr>
            <a:r>
              <a:rPr lang="en-US" altLang="en-US" sz="2400" dirty="0">
                <a:solidFill>
                  <a:srgbClr val="000000"/>
                </a:solidFill>
                <a:latin typeface="Arial" panose="020B0604020202020204" pitchFamily="34" charset="0"/>
                <a:cs typeface="Arial" panose="020B0604020202020204" pitchFamily="34" charset="0"/>
              </a:rPr>
              <a:t>Acciones para la reactivación de la pequeña agricultura familiar y el otorgamiento de crédito a través de FAE-Agro.  </a:t>
            </a:r>
          </a:p>
          <a:p>
            <a:pPr marL="342900" lvl="0" indent="-342900" eaLnBrk="0" fontAlgn="base" hangingPunct="0">
              <a:spcBef>
                <a:spcPct val="0"/>
              </a:spcBef>
              <a:spcAft>
                <a:spcPct val="0"/>
              </a:spcAft>
              <a:buFont typeface="+mj-lt"/>
              <a:buAutoNum type="arabicPeriod"/>
            </a:pPr>
            <a:endParaRPr lang="en-US" altLang="en-US" sz="2400" dirty="0">
              <a:solidFill>
                <a:srgbClr val="000000"/>
              </a:solidFill>
              <a:latin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Font typeface="+mj-lt"/>
              <a:buAutoNum type="arabicPeriod"/>
            </a:pPr>
            <a:r>
              <a:rPr lang="en-US" altLang="en-US" sz="2400" dirty="0">
                <a:solidFill>
                  <a:srgbClr val="000000"/>
                </a:solidFill>
                <a:latin typeface="Arial" panose="020B0604020202020204" pitchFamily="34" charset="0"/>
                <a:cs typeface="Arial" panose="020B0604020202020204" pitchFamily="34" charset="0"/>
              </a:rPr>
              <a:t>Convocatoria a elecciones para renovar los Consejos Directivos de las Organizaciones de la Junta de Usuarios de Agua, según Ley vigente</a:t>
            </a:r>
            <a:endParaRPr lang="en-US" sz="2400" dirty="0"/>
          </a:p>
        </p:txBody>
      </p:sp>
      <p:pic>
        <p:nvPicPr>
          <p:cNvPr id="6" name="Imagen 5"/>
          <p:cNvPicPr>
            <a:picLocks noChangeAspect="1"/>
          </p:cNvPicPr>
          <p:nvPr/>
        </p:nvPicPr>
        <p:blipFill rotWithShape="1">
          <a:blip r:embed="rId2"/>
          <a:srcRect l="25264" t="16161" r="25618" b="67701"/>
          <a:stretch/>
        </p:blipFill>
        <p:spPr>
          <a:xfrm>
            <a:off x="0" y="-17666"/>
            <a:ext cx="3040851" cy="653144"/>
          </a:xfrm>
          <a:prstGeom prst="rect">
            <a:avLst/>
          </a:prstGeom>
        </p:spPr>
      </p:pic>
      <p:sp>
        <p:nvSpPr>
          <p:cNvPr id="7" name="CuadroTexto 6"/>
          <p:cNvSpPr txBox="1"/>
          <p:nvPr/>
        </p:nvSpPr>
        <p:spPr>
          <a:xfrm>
            <a:off x="3040851" y="47275"/>
            <a:ext cx="6893103" cy="1077218"/>
          </a:xfrm>
          <a:prstGeom prst="rect">
            <a:avLst/>
          </a:prstGeom>
          <a:noFill/>
        </p:spPr>
        <p:txBody>
          <a:bodyPr wrap="square" rtlCol="0">
            <a:spAutoFit/>
          </a:bodyPr>
          <a:lstStyle/>
          <a:p>
            <a:pPr algn="ctr"/>
            <a:r>
              <a:rPr lang="es-ES" sz="3600" dirty="0">
                <a:solidFill>
                  <a:srgbClr val="FF0000"/>
                </a:solidFill>
              </a:rPr>
              <a:t> AGENDA COMISION AGRARIA</a:t>
            </a:r>
          </a:p>
          <a:p>
            <a:pPr algn="ctr"/>
            <a:r>
              <a:rPr lang="es-ES" sz="2800" dirty="0">
                <a:solidFill>
                  <a:srgbClr val="0070C0"/>
                </a:solidFill>
              </a:rPr>
              <a:t>Sesión Ordinaria 20</a:t>
            </a:r>
            <a:endParaRPr lang="en-US" sz="2800" dirty="0">
              <a:solidFill>
                <a:srgbClr val="0070C0"/>
              </a:solidFill>
            </a:endParaRPr>
          </a:p>
        </p:txBody>
      </p:sp>
      <p:pic>
        <p:nvPicPr>
          <p:cNvPr id="1027" name="Picture 3" descr="Perú: demanda contra cierre de Congreso se votará el 29 de octubre | El  Mundo | DW | 17.10.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3954" y="-1"/>
            <a:ext cx="2258046" cy="127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149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2120916970"/>
              </p:ext>
            </p:extLst>
          </p:nvPr>
        </p:nvGraphicFramePr>
        <p:xfrm>
          <a:off x="232525" y="806043"/>
          <a:ext cx="5616651" cy="5577840"/>
        </p:xfrm>
        <a:graphic>
          <a:graphicData uri="http://schemas.openxmlformats.org/drawingml/2006/table">
            <a:tbl>
              <a:tblPr firstRow="1" bandRow="1">
                <a:tableStyleId>{5C22544A-7EE6-4342-B048-85BDC9FD1C3A}</a:tableStyleId>
              </a:tblPr>
              <a:tblGrid>
                <a:gridCol w="247462">
                  <a:extLst>
                    <a:ext uri="{9D8B030D-6E8A-4147-A177-3AD203B41FA5}">
                      <a16:colId xmlns:a16="http://schemas.microsoft.com/office/drawing/2014/main" val="3866757919"/>
                    </a:ext>
                  </a:extLst>
                </a:gridCol>
                <a:gridCol w="4113909">
                  <a:extLst>
                    <a:ext uri="{9D8B030D-6E8A-4147-A177-3AD203B41FA5}">
                      <a16:colId xmlns:a16="http://schemas.microsoft.com/office/drawing/2014/main" val="3617528370"/>
                    </a:ext>
                  </a:extLst>
                </a:gridCol>
                <a:gridCol w="1255280">
                  <a:extLst>
                    <a:ext uri="{9D8B030D-6E8A-4147-A177-3AD203B41FA5}">
                      <a16:colId xmlns:a16="http://schemas.microsoft.com/office/drawing/2014/main" val="4253846474"/>
                    </a:ext>
                  </a:extLst>
                </a:gridCol>
              </a:tblGrid>
              <a:tr h="209959">
                <a:tc>
                  <a:txBody>
                    <a:bodyPr/>
                    <a:lstStyle/>
                    <a:p>
                      <a:r>
                        <a:rPr lang="es-ES" sz="1600" dirty="0">
                          <a:solidFill>
                            <a:schemeClr val="tx1"/>
                          </a:solidFill>
                        </a:rPr>
                        <a:t>N</a:t>
                      </a:r>
                      <a:endParaRPr lang="es-PE" sz="1600" dirty="0">
                        <a:solidFill>
                          <a:schemeClr val="tx1"/>
                        </a:solidFill>
                      </a:endParaRPr>
                    </a:p>
                  </a:txBody>
                  <a:tcPr>
                    <a:solidFill>
                      <a:srgbClr val="FFFF00"/>
                    </a:solidFill>
                  </a:tcPr>
                </a:tc>
                <a:tc>
                  <a:txBody>
                    <a:bodyPr/>
                    <a:lstStyle/>
                    <a:p>
                      <a:r>
                        <a:rPr lang="es-ES" sz="1600" dirty="0">
                          <a:solidFill>
                            <a:schemeClr val="tx1"/>
                          </a:solidFill>
                        </a:rPr>
                        <a:t>Propuesta</a:t>
                      </a:r>
                      <a:r>
                        <a:rPr lang="es-ES" sz="1600" baseline="0" dirty="0">
                          <a:solidFill>
                            <a:schemeClr val="tx1"/>
                          </a:solidFill>
                        </a:rPr>
                        <a:t> de DS </a:t>
                      </a:r>
                      <a:endParaRPr lang="es-PE" sz="1600" dirty="0">
                        <a:solidFill>
                          <a:schemeClr val="tx1"/>
                        </a:solidFill>
                      </a:endParaRPr>
                    </a:p>
                  </a:txBody>
                  <a:tcPr>
                    <a:solidFill>
                      <a:srgbClr val="FFFF00"/>
                    </a:solidFill>
                  </a:tcPr>
                </a:tc>
                <a:tc>
                  <a:txBody>
                    <a:bodyPr/>
                    <a:lstStyle/>
                    <a:p>
                      <a:pPr marL="0" indent="0">
                        <a:tabLst>
                          <a:tab pos="2424113" algn="l"/>
                        </a:tabLst>
                      </a:pPr>
                      <a:r>
                        <a:rPr lang="es-ES" sz="1600" dirty="0">
                          <a:solidFill>
                            <a:schemeClr val="tx1"/>
                          </a:solidFill>
                        </a:rPr>
                        <a:t>observación</a:t>
                      </a:r>
                      <a:endParaRPr lang="es-PE" sz="1600" dirty="0">
                        <a:solidFill>
                          <a:schemeClr val="tx1"/>
                        </a:solidFill>
                      </a:endParaRPr>
                    </a:p>
                  </a:txBody>
                  <a:tcPr>
                    <a:solidFill>
                      <a:srgbClr val="FFFF00"/>
                    </a:solidFill>
                  </a:tcPr>
                </a:tc>
                <a:extLst>
                  <a:ext uri="{0D108BD9-81ED-4DB2-BD59-A6C34878D82A}">
                    <a16:rowId xmlns:a16="http://schemas.microsoft.com/office/drawing/2014/main" val="3925623497"/>
                  </a:ext>
                </a:extLst>
              </a:tr>
              <a:tr h="551219">
                <a:tc>
                  <a:txBody>
                    <a:bodyPr/>
                    <a:lstStyle/>
                    <a:p>
                      <a:r>
                        <a:rPr lang="es-ES" sz="1600" dirty="0"/>
                        <a:t>1</a:t>
                      </a:r>
                      <a:endParaRPr lang="es-PE" sz="1600" dirty="0"/>
                    </a:p>
                  </a:txBody>
                  <a:tcPr/>
                </a:tc>
                <a:tc>
                  <a:txBody>
                    <a:bodyPr/>
                    <a:lstStyle/>
                    <a:p>
                      <a:pPr lvl="0"/>
                      <a:r>
                        <a:rPr lang="es-PE" sz="1600" dirty="0">
                          <a:solidFill>
                            <a:srgbClr val="FF0000"/>
                          </a:solidFill>
                        </a:rPr>
                        <a:t>Periodo 2021-2024: </a:t>
                      </a:r>
                      <a:r>
                        <a:rPr lang="es-PE" sz="1600" dirty="0"/>
                        <a:t>Suspensión del PE</a:t>
                      </a:r>
                      <a:r>
                        <a:rPr lang="es-PE" sz="1600" baseline="0" dirty="0"/>
                        <a:t> hasta </a:t>
                      </a:r>
                      <a:r>
                        <a:rPr lang="es-PE" sz="1600" dirty="0"/>
                        <a:t>junio 2021  / Prórroga de mandatos de las OUA hasta diciembre de 2021</a:t>
                      </a:r>
                    </a:p>
                    <a:p>
                      <a:pPr lvl="0"/>
                      <a:r>
                        <a:rPr lang="es-PE" sz="1600" dirty="0">
                          <a:solidFill>
                            <a:srgbClr val="FF0000"/>
                          </a:solidFill>
                        </a:rPr>
                        <a:t>Periodo 2017-2020:  </a:t>
                      </a:r>
                      <a:r>
                        <a:rPr lang="es-PE" sz="1600" dirty="0"/>
                        <a:t>Asambleas generales no presenciales para elegir CD o CAT</a:t>
                      </a:r>
                    </a:p>
                  </a:txBody>
                  <a:tcPr/>
                </a:tc>
                <a:tc>
                  <a:txBody>
                    <a:bodyPr/>
                    <a:lstStyle/>
                    <a:p>
                      <a:pPr marL="0" indent="0">
                        <a:buFont typeface="Wingdings" panose="05000000000000000000" pitchFamily="2" charset="2"/>
                        <a:buNone/>
                      </a:pPr>
                      <a:r>
                        <a:rPr lang="es-PE" sz="1600" dirty="0"/>
                        <a:t>LOUA art. 11.4 - sólo 4 años de gestión </a:t>
                      </a:r>
                    </a:p>
                    <a:p>
                      <a:pPr>
                        <a:tabLst>
                          <a:tab pos="1974850" algn="l"/>
                        </a:tabLst>
                      </a:pPr>
                      <a:endParaRPr lang="es-PE" sz="1600" dirty="0"/>
                    </a:p>
                  </a:txBody>
                  <a:tcPr/>
                </a:tc>
                <a:extLst>
                  <a:ext uri="{0D108BD9-81ED-4DB2-BD59-A6C34878D82A}">
                    <a16:rowId xmlns:a16="http://schemas.microsoft.com/office/drawing/2014/main" val="3376468704"/>
                  </a:ext>
                </a:extLst>
              </a:tr>
              <a:tr h="706691">
                <a:tc>
                  <a:txBody>
                    <a:bodyPr/>
                    <a:lstStyle/>
                    <a:p>
                      <a:r>
                        <a:rPr lang="es-ES" sz="1600" dirty="0"/>
                        <a:t>2</a:t>
                      </a:r>
                      <a:endParaRPr lang="es-PE" sz="1600" dirty="0"/>
                    </a:p>
                  </a:txBody>
                  <a:tcPr/>
                </a:tc>
                <a:tc>
                  <a:txBody>
                    <a:bodyPr/>
                    <a:lstStyle/>
                    <a:p>
                      <a:pPr lvl="0"/>
                      <a:r>
                        <a:rPr lang="es-PE" sz="1600" dirty="0">
                          <a:solidFill>
                            <a:srgbClr val="FF0000"/>
                          </a:solidFill>
                        </a:rPr>
                        <a:t>Periodo 2021-2024: </a:t>
                      </a:r>
                      <a:r>
                        <a:rPr lang="es-PE" sz="1600" dirty="0"/>
                        <a:t>El CD de la JU elija al CE y CI,</a:t>
                      </a:r>
                      <a:r>
                        <a:rPr lang="es-PE" sz="1600" baseline="0" dirty="0"/>
                        <a:t> manteniéndose lo </a:t>
                      </a:r>
                      <a:r>
                        <a:rPr lang="es-PE" sz="1600" dirty="0"/>
                        <a:t>demás requisitos, formas y plazos se  mantenía de acuerdo al RLOUA</a:t>
                      </a:r>
                    </a:p>
                    <a:p>
                      <a:pPr lvl="0"/>
                      <a:r>
                        <a:rPr lang="es-PE" sz="1600" dirty="0">
                          <a:solidFill>
                            <a:srgbClr val="FF0000"/>
                          </a:solidFill>
                        </a:rPr>
                        <a:t>Periodo 2017-2020: </a:t>
                      </a:r>
                      <a:r>
                        <a:rPr lang="es-PE" sz="1600" dirty="0"/>
                        <a:t>Asambleas generales extraordinarias no presenciales para elegir CD o CAT</a:t>
                      </a:r>
                    </a:p>
                  </a:txBody>
                  <a:tcPr/>
                </a:tc>
                <a:tc>
                  <a:txBody>
                    <a:bodyPr/>
                    <a:lstStyle/>
                    <a:p>
                      <a:pPr marL="0" indent="0">
                        <a:buFont typeface="Wingdings" panose="05000000000000000000" pitchFamily="2" charset="2"/>
                        <a:buNone/>
                      </a:pPr>
                      <a:r>
                        <a:rPr lang="es-PE" sz="1600" dirty="0"/>
                        <a:t>LOUA art. 7- asamblea general es el máximo órgano de gobierno </a:t>
                      </a:r>
                    </a:p>
                    <a:p>
                      <a:endParaRPr lang="es-PE" sz="1600" dirty="0"/>
                    </a:p>
                  </a:txBody>
                  <a:tcPr/>
                </a:tc>
                <a:extLst>
                  <a:ext uri="{0D108BD9-81ED-4DB2-BD59-A6C34878D82A}">
                    <a16:rowId xmlns:a16="http://schemas.microsoft.com/office/drawing/2014/main" val="781994127"/>
                  </a:ext>
                </a:extLst>
              </a:tr>
              <a:tr h="551219">
                <a:tc>
                  <a:txBody>
                    <a:bodyPr/>
                    <a:lstStyle/>
                    <a:p>
                      <a:r>
                        <a:rPr lang="es-ES" sz="1600" dirty="0"/>
                        <a:t>3</a:t>
                      </a:r>
                      <a:endParaRPr lang="es-PE" sz="1600" dirty="0"/>
                    </a:p>
                  </a:txBody>
                  <a:tcPr/>
                </a:tc>
                <a:tc>
                  <a:txBody>
                    <a:bodyPr/>
                    <a:lstStyle/>
                    <a:p>
                      <a:pPr lvl="0"/>
                      <a:r>
                        <a:rPr lang="es-PE" sz="1600" dirty="0">
                          <a:solidFill>
                            <a:srgbClr val="FF0000"/>
                          </a:solidFill>
                        </a:rPr>
                        <a:t>Proceso electoral 2021-2014: </a:t>
                      </a:r>
                      <a:r>
                        <a:rPr lang="es-PE" sz="1600" dirty="0"/>
                        <a:t>De manera remota en el marco del DU N° 100-2020 desde el </a:t>
                      </a:r>
                      <a:r>
                        <a:rPr lang="es-ES" sz="1600" dirty="0"/>
                        <a:t>el 01.10.2020 al 15.10.2020 </a:t>
                      </a:r>
                      <a:endParaRPr lang="es-PE" sz="1600" dirty="0"/>
                    </a:p>
                  </a:txBody>
                  <a:tcPr/>
                </a:tc>
                <a:tc>
                  <a:txBody>
                    <a:bodyPr/>
                    <a:lstStyle/>
                    <a:p>
                      <a:pPr marL="0" indent="0">
                        <a:buFont typeface="Wingdings" panose="05000000000000000000" pitchFamily="2" charset="2"/>
                        <a:buNone/>
                      </a:pPr>
                      <a:r>
                        <a:rPr lang="es-ES" sz="1600" dirty="0"/>
                        <a:t>No existe logística ni garantiza el Voto secreto y directo</a:t>
                      </a:r>
                      <a:endParaRPr lang="es-PE" sz="1600" dirty="0"/>
                    </a:p>
                  </a:txBody>
                  <a:tcPr/>
                </a:tc>
                <a:extLst>
                  <a:ext uri="{0D108BD9-81ED-4DB2-BD59-A6C34878D82A}">
                    <a16:rowId xmlns:a16="http://schemas.microsoft.com/office/drawing/2014/main" val="3434172781"/>
                  </a:ext>
                </a:extLst>
              </a:tr>
              <a:tr h="431330">
                <a:tc>
                  <a:txBody>
                    <a:bodyPr/>
                    <a:lstStyle/>
                    <a:p>
                      <a:r>
                        <a:rPr lang="es-ES" sz="1600" dirty="0"/>
                        <a:t>4</a:t>
                      </a:r>
                      <a:endParaRPr lang="es-PE" sz="1600" dirty="0"/>
                    </a:p>
                  </a:txBody>
                  <a:tcPr/>
                </a:tc>
                <a:tc>
                  <a:txBody>
                    <a:bodyPr/>
                    <a:lstStyle/>
                    <a:p>
                      <a:pPr lvl="0"/>
                      <a:r>
                        <a:rPr lang="es-PE" sz="1600" dirty="0">
                          <a:solidFill>
                            <a:srgbClr val="FF0000"/>
                          </a:solidFill>
                        </a:rPr>
                        <a:t>Para los CAT regulados por el DS N° 013-2017-MINAGRI</a:t>
                      </a:r>
                      <a:endParaRPr lang="es-PE" sz="1600" dirty="0"/>
                    </a:p>
                    <a:p>
                      <a:pPr lvl="0"/>
                      <a:r>
                        <a:rPr lang="es-ES" sz="1600" dirty="0"/>
                        <a:t>Reasunción  o Prórroga</a:t>
                      </a:r>
                      <a:r>
                        <a:rPr lang="es-ES" sz="1600" baseline="0" dirty="0"/>
                        <a:t> </a:t>
                      </a:r>
                      <a:r>
                        <a:rPr lang="es-ES" sz="1600" dirty="0"/>
                        <a:t>hasta 31.12.2020</a:t>
                      </a:r>
                      <a:endParaRPr lang="es-PE" sz="1600" dirty="0"/>
                    </a:p>
                  </a:txBody>
                  <a:tcPr/>
                </a:tc>
                <a:tc>
                  <a:txBody>
                    <a:bodyPr/>
                    <a:lstStyle/>
                    <a:p>
                      <a:r>
                        <a:rPr lang="es-PE" sz="1600" dirty="0">
                          <a:solidFill>
                            <a:srgbClr val="FF0000"/>
                          </a:solidFill>
                        </a:rPr>
                        <a:t>Publicado el : </a:t>
                      </a:r>
                      <a:r>
                        <a:rPr lang="es-PE" sz="1600" dirty="0"/>
                        <a:t>22.10.2020</a:t>
                      </a:r>
                    </a:p>
                  </a:txBody>
                  <a:tcPr/>
                </a:tc>
                <a:extLst>
                  <a:ext uri="{0D108BD9-81ED-4DB2-BD59-A6C34878D82A}">
                    <a16:rowId xmlns:a16="http://schemas.microsoft.com/office/drawing/2014/main" val="1290751798"/>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232506050"/>
              </p:ext>
            </p:extLst>
          </p:nvPr>
        </p:nvGraphicFramePr>
        <p:xfrm>
          <a:off x="6314743" y="718457"/>
          <a:ext cx="5640766" cy="5658174"/>
        </p:xfrm>
        <a:graphic>
          <a:graphicData uri="http://schemas.openxmlformats.org/drawingml/2006/table">
            <a:tbl>
              <a:tblPr firstRow="1" bandRow="1">
                <a:tableStyleId>{5C22544A-7EE6-4342-B048-85BDC9FD1C3A}</a:tableStyleId>
              </a:tblPr>
              <a:tblGrid>
                <a:gridCol w="274842">
                  <a:extLst>
                    <a:ext uri="{9D8B030D-6E8A-4147-A177-3AD203B41FA5}">
                      <a16:colId xmlns:a16="http://schemas.microsoft.com/office/drawing/2014/main" val="1355236977"/>
                    </a:ext>
                  </a:extLst>
                </a:gridCol>
                <a:gridCol w="5365924">
                  <a:extLst>
                    <a:ext uri="{9D8B030D-6E8A-4147-A177-3AD203B41FA5}">
                      <a16:colId xmlns:a16="http://schemas.microsoft.com/office/drawing/2014/main" val="3565551956"/>
                    </a:ext>
                  </a:extLst>
                </a:gridCol>
              </a:tblGrid>
              <a:tr h="415614">
                <a:tc>
                  <a:txBody>
                    <a:bodyPr/>
                    <a:lstStyle/>
                    <a:p>
                      <a:r>
                        <a:rPr lang="es-ES" sz="1600" dirty="0">
                          <a:solidFill>
                            <a:schemeClr val="tx1"/>
                          </a:solidFill>
                          <a:latin typeface="Arial Narrow" panose="020B0606020202030204" pitchFamily="34" charset="0"/>
                        </a:rPr>
                        <a:t>N</a:t>
                      </a:r>
                      <a:endParaRPr lang="es-PE" sz="1600" dirty="0">
                        <a:solidFill>
                          <a:schemeClr val="tx1"/>
                        </a:solidFill>
                        <a:latin typeface="Arial Narrow" panose="020B0606020202030204" pitchFamily="34" charset="0"/>
                      </a:endParaRPr>
                    </a:p>
                  </a:txBody>
                  <a:tcPr>
                    <a:solidFill>
                      <a:srgbClr val="FFFF00"/>
                    </a:solidFill>
                  </a:tcPr>
                </a:tc>
                <a:tc>
                  <a:txBody>
                    <a:bodyPr/>
                    <a:lstStyle/>
                    <a:p>
                      <a:r>
                        <a:rPr lang="es-ES" sz="1600" dirty="0">
                          <a:solidFill>
                            <a:schemeClr val="tx1"/>
                          </a:solidFill>
                          <a:latin typeface="Arial Narrow" panose="020B0606020202030204" pitchFamily="34" charset="0"/>
                        </a:rPr>
                        <a:t>Impactos negativos  sin elecciones</a:t>
                      </a:r>
                      <a:endParaRPr lang="es-PE" sz="1600" dirty="0">
                        <a:solidFill>
                          <a:schemeClr val="tx1"/>
                        </a:solidFill>
                        <a:latin typeface="Arial Narrow" panose="020B0606020202030204" pitchFamily="34" charset="0"/>
                      </a:endParaRPr>
                    </a:p>
                  </a:txBody>
                  <a:tcPr>
                    <a:solidFill>
                      <a:srgbClr val="FFFF00"/>
                    </a:solidFill>
                  </a:tcPr>
                </a:tc>
                <a:extLst>
                  <a:ext uri="{0D108BD9-81ED-4DB2-BD59-A6C34878D82A}">
                    <a16:rowId xmlns:a16="http://schemas.microsoft.com/office/drawing/2014/main" val="669854810"/>
                  </a:ext>
                </a:extLst>
              </a:tr>
              <a:tr h="512400">
                <a:tc>
                  <a:txBody>
                    <a:bodyPr/>
                    <a:lstStyle/>
                    <a:p>
                      <a:r>
                        <a:rPr lang="es-ES" sz="1600" dirty="0">
                          <a:latin typeface="Arial Narrow" panose="020B0606020202030204" pitchFamily="34" charset="0"/>
                        </a:rPr>
                        <a:t>1</a:t>
                      </a:r>
                      <a:endParaRPr lang="es-PE" sz="16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lang="es-PE" sz="1600" dirty="0">
                          <a:latin typeface="Arial Narrow" panose="020B0606020202030204" pitchFamily="34" charset="0"/>
                        </a:rPr>
                        <a:t>Caerán en acefalía desde el 01.01.2021,</a:t>
                      </a:r>
                      <a:r>
                        <a:rPr lang="es-PE" sz="1600" baseline="0" dirty="0">
                          <a:latin typeface="Arial Narrow" panose="020B0606020202030204" pitchFamily="34" charset="0"/>
                        </a:rPr>
                        <a:t> incumpliendo </a:t>
                      </a:r>
                      <a:r>
                        <a:rPr lang="es-PE" sz="1600" dirty="0">
                          <a:latin typeface="Arial Narrow" panose="020B0606020202030204" pitchFamily="34" charset="0"/>
                        </a:rPr>
                        <a:t>sus funciones  (Art. 28° de la Ley N° 29338 y Art. 25° del DS N° 005-2015-MINAGRI (reglamento de la Ley 30157).</a:t>
                      </a:r>
                    </a:p>
                  </a:txBody>
                  <a:tcPr/>
                </a:tc>
                <a:extLst>
                  <a:ext uri="{0D108BD9-81ED-4DB2-BD59-A6C34878D82A}">
                    <a16:rowId xmlns:a16="http://schemas.microsoft.com/office/drawing/2014/main" val="1872645869"/>
                  </a:ext>
                </a:extLst>
              </a:tr>
              <a:tr h="717360">
                <a:tc>
                  <a:txBody>
                    <a:bodyPr/>
                    <a:lstStyle/>
                    <a:p>
                      <a:r>
                        <a:rPr lang="es-ES" sz="1600" dirty="0">
                          <a:latin typeface="Arial Narrow" panose="020B0606020202030204" pitchFamily="34" charset="0"/>
                        </a:rPr>
                        <a:t>2</a:t>
                      </a:r>
                      <a:endParaRPr lang="es-PE" sz="16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lang="es-PE" sz="1600" dirty="0">
                          <a:latin typeface="Arial Narrow" panose="020B0606020202030204" pitchFamily="34" charset="0"/>
                        </a:rPr>
                        <a:t>Se debilita su gestión técnica, organizacional y administrativa, incumpliendo</a:t>
                      </a:r>
                      <a:r>
                        <a:rPr lang="es-PE" sz="1600" baseline="0" dirty="0">
                          <a:latin typeface="Arial Narrow" panose="020B0606020202030204" pitchFamily="34" charset="0"/>
                        </a:rPr>
                        <a:t> </a:t>
                      </a:r>
                      <a:r>
                        <a:rPr lang="es-PE" sz="1600" dirty="0">
                          <a:latin typeface="Arial Narrow" panose="020B0606020202030204" pitchFamily="34" charset="0"/>
                        </a:rPr>
                        <a:t>de las metas físicas programadas y establecidas en el Plan de Operación y Mantenimiento del Desarrollo de la Infraestructura Hidráulica – POMDIH, (distribución del agua, limpieza de canales, entre otros).</a:t>
                      </a:r>
                    </a:p>
                  </a:txBody>
                  <a:tcPr/>
                </a:tc>
                <a:extLst>
                  <a:ext uri="{0D108BD9-81ED-4DB2-BD59-A6C34878D82A}">
                    <a16:rowId xmlns:a16="http://schemas.microsoft.com/office/drawing/2014/main" val="1898266525"/>
                  </a:ext>
                </a:extLst>
              </a:tr>
              <a:tr h="415614">
                <a:tc>
                  <a:txBody>
                    <a:bodyPr/>
                    <a:lstStyle/>
                    <a:p>
                      <a:r>
                        <a:rPr lang="es-ES" sz="1600" dirty="0">
                          <a:latin typeface="Arial Narrow" panose="020B0606020202030204" pitchFamily="34" charset="0"/>
                        </a:rPr>
                        <a:t>3</a:t>
                      </a:r>
                      <a:endParaRPr lang="es-PE" sz="1600" dirty="0">
                        <a:latin typeface="Arial Narrow" panose="020B0606020202030204" pitchFamily="34" charset="0"/>
                      </a:endParaRPr>
                    </a:p>
                  </a:txBody>
                  <a:tcPr/>
                </a:tc>
                <a:tc>
                  <a:txBody>
                    <a:bodyPr/>
                    <a:lstStyle/>
                    <a:p>
                      <a:pPr marL="0" lvl="0" indent="0">
                        <a:buNone/>
                        <a:tabLst>
                          <a:tab pos="358775" algn="l"/>
                        </a:tabLst>
                      </a:pPr>
                      <a:r>
                        <a:rPr lang="es-PE" sz="1600" dirty="0">
                          <a:latin typeface="Arial Narrow" panose="020B0606020202030204" pitchFamily="34" charset="0"/>
                        </a:rPr>
                        <a:t>Incumplimiento de obligaciones sociales e imposición de multas por SUNAFIL.</a:t>
                      </a:r>
                    </a:p>
                  </a:txBody>
                  <a:tcPr/>
                </a:tc>
                <a:extLst>
                  <a:ext uri="{0D108BD9-81ED-4DB2-BD59-A6C34878D82A}">
                    <a16:rowId xmlns:a16="http://schemas.microsoft.com/office/drawing/2014/main" val="3429884755"/>
                  </a:ext>
                </a:extLst>
              </a:tr>
              <a:tr h="1332241">
                <a:tc>
                  <a:txBody>
                    <a:bodyPr/>
                    <a:lstStyle/>
                    <a:p>
                      <a:r>
                        <a:rPr lang="es-ES" sz="1600" dirty="0">
                          <a:latin typeface="Arial Narrow" panose="020B0606020202030204" pitchFamily="34" charset="0"/>
                        </a:rPr>
                        <a:t>4</a:t>
                      </a:r>
                      <a:endParaRPr lang="es-PE" sz="1600" dirty="0">
                        <a:latin typeface="Arial Narrow" panose="020B0606020202030204" pitchFamily="34" charset="0"/>
                      </a:endParaRPr>
                    </a:p>
                  </a:txBody>
                  <a:tcPr/>
                </a:tc>
                <a:tc>
                  <a:txBody>
                    <a:bodyPr/>
                    <a:lstStyle/>
                    <a:p>
                      <a:pPr marL="0" lvl="0" indent="0">
                        <a:buNone/>
                        <a:tabLst>
                          <a:tab pos="358775" algn="l"/>
                        </a:tabLst>
                      </a:pPr>
                      <a:r>
                        <a:rPr lang="es-PE" sz="1600" dirty="0">
                          <a:latin typeface="Arial Narrow" panose="020B0606020202030204" pitchFamily="34" charset="0"/>
                        </a:rPr>
                        <a:t>Respuesta tardía ante las lluvias 2020-2021 del Sur y al stress hídrico del Norte</a:t>
                      </a:r>
                    </a:p>
                    <a:p>
                      <a:pPr marL="0" lvl="0" indent="0">
                        <a:buNone/>
                        <a:tabLst>
                          <a:tab pos="358775" algn="l"/>
                        </a:tabLst>
                      </a:pPr>
                      <a:r>
                        <a:rPr lang="es-PE" sz="1600" dirty="0">
                          <a:latin typeface="Arial Narrow" panose="020B0606020202030204" pitchFamily="34" charset="0"/>
                        </a:rPr>
                        <a:t>Baja o nula cobranza de la tarifa de agua, así como baja o nula recaudación de la retribución económica</a:t>
                      </a:r>
                    </a:p>
                    <a:p>
                      <a:pPr marL="0" indent="0">
                        <a:buNone/>
                        <a:tabLst>
                          <a:tab pos="358775" algn="l"/>
                        </a:tabLst>
                      </a:pPr>
                      <a:r>
                        <a:rPr lang="es-PE" sz="1600" dirty="0">
                          <a:latin typeface="Arial Narrow" panose="020B0606020202030204" pitchFamily="34" charset="0"/>
                        </a:rPr>
                        <a:t>Imposibilidad de transferir la retribución económica (Recursos Directamente Recaudados - RDR) por carecer de representación sus directivos.</a:t>
                      </a:r>
                    </a:p>
                    <a:p>
                      <a:pPr marL="0" indent="0">
                        <a:buNone/>
                        <a:tabLst>
                          <a:tab pos="358775" algn="l"/>
                        </a:tabLst>
                      </a:pPr>
                      <a:r>
                        <a:rPr lang="es-PE" sz="1600" dirty="0">
                          <a:latin typeface="Arial Narrow" panose="020B0606020202030204" pitchFamily="34" charset="0"/>
                        </a:rPr>
                        <a:t>Perjudica indirectamente la propia gestión de la ANA (70% a 84% de su presupuesto proviene de la retribución económica en los últimos 5 años: RDR)</a:t>
                      </a:r>
                    </a:p>
                  </a:txBody>
                  <a:tcPr/>
                </a:tc>
                <a:extLst>
                  <a:ext uri="{0D108BD9-81ED-4DB2-BD59-A6C34878D82A}">
                    <a16:rowId xmlns:a16="http://schemas.microsoft.com/office/drawing/2014/main" val="1659153066"/>
                  </a:ext>
                </a:extLst>
              </a:tr>
            </a:tbl>
          </a:graphicData>
        </a:graphic>
      </p:graphicFrame>
    </p:spTree>
    <p:extLst>
      <p:ext uri="{BB962C8B-B14F-4D97-AF65-F5344CB8AC3E}">
        <p14:creationId xmlns:p14="http://schemas.microsoft.com/office/powerpoint/2010/main" val="1121547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pic>
        <p:nvPicPr>
          <p:cNvPr id="7" name="Imagen 6"/>
          <p:cNvPicPr>
            <a:picLocks noChangeAspect="1"/>
          </p:cNvPicPr>
          <p:nvPr/>
        </p:nvPicPr>
        <p:blipFill rotWithShape="1">
          <a:blip r:embed="rId4"/>
          <a:srcRect b="11141"/>
          <a:stretch/>
        </p:blipFill>
        <p:spPr>
          <a:xfrm>
            <a:off x="638845" y="2268279"/>
            <a:ext cx="7035801" cy="2488005"/>
          </a:xfrm>
          <a:prstGeom prst="rect">
            <a:avLst/>
          </a:prstGeom>
        </p:spPr>
      </p:pic>
      <p:pic>
        <p:nvPicPr>
          <p:cNvPr id="8" name="Imagen 7"/>
          <p:cNvPicPr>
            <a:picLocks noChangeAspect="1"/>
          </p:cNvPicPr>
          <p:nvPr/>
        </p:nvPicPr>
        <p:blipFill rotWithShape="1">
          <a:blip r:embed="rId5"/>
          <a:srcRect l="25139" t="24695" r="26389" b="33581"/>
          <a:stretch/>
        </p:blipFill>
        <p:spPr>
          <a:xfrm>
            <a:off x="8553999" y="16221"/>
            <a:ext cx="3436256" cy="2100802"/>
          </a:xfrm>
          <a:prstGeom prst="rect">
            <a:avLst/>
          </a:prstGeom>
        </p:spPr>
      </p:pic>
      <p:sp>
        <p:nvSpPr>
          <p:cNvPr id="9" name="CuadroTexto 8"/>
          <p:cNvSpPr txBox="1"/>
          <p:nvPr/>
        </p:nvSpPr>
        <p:spPr>
          <a:xfrm>
            <a:off x="8469313" y="2388898"/>
            <a:ext cx="3286124" cy="2246769"/>
          </a:xfrm>
          <a:prstGeom prst="rect">
            <a:avLst/>
          </a:prstGeom>
          <a:noFill/>
        </p:spPr>
        <p:txBody>
          <a:bodyPr wrap="square" rtlCol="0">
            <a:spAutoFit/>
          </a:bodyPr>
          <a:lstStyle/>
          <a:p>
            <a:r>
              <a:rPr lang="es-ES" sz="1400" b="1" dirty="0">
                <a:solidFill>
                  <a:srgbClr val="FF0000"/>
                </a:solidFill>
              </a:rPr>
              <a:t>Establece:</a:t>
            </a:r>
          </a:p>
          <a:p>
            <a:endParaRPr lang="es-ES" sz="1400" dirty="0"/>
          </a:p>
          <a:p>
            <a:pPr marL="285750" indent="-285750">
              <a:buFontTx/>
              <a:buChar char="-"/>
            </a:pPr>
            <a:r>
              <a:rPr lang="es-ES" sz="1400" dirty="0"/>
              <a:t>Fecha excepcional de inicio del proceso electoral a partir de junio de 2021</a:t>
            </a:r>
          </a:p>
          <a:p>
            <a:pPr marL="285750" indent="-285750">
              <a:buFontTx/>
              <a:buChar char="-"/>
            </a:pPr>
            <a:r>
              <a:rPr lang="es-ES" sz="1400" dirty="0"/>
              <a:t>Establece fecha del acto electoral en noviembre de 2021</a:t>
            </a:r>
          </a:p>
          <a:p>
            <a:pPr marL="285750" indent="-285750">
              <a:buFontTx/>
              <a:buChar char="-"/>
            </a:pPr>
            <a:r>
              <a:rPr lang="es-ES" sz="1400" b="1" dirty="0"/>
              <a:t>Prorroga el mandato de los Consejos Directivos y CAT u otros similares hasta el 31.12.2021</a:t>
            </a:r>
            <a:endParaRPr lang="es-PE" sz="1400" b="1" dirty="0"/>
          </a:p>
        </p:txBody>
      </p:sp>
      <p:sp>
        <p:nvSpPr>
          <p:cNvPr id="10" name="CuadroTexto 9"/>
          <p:cNvSpPr txBox="1"/>
          <p:nvPr/>
        </p:nvSpPr>
        <p:spPr>
          <a:xfrm>
            <a:off x="8553999" y="4723015"/>
            <a:ext cx="3516992" cy="1908215"/>
          </a:xfrm>
          <a:prstGeom prst="rect">
            <a:avLst/>
          </a:prstGeom>
          <a:noFill/>
        </p:spPr>
        <p:txBody>
          <a:bodyPr wrap="square" rtlCol="0">
            <a:spAutoFit/>
          </a:bodyPr>
          <a:lstStyle/>
          <a:p>
            <a:r>
              <a:rPr lang="es-ES" sz="1400" b="1" dirty="0">
                <a:solidFill>
                  <a:srgbClr val="FF0000"/>
                </a:solidFill>
              </a:rPr>
              <a:t>Opinión Favorable de la ANA:</a:t>
            </a:r>
          </a:p>
          <a:p>
            <a:pPr marL="285750" indent="-285750">
              <a:buFontTx/>
              <a:buChar char="-"/>
            </a:pPr>
            <a:r>
              <a:rPr lang="es-ES" sz="1400" dirty="0"/>
              <a:t>Oficio N° 272-2020-ANA/OAJ de fecha 14.08.2020</a:t>
            </a:r>
          </a:p>
          <a:p>
            <a:endParaRPr lang="es-ES" sz="1400" b="1" dirty="0">
              <a:solidFill>
                <a:srgbClr val="FF0000"/>
              </a:solidFill>
            </a:endParaRPr>
          </a:p>
          <a:p>
            <a:r>
              <a:rPr lang="es-ES" sz="1400" b="1" dirty="0">
                <a:solidFill>
                  <a:srgbClr val="FF0000"/>
                </a:solidFill>
              </a:rPr>
              <a:t>Opinión Favorable del MIDAGRI:</a:t>
            </a:r>
          </a:p>
          <a:p>
            <a:r>
              <a:rPr lang="es-ES" sz="1400" dirty="0"/>
              <a:t>-      Oficio N° 466-2020-MINAGRI-DM de fecha 21.09.2020</a:t>
            </a:r>
          </a:p>
          <a:p>
            <a:pPr marL="285750" indent="-285750">
              <a:buFontTx/>
              <a:buChar char="-"/>
            </a:pPr>
            <a:endParaRPr lang="es-ES" sz="2000" dirty="0"/>
          </a:p>
        </p:txBody>
      </p:sp>
    </p:spTree>
    <p:extLst>
      <p:ext uri="{BB962C8B-B14F-4D97-AF65-F5344CB8AC3E}">
        <p14:creationId xmlns:p14="http://schemas.microsoft.com/office/powerpoint/2010/main" val="4115024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121023" y="854967"/>
            <a:ext cx="2703389" cy="2027542"/>
          </a:xfrm>
          <a:prstGeom prst="rect">
            <a:avLst/>
          </a:prstGeom>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5971178" y="294172"/>
            <a:ext cx="5169988" cy="1110461"/>
          </a:xfrm>
          <a:prstGeom prst="rect">
            <a:avLst/>
          </a:prstGeom>
        </p:spPr>
      </p:pic>
      <p:pic>
        <p:nvPicPr>
          <p:cNvPr id="10" name="Imagen 9"/>
          <p:cNvPicPr>
            <a:picLocks noChangeAspect="1"/>
          </p:cNvPicPr>
          <p:nvPr/>
        </p:nvPicPr>
        <p:blipFill>
          <a:blip r:embed="rId4"/>
          <a:stretch>
            <a:fillRect/>
          </a:stretch>
        </p:blipFill>
        <p:spPr>
          <a:xfrm>
            <a:off x="2450915" y="929520"/>
            <a:ext cx="2605074" cy="1672867"/>
          </a:xfrm>
          <a:prstGeom prst="rect">
            <a:avLst/>
          </a:prstGeom>
        </p:spPr>
      </p:pic>
      <p:pic>
        <p:nvPicPr>
          <p:cNvPr id="11" name="Imagen 10"/>
          <p:cNvPicPr>
            <a:picLocks noChangeAspect="1"/>
          </p:cNvPicPr>
          <p:nvPr/>
        </p:nvPicPr>
        <p:blipFill>
          <a:blip r:embed="rId5"/>
          <a:stretch>
            <a:fillRect/>
          </a:stretch>
        </p:blipFill>
        <p:spPr>
          <a:xfrm>
            <a:off x="121023" y="2615669"/>
            <a:ext cx="2609850" cy="1752600"/>
          </a:xfrm>
          <a:prstGeom prst="rect">
            <a:avLst/>
          </a:prstGeom>
        </p:spPr>
      </p:pic>
      <p:pic>
        <p:nvPicPr>
          <p:cNvPr id="12" name="Imagen 11"/>
          <p:cNvPicPr>
            <a:picLocks noChangeAspect="1"/>
          </p:cNvPicPr>
          <p:nvPr/>
        </p:nvPicPr>
        <p:blipFill>
          <a:blip r:embed="rId6"/>
          <a:stretch>
            <a:fillRect/>
          </a:stretch>
        </p:blipFill>
        <p:spPr>
          <a:xfrm>
            <a:off x="2401395" y="2602387"/>
            <a:ext cx="2649446" cy="1765882"/>
          </a:xfrm>
          <a:prstGeom prst="rect">
            <a:avLst/>
          </a:prstGeom>
        </p:spPr>
      </p:pic>
      <p:pic>
        <p:nvPicPr>
          <p:cNvPr id="14" name="Imagen 13"/>
          <p:cNvPicPr>
            <a:picLocks noChangeAspect="1"/>
          </p:cNvPicPr>
          <p:nvPr/>
        </p:nvPicPr>
        <p:blipFill>
          <a:blip r:embed="rId7"/>
          <a:stretch>
            <a:fillRect/>
          </a:stretch>
        </p:blipFill>
        <p:spPr>
          <a:xfrm>
            <a:off x="121023" y="4381552"/>
            <a:ext cx="2329892" cy="1747419"/>
          </a:xfrm>
          <a:prstGeom prst="rect">
            <a:avLst/>
          </a:prstGeom>
        </p:spPr>
      </p:pic>
      <p:sp>
        <p:nvSpPr>
          <p:cNvPr id="18" name="Rectángulo 17">
            <a:extLst>
              <a:ext uri="{FF2B5EF4-FFF2-40B4-BE49-F238E27FC236}">
                <a16:creationId xmlns:a16="http://schemas.microsoft.com/office/drawing/2014/main" id="{CB646F4A-853C-4D8B-9E31-2C470F06492D}"/>
              </a:ext>
            </a:extLst>
          </p:cNvPr>
          <p:cNvSpPr/>
          <p:nvPr/>
        </p:nvSpPr>
        <p:spPr>
          <a:xfrm>
            <a:off x="5171038" y="4886569"/>
            <a:ext cx="7020962" cy="985270"/>
          </a:xfrm>
          <a:prstGeom prst="rect">
            <a:avLst/>
          </a:prstGeom>
        </p:spPr>
        <p:txBody>
          <a:bodyPr wrap="square">
            <a:spAutoFit/>
          </a:bodyPr>
          <a:lstStyle/>
          <a:p>
            <a:pPr algn="ctr">
              <a:lnSpc>
                <a:spcPct val="107000"/>
              </a:lnSpc>
              <a:spcAft>
                <a:spcPts val="800"/>
              </a:spcAft>
            </a:pPr>
            <a:r>
              <a:rPr lang="es-ES" sz="2800" b="1"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Federico Tenorio Calderón</a:t>
            </a:r>
          </a:p>
          <a:p>
            <a:pPr algn="ctr">
              <a:lnSpc>
                <a:spcPct val="107000"/>
              </a:lnSpc>
              <a:spcAft>
                <a:spcPts val="800"/>
              </a:spcAft>
            </a:pPr>
            <a:r>
              <a:rPr lang="es-ES" sz="2000" b="1"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Ministro de Desarrollo Agrario y Riego</a:t>
            </a:r>
            <a:endParaRPr lang="es-ES" sz="2400" b="1" dirty="0">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CuadroTexto 18"/>
          <p:cNvSpPr txBox="1"/>
          <p:nvPr/>
        </p:nvSpPr>
        <p:spPr>
          <a:xfrm>
            <a:off x="5367488" y="2143845"/>
            <a:ext cx="6377368" cy="2308324"/>
          </a:xfrm>
          <a:prstGeom prst="rect">
            <a:avLst/>
          </a:prstGeom>
          <a:noFill/>
        </p:spPr>
        <p:txBody>
          <a:bodyPr wrap="square" rtlCol="0">
            <a:spAutoFit/>
          </a:bodyPr>
          <a:lstStyle/>
          <a:p>
            <a:pPr algn="ctr"/>
            <a:r>
              <a:rPr lang="es-ES" sz="3600" b="1" dirty="0">
                <a:solidFill>
                  <a:srgbClr val="FF0000"/>
                </a:solidFill>
              </a:rPr>
              <a:t>Apoyo a la agricultura familiar para avanzar hacia la seguridad alimentaria y contribuir  alcanzar el  Hambre Cero</a:t>
            </a:r>
          </a:p>
        </p:txBody>
      </p:sp>
      <p:sp>
        <p:nvSpPr>
          <p:cNvPr id="20" name="CuadroTexto 19"/>
          <p:cNvSpPr txBox="1"/>
          <p:nvPr/>
        </p:nvSpPr>
        <p:spPr>
          <a:xfrm>
            <a:off x="7767324" y="6306239"/>
            <a:ext cx="4230916" cy="369332"/>
          </a:xfrm>
          <a:prstGeom prst="rect">
            <a:avLst/>
          </a:prstGeom>
          <a:noFill/>
        </p:spPr>
        <p:txBody>
          <a:bodyPr wrap="square" rtlCol="0">
            <a:spAutoFit/>
          </a:bodyPr>
          <a:lstStyle/>
          <a:p>
            <a:pPr algn="r"/>
            <a:r>
              <a:rPr lang="es-ES" b="1" dirty="0"/>
              <a:t>07 de diciembre de 2020</a:t>
            </a:r>
            <a:endParaRPr lang="en-US" b="1" dirty="0"/>
          </a:p>
        </p:txBody>
      </p:sp>
      <p:pic>
        <p:nvPicPr>
          <p:cNvPr id="5" name="Imagen 4"/>
          <p:cNvPicPr>
            <a:picLocks noChangeAspect="1"/>
          </p:cNvPicPr>
          <p:nvPr/>
        </p:nvPicPr>
        <p:blipFill rotWithShape="1">
          <a:blip r:embed="rId8"/>
          <a:srcRect l="19011" t="27115" r="43039" b="18964"/>
          <a:stretch/>
        </p:blipFill>
        <p:spPr>
          <a:xfrm>
            <a:off x="2450915" y="4381552"/>
            <a:ext cx="2599926" cy="1734138"/>
          </a:xfrm>
          <a:prstGeom prst="rect">
            <a:avLst/>
          </a:prstGeom>
        </p:spPr>
      </p:pic>
    </p:spTree>
    <p:extLst>
      <p:ext uri="{BB962C8B-B14F-4D97-AF65-F5344CB8AC3E}">
        <p14:creationId xmlns:p14="http://schemas.microsoft.com/office/powerpoint/2010/main" val="269188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1FD760-0D1F-42C1-A924-0EC97D5CBE4C}"/>
              </a:ext>
            </a:extLst>
          </p:cNvPr>
          <p:cNvSpPr>
            <a:spLocks noGrp="1"/>
          </p:cNvSpPr>
          <p:nvPr>
            <p:ph type="ctrTitle"/>
          </p:nvPr>
        </p:nvSpPr>
        <p:spPr>
          <a:xfrm>
            <a:off x="5238746" y="2414267"/>
            <a:ext cx="6500948" cy="1655037"/>
          </a:xfrm>
        </p:spPr>
        <p:txBody>
          <a:bodyPr>
            <a:normAutofit fontScale="90000"/>
          </a:bodyPr>
          <a:lstStyle/>
          <a:p>
            <a:pPr marL="742950" indent="-742950">
              <a:buFont typeface="+mj-lt"/>
              <a:buAutoNum type="arabicPeriod"/>
              <a:defRPr/>
            </a:pPr>
            <a:r>
              <a:rPr lang="es-MX" sz="3600" b="1" dirty="0">
                <a:solidFill>
                  <a:srgbClr val="FF0000"/>
                </a:solidFill>
                <a:latin typeface="+mn-lt"/>
                <a:ea typeface="+mn-ea"/>
                <a:cs typeface="+mn-cs"/>
              </a:rPr>
              <a:t>La problemática de los trabajadores del sector agrario y la Ley de Promoción Agraria</a:t>
            </a:r>
            <a:endParaRPr lang="es-PE" sz="3600" b="1" dirty="0">
              <a:solidFill>
                <a:srgbClr val="FF0000"/>
              </a:solidFill>
              <a:latin typeface="+mn-lt"/>
              <a:ea typeface="+mn-ea"/>
              <a:cs typeface="+mn-cs"/>
            </a:endParaRPr>
          </a:p>
        </p:txBody>
      </p:sp>
      <p:pic>
        <p:nvPicPr>
          <p:cNvPr id="5" name="Imagen 4"/>
          <p:cNvPicPr>
            <a:picLocks noChangeAspect="1"/>
          </p:cNvPicPr>
          <p:nvPr/>
        </p:nvPicPr>
        <p:blipFill rotWithShape="1">
          <a:blip r:embed="rId2"/>
          <a:srcRect l="25264" t="16161" r="25618" b="67701"/>
          <a:stretch/>
        </p:blipFill>
        <p:spPr>
          <a:xfrm>
            <a:off x="0" y="-17666"/>
            <a:ext cx="3040851" cy="653144"/>
          </a:xfrm>
          <a:prstGeom prst="rect">
            <a:avLst/>
          </a:prstGeom>
        </p:spPr>
      </p:pic>
      <p:pic>
        <p:nvPicPr>
          <p:cNvPr id="7" name="Imagen 6"/>
          <p:cNvPicPr>
            <a:picLocks noChangeAspect="1"/>
          </p:cNvPicPr>
          <p:nvPr/>
        </p:nvPicPr>
        <p:blipFill>
          <a:blip r:embed="rId3"/>
          <a:stretch>
            <a:fillRect/>
          </a:stretch>
        </p:blipFill>
        <p:spPr>
          <a:xfrm>
            <a:off x="0" y="1662656"/>
            <a:ext cx="2619375" cy="1743075"/>
          </a:xfrm>
          <a:prstGeom prst="rect">
            <a:avLst/>
          </a:prstGeom>
        </p:spPr>
      </p:pic>
      <p:pic>
        <p:nvPicPr>
          <p:cNvPr id="8" name="Imagen 7"/>
          <p:cNvPicPr>
            <a:picLocks noChangeAspect="1"/>
          </p:cNvPicPr>
          <p:nvPr/>
        </p:nvPicPr>
        <p:blipFill>
          <a:blip r:embed="rId4"/>
          <a:stretch>
            <a:fillRect/>
          </a:stretch>
        </p:blipFill>
        <p:spPr>
          <a:xfrm>
            <a:off x="-1" y="3405731"/>
            <a:ext cx="2619375" cy="1745158"/>
          </a:xfrm>
          <a:prstGeom prst="rect">
            <a:avLst/>
          </a:prstGeom>
        </p:spPr>
      </p:pic>
      <p:pic>
        <p:nvPicPr>
          <p:cNvPr id="9" name="Imagen 8"/>
          <p:cNvPicPr>
            <a:picLocks noChangeAspect="1"/>
          </p:cNvPicPr>
          <p:nvPr/>
        </p:nvPicPr>
        <p:blipFill>
          <a:blip r:embed="rId5"/>
          <a:stretch>
            <a:fillRect/>
          </a:stretch>
        </p:blipFill>
        <p:spPr>
          <a:xfrm>
            <a:off x="2619374" y="1688658"/>
            <a:ext cx="2400822" cy="1762133"/>
          </a:xfrm>
          <a:prstGeom prst="rect">
            <a:avLst/>
          </a:prstGeom>
        </p:spPr>
      </p:pic>
      <p:pic>
        <p:nvPicPr>
          <p:cNvPr id="10" name="Imagen 9"/>
          <p:cNvPicPr>
            <a:picLocks noChangeAspect="1"/>
          </p:cNvPicPr>
          <p:nvPr/>
        </p:nvPicPr>
        <p:blipFill>
          <a:blip r:embed="rId6"/>
          <a:stretch>
            <a:fillRect/>
          </a:stretch>
        </p:blipFill>
        <p:spPr>
          <a:xfrm>
            <a:off x="2619372" y="3403016"/>
            <a:ext cx="2400823" cy="1719788"/>
          </a:xfrm>
          <a:prstGeom prst="rect">
            <a:avLst/>
          </a:prstGeom>
        </p:spPr>
      </p:pic>
    </p:spTree>
    <p:extLst>
      <p:ext uri="{BB962C8B-B14F-4D97-AF65-F5344CB8AC3E}">
        <p14:creationId xmlns:p14="http://schemas.microsoft.com/office/powerpoint/2010/main" val="382036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770BBA6-C08B-6941-8CB6-DD6657E03855}"/>
              </a:ext>
            </a:extLst>
          </p:cNvPr>
          <p:cNvSpPr txBox="1"/>
          <p:nvPr/>
        </p:nvSpPr>
        <p:spPr>
          <a:xfrm>
            <a:off x="3490721" y="110941"/>
            <a:ext cx="8447989" cy="523220"/>
          </a:xfrm>
          <a:prstGeom prst="rect">
            <a:avLst/>
          </a:prstGeom>
          <a:solidFill>
            <a:schemeClr val="bg1"/>
          </a:solidFill>
        </p:spPr>
        <p:txBody>
          <a:bodyPr wrap="square" rtlCol="0">
            <a:spAutoFit/>
          </a:bodyPr>
          <a:lstStyle/>
          <a:p>
            <a:pPr algn="ctr"/>
            <a:r>
              <a:rPr lang="es-ES_tradnl" sz="2800" b="1" dirty="0">
                <a:solidFill>
                  <a:srgbClr val="FF0000"/>
                </a:solidFill>
              </a:rPr>
              <a:t>ALCANCES DE LA LEY Nº27360 Y SUS MODIFICATORIAS</a:t>
            </a:r>
          </a:p>
        </p:txBody>
      </p:sp>
      <p:sp>
        <p:nvSpPr>
          <p:cNvPr id="7" name="Rectángulo 6">
            <a:extLst>
              <a:ext uri="{FF2B5EF4-FFF2-40B4-BE49-F238E27FC236}">
                <a16:creationId xmlns:a16="http://schemas.microsoft.com/office/drawing/2014/main" id="{5F5D57DA-19E7-5349-8DDC-DDFF8B8250CB}"/>
              </a:ext>
            </a:extLst>
          </p:cNvPr>
          <p:cNvSpPr/>
          <p:nvPr/>
        </p:nvSpPr>
        <p:spPr>
          <a:xfrm>
            <a:off x="372236" y="986617"/>
            <a:ext cx="2720897" cy="41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s-ES_tradnl" sz="1600" b="1" dirty="0">
                <a:solidFill>
                  <a:schemeClr val="tx1"/>
                </a:solidFill>
              </a:rPr>
              <a:t>1. </a:t>
            </a:r>
            <a:r>
              <a:rPr lang="es-ES_tradnl" sz="1600" b="1" dirty="0">
                <a:solidFill>
                  <a:schemeClr val="tx1"/>
                </a:solidFill>
              </a:rPr>
              <a:t>Antecedentes</a:t>
            </a:r>
            <a:endParaRPr kumimoji="1" lang="es-ES_tradnl" sz="1600" b="1" dirty="0">
              <a:solidFill>
                <a:schemeClr val="tx1"/>
              </a:solidFill>
            </a:endParaRPr>
          </a:p>
        </p:txBody>
      </p:sp>
      <p:sp>
        <p:nvSpPr>
          <p:cNvPr id="26" name="Rectángulo 25">
            <a:extLst>
              <a:ext uri="{FF2B5EF4-FFF2-40B4-BE49-F238E27FC236}">
                <a16:creationId xmlns:a16="http://schemas.microsoft.com/office/drawing/2014/main" id="{0EEEB4E7-1AD8-3E4E-A3D2-9AAD48D37A22}"/>
              </a:ext>
            </a:extLst>
          </p:cNvPr>
          <p:cNvSpPr/>
          <p:nvPr/>
        </p:nvSpPr>
        <p:spPr>
          <a:xfrm>
            <a:off x="253290" y="1751184"/>
            <a:ext cx="5412057" cy="11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sz="1200">
              <a:solidFill>
                <a:schemeClr val="tx1"/>
              </a:solidFill>
            </a:endParaRPr>
          </a:p>
        </p:txBody>
      </p:sp>
      <p:sp>
        <p:nvSpPr>
          <p:cNvPr id="27" name="Rectángulo 26">
            <a:extLst>
              <a:ext uri="{FF2B5EF4-FFF2-40B4-BE49-F238E27FC236}">
                <a16:creationId xmlns:a16="http://schemas.microsoft.com/office/drawing/2014/main" id="{0EA06ECC-CE2F-744E-9535-EEC6D7EEF8E3}"/>
              </a:ext>
            </a:extLst>
          </p:cNvPr>
          <p:cNvSpPr/>
          <p:nvPr/>
        </p:nvSpPr>
        <p:spPr>
          <a:xfrm>
            <a:off x="351669" y="2733483"/>
            <a:ext cx="2720898" cy="41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b="1" dirty="0">
                <a:solidFill>
                  <a:schemeClr val="tx1"/>
                </a:solidFill>
              </a:rPr>
              <a:t>2. Beneficiarios</a:t>
            </a:r>
          </a:p>
        </p:txBody>
      </p:sp>
      <p:sp>
        <p:nvSpPr>
          <p:cNvPr id="28" name="Rectángulo 27">
            <a:extLst>
              <a:ext uri="{FF2B5EF4-FFF2-40B4-BE49-F238E27FC236}">
                <a16:creationId xmlns:a16="http://schemas.microsoft.com/office/drawing/2014/main" id="{6221ABBA-FB27-E84B-99AB-BD9E21B1DEF7}"/>
              </a:ext>
            </a:extLst>
          </p:cNvPr>
          <p:cNvSpPr/>
          <p:nvPr/>
        </p:nvSpPr>
        <p:spPr>
          <a:xfrm>
            <a:off x="253290" y="3484356"/>
            <a:ext cx="5412059" cy="1285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sz="1200">
              <a:solidFill>
                <a:schemeClr val="tx1"/>
              </a:solidFill>
            </a:endParaRPr>
          </a:p>
        </p:txBody>
      </p:sp>
      <p:sp>
        <p:nvSpPr>
          <p:cNvPr id="31" name="Rectángulo 30">
            <a:extLst>
              <a:ext uri="{FF2B5EF4-FFF2-40B4-BE49-F238E27FC236}">
                <a16:creationId xmlns:a16="http://schemas.microsoft.com/office/drawing/2014/main" id="{81C91951-1B4E-354B-ABA7-65DEBF5F2FE5}"/>
              </a:ext>
            </a:extLst>
          </p:cNvPr>
          <p:cNvSpPr/>
          <p:nvPr/>
        </p:nvSpPr>
        <p:spPr>
          <a:xfrm>
            <a:off x="319954" y="4599458"/>
            <a:ext cx="2720897" cy="41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b="1" dirty="0">
                <a:solidFill>
                  <a:schemeClr val="tx1"/>
                </a:solidFill>
              </a:rPr>
              <a:t>3. Aspectos Tributarios</a:t>
            </a:r>
          </a:p>
        </p:txBody>
      </p:sp>
      <p:sp>
        <p:nvSpPr>
          <p:cNvPr id="34" name="Rectángulo 33">
            <a:extLst>
              <a:ext uri="{FF2B5EF4-FFF2-40B4-BE49-F238E27FC236}">
                <a16:creationId xmlns:a16="http://schemas.microsoft.com/office/drawing/2014/main" id="{675C4D29-B6C8-1845-AA85-C2A86D07218D}"/>
              </a:ext>
            </a:extLst>
          </p:cNvPr>
          <p:cNvSpPr/>
          <p:nvPr/>
        </p:nvSpPr>
        <p:spPr>
          <a:xfrm>
            <a:off x="253290" y="5388164"/>
            <a:ext cx="5412058" cy="125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17" indent="-342917" algn="ctr">
              <a:buFont typeface="+mj-lt"/>
              <a:buAutoNum type="arabicPeriod"/>
            </a:pPr>
            <a:endParaRPr kumimoji="1" lang="es-ES_tradnl" sz="1200">
              <a:solidFill>
                <a:schemeClr val="tx1"/>
              </a:solidFill>
            </a:endParaRPr>
          </a:p>
        </p:txBody>
      </p:sp>
      <p:sp>
        <p:nvSpPr>
          <p:cNvPr id="37" name="Rectángulo 36">
            <a:extLst>
              <a:ext uri="{FF2B5EF4-FFF2-40B4-BE49-F238E27FC236}">
                <a16:creationId xmlns:a16="http://schemas.microsoft.com/office/drawing/2014/main" id="{46750E02-8E15-A64C-A0B5-4EEF1021F866}"/>
              </a:ext>
            </a:extLst>
          </p:cNvPr>
          <p:cNvSpPr/>
          <p:nvPr/>
        </p:nvSpPr>
        <p:spPr>
          <a:xfrm>
            <a:off x="7862722" y="568203"/>
            <a:ext cx="2720897" cy="41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b="1" dirty="0">
                <a:solidFill>
                  <a:schemeClr val="tx1"/>
                </a:solidFill>
              </a:rPr>
              <a:t>4. Aspectos laborales</a:t>
            </a:r>
          </a:p>
        </p:txBody>
      </p:sp>
      <p:sp>
        <p:nvSpPr>
          <p:cNvPr id="40" name="Rectángulo 39">
            <a:extLst>
              <a:ext uri="{FF2B5EF4-FFF2-40B4-BE49-F238E27FC236}">
                <a16:creationId xmlns:a16="http://schemas.microsoft.com/office/drawing/2014/main" id="{B5B21CF1-ECE8-4346-AD50-70012EE26146}"/>
              </a:ext>
            </a:extLst>
          </p:cNvPr>
          <p:cNvSpPr/>
          <p:nvPr/>
        </p:nvSpPr>
        <p:spPr>
          <a:xfrm>
            <a:off x="6096000" y="1751184"/>
            <a:ext cx="5842711" cy="2485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sz="1200">
              <a:solidFill>
                <a:schemeClr val="tx1"/>
              </a:solidFill>
            </a:endParaRPr>
          </a:p>
        </p:txBody>
      </p:sp>
      <p:sp>
        <p:nvSpPr>
          <p:cNvPr id="41" name="Rectángulo 40">
            <a:extLst>
              <a:ext uri="{FF2B5EF4-FFF2-40B4-BE49-F238E27FC236}">
                <a16:creationId xmlns:a16="http://schemas.microsoft.com/office/drawing/2014/main" id="{395A08C3-057A-3A4A-B136-FB28BDB7575F}"/>
              </a:ext>
            </a:extLst>
          </p:cNvPr>
          <p:cNvSpPr/>
          <p:nvPr/>
        </p:nvSpPr>
        <p:spPr>
          <a:xfrm>
            <a:off x="6301816" y="4475013"/>
            <a:ext cx="2022088" cy="41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b="1" dirty="0">
                <a:solidFill>
                  <a:schemeClr val="tx1"/>
                </a:solidFill>
              </a:rPr>
              <a:t>5. Resultados</a:t>
            </a:r>
          </a:p>
        </p:txBody>
      </p:sp>
      <p:sp>
        <p:nvSpPr>
          <p:cNvPr id="42" name="Rectángulo 41">
            <a:extLst>
              <a:ext uri="{FF2B5EF4-FFF2-40B4-BE49-F238E27FC236}">
                <a16:creationId xmlns:a16="http://schemas.microsoft.com/office/drawing/2014/main" id="{281B2082-DE19-4044-B0C2-2857E32C6410}"/>
              </a:ext>
            </a:extLst>
          </p:cNvPr>
          <p:cNvSpPr/>
          <p:nvPr/>
        </p:nvSpPr>
        <p:spPr>
          <a:xfrm>
            <a:off x="6096000" y="4832805"/>
            <a:ext cx="5842182" cy="18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15" indent="-304815" algn="ctr">
              <a:buFont typeface="Arial" panose="020B0604020202020204" pitchFamily="34" charset="0"/>
              <a:buChar char="•"/>
            </a:pPr>
            <a:endParaRPr kumimoji="1" lang="es-ES_tradnl" sz="1200">
              <a:solidFill>
                <a:schemeClr val="tx1"/>
              </a:solidFill>
            </a:endParaRPr>
          </a:p>
        </p:txBody>
      </p:sp>
      <p:sp>
        <p:nvSpPr>
          <p:cNvPr id="8" name="CuadroTexto 7">
            <a:extLst>
              <a:ext uri="{FF2B5EF4-FFF2-40B4-BE49-F238E27FC236}">
                <a16:creationId xmlns:a16="http://schemas.microsoft.com/office/drawing/2014/main" id="{3C9C7A62-AB01-B642-A0B8-9E3873C2CF40}"/>
              </a:ext>
            </a:extLst>
          </p:cNvPr>
          <p:cNvSpPr txBox="1"/>
          <p:nvPr/>
        </p:nvSpPr>
        <p:spPr>
          <a:xfrm>
            <a:off x="98076" y="1465222"/>
            <a:ext cx="5679689"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04815" indent="-304815">
              <a:lnSpc>
                <a:spcPct val="150000"/>
              </a:lnSpc>
              <a:buFont typeface="Arial" panose="020B0604020202020204" pitchFamily="34" charset="0"/>
              <a:buChar char="•"/>
            </a:pPr>
            <a:r>
              <a:rPr lang="es-ES_tradnl" sz="1600" dirty="0"/>
              <a:t>Ley 27360: Promulgada en el 2000 hasta el 2010.</a:t>
            </a:r>
          </a:p>
          <a:p>
            <a:pPr marL="304815" indent="-304815">
              <a:lnSpc>
                <a:spcPct val="150000"/>
              </a:lnSpc>
              <a:buFont typeface="Arial" panose="020B0604020202020204" pitchFamily="34" charset="0"/>
              <a:buChar char="•"/>
            </a:pPr>
            <a:r>
              <a:rPr lang="es-ES_tradnl" sz="1600" dirty="0"/>
              <a:t>Ley 28810: Prorrogada hasta el 31.12.2021</a:t>
            </a:r>
          </a:p>
          <a:p>
            <a:pPr marL="304815" indent="-304815">
              <a:lnSpc>
                <a:spcPct val="150000"/>
              </a:lnSpc>
              <a:buFont typeface="Arial" panose="020B0604020202020204" pitchFamily="34" charset="0"/>
              <a:buChar char="•"/>
            </a:pPr>
            <a:r>
              <a:rPr lang="es-ES_tradnl" sz="1600" dirty="0"/>
              <a:t>DU 043-2019: Amplia la vigencia hasta el 31.12.2031</a:t>
            </a:r>
          </a:p>
        </p:txBody>
      </p:sp>
      <p:sp>
        <p:nvSpPr>
          <p:cNvPr id="43" name="CuadroTexto 42">
            <a:extLst>
              <a:ext uri="{FF2B5EF4-FFF2-40B4-BE49-F238E27FC236}">
                <a16:creationId xmlns:a16="http://schemas.microsoft.com/office/drawing/2014/main" id="{F7DF264E-D9D4-5042-A1EB-947313575958}"/>
              </a:ext>
            </a:extLst>
          </p:cNvPr>
          <p:cNvSpPr txBox="1"/>
          <p:nvPr/>
        </p:nvSpPr>
        <p:spPr>
          <a:xfrm>
            <a:off x="231890" y="3146000"/>
            <a:ext cx="5412059"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04815" indent="-304815" algn="just">
              <a:buFont typeface="Arial" panose="020B0604020202020204" pitchFamily="34" charset="0"/>
              <a:buChar char="•"/>
            </a:pPr>
            <a:r>
              <a:rPr lang="es-ES_tradnl" sz="1600" dirty="0"/>
              <a:t>Personas naturales o jurídicas que desarrollen cultivos y/o crianzas.</a:t>
            </a:r>
          </a:p>
          <a:p>
            <a:pPr marL="304815" indent="-304815" algn="just">
              <a:buFont typeface="Arial" panose="020B0604020202020204" pitchFamily="34" charset="0"/>
              <a:buChar char="•"/>
            </a:pPr>
            <a:endParaRPr lang="es-ES_tradnl" sz="800" dirty="0"/>
          </a:p>
          <a:p>
            <a:pPr marL="304815" indent="-304815" algn="just">
              <a:buFont typeface="Arial" panose="020B0604020202020204" pitchFamily="34" charset="0"/>
              <a:buChar char="•"/>
            </a:pPr>
            <a:r>
              <a:rPr lang="es-ES_tradnl" sz="1600" dirty="0"/>
              <a:t>Personas naturales o jurídicas que realicen actividad agroindustrial, siempre que utilicen productos agropecuarios, fuera de Lima y Callao.</a:t>
            </a:r>
            <a:endParaRPr lang="es-ES_tradnl" sz="2000" dirty="0"/>
          </a:p>
        </p:txBody>
      </p:sp>
      <p:sp>
        <p:nvSpPr>
          <p:cNvPr id="44" name="CuadroTexto 43">
            <a:extLst>
              <a:ext uri="{FF2B5EF4-FFF2-40B4-BE49-F238E27FC236}">
                <a16:creationId xmlns:a16="http://schemas.microsoft.com/office/drawing/2014/main" id="{9A218CB2-F5BA-FD48-8635-6D5D2AAE8CFD}"/>
              </a:ext>
            </a:extLst>
          </p:cNvPr>
          <p:cNvSpPr txBox="1"/>
          <p:nvPr/>
        </p:nvSpPr>
        <p:spPr>
          <a:xfrm>
            <a:off x="314574" y="5171437"/>
            <a:ext cx="5412059" cy="1569660"/>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marL="304815" indent="-304815" algn="just">
              <a:lnSpc>
                <a:spcPct val="150000"/>
              </a:lnSpc>
              <a:buFont typeface="+mj-lt"/>
              <a:buAutoNum type="arabicPeriod"/>
            </a:pPr>
            <a:r>
              <a:rPr lang="es-ES_tradnl" sz="1600" dirty="0">
                <a:solidFill>
                  <a:schemeClr val="tx1"/>
                </a:solidFill>
              </a:rPr>
              <a:t>IR: Tasa de 15% sobre la renta de tercera categoría.</a:t>
            </a:r>
          </a:p>
          <a:p>
            <a:pPr marL="304815" indent="-304815" algn="just">
              <a:lnSpc>
                <a:spcPct val="150000"/>
              </a:lnSpc>
              <a:buFont typeface="+mj-lt"/>
              <a:buAutoNum type="arabicPeriod"/>
            </a:pPr>
            <a:r>
              <a:rPr lang="es-ES_tradnl" sz="1600" dirty="0">
                <a:solidFill>
                  <a:schemeClr val="tx1"/>
                </a:solidFill>
              </a:rPr>
              <a:t>Depreciación a razón del 20% en inversiones de infraestructura hidráulica o de riego.</a:t>
            </a:r>
          </a:p>
          <a:p>
            <a:pPr marL="304815" indent="-304815" algn="just">
              <a:lnSpc>
                <a:spcPct val="150000"/>
              </a:lnSpc>
              <a:buFont typeface="+mj-lt"/>
              <a:buAutoNum type="arabicPeriod"/>
            </a:pPr>
            <a:r>
              <a:rPr lang="es-ES_tradnl" sz="1600" dirty="0">
                <a:solidFill>
                  <a:schemeClr val="tx1"/>
                </a:solidFill>
              </a:rPr>
              <a:t>Recuperación anticipada de IGV en la etapa pre productiva.</a:t>
            </a:r>
          </a:p>
        </p:txBody>
      </p:sp>
      <p:sp>
        <p:nvSpPr>
          <p:cNvPr id="45" name="CuadroTexto 44">
            <a:extLst>
              <a:ext uri="{FF2B5EF4-FFF2-40B4-BE49-F238E27FC236}">
                <a16:creationId xmlns:a16="http://schemas.microsoft.com/office/drawing/2014/main" id="{53B09F9E-79CF-C140-8592-75ACED4C3BD0}"/>
              </a:ext>
            </a:extLst>
          </p:cNvPr>
          <p:cNvSpPr txBox="1"/>
          <p:nvPr/>
        </p:nvSpPr>
        <p:spPr>
          <a:xfrm>
            <a:off x="6301816" y="1044431"/>
            <a:ext cx="5842711" cy="337810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04815" indent="-304815" algn="just">
              <a:lnSpc>
                <a:spcPct val="150000"/>
              </a:lnSpc>
              <a:buFont typeface="+mj-lt"/>
              <a:buAutoNum type="arabicPeriod"/>
            </a:pPr>
            <a:r>
              <a:rPr lang="es-ES_tradnl" sz="1600" dirty="0"/>
              <a:t>RD no menor a S/.39.19 (incl. Rem básica, gratificación y CTS)</a:t>
            </a:r>
          </a:p>
          <a:p>
            <a:pPr marL="304815" indent="-304815" algn="just">
              <a:lnSpc>
                <a:spcPct val="150000"/>
              </a:lnSpc>
              <a:buFont typeface="+mj-lt"/>
              <a:buAutoNum type="arabicPeriod"/>
            </a:pPr>
            <a:r>
              <a:rPr lang="es-ES_tradnl" sz="1600" dirty="0"/>
              <a:t>Remuneración Básica no puede ser menor a la RMV.</a:t>
            </a:r>
          </a:p>
          <a:p>
            <a:pPr marL="304815" indent="-304815" algn="just">
              <a:lnSpc>
                <a:spcPct val="150000"/>
              </a:lnSpc>
              <a:buFont typeface="+mj-lt"/>
              <a:buAutoNum type="arabicPeriod"/>
            </a:pPr>
            <a:r>
              <a:rPr lang="es-ES_tradnl" sz="1600" dirty="0"/>
              <a:t>Descanso vacacional de 30 días </a:t>
            </a:r>
          </a:p>
          <a:p>
            <a:pPr marL="304815" indent="-304815" algn="just">
              <a:lnSpc>
                <a:spcPct val="150000"/>
              </a:lnSpc>
              <a:buFont typeface="+mj-lt"/>
              <a:buAutoNum type="arabicPeriod"/>
            </a:pPr>
            <a:r>
              <a:rPr lang="es-ES_tradnl" sz="1600" dirty="0"/>
              <a:t>Indemnización por despido arbitrario desde 45 hasta 360 RD.</a:t>
            </a:r>
          </a:p>
          <a:p>
            <a:pPr marL="304815" indent="-304815" algn="just">
              <a:lnSpc>
                <a:spcPct val="150000"/>
              </a:lnSpc>
              <a:buFont typeface="+mj-lt"/>
              <a:buAutoNum type="arabicPeriod"/>
            </a:pPr>
            <a:r>
              <a:rPr lang="es-ES_tradnl" sz="1600" dirty="0"/>
              <a:t>Incremento progresivo de aportes a ESSALUD 6% hasta 9%.</a:t>
            </a:r>
          </a:p>
          <a:p>
            <a:pPr marL="304815" indent="-304815" algn="just">
              <a:lnSpc>
                <a:spcPct val="150000"/>
              </a:lnSpc>
              <a:buFont typeface="+mj-lt"/>
              <a:buAutoNum type="arabicPeriod"/>
            </a:pPr>
            <a:r>
              <a:rPr lang="es-PE" sz="1600" dirty="0"/>
              <a:t>Garantiza cobertura de salud a través del SIS en el período de latencia y carencia del trabajador agrario, siempre que cuente con dicho seguro previamente.</a:t>
            </a:r>
          </a:p>
          <a:p>
            <a:pPr marL="304815" indent="-304815" algn="just">
              <a:lnSpc>
                <a:spcPct val="150000"/>
              </a:lnSpc>
              <a:buFont typeface="+mj-lt"/>
              <a:buAutoNum type="arabicPeriod"/>
            </a:pPr>
            <a:r>
              <a:rPr lang="es-PE" sz="1600" dirty="0"/>
              <a:t>Libre aficialición a regímenes previsionales.</a:t>
            </a:r>
          </a:p>
        </p:txBody>
      </p:sp>
      <p:sp>
        <p:nvSpPr>
          <p:cNvPr id="46" name="CuadroTexto 45">
            <a:extLst>
              <a:ext uri="{FF2B5EF4-FFF2-40B4-BE49-F238E27FC236}">
                <a16:creationId xmlns:a16="http://schemas.microsoft.com/office/drawing/2014/main" id="{DED5CFC3-904F-9E43-B24E-340D7E702981}"/>
              </a:ext>
            </a:extLst>
          </p:cNvPr>
          <p:cNvSpPr txBox="1"/>
          <p:nvPr/>
        </p:nvSpPr>
        <p:spPr>
          <a:xfrm>
            <a:off x="5911316" y="4923181"/>
            <a:ext cx="6211549" cy="201593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304815" indent="-304815" algn="just">
              <a:buFont typeface="+mj-lt"/>
              <a:buAutoNum type="arabicPeriod"/>
            </a:pPr>
            <a:r>
              <a:rPr lang="es-PE" sz="1400" dirty="0"/>
              <a:t>Según SUNAT en el 2019 se identifican 2995 empresas en el régimen agrario.</a:t>
            </a:r>
          </a:p>
          <a:p>
            <a:pPr marL="304815" indent="-304815" algn="just">
              <a:buFont typeface="+mj-lt"/>
              <a:buAutoNum type="arabicPeriod"/>
            </a:pPr>
            <a:endParaRPr lang="es-PE" sz="800" dirty="0"/>
          </a:p>
          <a:p>
            <a:pPr marL="304815" indent="-304815" algn="just">
              <a:buFont typeface="+mj-lt"/>
              <a:buAutoNum type="arabicPeriod"/>
            </a:pPr>
            <a:r>
              <a:rPr lang="es-PE" sz="1400" dirty="0"/>
              <a:t>1 160 923 trabajadores formales acogidos al régimen según la PLAME en el 2019.</a:t>
            </a:r>
          </a:p>
          <a:p>
            <a:pPr marL="304815" indent="-304815" algn="just">
              <a:buFont typeface="+mj-lt"/>
              <a:buAutoNum type="arabicPeriod"/>
            </a:pPr>
            <a:endParaRPr lang="es-PE" sz="1000" dirty="0"/>
          </a:p>
          <a:p>
            <a:pPr marL="304815" indent="-304815" algn="just">
              <a:buFont typeface="+mj-lt"/>
              <a:buAutoNum type="arabicPeriod"/>
            </a:pPr>
            <a:r>
              <a:rPr lang="es-PE" sz="1400" dirty="0"/>
              <a:t>El regimen beneficia a 91 cooperativas, 80 asociaciones, y mas de 1330 MIPYMES agrarias.</a:t>
            </a:r>
          </a:p>
          <a:p>
            <a:pPr marL="304815" indent="-304815" algn="just">
              <a:buFont typeface="+mj-lt"/>
              <a:buAutoNum type="arabicPeriod"/>
            </a:pPr>
            <a:endParaRPr lang="es-PE" sz="900" dirty="0"/>
          </a:p>
          <a:p>
            <a:pPr marL="304815" indent="-304815" algn="just">
              <a:buFont typeface="+mj-lt"/>
              <a:buAutoNum type="arabicPeriod"/>
            </a:pPr>
            <a:r>
              <a:rPr lang="es-PE" sz="1400" dirty="0"/>
              <a:t>El regimen no solo beneficia a las grandes empresas, esta tambien se expande a los pequeños emprendimientos a nivel nacional.</a:t>
            </a:r>
          </a:p>
        </p:txBody>
      </p:sp>
      <p:pic>
        <p:nvPicPr>
          <p:cNvPr id="18" name="Imagen 17"/>
          <p:cNvPicPr>
            <a:picLocks noChangeAspect="1"/>
          </p:cNvPicPr>
          <p:nvPr/>
        </p:nvPicPr>
        <p:blipFill rotWithShape="1">
          <a:blip r:embed="rId3"/>
          <a:srcRect l="25264" t="16161" r="25618" b="67701"/>
          <a:stretch/>
        </p:blipFill>
        <p:spPr>
          <a:xfrm>
            <a:off x="0" y="-17666"/>
            <a:ext cx="3040851" cy="653144"/>
          </a:xfrm>
          <a:prstGeom prst="rect">
            <a:avLst/>
          </a:prstGeom>
          <a:solidFill>
            <a:schemeClr val="bg1"/>
          </a:solidFill>
        </p:spPr>
      </p:pic>
    </p:spTree>
    <p:extLst>
      <p:ext uri="{BB962C8B-B14F-4D97-AF65-F5344CB8AC3E}">
        <p14:creationId xmlns:p14="http://schemas.microsoft.com/office/powerpoint/2010/main" val="1317502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770BBA6-C08B-6941-8CB6-DD6657E03855}"/>
              </a:ext>
            </a:extLst>
          </p:cNvPr>
          <p:cNvSpPr txBox="1"/>
          <p:nvPr/>
        </p:nvSpPr>
        <p:spPr>
          <a:xfrm>
            <a:off x="4430484" y="147631"/>
            <a:ext cx="7125846" cy="830997"/>
          </a:xfrm>
          <a:prstGeom prst="rect">
            <a:avLst/>
          </a:prstGeom>
          <a:noFill/>
        </p:spPr>
        <p:txBody>
          <a:bodyPr wrap="square" rtlCol="0">
            <a:spAutoFit/>
          </a:bodyPr>
          <a:lstStyle/>
          <a:p>
            <a:pPr algn="ctr"/>
            <a:r>
              <a:rPr lang="es-ES_tradnl" sz="2400" b="1" dirty="0">
                <a:solidFill>
                  <a:srgbClr val="FF0000"/>
                </a:solidFill>
              </a:rPr>
              <a:t>TEMAS RECOGIDOS EN LAS MESAS DE DIÁLOGO SOBRE EL RÉGIMEN LABORAL</a:t>
            </a:r>
          </a:p>
        </p:txBody>
      </p:sp>
      <p:sp>
        <p:nvSpPr>
          <p:cNvPr id="18" name="Freeform 1">
            <a:extLst>
              <a:ext uri="{FF2B5EF4-FFF2-40B4-BE49-F238E27FC236}">
                <a16:creationId xmlns:a16="http://schemas.microsoft.com/office/drawing/2014/main" id="{8241C5BA-8AFC-8A4A-934E-7AEDD94438D1}"/>
              </a:ext>
            </a:extLst>
          </p:cNvPr>
          <p:cNvSpPr>
            <a:spLocks noChangeArrowheads="1"/>
          </p:cNvSpPr>
          <p:nvPr/>
        </p:nvSpPr>
        <p:spPr bwMode="auto">
          <a:xfrm>
            <a:off x="1063704" y="1697039"/>
            <a:ext cx="32251" cy="4526280"/>
          </a:xfrm>
          <a:custGeom>
            <a:avLst/>
            <a:gdLst>
              <a:gd name="T0" fmla="*/ 67 w 68"/>
              <a:gd name="T1" fmla="*/ 10101 h 10102"/>
              <a:gd name="T2" fmla="*/ 0 w 68"/>
              <a:gd name="T3" fmla="*/ 10101 h 10102"/>
              <a:gd name="T4" fmla="*/ 0 w 68"/>
              <a:gd name="T5" fmla="*/ 0 h 10102"/>
              <a:gd name="T6" fmla="*/ 67 w 68"/>
              <a:gd name="T7" fmla="*/ 0 h 10102"/>
              <a:gd name="T8" fmla="*/ 67 w 68"/>
              <a:gd name="T9" fmla="*/ 10101 h 10102"/>
            </a:gdLst>
            <a:ahLst/>
            <a:cxnLst>
              <a:cxn ang="0">
                <a:pos x="T0" y="T1"/>
              </a:cxn>
              <a:cxn ang="0">
                <a:pos x="T2" y="T3"/>
              </a:cxn>
              <a:cxn ang="0">
                <a:pos x="T4" y="T5"/>
              </a:cxn>
              <a:cxn ang="0">
                <a:pos x="T6" y="T7"/>
              </a:cxn>
              <a:cxn ang="0">
                <a:pos x="T8" y="T9"/>
              </a:cxn>
            </a:cxnLst>
            <a:rect l="0" t="0" r="r" b="b"/>
            <a:pathLst>
              <a:path w="68" h="10102">
                <a:moveTo>
                  <a:pt x="67" y="10101"/>
                </a:moveTo>
                <a:lnTo>
                  <a:pt x="0" y="10101"/>
                </a:lnTo>
                <a:lnTo>
                  <a:pt x="0" y="0"/>
                </a:lnTo>
                <a:lnTo>
                  <a:pt x="67" y="0"/>
                </a:lnTo>
                <a:lnTo>
                  <a:pt x="67" y="10101"/>
                </a:lnTo>
              </a:path>
            </a:pathLst>
          </a:custGeom>
          <a:solidFill>
            <a:schemeClr val="accent3">
              <a:lumMod val="60000"/>
              <a:lumOff val="40000"/>
            </a:schemeClr>
          </a:solidFill>
          <a:ln>
            <a:noFill/>
          </a:ln>
          <a:effectLst/>
        </p:spPr>
        <p:txBody>
          <a:bodyPr wrap="none" anchor="ctr"/>
          <a:lstStyle/>
          <a:p>
            <a:endParaRPr lang="en-US" sz="3266"/>
          </a:p>
        </p:txBody>
      </p:sp>
      <p:sp>
        <p:nvSpPr>
          <p:cNvPr id="19" name="Freeform 17">
            <a:extLst>
              <a:ext uri="{FF2B5EF4-FFF2-40B4-BE49-F238E27FC236}">
                <a16:creationId xmlns:a16="http://schemas.microsoft.com/office/drawing/2014/main" id="{AB59FC38-8712-BB4D-8D95-5D5051EF96FD}"/>
              </a:ext>
            </a:extLst>
          </p:cNvPr>
          <p:cNvSpPr>
            <a:spLocks noChangeArrowheads="1"/>
          </p:cNvSpPr>
          <p:nvPr/>
        </p:nvSpPr>
        <p:spPr bwMode="auto">
          <a:xfrm>
            <a:off x="6512947" y="1697039"/>
            <a:ext cx="32251" cy="4526280"/>
          </a:xfrm>
          <a:custGeom>
            <a:avLst/>
            <a:gdLst>
              <a:gd name="T0" fmla="*/ 67 w 68"/>
              <a:gd name="T1" fmla="*/ 10101 h 10102"/>
              <a:gd name="T2" fmla="*/ 0 w 68"/>
              <a:gd name="T3" fmla="*/ 10101 h 10102"/>
              <a:gd name="T4" fmla="*/ 0 w 68"/>
              <a:gd name="T5" fmla="*/ 0 h 10102"/>
              <a:gd name="T6" fmla="*/ 67 w 68"/>
              <a:gd name="T7" fmla="*/ 0 h 10102"/>
              <a:gd name="T8" fmla="*/ 67 w 68"/>
              <a:gd name="T9" fmla="*/ 10101 h 10102"/>
            </a:gdLst>
            <a:ahLst/>
            <a:cxnLst>
              <a:cxn ang="0">
                <a:pos x="T0" y="T1"/>
              </a:cxn>
              <a:cxn ang="0">
                <a:pos x="T2" y="T3"/>
              </a:cxn>
              <a:cxn ang="0">
                <a:pos x="T4" y="T5"/>
              </a:cxn>
              <a:cxn ang="0">
                <a:pos x="T6" y="T7"/>
              </a:cxn>
              <a:cxn ang="0">
                <a:pos x="T8" y="T9"/>
              </a:cxn>
            </a:cxnLst>
            <a:rect l="0" t="0" r="r" b="b"/>
            <a:pathLst>
              <a:path w="68" h="10102">
                <a:moveTo>
                  <a:pt x="67" y="10101"/>
                </a:moveTo>
                <a:lnTo>
                  <a:pt x="0" y="10101"/>
                </a:lnTo>
                <a:lnTo>
                  <a:pt x="0" y="0"/>
                </a:lnTo>
                <a:lnTo>
                  <a:pt x="67" y="0"/>
                </a:lnTo>
                <a:lnTo>
                  <a:pt x="67" y="10101"/>
                </a:lnTo>
              </a:path>
            </a:pathLst>
          </a:custGeom>
          <a:solidFill>
            <a:schemeClr val="accent3">
              <a:lumMod val="60000"/>
              <a:lumOff val="40000"/>
            </a:schemeClr>
          </a:solidFill>
          <a:ln>
            <a:noFill/>
          </a:ln>
          <a:effectLst/>
        </p:spPr>
        <p:txBody>
          <a:bodyPr wrap="none" anchor="ctr"/>
          <a:lstStyle/>
          <a:p>
            <a:endParaRPr lang="en-US" sz="3266"/>
          </a:p>
        </p:txBody>
      </p:sp>
      <p:sp>
        <p:nvSpPr>
          <p:cNvPr id="20" name="Freeform 2">
            <a:extLst>
              <a:ext uri="{FF2B5EF4-FFF2-40B4-BE49-F238E27FC236}">
                <a16:creationId xmlns:a16="http://schemas.microsoft.com/office/drawing/2014/main" id="{8E005BEB-3E7D-3F42-BD15-58AF2E7D8B6D}"/>
              </a:ext>
            </a:extLst>
          </p:cNvPr>
          <p:cNvSpPr>
            <a:spLocks noChangeArrowheads="1"/>
          </p:cNvSpPr>
          <p:nvPr/>
        </p:nvSpPr>
        <p:spPr bwMode="auto">
          <a:xfrm>
            <a:off x="1250757" y="1826299"/>
            <a:ext cx="1030750" cy="1029791"/>
          </a:xfrm>
          <a:custGeom>
            <a:avLst/>
            <a:gdLst>
              <a:gd name="T0" fmla="*/ 189 w 1611"/>
              <a:gd name="T1" fmla="*/ 0 h 1422"/>
              <a:gd name="T2" fmla="*/ 189 w 1611"/>
              <a:gd name="T3" fmla="*/ 522 h 1422"/>
              <a:gd name="T4" fmla="*/ 0 w 1611"/>
              <a:gd name="T5" fmla="*/ 711 h 1422"/>
              <a:gd name="T6" fmla="*/ 189 w 1611"/>
              <a:gd name="T7" fmla="*/ 899 h 1422"/>
              <a:gd name="T8" fmla="*/ 189 w 1611"/>
              <a:gd name="T9" fmla="*/ 1421 h 1422"/>
              <a:gd name="T10" fmla="*/ 1610 w 1611"/>
              <a:gd name="T11" fmla="*/ 1421 h 1422"/>
              <a:gd name="T12" fmla="*/ 1610 w 1611"/>
              <a:gd name="T13" fmla="*/ 0 h 1422"/>
              <a:gd name="T14" fmla="*/ 189 w 1611"/>
              <a:gd name="T15" fmla="*/ 0 h 1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422">
                <a:moveTo>
                  <a:pt x="189" y="0"/>
                </a:moveTo>
                <a:lnTo>
                  <a:pt x="189" y="522"/>
                </a:lnTo>
                <a:lnTo>
                  <a:pt x="0" y="711"/>
                </a:lnTo>
                <a:lnTo>
                  <a:pt x="189" y="899"/>
                </a:lnTo>
                <a:lnTo>
                  <a:pt x="189" y="1421"/>
                </a:lnTo>
                <a:lnTo>
                  <a:pt x="1610" y="1421"/>
                </a:lnTo>
                <a:lnTo>
                  <a:pt x="1610" y="0"/>
                </a:lnTo>
                <a:lnTo>
                  <a:pt x="189" y="0"/>
                </a:lnTo>
              </a:path>
            </a:pathLst>
          </a:custGeom>
          <a:solidFill>
            <a:schemeClr val="accent3">
              <a:lumMod val="50000"/>
            </a:schemeClr>
          </a:solidFill>
          <a:ln>
            <a:noFill/>
          </a:ln>
          <a:effectLst/>
        </p:spPr>
        <p:txBody>
          <a:bodyPr wrap="none" anchor="ctr"/>
          <a:lstStyle/>
          <a:p>
            <a:endParaRPr lang="en-US" sz="3266"/>
          </a:p>
        </p:txBody>
      </p:sp>
      <p:sp>
        <p:nvSpPr>
          <p:cNvPr id="21" name="Freeform 3">
            <a:extLst>
              <a:ext uri="{FF2B5EF4-FFF2-40B4-BE49-F238E27FC236}">
                <a16:creationId xmlns:a16="http://schemas.microsoft.com/office/drawing/2014/main" id="{9AB194F4-9C33-944C-AB42-8940E1D88C34}"/>
              </a:ext>
            </a:extLst>
          </p:cNvPr>
          <p:cNvSpPr>
            <a:spLocks noChangeArrowheads="1"/>
          </p:cNvSpPr>
          <p:nvPr/>
        </p:nvSpPr>
        <p:spPr bwMode="auto">
          <a:xfrm>
            <a:off x="2249046" y="1826299"/>
            <a:ext cx="3731712" cy="1029791"/>
          </a:xfrm>
          <a:custGeom>
            <a:avLst/>
            <a:gdLst>
              <a:gd name="T0" fmla="*/ 6370 w 6371"/>
              <a:gd name="T1" fmla="*/ 1421 h 1422"/>
              <a:gd name="T2" fmla="*/ 0 w 6371"/>
              <a:gd name="T3" fmla="*/ 1421 h 1422"/>
              <a:gd name="T4" fmla="*/ 0 w 6371"/>
              <a:gd name="T5" fmla="*/ 0 h 1422"/>
              <a:gd name="T6" fmla="*/ 6370 w 6371"/>
              <a:gd name="T7" fmla="*/ 0 h 1422"/>
              <a:gd name="T8" fmla="*/ 6370 w 6371"/>
              <a:gd name="T9" fmla="*/ 1421 h 1422"/>
            </a:gdLst>
            <a:ahLst/>
            <a:cxnLst>
              <a:cxn ang="0">
                <a:pos x="T0" y="T1"/>
              </a:cxn>
              <a:cxn ang="0">
                <a:pos x="T2" y="T3"/>
              </a:cxn>
              <a:cxn ang="0">
                <a:pos x="T4" y="T5"/>
              </a:cxn>
              <a:cxn ang="0">
                <a:pos x="T6" y="T7"/>
              </a:cxn>
              <a:cxn ang="0">
                <a:pos x="T8" y="T9"/>
              </a:cxn>
            </a:cxnLst>
            <a:rect l="0" t="0" r="r" b="b"/>
            <a:pathLst>
              <a:path w="6371" h="1422">
                <a:moveTo>
                  <a:pt x="6370" y="1421"/>
                </a:moveTo>
                <a:lnTo>
                  <a:pt x="0" y="1421"/>
                </a:lnTo>
                <a:lnTo>
                  <a:pt x="0" y="0"/>
                </a:lnTo>
                <a:lnTo>
                  <a:pt x="6370" y="0"/>
                </a:lnTo>
                <a:lnTo>
                  <a:pt x="6370" y="1421"/>
                </a:lnTo>
              </a:path>
            </a:pathLst>
          </a:custGeom>
          <a:solidFill>
            <a:srgbClr val="FFFF00"/>
          </a:solidFill>
          <a:ln>
            <a:noFill/>
          </a:ln>
          <a:effectLst/>
        </p:spPr>
        <p:txBody>
          <a:bodyPr wrap="none" anchor="ctr"/>
          <a:lstStyle/>
          <a:p>
            <a:endParaRPr lang="en-US" sz="4800"/>
          </a:p>
        </p:txBody>
      </p:sp>
      <p:sp>
        <p:nvSpPr>
          <p:cNvPr id="22" name="Freeform 4">
            <a:extLst>
              <a:ext uri="{FF2B5EF4-FFF2-40B4-BE49-F238E27FC236}">
                <a16:creationId xmlns:a16="http://schemas.microsoft.com/office/drawing/2014/main" id="{34DC1E36-FF84-B44F-9334-B5D5BEEB7EB4}"/>
              </a:ext>
            </a:extLst>
          </p:cNvPr>
          <p:cNvSpPr>
            <a:spLocks noChangeArrowheads="1"/>
          </p:cNvSpPr>
          <p:nvPr/>
        </p:nvSpPr>
        <p:spPr bwMode="auto">
          <a:xfrm>
            <a:off x="984152" y="3864503"/>
            <a:ext cx="195655" cy="195655"/>
          </a:xfrm>
          <a:custGeom>
            <a:avLst/>
            <a:gdLst>
              <a:gd name="T0" fmla="*/ 200 w 401"/>
              <a:gd name="T1" fmla="*/ 0 h 400"/>
              <a:gd name="T2" fmla="*/ 200 w 401"/>
              <a:gd name="T3" fmla="*/ 0 h 400"/>
              <a:gd name="T4" fmla="*/ 0 w 401"/>
              <a:gd name="T5" fmla="*/ 199 h 400"/>
              <a:gd name="T6" fmla="*/ 0 w 401"/>
              <a:gd name="T7" fmla="*/ 199 h 400"/>
              <a:gd name="T8" fmla="*/ 200 w 401"/>
              <a:gd name="T9" fmla="*/ 399 h 400"/>
              <a:gd name="T10" fmla="*/ 200 w 401"/>
              <a:gd name="T11" fmla="*/ 399 h 400"/>
              <a:gd name="T12" fmla="*/ 400 w 401"/>
              <a:gd name="T13" fmla="*/ 199 h 400"/>
              <a:gd name="T14" fmla="*/ 400 w 401"/>
              <a:gd name="T15" fmla="*/ 199 h 400"/>
              <a:gd name="T16" fmla="*/ 200 w 401"/>
              <a:gd name="T17" fmla="*/ 0 h 400"/>
              <a:gd name="T18" fmla="*/ 200 w 401"/>
              <a:gd name="T19" fmla="*/ 66 h 400"/>
              <a:gd name="T20" fmla="*/ 200 w 401"/>
              <a:gd name="T21" fmla="*/ 66 h 400"/>
              <a:gd name="T22" fmla="*/ 334 w 401"/>
              <a:gd name="T23" fmla="*/ 199 h 400"/>
              <a:gd name="T24" fmla="*/ 334 w 401"/>
              <a:gd name="T25" fmla="*/ 199 h 400"/>
              <a:gd name="T26" fmla="*/ 200 w 401"/>
              <a:gd name="T27" fmla="*/ 333 h 400"/>
              <a:gd name="T28" fmla="*/ 200 w 401"/>
              <a:gd name="T29" fmla="*/ 333 h 400"/>
              <a:gd name="T30" fmla="*/ 67 w 401"/>
              <a:gd name="T31" fmla="*/ 199 h 400"/>
              <a:gd name="T32" fmla="*/ 67 w 401"/>
              <a:gd name="T33" fmla="*/ 199 h 400"/>
              <a:gd name="T34" fmla="*/ 200 w 401"/>
              <a:gd name="T35" fmla="*/ 6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400">
                <a:moveTo>
                  <a:pt x="200" y="0"/>
                </a:moveTo>
                <a:lnTo>
                  <a:pt x="200" y="0"/>
                </a:lnTo>
                <a:cubicBezTo>
                  <a:pt x="90" y="0"/>
                  <a:pt x="0" y="89"/>
                  <a:pt x="0" y="199"/>
                </a:cubicBezTo>
                <a:lnTo>
                  <a:pt x="0" y="199"/>
                </a:lnTo>
                <a:cubicBezTo>
                  <a:pt x="0" y="310"/>
                  <a:pt x="90" y="399"/>
                  <a:pt x="200" y="399"/>
                </a:cubicBezTo>
                <a:lnTo>
                  <a:pt x="200" y="399"/>
                </a:lnTo>
                <a:cubicBezTo>
                  <a:pt x="311" y="399"/>
                  <a:pt x="400" y="310"/>
                  <a:pt x="400" y="199"/>
                </a:cubicBezTo>
                <a:lnTo>
                  <a:pt x="400" y="199"/>
                </a:lnTo>
                <a:cubicBezTo>
                  <a:pt x="400" y="89"/>
                  <a:pt x="311" y="0"/>
                  <a:pt x="200" y="0"/>
                </a:cubicBezTo>
                <a:close/>
                <a:moveTo>
                  <a:pt x="200" y="66"/>
                </a:moveTo>
                <a:lnTo>
                  <a:pt x="200" y="66"/>
                </a:lnTo>
                <a:cubicBezTo>
                  <a:pt x="274" y="66"/>
                  <a:pt x="334" y="126"/>
                  <a:pt x="334" y="199"/>
                </a:cubicBezTo>
                <a:lnTo>
                  <a:pt x="334" y="199"/>
                </a:lnTo>
                <a:cubicBezTo>
                  <a:pt x="334" y="273"/>
                  <a:pt x="274" y="333"/>
                  <a:pt x="200" y="333"/>
                </a:cubicBezTo>
                <a:lnTo>
                  <a:pt x="200" y="333"/>
                </a:lnTo>
                <a:cubicBezTo>
                  <a:pt x="127" y="333"/>
                  <a:pt x="67" y="273"/>
                  <a:pt x="67" y="199"/>
                </a:cubicBezTo>
                <a:lnTo>
                  <a:pt x="67" y="199"/>
                </a:lnTo>
                <a:cubicBezTo>
                  <a:pt x="67" y="126"/>
                  <a:pt x="127" y="66"/>
                  <a:pt x="200" y="66"/>
                </a:cubicBezTo>
                <a:close/>
              </a:path>
            </a:pathLst>
          </a:custGeom>
          <a:solidFill>
            <a:schemeClr val="accent2"/>
          </a:solidFill>
          <a:ln>
            <a:noFill/>
          </a:ln>
          <a:effectLst/>
        </p:spPr>
        <p:txBody>
          <a:bodyPr wrap="none" anchor="ctr"/>
          <a:lstStyle/>
          <a:p>
            <a:endParaRPr lang="en-US" sz="3266"/>
          </a:p>
        </p:txBody>
      </p:sp>
      <p:sp>
        <p:nvSpPr>
          <p:cNvPr id="23" name="Freeform 5">
            <a:extLst>
              <a:ext uri="{FF2B5EF4-FFF2-40B4-BE49-F238E27FC236}">
                <a16:creationId xmlns:a16="http://schemas.microsoft.com/office/drawing/2014/main" id="{B1A732E6-C74F-0142-AA25-73F1F4EAB53A}"/>
              </a:ext>
            </a:extLst>
          </p:cNvPr>
          <p:cNvSpPr>
            <a:spLocks noChangeArrowheads="1"/>
          </p:cNvSpPr>
          <p:nvPr/>
        </p:nvSpPr>
        <p:spPr bwMode="auto">
          <a:xfrm>
            <a:off x="1008879" y="3889229"/>
            <a:ext cx="146203" cy="146203"/>
          </a:xfrm>
          <a:custGeom>
            <a:avLst/>
            <a:gdLst>
              <a:gd name="T0" fmla="*/ 150 w 301"/>
              <a:gd name="T1" fmla="*/ 299 h 300"/>
              <a:gd name="T2" fmla="*/ 150 w 301"/>
              <a:gd name="T3" fmla="*/ 299 h 300"/>
              <a:gd name="T4" fmla="*/ 0 w 301"/>
              <a:gd name="T5" fmla="*/ 149 h 300"/>
              <a:gd name="T6" fmla="*/ 0 w 301"/>
              <a:gd name="T7" fmla="*/ 149 h 300"/>
              <a:gd name="T8" fmla="*/ 150 w 301"/>
              <a:gd name="T9" fmla="*/ 0 h 300"/>
              <a:gd name="T10" fmla="*/ 150 w 301"/>
              <a:gd name="T11" fmla="*/ 0 h 300"/>
              <a:gd name="T12" fmla="*/ 300 w 301"/>
              <a:gd name="T13" fmla="*/ 149 h 300"/>
              <a:gd name="T14" fmla="*/ 300 w 301"/>
              <a:gd name="T15" fmla="*/ 149 h 300"/>
              <a:gd name="T16" fmla="*/ 150 w 301"/>
              <a:gd name="T17"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0">
                <a:moveTo>
                  <a:pt x="150" y="299"/>
                </a:moveTo>
                <a:lnTo>
                  <a:pt x="150" y="299"/>
                </a:lnTo>
                <a:cubicBezTo>
                  <a:pt x="68" y="299"/>
                  <a:pt x="0" y="232"/>
                  <a:pt x="0" y="149"/>
                </a:cubicBezTo>
                <a:lnTo>
                  <a:pt x="0" y="149"/>
                </a:lnTo>
                <a:cubicBezTo>
                  <a:pt x="0" y="67"/>
                  <a:pt x="68" y="0"/>
                  <a:pt x="150" y="0"/>
                </a:cubicBezTo>
                <a:lnTo>
                  <a:pt x="150" y="0"/>
                </a:lnTo>
                <a:cubicBezTo>
                  <a:pt x="233" y="0"/>
                  <a:pt x="300" y="67"/>
                  <a:pt x="300" y="149"/>
                </a:cubicBezTo>
                <a:lnTo>
                  <a:pt x="300" y="149"/>
                </a:lnTo>
                <a:cubicBezTo>
                  <a:pt x="300" y="232"/>
                  <a:pt x="233" y="299"/>
                  <a:pt x="150" y="299"/>
                </a:cubicBezTo>
              </a:path>
            </a:pathLst>
          </a:custGeom>
          <a:solidFill>
            <a:schemeClr val="accent3">
              <a:lumMod val="50000"/>
            </a:schemeClr>
          </a:solidFill>
          <a:ln>
            <a:solidFill>
              <a:schemeClr val="accent3">
                <a:lumMod val="50000"/>
              </a:schemeClr>
            </a:solidFill>
          </a:ln>
          <a:effectLst/>
        </p:spPr>
        <p:txBody>
          <a:bodyPr wrap="none" anchor="ctr"/>
          <a:lstStyle/>
          <a:p>
            <a:endParaRPr lang="en-US" sz="3266"/>
          </a:p>
        </p:txBody>
      </p:sp>
      <p:sp>
        <p:nvSpPr>
          <p:cNvPr id="24" name="Freeform 7">
            <a:extLst>
              <a:ext uri="{FF2B5EF4-FFF2-40B4-BE49-F238E27FC236}">
                <a16:creationId xmlns:a16="http://schemas.microsoft.com/office/drawing/2014/main" id="{642068CF-FC5C-9F4E-A4C6-EDDC948B701B}"/>
              </a:ext>
            </a:extLst>
          </p:cNvPr>
          <p:cNvSpPr>
            <a:spLocks noChangeArrowheads="1"/>
          </p:cNvSpPr>
          <p:nvPr/>
        </p:nvSpPr>
        <p:spPr bwMode="auto">
          <a:xfrm>
            <a:off x="984152" y="2243367"/>
            <a:ext cx="195655" cy="195654"/>
          </a:xfrm>
          <a:custGeom>
            <a:avLst/>
            <a:gdLst>
              <a:gd name="T0" fmla="*/ 200 w 401"/>
              <a:gd name="T1" fmla="*/ 0 h 400"/>
              <a:gd name="T2" fmla="*/ 200 w 401"/>
              <a:gd name="T3" fmla="*/ 0 h 400"/>
              <a:gd name="T4" fmla="*/ 0 w 401"/>
              <a:gd name="T5" fmla="*/ 200 h 400"/>
              <a:gd name="T6" fmla="*/ 0 w 401"/>
              <a:gd name="T7" fmla="*/ 200 h 400"/>
              <a:gd name="T8" fmla="*/ 200 w 401"/>
              <a:gd name="T9" fmla="*/ 399 h 400"/>
              <a:gd name="T10" fmla="*/ 200 w 401"/>
              <a:gd name="T11" fmla="*/ 399 h 400"/>
              <a:gd name="T12" fmla="*/ 400 w 401"/>
              <a:gd name="T13" fmla="*/ 200 h 400"/>
              <a:gd name="T14" fmla="*/ 400 w 401"/>
              <a:gd name="T15" fmla="*/ 200 h 400"/>
              <a:gd name="T16" fmla="*/ 200 w 401"/>
              <a:gd name="T17" fmla="*/ 0 h 400"/>
              <a:gd name="T18" fmla="*/ 200 w 401"/>
              <a:gd name="T19" fmla="*/ 66 h 400"/>
              <a:gd name="T20" fmla="*/ 200 w 401"/>
              <a:gd name="T21" fmla="*/ 66 h 400"/>
              <a:gd name="T22" fmla="*/ 334 w 401"/>
              <a:gd name="T23" fmla="*/ 200 h 400"/>
              <a:gd name="T24" fmla="*/ 334 w 401"/>
              <a:gd name="T25" fmla="*/ 200 h 400"/>
              <a:gd name="T26" fmla="*/ 200 w 401"/>
              <a:gd name="T27" fmla="*/ 333 h 400"/>
              <a:gd name="T28" fmla="*/ 200 w 401"/>
              <a:gd name="T29" fmla="*/ 333 h 400"/>
              <a:gd name="T30" fmla="*/ 67 w 401"/>
              <a:gd name="T31" fmla="*/ 200 h 400"/>
              <a:gd name="T32" fmla="*/ 67 w 401"/>
              <a:gd name="T33" fmla="*/ 200 h 400"/>
              <a:gd name="T34" fmla="*/ 200 w 401"/>
              <a:gd name="T35" fmla="*/ 6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400">
                <a:moveTo>
                  <a:pt x="200" y="0"/>
                </a:moveTo>
                <a:lnTo>
                  <a:pt x="200" y="0"/>
                </a:lnTo>
                <a:cubicBezTo>
                  <a:pt x="90" y="0"/>
                  <a:pt x="0" y="89"/>
                  <a:pt x="0" y="200"/>
                </a:cubicBezTo>
                <a:lnTo>
                  <a:pt x="0" y="200"/>
                </a:lnTo>
                <a:cubicBezTo>
                  <a:pt x="0" y="310"/>
                  <a:pt x="90" y="399"/>
                  <a:pt x="200" y="399"/>
                </a:cubicBezTo>
                <a:lnTo>
                  <a:pt x="200" y="399"/>
                </a:lnTo>
                <a:cubicBezTo>
                  <a:pt x="311" y="399"/>
                  <a:pt x="400" y="310"/>
                  <a:pt x="400" y="200"/>
                </a:cubicBezTo>
                <a:lnTo>
                  <a:pt x="400" y="200"/>
                </a:lnTo>
                <a:cubicBezTo>
                  <a:pt x="400" y="89"/>
                  <a:pt x="311" y="0"/>
                  <a:pt x="200" y="0"/>
                </a:cubicBezTo>
                <a:close/>
                <a:moveTo>
                  <a:pt x="200" y="66"/>
                </a:moveTo>
                <a:lnTo>
                  <a:pt x="200" y="66"/>
                </a:lnTo>
                <a:cubicBezTo>
                  <a:pt x="274" y="66"/>
                  <a:pt x="334" y="126"/>
                  <a:pt x="334" y="200"/>
                </a:cubicBezTo>
                <a:lnTo>
                  <a:pt x="334" y="200"/>
                </a:lnTo>
                <a:cubicBezTo>
                  <a:pt x="334" y="273"/>
                  <a:pt x="274" y="333"/>
                  <a:pt x="200" y="333"/>
                </a:cubicBezTo>
                <a:lnTo>
                  <a:pt x="200" y="333"/>
                </a:lnTo>
                <a:cubicBezTo>
                  <a:pt x="127" y="333"/>
                  <a:pt x="67" y="273"/>
                  <a:pt x="67" y="200"/>
                </a:cubicBezTo>
                <a:lnTo>
                  <a:pt x="67" y="200"/>
                </a:lnTo>
                <a:cubicBezTo>
                  <a:pt x="67" y="126"/>
                  <a:pt x="127" y="66"/>
                  <a:pt x="200" y="66"/>
                </a:cubicBezTo>
                <a:close/>
              </a:path>
            </a:pathLst>
          </a:custGeom>
          <a:solidFill>
            <a:schemeClr val="accent1"/>
          </a:solidFill>
          <a:ln>
            <a:noFill/>
          </a:ln>
          <a:effectLst/>
        </p:spPr>
        <p:txBody>
          <a:bodyPr wrap="none" anchor="ctr"/>
          <a:lstStyle/>
          <a:p>
            <a:endParaRPr lang="en-US" sz="3266"/>
          </a:p>
        </p:txBody>
      </p:sp>
      <p:sp>
        <p:nvSpPr>
          <p:cNvPr id="25" name="Freeform 8">
            <a:extLst>
              <a:ext uri="{FF2B5EF4-FFF2-40B4-BE49-F238E27FC236}">
                <a16:creationId xmlns:a16="http://schemas.microsoft.com/office/drawing/2014/main" id="{48A8D5D2-7E76-8A40-9D5C-7AF3EA88B651}"/>
              </a:ext>
            </a:extLst>
          </p:cNvPr>
          <p:cNvSpPr>
            <a:spLocks noChangeArrowheads="1"/>
          </p:cNvSpPr>
          <p:nvPr/>
        </p:nvSpPr>
        <p:spPr bwMode="auto">
          <a:xfrm>
            <a:off x="1008879" y="2268093"/>
            <a:ext cx="146203" cy="146203"/>
          </a:xfrm>
          <a:custGeom>
            <a:avLst/>
            <a:gdLst>
              <a:gd name="T0" fmla="*/ 150 w 301"/>
              <a:gd name="T1" fmla="*/ 299 h 300"/>
              <a:gd name="T2" fmla="*/ 150 w 301"/>
              <a:gd name="T3" fmla="*/ 299 h 300"/>
              <a:gd name="T4" fmla="*/ 0 w 301"/>
              <a:gd name="T5" fmla="*/ 150 h 300"/>
              <a:gd name="T6" fmla="*/ 0 w 301"/>
              <a:gd name="T7" fmla="*/ 150 h 300"/>
              <a:gd name="T8" fmla="*/ 150 w 301"/>
              <a:gd name="T9" fmla="*/ 0 h 300"/>
              <a:gd name="T10" fmla="*/ 150 w 301"/>
              <a:gd name="T11" fmla="*/ 0 h 300"/>
              <a:gd name="T12" fmla="*/ 300 w 301"/>
              <a:gd name="T13" fmla="*/ 150 h 300"/>
              <a:gd name="T14" fmla="*/ 300 w 301"/>
              <a:gd name="T15" fmla="*/ 150 h 300"/>
              <a:gd name="T16" fmla="*/ 150 w 301"/>
              <a:gd name="T17"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0">
                <a:moveTo>
                  <a:pt x="150" y="299"/>
                </a:moveTo>
                <a:lnTo>
                  <a:pt x="150" y="299"/>
                </a:lnTo>
                <a:cubicBezTo>
                  <a:pt x="68" y="299"/>
                  <a:pt x="0" y="232"/>
                  <a:pt x="0" y="150"/>
                </a:cubicBezTo>
                <a:lnTo>
                  <a:pt x="0" y="150"/>
                </a:lnTo>
                <a:cubicBezTo>
                  <a:pt x="0" y="67"/>
                  <a:pt x="68" y="0"/>
                  <a:pt x="150" y="0"/>
                </a:cubicBezTo>
                <a:lnTo>
                  <a:pt x="150" y="0"/>
                </a:lnTo>
                <a:cubicBezTo>
                  <a:pt x="233" y="0"/>
                  <a:pt x="300" y="67"/>
                  <a:pt x="300" y="150"/>
                </a:cubicBezTo>
                <a:lnTo>
                  <a:pt x="300" y="150"/>
                </a:lnTo>
                <a:cubicBezTo>
                  <a:pt x="300" y="232"/>
                  <a:pt x="233" y="299"/>
                  <a:pt x="150" y="299"/>
                </a:cubicBezTo>
              </a:path>
            </a:pathLst>
          </a:custGeom>
          <a:solidFill>
            <a:schemeClr val="accent3">
              <a:lumMod val="50000"/>
            </a:schemeClr>
          </a:solidFill>
          <a:ln>
            <a:solidFill>
              <a:schemeClr val="accent3">
                <a:lumMod val="50000"/>
              </a:schemeClr>
            </a:solidFill>
          </a:ln>
          <a:effectLst/>
        </p:spPr>
        <p:txBody>
          <a:bodyPr wrap="none" anchor="ctr"/>
          <a:lstStyle/>
          <a:p>
            <a:endParaRPr lang="en-US" sz="3266"/>
          </a:p>
        </p:txBody>
      </p:sp>
      <p:sp>
        <p:nvSpPr>
          <p:cNvPr id="29" name="Freeform 10">
            <a:extLst>
              <a:ext uri="{FF2B5EF4-FFF2-40B4-BE49-F238E27FC236}">
                <a16:creationId xmlns:a16="http://schemas.microsoft.com/office/drawing/2014/main" id="{1669A77A-7C92-D246-A3BC-BB288356F6CC}"/>
              </a:ext>
            </a:extLst>
          </p:cNvPr>
          <p:cNvSpPr>
            <a:spLocks noChangeArrowheads="1"/>
          </p:cNvSpPr>
          <p:nvPr/>
        </p:nvSpPr>
        <p:spPr bwMode="auto">
          <a:xfrm>
            <a:off x="984152" y="5481338"/>
            <a:ext cx="195655" cy="195654"/>
          </a:xfrm>
          <a:custGeom>
            <a:avLst/>
            <a:gdLst>
              <a:gd name="T0" fmla="*/ 200 w 401"/>
              <a:gd name="T1" fmla="*/ 0 h 401"/>
              <a:gd name="T2" fmla="*/ 200 w 401"/>
              <a:gd name="T3" fmla="*/ 0 h 401"/>
              <a:gd name="T4" fmla="*/ 0 w 401"/>
              <a:gd name="T5" fmla="*/ 200 h 401"/>
              <a:gd name="T6" fmla="*/ 0 w 401"/>
              <a:gd name="T7" fmla="*/ 200 h 401"/>
              <a:gd name="T8" fmla="*/ 200 w 401"/>
              <a:gd name="T9" fmla="*/ 400 h 401"/>
              <a:gd name="T10" fmla="*/ 200 w 401"/>
              <a:gd name="T11" fmla="*/ 400 h 401"/>
              <a:gd name="T12" fmla="*/ 400 w 401"/>
              <a:gd name="T13" fmla="*/ 200 h 401"/>
              <a:gd name="T14" fmla="*/ 400 w 401"/>
              <a:gd name="T15" fmla="*/ 200 h 401"/>
              <a:gd name="T16" fmla="*/ 200 w 401"/>
              <a:gd name="T17" fmla="*/ 0 h 401"/>
              <a:gd name="T18" fmla="*/ 200 w 401"/>
              <a:gd name="T19" fmla="*/ 67 h 401"/>
              <a:gd name="T20" fmla="*/ 200 w 401"/>
              <a:gd name="T21" fmla="*/ 67 h 401"/>
              <a:gd name="T22" fmla="*/ 334 w 401"/>
              <a:gd name="T23" fmla="*/ 200 h 401"/>
              <a:gd name="T24" fmla="*/ 334 w 401"/>
              <a:gd name="T25" fmla="*/ 200 h 401"/>
              <a:gd name="T26" fmla="*/ 200 w 401"/>
              <a:gd name="T27" fmla="*/ 334 h 401"/>
              <a:gd name="T28" fmla="*/ 200 w 401"/>
              <a:gd name="T29" fmla="*/ 334 h 401"/>
              <a:gd name="T30" fmla="*/ 67 w 401"/>
              <a:gd name="T31" fmla="*/ 200 h 401"/>
              <a:gd name="T32" fmla="*/ 67 w 401"/>
              <a:gd name="T33" fmla="*/ 200 h 401"/>
              <a:gd name="T34" fmla="*/ 200 w 401"/>
              <a:gd name="T35" fmla="*/ 6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401">
                <a:moveTo>
                  <a:pt x="200" y="0"/>
                </a:moveTo>
                <a:lnTo>
                  <a:pt x="200" y="0"/>
                </a:lnTo>
                <a:cubicBezTo>
                  <a:pt x="90" y="0"/>
                  <a:pt x="0" y="90"/>
                  <a:pt x="0" y="200"/>
                </a:cubicBezTo>
                <a:lnTo>
                  <a:pt x="0" y="200"/>
                </a:lnTo>
                <a:cubicBezTo>
                  <a:pt x="0" y="311"/>
                  <a:pt x="90" y="400"/>
                  <a:pt x="200" y="400"/>
                </a:cubicBezTo>
                <a:lnTo>
                  <a:pt x="200" y="400"/>
                </a:lnTo>
                <a:cubicBezTo>
                  <a:pt x="311" y="400"/>
                  <a:pt x="400" y="311"/>
                  <a:pt x="400" y="200"/>
                </a:cubicBezTo>
                <a:lnTo>
                  <a:pt x="400" y="200"/>
                </a:lnTo>
                <a:cubicBezTo>
                  <a:pt x="400" y="90"/>
                  <a:pt x="311" y="0"/>
                  <a:pt x="200" y="0"/>
                </a:cubicBezTo>
                <a:close/>
                <a:moveTo>
                  <a:pt x="200" y="67"/>
                </a:moveTo>
                <a:lnTo>
                  <a:pt x="200" y="67"/>
                </a:lnTo>
                <a:cubicBezTo>
                  <a:pt x="274" y="67"/>
                  <a:pt x="334" y="127"/>
                  <a:pt x="334" y="200"/>
                </a:cubicBezTo>
                <a:lnTo>
                  <a:pt x="334" y="200"/>
                </a:lnTo>
                <a:cubicBezTo>
                  <a:pt x="334" y="274"/>
                  <a:pt x="274" y="334"/>
                  <a:pt x="200" y="334"/>
                </a:cubicBezTo>
                <a:lnTo>
                  <a:pt x="200" y="334"/>
                </a:lnTo>
                <a:cubicBezTo>
                  <a:pt x="127" y="334"/>
                  <a:pt x="67" y="274"/>
                  <a:pt x="67" y="200"/>
                </a:cubicBezTo>
                <a:lnTo>
                  <a:pt x="67" y="200"/>
                </a:lnTo>
                <a:cubicBezTo>
                  <a:pt x="67" y="127"/>
                  <a:pt x="127" y="67"/>
                  <a:pt x="200" y="67"/>
                </a:cubicBezTo>
                <a:close/>
              </a:path>
            </a:pathLst>
          </a:custGeom>
          <a:solidFill>
            <a:schemeClr val="accent3"/>
          </a:solidFill>
          <a:ln>
            <a:noFill/>
          </a:ln>
          <a:effectLst/>
        </p:spPr>
        <p:txBody>
          <a:bodyPr wrap="none" anchor="ctr"/>
          <a:lstStyle/>
          <a:p>
            <a:endParaRPr lang="en-US" sz="3266"/>
          </a:p>
        </p:txBody>
      </p:sp>
      <p:sp>
        <p:nvSpPr>
          <p:cNvPr id="30" name="Freeform 11">
            <a:extLst>
              <a:ext uri="{FF2B5EF4-FFF2-40B4-BE49-F238E27FC236}">
                <a16:creationId xmlns:a16="http://schemas.microsoft.com/office/drawing/2014/main" id="{E8A2AEC1-F030-D648-AECE-488C59C5F8AA}"/>
              </a:ext>
            </a:extLst>
          </p:cNvPr>
          <p:cNvSpPr>
            <a:spLocks noChangeArrowheads="1"/>
          </p:cNvSpPr>
          <p:nvPr/>
        </p:nvSpPr>
        <p:spPr bwMode="auto">
          <a:xfrm>
            <a:off x="1007803" y="5506065"/>
            <a:ext cx="146203" cy="146203"/>
          </a:xfrm>
          <a:custGeom>
            <a:avLst/>
            <a:gdLst>
              <a:gd name="T0" fmla="*/ 150 w 301"/>
              <a:gd name="T1" fmla="*/ 300 h 301"/>
              <a:gd name="T2" fmla="*/ 150 w 301"/>
              <a:gd name="T3" fmla="*/ 300 h 301"/>
              <a:gd name="T4" fmla="*/ 0 w 301"/>
              <a:gd name="T5" fmla="*/ 150 h 301"/>
              <a:gd name="T6" fmla="*/ 0 w 301"/>
              <a:gd name="T7" fmla="*/ 150 h 301"/>
              <a:gd name="T8" fmla="*/ 150 w 301"/>
              <a:gd name="T9" fmla="*/ 0 h 301"/>
              <a:gd name="T10" fmla="*/ 150 w 301"/>
              <a:gd name="T11" fmla="*/ 0 h 301"/>
              <a:gd name="T12" fmla="*/ 300 w 301"/>
              <a:gd name="T13" fmla="*/ 150 h 301"/>
              <a:gd name="T14" fmla="*/ 300 w 301"/>
              <a:gd name="T15" fmla="*/ 150 h 301"/>
              <a:gd name="T16" fmla="*/ 150 w 301"/>
              <a:gd name="T17" fmla="*/ 30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1">
                <a:moveTo>
                  <a:pt x="150" y="300"/>
                </a:moveTo>
                <a:lnTo>
                  <a:pt x="150" y="300"/>
                </a:lnTo>
                <a:cubicBezTo>
                  <a:pt x="68" y="300"/>
                  <a:pt x="0" y="233"/>
                  <a:pt x="0" y="150"/>
                </a:cubicBezTo>
                <a:lnTo>
                  <a:pt x="0" y="150"/>
                </a:lnTo>
                <a:cubicBezTo>
                  <a:pt x="0" y="67"/>
                  <a:pt x="68" y="0"/>
                  <a:pt x="150" y="0"/>
                </a:cubicBezTo>
                <a:lnTo>
                  <a:pt x="150" y="0"/>
                </a:lnTo>
                <a:cubicBezTo>
                  <a:pt x="233" y="0"/>
                  <a:pt x="300" y="67"/>
                  <a:pt x="300" y="150"/>
                </a:cubicBezTo>
                <a:lnTo>
                  <a:pt x="300" y="150"/>
                </a:lnTo>
                <a:cubicBezTo>
                  <a:pt x="300" y="233"/>
                  <a:pt x="233" y="300"/>
                  <a:pt x="150" y="300"/>
                </a:cubicBezTo>
              </a:path>
            </a:pathLst>
          </a:custGeom>
          <a:solidFill>
            <a:schemeClr val="accent3">
              <a:lumMod val="50000"/>
            </a:schemeClr>
          </a:solidFill>
          <a:ln>
            <a:solidFill>
              <a:schemeClr val="accent3">
                <a:lumMod val="50000"/>
              </a:schemeClr>
            </a:solidFill>
          </a:ln>
          <a:effectLst/>
        </p:spPr>
        <p:txBody>
          <a:bodyPr wrap="none" anchor="ctr"/>
          <a:lstStyle/>
          <a:p>
            <a:endParaRPr lang="en-US" sz="3266"/>
          </a:p>
        </p:txBody>
      </p:sp>
      <p:sp>
        <p:nvSpPr>
          <p:cNvPr id="32" name="Freeform 13">
            <a:extLst>
              <a:ext uri="{FF2B5EF4-FFF2-40B4-BE49-F238E27FC236}">
                <a16:creationId xmlns:a16="http://schemas.microsoft.com/office/drawing/2014/main" id="{317CC793-FC33-CF45-A297-66D2188E15C5}"/>
              </a:ext>
            </a:extLst>
          </p:cNvPr>
          <p:cNvSpPr>
            <a:spLocks noChangeArrowheads="1"/>
          </p:cNvSpPr>
          <p:nvPr/>
        </p:nvSpPr>
        <p:spPr bwMode="auto">
          <a:xfrm>
            <a:off x="1250757" y="3447435"/>
            <a:ext cx="1030750" cy="1029791"/>
          </a:xfrm>
          <a:custGeom>
            <a:avLst/>
            <a:gdLst>
              <a:gd name="T0" fmla="*/ 189 w 1611"/>
              <a:gd name="T1" fmla="*/ 0 h 1421"/>
              <a:gd name="T2" fmla="*/ 189 w 1611"/>
              <a:gd name="T3" fmla="*/ 522 h 1421"/>
              <a:gd name="T4" fmla="*/ 0 w 1611"/>
              <a:gd name="T5" fmla="*/ 710 h 1421"/>
              <a:gd name="T6" fmla="*/ 189 w 1611"/>
              <a:gd name="T7" fmla="*/ 899 h 1421"/>
              <a:gd name="T8" fmla="*/ 189 w 1611"/>
              <a:gd name="T9" fmla="*/ 1420 h 1421"/>
              <a:gd name="T10" fmla="*/ 1610 w 1611"/>
              <a:gd name="T11" fmla="*/ 1420 h 1421"/>
              <a:gd name="T12" fmla="*/ 1610 w 1611"/>
              <a:gd name="T13" fmla="*/ 0 h 1421"/>
              <a:gd name="T14" fmla="*/ 189 w 1611"/>
              <a:gd name="T15" fmla="*/ 0 h 14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421">
                <a:moveTo>
                  <a:pt x="189" y="0"/>
                </a:moveTo>
                <a:lnTo>
                  <a:pt x="189" y="522"/>
                </a:lnTo>
                <a:lnTo>
                  <a:pt x="0" y="710"/>
                </a:lnTo>
                <a:lnTo>
                  <a:pt x="189" y="899"/>
                </a:lnTo>
                <a:lnTo>
                  <a:pt x="189" y="1420"/>
                </a:lnTo>
                <a:lnTo>
                  <a:pt x="1610" y="1420"/>
                </a:lnTo>
                <a:lnTo>
                  <a:pt x="1610" y="0"/>
                </a:lnTo>
                <a:lnTo>
                  <a:pt x="189" y="0"/>
                </a:lnTo>
              </a:path>
            </a:pathLst>
          </a:custGeom>
          <a:solidFill>
            <a:schemeClr val="accent3">
              <a:lumMod val="50000"/>
            </a:schemeClr>
          </a:solidFill>
          <a:ln>
            <a:noFill/>
          </a:ln>
          <a:effectLst/>
        </p:spPr>
        <p:txBody>
          <a:bodyPr wrap="none" anchor="ctr"/>
          <a:lstStyle/>
          <a:p>
            <a:endParaRPr lang="en-US" sz="3266"/>
          </a:p>
        </p:txBody>
      </p:sp>
      <p:sp>
        <p:nvSpPr>
          <p:cNvPr id="33" name="Freeform 14">
            <a:extLst>
              <a:ext uri="{FF2B5EF4-FFF2-40B4-BE49-F238E27FC236}">
                <a16:creationId xmlns:a16="http://schemas.microsoft.com/office/drawing/2014/main" id="{258262AD-6A37-2943-ABBA-0ACB523454B2}"/>
              </a:ext>
            </a:extLst>
          </p:cNvPr>
          <p:cNvSpPr>
            <a:spLocks noChangeArrowheads="1"/>
          </p:cNvSpPr>
          <p:nvPr/>
        </p:nvSpPr>
        <p:spPr bwMode="auto">
          <a:xfrm>
            <a:off x="2295317" y="3529136"/>
            <a:ext cx="3731712" cy="1029791"/>
          </a:xfrm>
          <a:custGeom>
            <a:avLst/>
            <a:gdLst>
              <a:gd name="T0" fmla="*/ 6370 w 6371"/>
              <a:gd name="T1" fmla="*/ 1420 h 1421"/>
              <a:gd name="T2" fmla="*/ 0 w 6371"/>
              <a:gd name="T3" fmla="*/ 1420 h 1421"/>
              <a:gd name="T4" fmla="*/ 0 w 6371"/>
              <a:gd name="T5" fmla="*/ 0 h 1421"/>
              <a:gd name="T6" fmla="*/ 6370 w 6371"/>
              <a:gd name="T7" fmla="*/ 0 h 1421"/>
              <a:gd name="T8" fmla="*/ 6370 w 6371"/>
              <a:gd name="T9" fmla="*/ 1420 h 1421"/>
            </a:gdLst>
            <a:ahLst/>
            <a:cxnLst>
              <a:cxn ang="0">
                <a:pos x="T0" y="T1"/>
              </a:cxn>
              <a:cxn ang="0">
                <a:pos x="T2" y="T3"/>
              </a:cxn>
              <a:cxn ang="0">
                <a:pos x="T4" y="T5"/>
              </a:cxn>
              <a:cxn ang="0">
                <a:pos x="T6" y="T7"/>
              </a:cxn>
              <a:cxn ang="0">
                <a:pos x="T8" y="T9"/>
              </a:cxn>
            </a:cxnLst>
            <a:rect l="0" t="0" r="r" b="b"/>
            <a:pathLst>
              <a:path w="6371" h="1421">
                <a:moveTo>
                  <a:pt x="6370" y="1420"/>
                </a:moveTo>
                <a:lnTo>
                  <a:pt x="0" y="1420"/>
                </a:lnTo>
                <a:lnTo>
                  <a:pt x="0" y="0"/>
                </a:lnTo>
                <a:lnTo>
                  <a:pt x="6370" y="0"/>
                </a:lnTo>
                <a:lnTo>
                  <a:pt x="6370" y="1420"/>
                </a:lnTo>
              </a:path>
            </a:pathLst>
          </a:custGeom>
          <a:solidFill>
            <a:schemeClr val="accent2">
              <a:lumMod val="40000"/>
              <a:lumOff val="60000"/>
            </a:schemeClr>
          </a:solidFill>
          <a:ln>
            <a:noFill/>
          </a:ln>
          <a:effectLst/>
        </p:spPr>
        <p:txBody>
          <a:bodyPr wrap="none" anchor="ctr"/>
          <a:lstStyle/>
          <a:p>
            <a:endParaRPr lang="en-US" sz="3600"/>
          </a:p>
        </p:txBody>
      </p:sp>
      <p:sp>
        <p:nvSpPr>
          <p:cNvPr id="35" name="Freeform 15">
            <a:extLst>
              <a:ext uri="{FF2B5EF4-FFF2-40B4-BE49-F238E27FC236}">
                <a16:creationId xmlns:a16="http://schemas.microsoft.com/office/drawing/2014/main" id="{23A12CC5-2062-634B-9D17-CD5E5E946054}"/>
              </a:ext>
            </a:extLst>
          </p:cNvPr>
          <p:cNvSpPr>
            <a:spLocks noChangeArrowheads="1"/>
          </p:cNvSpPr>
          <p:nvPr/>
        </p:nvSpPr>
        <p:spPr bwMode="auto">
          <a:xfrm>
            <a:off x="1250757" y="5064270"/>
            <a:ext cx="1030750" cy="1029791"/>
          </a:xfrm>
          <a:custGeom>
            <a:avLst/>
            <a:gdLst>
              <a:gd name="T0" fmla="*/ 189 w 1611"/>
              <a:gd name="T1" fmla="*/ 0 h 1422"/>
              <a:gd name="T2" fmla="*/ 189 w 1611"/>
              <a:gd name="T3" fmla="*/ 522 h 1422"/>
              <a:gd name="T4" fmla="*/ 0 w 1611"/>
              <a:gd name="T5" fmla="*/ 710 h 1422"/>
              <a:gd name="T6" fmla="*/ 189 w 1611"/>
              <a:gd name="T7" fmla="*/ 899 h 1422"/>
              <a:gd name="T8" fmla="*/ 189 w 1611"/>
              <a:gd name="T9" fmla="*/ 1421 h 1422"/>
              <a:gd name="T10" fmla="*/ 1610 w 1611"/>
              <a:gd name="T11" fmla="*/ 1421 h 1422"/>
              <a:gd name="T12" fmla="*/ 1610 w 1611"/>
              <a:gd name="T13" fmla="*/ 0 h 1422"/>
              <a:gd name="T14" fmla="*/ 189 w 1611"/>
              <a:gd name="T15" fmla="*/ 0 h 1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422">
                <a:moveTo>
                  <a:pt x="189" y="0"/>
                </a:moveTo>
                <a:lnTo>
                  <a:pt x="189" y="522"/>
                </a:lnTo>
                <a:lnTo>
                  <a:pt x="0" y="710"/>
                </a:lnTo>
                <a:lnTo>
                  <a:pt x="189" y="899"/>
                </a:lnTo>
                <a:lnTo>
                  <a:pt x="189" y="1421"/>
                </a:lnTo>
                <a:lnTo>
                  <a:pt x="1610" y="1421"/>
                </a:lnTo>
                <a:lnTo>
                  <a:pt x="1610" y="0"/>
                </a:lnTo>
                <a:lnTo>
                  <a:pt x="189" y="0"/>
                </a:lnTo>
              </a:path>
            </a:pathLst>
          </a:custGeom>
          <a:solidFill>
            <a:schemeClr val="accent3">
              <a:lumMod val="50000"/>
            </a:schemeClr>
          </a:solidFill>
          <a:ln>
            <a:noFill/>
          </a:ln>
          <a:effectLst/>
        </p:spPr>
        <p:txBody>
          <a:bodyPr wrap="none" anchor="ctr"/>
          <a:lstStyle/>
          <a:p>
            <a:endParaRPr lang="en-US" sz="3266"/>
          </a:p>
        </p:txBody>
      </p:sp>
      <p:sp>
        <p:nvSpPr>
          <p:cNvPr id="36" name="Freeform 16">
            <a:extLst>
              <a:ext uri="{FF2B5EF4-FFF2-40B4-BE49-F238E27FC236}">
                <a16:creationId xmlns:a16="http://schemas.microsoft.com/office/drawing/2014/main" id="{5E659FDB-C110-2949-9B26-0AFFDF3B6727}"/>
              </a:ext>
            </a:extLst>
          </p:cNvPr>
          <p:cNvSpPr>
            <a:spLocks noChangeArrowheads="1"/>
          </p:cNvSpPr>
          <p:nvPr/>
        </p:nvSpPr>
        <p:spPr bwMode="auto">
          <a:xfrm>
            <a:off x="2249046" y="5064270"/>
            <a:ext cx="3731712" cy="1029791"/>
          </a:xfrm>
          <a:custGeom>
            <a:avLst/>
            <a:gdLst>
              <a:gd name="T0" fmla="*/ 6370 w 6371"/>
              <a:gd name="T1" fmla="*/ 1421 h 1422"/>
              <a:gd name="T2" fmla="*/ 0 w 6371"/>
              <a:gd name="T3" fmla="*/ 1421 h 1422"/>
              <a:gd name="T4" fmla="*/ 0 w 6371"/>
              <a:gd name="T5" fmla="*/ 0 h 1422"/>
              <a:gd name="T6" fmla="*/ 6370 w 6371"/>
              <a:gd name="T7" fmla="*/ 0 h 1422"/>
              <a:gd name="T8" fmla="*/ 6370 w 6371"/>
              <a:gd name="T9" fmla="*/ 1421 h 1422"/>
            </a:gdLst>
            <a:ahLst/>
            <a:cxnLst>
              <a:cxn ang="0">
                <a:pos x="T0" y="T1"/>
              </a:cxn>
              <a:cxn ang="0">
                <a:pos x="T2" y="T3"/>
              </a:cxn>
              <a:cxn ang="0">
                <a:pos x="T4" y="T5"/>
              </a:cxn>
              <a:cxn ang="0">
                <a:pos x="T6" y="T7"/>
              </a:cxn>
              <a:cxn ang="0">
                <a:pos x="T8" y="T9"/>
              </a:cxn>
            </a:cxnLst>
            <a:rect l="0" t="0" r="r" b="b"/>
            <a:pathLst>
              <a:path w="6371" h="1422">
                <a:moveTo>
                  <a:pt x="6370" y="1421"/>
                </a:moveTo>
                <a:lnTo>
                  <a:pt x="0" y="1421"/>
                </a:lnTo>
                <a:lnTo>
                  <a:pt x="0" y="0"/>
                </a:lnTo>
                <a:lnTo>
                  <a:pt x="6370" y="0"/>
                </a:lnTo>
                <a:lnTo>
                  <a:pt x="6370" y="1421"/>
                </a:lnTo>
              </a:path>
            </a:pathLst>
          </a:custGeom>
          <a:solidFill>
            <a:srgbClr val="92D050"/>
          </a:solidFill>
          <a:ln>
            <a:noFill/>
          </a:ln>
          <a:effectLst/>
        </p:spPr>
        <p:txBody>
          <a:bodyPr wrap="none" anchor="ctr"/>
          <a:lstStyle/>
          <a:p>
            <a:endParaRPr lang="en-US" sz="3266"/>
          </a:p>
        </p:txBody>
      </p:sp>
      <p:sp>
        <p:nvSpPr>
          <p:cNvPr id="38" name="Freeform 18">
            <a:extLst>
              <a:ext uri="{FF2B5EF4-FFF2-40B4-BE49-F238E27FC236}">
                <a16:creationId xmlns:a16="http://schemas.microsoft.com/office/drawing/2014/main" id="{4A7B6637-82C0-274F-B3AA-3CFC6A4978DB}"/>
              </a:ext>
            </a:extLst>
          </p:cNvPr>
          <p:cNvSpPr>
            <a:spLocks noChangeArrowheads="1"/>
          </p:cNvSpPr>
          <p:nvPr/>
        </p:nvSpPr>
        <p:spPr bwMode="auto">
          <a:xfrm>
            <a:off x="6700000" y="1826299"/>
            <a:ext cx="1030748" cy="1029791"/>
          </a:xfrm>
          <a:custGeom>
            <a:avLst/>
            <a:gdLst>
              <a:gd name="T0" fmla="*/ 189 w 1611"/>
              <a:gd name="T1" fmla="*/ 0 h 1422"/>
              <a:gd name="T2" fmla="*/ 189 w 1611"/>
              <a:gd name="T3" fmla="*/ 522 h 1422"/>
              <a:gd name="T4" fmla="*/ 0 w 1611"/>
              <a:gd name="T5" fmla="*/ 711 h 1422"/>
              <a:gd name="T6" fmla="*/ 189 w 1611"/>
              <a:gd name="T7" fmla="*/ 899 h 1422"/>
              <a:gd name="T8" fmla="*/ 189 w 1611"/>
              <a:gd name="T9" fmla="*/ 1421 h 1422"/>
              <a:gd name="T10" fmla="*/ 1610 w 1611"/>
              <a:gd name="T11" fmla="*/ 1421 h 1422"/>
              <a:gd name="T12" fmla="*/ 1610 w 1611"/>
              <a:gd name="T13" fmla="*/ 0 h 1422"/>
              <a:gd name="T14" fmla="*/ 189 w 1611"/>
              <a:gd name="T15" fmla="*/ 0 h 1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422">
                <a:moveTo>
                  <a:pt x="189" y="0"/>
                </a:moveTo>
                <a:lnTo>
                  <a:pt x="189" y="522"/>
                </a:lnTo>
                <a:lnTo>
                  <a:pt x="0" y="711"/>
                </a:lnTo>
                <a:lnTo>
                  <a:pt x="189" y="899"/>
                </a:lnTo>
                <a:lnTo>
                  <a:pt x="189" y="1421"/>
                </a:lnTo>
                <a:lnTo>
                  <a:pt x="1610" y="1421"/>
                </a:lnTo>
                <a:lnTo>
                  <a:pt x="1610" y="0"/>
                </a:lnTo>
                <a:lnTo>
                  <a:pt x="189" y="0"/>
                </a:lnTo>
              </a:path>
            </a:pathLst>
          </a:custGeom>
          <a:solidFill>
            <a:schemeClr val="accent3">
              <a:lumMod val="50000"/>
            </a:schemeClr>
          </a:solidFill>
          <a:ln>
            <a:noFill/>
          </a:ln>
          <a:effectLst/>
        </p:spPr>
        <p:txBody>
          <a:bodyPr wrap="none" anchor="ctr"/>
          <a:lstStyle/>
          <a:p>
            <a:endParaRPr lang="en-US" sz="3266"/>
          </a:p>
        </p:txBody>
      </p:sp>
      <p:sp>
        <p:nvSpPr>
          <p:cNvPr id="39" name="Freeform 19">
            <a:extLst>
              <a:ext uri="{FF2B5EF4-FFF2-40B4-BE49-F238E27FC236}">
                <a16:creationId xmlns:a16="http://schemas.microsoft.com/office/drawing/2014/main" id="{666CEA99-A0FE-6946-A5F5-1712EBEF1551}"/>
              </a:ext>
            </a:extLst>
          </p:cNvPr>
          <p:cNvSpPr>
            <a:spLocks noChangeArrowheads="1"/>
          </p:cNvSpPr>
          <p:nvPr/>
        </p:nvSpPr>
        <p:spPr bwMode="auto">
          <a:xfrm>
            <a:off x="7698287" y="1826299"/>
            <a:ext cx="3731713" cy="1029791"/>
          </a:xfrm>
          <a:custGeom>
            <a:avLst/>
            <a:gdLst>
              <a:gd name="T0" fmla="*/ 6370 w 6371"/>
              <a:gd name="T1" fmla="*/ 1421 h 1422"/>
              <a:gd name="T2" fmla="*/ 0 w 6371"/>
              <a:gd name="T3" fmla="*/ 1421 h 1422"/>
              <a:gd name="T4" fmla="*/ 0 w 6371"/>
              <a:gd name="T5" fmla="*/ 0 h 1422"/>
              <a:gd name="T6" fmla="*/ 6370 w 6371"/>
              <a:gd name="T7" fmla="*/ 0 h 1422"/>
              <a:gd name="T8" fmla="*/ 6370 w 6371"/>
              <a:gd name="T9" fmla="*/ 1421 h 1422"/>
            </a:gdLst>
            <a:ahLst/>
            <a:cxnLst>
              <a:cxn ang="0">
                <a:pos x="T0" y="T1"/>
              </a:cxn>
              <a:cxn ang="0">
                <a:pos x="T2" y="T3"/>
              </a:cxn>
              <a:cxn ang="0">
                <a:pos x="T4" y="T5"/>
              </a:cxn>
              <a:cxn ang="0">
                <a:pos x="T6" y="T7"/>
              </a:cxn>
              <a:cxn ang="0">
                <a:pos x="T8" y="T9"/>
              </a:cxn>
            </a:cxnLst>
            <a:rect l="0" t="0" r="r" b="b"/>
            <a:pathLst>
              <a:path w="6371" h="1422">
                <a:moveTo>
                  <a:pt x="6370" y="1421"/>
                </a:moveTo>
                <a:lnTo>
                  <a:pt x="0" y="1421"/>
                </a:lnTo>
                <a:lnTo>
                  <a:pt x="0" y="0"/>
                </a:lnTo>
                <a:lnTo>
                  <a:pt x="6370" y="0"/>
                </a:lnTo>
                <a:lnTo>
                  <a:pt x="6370" y="1421"/>
                </a:lnTo>
              </a:path>
            </a:pathLst>
          </a:custGeom>
          <a:solidFill>
            <a:schemeClr val="accent3">
              <a:lumMod val="60000"/>
              <a:lumOff val="40000"/>
            </a:schemeClr>
          </a:solidFill>
          <a:ln>
            <a:noFill/>
          </a:ln>
          <a:effectLst/>
        </p:spPr>
        <p:txBody>
          <a:bodyPr wrap="none" anchor="ctr"/>
          <a:lstStyle/>
          <a:p>
            <a:endParaRPr lang="en-US" sz="3266"/>
          </a:p>
        </p:txBody>
      </p:sp>
      <p:sp>
        <p:nvSpPr>
          <p:cNvPr id="47" name="Freeform 20">
            <a:extLst>
              <a:ext uri="{FF2B5EF4-FFF2-40B4-BE49-F238E27FC236}">
                <a16:creationId xmlns:a16="http://schemas.microsoft.com/office/drawing/2014/main" id="{4F8F5942-C7CF-0F4A-BED7-2D9080B46F2C}"/>
              </a:ext>
            </a:extLst>
          </p:cNvPr>
          <p:cNvSpPr>
            <a:spLocks noChangeArrowheads="1"/>
          </p:cNvSpPr>
          <p:nvPr/>
        </p:nvSpPr>
        <p:spPr bwMode="auto">
          <a:xfrm>
            <a:off x="6457044" y="3889229"/>
            <a:ext cx="146203" cy="146203"/>
          </a:xfrm>
          <a:custGeom>
            <a:avLst/>
            <a:gdLst>
              <a:gd name="T0" fmla="*/ 150 w 301"/>
              <a:gd name="T1" fmla="*/ 299 h 300"/>
              <a:gd name="T2" fmla="*/ 150 w 301"/>
              <a:gd name="T3" fmla="*/ 299 h 300"/>
              <a:gd name="T4" fmla="*/ 0 w 301"/>
              <a:gd name="T5" fmla="*/ 149 h 300"/>
              <a:gd name="T6" fmla="*/ 0 w 301"/>
              <a:gd name="T7" fmla="*/ 149 h 300"/>
              <a:gd name="T8" fmla="*/ 150 w 301"/>
              <a:gd name="T9" fmla="*/ 0 h 300"/>
              <a:gd name="T10" fmla="*/ 150 w 301"/>
              <a:gd name="T11" fmla="*/ 0 h 300"/>
              <a:gd name="T12" fmla="*/ 300 w 301"/>
              <a:gd name="T13" fmla="*/ 149 h 300"/>
              <a:gd name="T14" fmla="*/ 300 w 301"/>
              <a:gd name="T15" fmla="*/ 149 h 300"/>
              <a:gd name="T16" fmla="*/ 150 w 301"/>
              <a:gd name="T17"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0">
                <a:moveTo>
                  <a:pt x="150" y="299"/>
                </a:moveTo>
                <a:lnTo>
                  <a:pt x="150" y="299"/>
                </a:lnTo>
                <a:cubicBezTo>
                  <a:pt x="68" y="299"/>
                  <a:pt x="0" y="232"/>
                  <a:pt x="0" y="149"/>
                </a:cubicBezTo>
                <a:lnTo>
                  <a:pt x="0" y="149"/>
                </a:lnTo>
                <a:cubicBezTo>
                  <a:pt x="0" y="67"/>
                  <a:pt x="68" y="0"/>
                  <a:pt x="150" y="0"/>
                </a:cubicBezTo>
                <a:lnTo>
                  <a:pt x="150" y="0"/>
                </a:lnTo>
                <a:cubicBezTo>
                  <a:pt x="233" y="0"/>
                  <a:pt x="300" y="67"/>
                  <a:pt x="300" y="149"/>
                </a:cubicBezTo>
                <a:lnTo>
                  <a:pt x="300" y="149"/>
                </a:lnTo>
                <a:cubicBezTo>
                  <a:pt x="300" y="232"/>
                  <a:pt x="233" y="299"/>
                  <a:pt x="150" y="299"/>
                </a:cubicBezTo>
              </a:path>
            </a:pathLst>
          </a:custGeom>
          <a:solidFill>
            <a:schemeClr val="accent3">
              <a:lumMod val="50000"/>
            </a:schemeClr>
          </a:solidFill>
          <a:ln>
            <a:solidFill>
              <a:schemeClr val="accent3">
                <a:lumMod val="50000"/>
              </a:schemeClr>
            </a:solidFill>
          </a:ln>
          <a:effectLst/>
        </p:spPr>
        <p:txBody>
          <a:bodyPr wrap="none" anchor="ctr"/>
          <a:lstStyle/>
          <a:p>
            <a:endParaRPr lang="en-US" sz="3266"/>
          </a:p>
        </p:txBody>
      </p:sp>
      <p:sp>
        <p:nvSpPr>
          <p:cNvPr id="48" name="Freeform 21">
            <a:extLst>
              <a:ext uri="{FF2B5EF4-FFF2-40B4-BE49-F238E27FC236}">
                <a16:creationId xmlns:a16="http://schemas.microsoft.com/office/drawing/2014/main" id="{7F407FB8-C588-A340-A0A4-EAC530A627FB}"/>
              </a:ext>
            </a:extLst>
          </p:cNvPr>
          <p:cNvSpPr>
            <a:spLocks noChangeArrowheads="1"/>
          </p:cNvSpPr>
          <p:nvPr/>
        </p:nvSpPr>
        <p:spPr bwMode="auto">
          <a:xfrm>
            <a:off x="6448444" y="3880629"/>
            <a:ext cx="163403" cy="163403"/>
          </a:xfrm>
          <a:custGeom>
            <a:avLst/>
            <a:gdLst>
              <a:gd name="T0" fmla="*/ 166 w 334"/>
              <a:gd name="T1" fmla="*/ 0 h 334"/>
              <a:gd name="T2" fmla="*/ 166 w 334"/>
              <a:gd name="T3" fmla="*/ 0 h 334"/>
              <a:gd name="T4" fmla="*/ 0 w 334"/>
              <a:gd name="T5" fmla="*/ 166 h 334"/>
              <a:gd name="T6" fmla="*/ 0 w 334"/>
              <a:gd name="T7" fmla="*/ 166 h 334"/>
              <a:gd name="T8" fmla="*/ 166 w 334"/>
              <a:gd name="T9" fmla="*/ 333 h 334"/>
              <a:gd name="T10" fmla="*/ 166 w 334"/>
              <a:gd name="T11" fmla="*/ 333 h 334"/>
              <a:gd name="T12" fmla="*/ 333 w 334"/>
              <a:gd name="T13" fmla="*/ 166 h 334"/>
              <a:gd name="T14" fmla="*/ 333 w 334"/>
              <a:gd name="T15" fmla="*/ 166 h 334"/>
              <a:gd name="T16" fmla="*/ 166 w 334"/>
              <a:gd name="T17" fmla="*/ 0 h 334"/>
              <a:gd name="T18" fmla="*/ 166 w 334"/>
              <a:gd name="T19" fmla="*/ 33 h 334"/>
              <a:gd name="T20" fmla="*/ 166 w 334"/>
              <a:gd name="T21" fmla="*/ 33 h 334"/>
              <a:gd name="T22" fmla="*/ 299 w 334"/>
              <a:gd name="T23" fmla="*/ 166 h 334"/>
              <a:gd name="T24" fmla="*/ 299 w 334"/>
              <a:gd name="T25" fmla="*/ 166 h 334"/>
              <a:gd name="T26" fmla="*/ 166 w 334"/>
              <a:gd name="T27" fmla="*/ 300 h 334"/>
              <a:gd name="T28" fmla="*/ 166 w 334"/>
              <a:gd name="T29" fmla="*/ 300 h 334"/>
              <a:gd name="T30" fmla="*/ 33 w 334"/>
              <a:gd name="T31" fmla="*/ 166 h 334"/>
              <a:gd name="T32" fmla="*/ 33 w 334"/>
              <a:gd name="T33" fmla="*/ 166 h 334"/>
              <a:gd name="T34" fmla="*/ 166 w 334"/>
              <a:gd name="T35" fmla="*/ 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334">
                <a:moveTo>
                  <a:pt x="166" y="0"/>
                </a:moveTo>
                <a:lnTo>
                  <a:pt x="166" y="0"/>
                </a:lnTo>
                <a:cubicBezTo>
                  <a:pt x="74" y="0"/>
                  <a:pt x="0" y="75"/>
                  <a:pt x="0" y="166"/>
                </a:cubicBezTo>
                <a:lnTo>
                  <a:pt x="0" y="166"/>
                </a:lnTo>
                <a:cubicBezTo>
                  <a:pt x="0" y="258"/>
                  <a:pt x="74" y="333"/>
                  <a:pt x="166" y="333"/>
                </a:cubicBezTo>
                <a:lnTo>
                  <a:pt x="166" y="333"/>
                </a:lnTo>
                <a:cubicBezTo>
                  <a:pt x="258" y="333"/>
                  <a:pt x="333" y="258"/>
                  <a:pt x="333" y="166"/>
                </a:cubicBezTo>
                <a:lnTo>
                  <a:pt x="333" y="166"/>
                </a:lnTo>
                <a:cubicBezTo>
                  <a:pt x="333" y="75"/>
                  <a:pt x="258" y="0"/>
                  <a:pt x="166" y="0"/>
                </a:cubicBezTo>
                <a:close/>
                <a:moveTo>
                  <a:pt x="166" y="33"/>
                </a:moveTo>
                <a:lnTo>
                  <a:pt x="166" y="33"/>
                </a:lnTo>
                <a:cubicBezTo>
                  <a:pt x="240" y="33"/>
                  <a:pt x="299" y="93"/>
                  <a:pt x="299" y="166"/>
                </a:cubicBezTo>
                <a:lnTo>
                  <a:pt x="299" y="166"/>
                </a:lnTo>
                <a:cubicBezTo>
                  <a:pt x="299" y="240"/>
                  <a:pt x="240" y="300"/>
                  <a:pt x="166" y="300"/>
                </a:cubicBezTo>
                <a:lnTo>
                  <a:pt x="166" y="300"/>
                </a:lnTo>
                <a:cubicBezTo>
                  <a:pt x="93" y="300"/>
                  <a:pt x="33" y="240"/>
                  <a:pt x="33" y="166"/>
                </a:cubicBezTo>
                <a:lnTo>
                  <a:pt x="33" y="166"/>
                </a:lnTo>
                <a:cubicBezTo>
                  <a:pt x="33" y="93"/>
                  <a:pt x="93" y="33"/>
                  <a:pt x="166" y="33"/>
                </a:cubicBezTo>
                <a:close/>
              </a:path>
            </a:pathLst>
          </a:custGeom>
          <a:solidFill>
            <a:schemeClr val="accent5"/>
          </a:solidFill>
          <a:ln>
            <a:noFill/>
          </a:ln>
          <a:effectLst/>
        </p:spPr>
        <p:txBody>
          <a:bodyPr wrap="none" anchor="ctr"/>
          <a:lstStyle/>
          <a:p>
            <a:endParaRPr lang="en-US" sz="3266"/>
          </a:p>
        </p:txBody>
      </p:sp>
      <p:sp>
        <p:nvSpPr>
          <p:cNvPr id="49" name="Freeform 22">
            <a:extLst>
              <a:ext uri="{FF2B5EF4-FFF2-40B4-BE49-F238E27FC236}">
                <a16:creationId xmlns:a16="http://schemas.microsoft.com/office/drawing/2014/main" id="{C34EBDFA-C060-E54E-ADF1-77121B21ED96}"/>
              </a:ext>
            </a:extLst>
          </p:cNvPr>
          <p:cNvSpPr>
            <a:spLocks noChangeArrowheads="1"/>
          </p:cNvSpPr>
          <p:nvPr/>
        </p:nvSpPr>
        <p:spPr bwMode="auto">
          <a:xfrm>
            <a:off x="6700000" y="3447435"/>
            <a:ext cx="1030748" cy="1029791"/>
          </a:xfrm>
          <a:custGeom>
            <a:avLst/>
            <a:gdLst>
              <a:gd name="T0" fmla="*/ 189 w 1611"/>
              <a:gd name="T1" fmla="*/ 0 h 1421"/>
              <a:gd name="T2" fmla="*/ 189 w 1611"/>
              <a:gd name="T3" fmla="*/ 522 h 1421"/>
              <a:gd name="T4" fmla="*/ 0 w 1611"/>
              <a:gd name="T5" fmla="*/ 710 h 1421"/>
              <a:gd name="T6" fmla="*/ 189 w 1611"/>
              <a:gd name="T7" fmla="*/ 899 h 1421"/>
              <a:gd name="T8" fmla="*/ 189 w 1611"/>
              <a:gd name="T9" fmla="*/ 1420 h 1421"/>
              <a:gd name="T10" fmla="*/ 1610 w 1611"/>
              <a:gd name="T11" fmla="*/ 1420 h 1421"/>
              <a:gd name="T12" fmla="*/ 1610 w 1611"/>
              <a:gd name="T13" fmla="*/ 0 h 1421"/>
              <a:gd name="T14" fmla="*/ 189 w 1611"/>
              <a:gd name="T15" fmla="*/ 0 h 14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421">
                <a:moveTo>
                  <a:pt x="189" y="0"/>
                </a:moveTo>
                <a:lnTo>
                  <a:pt x="189" y="522"/>
                </a:lnTo>
                <a:lnTo>
                  <a:pt x="0" y="710"/>
                </a:lnTo>
                <a:lnTo>
                  <a:pt x="189" y="899"/>
                </a:lnTo>
                <a:lnTo>
                  <a:pt x="189" y="1420"/>
                </a:lnTo>
                <a:lnTo>
                  <a:pt x="1610" y="1420"/>
                </a:lnTo>
                <a:lnTo>
                  <a:pt x="1610" y="0"/>
                </a:lnTo>
                <a:lnTo>
                  <a:pt x="189" y="0"/>
                </a:lnTo>
              </a:path>
            </a:pathLst>
          </a:custGeom>
          <a:solidFill>
            <a:schemeClr val="accent3">
              <a:lumMod val="50000"/>
            </a:schemeClr>
          </a:solidFill>
          <a:ln>
            <a:noFill/>
          </a:ln>
          <a:effectLst/>
        </p:spPr>
        <p:txBody>
          <a:bodyPr wrap="none" anchor="ctr"/>
          <a:lstStyle/>
          <a:p>
            <a:endParaRPr lang="en-US" sz="3266"/>
          </a:p>
        </p:txBody>
      </p:sp>
      <p:sp>
        <p:nvSpPr>
          <p:cNvPr id="50" name="Freeform 23">
            <a:extLst>
              <a:ext uri="{FF2B5EF4-FFF2-40B4-BE49-F238E27FC236}">
                <a16:creationId xmlns:a16="http://schemas.microsoft.com/office/drawing/2014/main" id="{FC394D3C-2157-C442-9E50-DCE0CB046E85}"/>
              </a:ext>
            </a:extLst>
          </p:cNvPr>
          <p:cNvSpPr>
            <a:spLocks noChangeArrowheads="1"/>
          </p:cNvSpPr>
          <p:nvPr/>
        </p:nvSpPr>
        <p:spPr bwMode="auto">
          <a:xfrm>
            <a:off x="7698287" y="3447435"/>
            <a:ext cx="3731713" cy="1029791"/>
          </a:xfrm>
          <a:custGeom>
            <a:avLst/>
            <a:gdLst>
              <a:gd name="T0" fmla="*/ 6370 w 6371"/>
              <a:gd name="T1" fmla="*/ 1420 h 1421"/>
              <a:gd name="T2" fmla="*/ 0 w 6371"/>
              <a:gd name="T3" fmla="*/ 1420 h 1421"/>
              <a:gd name="T4" fmla="*/ 0 w 6371"/>
              <a:gd name="T5" fmla="*/ 0 h 1421"/>
              <a:gd name="T6" fmla="*/ 6370 w 6371"/>
              <a:gd name="T7" fmla="*/ 0 h 1421"/>
              <a:gd name="T8" fmla="*/ 6370 w 6371"/>
              <a:gd name="T9" fmla="*/ 1420 h 1421"/>
            </a:gdLst>
            <a:ahLst/>
            <a:cxnLst>
              <a:cxn ang="0">
                <a:pos x="T0" y="T1"/>
              </a:cxn>
              <a:cxn ang="0">
                <a:pos x="T2" y="T3"/>
              </a:cxn>
              <a:cxn ang="0">
                <a:pos x="T4" y="T5"/>
              </a:cxn>
              <a:cxn ang="0">
                <a:pos x="T6" y="T7"/>
              </a:cxn>
              <a:cxn ang="0">
                <a:pos x="T8" y="T9"/>
              </a:cxn>
            </a:cxnLst>
            <a:rect l="0" t="0" r="r" b="b"/>
            <a:pathLst>
              <a:path w="6371" h="1421">
                <a:moveTo>
                  <a:pt x="6370" y="1420"/>
                </a:moveTo>
                <a:lnTo>
                  <a:pt x="0" y="1420"/>
                </a:lnTo>
                <a:lnTo>
                  <a:pt x="0" y="0"/>
                </a:lnTo>
                <a:lnTo>
                  <a:pt x="6370" y="0"/>
                </a:lnTo>
                <a:lnTo>
                  <a:pt x="6370" y="1420"/>
                </a:lnTo>
              </a:path>
            </a:pathLst>
          </a:custGeom>
          <a:solidFill>
            <a:srgbClr val="94E2FE"/>
          </a:solidFill>
          <a:ln>
            <a:noFill/>
          </a:ln>
          <a:effectLst/>
        </p:spPr>
        <p:txBody>
          <a:bodyPr wrap="none" anchor="ctr"/>
          <a:lstStyle/>
          <a:p>
            <a:endParaRPr lang="en-US" sz="3266"/>
          </a:p>
        </p:txBody>
      </p:sp>
      <p:sp>
        <p:nvSpPr>
          <p:cNvPr id="51" name="Freeform 24">
            <a:extLst>
              <a:ext uri="{FF2B5EF4-FFF2-40B4-BE49-F238E27FC236}">
                <a16:creationId xmlns:a16="http://schemas.microsoft.com/office/drawing/2014/main" id="{EFD33A79-7F53-AE4B-9BEC-314AFCFB04E5}"/>
              </a:ext>
            </a:extLst>
          </p:cNvPr>
          <p:cNvSpPr>
            <a:spLocks noChangeArrowheads="1"/>
          </p:cNvSpPr>
          <p:nvPr/>
        </p:nvSpPr>
        <p:spPr bwMode="auto">
          <a:xfrm>
            <a:off x="6448444" y="5497465"/>
            <a:ext cx="163403" cy="163403"/>
          </a:xfrm>
          <a:custGeom>
            <a:avLst/>
            <a:gdLst>
              <a:gd name="T0" fmla="*/ 166 w 334"/>
              <a:gd name="T1" fmla="*/ 0 h 335"/>
              <a:gd name="T2" fmla="*/ 166 w 334"/>
              <a:gd name="T3" fmla="*/ 0 h 335"/>
              <a:gd name="T4" fmla="*/ 0 w 334"/>
              <a:gd name="T5" fmla="*/ 167 h 335"/>
              <a:gd name="T6" fmla="*/ 0 w 334"/>
              <a:gd name="T7" fmla="*/ 167 h 335"/>
              <a:gd name="T8" fmla="*/ 166 w 334"/>
              <a:gd name="T9" fmla="*/ 334 h 335"/>
              <a:gd name="T10" fmla="*/ 166 w 334"/>
              <a:gd name="T11" fmla="*/ 334 h 335"/>
              <a:gd name="T12" fmla="*/ 333 w 334"/>
              <a:gd name="T13" fmla="*/ 167 h 335"/>
              <a:gd name="T14" fmla="*/ 333 w 334"/>
              <a:gd name="T15" fmla="*/ 167 h 335"/>
              <a:gd name="T16" fmla="*/ 166 w 334"/>
              <a:gd name="T17" fmla="*/ 0 h 335"/>
              <a:gd name="T18" fmla="*/ 166 w 334"/>
              <a:gd name="T19" fmla="*/ 34 h 335"/>
              <a:gd name="T20" fmla="*/ 166 w 334"/>
              <a:gd name="T21" fmla="*/ 34 h 335"/>
              <a:gd name="T22" fmla="*/ 299 w 334"/>
              <a:gd name="T23" fmla="*/ 167 h 335"/>
              <a:gd name="T24" fmla="*/ 299 w 334"/>
              <a:gd name="T25" fmla="*/ 167 h 335"/>
              <a:gd name="T26" fmla="*/ 166 w 334"/>
              <a:gd name="T27" fmla="*/ 301 h 335"/>
              <a:gd name="T28" fmla="*/ 166 w 334"/>
              <a:gd name="T29" fmla="*/ 301 h 335"/>
              <a:gd name="T30" fmla="*/ 33 w 334"/>
              <a:gd name="T31" fmla="*/ 167 h 335"/>
              <a:gd name="T32" fmla="*/ 33 w 334"/>
              <a:gd name="T33" fmla="*/ 167 h 335"/>
              <a:gd name="T34" fmla="*/ 166 w 334"/>
              <a:gd name="T35" fmla="*/ 3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335">
                <a:moveTo>
                  <a:pt x="166" y="0"/>
                </a:moveTo>
                <a:lnTo>
                  <a:pt x="166" y="0"/>
                </a:lnTo>
                <a:cubicBezTo>
                  <a:pt x="74" y="0"/>
                  <a:pt x="0" y="75"/>
                  <a:pt x="0" y="167"/>
                </a:cubicBezTo>
                <a:lnTo>
                  <a:pt x="0" y="167"/>
                </a:lnTo>
                <a:cubicBezTo>
                  <a:pt x="0" y="259"/>
                  <a:pt x="74" y="334"/>
                  <a:pt x="166" y="334"/>
                </a:cubicBezTo>
                <a:lnTo>
                  <a:pt x="166" y="334"/>
                </a:lnTo>
                <a:cubicBezTo>
                  <a:pt x="258" y="334"/>
                  <a:pt x="333" y="259"/>
                  <a:pt x="333" y="167"/>
                </a:cubicBezTo>
                <a:lnTo>
                  <a:pt x="333" y="167"/>
                </a:lnTo>
                <a:cubicBezTo>
                  <a:pt x="333" y="75"/>
                  <a:pt x="258" y="0"/>
                  <a:pt x="166" y="0"/>
                </a:cubicBezTo>
                <a:close/>
                <a:moveTo>
                  <a:pt x="166" y="34"/>
                </a:moveTo>
                <a:lnTo>
                  <a:pt x="166" y="34"/>
                </a:lnTo>
                <a:cubicBezTo>
                  <a:pt x="240" y="34"/>
                  <a:pt x="299" y="94"/>
                  <a:pt x="299" y="167"/>
                </a:cubicBezTo>
                <a:lnTo>
                  <a:pt x="299" y="167"/>
                </a:lnTo>
                <a:cubicBezTo>
                  <a:pt x="299" y="241"/>
                  <a:pt x="240" y="301"/>
                  <a:pt x="166" y="301"/>
                </a:cubicBezTo>
                <a:lnTo>
                  <a:pt x="166" y="301"/>
                </a:lnTo>
                <a:cubicBezTo>
                  <a:pt x="93" y="301"/>
                  <a:pt x="33" y="241"/>
                  <a:pt x="33" y="167"/>
                </a:cubicBezTo>
                <a:lnTo>
                  <a:pt x="33" y="167"/>
                </a:lnTo>
                <a:cubicBezTo>
                  <a:pt x="33" y="94"/>
                  <a:pt x="93" y="34"/>
                  <a:pt x="166" y="3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52" name="Freeform 25">
            <a:extLst>
              <a:ext uri="{FF2B5EF4-FFF2-40B4-BE49-F238E27FC236}">
                <a16:creationId xmlns:a16="http://schemas.microsoft.com/office/drawing/2014/main" id="{B6366370-2287-2D49-9A34-6E5A8F92E245}"/>
              </a:ext>
            </a:extLst>
          </p:cNvPr>
          <p:cNvSpPr>
            <a:spLocks noChangeArrowheads="1"/>
          </p:cNvSpPr>
          <p:nvPr/>
        </p:nvSpPr>
        <p:spPr bwMode="auto">
          <a:xfrm>
            <a:off x="6457044" y="5506065"/>
            <a:ext cx="146203" cy="146203"/>
          </a:xfrm>
          <a:custGeom>
            <a:avLst/>
            <a:gdLst>
              <a:gd name="T0" fmla="*/ 150 w 301"/>
              <a:gd name="T1" fmla="*/ 300 h 301"/>
              <a:gd name="T2" fmla="*/ 150 w 301"/>
              <a:gd name="T3" fmla="*/ 300 h 301"/>
              <a:gd name="T4" fmla="*/ 0 w 301"/>
              <a:gd name="T5" fmla="*/ 150 h 301"/>
              <a:gd name="T6" fmla="*/ 0 w 301"/>
              <a:gd name="T7" fmla="*/ 150 h 301"/>
              <a:gd name="T8" fmla="*/ 150 w 301"/>
              <a:gd name="T9" fmla="*/ 0 h 301"/>
              <a:gd name="T10" fmla="*/ 150 w 301"/>
              <a:gd name="T11" fmla="*/ 0 h 301"/>
              <a:gd name="T12" fmla="*/ 300 w 301"/>
              <a:gd name="T13" fmla="*/ 150 h 301"/>
              <a:gd name="T14" fmla="*/ 300 w 301"/>
              <a:gd name="T15" fmla="*/ 150 h 301"/>
              <a:gd name="T16" fmla="*/ 150 w 301"/>
              <a:gd name="T17" fmla="*/ 30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1">
                <a:moveTo>
                  <a:pt x="150" y="300"/>
                </a:moveTo>
                <a:lnTo>
                  <a:pt x="150" y="300"/>
                </a:lnTo>
                <a:cubicBezTo>
                  <a:pt x="68" y="300"/>
                  <a:pt x="0" y="233"/>
                  <a:pt x="0" y="150"/>
                </a:cubicBezTo>
                <a:lnTo>
                  <a:pt x="0" y="150"/>
                </a:lnTo>
                <a:cubicBezTo>
                  <a:pt x="0" y="67"/>
                  <a:pt x="68" y="0"/>
                  <a:pt x="150" y="0"/>
                </a:cubicBezTo>
                <a:lnTo>
                  <a:pt x="150" y="0"/>
                </a:lnTo>
                <a:cubicBezTo>
                  <a:pt x="233" y="0"/>
                  <a:pt x="300" y="67"/>
                  <a:pt x="300" y="150"/>
                </a:cubicBezTo>
                <a:lnTo>
                  <a:pt x="300" y="150"/>
                </a:lnTo>
                <a:cubicBezTo>
                  <a:pt x="300" y="233"/>
                  <a:pt x="233" y="300"/>
                  <a:pt x="150" y="300"/>
                </a:cubicBezTo>
              </a:path>
            </a:pathLst>
          </a:custGeom>
          <a:solidFill>
            <a:schemeClr val="accent3">
              <a:lumMod val="50000"/>
            </a:schemeClr>
          </a:solidFill>
          <a:ln>
            <a:solidFill>
              <a:schemeClr val="accent3">
                <a:lumMod val="50000"/>
              </a:schemeClr>
            </a:solidFill>
          </a:ln>
          <a:effectLst/>
        </p:spPr>
        <p:txBody>
          <a:bodyPr wrap="none" anchor="ctr"/>
          <a:lstStyle/>
          <a:p>
            <a:endParaRPr lang="en-US" sz="3266"/>
          </a:p>
        </p:txBody>
      </p:sp>
      <p:sp>
        <p:nvSpPr>
          <p:cNvPr id="53" name="Freeform 26">
            <a:extLst>
              <a:ext uri="{FF2B5EF4-FFF2-40B4-BE49-F238E27FC236}">
                <a16:creationId xmlns:a16="http://schemas.microsoft.com/office/drawing/2014/main" id="{EFBACDE3-7B7C-4D4B-9F36-5864A6FDC539}"/>
              </a:ext>
            </a:extLst>
          </p:cNvPr>
          <p:cNvSpPr>
            <a:spLocks noChangeArrowheads="1"/>
          </p:cNvSpPr>
          <p:nvPr/>
        </p:nvSpPr>
        <p:spPr bwMode="auto">
          <a:xfrm>
            <a:off x="6448444" y="5497465"/>
            <a:ext cx="163403" cy="163403"/>
          </a:xfrm>
          <a:custGeom>
            <a:avLst/>
            <a:gdLst>
              <a:gd name="T0" fmla="*/ 166 w 334"/>
              <a:gd name="T1" fmla="*/ 0 h 335"/>
              <a:gd name="T2" fmla="*/ 166 w 334"/>
              <a:gd name="T3" fmla="*/ 0 h 335"/>
              <a:gd name="T4" fmla="*/ 0 w 334"/>
              <a:gd name="T5" fmla="*/ 167 h 335"/>
              <a:gd name="T6" fmla="*/ 0 w 334"/>
              <a:gd name="T7" fmla="*/ 167 h 335"/>
              <a:gd name="T8" fmla="*/ 166 w 334"/>
              <a:gd name="T9" fmla="*/ 334 h 335"/>
              <a:gd name="T10" fmla="*/ 166 w 334"/>
              <a:gd name="T11" fmla="*/ 334 h 335"/>
              <a:gd name="T12" fmla="*/ 333 w 334"/>
              <a:gd name="T13" fmla="*/ 167 h 335"/>
              <a:gd name="T14" fmla="*/ 333 w 334"/>
              <a:gd name="T15" fmla="*/ 167 h 335"/>
              <a:gd name="T16" fmla="*/ 166 w 334"/>
              <a:gd name="T17" fmla="*/ 0 h 335"/>
              <a:gd name="T18" fmla="*/ 166 w 334"/>
              <a:gd name="T19" fmla="*/ 34 h 335"/>
              <a:gd name="T20" fmla="*/ 166 w 334"/>
              <a:gd name="T21" fmla="*/ 34 h 335"/>
              <a:gd name="T22" fmla="*/ 299 w 334"/>
              <a:gd name="T23" fmla="*/ 167 h 335"/>
              <a:gd name="T24" fmla="*/ 299 w 334"/>
              <a:gd name="T25" fmla="*/ 167 h 335"/>
              <a:gd name="T26" fmla="*/ 166 w 334"/>
              <a:gd name="T27" fmla="*/ 301 h 335"/>
              <a:gd name="T28" fmla="*/ 166 w 334"/>
              <a:gd name="T29" fmla="*/ 301 h 335"/>
              <a:gd name="T30" fmla="*/ 33 w 334"/>
              <a:gd name="T31" fmla="*/ 167 h 335"/>
              <a:gd name="T32" fmla="*/ 33 w 334"/>
              <a:gd name="T33" fmla="*/ 167 h 335"/>
              <a:gd name="T34" fmla="*/ 166 w 334"/>
              <a:gd name="T35" fmla="*/ 3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335">
                <a:moveTo>
                  <a:pt x="166" y="0"/>
                </a:moveTo>
                <a:lnTo>
                  <a:pt x="166" y="0"/>
                </a:lnTo>
                <a:cubicBezTo>
                  <a:pt x="74" y="0"/>
                  <a:pt x="0" y="75"/>
                  <a:pt x="0" y="167"/>
                </a:cubicBezTo>
                <a:lnTo>
                  <a:pt x="0" y="167"/>
                </a:lnTo>
                <a:cubicBezTo>
                  <a:pt x="0" y="259"/>
                  <a:pt x="74" y="334"/>
                  <a:pt x="166" y="334"/>
                </a:cubicBezTo>
                <a:lnTo>
                  <a:pt x="166" y="334"/>
                </a:lnTo>
                <a:cubicBezTo>
                  <a:pt x="258" y="334"/>
                  <a:pt x="333" y="259"/>
                  <a:pt x="333" y="167"/>
                </a:cubicBezTo>
                <a:lnTo>
                  <a:pt x="333" y="167"/>
                </a:lnTo>
                <a:cubicBezTo>
                  <a:pt x="333" y="75"/>
                  <a:pt x="258" y="0"/>
                  <a:pt x="166" y="0"/>
                </a:cubicBezTo>
                <a:close/>
                <a:moveTo>
                  <a:pt x="166" y="34"/>
                </a:moveTo>
                <a:lnTo>
                  <a:pt x="166" y="34"/>
                </a:lnTo>
                <a:cubicBezTo>
                  <a:pt x="240" y="34"/>
                  <a:pt x="299" y="94"/>
                  <a:pt x="299" y="167"/>
                </a:cubicBezTo>
                <a:lnTo>
                  <a:pt x="299" y="167"/>
                </a:lnTo>
                <a:cubicBezTo>
                  <a:pt x="299" y="241"/>
                  <a:pt x="240" y="301"/>
                  <a:pt x="166" y="301"/>
                </a:cubicBezTo>
                <a:lnTo>
                  <a:pt x="166" y="301"/>
                </a:lnTo>
                <a:cubicBezTo>
                  <a:pt x="93" y="301"/>
                  <a:pt x="33" y="241"/>
                  <a:pt x="33" y="167"/>
                </a:cubicBezTo>
                <a:lnTo>
                  <a:pt x="33" y="167"/>
                </a:lnTo>
                <a:cubicBezTo>
                  <a:pt x="33" y="94"/>
                  <a:pt x="93" y="34"/>
                  <a:pt x="166" y="34"/>
                </a:cubicBezTo>
                <a:close/>
              </a:path>
            </a:pathLst>
          </a:custGeom>
          <a:solidFill>
            <a:schemeClr val="accent6">
              <a:lumMod val="90000"/>
            </a:schemeClr>
          </a:solidFill>
          <a:ln>
            <a:noFill/>
          </a:ln>
          <a:effectLst/>
        </p:spPr>
        <p:txBody>
          <a:bodyPr wrap="none" anchor="ctr"/>
          <a:lstStyle/>
          <a:p>
            <a:endParaRPr lang="en-US" sz="3266"/>
          </a:p>
        </p:txBody>
      </p:sp>
      <p:sp>
        <p:nvSpPr>
          <p:cNvPr id="54" name="Freeform 27">
            <a:extLst>
              <a:ext uri="{FF2B5EF4-FFF2-40B4-BE49-F238E27FC236}">
                <a16:creationId xmlns:a16="http://schemas.microsoft.com/office/drawing/2014/main" id="{39D02976-7CF1-B447-A883-28DDDFA58D50}"/>
              </a:ext>
            </a:extLst>
          </p:cNvPr>
          <p:cNvSpPr>
            <a:spLocks noChangeArrowheads="1"/>
          </p:cNvSpPr>
          <p:nvPr/>
        </p:nvSpPr>
        <p:spPr bwMode="auto">
          <a:xfrm>
            <a:off x="6700000" y="5064270"/>
            <a:ext cx="1030748" cy="1029791"/>
          </a:xfrm>
          <a:custGeom>
            <a:avLst/>
            <a:gdLst>
              <a:gd name="T0" fmla="*/ 189 w 1611"/>
              <a:gd name="T1" fmla="*/ 0 h 1422"/>
              <a:gd name="T2" fmla="*/ 189 w 1611"/>
              <a:gd name="T3" fmla="*/ 522 h 1422"/>
              <a:gd name="T4" fmla="*/ 0 w 1611"/>
              <a:gd name="T5" fmla="*/ 710 h 1422"/>
              <a:gd name="T6" fmla="*/ 189 w 1611"/>
              <a:gd name="T7" fmla="*/ 899 h 1422"/>
              <a:gd name="T8" fmla="*/ 189 w 1611"/>
              <a:gd name="T9" fmla="*/ 1421 h 1422"/>
              <a:gd name="T10" fmla="*/ 1610 w 1611"/>
              <a:gd name="T11" fmla="*/ 1421 h 1422"/>
              <a:gd name="T12" fmla="*/ 1610 w 1611"/>
              <a:gd name="T13" fmla="*/ 0 h 1422"/>
              <a:gd name="T14" fmla="*/ 189 w 1611"/>
              <a:gd name="T15" fmla="*/ 0 h 1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1" h="1422">
                <a:moveTo>
                  <a:pt x="189" y="0"/>
                </a:moveTo>
                <a:lnTo>
                  <a:pt x="189" y="522"/>
                </a:lnTo>
                <a:lnTo>
                  <a:pt x="0" y="710"/>
                </a:lnTo>
                <a:lnTo>
                  <a:pt x="189" y="899"/>
                </a:lnTo>
                <a:lnTo>
                  <a:pt x="189" y="1421"/>
                </a:lnTo>
                <a:lnTo>
                  <a:pt x="1610" y="1421"/>
                </a:lnTo>
                <a:lnTo>
                  <a:pt x="1610" y="0"/>
                </a:lnTo>
                <a:lnTo>
                  <a:pt x="189" y="0"/>
                </a:lnTo>
              </a:path>
            </a:pathLst>
          </a:custGeom>
          <a:solidFill>
            <a:schemeClr val="accent3">
              <a:lumMod val="50000"/>
            </a:schemeClr>
          </a:solidFill>
          <a:ln>
            <a:noFill/>
          </a:ln>
          <a:effectLst/>
        </p:spPr>
        <p:txBody>
          <a:bodyPr wrap="none" anchor="ctr"/>
          <a:lstStyle/>
          <a:p>
            <a:endParaRPr lang="en-US" sz="3266"/>
          </a:p>
        </p:txBody>
      </p:sp>
      <p:sp>
        <p:nvSpPr>
          <p:cNvPr id="55" name="Freeform 28">
            <a:extLst>
              <a:ext uri="{FF2B5EF4-FFF2-40B4-BE49-F238E27FC236}">
                <a16:creationId xmlns:a16="http://schemas.microsoft.com/office/drawing/2014/main" id="{773BD43D-55CE-A74A-A7E5-5AB7AE92D8F0}"/>
              </a:ext>
            </a:extLst>
          </p:cNvPr>
          <p:cNvSpPr>
            <a:spLocks noChangeArrowheads="1"/>
          </p:cNvSpPr>
          <p:nvPr/>
        </p:nvSpPr>
        <p:spPr bwMode="auto">
          <a:xfrm>
            <a:off x="7698287" y="5064270"/>
            <a:ext cx="3731713" cy="1029791"/>
          </a:xfrm>
          <a:custGeom>
            <a:avLst/>
            <a:gdLst>
              <a:gd name="T0" fmla="*/ 6370 w 6371"/>
              <a:gd name="T1" fmla="*/ 1421 h 1422"/>
              <a:gd name="T2" fmla="*/ 0 w 6371"/>
              <a:gd name="T3" fmla="*/ 1421 h 1422"/>
              <a:gd name="T4" fmla="*/ 0 w 6371"/>
              <a:gd name="T5" fmla="*/ 0 h 1422"/>
              <a:gd name="T6" fmla="*/ 6370 w 6371"/>
              <a:gd name="T7" fmla="*/ 0 h 1422"/>
              <a:gd name="T8" fmla="*/ 6370 w 6371"/>
              <a:gd name="T9" fmla="*/ 1421 h 1422"/>
            </a:gdLst>
            <a:ahLst/>
            <a:cxnLst>
              <a:cxn ang="0">
                <a:pos x="T0" y="T1"/>
              </a:cxn>
              <a:cxn ang="0">
                <a:pos x="T2" y="T3"/>
              </a:cxn>
              <a:cxn ang="0">
                <a:pos x="T4" y="T5"/>
              </a:cxn>
              <a:cxn ang="0">
                <a:pos x="T6" y="T7"/>
              </a:cxn>
              <a:cxn ang="0">
                <a:pos x="T8" y="T9"/>
              </a:cxn>
            </a:cxnLst>
            <a:rect l="0" t="0" r="r" b="b"/>
            <a:pathLst>
              <a:path w="6371" h="1422">
                <a:moveTo>
                  <a:pt x="6370" y="1421"/>
                </a:moveTo>
                <a:lnTo>
                  <a:pt x="0" y="1421"/>
                </a:lnTo>
                <a:lnTo>
                  <a:pt x="0" y="0"/>
                </a:lnTo>
                <a:lnTo>
                  <a:pt x="6370" y="0"/>
                </a:lnTo>
                <a:lnTo>
                  <a:pt x="6370" y="1421"/>
                </a:lnTo>
              </a:path>
            </a:pathLst>
          </a:custGeom>
          <a:solidFill>
            <a:srgbClr val="FFC000"/>
          </a:solidFill>
          <a:ln>
            <a:noFill/>
          </a:ln>
          <a:effectLst/>
        </p:spPr>
        <p:txBody>
          <a:bodyPr wrap="none" anchor="ctr"/>
          <a:lstStyle/>
          <a:p>
            <a:endParaRPr lang="en-US" sz="3266"/>
          </a:p>
        </p:txBody>
      </p:sp>
      <p:sp>
        <p:nvSpPr>
          <p:cNvPr id="56" name="Freeform 29">
            <a:extLst>
              <a:ext uri="{FF2B5EF4-FFF2-40B4-BE49-F238E27FC236}">
                <a16:creationId xmlns:a16="http://schemas.microsoft.com/office/drawing/2014/main" id="{7816D128-A77E-5841-89B6-F47C0B682F90}"/>
              </a:ext>
            </a:extLst>
          </p:cNvPr>
          <p:cNvSpPr>
            <a:spLocks noChangeArrowheads="1"/>
          </p:cNvSpPr>
          <p:nvPr/>
        </p:nvSpPr>
        <p:spPr bwMode="auto">
          <a:xfrm>
            <a:off x="6457044" y="2268093"/>
            <a:ext cx="146203" cy="146203"/>
          </a:xfrm>
          <a:custGeom>
            <a:avLst/>
            <a:gdLst>
              <a:gd name="T0" fmla="*/ 150 w 301"/>
              <a:gd name="T1" fmla="*/ 299 h 300"/>
              <a:gd name="T2" fmla="*/ 150 w 301"/>
              <a:gd name="T3" fmla="*/ 299 h 300"/>
              <a:gd name="T4" fmla="*/ 0 w 301"/>
              <a:gd name="T5" fmla="*/ 150 h 300"/>
              <a:gd name="T6" fmla="*/ 0 w 301"/>
              <a:gd name="T7" fmla="*/ 150 h 300"/>
              <a:gd name="T8" fmla="*/ 150 w 301"/>
              <a:gd name="T9" fmla="*/ 0 h 300"/>
              <a:gd name="T10" fmla="*/ 150 w 301"/>
              <a:gd name="T11" fmla="*/ 0 h 300"/>
              <a:gd name="T12" fmla="*/ 300 w 301"/>
              <a:gd name="T13" fmla="*/ 150 h 300"/>
              <a:gd name="T14" fmla="*/ 300 w 301"/>
              <a:gd name="T15" fmla="*/ 150 h 300"/>
              <a:gd name="T16" fmla="*/ 150 w 301"/>
              <a:gd name="T17"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0">
                <a:moveTo>
                  <a:pt x="150" y="299"/>
                </a:moveTo>
                <a:lnTo>
                  <a:pt x="150" y="299"/>
                </a:lnTo>
                <a:cubicBezTo>
                  <a:pt x="68" y="299"/>
                  <a:pt x="0" y="232"/>
                  <a:pt x="0" y="150"/>
                </a:cubicBezTo>
                <a:lnTo>
                  <a:pt x="0" y="150"/>
                </a:lnTo>
                <a:cubicBezTo>
                  <a:pt x="0" y="67"/>
                  <a:pt x="68" y="0"/>
                  <a:pt x="150" y="0"/>
                </a:cubicBezTo>
                <a:lnTo>
                  <a:pt x="150" y="0"/>
                </a:lnTo>
                <a:cubicBezTo>
                  <a:pt x="233" y="0"/>
                  <a:pt x="300" y="67"/>
                  <a:pt x="300" y="150"/>
                </a:cubicBezTo>
                <a:lnTo>
                  <a:pt x="300" y="150"/>
                </a:lnTo>
                <a:cubicBezTo>
                  <a:pt x="300" y="232"/>
                  <a:pt x="233" y="299"/>
                  <a:pt x="150" y="299"/>
                </a:cubicBezTo>
              </a:path>
            </a:pathLst>
          </a:custGeom>
          <a:solidFill>
            <a:schemeClr val="accent3">
              <a:lumMod val="50000"/>
            </a:schemeClr>
          </a:solidFill>
          <a:ln>
            <a:solidFill>
              <a:schemeClr val="accent3">
                <a:lumMod val="50000"/>
              </a:schemeClr>
            </a:solidFill>
          </a:ln>
          <a:effectLst/>
        </p:spPr>
        <p:txBody>
          <a:bodyPr wrap="none" anchor="ctr"/>
          <a:lstStyle/>
          <a:p>
            <a:endParaRPr lang="en-US" sz="3266"/>
          </a:p>
        </p:txBody>
      </p:sp>
      <p:sp>
        <p:nvSpPr>
          <p:cNvPr id="57" name="Freeform 30">
            <a:extLst>
              <a:ext uri="{FF2B5EF4-FFF2-40B4-BE49-F238E27FC236}">
                <a16:creationId xmlns:a16="http://schemas.microsoft.com/office/drawing/2014/main" id="{2CE61EC1-76F8-3146-A180-565860A50C28}"/>
              </a:ext>
            </a:extLst>
          </p:cNvPr>
          <p:cNvSpPr>
            <a:spLocks noChangeArrowheads="1"/>
          </p:cNvSpPr>
          <p:nvPr/>
        </p:nvSpPr>
        <p:spPr bwMode="auto">
          <a:xfrm>
            <a:off x="6448444" y="2259493"/>
            <a:ext cx="163403" cy="163403"/>
          </a:xfrm>
          <a:custGeom>
            <a:avLst/>
            <a:gdLst>
              <a:gd name="T0" fmla="*/ 166 w 334"/>
              <a:gd name="T1" fmla="*/ 0 h 334"/>
              <a:gd name="T2" fmla="*/ 166 w 334"/>
              <a:gd name="T3" fmla="*/ 0 h 334"/>
              <a:gd name="T4" fmla="*/ 0 w 334"/>
              <a:gd name="T5" fmla="*/ 167 h 334"/>
              <a:gd name="T6" fmla="*/ 0 w 334"/>
              <a:gd name="T7" fmla="*/ 167 h 334"/>
              <a:gd name="T8" fmla="*/ 166 w 334"/>
              <a:gd name="T9" fmla="*/ 333 h 334"/>
              <a:gd name="T10" fmla="*/ 166 w 334"/>
              <a:gd name="T11" fmla="*/ 333 h 334"/>
              <a:gd name="T12" fmla="*/ 333 w 334"/>
              <a:gd name="T13" fmla="*/ 167 h 334"/>
              <a:gd name="T14" fmla="*/ 333 w 334"/>
              <a:gd name="T15" fmla="*/ 167 h 334"/>
              <a:gd name="T16" fmla="*/ 166 w 334"/>
              <a:gd name="T17" fmla="*/ 0 h 334"/>
              <a:gd name="T18" fmla="*/ 166 w 334"/>
              <a:gd name="T19" fmla="*/ 33 h 334"/>
              <a:gd name="T20" fmla="*/ 166 w 334"/>
              <a:gd name="T21" fmla="*/ 33 h 334"/>
              <a:gd name="T22" fmla="*/ 299 w 334"/>
              <a:gd name="T23" fmla="*/ 167 h 334"/>
              <a:gd name="T24" fmla="*/ 299 w 334"/>
              <a:gd name="T25" fmla="*/ 167 h 334"/>
              <a:gd name="T26" fmla="*/ 166 w 334"/>
              <a:gd name="T27" fmla="*/ 300 h 334"/>
              <a:gd name="T28" fmla="*/ 166 w 334"/>
              <a:gd name="T29" fmla="*/ 300 h 334"/>
              <a:gd name="T30" fmla="*/ 33 w 334"/>
              <a:gd name="T31" fmla="*/ 167 h 334"/>
              <a:gd name="T32" fmla="*/ 33 w 334"/>
              <a:gd name="T33" fmla="*/ 167 h 334"/>
              <a:gd name="T34" fmla="*/ 166 w 334"/>
              <a:gd name="T35" fmla="*/ 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334">
                <a:moveTo>
                  <a:pt x="166" y="0"/>
                </a:moveTo>
                <a:lnTo>
                  <a:pt x="166" y="0"/>
                </a:lnTo>
                <a:cubicBezTo>
                  <a:pt x="74" y="0"/>
                  <a:pt x="0" y="75"/>
                  <a:pt x="0" y="167"/>
                </a:cubicBezTo>
                <a:lnTo>
                  <a:pt x="0" y="167"/>
                </a:lnTo>
                <a:cubicBezTo>
                  <a:pt x="0" y="258"/>
                  <a:pt x="74" y="333"/>
                  <a:pt x="166" y="333"/>
                </a:cubicBezTo>
                <a:lnTo>
                  <a:pt x="166" y="333"/>
                </a:lnTo>
                <a:cubicBezTo>
                  <a:pt x="258" y="333"/>
                  <a:pt x="333" y="258"/>
                  <a:pt x="333" y="167"/>
                </a:cubicBezTo>
                <a:lnTo>
                  <a:pt x="333" y="167"/>
                </a:lnTo>
                <a:cubicBezTo>
                  <a:pt x="333" y="75"/>
                  <a:pt x="258" y="0"/>
                  <a:pt x="166" y="0"/>
                </a:cubicBezTo>
                <a:close/>
                <a:moveTo>
                  <a:pt x="166" y="33"/>
                </a:moveTo>
                <a:lnTo>
                  <a:pt x="166" y="33"/>
                </a:lnTo>
                <a:cubicBezTo>
                  <a:pt x="240" y="33"/>
                  <a:pt x="299" y="93"/>
                  <a:pt x="299" y="167"/>
                </a:cubicBezTo>
                <a:lnTo>
                  <a:pt x="299" y="167"/>
                </a:lnTo>
                <a:cubicBezTo>
                  <a:pt x="299" y="240"/>
                  <a:pt x="240" y="300"/>
                  <a:pt x="166" y="300"/>
                </a:cubicBezTo>
                <a:lnTo>
                  <a:pt x="166" y="300"/>
                </a:lnTo>
                <a:cubicBezTo>
                  <a:pt x="93" y="300"/>
                  <a:pt x="33" y="240"/>
                  <a:pt x="33" y="167"/>
                </a:cubicBezTo>
                <a:lnTo>
                  <a:pt x="33" y="167"/>
                </a:lnTo>
                <a:cubicBezTo>
                  <a:pt x="33" y="93"/>
                  <a:pt x="93" y="33"/>
                  <a:pt x="166" y="33"/>
                </a:cubicBezTo>
                <a:close/>
              </a:path>
            </a:pathLst>
          </a:custGeom>
          <a:solidFill>
            <a:schemeClr val="accent4"/>
          </a:solidFill>
          <a:ln>
            <a:noFill/>
          </a:ln>
          <a:effectLst/>
        </p:spPr>
        <p:txBody>
          <a:bodyPr wrap="none" anchor="ctr"/>
          <a:lstStyle/>
          <a:p>
            <a:endParaRPr lang="en-US" sz="3266"/>
          </a:p>
        </p:txBody>
      </p:sp>
      <p:sp>
        <p:nvSpPr>
          <p:cNvPr id="58" name="TextBox 37">
            <a:extLst>
              <a:ext uri="{FF2B5EF4-FFF2-40B4-BE49-F238E27FC236}">
                <a16:creationId xmlns:a16="http://schemas.microsoft.com/office/drawing/2014/main" id="{D72BCAFB-697F-314C-9D1E-D7C3E44A664D}"/>
              </a:ext>
            </a:extLst>
          </p:cNvPr>
          <p:cNvSpPr txBox="1"/>
          <p:nvPr/>
        </p:nvSpPr>
        <p:spPr>
          <a:xfrm>
            <a:off x="2556009" y="1844247"/>
            <a:ext cx="2266454" cy="369332"/>
          </a:xfrm>
          <a:prstGeom prst="rect">
            <a:avLst/>
          </a:prstGeom>
          <a:noFill/>
        </p:spPr>
        <p:txBody>
          <a:bodyPr wrap="none" rtlCol="0" anchor="b" anchorCtr="0">
            <a:spAutoFit/>
          </a:bodyPr>
          <a:lstStyle/>
          <a:p>
            <a:r>
              <a:rPr lang="es-ES_tradnl" b="1" dirty="0">
                <a:latin typeface="Poppins SemiBold" pitchFamily="2" charset="77"/>
                <a:ea typeface="League Spartan" charset="0"/>
                <a:cs typeface="Poppins SemiBold" pitchFamily="2" charset="77"/>
              </a:rPr>
              <a:t>Incremento de salario</a:t>
            </a:r>
          </a:p>
        </p:txBody>
      </p:sp>
      <p:sp>
        <p:nvSpPr>
          <p:cNvPr id="59" name="Subtitle 2">
            <a:extLst>
              <a:ext uri="{FF2B5EF4-FFF2-40B4-BE49-F238E27FC236}">
                <a16:creationId xmlns:a16="http://schemas.microsoft.com/office/drawing/2014/main" id="{4E168EA5-B537-BB42-9782-75C9A4FDE6AC}"/>
              </a:ext>
            </a:extLst>
          </p:cNvPr>
          <p:cNvSpPr txBox="1">
            <a:spLocks/>
          </p:cNvSpPr>
          <p:nvPr/>
        </p:nvSpPr>
        <p:spPr>
          <a:xfrm>
            <a:off x="2232418" y="2213579"/>
            <a:ext cx="3771992" cy="56393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s-ES_tradnl"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Necesidad de incrementar el jornal diario y gratificaciones y CTS oportunas.</a:t>
            </a:r>
          </a:p>
        </p:txBody>
      </p:sp>
      <p:sp>
        <p:nvSpPr>
          <p:cNvPr id="60" name="TextBox 39">
            <a:extLst>
              <a:ext uri="{FF2B5EF4-FFF2-40B4-BE49-F238E27FC236}">
                <a16:creationId xmlns:a16="http://schemas.microsoft.com/office/drawing/2014/main" id="{255DA2F6-6F81-C64D-A5BE-90F45E22F398}"/>
              </a:ext>
            </a:extLst>
          </p:cNvPr>
          <p:cNvSpPr txBox="1"/>
          <p:nvPr/>
        </p:nvSpPr>
        <p:spPr>
          <a:xfrm>
            <a:off x="1472285" y="2041112"/>
            <a:ext cx="671980" cy="600164"/>
          </a:xfrm>
          <a:prstGeom prst="rect">
            <a:avLst/>
          </a:prstGeom>
          <a:noFill/>
        </p:spPr>
        <p:txBody>
          <a:bodyPr wrap="none" rtlCol="0" anchor="ctr" anchorCtr="0">
            <a:spAutoFit/>
          </a:bodyPr>
          <a:lstStyle/>
          <a:p>
            <a:pPr algn="ctr"/>
            <a:r>
              <a:rPr lang="en-US" sz="3300" b="1" dirty="0">
                <a:solidFill>
                  <a:schemeClr val="bg1"/>
                </a:solidFill>
                <a:latin typeface="Poppins SemiBold" pitchFamily="2" charset="77"/>
                <a:ea typeface="League Spartan" charset="0"/>
                <a:cs typeface="Poppins SemiBold" pitchFamily="2" charset="77"/>
              </a:rPr>
              <a:t>01</a:t>
            </a:r>
          </a:p>
        </p:txBody>
      </p:sp>
      <p:sp>
        <p:nvSpPr>
          <p:cNvPr id="61" name="TextBox 42">
            <a:extLst>
              <a:ext uri="{FF2B5EF4-FFF2-40B4-BE49-F238E27FC236}">
                <a16:creationId xmlns:a16="http://schemas.microsoft.com/office/drawing/2014/main" id="{0FF5B0DA-1EDA-C44F-B742-0B7F14DF7681}"/>
              </a:ext>
            </a:extLst>
          </p:cNvPr>
          <p:cNvSpPr txBox="1"/>
          <p:nvPr/>
        </p:nvSpPr>
        <p:spPr>
          <a:xfrm>
            <a:off x="2375104" y="3477582"/>
            <a:ext cx="3674404" cy="369332"/>
          </a:xfrm>
          <a:prstGeom prst="rect">
            <a:avLst/>
          </a:prstGeom>
          <a:noFill/>
        </p:spPr>
        <p:txBody>
          <a:bodyPr wrap="none" rtlCol="0" anchor="b" anchorCtr="0">
            <a:spAutoFit/>
          </a:bodyPr>
          <a:lstStyle/>
          <a:p>
            <a:r>
              <a:rPr lang="es-ES_tradnl" b="1" dirty="0">
                <a:latin typeface="Poppins SemiBold" pitchFamily="2" charset="77"/>
                <a:ea typeface="League Spartan" charset="0"/>
                <a:cs typeface="Poppins SemiBold" pitchFamily="2" charset="77"/>
              </a:rPr>
              <a:t>Mejora de condiciones laborales</a:t>
            </a:r>
          </a:p>
        </p:txBody>
      </p:sp>
      <p:sp>
        <p:nvSpPr>
          <p:cNvPr id="62" name="Subtitle 2">
            <a:extLst>
              <a:ext uri="{FF2B5EF4-FFF2-40B4-BE49-F238E27FC236}">
                <a16:creationId xmlns:a16="http://schemas.microsoft.com/office/drawing/2014/main" id="{43F9D063-B01F-FA49-9510-45A9799BF46A}"/>
              </a:ext>
            </a:extLst>
          </p:cNvPr>
          <p:cNvSpPr txBox="1">
            <a:spLocks/>
          </p:cNvSpPr>
          <p:nvPr/>
        </p:nvSpPr>
        <p:spPr>
          <a:xfrm>
            <a:off x="2388059" y="3758292"/>
            <a:ext cx="3155789" cy="5847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50"/>
              </a:lnSpc>
            </a:pPr>
            <a:r>
              <a:rPr lang="es-ES_tradnl"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Movilidad, equipos personales, alimentación, atención médica, entre otros.</a:t>
            </a:r>
          </a:p>
        </p:txBody>
      </p:sp>
      <p:sp>
        <p:nvSpPr>
          <p:cNvPr id="63" name="TextBox 44">
            <a:extLst>
              <a:ext uri="{FF2B5EF4-FFF2-40B4-BE49-F238E27FC236}">
                <a16:creationId xmlns:a16="http://schemas.microsoft.com/office/drawing/2014/main" id="{B78CA3AB-4917-A349-B289-DA23A3547BB6}"/>
              </a:ext>
            </a:extLst>
          </p:cNvPr>
          <p:cNvSpPr txBox="1"/>
          <p:nvPr/>
        </p:nvSpPr>
        <p:spPr>
          <a:xfrm>
            <a:off x="1472285" y="3662248"/>
            <a:ext cx="671980" cy="600164"/>
          </a:xfrm>
          <a:prstGeom prst="rect">
            <a:avLst/>
          </a:prstGeom>
          <a:noFill/>
        </p:spPr>
        <p:txBody>
          <a:bodyPr wrap="none" rtlCol="0" anchor="ctr" anchorCtr="0">
            <a:spAutoFit/>
          </a:bodyPr>
          <a:lstStyle/>
          <a:p>
            <a:pPr algn="ctr"/>
            <a:r>
              <a:rPr lang="en-US" sz="3300" b="1" dirty="0">
                <a:solidFill>
                  <a:schemeClr val="bg1"/>
                </a:solidFill>
                <a:latin typeface="Poppins SemiBold" pitchFamily="2" charset="77"/>
                <a:ea typeface="League Spartan" charset="0"/>
                <a:cs typeface="Poppins SemiBold" pitchFamily="2" charset="77"/>
              </a:rPr>
              <a:t>02</a:t>
            </a:r>
          </a:p>
        </p:txBody>
      </p:sp>
      <p:sp>
        <p:nvSpPr>
          <p:cNvPr id="64" name="TextBox 46">
            <a:extLst>
              <a:ext uri="{FF2B5EF4-FFF2-40B4-BE49-F238E27FC236}">
                <a16:creationId xmlns:a16="http://schemas.microsoft.com/office/drawing/2014/main" id="{1023A82F-0240-0C4D-8736-D59603800346}"/>
              </a:ext>
            </a:extLst>
          </p:cNvPr>
          <p:cNvSpPr txBox="1"/>
          <p:nvPr/>
        </p:nvSpPr>
        <p:spPr>
          <a:xfrm>
            <a:off x="2556010" y="5082063"/>
            <a:ext cx="2646878" cy="369332"/>
          </a:xfrm>
          <a:prstGeom prst="rect">
            <a:avLst/>
          </a:prstGeom>
          <a:noFill/>
        </p:spPr>
        <p:txBody>
          <a:bodyPr wrap="none" rtlCol="0" anchor="b" anchorCtr="0">
            <a:spAutoFit/>
          </a:bodyPr>
          <a:lstStyle/>
          <a:p>
            <a:r>
              <a:rPr lang="es-ES_tradnl" b="1">
                <a:latin typeface="Poppins SemiBold" pitchFamily="2" charset="77"/>
                <a:ea typeface="League Spartan" charset="0"/>
                <a:cs typeface="Poppins SemiBold" pitchFamily="2" charset="77"/>
              </a:rPr>
              <a:t>Intermediación laboral</a:t>
            </a:r>
          </a:p>
        </p:txBody>
      </p:sp>
      <p:sp>
        <p:nvSpPr>
          <p:cNvPr id="65" name="Subtitle 2">
            <a:extLst>
              <a:ext uri="{FF2B5EF4-FFF2-40B4-BE49-F238E27FC236}">
                <a16:creationId xmlns:a16="http://schemas.microsoft.com/office/drawing/2014/main" id="{F75974E0-0351-3840-B428-91EA5037E960}"/>
              </a:ext>
            </a:extLst>
          </p:cNvPr>
          <p:cNvSpPr txBox="1">
            <a:spLocks/>
          </p:cNvSpPr>
          <p:nvPr/>
        </p:nvSpPr>
        <p:spPr>
          <a:xfrm>
            <a:off x="2553238" y="5451395"/>
            <a:ext cx="3155789" cy="5847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s-ES_tradnl"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Existencia de </a:t>
            </a:r>
            <a:r>
              <a:rPr lang="es-ES_tradnl" sz="14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services</a:t>
            </a:r>
            <a:r>
              <a:rPr lang="es-ES_tradnl"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que </a:t>
            </a:r>
            <a:r>
              <a:rPr lang="es-ES_tradnl" sz="14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inclumplen</a:t>
            </a:r>
            <a:r>
              <a:rPr lang="es-ES_tradnl"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lo estipulado en el marco legal.</a:t>
            </a:r>
          </a:p>
        </p:txBody>
      </p:sp>
      <p:sp>
        <p:nvSpPr>
          <p:cNvPr id="66" name="TextBox 48">
            <a:extLst>
              <a:ext uri="{FF2B5EF4-FFF2-40B4-BE49-F238E27FC236}">
                <a16:creationId xmlns:a16="http://schemas.microsoft.com/office/drawing/2014/main" id="{031D70C8-9A6D-834B-A034-7EA80053EA85}"/>
              </a:ext>
            </a:extLst>
          </p:cNvPr>
          <p:cNvSpPr txBox="1"/>
          <p:nvPr/>
        </p:nvSpPr>
        <p:spPr>
          <a:xfrm>
            <a:off x="1472285" y="5278928"/>
            <a:ext cx="671980" cy="600164"/>
          </a:xfrm>
          <a:prstGeom prst="rect">
            <a:avLst/>
          </a:prstGeom>
          <a:noFill/>
        </p:spPr>
        <p:txBody>
          <a:bodyPr wrap="none" rtlCol="0" anchor="ctr" anchorCtr="0">
            <a:spAutoFit/>
          </a:bodyPr>
          <a:lstStyle/>
          <a:p>
            <a:pPr algn="ctr"/>
            <a:r>
              <a:rPr lang="en-US" sz="3300" b="1" dirty="0">
                <a:solidFill>
                  <a:schemeClr val="bg1"/>
                </a:solidFill>
                <a:latin typeface="Poppins SemiBold" pitchFamily="2" charset="77"/>
                <a:ea typeface="League Spartan" charset="0"/>
                <a:cs typeface="Poppins SemiBold" pitchFamily="2" charset="77"/>
              </a:rPr>
              <a:t>03</a:t>
            </a:r>
          </a:p>
        </p:txBody>
      </p:sp>
      <p:sp>
        <p:nvSpPr>
          <p:cNvPr id="67" name="TextBox 50">
            <a:extLst>
              <a:ext uri="{FF2B5EF4-FFF2-40B4-BE49-F238E27FC236}">
                <a16:creationId xmlns:a16="http://schemas.microsoft.com/office/drawing/2014/main" id="{F2BA1112-B0ED-D749-8336-23EC46FCBEF9}"/>
              </a:ext>
            </a:extLst>
          </p:cNvPr>
          <p:cNvSpPr txBox="1"/>
          <p:nvPr/>
        </p:nvSpPr>
        <p:spPr>
          <a:xfrm>
            <a:off x="7996178" y="5112841"/>
            <a:ext cx="2702984" cy="338554"/>
          </a:xfrm>
          <a:prstGeom prst="rect">
            <a:avLst/>
          </a:prstGeom>
          <a:noFill/>
        </p:spPr>
        <p:txBody>
          <a:bodyPr wrap="none" rtlCol="0" anchor="b" anchorCtr="0">
            <a:spAutoFit/>
          </a:bodyPr>
          <a:lstStyle/>
          <a:p>
            <a:r>
              <a:rPr lang="es-ES_tradnl" sz="1600" b="1">
                <a:latin typeface="Poppins SemiBold" pitchFamily="2" charset="77"/>
                <a:ea typeface="League Spartan" charset="0"/>
                <a:cs typeface="Poppins SemiBold" pitchFamily="2" charset="77"/>
              </a:rPr>
              <a:t>Seguro contra todo riesgo</a:t>
            </a:r>
          </a:p>
        </p:txBody>
      </p:sp>
      <p:sp>
        <p:nvSpPr>
          <p:cNvPr id="68" name="Subtitle 2">
            <a:extLst>
              <a:ext uri="{FF2B5EF4-FFF2-40B4-BE49-F238E27FC236}">
                <a16:creationId xmlns:a16="http://schemas.microsoft.com/office/drawing/2014/main" id="{7C125A3F-7B32-2B45-8FFB-65E713B76DDD}"/>
              </a:ext>
            </a:extLst>
          </p:cNvPr>
          <p:cNvSpPr txBox="1">
            <a:spLocks/>
          </p:cNvSpPr>
          <p:nvPr/>
        </p:nvSpPr>
        <p:spPr>
          <a:xfrm>
            <a:off x="7993407" y="5451395"/>
            <a:ext cx="3436593" cy="5847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50"/>
              </a:lnSpc>
            </a:pPr>
            <a:r>
              <a:rPr lang="es-ES_tradnl" sz="125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Considerar la contratación de seguros cotra todo riesgo para los trabajadores y visitantes.</a:t>
            </a:r>
          </a:p>
        </p:txBody>
      </p:sp>
      <p:sp>
        <p:nvSpPr>
          <p:cNvPr id="69" name="TextBox 52">
            <a:extLst>
              <a:ext uri="{FF2B5EF4-FFF2-40B4-BE49-F238E27FC236}">
                <a16:creationId xmlns:a16="http://schemas.microsoft.com/office/drawing/2014/main" id="{54A31071-B02B-AE49-9940-BC0B1F19CEB1}"/>
              </a:ext>
            </a:extLst>
          </p:cNvPr>
          <p:cNvSpPr txBox="1"/>
          <p:nvPr/>
        </p:nvSpPr>
        <p:spPr>
          <a:xfrm>
            <a:off x="6912454" y="5278928"/>
            <a:ext cx="671980" cy="600164"/>
          </a:xfrm>
          <a:prstGeom prst="rect">
            <a:avLst/>
          </a:prstGeom>
          <a:noFill/>
        </p:spPr>
        <p:txBody>
          <a:bodyPr wrap="none" rtlCol="0" anchor="ctr" anchorCtr="0">
            <a:spAutoFit/>
          </a:bodyPr>
          <a:lstStyle/>
          <a:p>
            <a:pPr algn="ctr"/>
            <a:r>
              <a:rPr lang="en-US" sz="3300" b="1" dirty="0">
                <a:solidFill>
                  <a:schemeClr val="bg1"/>
                </a:solidFill>
                <a:latin typeface="Poppins SemiBold" pitchFamily="2" charset="77"/>
                <a:ea typeface="League Spartan" charset="0"/>
                <a:cs typeface="Poppins SemiBold" pitchFamily="2" charset="77"/>
              </a:rPr>
              <a:t>06</a:t>
            </a:r>
          </a:p>
        </p:txBody>
      </p:sp>
      <p:sp>
        <p:nvSpPr>
          <p:cNvPr id="70" name="TextBox 54">
            <a:extLst>
              <a:ext uri="{FF2B5EF4-FFF2-40B4-BE49-F238E27FC236}">
                <a16:creationId xmlns:a16="http://schemas.microsoft.com/office/drawing/2014/main" id="{FEBD54B9-0023-2846-816D-E6906C27373B}"/>
              </a:ext>
            </a:extLst>
          </p:cNvPr>
          <p:cNvSpPr txBox="1"/>
          <p:nvPr/>
        </p:nvSpPr>
        <p:spPr>
          <a:xfrm>
            <a:off x="7996178" y="3496161"/>
            <a:ext cx="2101857" cy="338554"/>
          </a:xfrm>
          <a:prstGeom prst="rect">
            <a:avLst/>
          </a:prstGeom>
          <a:noFill/>
        </p:spPr>
        <p:txBody>
          <a:bodyPr wrap="none" rtlCol="0" anchor="b" anchorCtr="0">
            <a:spAutoFit/>
          </a:bodyPr>
          <a:lstStyle/>
          <a:p>
            <a:r>
              <a:rPr lang="es-ES_tradnl" sz="1600" b="1">
                <a:latin typeface="Poppins SemiBold" pitchFamily="2" charset="77"/>
                <a:ea typeface="League Spartan" charset="0"/>
                <a:cs typeface="Poppins SemiBold" pitchFamily="2" charset="77"/>
              </a:rPr>
              <a:t>Fiscalización laboral</a:t>
            </a:r>
          </a:p>
        </p:txBody>
      </p:sp>
      <p:sp>
        <p:nvSpPr>
          <p:cNvPr id="71" name="Subtitle 2">
            <a:extLst>
              <a:ext uri="{FF2B5EF4-FFF2-40B4-BE49-F238E27FC236}">
                <a16:creationId xmlns:a16="http://schemas.microsoft.com/office/drawing/2014/main" id="{4675CCAC-B994-9F43-9FD7-0A5CF2B25B6C}"/>
              </a:ext>
            </a:extLst>
          </p:cNvPr>
          <p:cNvSpPr txBox="1">
            <a:spLocks/>
          </p:cNvSpPr>
          <p:nvPr/>
        </p:nvSpPr>
        <p:spPr>
          <a:xfrm>
            <a:off x="7993407" y="3834715"/>
            <a:ext cx="3495433" cy="58477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50"/>
              </a:lnSpc>
            </a:pPr>
            <a:r>
              <a:rPr lang="es-ES_tradnl" sz="125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No se fiscaliza a la mayoria de empresas que desarrollan acciones que contravienen la norma.</a:t>
            </a:r>
          </a:p>
        </p:txBody>
      </p:sp>
      <p:sp>
        <p:nvSpPr>
          <p:cNvPr id="72" name="TextBox 56">
            <a:extLst>
              <a:ext uri="{FF2B5EF4-FFF2-40B4-BE49-F238E27FC236}">
                <a16:creationId xmlns:a16="http://schemas.microsoft.com/office/drawing/2014/main" id="{2D042E85-784B-B74A-A0F0-4997C6590282}"/>
              </a:ext>
            </a:extLst>
          </p:cNvPr>
          <p:cNvSpPr txBox="1"/>
          <p:nvPr/>
        </p:nvSpPr>
        <p:spPr>
          <a:xfrm>
            <a:off x="6912454" y="3662248"/>
            <a:ext cx="671980" cy="600164"/>
          </a:xfrm>
          <a:prstGeom prst="rect">
            <a:avLst/>
          </a:prstGeom>
          <a:noFill/>
        </p:spPr>
        <p:txBody>
          <a:bodyPr wrap="none" rtlCol="0" anchor="ctr" anchorCtr="0">
            <a:spAutoFit/>
          </a:bodyPr>
          <a:lstStyle/>
          <a:p>
            <a:pPr algn="ctr"/>
            <a:r>
              <a:rPr lang="en-US" sz="3300" b="1" dirty="0">
                <a:solidFill>
                  <a:schemeClr val="bg1"/>
                </a:solidFill>
                <a:latin typeface="Poppins SemiBold" pitchFamily="2" charset="77"/>
                <a:ea typeface="League Spartan" charset="0"/>
                <a:cs typeface="Poppins SemiBold" pitchFamily="2" charset="77"/>
              </a:rPr>
              <a:t>05</a:t>
            </a:r>
          </a:p>
        </p:txBody>
      </p:sp>
      <p:sp>
        <p:nvSpPr>
          <p:cNvPr id="73" name="TextBox 58">
            <a:extLst>
              <a:ext uri="{FF2B5EF4-FFF2-40B4-BE49-F238E27FC236}">
                <a16:creationId xmlns:a16="http://schemas.microsoft.com/office/drawing/2014/main" id="{C89B41CC-CCD9-1A48-B1F9-F7AEB81C6008}"/>
              </a:ext>
            </a:extLst>
          </p:cNvPr>
          <p:cNvSpPr txBox="1"/>
          <p:nvPr/>
        </p:nvSpPr>
        <p:spPr>
          <a:xfrm>
            <a:off x="7996178" y="1844247"/>
            <a:ext cx="3438762" cy="369332"/>
          </a:xfrm>
          <a:prstGeom prst="rect">
            <a:avLst/>
          </a:prstGeom>
          <a:noFill/>
        </p:spPr>
        <p:txBody>
          <a:bodyPr wrap="none" rtlCol="0" anchor="b" anchorCtr="0">
            <a:spAutoFit/>
          </a:bodyPr>
          <a:lstStyle/>
          <a:p>
            <a:r>
              <a:rPr lang="es-ES_tradnl" b="1" dirty="0">
                <a:latin typeface="Poppins SemiBold" pitchFamily="2" charset="77"/>
                <a:ea typeface="League Spartan" charset="0"/>
                <a:cs typeface="Poppins SemiBold" pitchFamily="2" charset="77"/>
              </a:rPr>
              <a:t>Inexistencia de sindicalización</a:t>
            </a:r>
          </a:p>
        </p:txBody>
      </p:sp>
      <p:sp>
        <p:nvSpPr>
          <p:cNvPr id="74" name="Subtitle 2">
            <a:extLst>
              <a:ext uri="{FF2B5EF4-FFF2-40B4-BE49-F238E27FC236}">
                <a16:creationId xmlns:a16="http://schemas.microsoft.com/office/drawing/2014/main" id="{2FC55A96-3179-6C41-B428-CF96AF0F50F4}"/>
              </a:ext>
            </a:extLst>
          </p:cNvPr>
          <p:cNvSpPr txBox="1">
            <a:spLocks/>
          </p:cNvSpPr>
          <p:nvPr/>
        </p:nvSpPr>
        <p:spPr>
          <a:xfrm>
            <a:off x="7993407" y="2213579"/>
            <a:ext cx="3404343" cy="55874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50"/>
              </a:lnSpc>
            </a:pPr>
            <a:r>
              <a:rPr lang="es-ES_tradnl"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Debido a la temporalidad de los contratos laborales no existe espacios de sindicatos.</a:t>
            </a:r>
          </a:p>
        </p:txBody>
      </p:sp>
      <p:sp>
        <p:nvSpPr>
          <p:cNvPr id="75" name="TextBox 60">
            <a:extLst>
              <a:ext uri="{FF2B5EF4-FFF2-40B4-BE49-F238E27FC236}">
                <a16:creationId xmlns:a16="http://schemas.microsoft.com/office/drawing/2014/main" id="{68335382-E512-9947-A261-84AFDC327F33}"/>
              </a:ext>
            </a:extLst>
          </p:cNvPr>
          <p:cNvSpPr txBox="1"/>
          <p:nvPr/>
        </p:nvSpPr>
        <p:spPr>
          <a:xfrm>
            <a:off x="6912453" y="2041112"/>
            <a:ext cx="671980" cy="600164"/>
          </a:xfrm>
          <a:prstGeom prst="rect">
            <a:avLst/>
          </a:prstGeom>
          <a:noFill/>
        </p:spPr>
        <p:txBody>
          <a:bodyPr wrap="none" rtlCol="0" anchor="ctr" anchorCtr="0">
            <a:spAutoFit/>
          </a:bodyPr>
          <a:lstStyle/>
          <a:p>
            <a:pPr algn="ctr"/>
            <a:r>
              <a:rPr lang="en-US" sz="3300" b="1" dirty="0">
                <a:solidFill>
                  <a:schemeClr val="bg1"/>
                </a:solidFill>
                <a:latin typeface="Poppins SemiBold" pitchFamily="2" charset="77"/>
                <a:ea typeface="League Spartan" charset="0"/>
                <a:cs typeface="Poppins SemiBold" pitchFamily="2" charset="77"/>
              </a:rPr>
              <a:t>04</a:t>
            </a:r>
          </a:p>
        </p:txBody>
      </p:sp>
      <p:pic>
        <p:nvPicPr>
          <p:cNvPr id="76" name="Imagen 75"/>
          <p:cNvPicPr>
            <a:picLocks noChangeAspect="1"/>
          </p:cNvPicPr>
          <p:nvPr/>
        </p:nvPicPr>
        <p:blipFill rotWithShape="1">
          <a:blip r:embed="rId3"/>
          <a:srcRect l="25264" t="16161" r="25618" b="67701"/>
          <a:stretch/>
        </p:blipFill>
        <p:spPr>
          <a:xfrm>
            <a:off x="0" y="-17666"/>
            <a:ext cx="3040851" cy="653144"/>
          </a:xfrm>
          <a:prstGeom prst="rect">
            <a:avLst/>
          </a:prstGeom>
        </p:spPr>
      </p:pic>
    </p:spTree>
    <p:extLst>
      <p:ext uri="{BB962C8B-B14F-4D97-AF65-F5344CB8AC3E}">
        <p14:creationId xmlns:p14="http://schemas.microsoft.com/office/powerpoint/2010/main" val="117339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93E6561-364D-49C0-B936-B5F3B892E8CC}"/>
              </a:ext>
            </a:extLst>
          </p:cNvPr>
          <p:cNvSpPr txBox="1"/>
          <p:nvPr/>
        </p:nvSpPr>
        <p:spPr>
          <a:xfrm>
            <a:off x="3250473" y="147898"/>
            <a:ext cx="8793481" cy="461665"/>
          </a:xfrm>
          <a:prstGeom prst="rect">
            <a:avLst/>
          </a:prstGeom>
          <a:noFill/>
        </p:spPr>
        <p:txBody>
          <a:bodyPr wrap="square" rtlCol="0">
            <a:spAutoFit/>
          </a:bodyPr>
          <a:lstStyle/>
          <a:p>
            <a:pPr algn="ctr"/>
            <a:r>
              <a:rPr lang="es-ES_tradnl" sz="2400" b="1" dirty="0">
                <a:solidFill>
                  <a:srgbClr val="FF0000"/>
                </a:solidFill>
              </a:rPr>
              <a:t>CONCERTANDO UNA NUEVA LEY DE PROMOCIÓN AGRARIA</a:t>
            </a:r>
          </a:p>
        </p:txBody>
      </p:sp>
      <p:sp>
        <p:nvSpPr>
          <p:cNvPr id="5" name="Rectángulo 4">
            <a:extLst>
              <a:ext uri="{FF2B5EF4-FFF2-40B4-BE49-F238E27FC236}">
                <a16:creationId xmlns:a16="http://schemas.microsoft.com/office/drawing/2014/main" id="{91A22A37-3C6F-4B79-BADE-1A272EE5A67D}"/>
              </a:ext>
            </a:extLst>
          </p:cNvPr>
          <p:cNvSpPr/>
          <p:nvPr/>
        </p:nvSpPr>
        <p:spPr>
          <a:xfrm>
            <a:off x="436561" y="635478"/>
            <a:ext cx="11607393" cy="165052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s-ES_tradnl" sz="2400" b="1" dirty="0">
                <a:solidFill>
                  <a:schemeClr val="accent3">
                    <a:lumMod val="50000"/>
                  </a:schemeClr>
                </a:solidFill>
              </a:rPr>
              <a:t>MIDAGRI: </a:t>
            </a:r>
          </a:p>
          <a:p>
            <a:pPr marL="342900" indent="-342900" algn="just">
              <a:buFont typeface="Arial" panose="020B0604020202020204" pitchFamily="34" charset="0"/>
              <a:buChar char="•"/>
            </a:pPr>
            <a:r>
              <a:rPr lang="es-ES_tradnl" sz="2400" b="1" dirty="0">
                <a:solidFill>
                  <a:schemeClr val="accent3">
                    <a:lumMod val="50000"/>
                  </a:schemeClr>
                </a:solidFill>
              </a:rPr>
              <a:t>Ha constituido grupo de trabajo de los dos vice ministerios</a:t>
            </a:r>
          </a:p>
          <a:p>
            <a:pPr marL="342900" indent="-342900" algn="just">
              <a:buFont typeface="Arial" panose="020B0604020202020204" pitchFamily="34" charset="0"/>
              <a:buChar char="•"/>
            </a:pPr>
            <a:r>
              <a:rPr lang="es-ES_tradnl" sz="2400" b="1" dirty="0">
                <a:solidFill>
                  <a:schemeClr val="accent3">
                    <a:lumMod val="50000"/>
                  </a:schemeClr>
                </a:solidFill>
              </a:rPr>
              <a:t>Coordinaremos con Ministerios de Trabajo y Ministerio de Economía y Finanzas</a:t>
            </a:r>
          </a:p>
          <a:p>
            <a:pPr marL="342900" indent="-342900" algn="just">
              <a:buFont typeface="Arial" panose="020B0604020202020204" pitchFamily="34" charset="0"/>
              <a:buChar char="•"/>
            </a:pPr>
            <a:r>
              <a:rPr lang="es-ES_tradnl" sz="2400" b="1" dirty="0">
                <a:solidFill>
                  <a:schemeClr val="accent3">
                    <a:lumMod val="50000"/>
                  </a:schemeClr>
                </a:solidFill>
              </a:rPr>
              <a:t>Trabajo conjunto entre Ejecutivo y Congreso de la República</a:t>
            </a:r>
          </a:p>
        </p:txBody>
      </p:sp>
      <p:pic>
        <p:nvPicPr>
          <p:cNvPr id="6" name="Imagen 5">
            <a:extLst>
              <a:ext uri="{FF2B5EF4-FFF2-40B4-BE49-F238E27FC236}">
                <a16:creationId xmlns:a16="http://schemas.microsoft.com/office/drawing/2014/main" id="{40BAD365-D2B3-43FD-9BB7-BFAEC19E7D5D}"/>
              </a:ext>
            </a:extLst>
          </p:cNvPr>
          <p:cNvPicPr>
            <a:picLocks noChangeAspect="1"/>
          </p:cNvPicPr>
          <p:nvPr/>
        </p:nvPicPr>
        <p:blipFill rotWithShape="1">
          <a:blip r:embed="rId2"/>
          <a:srcRect l="25264" t="16161" r="25618" b="67701"/>
          <a:stretch/>
        </p:blipFill>
        <p:spPr>
          <a:xfrm>
            <a:off x="0" y="-17666"/>
            <a:ext cx="3040851" cy="653144"/>
          </a:xfrm>
          <a:prstGeom prst="rect">
            <a:avLst/>
          </a:prstGeom>
        </p:spPr>
      </p:pic>
      <p:sp>
        <p:nvSpPr>
          <p:cNvPr id="7" name="CuadroTexto 6">
            <a:extLst>
              <a:ext uri="{FF2B5EF4-FFF2-40B4-BE49-F238E27FC236}">
                <a16:creationId xmlns:a16="http://schemas.microsoft.com/office/drawing/2014/main" id="{571FBB0D-2118-41F7-A83E-45260BD3A4BD}"/>
              </a:ext>
            </a:extLst>
          </p:cNvPr>
          <p:cNvSpPr txBox="1"/>
          <p:nvPr/>
        </p:nvSpPr>
        <p:spPr>
          <a:xfrm>
            <a:off x="523875" y="2574168"/>
            <a:ext cx="11520079" cy="4154984"/>
          </a:xfrm>
          <a:prstGeom prst="rect">
            <a:avLst/>
          </a:prstGeom>
          <a:noFill/>
        </p:spPr>
        <p:txBody>
          <a:bodyPr wrap="square" rtlCol="0">
            <a:spAutoFit/>
          </a:bodyPr>
          <a:lstStyle/>
          <a:p>
            <a:pPr>
              <a:buClr>
                <a:schemeClr val="accent6">
                  <a:lumMod val="75000"/>
                </a:schemeClr>
              </a:buClr>
            </a:pPr>
            <a:r>
              <a:rPr lang="es-ES" sz="2400" b="1" dirty="0"/>
              <a:t>Orientación Estratégica</a:t>
            </a:r>
            <a:r>
              <a:rPr lang="es-ES" sz="2400" dirty="0"/>
              <a:t> </a:t>
            </a:r>
          </a:p>
          <a:p>
            <a:pPr marL="285750" indent="-285750">
              <a:buClr>
                <a:schemeClr val="accent6">
                  <a:lumMod val="75000"/>
                </a:schemeClr>
              </a:buClr>
              <a:buFont typeface="Wingdings" panose="05000000000000000000" pitchFamily="2" charset="2"/>
              <a:buChar char="ü"/>
            </a:pPr>
            <a:r>
              <a:rPr lang="es-ES" sz="2400" dirty="0"/>
              <a:t>Encontrar un equilibrio entre la Promoción del Agro, condiciones dignas para los trabajadores e impulsar las inversiones en el sector a fin de consolidar el posicionamiento de los productos peruanos en los mercados globales</a:t>
            </a:r>
          </a:p>
          <a:p>
            <a:pPr marL="285750" indent="-285750">
              <a:buClr>
                <a:schemeClr val="accent6">
                  <a:lumMod val="75000"/>
                </a:schemeClr>
              </a:buClr>
              <a:buFont typeface="Wingdings" panose="05000000000000000000" pitchFamily="2" charset="2"/>
              <a:buChar char="ü"/>
            </a:pPr>
            <a:r>
              <a:rPr lang="es-ES" sz="2400" dirty="0"/>
              <a:t>Promover la producción de alimentos de la agricultura familiar (créditos, planes de negocios, asistencia técnica, innovación agraria, sanidad, agroindustria rural y comercialización, Padrón de Productores Agrarios)</a:t>
            </a:r>
          </a:p>
          <a:p>
            <a:pPr marL="285750" indent="-285750">
              <a:buClr>
                <a:schemeClr val="accent6">
                  <a:lumMod val="75000"/>
                </a:schemeClr>
              </a:buClr>
              <a:buFont typeface="Wingdings" panose="05000000000000000000" pitchFamily="2" charset="2"/>
              <a:buChar char="ü"/>
            </a:pPr>
            <a:r>
              <a:rPr lang="es-ES" sz="2400" dirty="0"/>
              <a:t>Impulsar la asociatividad como mecanismo para generar economías de escala</a:t>
            </a:r>
          </a:p>
          <a:p>
            <a:pPr marL="285750" indent="-285750">
              <a:buClr>
                <a:schemeClr val="accent6">
                  <a:lumMod val="75000"/>
                </a:schemeClr>
              </a:buClr>
              <a:buFont typeface="Wingdings" panose="05000000000000000000" pitchFamily="2" charset="2"/>
              <a:buChar char="ü"/>
            </a:pPr>
            <a:r>
              <a:rPr lang="es-ES" sz="2400" dirty="0"/>
              <a:t>Promover la intervención intersectorial que promueva el desarrollo de los territorios rurales (infraestructura social y económica, servicios sociales de calidad en el ámbito rural)</a:t>
            </a:r>
          </a:p>
        </p:txBody>
      </p:sp>
    </p:spTree>
    <p:extLst>
      <p:ext uri="{BB962C8B-B14F-4D97-AF65-F5344CB8AC3E}">
        <p14:creationId xmlns:p14="http://schemas.microsoft.com/office/powerpoint/2010/main" val="356766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2"/>
          <a:srcRect l="25264" t="16161" r="25618" b="67701"/>
          <a:stretch/>
        </p:blipFill>
        <p:spPr>
          <a:xfrm>
            <a:off x="0" y="-1"/>
            <a:ext cx="3040851" cy="653144"/>
          </a:xfrm>
          <a:prstGeom prst="rect">
            <a:avLst/>
          </a:prstGeom>
        </p:spPr>
      </p:pic>
      <p:sp>
        <p:nvSpPr>
          <p:cNvPr id="6" name="Rectángulo 5"/>
          <p:cNvSpPr/>
          <p:nvPr/>
        </p:nvSpPr>
        <p:spPr>
          <a:xfrm>
            <a:off x="5508172" y="2953399"/>
            <a:ext cx="6096000" cy="1588127"/>
          </a:xfrm>
          <a:prstGeom prst="rect">
            <a:avLst/>
          </a:prstGeom>
        </p:spPr>
        <p:txBody>
          <a:bodyPr>
            <a:spAutoFit/>
          </a:bodyPr>
          <a:lstStyle/>
          <a:p>
            <a:pPr algn="ctr">
              <a:lnSpc>
                <a:spcPct val="90000"/>
              </a:lnSpc>
              <a:spcBef>
                <a:spcPct val="0"/>
              </a:spcBef>
              <a:defRPr/>
            </a:pPr>
            <a:r>
              <a:rPr lang="es-ES" sz="3600" b="1" dirty="0">
                <a:solidFill>
                  <a:srgbClr val="FF0000"/>
                </a:solidFill>
              </a:rPr>
              <a:t>2. El impacto de la sequía en la agricultura y las medidas adoptadas por su sector</a:t>
            </a:r>
            <a:endParaRPr lang="es-PE" altLang="es-PE"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7" name="Imagen 6"/>
          <p:cNvPicPr>
            <a:picLocks noChangeAspect="1"/>
          </p:cNvPicPr>
          <p:nvPr/>
        </p:nvPicPr>
        <p:blipFill>
          <a:blip r:embed="rId3"/>
          <a:stretch>
            <a:fillRect/>
          </a:stretch>
        </p:blipFill>
        <p:spPr>
          <a:xfrm>
            <a:off x="387881" y="1615101"/>
            <a:ext cx="4367000" cy="2458245"/>
          </a:xfrm>
          <a:prstGeom prst="rect">
            <a:avLst/>
          </a:prstGeom>
        </p:spPr>
      </p:pic>
      <p:pic>
        <p:nvPicPr>
          <p:cNvPr id="9" name="Imagen 8"/>
          <p:cNvPicPr>
            <a:picLocks noChangeAspect="1"/>
          </p:cNvPicPr>
          <p:nvPr/>
        </p:nvPicPr>
        <p:blipFill>
          <a:blip r:embed="rId4"/>
          <a:stretch>
            <a:fillRect/>
          </a:stretch>
        </p:blipFill>
        <p:spPr>
          <a:xfrm>
            <a:off x="2137956" y="4062800"/>
            <a:ext cx="2590800" cy="1902641"/>
          </a:xfrm>
          <a:prstGeom prst="rect">
            <a:avLst/>
          </a:prstGeom>
        </p:spPr>
      </p:pic>
      <p:pic>
        <p:nvPicPr>
          <p:cNvPr id="8" name="Imagen 7"/>
          <p:cNvPicPr>
            <a:picLocks noChangeAspect="1"/>
          </p:cNvPicPr>
          <p:nvPr/>
        </p:nvPicPr>
        <p:blipFill>
          <a:blip r:embed="rId5"/>
          <a:stretch>
            <a:fillRect/>
          </a:stretch>
        </p:blipFill>
        <p:spPr>
          <a:xfrm>
            <a:off x="387882" y="4073347"/>
            <a:ext cx="2995400" cy="1892094"/>
          </a:xfrm>
          <a:prstGeom prst="rect">
            <a:avLst/>
          </a:prstGeom>
        </p:spPr>
      </p:pic>
    </p:spTree>
    <p:extLst>
      <p:ext uri="{BB962C8B-B14F-4D97-AF65-F5344CB8AC3E}">
        <p14:creationId xmlns:p14="http://schemas.microsoft.com/office/powerpoint/2010/main" val="1628031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pic>
        <p:nvPicPr>
          <p:cNvPr id="6" name="Imagen 5">
            <a:extLst>
              <a:ext uri="{FF2B5EF4-FFF2-40B4-BE49-F238E27FC236}">
                <a16:creationId xmlns:a16="http://schemas.microsoft.com/office/drawing/2014/main" id="{98B0579E-991A-44A5-BD4F-6A795B442C59}"/>
              </a:ext>
            </a:extLst>
          </p:cNvPr>
          <p:cNvPicPr>
            <a:picLocks noChangeAspect="1"/>
          </p:cNvPicPr>
          <p:nvPr/>
        </p:nvPicPr>
        <p:blipFill rotWithShape="1">
          <a:blip r:embed="rId4"/>
          <a:srcRect l="19491" t="30352" r="22929" b="6156"/>
          <a:stretch/>
        </p:blipFill>
        <p:spPr>
          <a:xfrm>
            <a:off x="5224816" y="2202236"/>
            <a:ext cx="6570943" cy="4195926"/>
          </a:xfrm>
          <a:prstGeom prst="rect">
            <a:avLst/>
          </a:prstGeom>
          <a:effectLst>
            <a:outerShdw blurRad="63500" sx="102000" sy="102000" algn="ctr" rotWithShape="0">
              <a:prstClr val="black">
                <a:alpha val="40000"/>
              </a:prstClr>
            </a:outerShdw>
          </a:effectLst>
        </p:spPr>
      </p:pic>
      <p:sp>
        <p:nvSpPr>
          <p:cNvPr id="7" name="CuadroTexto 6"/>
          <p:cNvSpPr txBox="1"/>
          <p:nvPr/>
        </p:nvSpPr>
        <p:spPr>
          <a:xfrm>
            <a:off x="1214846" y="1030004"/>
            <a:ext cx="9413010" cy="707886"/>
          </a:xfrm>
          <a:prstGeom prst="rect">
            <a:avLst/>
          </a:prstGeom>
          <a:noFill/>
        </p:spPr>
        <p:txBody>
          <a:bodyPr wrap="square" rtlCol="0">
            <a:spAutoFit/>
          </a:bodyPr>
          <a:lstStyle/>
          <a:p>
            <a:pPr algn="just"/>
            <a:r>
              <a:rPr lang="es-MX" sz="2000" b="1" dirty="0"/>
              <a:t>Impacto de la sequía en la agricultura se manifiesta principalmente con los siguientes efectos:</a:t>
            </a:r>
          </a:p>
        </p:txBody>
      </p:sp>
      <p:sp>
        <p:nvSpPr>
          <p:cNvPr id="8" name="CuadroTexto 7">
            <a:extLst>
              <a:ext uri="{FF2B5EF4-FFF2-40B4-BE49-F238E27FC236}">
                <a16:creationId xmlns:a16="http://schemas.microsoft.com/office/drawing/2014/main" id="{5CC33D2F-EAC2-445F-8EC2-CAD1CBB3EA2B}"/>
              </a:ext>
            </a:extLst>
          </p:cNvPr>
          <p:cNvSpPr txBox="1"/>
          <p:nvPr/>
        </p:nvSpPr>
        <p:spPr>
          <a:xfrm>
            <a:off x="3410959" y="21370"/>
            <a:ext cx="7996273" cy="830997"/>
          </a:xfrm>
          <a:prstGeom prst="rect">
            <a:avLst/>
          </a:prstGeom>
          <a:noFill/>
        </p:spPr>
        <p:txBody>
          <a:bodyPr wrap="square">
            <a:spAutoFit/>
          </a:bodyPr>
          <a:lstStyle/>
          <a:p>
            <a:pPr algn="ctr"/>
            <a:r>
              <a:rPr lang="es-MX" sz="2400" b="1" dirty="0">
                <a:solidFill>
                  <a:srgbClr val="FF0000"/>
                </a:solidFill>
              </a:rPr>
              <a:t>¿El impacto de la sequía en la agricultura y las medidas adoptadas por su sector?</a:t>
            </a:r>
            <a:endParaRPr lang="es-PE" sz="2400" b="1" dirty="0">
              <a:solidFill>
                <a:srgbClr val="FF0000"/>
              </a:solidFill>
            </a:endParaRPr>
          </a:p>
        </p:txBody>
      </p:sp>
      <p:sp>
        <p:nvSpPr>
          <p:cNvPr id="9" name="CuadroTexto 8"/>
          <p:cNvSpPr txBox="1"/>
          <p:nvPr/>
        </p:nvSpPr>
        <p:spPr>
          <a:xfrm>
            <a:off x="435777" y="1988027"/>
            <a:ext cx="4380924" cy="4708981"/>
          </a:xfrm>
          <a:prstGeom prst="rect">
            <a:avLst/>
          </a:prstGeom>
          <a:noFill/>
        </p:spPr>
        <p:txBody>
          <a:bodyPr wrap="square" rtlCol="0">
            <a:spAutoFit/>
          </a:bodyPr>
          <a:lstStyle/>
          <a:p>
            <a:pPr marL="285750" indent="-285750">
              <a:buFont typeface="Arial" panose="020B0604020202020204" pitchFamily="34" charset="0"/>
              <a:buChar char="•"/>
            </a:pPr>
            <a:r>
              <a:rPr lang="es-MX" sz="2000" dirty="0"/>
              <a:t>Perdidas de cultivos instalados y pastos para la ganadería</a:t>
            </a:r>
          </a:p>
          <a:p>
            <a:pPr marL="285750" indent="-285750">
              <a:buFont typeface="Arial" panose="020B0604020202020204" pitchFamily="34" charset="0"/>
              <a:buChar char="•"/>
            </a:pPr>
            <a:r>
              <a:rPr lang="es-MX" sz="2000" dirty="0"/>
              <a:t>Afectación a la producción y productividad agrícola </a:t>
            </a:r>
          </a:p>
          <a:p>
            <a:pPr marL="285750" indent="-285750">
              <a:buFont typeface="Arial" panose="020B0604020202020204" pitchFamily="34" charset="0"/>
              <a:buChar char="•"/>
            </a:pPr>
            <a:r>
              <a:rPr lang="es-MX" sz="2000" dirty="0"/>
              <a:t>Menores áreas instaladas con cultivos poniendo en riesgo la seguridad alimentaria y el incremento de precios de los productos agrícolas por efecto de la demanda.</a:t>
            </a:r>
          </a:p>
          <a:p>
            <a:pPr marL="285750" indent="-285750">
              <a:buFont typeface="Arial" panose="020B0604020202020204" pitchFamily="34" charset="0"/>
              <a:buChar char="•"/>
            </a:pPr>
            <a:r>
              <a:rPr lang="es-MX" sz="2000" dirty="0"/>
              <a:t>El incremento de los conflictos, por el uso y aprovechamiento del recurso hídrico.</a:t>
            </a:r>
          </a:p>
          <a:p>
            <a:pPr marL="285750" indent="-285750">
              <a:buFont typeface="Arial" panose="020B0604020202020204" pitchFamily="34" charset="0"/>
              <a:buChar char="•"/>
            </a:pPr>
            <a:r>
              <a:rPr lang="es-MX" sz="2000" dirty="0"/>
              <a:t>Impacto en la economía de la agricultura familiar y de agro exportación</a:t>
            </a:r>
          </a:p>
        </p:txBody>
      </p:sp>
    </p:spTree>
    <p:extLst>
      <p:ext uri="{BB962C8B-B14F-4D97-AF65-F5344CB8AC3E}">
        <p14:creationId xmlns:p14="http://schemas.microsoft.com/office/powerpoint/2010/main" val="3549731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Imagen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75" y="5949950"/>
            <a:ext cx="1435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n para TUMBES"/>
          <p:cNvSpPr>
            <a:spLocks noChangeAspect="1" noChangeArrowheads="1"/>
          </p:cNvSpPr>
          <p:nvPr/>
        </p:nvSpPr>
        <p:spPr bwMode="auto">
          <a:xfrm>
            <a:off x="1309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AutoShape 4" descr="Resultado de imagen para TUMBES"/>
          <p:cNvSpPr>
            <a:spLocks noChangeAspect="1" noChangeArrowheads="1"/>
          </p:cNvSpPr>
          <p:nvPr/>
        </p:nvSpPr>
        <p:spPr bwMode="auto">
          <a:xfrm>
            <a:off x="156377" y="-1529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p:cNvPicPr>
            <a:picLocks noChangeAspect="1"/>
          </p:cNvPicPr>
          <p:nvPr/>
        </p:nvPicPr>
        <p:blipFill rotWithShape="1">
          <a:blip r:embed="rId3"/>
          <a:srcRect l="25264" t="16161" r="25618" b="67701"/>
          <a:stretch/>
        </p:blipFill>
        <p:spPr>
          <a:xfrm>
            <a:off x="0" y="-1"/>
            <a:ext cx="3040851" cy="653144"/>
          </a:xfrm>
          <a:prstGeom prst="rect">
            <a:avLst/>
          </a:prstGeom>
        </p:spPr>
      </p:pic>
      <p:sp>
        <p:nvSpPr>
          <p:cNvPr id="7" name="Rectángulo 6"/>
          <p:cNvSpPr/>
          <p:nvPr/>
        </p:nvSpPr>
        <p:spPr>
          <a:xfrm>
            <a:off x="3171828" y="151900"/>
            <a:ext cx="8765177" cy="954107"/>
          </a:xfrm>
          <a:prstGeom prst="rect">
            <a:avLst/>
          </a:prstGeom>
        </p:spPr>
        <p:txBody>
          <a:bodyPr wrap="square">
            <a:spAutoFit/>
          </a:bodyPr>
          <a:lstStyle/>
          <a:p>
            <a:pPr algn="just"/>
            <a:r>
              <a:rPr lang="es-MX" sz="2800" b="1" dirty="0">
                <a:solidFill>
                  <a:srgbClr val="FF0000"/>
                </a:solidFill>
              </a:rPr>
              <a:t>Medidas adoptadas para contrarrestar el impacto de la sequía en la zona norte:</a:t>
            </a:r>
          </a:p>
        </p:txBody>
      </p:sp>
      <p:sp>
        <p:nvSpPr>
          <p:cNvPr id="8" name="Rectángulo 7"/>
          <p:cNvSpPr/>
          <p:nvPr/>
        </p:nvSpPr>
        <p:spPr>
          <a:xfrm>
            <a:off x="609948" y="1106007"/>
            <a:ext cx="11159686" cy="5386090"/>
          </a:xfrm>
          <a:prstGeom prst="rect">
            <a:avLst/>
          </a:prstGeom>
        </p:spPr>
        <p:txBody>
          <a:bodyPr wrap="square">
            <a:spAutoFit/>
          </a:bodyPr>
          <a:lstStyle/>
          <a:p>
            <a:pPr algn="just"/>
            <a:r>
              <a:rPr lang="es-PE" sz="2400" dirty="0">
                <a:ea typeface="Calibri" panose="020F0502020204030204" pitchFamily="34" charset="0"/>
                <a:cs typeface="Times New Roman" panose="02020603050405020304" pitchFamily="18" charset="0"/>
              </a:rPr>
              <a:t>La ejecución de un Plan de Contingencia en la zona norte del Perú, contempla: </a:t>
            </a:r>
          </a:p>
          <a:p>
            <a:pPr algn="just"/>
            <a:endParaRPr lang="es-MX" sz="2400" b="1" dirty="0"/>
          </a:p>
          <a:p>
            <a:pPr algn="just"/>
            <a:r>
              <a:rPr lang="es-MX" sz="2800" b="1" dirty="0">
                <a:solidFill>
                  <a:srgbClr val="FF0000"/>
                </a:solidFill>
              </a:rPr>
              <a:t>1.- Medidas de gestión:</a:t>
            </a:r>
          </a:p>
          <a:p>
            <a:pPr algn="just"/>
            <a:endParaRPr lang="es-MX" sz="2800" b="1" dirty="0">
              <a:solidFill>
                <a:srgbClr val="FF0000"/>
              </a:solidFill>
            </a:endParaRPr>
          </a:p>
          <a:p>
            <a:pPr algn="just"/>
            <a:r>
              <a:rPr lang="es-PE" sz="2400" dirty="0"/>
              <a:t>A través de sus órganos desconcentrados de la ANA, han establecido planes de contingencia, cuya ejecución se realiza en el marco del grupo técnico de trabajo multisectorial de cada valle denominado GRUPO PADH, espacio donde se definen las restricciones de uso de agua superficial.</a:t>
            </a:r>
          </a:p>
          <a:p>
            <a:pPr marL="210941" indent="-210941" algn="just">
              <a:buFont typeface="Wingdings" panose="05000000000000000000" pitchFamily="2" charset="2"/>
              <a:buChar char="Ø"/>
            </a:pPr>
            <a:r>
              <a:rPr lang="es-MX" sz="2400" dirty="0"/>
              <a:t>Restricciones en las asignaciones de agua para usos agrarios, garantizando el uso poblacional.</a:t>
            </a:r>
          </a:p>
          <a:p>
            <a:pPr marL="210941" indent="-210941" algn="just">
              <a:buFont typeface="Wingdings" panose="05000000000000000000" pitchFamily="2" charset="2"/>
              <a:buChar char="Ø"/>
            </a:pPr>
            <a:r>
              <a:rPr lang="es-MX" sz="2400" dirty="0"/>
              <a:t>Ajustes a los planes de aprovechamiento de disponibilidades hídricas (PADH)</a:t>
            </a:r>
            <a:endParaRPr lang="es-PE" sz="2400" dirty="0"/>
          </a:p>
          <a:p>
            <a:pPr marL="210941" indent="-210941" algn="just">
              <a:buFont typeface="Wingdings" panose="05000000000000000000" pitchFamily="2" charset="2"/>
              <a:buChar char="Ø"/>
            </a:pPr>
            <a:r>
              <a:rPr lang="es-MX" sz="2400" dirty="0"/>
              <a:t>Mejor control y supervisión de los Programas de Distribución de Agua (PDA).</a:t>
            </a:r>
            <a:endParaRPr lang="es-PE" sz="2400" dirty="0"/>
          </a:p>
          <a:p>
            <a:pPr marL="210941" indent="-210941" algn="just">
              <a:buFont typeface="Wingdings" panose="05000000000000000000" pitchFamily="2" charset="2"/>
              <a:buChar char="Ø"/>
            </a:pPr>
            <a:r>
              <a:rPr lang="es-PE" sz="2400" dirty="0"/>
              <a:t>Acompañamiento al Operador de la Infraestructura Hidráulica, para una mejor programación y distribución de agua a nivel de subsector hidráulico y parcelario.</a:t>
            </a:r>
            <a:endParaRPr lang="es-MX" sz="2400" dirty="0"/>
          </a:p>
        </p:txBody>
      </p:sp>
    </p:spTree>
    <p:extLst>
      <p:ext uri="{BB962C8B-B14F-4D97-AF65-F5344CB8AC3E}">
        <p14:creationId xmlns:p14="http://schemas.microsoft.com/office/powerpoint/2010/main" val="2285193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TotalTime>
  <Words>2676</Words>
  <Application>Microsoft Office PowerPoint</Application>
  <PresentationFormat>Panorámica</PresentationFormat>
  <Paragraphs>296</Paragraphs>
  <Slides>22</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22</vt:i4>
      </vt:variant>
    </vt:vector>
  </HeadingPairs>
  <TitlesOfParts>
    <vt:vector size="32" baseType="lpstr">
      <vt:lpstr>Arial</vt:lpstr>
      <vt:lpstr>Arial Narrow</vt:lpstr>
      <vt:lpstr>Calibri</vt:lpstr>
      <vt:lpstr>Calibri Light</vt:lpstr>
      <vt:lpstr>Century Gothic</vt:lpstr>
      <vt:lpstr>Gotham Bold</vt:lpstr>
      <vt:lpstr>Open Sans Light</vt:lpstr>
      <vt:lpstr>Poppins SemiBold</vt:lpstr>
      <vt:lpstr>Wingdings</vt:lpstr>
      <vt:lpstr>Tema de Office</vt:lpstr>
      <vt:lpstr>Presentación de PowerPoint</vt:lpstr>
      <vt:lpstr>Presentación de PowerPoint</vt:lpstr>
      <vt:lpstr>La problemática de los trabajadores del sector agrario y la Ley de Promoción Agraria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problemática de los trabajadores del sector agrario y la Ley de Promoción Agraria</dc:title>
  <dc:creator>Maria Isabel Remy Simatovic</dc:creator>
  <cp:lastModifiedBy>Silvia Ruiz Zarate</cp:lastModifiedBy>
  <cp:revision>44</cp:revision>
  <cp:lastPrinted>2020-12-04T22:21:37Z</cp:lastPrinted>
  <dcterms:created xsi:type="dcterms:W3CDTF">2020-12-03T23:21:00Z</dcterms:created>
  <dcterms:modified xsi:type="dcterms:W3CDTF">2020-12-07T16:20:45Z</dcterms:modified>
</cp:coreProperties>
</file>