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4" r:id="rId3"/>
    <p:sldId id="310" r:id="rId4"/>
    <p:sldId id="332" r:id="rId5"/>
    <p:sldId id="325" r:id="rId6"/>
    <p:sldId id="326" r:id="rId7"/>
    <p:sldId id="331" r:id="rId8"/>
    <p:sldId id="327" r:id="rId9"/>
    <p:sldId id="328" r:id="rId10"/>
    <p:sldId id="329" r:id="rId11"/>
    <p:sldId id="333" r:id="rId12"/>
    <p:sldId id="334" r:id="rId13"/>
  </p:sldIdLst>
  <p:sldSz cx="9144000" cy="5143500" type="screen16x9"/>
  <p:notesSz cx="6808788" cy="9940925"/>
  <p:defaultTextStyle>
    <a:defPPr lvl="0">
      <a:defRPr lang="es-ES"/>
    </a:defPPr>
    <a:lvl1pPr lvl="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lvl="1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lvl="2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lvl="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lvl="4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  <a:srgbClr val="99FF66"/>
    <a:srgbClr val="003300"/>
    <a:srgbClr val="99FF33"/>
    <a:srgbClr val="99FF99"/>
    <a:srgbClr val="00CC66"/>
    <a:srgbClr val="2BB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5238" autoAdjust="0"/>
  </p:normalViewPr>
  <p:slideViewPr>
    <p:cSldViewPr snapToGrid="0">
      <p:cViewPr varScale="1">
        <p:scale>
          <a:sx n="92" d="100"/>
          <a:sy n="92" d="100"/>
        </p:scale>
        <p:origin x="4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6A159-69D4-47DF-ABA9-D9263EE4168E}" type="datetimeFigureOut">
              <a:rPr lang="es-PE" smtClean="0"/>
              <a:t>15/07/2020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F487E-033C-40F5-8EF5-F143F9FD38E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411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0CD546-07D0-194B-8668-CA7AB171E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2820F5-9A31-2C48-834D-0FE9BA296C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737" y="3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256179-AACE-3E40-9CFF-6F2E23623AAC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52DBA599-8A61-F943-8506-17F0423B42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146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5963750E-5427-574E-BC6C-22806CDE1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879" y="4721942"/>
            <a:ext cx="5447030" cy="447341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  <a:endParaRPr lang="es-ES" altLang="es-ES_tradnl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7B998-D78E-BE4A-9427-4144BD2374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7B3D2A-B474-0F4F-8357-D407E46B8C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737" y="9442156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046C60-AFC9-8543-8628-3C8B135772C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643469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imagen de diapositiva 1">
            <a:extLst>
              <a:ext uri="{FF2B5EF4-FFF2-40B4-BE49-F238E27FC236}">
                <a16:creationId xmlns:a16="http://schemas.microsoft.com/office/drawing/2014/main" id="{742FAEAA-3369-AF4A-B068-99FECE4742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Marcador de notas 2">
            <a:extLst>
              <a:ext uri="{FF2B5EF4-FFF2-40B4-BE49-F238E27FC236}">
                <a16:creationId xmlns:a16="http://schemas.microsoft.com/office/drawing/2014/main" id="{975BA436-80E6-1C41-B67A-EEE8B6DFC8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altLang="es-ES_tradnl" sz="4000" dirty="0"/>
              <a:t>Logo de OPA, OPD, proyecto especial, siempre va al costado del logo del Minagri.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 dirty="0"/>
              <a:t>Siempre se visualiza el logo de la Gestión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 dirty="0"/>
              <a:t>Color de letra título: 100% negro</a:t>
            </a:r>
          </a:p>
          <a:p>
            <a:pPr eaLnBrk="1" hangingPunct="1">
              <a:spcBef>
                <a:spcPct val="0"/>
              </a:spcBef>
            </a:pPr>
            <a:r>
              <a:rPr lang="es-ES" altLang="es-ES_tradnl" sz="4000" dirty="0"/>
              <a:t>Color para texto adicional: 80% negro</a:t>
            </a:r>
          </a:p>
          <a:p>
            <a:pPr eaLnBrk="1" hangingPunct="1">
              <a:spcBef>
                <a:spcPct val="0"/>
              </a:spcBef>
            </a:pPr>
            <a:endParaRPr lang="es-ES" altLang="es-ES_tradnl" dirty="0"/>
          </a:p>
        </p:txBody>
      </p:sp>
      <p:sp>
        <p:nvSpPr>
          <p:cNvPr id="5124" name="Marcador de número de diapositiva 3">
            <a:extLst>
              <a:ext uri="{FF2B5EF4-FFF2-40B4-BE49-F238E27FC236}">
                <a16:creationId xmlns:a16="http://schemas.microsoft.com/office/drawing/2014/main" id="{648B6947-1F29-5344-AFEE-BD20C3B5E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422962-41DF-8B48-9182-B5AE6E1C63D4}" type="slidenum">
              <a:rPr lang="es-ES" altLang="es-ES_tradnl" smtClean="0"/>
              <a:pPr>
                <a:spcBef>
                  <a:spcPct val="0"/>
                </a:spcBef>
              </a:pPr>
              <a:t>1</a:t>
            </a:fld>
            <a:endParaRPr lang="es-ES" altLang="es-ES_tradnl" dirty="0"/>
          </a:p>
        </p:txBody>
      </p:sp>
    </p:spTree>
    <p:extLst>
      <p:ext uri="{BB962C8B-B14F-4D97-AF65-F5344CB8AC3E}">
        <p14:creationId xmlns:p14="http://schemas.microsoft.com/office/powerpoint/2010/main" val="41284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6C60-AFC9-8543-8628-3C8B135772CC}" type="slidenum">
              <a:rPr lang="es-ES" altLang="es-ES_tradnl" smtClean="0"/>
              <a:pPr>
                <a:defRPr/>
              </a:pPr>
              <a:t>6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7262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6C60-AFC9-8543-8628-3C8B135772CC}" type="slidenum">
              <a:rPr lang="es-ES" altLang="es-ES_tradnl" smtClean="0"/>
              <a:pPr>
                <a:defRPr/>
              </a:pPr>
              <a:t>7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87262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046C60-AFC9-8543-8628-3C8B135772CC}" type="slidenum">
              <a:rPr lang="es-ES" altLang="es-ES_tradnl" smtClean="0"/>
              <a:pPr>
                <a:defRPr/>
              </a:pPr>
              <a:t>8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48004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>
            <a:extLst>
              <a:ext uri="{FF2B5EF4-FFF2-40B4-BE49-F238E27FC236}">
                <a16:creationId xmlns:a16="http://schemas.microsoft.com/office/drawing/2014/main" id="{CB7F8406-4628-E64D-B91C-69C60383B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 descr="titulo">
            <a:extLst>
              <a:ext uri="{FF2B5EF4-FFF2-40B4-BE49-F238E27FC236}">
                <a16:creationId xmlns:a16="http://schemas.microsoft.com/office/drawing/2014/main" id="{6F02E090-BEED-C947-B2C3-6DB4AEE80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1C7CC6-A770-E84C-8BE5-2BD925A5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76D2-3C75-4C4B-ACF8-0E7CECDB4D06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4D2741-8FCD-6845-A417-309F648E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D09B7E-DE4E-A94C-8C3A-C2656195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54A3-6A6C-0944-81B4-F049F8E755DB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70858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A0DA3-6529-7E4A-8FA8-8FFA21FF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ED4-DEC8-8349-86FC-1677102DB443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7BF28C-1DB1-2442-9E42-70D1B9B9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0F2AF-84D6-BB41-8060-82D0DC0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041D-687D-2446-9D86-9EA3B7E31535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47877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4B81CF-CF1D-B042-A347-A2BFC4D91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DA2FA-FECD-2C47-914F-0A36531E7183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DFDC72-9F8E-CF43-A372-4C321039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91ED19-08C5-834C-8387-F9EEC96A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375C-BA0A-554A-86AC-B8F17EEDC1C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81572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06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4B538D-CCC9-234B-A250-DCF06DFE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508A-C4FC-9546-B367-EA915B342A3C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AA07CB-F6C8-6A46-BF11-791FA11B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C507D-483F-1344-8F19-304E551E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382-3B65-A541-AE30-AEBF7672C934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60099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0F8B39-37AE-CE47-9344-93713BFF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69D9-C7D0-DC44-B4E2-86B085FB91C7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F7C8DB-C054-2F4C-9BAD-ACED4877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898A0-0F33-D84C-9524-7B6ADE51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38BC-6134-BD4B-AA84-9805DC9A327F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9052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5532E28-769A-954C-A4F9-341D04C8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FA87D-3CC3-A041-8E39-001759404EA9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CC55736C-1C49-A843-8D7F-178785EB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3C889941-4245-4547-B64F-C8393152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71B47-D393-BD46-A2F5-C171D5694B8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56897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6B8046FE-9A04-B343-A8A7-DC483BD1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0EAC5-AF51-1241-ADAC-A067EE316563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9F56D5E8-4DDE-E741-B67E-8C28355C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F9B8562F-AC17-7C41-812E-1BF9AE00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06FAF-D3DA-4B40-B650-E9D25F437B4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15986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C2AF92A1-4F4B-AC4C-A7CD-1DE988AD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6094-640F-1B4E-ACFB-A09AC3B06B71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719649F2-EF91-3243-A597-A0314A32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B11E2A9E-3B81-7A4D-A1AC-D7523554F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B425-787C-9A4D-9133-5F24341F3190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67483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28208AA2-6D06-A347-9607-BC15B905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3228-657F-4749-AB5D-1D20E526A45E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1F5748E6-BC28-2949-83D4-CA3B189ED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E4F4BBA-8F09-3941-8840-58604350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2D44-15DD-5744-AD33-3921E809841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4902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55088AA-FD06-3341-8E5F-213B7A74C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22C2B-925E-6843-8F24-96FDF3E43838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E795565-1144-244A-A36C-D0A5380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79C5A64C-5F1F-2041-A4CC-B059EBF2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79CB-4692-924D-A8CE-EB9936C1224C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331493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6715CF21-BC4B-E948-AAE7-DE51F98D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0271-DEFC-1F4B-A1B8-1D0007EE7DCD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ACE6C53-3890-4549-A9F8-67B84884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A07F8C6-686A-2242-A133-89664F13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E9CC-6814-444A-89BD-D29C7D8A95AD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  <p:extLst>
      <p:ext uri="{BB962C8B-B14F-4D97-AF65-F5344CB8AC3E}">
        <p14:creationId xmlns:p14="http://schemas.microsoft.com/office/powerpoint/2010/main" val="2293535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41BCACE6-83DB-A64B-A5B7-0A19AEF4C2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Clic para editar título</a:t>
            </a:r>
            <a:endParaRPr lang="es-ES" altLang="es-ES_tradn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0E23548A-9A04-D243-8A9E-86F97C47E4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/>
              <a:t>Haga clic para modificar el estilo de texto del patrón</a:t>
            </a:r>
          </a:p>
          <a:p>
            <a:pPr lvl="1"/>
            <a:r>
              <a:rPr lang="es-ES_tradnl" altLang="es-ES_tradnl"/>
              <a:t>Segundo nivel</a:t>
            </a:r>
          </a:p>
          <a:p>
            <a:pPr lvl="2"/>
            <a:r>
              <a:rPr lang="es-ES_tradnl" altLang="es-ES_tradnl"/>
              <a:t>Tercer nivel</a:t>
            </a:r>
          </a:p>
          <a:p>
            <a:pPr lvl="3"/>
            <a:r>
              <a:rPr lang="es-ES_tradnl" altLang="es-ES_tradnl"/>
              <a:t>Cuarto nivel</a:t>
            </a:r>
          </a:p>
          <a:p>
            <a:pPr lvl="4"/>
            <a:r>
              <a:rPr lang="es-ES_tradnl" altLang="es-ES_tradnl"/>
              <a:t>Quinto nivel</a:t>
            </a:r>
            <a:endParaRPr lang="es-ES" alt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41F572-E323-6B48-867E-3A6BEA9C0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5437E06-6192-C342-86C4-28789403F8AA}" type="datetimeFigureOut">
              <a:rPr lang="es-ES" altLang="es-ES_tradnl"/>
              <a:pPr>
                <a:defRPr/>
              </a:pPr>
              <a:t>15/07/2020</a:t>
            </a:fld>
            <a:endParaRPr lang="es-ES" alt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600F2-4CE9-9F4A-A01B-C576B982F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s-PE" alt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DCA423-133F-B141-93CD-07B7DEE60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1AAAEF0-DAD7-0646-8EF3-7CA451E03276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microsoft.com/office/2007/relationships/hdphoto" Target="../media/hdphoto2.wdp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37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40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38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16.png"/><Relationship Id="rId1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26.png"/><Relationship Id="rId5" Type="http://schemas.openxmlformats.org/officeDocument/2006/relationships/image" Target="../media/image22.jpg"/><Relationship Id="rId15" Type="http://schemas.openxmlformats.org/officeDocument/2006/relationships/image" Target="../media/image29.png"/><Relationship Id="rId10" Type="http://schemas.openxmlformats.org/officeDocument/2006/relationships/image" Target="../media/image25.jp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33.emf"/><Relationship Id="rId5" Type="http://schemas.openxmlformats.org/officeDocument/2006/relationships/image" Target="../media/image22.jpg"/><Relationship Id="rId10" Type="http://schemas.openxmlformats.org/officeDocument/2006/relationships/image" Target="../media/image25.jp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g"/><Relationship Id="rId11" Type="http://schemas.openxmlformats.org/officeDocument/2006/relationships/image" Target="../media/image34.png"/><Relationship Id="rId5" Type="http://schemas.openxmlformats.org/officeDocument/2006/relationships/image" Target="../media/image22.jpg"/><Relationship Id="rId10" Type="http://schemas.openxmlformats.org/officeDocument/2006/relationships/image" Target="../media/image25.jp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586" y="2704129"/>
            <a:ext cx="5277427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ES_tradnl" sz="3000" b="1" i="1" dirty="0"/>
              <a:t>LOGROS 2019 Y METAS 2020</a:t>
            </a:r>
          </a:p>
        </p:txBody>
      </p:sp>
      <p:sp>
        <p:nvSpPr>
          <p:cNvPr id="4099" name="CuadroTexto 5">
            <a:extLst>
              <a:ext uri="{FF2B5EF4-FFF2-40B4-BE49-F238E27FC236}">
                <a16:creationId xmlns:a16="http://schemas.microsoft.com/office/drawing/2014/main" id="{3BC7AD35-77BD-3C44-9291-820B93673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722" y="4019550"/>
            <a:ext cx="289040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100" dirty="0">
                <a:solidFill>
                  <a:srgbClr val="4A452A"/>
                </a:solidFill>
                <a:latin typeface="Gotham Book" pitchFamily="50" charset="0"/>
              </a:rPr>
              <a:t>DIRECCIÓN EJECUTIVA</a:t>
            </a:r>
            <a:endParaRPr lang="es-PE" altLang="es-PE" sz="1100" dirty="0">
              <a:solidFill>
                <a:srgbClr val="4A452A"/>
              </a:solidFill>
              <a:latin typeface="Gotham Book" pitchFamily="50" charset="0"/>
            </a:endParaRPr>
          </a:p>
        </p:txBody>
      </p:sp>
      <p:sp>
        <p:nvSpPr>
          <p:cNvPr id="4100" name="CuadroTexto 5">
            <a:extLst>
              <a:ext uri="{FF2B5EF4-FFF2-40B4-BE49-F238E27FC236}">
                <a16:creationId xmlns:a16="http://schemas.microsoft.com/office/drawing/2014/main" id="{1FFF9C79-108B-C14F-8AEE-A176C05E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923" y="3980656"/>
            <a:ext cx="17958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PE" sz="1100" dirty="0" smtClean="0">
                <a:solidFill>
                  <a:srgbClr val="4A452A"/>
                </a:solidFill>
                <a:latin typeface="Gotham Book" pitchFamily="50" charset="0"/>
              </a:rPr>
              <a:t>Julio 2020</a:t>
            </a:r>
            <a:endParaRPr lang="es-PE" altLang="es-PE" sz="1100" dirty="0">
              <a:solidFill>
                <a:srgbClr val="4A452A"/>
              </a:solidFill>
              <a:latin typeface="Gotham Book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CCC4A7-6929-485E-AF07-CA7FF17F2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873" y="1963605"/>
            <a:ext cx="6262254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PE" altLang="es-ES_tradnl" sz="4000" b="1" dirty="0" smtClean="0"/>
              <a:t>COMISIÓN AGRARIA</a:t>
            </a:r>
            <a:endParaRPr lang="es-PE" altLang="es-ES_trad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531899" y="215471"/>
            <a:ext cx="3839703" cy="94487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3000" b="1" spc="-102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3000" b="1" spc="-102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AGO – DIC 2020</a:t>
            </a:r>
            <a:endParaRPr lang="es-PE" sz="30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DB66D1D-0CA8-44B5-B4A7-373E956C1654}"/>
              </a:ext>
            </a:extLst>
          </p:cNvPr>
          <p:cNvGrpSpPr/>
          <p:nvPr/>
        </p:nvGrpSpPr>
        <p:grpSpPr>
          <a:xfrm>
            <a:off x="948689" y="60989"/>
            <a:ext cx="672047" cy="638325"/>
            <a:chOff x="300243" y="231468"/>
            <a:chExt cx="1466850" cy="147550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300243" y="231468"/>
              <a:ext cx="1466850" cy="1475501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58">
              <a:extLst>
                <a:ext uri="{FF2B5EF4-FFF2-40B4-BE49-F238E27FC236}">
                  <a16:creationId xmlns:a16="http://schemas.microsoft.com/office/drawing/2014/main" id="{2DA7E4CA-1311-4ABD-A998-75A57D2D9C3C}"/>
                </a:ext>
              </a:extLst>
            </p:cNvPr>
            <p:cNvSpPr/>
            <p:nvPr/>
          </p:nvSpPr>
          <p:spPr>
            <a:xfrm>
              <a:off x="436423" y="383292"/>
              <a:ext cx="1180515" cy="1180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A6B0CE6-6B02-495C-963A-41C001C83E6B}"/>
              </a:ext>
            </a:extLst>
          </p:cNvPr>
          <p:cNvGrpSpPr/>
          <p:nvPr/>
        </p:nvGrpSpPr>
        <p:grpSpPr>
          <a:xfrm>
            <a:off x="1973541" y="445648"/>
            <a:ext cx="538678" cy="520374"/>
            <a:chOff x="2232674" y="1506303"/>
            <a:chExt cx="1068705" cy="106870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/>
            <p:nvPr/>
          </p:nvGrpSpPr>
          <p:grpSpPr>
            <a:xfrm>
              <a:off x="2232674" y="1506303"/>
              <a:ext cx="1068705" cy="1068705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D96DA3F-4265-419C-9C42-A8A6B7A8843E}"/>
                </a:ext>
              </a:extLst>
            </p:cNvPr>
            <p:cNvSpPr/>
            <p:nvPr/>
          </p:nvSpPr>
          <p:spPr>
            <a:xfrm>
              <a:off x="2326922" y="1644000"/>
              <a:ext cx="863583" cy="879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C08937D-B7C9-42B7-8974-2A931602DA47}"/>
              </a:ext>
            </a:extLst>
          </p:cNvPr>
          <p:cNvGrpSpPr/>
          <p:nvPr/>
        </p:nvGrpSpPr>
        <p:grpSpPr>
          <a:xfrm>
            <a:off x="6234796" y="154516"/>
            <a:ext cx="825922" cy="800968"/>
            <a:chOff x="5927157" y="188619"/>
            <a:chExt cx="1025245" cy="1025245"/>
          </a:xfrm>
        </p:grpSpPr>
        <p:sp>
          <p:nvSpPr>
            <p:cNvPr id="220" name="object 13">
              <a:extLst>
                <a:ext uri="{FF2B5EF4-FFF2-40B4-BE49-F238E27FC236}">
                  <a16:creationId xmlns:a16="http://schemas.microsoft.com/office/drawing/2014/main" id="{946F7199-4686-43D8-B405-EBB5C345C441}"/>
                </a:ext>
              </a:extLst>
            </p:cNvPr>
            <p:cNvSpPr/>
            <p:nvPr/>
          </p:nvSpPr>
          <p:spPr>
            <a:xfrm>
              <a:off x="5927157" y="188619"/>
              <a:ext cx="1025245" cy="1025245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753516" y="0"/>
                  </a:moveTo>
                  <a:lnTo>
                    <a:pt x="705863" y="1482"/>
                  </a:lnTo>
                  <a:lnTo>
                    <a:pt x="658997" y="5870"/>
                  </a:lnTo>
                  <a:lnTo>
                    <a:pt x="613007" y="13077"/>
                  </a:lnTo>
                  <a:lnTo>
                    <a:pt x="567981" y="23013"/>
                  </a:lnTo>
                  <a:lnTo>
                    <a:pt x="524008" y="35590"/>
                  </a:lnTo>
                  <a:lnTo>
                    <a:pt x="481175" y="50720"/>
                  </a:lnTo>
                  <a:lnTo>
                    <a:pt x="439571" y="68315"/>
                  </a:lnTo>
                  <a:lnTo>
                    <a:pt x="399285" y="88286"/>
                  </a:lnTo>
                  <a:lnTo>
                    <a:pt x="360404" y="110546"/>
                  </a:lnTo>
                  <a:lnTo>
                    <a:pt x="323017" y="135005"/>
                  </a:lnTo>
                  <a:lnTo>
                    <a:pt x="287211" y="161576"/>
                  </a:lnTo>
                  <a:lnTo>
                    <a:pt x="253076" y="190171"/>
                  </a:lnTo>
                  <a:lnTo>
                    <a:pt x="220700" y="220700"/>
                  </a:lnTo>
                  <a:lnTo>
                    <a:pt x="190171" y="253076"/>
                  </a:lnTo>
                  <a:lnTo>
                    <a:pt x="161576" y="287211"/>
                  </a:lnTo>
                  <a:lnTo>
                    <a:pt x="135005" y="323017"/>
                  </a:lnTo>
                  <a:lnTo>
                    <a:pt x="110546" y="360404"/>
                  </a:lnTo>
                  <a:lnTo>
                    <a:pt x="88286" y="399285"/>
                  </a:lnTo>
                  <a:lnTo>
                    <a:pt x="68315" y="439571"/>
                  </a:lnTo>
                  <a:lnTo>
                    <a:pt x="50720" y="481175"/>
                  </a:lnTo>
                  <a:lnTo>
                    <a:pt x="35590" y="524008"/>
                  </a:lnTo>
                  <a:lnTo>
                    <a:pt x="23013" y="567981"/>
                  </a:lnTo>
                  <a:lnTo>
                    <a:pt x="13077" y="613007"/>
                  </a:lnTo>
                  <a:lnTo>
                    <a:pt x="5870" y="658997"/>
                  </a:lnTo>
                  <a:lnTo>
                    <a:pt x="1482" y="705863"/>
                  </a:lnTo>
                  <a:lnTo>
                    <a:pt x="0" y="753516"/>
                  </a:lnTo>
                  <a:lnTo>
                    <a:pt x="1482" y="801169"/>
                  </a:lnTo>
                  <a:lnTo>
                    <a:pt x="5870" y="848035"/>
                  </a:lnTo>
                  <a:lnTo>
                    <a:pt x="13077" y="894024"/>
                  </a:lnTo>
                  <a:lnTo>
                    <a:pt x="23013" y="939049"/>
                  </a:lnTo>
                  <a:lnTo>
                    <a:pt x="35590" y="983022"/>
                  </a:lnTo>
                  <a:lnTo>
                    <a:pt x="50720" y="1025853"/>
                  </a:lnTo>
                  <a:lnTo>
                    <a:pt x="68315" y="1067456"/>
                  </a:lnTo>
                  <a:lnTo>
                    <a:pt x="88286" y="1107741"/>
                  </a:lnTo>
                  <a:lnTo>
                    <a:pt x="110546" y="1146621"/>
                  </a:lnTo>
                  <a:lnTo>
                    <a:pt x="135005" y="1184007"/>
                  </a:lnTo>
                  <a:lnTo>
                    <a:pt x="161576" y="1219811"/>
                  </a:lnTo>
                  <a:lnTo>
                    <a:pt x="190171" y="1253944"/>
                  </a:lnTo>
                  <a:lnTo>
                    <a:pt x="220700" y="1286319"/>
                  </a:lnTo>
                  <a:lnTo>
                    <a:pt x="253076" y="1316847"/>
                  </a:lnTo>
                  <a:lnTo>
                    <a:pt x="287211" y="1345440"/>
                  </a:lnTo>
                  <a:lnTo>
                    <a:pt x="323017" y="1372010"/>
                  </a:lnTo>
                  <a:lnTo>
                    <a:pt x="360404" y="1396468"/>
                  </a:lnTo>
                  <a:lnTo>
                    <a:pt x="399285" y="1418726"/>
                  </a:lnTo>
                  <a:lnTo>
                    <a:pt x="439571" y="1438696"/>
                  </a:lnTo>
                  <a:lnTo>
                    <a:pt x="481175" y="1456290"/>
                  </a:lnTo>
                  <a:lnTo>
                    <a:pt x="524008" y="1471419"/>
                  </a:lnTo>
                  <a:lnTo>
                    <a:pt x="567981" y="1483995"/>
                  </a:lnTo>
                  <a:lnTo>
                    <a:pt x="613007" y="1493931"/>
                  </a:lnTo>
                  <a:lnTo>
                    <a:pt x="658997" y="1501136"/>
                  </a:lnTo>
                  <a:lnTo>
                    <a:pt x="705863" y="1505525"/>
                  </a:lnTo>
                  <a:lnTo>
                    <a:pt x="753516" y="1507007"/>
                  </a:lnTo>
                  <a:lnTo>
                    <a:pt x="801169" y="1505525"/>
                  </a:lnTo>
                  <a:lnTo>
                    <a:pt x="848035" y="1501136"/>
                  </a:lnTo>
                  <a:lnTo>
                    <a:pt x="894025" y="1493931"/>
                  </a:lnTo>
                  <a:lnTo>
                    <a:pt x="939051" y="1483995"/>
                  </a:lnTo>
                  <a:lnTo>
                    <a:pt x="983024" y="1471419"/>
                  </a:lnTo>
                  <a:lnTo>
                    <a:pt x="1025857" y="1456290"/>
                  </a:lnTo>
                  <a:lnTo>
                    <a:pt x="1067460" y="1438696"/>
                  </a:lnTo>
                  <a:lnTo>
                    <a:pt x="1107747" y="1418726"/>
                  </a:lnTo>
                  <a:lnTo>
                    <a:pt x="1146628" y="1396468"/>
                  </a:lnTo>
                  <a:lnTo>
                    <a:pt x="1184015" y="1372010"/>
                  </a:lnTo>
                  <a:lnTo>
                    <a:pt x="1219820" y="1345440"/>
                  </a:lnTo>
                  <a:lnTo>
                    <a:pt x="1253955" y="1316847"/>
                  </a:lnTo>
                  <a:lnTo>
                    <a:pt x="1286332" y="1286319"/>
                  </a:lnTo>
                  <a:lnTo>
                    <a:pt x="1316861" y="1253944"/>
                  </a:lnTo>
                  <a:lnTo>
                    <a:pt x="1345456" y="1219811"/>
                  </a:lnTo>
                  <a:lnTo>
                    <a:pt x="1372027" y="1184007"/>
                  </a:lnTo>
                  <a:lnTo>
                    <a:pt x="1396486" y="1146621"/>
                  </a:lnTo>
                  <a:lnTo>
                    <a:pt x="1418746" y="1107741"/>
                  </a:lnTo>
                  <a:lnTo>
                    <a:pt x="1438717" y="1067456"/>
                  </a:lnTo>
                  <a:lnTo>
                    <a:pt x="1456312" y="1025853"/>
                  </a:lnTo>
                  <a:lnTo>
                    <a:pt x="1471442" y="983022"/>
                  </a:lnTo>
                  <a:lnTo>
                    <a:pt x="1484019" y="939049"/>
                  </a:lnTo>
                  <a:lnTo>
                    <a:pt x="1493955" y="894024"/>
                  </a:lnTo>
                  <a:lnTo>
                    <a:pt x="1501161" y="848035"/>
                  </a:lnTo>
                  <a:lnTo>
                    <a:pt x="1505550" y="801169"/>
                  </a:lnTo>
                  <a:lnTo>
                    <a:pt x="1507032" y="753516"/>
                  </a:lnTo>
                  <a:lnTo>
                    <a:pt x="1505550" y="705863"/>
                  </a:lnTo>
                  <a:lnTo>
                    <a:pt x="1501161" y="658997"/>
                  </a:lnTo>
                  <a:lnTo>
                    <a:pt x="1493955" y="613007"/>
                  </a:lnTo>
                  <a:lnTo>
                    <a:pt x="1484019" y="567981"/>
                  </a:lnTo>
                  <a:lnTo>
                    <a:pt x="1471442" y="524008"/>
                  </a:lnTo>
                  <a:lnTo>
                    <a:pt x="1456312" y="481175"/>
                  </a:lnTo>
                  <a:lnTo>
                    <a:pt x="1438717" y="439571"/>
                  </a:lnTo>
                  <a:lnTo>
                    <a:pt x="1418746" y="399285"/>
                  </a:lnTo>
                  <a:lnTo>
                    <a:pt x="1396486" y="360404"/>
                  </a:lnTo>
                  <a:lnTo>
                    <a:pt x="1372027" y="323017"/>
                  </a:lnTo>
                  <a:lnTo>
                    <a:pt x="1345456" y="287211"/>
                  </a:lnTo>
                  <a:lnTo>
                    <a:pt x="1316861" y="253076"/>
                  </a:lnTo>
                  <a:lnTo>
                    <a:pt x="1286332" y="220700"/>
                  </a:lnTo>
                  <a:lnTo>
                    <a:pt x="1253955" y="190171"/>
                  </a:lnTo>
                  <a:lnTo>
                    <a:pt x="1219820" y="161576"/>
                  </a:lnTo>
                  <a:lnTo>
                    <a:pt x="1184015" y="135005"/>
                  </a:lnTo>
                  <a:lnTo>
                    <a:pt x="1146628" y="110546"/>
                  </a:lnTo>
                  <a:lnTo>
                    <a:pt x="1107747" y="88286"/>
                  </a:lnTo>
                  <a:lnTo>
                    <a:pt x="1067460" y="68315"/>
                  </a:lnTo>
                  <a:lnTo>
                    <a:pt x="1025857" y="50720"/>
                  </a:lnTo>
                  <a:lnTo>
                    <a:pt x="983024" y="35590"/>
                  </a:lnTo>
                  <a:lnTo>
                    <a:pt x="939051" y="23013"/>
                  </a:lnTo>
                  <a:lnTo>
                    <a:pt x="894025" y="13077"/>
                  </a:lnTo>
                  <a:lnTo>
                    <a:pt x="848035" y="5870"/>
                  </a:lnTo>
                  <a:lnTo>
                    <a:pt x="801169" y="1482"/>
                  </a:lnTo>
                  <a:lnTo>
                    <a:pt x="753516" y="0"/>
                  </a:lnTo>
                  <a:close/>
                </a:path>
              </a:pathLst>
            </a:custGeom>
            <a:solidFill>
              <a:srgbClr val="F58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4">
              <a:extLst>
                <a:ext uri="{FF2B5EF4-FFF2-40B4-BE49-F238E27FC236}">
                  <a16:creationId xmlns:a16="http://schemas.microsoft.com/office/drawing/2014/main" id="{AC970361-0F67-497D-9615-ADC6DBA0008A}"/>
                </a:ext>
              </a:extLst>
            </p:cNvPr>
            <p:cNvSpPr/>
            <p:nvPr/>
          </p:nvSpPr>
          <p:spPr>
            <a:xfrm>
              <a:off x="6077575" y="188619"/>
              <a:ext cx="874827" cy="874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Diagrama de flujo: conector 122">
              <a:extLst>
                <a:ext uri="{FF2B5EF4-FFF2-40B4-BE49-F238E27FC236}">
                  <a16:creationId xmlns:a16="http://schemas.microsoft.com/office/drawing/2014/main" id="{19AACDBD-AEBF-4995-A6EF-EB69747D391A}"/>
                </a:ext>
              </a:extLst>
            </p:cNvPr>
            <p:cNvSpPr/>
            <p:nvPr/>
          </p:nvSpPr>
          <p:spPr>
            <a:xfrm>
              <a:off x="5979911" y="246640"/>
              <a:ext cx="931327" cy="907815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26EA24-9652-4344-8562-A47DA09941D3}"/>
              </a:ext>
            </a:extLst>
          </p:cNvPr>
          <p:cNvGrpSpPr/>
          <p:nvPr/>
        </p:nvGrpSpPr>
        <p:grpSpPr>
          <a:xfrm>
            <a:off x="7457233" y="51770"/>
            <a:ext cx="515718" cy="489910"/>
            <a:chOff x="7252639" y="65261"/>
            <a:chExt cx="683352" cy="689098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/>
            <p:nvPr/>
          </p:nvSpPr>
          <p:spPr>
            <a:xfrm>
              <a:off x="7252639" y="65261"/>
              <a:ext cx="683352" cy="689098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Diagrama de flujo: conector 124">
              <a:extLst>
                <a:ext uri="{FF2B5EF4-FFF2-40B4-BE49-F238E27FC236}">
                  <a16:creationId xmlns:a16="http://schemas.microsoft.com/office/drawing/2014/main" id="{922B11B5-695B-439B-8ABA-875BFEF166B2}"/>
                </a:ext>
              </a:extLst>
            </p:cNvPr>
            <p:cNvSpPr/>
            <p:nvPr/>
          </p:nvSpPr>
          <p:spPr>
            <a:xfrm>
              <a:off x="7299533" y="133178"/>
              <a:ext cx="595111" cy="580344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24056" y="1279665"/>
            <a:ext cx="7215967" cy="3663378"/>
            <a:chOff x="207203" y="1150843"/>
            <a:chExt cx="5448685" cy="2542545"/>
          </a:xfrm>
        </p:grpSpPr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id="{4E764576-D915-476B-9C58-953467FCA638}"/>
                </a:ext>
              </a:extLst>
            </p:cNvPr>
            <p:cNvGrpSpPr/>
            <p:nvPr/>
          </p:nvGrpSpPr>
          <p:grpSpPr>
            <a:xfrm>
              <a:off x="207203" y="1150843"/>
              <a:ext cx="5448685" cy="2542545"/>
              <a:chOff x="207203" y="1324054"/>
              <a:chExt cx="5263341" cy="2262151"/>
            </a:xfrm>
          </p:grpSpPr>
          <p:sp>
            <p:nvSpPr>
              <p:cNvPr id="291" name="object 90">
                <a:extLst>
                  <a:ext uri="{FF2B5EF4-FFF2-40B4-BE49-F238E27FC236}">
                    <a16:creationId xmlns:a16="http://schemas.microsoft.com/office/drawing/2014/main" id="{05AC154C-6AD0-438C-9AE1-2570F409ECCA}"/>
                  </a:ext>
                </a:extLst>
              </p:cNvPr>
              <p:cNvSpPr/>
              <p:nvPr/>
            </p:nvSpPr>
            <p:spPr>
              <a:xfrm>
                <a:off x="346628" y="1387211"/>
                <a:ext cx="5068653" cy="2198994"/>
              </a:xfrm>
              <a:custGeom>
                <a:avLst/>
                <a:gdLst/>
                <a:ahLst/>
                <a:cxnLst/>
                <a:rect l="l" t="t" r="r" b="b"/>
                <a:pathLst>
                  <a:path w="3775075" h="2741929">
                    <a:moveTo>
                      <a:pt x="0" y="2741358"/>
                    </a:moveTo>
                    <a:lnTo>
                      <a:pt x="3774681" y="2741358"/>
                    </a:lnTo>
                    <a:lnTo>
                      <a:pt x="3774681" y="0"/>
                    </a:lnTo>
                    <a:lnTo>
                      <a:pt x="0" y="0"/>
                    </a:lnTo>
                    <a:lnTo>
                      <a:pt x="0" y="2741358"/>
                    </a:lnTo>
                    <a:close/>
                  </a:path>
                </a:pathLst>
              </a:cu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id="{EC36C87A-A67C-4819-B37C-69CBB3538CDD}"/>
                  </a:ext>
                </a:extLst>
              </p:cNvPr>
              <p:cNvGrpSpPr/>
              <p:nvPr/>
            </p:nvGrpSpPr>
            <p:grpSpPr>
              <a:xfrm>
                <a:off x="207203" y="1324054"/>
                <a:ext cx="3049422" cy="205314"/>
                <a:chOff x="2984386" y="1241912"/>
                <a:chExt cx="3049422" cy="205314"/>
              </a:xfrm>
            </p:grpSpPr>
            <p:sp>
              <p:nvSpPr>
                <p:cNvPr id="402" name="object 114">
                  <a:extLst>
                    <a:ext uri="{FF2B5EF4-FFF2-40B4-BE49-F238E27FC236}">
                      <a16:creationId xmlns:a16="http://schemas.microsoft.com/office/drawing/2014/main" id="{21E0CF49-D5CA-4F08-A7FE-A76F0FFEF198}"/>
                    </a:ext>
                  </a:extLst>
                </p:cNvPr>
                <p:cNvSpPr txBox="1"/>
                <p:nvPr/>
              </p:nvSpPr>
              <p:spPr>
                <a:xfrm>
                  <a:off x="2986181" y="1241912"/>
                  <a:ext cx="3047627" cy="146896"/>
                </a:xfrm>
                <a:prstGeom prst="rect">
                  <a:avLst/>
                </a:prstGeom>
                <a:solidFill>
                  <a:srgbClr val="2BB673"/>
                </a:solidFill>
              </p:spPr>
              <p:txBody>
                <a:bodyPr vert="horz" wrap="square" lIns="0" tIns="9525" rIns="0" bIns="0" rtlCol="0">
                  <a:spAutoFit/>
                </a:bodyPr>
                <a:lstStyle>
                  <a:defPPr>
                    <a:defRPr lang="es-PE"/>
                  </a:defPPr>
                  <a:lvl1pPr marL="127000" defTabSz="914400" eaLnBrk="1" latinLnBrk="0" hangingPunct="1">
                    <a:lnSpc>
                      <a:spcPct val="100000"/>
                    </a:lnSpc>
                    <a:spcBef>
                      <a:spcPts val="75"/>
                    </a:spcBef>
                    <a:defRPr sz="700" spc="-50">
                      <a:solidFill>
                        <a:srgbClr val="FFFFFF"/>
                      </a:solidFill>
                      <a:latin typeface="Arial"/>
                      <a:ea typeface="+mn-ea"/>
                      <a:cs typeface="Arial"/>
                    </a:defRPr>
                  </a:lvl1pPr>
                  <a:lvl2pPr defTabSz="914400" eaLnBrk="1" latinLnBrk="0" hangingPunct="1">
                    <a:defRPr sz="1800">
                      <a:latin typeface="+mn-lt"/>
                      <a:ea typeface="+mn-ea"/>
                    </a:defRPr>
                  </a:lvl2pPr>
                  <a:lvl3pPr defTabSz="914400" eaLnBrk="1" latinLnBrk="0" hangingPunct="1">
                    <a:defRPr sz="1800">
                      <a:latin typeface="+mn-lt"/>
                      <a:ea typeface="+mn-ea"/>
                    </a:defRPr>
                  </a:lvl3pPr>
                  <a:lvl4pPr defTabSz="914400" eaLnBrk="1" latinLnBrk="0" hangingPunct="1">
                    <a:defRPr sz="1800">
                      <a:latin typeface="+mn-lt"/>
                      <a:ea typeface="+mn-ea"/>
                    </a:defRPr>
                  </a:lvl4pPr>
                  <a:lvl5pPr defTabSz="914400" eaLnBrk="1" latinLnBrk="0" hangingPunct="1">
                    <a:defRPr sz="1800">
                      <a:latin typeface="+mn-lt"/>
                      <a:ea typeface="+mn-ea"/>
                    </a:defRPr>
                  </a:lvl5pPr>
                  <a:lvl6pPr>
                    <a:defRPr sz="1800">
                      <a:latin typeface="+mn-lt"/>
                      <a:ea typeface="+mn-ea"/>
                    </a:defRPr>
                  </a:lvl6pPr>
                  <a:lvl7pPr>
                    <a:defRPr sz="1800">
                      <a:latin typeface="+mn-lt"/>
                      <a:ea typeface="+mn-ea"/>
                    </a:defRPr>
                  </a:lvl7pPr>
                  <a:lvl8pPr>
                    <a:defRPr sz="1800">
                      <a:latin typeface="+mn-lt"/>
                      <a:ea typeface="+mn-ea"/>
                    </a:defRPr>
                  </a:lvl8pPr>
                  <a:lvl9pPr>
                    <a:defRPr sz="1800">
                      <a:latin typeface="+mn-lt"/>
                      <a:ea typeface="+mn-ea"/>
                    </a:defRPr>
                  </a:lvl9pPr>
                </a:lstStyle>
                <a:p>
                  <a:r>
                    <a:rPr lang="es-ES" sz="1000" b="1" dirty="0"/>
                    <a:t>Principales Actividades – “Líneas de Intervención</a:t>
                  </a:r>
                  <a:r>
                    <a:rPr lang="es-ES" sz="1000" b="1" dirty="0" smtClean="0"/>
                    <a:t>”</a:t>
                  </a:r>
                </a:p>
                <a:p>
                  <a:endParaRPr sz="400" b="1" dirty="0"/>
                </a:p>
              </p:txBody>
            </p:sp>
            <p:sp>
              <p:nvSpPr>
                <p:cNvPr id="403" name="object 82">
                  <a:extLst>
                    <a:ext uri="{FF2B5EF4-FFF2-40B4-BE49-F238E27FC236}">
                      <a16:creationId xmlns:a16="http://schemas.microsoft.com/office/drawing/2014/main" id="{037B08B2-6999-41A9-A558-5F0721B399A0}"/>
                    </a:ext>
                  </a:extLst>
                </p:cNvPr>
                <p:cNvSpPr/>
                <p:nvPr/>
              </p:nvSpPr>
              <p:spPr>
                <a:xfrm>
                  <a:off x="2984386" y="1376128"/>
                  <a:ext cx="106102" cy="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58419">
                      <a:moveTo>
                        <a:pt x="54241" y="0"/>
                      </a:moveTo>
                      <a:lnTo>
                        <a:pt x="0" y="0"/>
                      </a:lnTo>
                      <a:lnTo>
                        <a:pt x="54241" y="58267"/>
                      </a:lnTo>
                      <a:lnTo>
                        <a:pt x="54241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</p:spPr>
              <p:txBody>
                <a:bodyPr wrap="square" lIns="0" tIns="0" rIns="0" bIns="0" rtlCol="0"/>
                <a:lstStyle/>
                <a:p>
                  <a:endParaRPr b="1"/>
                </a:p>
              </p:txBody>
            </p:sp>
          </p:grpSp>
          <p:pic>
            <p:nvPicPr>
              <p:cNvPr id="295" name="Picture 4" descr="Imagen relacionada">
                <a:extLst>
                  <a:ext uri="{FF2B5EF4-FFF2-40B4-BE49-F238E27FC236}">
                    <a16:creationId xmlns:a16="http://schemas.microsoft.com/office/drawing/2014/main" id="{4991E031-112F-4B58-9AB3-C5B9B61E1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75" b="73292"/>
              <a:stretch/>
            </p:blipFill>
            <p:spPr bwMode="auto">
              <a:xfrm>
                <a:off x="736223" y="1527973"/>
                <a:ext cx="492367" cy="393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6" name="object 95">
                <a:extLst>
                  <a:ext uri="{FF2B5EF4-FFF2-40B4-BE49-F238E27FC236}">
                    <a16:creationId xmlns:a16="http://schemas.microsoft.com/office/drawing/2014/main" id="{DDE660F3-E523-468B-B66A-815E12B12E94}"/>
                  </a:ext>
                </a:extLst>
              </p:cNvPr>
              <p:cNvSpPr txBox="1"/>
              <p:nvPr/>
            </p:nvSpPr>
            <p:spPr>
              <a:xfrm>
                <a:off x="560460" y="1992512"/>
                <a:ext cx="704599" cy="1599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CONSTRUCCIÓN DE COBERTIZOS </a:t>
                </a:r>
                <a:endParaRPr sz="8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97" name="Picture 2" descr="Resultado de imagen para agriculture icons png">
                <a:extLst>
                  <a:ext uri="{FF2B5EF4-FFF2-40B4-BE49-F238E27FC236}">
                    <a16:creationId xmlns:a16="http://schemas.microsoft.com/office/drawing/2014/main" id="{BD955357-B948-4638-B3DF-5673966AE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17" t="4324" r="16575" b="76034"/>
              <a:stretch/>
            </p:blipFill>
            <p:spPr bwMode="auto">
              <a:xfrm>
                <a:off x="1520893" y="1516229"/>
                <a:ext cx="667795" cy="417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8" name="object 95">
                <a:extLst>
                  <a:ext uri="{FF2B5EF4-FFF2-40B4-BE49-F238E27FC236}">
                    <a16:creationId xmlns:a16="http://schemas.microsoft.com/office/drawing/2014/main" id="{25AFAC37-BDA3-4AB1-8119-11A48108F4F8}"/>
                  </a:ext>
                </a:extLst>
              </p:cNvPr>
              <p:cNvSpPr txBox="1"/>
              <p:nvPr/>
            </p:nvSpPr>
            <p:spPr>
              <a:xfrm>
                <a:off x="1470442" y="1954040"/>
                <a:ext cx="713796" cy="2359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MANEJO Y CONSERVACION DE SUELOS</a:t>
                </a:r>
                <a:endParaRPr sz="8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99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58696A74-ABD5-451C-9CAB-866660EA6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20" t="69045" r="63256" b="4983"/>
              <a:stretch/>
            </p:blipFill>
            <p:spPr bwMode="auto">
              <a:xfrm>
                <a:off x="2607945" y="1509635"/>
                <a:ext cx="407378" cy="417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0" name="object 95">
                <a:extLst>
                  <a:ext uri="{FF2B5EF4-FFF2-40B4-BE49-F238E27FC236}">
                    <a16:creationId xmlns:a16="http://schemas.microsoft.com/office/drawing/2014/main" id="{5F09A09F-E2F8-48A8-B196-D507AAADC494}"/>
                  </a:ext>
                </a:extLst>
              </p:cNvPr>
              <p:cNvSpPr txBox="1"/>
              <p:nvPr/>
            </p:nvSpPr>
            <p:spPr>
              <a:xfrm>
                <a:off x="2382253" y="1992512"/>
                <a:ext cx="795682" cy="1599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COMERCIALIZACIÓN DE GUANO DE ISLAS</a:t>
                </a:r>
              </a:p>
            </p:txBody>
          </p:sp>
          <p:pic>
            <p:nvPicPr>
              <p:cNvPr id="359" name="Picture 12" descr="Resultado de imagen para agriculturE ICONS png">
                <a:extLst>
                  <a:ext uri="{FF2B5EF4-FFF2-40B4-BE49-F238E27FC236}">
                    <a16:creationId xmlns:a16="http://schemas.microsoft.com/office/drawing/2014/main" id="{BDA639AE-67EE-4464-9943-91B84264A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9" t="3936" r="70861" b="71483"/>
              <a:stretch/>
            </p:blipFill>
            <p:spPr bwMode="auto">
              <a:xfrm>
                <a:off x="4792149" y="1558530"/>
                <a:ext cx="342870" cy="334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0" name="object 77">
                <a:extLst>
                  <a:ext uri="{FF2B5EF4-FFF2-40B4-BE49-F238E27FC236}">
                    <a16:creationId xmlns:a16="http://schemas.microsoft.com/office/drawing/2014/main" id="{1C64D2FB-4B09-4378-9F22-577ECA0AA9D4}"/>
                  </a:ext>
                </a:extLst>
              </p:cNvPr>
              <p:cNvSpPr/>
              <p:nvPr/>
            </p:nvSpPr>
            <p:spPr>
              <a:xfrm>
                <a:off x="404746" y="1478266"/>
                <a:ext cx="4957558" cy="1043446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7" name="CuadroTexto 366">
                <a:extLst>
                  <a:ext uri="{FF2B5EF4-FFF2-40B4-BE49-F238E27FC236}">
                    <a16:creationId xmlns:a16="http://schemas.microsoft.com/office/drawing/2014/main" id="{98980EBD-B830-43EC-9843-BD58BE0CE721}"/>
                  </a:ext>
                </a:extLst>
              </p:cNvPr>
              <p:cNvSpPr txBox="1"/>
              <p:nvPr/>
            </p:nvSpPr>
            <p:spPr>
              <a:xfrm>
                <a:off x="4597788" y="1988355"/>
                <a:ext cx="712700" cy="1599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spcBef>
                    <a:spcPts val="100"/>
                  </a:spcBef>
                  <a:defRPr sz="50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dirty="0" smtClean="0"/>
                  <a:t>MERCADOS ITINERANTES</a:t>
                </a:r>
                <a:endParaRPr lang="es-PE" sz="800" b="1" dirty="0"/>
              </a:p>
            </p:txBody>
          </p:sp>
          <p:sp>
            <p:nvSpPr>
              <p:cNvPr id="368" name="CuadroTexto 367">
                <a:extLst>
                  <a:ext uri="{FF2B5EF4-FFF2-40B4-BE49-F238E27FC236}">
                    <a16:creationId xmlns:a16="http://schemas.microsoft.com/office/drawing/2014/main" id="{28B6EBC4-3C20-4F95-BE24-6F62E782394B}"/>
                  </a:ext>
                </a:extLst>
              </p:cNvPr>
              <p:cNvSpPr txBox="1"/>
              <p:nvPr/>
            </p:nvSpPr>
            <p:spPr>
              <a:xfrm>
                <a:off x="674738" y="2189555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900" b="1" spc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1000" dirty="0" smtClean="0">
                    <a:solidFill>
                      <a:schemeClr val="tx1"/>
                    </a:solidFill>
                  </a:rPr>
                  <a:t>2,985 u</a:t>
                </a:r>
                <a:endParaRPr lang="es-P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CuadroTexto 368">
                <a:extLst>
                  <a:ext uri="{FF2B5EF4-FFF2-40B4-BE49-F238E27FC236}">
                    <a16:creationId xmlns:a16="http://schemas.microsoft.com/office/drawing/2014/main" id="{FF713158-B6DA-4020-9454-3EBA0602F627}"/>
                  </a:ext>
                </a:extLst>
              </p:cNvPr>
              <p:cNvSpPr txBox="1"/>
              <p:nvPr/>
            </p:nvSpPr>
            <p:spPr>
              <a:xfrm>
                <a:off x="557430" y="2311786"/>
                <a:ext cx="849953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 smtClean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 50,745,000</a:t>
                </a:r>
                <a:endPara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CuadroTexto 369">
                <a:extLst>
                  <a:ext uri="{FF2B5EF4-FFF2-40B4-BE49-F238E27FC236}">
                    <a16:creationId xmlns:a16="http://schemas.microsoft.com/office/drawing/2014/main" id="{BF23BC04-D3C9-4666-A54E-F09EB1F1A33E}"/>
                  </a:ext>
                </a:extLst>
              </p:cNvPr>
              <p:cNvSpPr txBox="1"/>
              <p:nvPr/>
            </p:nvSpPr>
            <p:spPr>
              <a:xfrm>
                <a:off x="1473873" y="2185201"/>
                <a:ext cx="703573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900" b="1" spc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1000" dirty="0" smtClean="0">
                    <a:solidFill>
                      <a:schemeClr val="tx1"/>
                    </a:solidFill>
                  </a:rPr>
                  <a:t>138 hectáreas</a:t>
                </a:r>
                <a:endParaRPr lang="es-P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CuadroTexto 370">
                <a:extLst>
                  <a:ext uri="{FF2B5EF4-FFF2-40B4-BE49-F238E27FC236}">
                    <a16:creationId xmlns:a16="http://schemas.microsoft.com/office/drawing/2014/main" id="{B2BFCAF9-2703-40CF-9C4D-7D5462F81A71}"/>
                  </a:ext>
                </a:extLst>
              </p:cNvPr>
              <p:cNvSpPr txBox="1"/>
              <p:nvPr/>
            </p:nvSpPr>
            <p:spPr>
              <a:xfrm>
                <a:off x="1339886" y="2311786"/>
                <a:ext cx="849953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 smtClean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 241,709</a:t>
                </a:r>
                <a:endPara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CuadroTexto 371">
                <a:extLst>
                  <a:ext uri="{FF2B5EF4-FFF2-40B4-BE49-F238E27FC236}">
                    <a16:creationId xmlns:a16="http://schemas.microsoft.com/office/drawing/2014/main" id="{37C29595-E666-4017-A676-C966C2779735}"/>
                  </a:ext>
                </a:extLst>
              </p:cNvPr>
              <p:cNvSpPr txBox="1"/>
              <p:nvPr/>
            </p:nvSpPr>
            <p:spPr>
              <a:xfrm>
                <a:off x="2445334" y="2182544"/>
                <a:ext cx="700968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21.7 </a:t>
                </a:r>
                <a:r>
                  <a:rPr lang="es-PE" b="1" spc="0" dirty="0" err="1" smtClean="0">
                    <a:solidFill>
                      <a:schemeClr val="tx1"/>
                    </a:solidFill>
                  </a:rPr>
                  <a:t>tn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3" name="CuadroTexto 372">
                <a:extLst>
                  <a:ext uri="{FF2B5EF4-FFF2-40B4-BE49-F238E27FC236}">
                    <a16:creationId xmlns:a16="http://schemas.microsoft.com/office/drawing/2014/main" id="{190C16E0-CA65-42F4-99B2-D592236899A1}"/>
                  </a:ext>
                </a:extLst>
              </p:cNvPr>
              <p:cNvSpPr txBox="1"/>
              <p:nvPr/>
            </p:nvSpPr>
            <p:spPr>
              <a:xfrm>
                <a:off x="2271931" y="2305255"/>
                <a:ext cx="1038509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S/  </a:t>
                </a:r>
                <a:r>
                  <a:rPr lang="es-PE" sz="1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30.5 MILL</a:t>
                </a:r>
                <a:endParaRPr lang="es-PE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CuadroTexto 375">
                <a:extLst>
                  <a:ext uri="{FF2B5EF4-FFF2-40B4-BE49-F238E27FC236}">
                    <a16:creationId xmlns:a16="http://schemas.microsoft.com/office/drawing/2014/main" id="{CFBC81C7-CE40-4476-A658-146715BD665C}"/>
                  </a:ext>
                </a:extLst>
              </p:cNvPr>
              <p:cNvSpPr txBox="1"/>
              <p:nvPr/>
            </p:nvSpPr>
            <p:spPr>
              <a:xfrm>
                <a:off x="4657829" y="2188450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dirty="0" smtClean="0">
                    <a:solidFill>
                      <a:schemeClr val="tx1"/>
                    </a:solidFill>
                  </a:rPr>
                  <a:t>1,100 mercados</a:t>
                </a:r>
                <a:endParaRPr lang="es-PE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7" name="CuadroTexto 376">
                <a:extLst>
                  <a:ext uri="{FF2B5EF4-FFF2-40B4-BE49-F238E27FC236}">
                    <a16:creationId xmlns:a16="http://schemas.microsoft.com/office/drawing/2014/main" id="{D57715C4-13E9-45E8-BD35-B85109FF361E}"/>
                  </a:ext>
                </a:extLst>
              </p:cNvPr>
              <p:cNvSpPr txBox="1"/>
              <p:nvPr/>
            </p:nvSpPr>
            <p:spPr>
              <a:xfrm>
                <a:off x="4540521" y="2315035"/>
                <a:ext cx="849953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   </a:t>
                </a:r>
                <a:r>
                  <a:rPr lang="es-PE" sz="1000" b="1" dirty="0" smtClean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9,130,000</a:t>
                </a:r>
                <a:endPara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object 77">
                <a:extLst>
                  <a:ext uri="{FF2B5EF4-FFF2-40B4-BE49-F238E27FC236}">
                    <a16:creationId xmlns:a16="http://schemas.microsoft.com/office/drawing/2014/main" id="{0F439DA2-B5EC-4AB2-A3A0-450AAA7FBC9C}"/>
                  </a:ext>
                </a:extLst>
              </p:cNvPr>
              <p:cNvSpPr/>
              <p:nvPr/>
            </p:nvSpPr>
            <p:spPr>
              <a:xfrm>
                <a:off x="395955" y="2620563"/>
                <a:ext cx="1775881" cy="962262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9" name="object 77">
                <a:extLst>
                  <a:ext uri="{FF2B5EF4-FFF2-40B4-BE49-F238E27FC236}">
                    <a16:creationId xmlns:a16="http://schemas.microsoft.com/office/drawing/2014/main" id="{438FEEB4-91D6-4462-B434-466E0DB85006}"/>
                  </a:ext>
                </a:extLst>
              </p:cNvPr>
              <p:cNvSpPr/>
              <p:nvPr/>
            </p:nvSpPr>
            <p:spPr>
              <a:xfrm>
                <a:off x="2248294" y="2628000"/>
                <a:ext cx="3100940" cy="954825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0" name="object 79">
                <a:extLst>
                  <a:ext uri="{FF2B5EF4-FFF2-40B4-BE49-F238E27FC236}">
                    <a16:creationId xmlns:a16="http://schemas.microsoft.com/office/drawing/2014/main" id="{D3DC2FED-3530-4B06-9A1C-8F70633BF041}"/>
                  </a:ext>
                </a:extLst>
              </p:cNvPr>
              <p:cNvSpPr txBox="1"/>
              <p:nvPr/>
            </p:nvSpPr>
            <p:spPr>
              <a:xfrm>
                <a:off x="795573" y="2568576"/>
                <a:ext cx="1047112" cy="99382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28575" algn="ctr">
                  <a:lnSpc>
                    <a:spcPct val="100000"/>
                  </a:lnSpc>
                  <a:spcBef>
                    <a:spcPts val="55"/>
                  </a:spcBef>
                </a:pPr>
                <a:r>
                  <a:rPr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In</a:t>
                </a:r>
                <a:r>
                  <a:rPr lang="es-PE"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sumos</a:t>
                </a:r>
                <a:r>
                  <a:rPr lang="es-PE" sz="10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s-PE"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Agrícolas</a:t>
                </a:r>
                <a:endParaRPr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81" name="object 79">
                <a:extLst>
                  <a:ext uri="{FF2B5EF4-FFF2-40B4-BE49-F238E27FC236}">
                    <a16:creationId xmlns:a16="http://schemas.microsoft.com/office/drawing/2014/main" id="{5246A718-3DE8-417D-85FC-4787F1232ABA}"/>
                  </a:ext>
                </a:extLst>
              </p:cNvPr>
              <p:cNvSpPr txBox="1"/>
              <p:nvPr/>
            </p:nvSpPr>
            <p:spPr>
              <a:xfrm>
                <a:off x="3319342" y="2577340"/>
                <a:ext cx="1047112" cy="99382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6985" rIns="0" bIns="0" rtlCol="0">
                <a:spAutoFit/>
              </a:bodyPr>
              <a:lstStyle>
                <a:defPPr lvl="0">
                  <a:defRPr lang="es-ES"/>
                </a:defPPr>
                <a:lvl1pPr marL="28575" algn="ctr">
                  <a:lnSpc>
                    <a:spcPct val="100000"/>
                  </a:lnSpc>
                  <a:spcBef>
                    <a:spcPts val="55"/>
                  </a:spcBef>
                  <a:defRPr sz="800" b="1" spc="10">
                    <a:solidFill>
                      <a:srgbClr val="FFFFFF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sz="1000" dirty="0"/>
                  <a:t>In</a:t>
                </a:r>
                <a:r>
                  <a:rPr lang="es-PE" sz="1000" dirty="0"/>
                  <a:t>sumos Pecuarios</a:t>
                </a:r>
                <a:endParaRPr sz="1000" dirty="0"/>
              </a:p>
            </p:txBody>
          </p:sp>
          <p:pic>
            <p:nvPicPr>
              <p:cNvPr id="382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8D71DBF2-5381-4014-9B9C-26E105E33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6738" b="27660" l="40797" r="5934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41" t="4284" r="38417" b="71087"/>
              <a:stretch/>
            </p:blipFill>
            <p:spPr bwMode="auto">
              <a:xfrm>
                <a:off x="2486689" y="2684004"/>
                <a:ext cx="353918" cy="324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3" name="object 95">
                <a:extLst>
                  <a:ext uri="{FF2B5EF4-FFF2-40B4-BE49-F238E27FC236}">
                    <a16:creationId xmlns:a16="http://schemas.microsoft.com/office/drawing/2014/main" id="{B9B6FCCE-FAC3-4B6A-814E-A4F16786A22A}"/>
                  </a:ext>
                </a:extLst>
              </p:cNvPr>
              <p:cNvSpPr txBox="1"/>
              <p:nvPr/>
            </p:nvSpPr>
            <p:spPr>
              <a:xfrm>
                <a:off x="2300031" y="3028548"/>
                <a:ext cx="727234" cy="20747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800" b="1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700" dirty="0"/>
                  <a:t>DOTACION DE KIT DE PASTOS </a:t>
                </a:r>
                <a:r>
                  <a:rPr lang="es-PE" sz="700" dirty="0" smtClean="0"/>
                  <a:t>CULTIVADOS - PMHF</a:t>
                </a:r>
                <a:endParaRPr lang="es-PE" sz="700" dirty="0"/>
              </a:p>
            </p:txBody>
          </p:sp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id="{D1F628D5-F198-43DC-9D23-16F3B6DB9074}"/>
                  </a:ext>
                </a:extLst>
              </p:cNvPr>
              <p:cNvSpPr txBox="1"/>
              <p:nvPr/>
            </p:nvSpPr>
            <p:spPr>
              <a:xfrm>
                <a:off x="2355980" y="3288036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20,000  Kit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CuadroTexto 384">
                <a:extLst>
                  <a:ext uri="{FF2B5EF4-FFF2-40B4-BE49-F238E27FC236}">
                    <a16:creationId xmlns:a16="http://schemas.microsoft.com/office/drawing/2014/main" id="{01A20D74-BD5B-4C50-BE7B-C5F925F5C817}"/>
                  </a:ext>
                </a:extLst>
              </p:cNvPr>
              <p:cNvSpPr txBox="1"/>
              <p:nvPr/>
            </p:nvSpPr>
            <p:spPr>
              <a:xfrm>
                <a:off x="2186180" y="3405470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lvl="0">
                  <a:defRPr lang="es-ES"/>
                </a:defPPr>
                <a:lvl1pPr algn="ctr">
                  <a:defRPr sz="700" b="1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s-PE" sz="1000" dirty="0"/>
                  <a:t>S/  </a:t>
                </a:r>
                <a:r>
                  <a:rPr lang="es-PE" sz="1000" dirty="0" smtClean="0"/>
                  <a:t>15,900,000</a:t>
                </a:r>
              </a:p>
            </p:txBody>
          </p:sp>
          <p:sp>
            <p:nvSpPr>
              <p:cNvPr id="386" name="Rectángulo 385">
                <a:extLst>
                  <a:ext uri="{FF2B5EF4-FFF2-40B4-BE49-F238E27FC236}">
                    <a16:creationId xmlns:a16="http://schemas.microsoft.com/office/drawing/2014/main" id="{FF1BE666-E68A-4CB0-A4A1-ED64951794AE}"/>
                  </a:ext>
                </a:extLst>
              </p:cNvPr>
              <p:cNvSpPr/>
              <p:nvPr/>
            </p:nvSpPr>
            <p:spPr>
              <a:xfrm>
                <a:off x="475506" y="3016790"/>
                <a:ext cx="856937" cy="2359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DE PROTECCIÓN DE CULTIVOS </a:t>
                </a:r>
              </a:p>
            </p:txBody>
          </p:sp>
          <p:sp>
            <p:nvSpPr>
              <p:cNvPr id="387" name="CuadroTexto 386">
                <a:extLst>
                  <a:ext uri="{FF2B5EF4-FFF2-40B4-BE49-F238E27FC236}">
                    <a16:creationId xmlns:a16="http://schemas.microsoft.com/office/drawing/2014/main" id="{747C9BA9-3EF3-4FA6-88CB-4E0F7C59ABB5}"/>
                  </a:ext>
                </a:extLst>
              </p:cNvPr>
              <p:cNvSpPr txBox="1"/>
              <p:nvPr/>
            </p:nvSpPr>
            <p:spPr>
              <a:xfrm>
                <a:off x="517732" y="3260996"/>
                <a:ext cx="750305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2,163  </a:t>
                </a:r>
                <a:r>
                  <a:rPr lang="es-PE" b="1" spc="0" dirty="0" err="1" smtClean="0">
                    <a:solidFill>
                      <a:schemeClr val="tx1"/>
                    </a:solidFill>
                  </a:rPr>
                  <a:t>fito</a:t>
                </a:r>
                <a:r>
                  <a:rPr lang="es-PE" b="1" spc="0" dirty="0" smtClean="0">
                    <a:solidFill>
                      <a:schemeClr val="tx1"/>
                    </a:solidFill>
                  </a:rPr>
                  <a:t> toldos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8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CA4D8C9A-F87F-48A5-9E93-34CD51C7D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4274" b="31111" l="64674" r="804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30" t="3951" r="19787" b="68267"/>
              <a:stretch/>
            </p:blipFill>
            <p:spPr bwMode="auto">
              <a:xfrm>
                <a:off x="755150" y="2706933"/>
                <a:ext cx="269312" cy="276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9" name="CuadroTexto 388">
                <a:extLst>
                  <a:ext uri="{FF2B5EF4-FFF2-40B4-BE49-F238E27FC236}">
                    <a16:creationId xmlns:a16="http://schemas.microsoft.com/office/drawing/2014/main" id="{AD575BF5-9D24-4BB1-8551-05954A13A3F8}"/>
                  </a:ext>
                </a:extLst>
              </p:cNvPr>
              <p:cNvSpPr txBox="1"/>
              <p:nvPr/>
            </p:nvSpPr>
            <p:spPr>
              <a:xfrm>
                <a:off x="412339" y="3399366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lvl="0">
                  <a:defRPr lang="es-ES"/>
                </a:defPPr>
                <a:lvl1pPr algn="ctr">
                  <a:defRPr sz="700" b="1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s-PE" sz="1000" dirty="0"/>
                  <a:t>S/  </a:t>
                </a:r>
                <a:r>
                  <a:rPr lang="es-PE" sz="1000" dirty="0" smtClean="0"/>
                  <a:t>8,003,206</a:t>
                </a:r>
                <a:endParaRPr lang="es-PE" sz="1000" dirty="0"/>
              </a:p>
            </p:txBody>
          </p:sp>
          <p:pic>
            <p:nvPicPr>
              <p:cNvPr id="390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EBE94112-0521-469C-8F9B-E49DD7EBB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3" t="68555" r="42806" b="3008"/>
              <a:stretch/>
            </p:blipFill>
            <p:spPr bwMode="auto">
              <a:xfrm>
                <a:off x="1628850" y="2689277"/>
                <a:ext cx="283949" cy="3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1" name="Rectángulo 390">
                <a:extLst>
                  <a:ext uri="{FF2B5EF4-FFF2-40B4-BE49-F238E27FC236}">
                    <a16:creationId xmlns:a16="http://schemas.microsoft.com/office/drawing/2014/main" id="{0B9E1956-3669-4DCC-AC91-ACB6A699B8F5}"/>
                  </a:ext>
                </a:extLst>
              </p:cNvPr>
              <p:cNvSpPr/>
              <p:nvPr/>
            </p:nvSpPr>
            <p:spPr>
              <a:xfrm>
                <a:off x="1412666" y="3046619"/>
                <a:ext cx="759170" cy="23598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DE APLICACIÓN FOLIAR</a:t>
                </a:r>
              </a:p>
            </p:txBody>
          </p:sp>
          <p:sp>
            <p:nvSpPr>
              <p:cNvPr id="392" name="CuadroTexto 391">
                <a:extLst>
                  <a:ext uri="{FF2B5EF4-FFF2-40B4-BE49-F238E27FC236}">
                    <a16:creationId xmlns:a16="http://schemas.microsoft.com/office/drawing/2014/main" id="{B52381FE-94C7-4156-961E-BD54945C785E}"/>
                  </a:ext>
                </a:extLst>
              </p:cNvPr>
              <p:cNvSpPr txBox="1"/>
              <p:nvPr/>
            </p:nvSpPr>
            <p:spPr>
              <a:xfrm>
                <a:off x="1463156" y="3291739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4,000 Kit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CuadroTexto 392">
                <a:extLst>
                  <a:ext uri="{FF2B5EF4-FFF2-40B4-BE49-F238E27FC236}">
                    <a16:creationId xmlns:a16="http://schemas.microsoft.com/office/drawing/2014/main" id="{9D14A20F-9BCF-4EA1-AA5A-B7960F038217}"/>
                  </a:ext>
                </a:extLst>
              </p:cNvPr>
              <p:cNvSpPr txBox="1"/>
              <p:nvPr/>
            </p:nvSpPr>
            <p:spPr>
              <a:xfrm>
                <a:off x="1293357" y="3413330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lvl="0">
                  <a:defRPr lang="es-ES"/>
                </a:defPPr>
                <a:lvl1pPr algn="ctr">
                  <a:defRPr sz="700" b="1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s-PE" sz="1000" dirty="0"/>
                  <a:t> S/  </a:t>
                </a:r>
                <a:r>
                  <a:rPr lang="es-PE" sz="1000" dirty="0" smtClean="0"/>
                  <a:t>1,372,000</a:t>
                </a:r>
                <a:endParaRPr lang="es-PE" sz="1000" dirty="0"/>
              </a:p>
            </p:txBody>
          </p:sp>
          <p:sp>
            <p:nvSpPr>
              <p:cNvPr id="394" name="Rectángulo 393">
                <a:extLst>
                  <a:ext uri="{FF2B5EF4-FFF2-40B4-BE49-F238E27FC236}">
                    <a16:creationId xmlns:a16="http://schemas.microsoft.com/office/drawing/2014/main" id="{7B12C7F9-4EB8-430D-8BF7-161441CC131D}"/>
                  </a:ext>
                </a:extLst>
              </p:cNvPr>
              <p:cNvSpPr/>
              <p:nvPr/>
            </p:nvSpPr>
            <p:spPr>
              <a:xfrm>
                <a:off x="3936899" y="3021122"/>
                <a:ext cx="658773" cy="140956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7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     DE    KIT    VETERINARIO</a:t>
                </a:r>
              </a:p>
            </p:txBody>
          </p:sp>
          <p:pic>
            <p:nvPicPr>
              <p:cNvPr id="395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558B85ED-D0FC-4E91-BF88-31A361F5D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37943" b="60993" l="12637" r="348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9" t="35359" r="63794" b="37285"/>
              <a:stretch/>
            </p:blipFill>
            <p:spPr bwMode="auto">
              <a:xfrm>
                <a:off x="4037169" y="2655650"/>
                <a:ext cx="489737" cy="397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6" name="CuadroTexto 395">
                <a:extLst>
                  <a:ext uri="{FF2B5EF4-FFF2-40B4-BE49-F238E27FC236}">
                    <a16:creationId xmlns:a16="http://schemas.microsoft.com/office/drawing/2014/main" id="{F4884BD0-FAC3-4A81-806B-BFDC8193B5EA}"/>
                  </a:ext>
                </a:extLst>
              </p:cNvPr>
              <p:cNvSpPr txBox="1"/>
              <p:nvPr/>
            </p:nvSpPr>
            <p:spPr>
              <a:xfrm>
                <a:off x="3936899" y="3257273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18,728 Kit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CuadroTexto 396">
                <a:extLst>
                  <a:ext uri="{FF2B5EF4-FFF2-40B4-BE49-F238E27FC236}">
                    <a16:creationId xmlns:a16="http://schemas.microsoft.com/office/drawing/2014/main" id="{E4E09456-4B6C-40CB-B7E8-C2089A8A11AE}"/>
                  </a:ext>
                </a:extLst>
              </p:cNvPr>
              <p:cNvSpPr txBox="1"/>
              <p:nvPr/>
            </p:nvSpPr>
            <p:spPr>
              <a:xfrm>
                <a:off x="3767099" y="3389908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  </a:t>
                </a:r>
                <a:r>
                  <a:rPr lang="es-PE" sz="1000" b="1" dirty="0" smtClean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5,618,400</a:t>
                </a:r>
                <a:endPara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98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9CECDD58-733A-45BD-AFA4-5C35DF3F9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71588" b="96843" l="12648" r="33476">
                            <a14:foregroundMark x1="26648" y1="84220" x2="26648" y2="842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44" t="68431" r="63921"/>
              <a:stretch/>
            </p:blipFill>
            <p:spPr bwMode="auto">
              <a:xfrm>
                <a:off x="4709819" y="2599699"/>
                <a:ext cx="474338" cy="445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" name="Rectángulo 398">
                <a:extLst>
                  <a:ext uri="{FF2B5EF4-FFF2-40B4-BE49-F238E27FC236}">
                    <a16:creationId xmlns:a16="http://schemas.microsoft.com/office/drawing/2014/main" id="{41BDE045-45DE-408A-96D3-55BD1004244E}"/>
                  </a:ext>
                </a:extLst>
              </p:cNvPr>
              <p:cNvSpPr/>
              <p:nvPr/>
            </p:nvSpPr>
            <p:spPr>
              <a:xfrm>
                <a:off x="4533021" y="3002565"/>
                <a:ext cx="937523" cy="20747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7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CONSERVACIÓN DE FORRAJES</a:t>
                </a:r>
              </a:p>
            </p:txBody>
          </p:sp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id="{5C10B4F1-ED6A-47E0-88D4-0B3333E6D8AF}"/>
                  </a:ext>
                </a:extLst>
              </p:cNvPr>
              <p:cNvSpPr txBox="1"/>
              <p:nvPr/>
            </p:nvSpPr>
            <p:spPr>
              <a:xfrm>
                <a:off x="4639320" y="3244585"/>
                <a:ext cx="615336" cy="1029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b="1" spc="0" dirty="0" smtClean="0">
                    <a:solidFill>
                      <a:schemeClr val="tx1"/>
                    </a:solidFill>
                  </a:rPr>
                  <a:t>300 Kit</a:t>
                </a:r>
                <a:endParaRPr lang="es-PE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1" name="CuadroTexto 400">
                <a:extLst>
                  <a:ext uri="{FF2B5EF4-FFF2-40B4-BE49-F238E27FC236}">
                    <a16:creationId xmlns:a16="http://schemas.microsoft.com/office/drawing/2014/main" id="{3B2910FC-5143-403F-886A-4C31429D4709}"/>
                  </a:ext>
                </a:extLst>
              </p:cNvPr>
              <p:cNvSpPr txBox="1"/>
              <p:nvPr/>
            </p:nvSpPr>
            <p:spPr>
              <a:xfrm>
                <a:off x="4469520" y="3377220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1000" b="1" dirty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S/  </a:t>
                </a:r>
                <a:r>
                  <a:rPr lang="es-PE" sz="1000" b="1" dirty="0" smtClean="0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660,000</a:t>
                </a:r>
                <a:endPara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3445946" y="1333652"/>
              <a:ext cx="1048251" cy="1098242"/>
              <a:chOff x="4827673" y="1309132"/>
              <a:chExt cx="1012593" cy="977126"/>
            </a:xfrm>
          </p:grpSpPr>
          <p:pic>
            <p:nvPicPr>
              <p:cNvPr id="271" name="Picture 4" descr="Imagen relacionada">
                <a:extLst>
                  <a:ext uri="{FF2B5EF4-FFF2-40B4-BE49-F238E27FC236}">
                    <a16:creationId xmlns:a16="http://schemas.microsoft.com/office/drawing/2014/main" id="{D034553C-81C0-415B-98EC-39C17602B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49" t="36299" r="34911" b="33040"/>
              <a:stretch/>
            </p:blipFill>
            <p:spPr bwMode="auto">
              <a:xfrm>
                <a:off x="5137551" y="1309132"/>
                <a:ext cx="486659" cy="46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2" name="object 95">
                <a:extLst>
                  <a:ext uri="{FF2B5EF4-FFF2-40B4-BE49-F238E27FC236}">
                    <a16:creationId xmlns:a16="http://schemas.microsoft.com/office/drawing/2014/main" id="{495EBE1F-2E83-4C75-A3DA-B09E67A6DAD8}"/>
                  </a:ext>
                </a:extLst>
              </p:cNvPr>
              <p:cNvSpPr txBox="1"/>
              <p:nvPr/>
            </p:nvSpPr>
            <p:spPr>
              <a:xfrm>
                <a:off x="4892921" y="1788029"/>
                <a:ext cx="947345" cy="15996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RECUPERACIÒN DE AREAS FORESTALES</a:t>
                </a:r>
                <a:endParaRPr lang="es-PE" sz="8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4" name="CuadroTexto 273">
                <a:extLst>
                  <a:ext uri="{FF2B5EF4-FFF2-40B4-BE49-F238E27FC236}">
                    <a16:creationId xmlns:a16="http://schemas.microsoft.com/office/drawing/2014/main" id="{A48E1355-718A-4F7D-887D-14BFDF7793FC}"/>
                  </a:ext>
                </a:extLst>
              </p:cNvPr>
              <p:cNvSpPr txBox="1"/>
              <p:nvPr/>
            </p:nvSpPr>
            <p:spPr>
              <a:xfrm>
                <a:off x="4827673" y="2134216"/>
                <a:ext cx="954937" cy="15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 lvl="0">
                  <a:defRPr lang="es-ES"/>
                </a:defPPr>
                <a:lvl1pPr algn="ctr">
                  <a:defRPr sz="700" b="1">
                    <a:solidFill>
                      <a:srgbClr val="0033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s-PE" sz="1000" dirty="0"/>
                  <a:t> S/ </a:t>
                </a:r>
                <a:r>
                  <a:rPr lang="es-PE" sz="1000" dirty="0" smtClean="0"/>
                  <a:t>320,224</a:t>
                </a:r>
                <a:endParaRPr lang="es-PE" sz="1000" dirty="0"/>
              </a:p>
            </p:txBody>
          </p:sp>
        </p:grpSp>
      </p:grpSp>
      <p:pic>
        <p:nvPicPr>
          <p:cNvPr id="111" name="Picture 6" descr="Resultado de imagen para agriculture icons png">
            <a:extLst>
              <a:ext uri="{FF2B5EF4-FFF2-40B4-BE49-F238E27FC236}">
                <a16:creationId xmlns:a16="http://schemas.microsoft.com/office/drawing/2014/main" id="{8D71DBF2-5381-4014-9B9C-26E105E33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duotone>
              <a:srgbClr val="9BBB59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38" b="27660" l="40797" r="593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1" t="4284" r="38417" b="71087"/>
          <a:stretch/>
        </p:blipFill>
        <p:spPr bwMode="auto">
          <a:xfrm>
            <a:off x="4852907" y="3465964"/>
            <a:ext cx="485217" cy="52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95">
            <a:extLst>
              <a:ext uri="{FF2B5EF4-FFF2-40B4-BE49-F238E27FC236}">
                <a16:creationId xmlns:a16="http://schemas.microsoft.com/office/drawing/2014/main" id="{B9B6FCCE-FAC3-4B6A-814E-A4F16786A22A}"/>
              </a:ext>
            </a:extLst>
          </p:cNvPr>
          <p:cNvSpPr txBox="1"/>
          <p:nvPr/>
        </p:nvSpPr>
        <p:spPr>
          <a:xfrm>
            <a:off x="4597002" y="4023926"/>
            <a:ext cx="997028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lvl="0">
              <a:defRPr lang="es-ES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8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PE" sz="700" dirty="0"/>
              <a:t>DOTACION DE KIT DE PASTOS </a:t>
            </a:r>
            <a:r>
              <a:rPr lang="es-PE" sz="700" dirty="0" smtClean="0"/>
              <a:t>CULTIVADOS – PP 0121</a:t>
            </a:r>
            <a:endParaRPr lang="es-PE" sz="700" dirty="0"/>
          </a:p>
        </p:txBody>
      </p:sp>
      <p:sp>
        <p:nvSpPr>
          <p:cNvPr id="113" name="CuadroTexto 383">
            <a:extLst>
              <a:ext uri="{FF2B5EF4-FFF2-40B4-BE49-F238E27FC236}">
                <a16:creationId xmlns:a16="http://schemas.microsoft.com/office/drawing/2014/main" id="{D1F628D5-F198-43DC-9D23-16F3B6DB9074}"/>
              </a:ext>
            </a:extLst>
          </p:cNvPr>
          <p:cNvSpPr txBox="1"/>
          <p:nvPr/>
        </p:nvSpPr>
        <p:spPr>
          <a:xfrm>
            <a:off x="4673707" y="4444147"/>
            <a:ext cx="843617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lvl="0">
              <a:defRPr lang="es-ES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1000" spc="-14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PE" b="1" spc="0" dirty="0" smtClean="0">
                <a:solidFill>
                  <a:schemeClr val="tx1"/>
                </a:solidFill>
              </a:rPr>
              <a:t>128,835 has</a:t>
            </a:r>
            <a:endParaRPr lang="es-PE" b="1" spc="0" dirty="0">
              <a:solidFill>
                <a:schemeClr val="tx1"/>
              </a:solidFill>
            </a:endParaRPr>
          </a:p>
        </p:txBody>
      </p:sp>
      <p:sp>
        <p:nvSpPr>
          <p:cNvPr id="115" name="CuadroTexto 384">
            <a:extLst>
              <a:ext uri="{FF2B5EF4-FFF2-40B4-BE49-F238E27FC236}">
                <a16:creationId xmlns:a16="http://schemas.microsoft.com/office/drawing/2014/main" id="{01A20D74-BD5B-4C50-BE7B-C5F925F5C817}"/>
              </a:ext>
            </a:extLst>
          </p:cNvPr>
          <p:cNvSpPr txBox="1"/>
          <p:nvPr/>
        </p:nvSpPr>
        <p:spPr>
          <a:xfrm>
            <a:off x="4440914" y="4634322"/>
            <a:ext cx="1309205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ctr">
              <a:defRPr sz="7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1000" dirty="0"/>
              <a:t>S/  </a:t>
            </a:r>
            <a:r>
              <a:rPr lang="es-PE" sz="1000" dirty="0" smtClean="0"/>
              <a:t>98,094,650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620797" y="1590877"/>
            <a:ext cx="999792" cy="1571616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7" name="CuadroTexto 369">
            <a:extLst>
              <a:ext uri="{FF2B5EF4-FFF2-40B4-BE49-F238E27FC236}">
                <a16:creationId xmlns:a16="http://schemas.microsoft.com/office/drawing/2014/main" id="{BF23BC04-D3C9-4666-A54E-F09EB1F1A33E}"/>
              </a:ext>
            </a:extLst>
          </p:cNvPr>
          <p:cNvSpPr txBox="1"/>
          <p:nvPr/>
        </p:nvSpPr>
        <p:spPr>
          <a:xfrm>
            <a:off x="5142106" y="2682171"/>
            <a:ext cx="964589" cy="166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 lvl="0">
              <a:defRPr lang="es-ES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900" b="1" spc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PE" sz="1000" dirty="0" smtClean="0">
                <a:solidFill>
                  <a:schemeClr val="tx1"/>
                </a:solidFill>
              </a:rPr>
              <a:t>244 hectáreas</a:t>
            </a:r>
            <a:endParaRPr lang="es-P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531899" y="184649"/>
            <a:ext cx="3839703" cy="94487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3000" b="1" spc="-102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3000" b="1" spc="-102" dirty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AGO – DIC 2020</a:t>
            </a:r>
            <a:endParaRPr lang="es-PE" sz="30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DB66D1D-0CA8-44B5-B4A7-373E956C1654}"/>
              </a:ext>
            </a:extLst>
          </p:cNvPr>
          <p:cNvGrpSpPr/>
          <p:nvPr/>
        </p:nvGrpSpPr>
        <p:grpSpPr>
          <a:xfrm>
            <a:off x="948689" y="60989"/>
            <a:ext cx="672047" cy="638325"/>
            <a:chOff x="300243" y="231468"/>
            <a:chExt cx="1466850" cy="147550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300243" y="231468"/>
              <a:ext cx="1466850" cy="1475501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58">
              <a:extLst>
                <a:ext uri="{FF2B5EF4-FFF2-40B4-BE49-F238E27FC236}">
                  <a16:creationId xmlns:a16="http://schemas.microsoft.com/office/drawing/2014/main" id="{2DA7E4CA-1311-4ABD-A998-75A57D2D9C3C}"/>
                </a:ext>
              </a:extLst>
            </p:cNvPr>
            <p:cNvSpPr/>
            <p:nvPr/>
          </p:nvSpPr>
          <p:spPr>
            <a:xfrm>
              <a:off x="436423" y="383292"/>
              <a:ext cx="1180515" cy="1180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A6B0CE6-6B02-495C-963A-41C001C83E6B}"/>
              </a:ext>
            </a:extLst>
          </p:cNvPr>
          <p:cNvGrpSpPr/>
          <p:nvPr/>
        </p:nvGrpSpPr>
        <p:grpSpPr>
          <a:xfrm>
            <a:off x="1973541" y="445648"/>
            <a:ext cx="538678" cy="520374"/>
            <a:chOff x="2232674" y="1506303"/>
            <a:chExt cx="1068705" cy="106870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/>
            <p:nvPr/>
          </p:nvGrpSpPr>
          <p:grpSpPr>
            <a:xfrm>
              <a:off x="2232674" y="1506303"/>
              <a:ext cx="1068705" cy="1068705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D96DA3F-4265-419C-9C42-A8A6B7A8843E}"/>
                </a:ext>
              </a:extLst>
            </p:cNvPr>
            <p:cNvSpPr/>
            <p:nvPr/>
          </p:nvSpPr>
          <p:spPr>
            <a:xfrm>
              <a:off x="2326922" y="1644000"/>
              <a:ext cx="863583" cy="879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C08937D-B7C9-42B7-8974-2A931602DA47}"/>
              </a:ext>
            </a:extLst>
          </p:cNvPr>
          <p:cNvGrpSpPr/>
          <p:nvPr/>
        </p:nvGrpSpPr>
        <p:grpSpPr>
          <a:xfrm>
            <a:off x="6234796" y="154516"/>
            <a:ext cx="825922" cy="800968"/>
            <a:chOff x="5927157" y="188619"/>
            <a:chExt cx="1025245" cy="1025245"/>
          </a:xfrm>
        </p:grpSpPr>
        <p:sp>
          <p:nvSpPr>
            <p:cNvPr id="220" name="object 13">
              <a:extLst>
                <a:ext uri="{FF2B5EF4-FFF2-40B4-BE49-F238E27FC236}">
                  <a16:creationId xmlns:a16="http://schemas.microsoft.com/office/drawing/2014/main" id="{946F7199-4686-43D8-B405-EBB5C345C441}"/>
                </a:ext>
              </a:extLst>
            </p:cNvPr>
            <p:cNvSpPr/>
            <p:nvPr/>
          </p:nvSpPr>
          <p:spPr>
            <a:xfrm>
              <a:off x="5927157" y="188619"/>
              <a:ext cx="1025245" cy="1025245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753516" y="0"/>
                  </a:moveTo>
                  <a:lnTo>
                    <a:pt x="705863" y="1482"/>
                  </a:lnTo>
                  <a:lnTo>
                    <a:pt x="658997" y="5870"/>
                  </a:lnTo>
                  <a:lnTo>
                    <a:pt x="613007" y="13077"/>
                  </a:lnTo>
                  <a:lnTo>
                    <a:pt x="567981" y="23013"/>
                  </a:lnTo>
                  <a:lnTo>
                    <a:pt x="524008" y="35590"/>
                  </a:lnTo>
                  <a:lnTo>
                    <a:pt x="481175" y="50720"/>
                  </a:lnTo>
                  <a:lnTo>
                    <a:pt x="439571" y="68315"/>
                  </a:lnTo>
                  <a:lnTo>
                    <a:pt x="399285" y="88286"/>
                  </a:lnTo>
                  <a:lnTo>
                    <a:pt x="360404" y="110546"/>
                  </a:lnTo>
                  <a:lnTo>
                    <a:pt x="323017" y="135005"/>
                  </a:lnTo>
                  <a:lnTo>
                    <a:pt x="287211" y="161576"/>
                  </a:lnTo>
                  <a:lnTo>
                    <a:pt x="253076" y="190171"/>
                  </a:lnTo>
                  <a:lnTo>
                    <a:pt x="220700" y="220700"/>
                  </a:lnTo>
                  <a:lnTo>
                    <a:pt x="190171" y="253076"/>
                  </a:lnTo>
                  <a:lnTo>
                    <a:pt x="161576" y="287211"/>
                  </a:lnTo>
                  <a:lnTo>
                    <a:pt x="135005" y="323017"/>
                  </a:lnTo>
                  <a:lnTo>
                    <a:pt x="110546" y="360404"/>
                  </a:lnTo>
                  <a:lnTo>
                    <a:pt x="88286" y="399285"/>
                  </a:lnTo>
                  <a:lnTo>
                    <a:pt x="68315" y="439571"/>
                  </a:lnTo>
                  <a:lnTo>
                    <a:pt x="50720" y="481175"/>
                  </a:lnTo>
                  <a:lnTo>
                    <a:pt x="35590" y="524008"/>
                  </a:lnTo>
                  <a:lnTo>
                    <a:pt x="23013" y="567981"/>
                  </a:lnTo>
                  <a:lnTo>
                    <a:pt x="13077" y="613007"/>
                  </a:lnTo>
                  <a:lnTo>
                    <a:pt x="5870" y="658997"/>
                  </a:lnTo>
                  <a:lnTo>
                    <a:pt x="1482" y="705863"/>
                  </a:lnTo>
                  <a:lnTo>
                    <a:pt x="0" y="753516"/>
                  </a:lnTo>
                  <a:lnTo>
                    <a:pt x="1482" y="801169"/>
                  </a:lnTo>
                  <a:lnTo>
                    <a:pt x="5870" y="848035"/>
                  </a:lnTo>
                  <a:lnTo>
                    <a:pt x="13077" y="894024"/>
                  </a:lnTo>
                  <a:lnTo>
                    <a:pt x="23013" y="939049"/>
                  </a:lnTo>
                  <a:lnTo>
                    <a:pt x="35590" y="983022"/>
                  </a:lnTo>
                  <a:lnTo>
                    <a:pt x="50720" y="1025853"/>
                  </a:lnTo>
                  <a:lnTo>
                    <a:pt x="68315" y="1067456"/>
                  </a:lnTo>
                  <a:lnTo>
                    <a:pt x="88286" y="1107741"/>
                  </a:lnTo>
                  <a:lnTo>
                    <a:pt x="110546" y="1146621"/>
                  </a:lnTo>
                  <a:lnTo>
                    <a:pt x="135005" y="1184007"/>
                  </a:lnTo>
                  <a:lnTo>
                    <a:pt x="161576" y="1219811"/>
                  </a:lnTo>
                  <a:lnTo>
                    <a:pt x="190171" y="1253944"/>
                  </a:lnTo>
                  <a:lnTo>
                    <a:pt x="220700" y="1286319"/>
                  </a:lnTo>
                  <a:lnTo>
                    <a:pt x="253076" y="1316847"/>
                  </a:lnTo>
                  <a:lnTo>
                    <a:pt x="287211" y="1345440"/>
                  </a:lnTo>
                  <a:lnTo>
                    <a:pt x="323017" y="1372010"/>
                  </a:lnTo>
                  <a:lnTo>
                    <a:pt x="360404" y="1396468"/>
                  </a:lnTo>
                  <a:lnTo>
                    <a:pt x="399285" y="1418726"/>
                  </a:lnTo>
                  <a:lnTo>
                    <a:pt x="439571" y="1438696"/>
                  </a:lnTo>
                  <a:lnTo>
                    <a:pt x="481175" y="1456290"/>
                  </a:lnTo>
                  <a:lnTo>
                    <a:pt x="524008" y="1471419"/>
                  </a:lnTo>
                  <a:lnTo>
                    <a:pt x="567981" y="1483995"/>
                  </a:lnTo>
                  <a:lnTo>
                    <a:pt x="613007" y="1493931"/>
                  </a:lnTo>
                  <a:lnTo>
                    <a:pt x="658997" y="1501136"/>
                  </a:lnTo>
                  <a:lnTo>
                    <a:pt x="705863" y="1505525"/>
                  </a:lnTo>
                  <a:lnTo>
                    <a:pt x="753516" y="1507007"/>
                  </a:lnTo>
                  <a:lnTo>
                    <a:pt x="801169" y="1505525"/>
                  </a:lnTo>
                  <a:lnTo>
                    <a:pt x="848035" y="1501136"/>
                  </a:lnTo>
                  <a:lnTo>
                    <a:pt x="894025" y="1493931"/>
                  </a:lnTo>
                  <a:lnTo>
                    <a:pt x="939051" y="1483995"/>
                  </a:lnTo>
                  <a:lnTo>
                    <a:pt x="983024" y="1471419"/>
                  </a:lnTo>
                  <a:lnTo>
                    <a:pt x="1025857" y="1456290"/>
                  </a:lnTo>
                  <a:lnTo>
                    <a:pt x="1067460" y="1438696"/>
                  </a:lnTo>
                  <a:lnTo>
                    <a:pt x="1107747" y="1418726"/>
                  </a:lnTo>
                  <a:lnTo>
                    <a:pt x="1146628" y="1396468"/>
                  </a:lnTo>
                  <a:lnTo>
                    <a:pt x="1184015" y="1372010"/>
                  </a:lnTo>
                  <a:lnTo>
                    <a:pt x="1219820" y="1345440"/>
                  </a:lnTo>
                  <a:lnTo>
                    <a:pt x="1253955" y="1316847"/>
                  </a:lnTo>
                  <a:lnTo>
                    <a:pt x="1286332" y="1286319"/>
                  </a:lnTo>
                  <a:lnTo>
                    <a:pt x="1316861" y="1253944"/>
                  </a:lnTo>
                  <a:lnTo>
                    <a:pt x="1345456" y="1219811"/>
                  </a:lnTo>
                  <a:lnTo>
                    <a:pt x="1372027" y="1184007"/>
                  </a:lnTo>
                  <a:lnTo>
                    <a:pt x="1396486" y="1146621"/>
                  </a:lnTo>
                  <a:lnTo>
                    <a:pt x="1418746" y="1107741"/>
                  </a:lnTo>
                  <a:lnTo>
                    <a:pt x="1438717" y="1067456"/>
                  </a:lnTo>
                  <a:lnTo>
                    <a:pt x="1456312" y="1025853"/>
                  </a:lnTo>
                  <a:lnTo>
                    <a:pt x="1471442" y="983022"/>
                  </a:lnTo>
                  <a:lnTo>
                    <a:pt x="1484019" y="939049"/>
                  </a:lnTo>
                  <a:lnTo>
                    <a:pt x="1493955" y="894024"/>
                  </a:lnTo>
                  <a:lnTo>
                    <a:pt x="1501161" y="848035"/>
                  </a:lnTo>
                  <a:lnTo>
                    <a:pt x="1505550" y="801169"/>
                  </a:lnTo>
                  <a:lnTo>
                    <a:pt x="1507032" y="753516"/>
                  </a:lnTo>
                  <a:lnTo>
                    <a:pt x="1505550" y="705863"/>
                  </a:lnTo>
                  <a:lnTo>
                    <a:pt x="1501161" y="658997"/>
                  </a:lnTo>
                  <a:lnTo>
                    <a:pt x="1493955" y="613007"/>
                  </a:lnTo>
                  <a:lnTo>
                    <a:pt x="1484019" y="567981"/>
                  </a:lnTo>
                  <a:lnTo>
                    <a:pt x="1471442" y="524008"/>
                  </a:lnTo>
                  <a:lnTo>
                    <a:pt x="1456312" y="481175"/>
                  </a:lnTo>
                  <a:lnTo>
                    <a:pt x="1438717" y="439571"/>
                  </a:lnTo>
                  <a:lnTo>
                    <a:pt x="1418746" y="399285"/>
                  </a:lnTo>
                  <a:lnTo>
                    <a:pt x="1396486" y="360404"/>
                  </a:lnTo>
                  <a:lnTo>
                    <a:pt x="1372027" y="323017"/>
                  </a:lnTo>
                  <a:lnTo>
                    <a:pt x="1345456" y="287211"/>
                  </a:lnTo>
                  <a:lnTo>
                    <a:pt x="1316861" y="253076"/>
                  </a:lnTo>
                  <a:lnTo>
                    <a:pt x="1286332" y="220700"/>
                  </a:lnTo>
                  <a:lnTo>
                    <a:pt x="1253955" y="190171"/>
                  </a:lnTo>
                  <a:lnTo>
                    <a:pt x="1219820" y="161576"/>
                  </a:lnTo>
                  <a:lnTo>
                    <a:pt x="1184015" y="135005"/>
                  </a:lnTo>
                  <a:lnTo>
                    <a:pt x="1146628" y="110546"/>
                  </a:lnTo>
                  <a:lnTo>
                    <a:pt x="1107747" y="88286"/>
                  </a:lnTo>
                  <a:lnTo>
                    <a:pt x="1067460" y="68315"/>
                  </a:lnTo>
                  <a:lnTo>
                    <a:pt x="1025857" y="50720"/>
                  </a:lnTo>
                  <a:lnTo>
                    <a:pt x="983024" y="35590"/>
                  </a:lnTo>
                  <a:lnTo>
                    <a:pt x="939051" y="23013"/>
                  </a:lnTo>
                  <a:lnTo>
                    <a:pt x="894025" y="13077"/>
                  </a:lnTo>
                  <a:lnTo>
                    <a:pt x="848035" y="5870"/>
                  </a:lnTo>
                  <a:lnTo>
                    <a:pt x="801169" y="1482"/>
                  </a:lnTo>
                  <a:lnTo>
                    <a:pt x="753516" y="0"/>
                  </a:lnTo>
                  <a:close/>
                </a:path>
              </a:pathLst>
            </a:custGeom>
            <a:solidFill>
              <a:srgbClr val="F58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4">
              <a:extLst>
                <a:ext uri="{FF2B5EF4-FFF2-40B4-BE49-F238E27FC236}">
                  <a16:creationId xmlns:a16="http://schemas.microsoft.com/office/drawing/2014/main" id="{AC970361-0F67-497D-9615-ADC6DBA0008A}"/>
                </a:ext>
              </a:extLst>
            </p:cNvPr>
            <p:cNvSpPr/>
            <p:nvPr/>
          </p:nvSpPr>
          <p:spPr>
            <a:xfrm>
              <a:off x="6077575" y="188619"/>
              <a:ext cx="874827" cy="874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Diagrama de flujo: conector 122">
              <a:extLst>
                <a:ext uri="{FF2B5EF4-FFF2-40B4-BE49-F238E27FC236}">
                  <a16:creationId xmlns:a16="http://schemas.microsoft.com/office/drawing/2014/main" id="{19AACDBD-AEBF-4995-A6EF-EB69747D391A}"/>
                </a:ext>
              </a:extLst>
            </p:cNvPr>
            <p:cNvSpPr/>
            <p:nvPr/>
          </p:nvSpPr>
          <p:spPr>
            <a:xfrm>
              <a:off x="5979911" y="246640"/>
              <a:ext cx="931327" cy="907815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26EA24-9652-4344-8562-A47DA09941D3}"/>
              </a:ext>
            </a:extLst>
          </p:cNvPr>
          <p:cNvGrpSpPr/>
          <p:nvPr/>
        </p:nvGrpSpPr>
        <p:grpSpPr>
          <a:xfrm>
            <a:off x="7457233" y="51770"/>
            <a:ext cx="515718" cy="489910"/>
            <a:chOff x="7252639" y="65261"/>
            <a:chExt cx="683352" cy="689098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/>
            <p:nvPr/>
          </p:nvSpPr>
          <p:spPr>
            <a:xfrm>
              <a:off x="7252639" y="65261"/>
              <a:ext cx="683352" cy="689098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Diagrama de flujo: conector 124">
              <a:extLst>
                <a:ext uri="{FF2B5EF4-FFF2-40B4-BE49-F238E27FC236}">
                  <a16:creationId xmlns:a16="http://schemas.microsoft.com/office/drawing/2014/main" id="{922B11B5-695B-439B-8ABA-875BFEF166B2}"/>
                </a:ext>
              </a:extLst>
            </p:cNvPr>
            <p:cNvSpPr/>
            <p:nvPr/>
          </p:nvSpPr>
          <p:spPr>
            <a:xfrm>
              <a:off x="7299533" y="133178"/>
              <a:ext cx="595111" cy="580344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957370" y="1411273"/>
            <a:ext cx="7385249" cy="3397032"/>
            <a:chOff x="213735" y="3726135"/>
            <a:chExt cx="7385249" cy="3397032"/>
          </a:xfrm>
        </p:grpSpPr>
        <p:sp>
          <p:nvSpPr>
            <p:cNvPr id="284" name="object 90">
              <a:extLst>
                <a:ext uri="{FF2B5EF4-FFF2-40B4-BE49-F238E27FC236}">
                  <a16:creationId xmlns:a16="http://schemas.microsoft.com/office/drawing/2014/main" id="{AC8BC136-F98F-435D-81C0-98AB28160E9D}"/>
                </a:ext>
              </a:extLst>
            </p:cNvPr>
            <p:cNvSpPr/>
            <p:nvPr/>
          </p:nvSpPr>
          <p:spPr>
            <a:xfrm>
              <a:off x="342045" y="3774456"/>
              <a:ext cx="7256939" cy="3348711"/>
            </a:xfrm>
            <a:custGeom>
              <a:avLst/>
              <a:gdLst/>
              <a:ahLst/>
              <a:cxnLst/>
              <a:rect l="l" t="t" r="r" b="b"/>
              <a:pathLst>
                <a:path w="3775075" h="2741929">
                  <a:moveTo>
                    <a:pt x="0" y="2741358"/>
                  </a:moveTo>
                  <a:lnTo>
                    <a:pt x="3774681" y="2741358"/>
                  </a:lnTo>
                  <a:lnTo>
                    <a:pt x="3774681" y="0"/>
                  </a:lnTo>
                  <a:lnTo>
                    <a:pt x="0" y="0"/>
                  </a:lnTo>
                  <a:lnTo>
                    <a:pt x="0" y="2741358"/>
                  </a:lnTo>
                  <a:close/>
                </a:path>
              </a:pathLst>
            </a:cu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14">
              <a:extLst>
                <a:ext uri="{FF2B5EF4-FFF2-40B4-BE49-F238E27FC236}">
                  <a16:creationId xmlns:a16="http://schemas.microsoft.com/office/drawing/2014/main" id="{D279C52E-C04C-40AD-8156-2541DA890C1E}"/>
                </a:ext>
              </a:extLst>
            </p:cNvPr>
            <p:cNvSpPr txBox="1"/>
            <p:nvPr/>
          </p:nvSpPr>
          <p:spPr>
            <a:xfrm>
              <a:off x="219021" y="3726135"/>
              <a:ext cx="3047627" cy="194284"/>
            </a:xfrm>
            <a:prstGeom prst="rect">
              <a:avLst/>
            </a:prstGeom>
            <a:solidFill>
              <a:srgbClr val="85B838"/>
            </a:solidFill>
          </p:spPr>
          <p:txBody>
            <a:bodyPr vert="horz" wrap="square" lIns="0" tIns="9525" rIns="0" bIns="0" rtlCol="0">
              <a:spAutoFit/>
            </a:bodyPr>
            <a:lstStyle>
              <a:defPPr>
                <a:defRPr lang="es-PE"/>
              </a:defPPr>
              <a:lvl1pPr marL="278765" defTabSz="914400" eaLnBrk="1" latinLnBrk="0" hangingPunct="1">
                <a:lnSpc>
                  <a:spcPct val="100000"/>
                </a:lnSpc>
                <a:spcBef>
                  <a:spcPts val="75"/>
                </a:spcBef>
                <a:defRPr sz="700" spc="-45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es-ES" sz="1200" b="1" dirty="0"/>
                <a:t>Principales Proyectos – “Inversiones</a:t>
              </a:r>
              <a:r>
                <a:rPr lang="es-ES" sz="1200" dirty="0"/>
                <a:t>”</a:t>
              </a:r>
            </a:p>
          </p:txBody>
        </p:sp>
        <p:sp>
          <p:nvSpPr>
            <p:cNvPr id="283" name="object 82">
              <a:extLst>
                <a:ext uri="{FF2B5EF4-FFF2-40B4-BE49-F238E27FC236}">
                  <a16:creationId xmlns:a16="http://schemas.microsoft.com/office/drawing/2014/main" id="{2BA810BA-D334-4808-8EA5-8A81FC198B5B}"/>
                </a:ext>
              </a:extLst>
            </p:cNvPr>
            <p:cNvSpPr/>
            <p:nvPr/>
          </p:nvSpPr>
          <p:spPr>
            <a:xfrm>
              <a:off x="213735" y="3920419"/>
              <a:ext cx="223560" cy="212297"/>
            </a:xfrm>
            <a:custGeom>
              <a:avLst/>
              <a:gdLst/>
              <a:ahLst/>
              <a:cxnLst/>
              <a:rect l="l" t="t" r="r" b="b"/>
              <a:pathLst>
                <a:path w="54610" h="58419">
                  <a:moveTo>
                    <a:pt x="54241" y="0"/>
                  </a:moveTo>
                  <a:lnTo>
                    <a:pt x="0" y="0"/>
                  </a:lnTo>
                  <a:lnTo>
                    <a:pt x="54241" y="58267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5" name="Rectángulo 494">
              <a:extLst>
                <a:ext uri="{FF2B5EF4-FFF2-40B4-BE49-F238E27FC236}">
                  <a16:creationId xmlns:a16="http://schemas.microsoft.com/office/drawing/2014/main" id="{BB0882CE-B500-4252-8132-71589A3BF83E}"/>
                </a:ext>
              </a:extLst>
            </p:cNvPr>
            <p:cNvSpPr/>
            <p:nvPr/>
          </p:nvSpPr>
          <p:spPr>
            <a:xfrm>
              <a:off x="604705" y="5098872"/>
              <a:ext cx="106919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RECARGA HIDRICA</a:t>
              </a:r>
              <a:endParaRPr lang="es-PE" sz="1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496" name="CuadroTexto 495">
              <a:extLst>
                <a:ext uri="{FF2B5EF4-FFF2-40B4-BE49-F238E27FC236}">
                  <a16:creationId xmlns:a16="http://schemas.microsoft.com/office/drawing/2014/main" id="{F30D9916-9FB8-4192-BEA3-282A860B41E4}"/>
                </a:ext>
              </a:extLst>
            </p:cNvPr>
            <p:cNvSpPr txBox="1"/>
            <p:nvPr/>
          </p:nvSpPr>
          <p:spPr>
            <a:xfrm>
              <a:off x="391199" y="6623995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  </a:t>
              </a:r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333,000,000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CuadroTexto 496">
              <a:extLst>
                <a:ext uri="{FF2B5EF4-FFF2-40B4-BE49-F238E27FC236}">
                  <a16:creationId xmlns:a16="http://schemas.microsoft.com/office/drawing/2014/main" id="{314F6D56-7739-4535-B92B-6EE3D5F1BE62}"/>
                </a:ext>
              </a:extLst>
            </p:cNvPr>
            <p:cNvSpPr txBox="1"/>
            <p:nvPr/>
          </p:nvSpPr>
          <p:spPr>
            <a:xfrm>
              <a:off x="450270" y="5681442"/>
              <a:ext cx="1262428" cy="48731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400" b="1" spc="-14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000" spc="0" dirty="0" smtClean="0">
                  <a:solidFill>
                    <a:schemeClr val="tx1"/>
                  </a:solidFill>
                </a:rPr>
                <a:t>560 </a:t>
              </a:r>
              <a:r>
                <a:rPr lang="es-PE" sz="1000" spc="0" dirty="0" err="1" smtClean="0">
                  <a:solidFill>
                    <a:schemeClr val="tx1"/>
                  </a:solidFill>
                </a:rPr>
                <a:t>qochas</a:t>
              </a:r>
              <a:endParaRPr lang="es-PE" sz="1000" spc="0" dirty="0">
                <a:solidFill>
                  <a:schemeClr val="tx1"/>
                </a:solidFill>
              </a:endParaRPr>
            </a:p>
            <a:p>
              <a:r>
                <a:rPr lang="es-PE" sz="1000" spc="0" dirty="0" smtClean="0">
                  <a:solidFill>
                    <a:schemeClr val="tx1"/>
                  </a:solidFill>
                </a:rPr>
                <a:t>1,400 micro reservorios</a:t>
              </a:r>
              <a:endParaRPr lang="es-PE" sz="1000" dirty="0">
                <a:solidFill>
                  <a:schemeClr val="tx1"/>
                </a:solidFill>
              </a:endParaRPr>
            </a:p>
          </p:txBody>
        </p:sp>
        <p:sp>
          <p:nvSpPr>
            <p:cNvPr id="499" name="Rectángulo 498">
              <a:extLst>
                <a:ext uri="{FF2B5EF4-FFF2-40B4-BE49-F238E27FC236}">
                  <a16:creationId xmlns:a16="http://schemas.microsoft.com/office/drawing/2014/main" id="{2B2D67B7-9967-4FD1-8E05-1F89FCCD30ED}"/>
                </a:ext>
              </a:extLst>
            </p:cNvPr>
            <p:cNvSpPr/>
            <p:nvPr/>
          </p:nvSpPr>
          <p:spPr>
            <a:xfrm>
              <a:off x="2416563" y="5048032"/>
              <a:ext cx="961306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 smtClean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AVANZAR RURAL</a:t>
              </a:r>
              <a:endParaRPr lang="es-PE" sz="1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00" name="CuadroTexto 499">
              <a:extLst>
                <a:ext uri="{FF2B5EF4-FFF2-40B4-BE49-F238E27FC236}">
                  <a16:creationId xmlns:a16="http://schemas.microsoft.com/office/drawing/2014/main" id="{1856E865-3189-4825-8353-CEE3A35FD659}"/>
                </a:ext>
              </a:extLst>
            </p:cNvPr>
            <p:cNvSpPr txBox="1"/>
            <p:nvPr/>
          </p:nvSpPr>
          <p:spPr>
            <a:xfrm>
              <a:off x="2377474" y="5651933"/>
              <a:ext cx="1385332" cy="7950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pPr algn="l"/>
              <a:r>
                <a:rPr lang="es-PE" dirty="0" smtClean="0">
                  <a:solidFill>
                    <a:schemeClr val="tx1"/>
                  </a:solidFill>
                </a:rPr>
                <a:t>- 1,111 planes de gestión de recursos naturales</a:t>
              </a:r>
            </a:p>
            <a:p>
              <a:pPr algn="l"/>
              <a:r>
                <a:rPr lang="es-PE" dirty="0" smtClean="0">
                  <a:solidFill>
                    <a:schemeClr val="tx1"/>
                  </a:solidFill>
                </a:rPr>
                <a:t>- 1,160 planes de negocio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501" name="CuadroTexto 500">
              <a:extLst>
                <a:ext uri="{FF2B5EF4-FFF2-40B4-BE49-F238E27FC236}">
                  <a16:creationId xmlns:a16="http://schemas.microsoft.com/office/drawing/2014/main" id="{2A89DD7A-A1D6-444F-A1E1-FB5B1597C715}"/>
                </a:ext>
              </a:extLst>
            </p:cNvPr>
            <p:cNvSpPr txBox="1"/>
            <p:nvPr/>
          </p:nvSpPr>
          <p:spPr>
            <a:xfrm>
              <a:off x="2062420" y="6623996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</a:t>
              </a:r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238,343,760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" name="Picture 10" descr="Resultado de imagen para irrigation icons png">
              <a:extLst>
                <a:ext uri="{FF2B5EF4-FFF2-40B4-BE49-F238E27FC236}">
                  <a16:creationId xmlns:a16="http://schemas.microsoft.com/office/drawing/2014/main" id="{D86985C7-D844-49D9-B165-98A2A361E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609" y="426192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" name="Rectángulo 502">
              <a:extLst>
                <a:ext uri="{FF2B5EF4-FFF2-40B4-BE49-F238E27FC236}">
                  <a16:creationId xmlns:a16="http://schemas.microsoft.com/office/drawing/2014/main" id="{31E62F5C-0D9E-4012-8B16-D82534D28F66}"/>
                </a:ext>
              </a:extLst>
            </p:cNvPr>
            <p:cNvSpPr/>
            <p:nvPr/>
          </p:nvSpPr>
          <p:spPr>
            <a:xfrm>
              <a:off x="4010817" y="5120347"/>
              <a:ext cx="129158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INFRAESTRUCTURA DE RIEGO</a:t>
              </a:r>
            </a:p>
          </p:txBody>
        </p:sp>
        <p:sp>
          <p:nvSpPr>
            <p:cNvPr id="504" name="CuadroTexto 503">
              <a:extLst>
                <a:ext uri="{FF2B5EF4-FFF2-40B4-BE49-F238E27FC236}">
                  <a16:creationId xmlns:a16="http://schemas.microsoft.com/office/drawing/2014/main" id="{E32B6EE5-4182-4196-BADA-D0645F087939}"/>
                </a:ext>
              </a:extLst>
            </p:cNvPr>
            <p:cNvSpPr txBox="1"/>
            <p:nvPr/>
          </p:nvSpPr>
          <p:spPr>
            <a:xfrm>
              <a:off x="3970514" y="6624651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lvl="0">
                <a:defRPr lang="es-ES"/>
              </a:defPPr>
              <a:lvl1pPr algn="ctr">
                <a:defRPr sz="1000" b="1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PE" dirty="0"/>
                <a:t>S/  9’715,265</a:t>
              </a:r>
            </a:p>
          </p:txBody>
        </p:sp>
        <p:sp>
          <p:nvSpPr>
            <p:cNvPr id="505" name="CuadroTexto 504">
              <a:extLst>
                <a:ext uri="{FF2B5EF4-FFF2-40B4-BE49-F238E27FC236}">
                  <a16:creationId xmlns:a16="http://schemas.microsoft.com/office/drawing/2014/main" id="{B963C960-F8BB-4315-8A98-CE37550CF33D}"/>
                </a:ext>
              </a:extLst>
            </p:cNvPr>
            <p:cNvSpPr txBox="1"/>
            <p:nvPr/>
          </p:nvSpPr>
          <p:spPr>
            <a:xfrm>
              <a:off x="4128791" y="5747236"/>
              <a:ext cx="1404868" cy="3334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latin typeface="Arial"/>
                  <a:cs typeface="Arial"/>
                </a:defRPr>
              </a:lvl1pPr>
            </a:lstStyle>
            <a:p>
              <a:pPr algn="l"/>
              <a:r>
                <a:rPr lang="es-PE" dirty="0" smtClean="0"/>
                <a:t>1,570 has irrigadas</a:t>
              </a:r>
            </a:p>
            <a:p>
              <a:pPr algn="l"/>
              <a:r>
                <a:rPr lang="es-PE" dirty="0" smtClean="0"/>
                <a:t>4,322 has recuperadas</a:t>
              </a:r>
              <a:endParaRPr lang="es-PE" dirty="0"/>
            </a:p>
          </p:txBody>
        </p:sp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id="{2B2D67B7-9967-4FD1-8E05-1F89FCCD30ED}"/>
                </a:ext>
              </a:extLst>
            </p:cNvPr>
            <p:cNvSpPr/>
            <p:nvPr/>
          </p:nvSpPr>
          <p:spPr>
            <a:xfrm>
              <a:off x="6190692" y="5175816"/>
              <a:ext cx="96130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PDTS VRAEM</a:t>
              </a:r>
            </a:p>
          </p:txBody>
        </p:sp>
        <p:sp>
          <p:nvSpPr>
            <p:cNvPr id="257" name="CuadroTexto 256">
              <a:extLst>
                <a:ext uri="{FF2B5EF4-FFF2-40B4-BE49-F238E27FC236}">
                  <a16:creationId xmlns:a16="http://schemas.microsoft.com/office/drawing/2014/main" id="{1856E865-3189-4825-8353-CEE3A35FD659}"/>
                </a:ext>
              </a:extLst>
            </p:cNvPr>
            <p:cNvSpPr txBox="1"/>
            <p:nvPr/>
          </p:nvSpPr>
          <p:spPr>
            <a:xfrm>
              <a:off x="5964709" y="5681442"/>
              <a:ext cx="1337068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latin typeface="Arial"/>
                  <a:cs typeface="Arial"/>
                </a:defRPr>
              </a:lvl1pPr>
            </a:lstStyle>
            <a:p>
              <a:r>
                <a:rPr lang="es-PE" dirty="0"/>
                <a:t>204 Planes de Desarrollo Territorial Comunitario y planes de vida</a:t>
              </a:r>
            </a:p>
          </p:txBody>
        </p:sp>
        <p:sp>
          <p:nvSpPr>
            <p:cNvPr id="258" name="CuadroTexto 257">
              <a:extLst>
                <a:ext uri="{FF2B5EF4-FFF2-40B4-BE49-F238E27FC236}">
                  <a16:creationId xmlns:a16="http://schemas.microsoft.com/office/drawing/2014/main" id="{2A89DD7A-A1D6-444F-A1E1-FB5B1597C715}"/>
                </a:ext>
              </a:extLst>
            </p:cNvPr>
            <p:cNvSpPr txBox="1"/>
            <p:nvPr/>
          </p:nvSpPr>
          <p:spPr>
            <a:xfrm>
              <a:off x="5994731" y="6623994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230,987,200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Imagen 48">
            <a:extLst>
              <a:ext uri="{FF2B5EF4-FFF2-40B4-BE49-F238E27FC236}">
                <a16:creationId xmlns:a16="http://schemas.microsoft.com/office/drawing/2014/main" id="{898C5D4B-51EE-4AA3-852B-02D2629CB4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470" y="1893060"/>
            <a:ext cx="1081580" cy="720000"/>
          </a:xfrm>
          <a:prstGeom prst="rect">
            <a:avLst/>
          </a:prstGeom>
        </p:spPr>
      </p:pic>
      <p:pic>
        <p:nvPicPr>
          <p:cNvPr id="44" name="Imagen 10">
            <a:extLst>
              <a:ext uri="{FF2B5EF4-FFF2-40B4-BE49-F238E27FC236}">
                <a16:creationId xmlns:a16="http://schemas.microsoft.com/office/drawing/2014/main" id="{0E5D0DA4-5D38-4C7C-BF2B-0C97BAA0CA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0198" y="2001060"/>
            <a:ext cx="1026426" cy="612000"/>
          </a:xfrm>
          <a:prstGeom prst="rect">
            <a:avLst/>
          </a:prstGeom>
        </p:spPr>
      </p:pic>
      <p:pic>
        <p:nvPicPr>
          <p:cNvPr id="3074" name="Picture 2" descr="PDTS-VRAEM – AGRO RURAL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r="38809" b="26855"/>
          <a:stretch/>
        </p:blipFill>
        <p:spPr bwMode="auto">
          <a:xfrm>
            <a:off x="6601145" y="1797170"/>
            <a:ext cx="1551465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368907"/>
            <a:ext cx="1329316" cy="55140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960" y="2242813"/>
            <a:ext cx="5277427" cy="5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4000" b="1" dirty="0" smtClean="0"/>
              <a:t>GRACIAS</a:t>
            </a:r>
            <a:endParaRPr lang="es-PE" alt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6772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368907"/>
            <a:ext cx="1329316" cy="55140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20" y="2108821"/>
            <a:ext cx="52774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4000" b="1" dirty="0" smtClean="0"/>
              <a:t>PRINCIPALES LOGROS </a:t>
            </a:r>
            <a:r>
              <a:rPr lang="es-PE" altLang="es-ES_tradnl" sz="40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2427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389024" y="279899"/>
            <a:ext cx="3839703" cy="63671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4081" b="1" spc="-102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LOGROS 2019</a:t>
            </a:r>
            <a:endParaRPr lang="es-PE" sz="4081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DB66D1D-0CA8-44B5-B4A7-373E956C1654}"/>
              </a:ext>
            </a:extLst>
          </p:cNvPr>
          <p:cNvGrpSpPr/>
          <p:nvPr/>
        </p:nvGrpSpPr>
        <p:grpSpPr>
          <a:xfrm>
            <a:off x="948689" y="60989"/>
            <a:ext cx="672047" cy="638325"/>
            <a:chOff x="300243" y="231468"/>
            <a:chExt cx="1466850" cy="147550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300243" y="231468"/>
              <a:ext cx="1466850" cy="1475501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58">
              <a:extLst>
                <a:ext uri="{FF2B5EF4-FFF2-40B4-BE49-F238E27FC236}">
                  <a16:creationId xmlns:a16="http://schemas.microsoft.com/office/drawing/2014/main" id="{2DA7E4CA-1311-4ABD-A998-75A57D2D9C3C}"/>
                </a:ext>
              </a:extLst>
            </p:cNvPr>
            <p:cNvSpPr/>
            <p:nvPr/>
          </p:nvSpPr>
          <p:spPr>
            <a:xfrm>
              <a:off x="436423" y="383292"/>
              <a:ext cx="1180515" cy="1180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A6B0CE6-6B02-495C-963A-41C001C83E6B}"/>
              </a:ext>
            </a:extLst>
          </p:cNvPr>
          <p:cNvGrpSpPr/>
          <p:nvPr/>
        </p:nvGrpSpPr>
        <p:grpSpPr>
          <a:xfrm>
            <a:off x="1973541" y="445648"/>
            <a:ext cx="538678" cy="520374"/>
            <a:chOff x="2232674" y="1506303"/>
            <a:chExt cx="1068705" cy="106870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/>
            <p:nvPr/>
          </p:nvGrpSpPr>
          <p:grpSpPr>
            <a:xfrm>
              <a:off x="2232674" y="1506303"/>
              <a:ext cx="1068705" cy="1068705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D96DA3F-4265-419C-9C42-A8A6B7A8843E}"/>
                </a:ext>
              </a:extLst>
            </p:cNvPr>
            <p:cNvSpPr/>
            <p:nvPr/>
          </p:nvSpPr>
          <p:spPr>
            <a:xfrm>
              <a:off x="2326922" y="1644000"/>
              <a:ext cx="863583" cy="879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C08937D-B7C9-42B7-8974-2A931602DA47}"/>
              </a:ext>
            </a:extLst>
          </p:cNvPr>
          <p:cNvGrpSpPr/>
          <p:nvPr/>
        </p:nvGrpSpPr>
        <p:grpSpPr>
          <a:xfrm>
            <a:off x="6234796" y="154516"/>
            <a:ext cx="825922" cy="800968"/>
            <a:chOff x="5927157" y="188619"/>
            <a:chExt cx="1025245" cy="1025245"/>
          </a:xfrm>
        </p:grpSpPr>
        <p:sp>
          <p:nvSpPr>
            <p:cNvPr id="220" name="object 13">
              <a:extLst>
                <a:ext uri="{FF2B5EF4-FFF2-40B4-BE49-F238E27FC236}">
                  <a16:creationId xmlns:a16="http://schemas.microsoft.com/office/drawing/2014/main" id="{946F7199-4686-43D8-B405-EBB5C345C441}"/>
                </a:ext>
              </a:extLst>
            </p:cNvPr>
            <p:cNvSpPr/>
            <p:nvPr/>
          </p:nvSpPr>
          <p:spPr>
            <a:xfrm>
              <a:off x="5927157" y="188619"/>
              <a:ext cx="1025245" cy="1025245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753516" y="0"/>
                  </a:moveTo>
                  <a:lnTo>
                    <a:pt x="705863" y="1482"/>
                  </a:lnTo>
                  <a:lnTo>
                    <a:pt x="658997" y="5870"/>
                  </a:lnTo>
                  <a:lnTo>
                    <a:pt x="613007" y="13077"/>
                  </a:lnTo>
                  <a:lnTo>
                    <a:pt x="567981" y="23013"/>
                  </a:lnTo>
                  <a:lnTo>
                    <a:pt x="524008" y="35590"/>
                  </a:lnTo>
                  <a:lnTo>
                    <a:pt x="481175" y="50720"/>
                  </a:lnTo>
                  <a:lnTo>
                    <a:pt x="439571" y="68315"/>
                  </a:lnTo>
                  <a:lnTo>
                    <a:pt x="399285" y="88286"/>
                  </a:lnTo>
                  <a:lnTo>
                    <a:pt x="360404" y="110546"/>
                  </a:lnTo>
                  <a:lnTo>
                    <a:pt x="323017" y="135005"/>
                  </a:lnTo>
                  <a:lnTo>
                    <a:pt x="287211" y="161576"/>
                  </a:lnTo>
                  <a:lnTo>
                    <a:pt x="253076" y="190171"/>
                  </a:lnTo>
                  <a:lnTo>
                    <a:pt x="220700" y="220700"/>
                  </a:lnTo>
                  <a:lnTo>
                    <a:pt x="190171" y="253076"/>
                  </a:lnTo>
                  <a:lnTo>
                    <a:pt x="161576" y="287211"/>
                  </a:lnTo>
                  <a:lnTo>
                    <a:pt x="135005" y="323017"/>
                  </a:lnTo>
                  <a:lnTo>
                    <a:pt x="110546" y="360404"/>
                  </a:lnTo>
                  <a:lnTo>
                    <a:pt x="88286" y="399285"/>
                  </a:lnTo>
                  <a:lnTo>
                    <a:pt x="68315" y="439571"/>
                  </a:lnTo>
                  <a:lnTo>
                    <a:pt x="50720" y="481175"/>
                  </a:lnTo>
                  <a:lnTo>
                    <a:pt x="35590" y="524008"/>
                  </a:lnTo>
                  <a:lnTo>
                    <a:pt x="23013" y="567981"/>
                  </a:lnTo>
                  <a:lnTo>
                    <a:pt x="13077" y="613007"/>
                  </a:lnTo>
                  <a:lnTo>
                    <a:pt x="5870" y="658997"/>
                  </a:lnTo>
                  <a:lnTo>
                    <a:pt x="1482" y="705863"/>
                  </a:lnTo>
                  <a:lnTo>
                    <a:pt x="0" y="753516"/>
                  </a:lnTo>
                  <a:lnTo>
                    <a:pt x="1482" y="801169"/>
                  </a:lnTo>
                  <a:lnTo>
                    <a:pt x="5870" y="848035"/>
                  </a:lnTo>
                  <a:lnTo>
                    <a:pt x="13077" y="894024"/>
                  </a:lnTo>
                  <a:lnTo>
                    <a:pt x="23013" y="939049"/>
                  </a:lnTo>
                  <a:lnTo>
                    <a:pt x="35590" y="983022"/>
                  </a:lnTo>
                  <a:lnTo>
                    <a:pt x="50720" y="1025853"/>
                  </a:lnTo>
                  <a:lnTo>
                    <a:pt x="68315" y="1067456"/>
                  </a:lnTo>
                  <a:lnTo>
                    <a:pt x="88286" y="1107741"/>
                  </a:lnTo>
                  <a:lnTo>
                    <a:pt x="110546" y="1146621"/>
                  </a:lnTo>
                  <a:lnTo>
                    <a:pt x="135005" y="1184007"/>
                  </a:lnTo>
                  <a:lnTo>
                    <a:pt x="161576" y="1219811"/>
                  </a:lnTo>
                  <a:lnTo>
                    <a:pt x="190171" y="1253944"/>
                  </a:lnTo>
                  <a:lnTo>
                    <a:pt x="220700" y="1286319"/>
                  </a:lnTo>
                  <a:lnTo>
                    <a:pt x="253076" y="1316847"/>
                  </a:lnTo>
                  <a:lnTo>
                    <a:pt x="287211" y="1345440"/>
                  </a:lnTo>
                  <a:lnTo>
                    <a:pt x="323017" y="1372010"/>
                  </a:lnTo>
                  <a:lnTo>
                    <a:pt x="360404" y="1396468"/>
                  </a:lnTo>
                  <a:lnTo>
                    <a:pt x="399285" y="1418726"/>
                  </a:lnTo>
                  <a:lnTo>
                    <a:pt x="439571" y="1438696"/>
                  </a:lnTo>
                  <a:lnTo>
                    <a:pt x="481175" y="1456290"/>
                  </a:lnTo>
                  <a:lnTo>
                    <a:pt x="524008" y="1471419"/>
                  </a:lnTo>
                  <a:lnTo>
                    <a:pt x="567981" y="1483995"/>
                  </a:lnTo>
                  <a:lnTo>
                    <a:pt x="613007" y="1493931"/>
                  </a:lnTo>
                  <a:lnTo>
                    <a:pt x="658997" y="1501136"/>
                  </a:lnTo>
                  <a:lnTo>
                    <a:pt x="705863" y="1505525"/>
                  </a:lnTo>
                  <a:lnTo>
                    <a:pt x="753516" y="1507007"/>
                  </a:lnTo>
                  <a:lnTo>
                    <a:pt x="801169" y="1505525"/>
                  </a:lnTo>
                  <a:lnTo>
                    <a:pt x="848035" y="1501136"/>
                  </a:lnTo>
                  <a:lnTo>
                    <a:pt x="894025" y="1493931"/>
                  </a:lnTo>
                  <a:lnTo>
                    <a:pt x="939051" y="1483995"/>
                  </a:lnTo>
                  <a:lnTo>
                    <a:pt x="983024" y="1471419"/>
                  </a:lnTo>
                  <a:lnTo>
                    <a:pt x="1025857" y="1456290"/>
                  </a:lnTo>
                  <a:lnTo>
                    <a:pt x="1067460" y="1438696"/>
                  </a:lnTo>
                  <a:lnTo>
                    <a:pt x="1107747" y="1418726"/>
                  </a:lnTo>
                  <a:lnTo>
                    <a:pt x="1146628" y="1396468"/>
                  </a:lnTo>
                  <a:lnTo>
                    <a:pt x="1184015" y="1372010"/>
                  </a:lnTo>
                  <a:lnTo>
                    <a:pt x="1219820" y="1345440"/>
                  </a:lnTo>
                  <a:lnTo>
                    <a:pt x="1253955" y="1316847"/>
                  </a:lnTo>
                  <a:lnTo>
                    <a:pt x="1286332" y="1286319"/>
                  </a:lnTo>
                  <a:lnTo>
                    <a:pt x="1316861" y="1253944"/>
                  </a:lnTo>
                  <a:lnTo>
                    <a:pt x="1345456" y="1219811"/>
                  </a:lnTo>
                  <a:lnTo>
                    <a:pt x="1372027" y="1184007"/>
                  </a:lnTo>
                  <a:lnTo>
                    <a:pt x="1396486" y="1146621"/>
                  </a:lnTo>
                  <a:lnTo>
                    <a:pt x="1418746" y="1107741"/>
                  </a:lnTo>
                  <a:lnTo>
                    <a:pt x="1438717" y="1067456"/>
                  </a:lnTo>
                  <a:lnTo>
                    <a:pt x="1456312" y="1025853"/>
                  </a:lnTo>
                  <a:lnTo>
                    <a:pt x="1471442" y="983022"/>
                  </a:lnTo>
                  <a:lnTo>
                    <a:pt x="1484019" y="939049"/>
                  </a:lnTo>
                  <a:lnTo>
                    <a:pt x="1493955" y="894024"/>
                  </a:lnTo>
                  <a:lnTo>
                    <a:pt x="1501161" y="848035"/>
                  </a:lnTo>
                  <a:lnTo>
                    <a:pt x="1505550" y="801169"/>
                  </a:lnTo>
                  <a:lnTo>
                    <a:pt x="1507032" y="753516"/>
                  </a:lnTo>
                  <a:lnTo>
                    <a:pt x="1505550" y="705863"/>
                  </a:lnTo>
                  <a:lnTo>
                    <a:pt x="1501161" y="658997"/>
                  </a:lnTo>
                  <a:lnTo>
                    <a:pt x="1493955" y="613007"/>
                  </a:lnTo>
                  <a:lnTo>
                    <a:pt x="1484019" y="567981"/>
                  </a:lnTo>
                  <a:lnTo>
                    <a:pt x="1471442" y="524008"/>
                  </a:lnTo>
                  <a:lnTo>
                    <a:pt x="1456312" y="481175"/>
                  </a:lnTo>
                  <a:lnTo>
                    <a:pt x="1438717" y="439571"/>
                  </a:lnTo>
                  <a:lnTo>
                    <a:pt x="1418746" y="399285"/>
                  </a:lnTo>
                  <a:lnTo>
                    <a:pt x="1396486" y="360404"/>
                  </a:lnTo>
                  <a:lnTo>
                    <a:pt x="1372027" y="323017"/>
                  </a:lnTo>
                  <a:lnTo>
                    <a:pt x="1345456" y="287211"/>
                  </a:lnTo>
                  <a:lnTo>
                    <a:pt x="1316861" y="253076"/>
                  </a:lnTo>
                  <a:lnTo>
                    <a:pt x="1286332" y="220700"/>
                  </a:lnTo>
                  <a:lnTo>
                    <a:pt x="1253955" y="190171"/>
                  </a:lnTo>
                  <a:lnTo>
                    <a:pt x="1219820" y="161576"/>
                  </a:lnTo>
                  <a:lnTo>
                    <a:pt x="1184015" y="135005"/>
                  </a:lnTo>
                  <a:lnTo>
                    <a:pt x="1146628" y="110546"/>
                  </a:lnTo>
                  <a:lnTo>
                    <a:pt x="1107747" y="88286"/>
                  </a:lnTo>
                  <a:lnTo>
                    <a:pt x="1067460" y="68315"/>
                  </a:lnTo>
                  <a:lnTo>
                    <a:pt x="1025857" y="50720"/>
                  </a:lnTo>
                  <a:lnTo>
                    <a:pt x="983024" y="35590"/>
                  </a:lnTo>
                  <a:lnTo>
                    <a:pt x="939051" y="23013"/>
                  </a:lnTo>
                  <a:lnTo>
                    <a:pt x="894025" y="13077"/>
                  </a:lnTo>
                  <a:lnTo>
                    <a:pt x="848035" y="5870"/>
                  </a:lnTo>
                  <a:lnTo>
                    <a:pt x="801169" y="1482"/>
                  </a:lnTo>
                  <a:lnTo>
                    <a:pt x="753516" y="0"/>
                  </a:lnTo>
                  <a:close/>
                </a:path>
              </a:pathLst>
            </a:custGeom>
            <a:solidFill>
              <a:srgbClr val="F58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4">
              <a:extLst>
                <a:ext uri="{FF2B5EF4-FFF2-40B4-BE49-F238E27FC236}">
                  <a16:creationId xmlns:a16="http://schemas.microsoft.com/office/drawing/2014/main" id="{AC970361-0F67-497D-9615-ADC6DBA0008A}"/>
                </a:ext>
              </a:extLst>
            </p:cNvPr>
            <p:cNvSpPr/>
            <p:nvPr/>
          </p:nvSpPr>
          <p:spPr>
            <a:xfrm>
              <a:off x="6077575" y="188619"/>
              <a:ext cx="874827" cy="874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Diagrama de flujo: conector 122">
              <a:extLst>
                <a:ext uri="{FF2B5EF4-FFF2-40B4-BE49-F238E27FC236}">
                  <a16:creationId xmlns:a16="http://schemas.microsoft.com/office/drawing/2014/main" id="{19AACDBD-AEBF-4995-A6EF-EB69747D391A}"/>
                </a:ext>
              </a:extLst>
            </p:cNvPr>
            <p:cNvSpPr/>
            <p:nvPr/>
          </p:nvSpPr>
          <p:spPr>
            <a:xfrm>
              <a:off x="5979911" y="246640"/>
              <a:ext cx="931327" cy="907815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26EA24-9652-4344-8562-A47DA09941D3}"/>
              </a:ext>
            </a:extLst>
          </p:cNvPr>
          <p:cNvGrpSpPr/>
          <p:nvPr/>
        </p:nvGrpSpPr>
        <p:grpSpPr>
          <a:xfrm>
            <a:off x="7457233" y="51770"/>
            <a:ext cx="515718" cy="489910"/>
            <a:chOff x="7252639" y="65261"/>
            <a:chExt cx="683352" cy="689098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/>
            <p:nvPr/>
          </p:nvSpPr>
          <p:spPr>
            <a:xfrm>
              <a:off x="7252639" y="65261"/>
              <a:ext cx="683352" cy="689098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Diagrama de flujo: conector 124">
              <a:extLst>
                <a:ext uri="{FF2B5EF4-FFF2-40B4-BE49-F238E27FC236}">
                  <a16:creationId xmlns:a16="http://schemas.microsoft.com/office/drawing/2014/main" id="{922B11B5-695B-439B-8ABA-875BFEF166B2}"/>
                </a:ext>
              </a:extLst>
            </p:cNvPr>
            <p:cNvSpPr/>
            <p:nvPr/>
          </p:nvSpPr>
          <p:spPr>
            <a:xfrm>
              <a:off x="7299533" y="133178"/>
              <a:ext cx="595111" cy="580344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809703" y="1051365"/>
            <a:ext cx="7035417" cy="3722118"/>
            <a:chOff x="247728" y="1013265"/>
            <a:chExt cx="7035417" cy="3722118"/>
          </a:xfrm>
        </p:grpSpPr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id="{34D7A296-9A7A-4BE8-A17E-9AC3DAE786BD}"/>
                </a:ext>
              </a:extLst>
            </p:cNvPr>
            <p:cNvSpPr/>
            <p:nvPr/>
          </p:nvSpPr>
          <p:spPr>
            <a:xfrm>
              <a:off x="986789" y="1013265"/>
              <a:ext cx="227170" cy="245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grpSp>
          <p:nvGrpSpPr>
            <p:cNvPr id="288" name="Grupo 287">
              <a:extLst>
                <a:ext uri="{FF2B5EF4-FFF2-40B4-BE49-F238E27FC236}">
                  <a16:creationId xmlns:a16="http://schemas.microsoft.com/office/drawing/2014/main" id="{4E764576-D915-476B-9C58-953467FCA638}"/>
                </a:ext>
              </a:extLst>
            </p:cNvPr>
            <p:cNvGrpSpPr/>
            <p:nvPr/>
          </p:nvGrpSpPr>
          <p:grpSpPr>
            <a:xfrm>
              <a:off x="247728" y="1150842"/>
              <a:ext cx="7035417" cy="3584541"/>
              <a:chOff x="208998" y="1324054"/>
              <a:chExt cx="5206283" cy="2262151"/>
            </a:xfrm>
          </p:grpSpPr>
          <p:sp>
            <p:nvSpPr>
              <p:cNvPr id="291" name="object 90">
                <a:extLst>
                  <a:ext uri="{FF2B5EF4-FFF2-40B4-BE49-F238E27FC236}">
                    <a16:creationId xmlns:a16="http://schemas.microsoft.com/office/drawing/2014/main" id="{05AC154C-6AD0-438C-9AE1-2570F409ECCA}"/>
                  </a:ext>
                </a:extLst>
              </p:cNvPr>
              <p:cNvSpPr/>
              <p:nvPr/>
            </p:nvSpPr>
            <p:spPr>
              <a:xfrm>
                <a:off x="346628" y="1387211"/>
                <a:ext cx="5068653" cy="2198994"/>
              </a:xfrm>
              <a:custGeom>
                <a:avLst/>
                <a:gdLst/>
                <a:ahLst/>
                <a:cxnLst/>
                <a:rect l="l" t="t" r="r" b="b"/>
                <a:pathLst>
                  <a:path w="3775075" h="2741929">
                    <a:moveTo>
                      <a:pt x="0" y="2741358"/>
                    </a:moveTo>
                    <a:lnTo>
                      <a:pt x="3774681" y="2741358"/>
                    </a:lnTo>
                    <a:lnTo>
                      <a:pt x="3774681" y="0"/>
                    </a:lnTo>
                    <a:lnTo>
                      <a:pt x="0" y="0"/>
                    </a:lnTo>
                    <a:lnTo>
                      <a:pt x="0" y="2741358"/>
                    </a:lnTo>
                    <a:close/>
                  </a:path>
                </a:pathLst>
              </a:custGeom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94" name="Grupo 293">
                <a:extLst>
                  <a:ext uri="{FF2B5EF4-FFF2-40B4-BE49-F238E27FC236}">
                    <a16:creationId xmlns:a16="http://schemas.microsoft.com/office/drawing/2014/main" id="{EC36C87A-A67C-4819-B37C-69CBB3538CDD}"/>
                  </a:ext>
                </a:extLst>
              </p:cNvPr>
              <p:cNvGrpSpPr/>
              <p:nvPr/>
            </p:nvGrpSpPr>
            <p:grpSpPr>
              <a:xfrm>
                <a:off x="208998" y="1324054"/>
                <a:ext cx="3047627" cy="174284"/>
                <a:chOff x="2986181" y="1241912"/>
                <a:chExt cx="3047627" cy="174284"/>
              </a:xfrm>
            </p:grpSpPr>
            <p:sp>
              <p:nvSpPr>
                <p:cNvPr id="402" name="object 114">
                  <a:extLst>
                    <a:ext uri="{FF2B5EF4-FFF2-40B4-BE49-F238E27FC236}">
                      <a16:creationId xmlns:a16="http://schemas.microsoft.com/office/drawing/2014/main" id="{21E0CF49-D5CA-4F08-A7FE-A76F0FFEF198}"/>
                    </a:ext>
                  </a:extLst>
                </p:cNvPr>
                <p:cNvSpPr txBox="1"/>
                <p:nvPr/>
              </p:nvSpPr>
              <p:spPr>
                <a:xfrm>
                  <a:off x="2986181" y="1241912"/>
                  <a:ext cx="3047627" cy="103186"/>
                </a:xfrm>
                <a:prstGeom prst="rect">
                  <a:avLst/>
                </a:prstGeom>
                <a:solidFill>
                  <a:srgbClr val="2BB673"/>
                </a:solidFill>
              </p:spPr>
              <p:txBody>
                <a:bodyPr vert="horz" wrap="square" lIns="0" tIns="9525" rIns="0" bIns="0" rtlCol="0">
                  <a:spAutoFit/>
                </a:bodyPr>
                <a:lstStyle>
                  <a:defPPr>
                    <a:defRPr lang="es-PE"/>
                  </a:defPPr>
                  <a:lvl1pPr marL="127000" defTabSz="914400" eaLnBrk="1" latinLnBrk="0" hangingPunct="1">
                    <a:lnSpc>
                      <a:spcPct val="100000"/>
                    </a:lnSpc>
                    <a:spcBef>
                      <a:spcPts val="75"/>
                    </a:spcBef>
                    <a:defRPr sz="700" spc="-50">
                      <a:solidFill>
                        <a:srgbClr val="FFFFFF"/>
                      </a:solidFill>
                      <a:latin typeface="Arial"/>
                      <a:ea typeface="+mn-ea"/>
                      <a:cs typeface="Arial"/>
                    </a:defRPr>
                  </a:lvl1pPr>
                  <a:lvl2pPr defTabSz="914400" eaLnBrk="1" latinLnBrk="0" hangingPunct="1">
                    <a:defRPr sz="1800">
                      <a:latin typeface="+mn-lt"/>
                      <a:ea typeface="+mn-ea"/>
                    </a:defRPr>
                  </a:lvl2pPr>
                  <a:lvl3pPr defTabSz="914400" eaLnBrk="1" latinLnBrk="0" hangingPunct="1">
                    <a:defRPr sz="1800">
                      <a:latin typeface="+mn-lt"/>
                      <a:ea typeface="+mn-ea"/>
                    </a:defRPr>
                  </a:lvl3pPr>
                  <a:lvl4pPr defTabSz="914400" eaLnBrk="1" latinLnBrk="0" hangingPunct="1">
                    <a:defRPr sz="1800">
                      <a:latin typeface="+mn-lt"/>
                      <a:ea typeface="+mn-ea"/>
                    </a:defRPr>
                  </a:lvl4pPr>
                  <a:lvl5pPr defTabSz="914400" eaLnBrk="1" latinLnBrk="0" hangingPunct="1">
                    <a:defRPr sz="1800">
                      <a:latin typeface="+mn-lt"/>
                      <a:ea typeface="+mn-ea"/>
                    </a:defRPr>
                  </a:lvl5pPr>
                  <a:lvl6pPr>
                    <a:defRPr sz="1800">
                      <a:latin typeface="+mn-lt"/>
                      <a:ea typeface="+mn-ea"/>
                    </a:defRPr>
                  </a:lvl6pPr>
                  <a:lvl7pPr>
                    <a:defRPr sz="1800">
                      <a:latin typeface="+mn-lt"/>
                      <a:ea typeface="+mn-ea"/>
                    </a:defRPr>
                  </a:lvl7pPr>
                  <a:lvl8pPr>
                    <a:defRPr sz="1800">
                      <a:latin typeface="+mn-lt"/>
                      <a:ea typeface="+mn-ea"/>
                    </a:defRPr>
                  </a:lvl8pPr>
                  <a:lvl9pPr>
                    <a:defRPr sz="1800">
                      <a:latin typeface="+mn-lt"/>
                      <a:ea typeface="+mn-ea"/>
                    </a:defRPr>
                  </a:lvl9pPr>
                </a:lstStyle>
                <a:p>
                  <a:r>
                    <a:rPr lang="es-ES" sz="1000" b="1" dirty="0"/>
                    <a:t>Principales Actividades – “Líneas de Intervención”</a:t>
                  </a:r>
                  <a:endParaRPr sz="1000" b="1" dirty="0"/>
                </a:p>
              </p:txBody>
            </p:sp>
            <p:sp>
              <p:nvSpPr>
                <p:cNvPr id="403" name="object 82">
                  <a:extLst>
                    <a:ext uri="{FF2B5EF4-FFF2-40B4-BE49-F238E27FC236}">
                      <a16:creationId xmlns:a16="http://schemas.microsoft.com/office/drawing/2014/main" id="{037B08B2-6999-41A9-A558-5F0721B399A0}"/>
                    </a:ext>
                  </a:extLst>
                </p:cNvPr>
                <p:cNvSpPr/>
                <p:nvPr/>
              </p:nvSpPr>
              <p:spPr>
                <a:xfrm>
                  <a:off x="3016977" y="1345098"/>
                  <a:ext cx="106102" cy="71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10" h="58419">
                      <a:moveTo>
                        <a:pt x="54241" y="0"/>
                      </a:moveTo>
                      <a:lnTo>
                        <a:pt x="0" y="0"/>
                      </a:lnTo>
                      <a:lnTo>
                        <a:pt x="54241" y="58267"/>
                      </a:lnTo>
                      <a:lnTo>
                        <a:pt x="54241" y="0"/>
                      </a:lnTo>
                      <a:close/>
                    </a:path>
                  </a:pathLst>
                </a:custGeom>
                <a:solidFill>
                  <a:srgbClr val="414042"/>
                </a:solidFill>
              </p:spPr>
              <p:txBody>
                <a:bodyPr wrap="square" lIns="0" tIns="0" rIns="0" bIns="0" rtlCol="0"/>
                <a:lstStyle/>
                <a:p>
                  <a:endParaRPr b="1"/>
                </a:p>
              </p:txBody>
            </p:sp>
          </p:grpSp>
          <p:pic>
            <p:nvPicPr>
              <p:cNvPr id="295" name="Picture 4" descr="Imagen relacionada">
                <a:extLst>
                  <a:ext uri="{FF2B5EF4-FFF2-40B4-BE49-F238E27FC236}">
                    <a16:creationId xmlns:a16="http://schemas.microsoft.com/office/drawing/2014/main" id="{4991E031-112F-4B58-9AB3-C5B9B61E1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575" b="73292"/>
              <a:stretch/>
            </p:blipFill>
            <p:spPr bwMode="auto">
              <a:xfrm>
                <a:off x="922255" y="1532319"/>
                <a:ext cx="492367" cy="393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6" name="object 95">
                <a:extLst>
                  <a:ext uri="{FF2B5EF4-FFF2-40B4-BE49-F238E27FC236}">
                    <a16:creationId xmlns:a16="http://schemas.microsoft.com/office/drawing/2014/main" id="{DDE660F3-E523-468B-B66A-815E12B12E94}"/>
                  </a:ext>
                </a:extLst>
              </p:cNvPr>
              <p:cNvSpPr txBox="1"/>
              <p:nvPr/>
            </p:nvSpPr>
            <p:spPr>
              <a:xfrm>
                <a:off x="839965" y="1992512"/>
                <a:ext cx="707631" cy="16348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CONSTRUCCIÓN DE COBERTIZOS </a:t>
                </a:r>
                <a:endParaRPr sz="8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299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58696A74-ABD5-451C-9CAB-866660EA69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20" t="69045" r="63256" b="4983"/>
              <a:stretch/>
            </p:blipFill>
            <p:spPr bwMode="auto">
              <a:xfrm>
                <a:off x="2046561" y="1461547"/>
                <a:ext cx="407378" cy="4172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0" name="object 95">
                <a:extLst>
                  <a:ext uri="{FF2B5EF4-FFF2-40B4-BE49-F238E27FC236}">
                    <a16:creationId xmlns:a16="http://schemas.microsoft.com/office/drawing/2014/main" id="{5F09A09F-E2F8-48A8-B196-D507AAADC494}"/>
                  </a:ext>
                </a:extLst>
              </p:cNvPr>
              <p:cNvSpPr txBox="1"/>
              <p:nvPr/>
            </p:nvSpPr>
            <p:spPr>
              <a:xfrm>
                <a:off x="1856947" y="1950435"/>
                <a:ext cx="832376" cy="1634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COMERCIALIZACIÓN DE GUANO DE ISLAS</a:t>
                </a:r>
              </a:p>
            </p:txBody>
          </p:sp>
          <p:pic>
            <p:nvPicPr>
              <p:cNvPr id="359" name="Picture 12" descr="Resultado de imagen para agriculturE ICONS png">
                <a:extLst>
                  <a:ext uri="{FF2B5EF4-FFF2-40B4-BE49-F238E27FC236}">
                    <a16:creationId xmlns:a16="http://schemas.microsoft.com/office/drawing/2014/main" id="{BDA639AE-67EE-4464-9943-91B84264A4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89" t="3936" r="70861" b="71483"/>
              <a:stretch/>
            </p:blipFill>
            <p:spPr bwMode="auto">
              <a:xfrm>
                <a:off x="4455604" y="1561664"/>
                <a:ext cx="342870" cy="334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0" name="object 77">
                <a:extLst>
                  <a:ext uri="{FF2B5EF4-FFF2-40B4-BE49-F238E27FC236}">
                    <a16:creationId xmlns:a16="http://schemas.microsoft.com/office/drawing/2014/main" id="{1C64D2FB-4B09-4378-9F22-577ECA0AA9D4}"/>
                  </a:ext>
                </a:extLst>
              </p:cNvPr>
              <p:cNvSpPr/>
              <p:nvPr/>
            </p:nvSpPr>
            <p:spPr>
              <a:xfrm>
                <a:off x="404746" y="1478266"/>
                <a:ext cx="4957558" cy="1043446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67" name="CuadroTexto 366">
                <a:extLst>
                  <a:ext uri="{FF2B5EF4-FFF2-40B4-BE49-F238E27FC236}">
                    <a16:creationId xmlns:a16="http://schemas.microsoft.com/office/drawing/2014/main" id="{98980EBD-B830-43EC-9843-BD58BE0CE721}"/>
                  </a:ext>
                </a:extLst>
              </p:cNvPr>
              <p:cNvSpPr txBox="1"/>
              <p:nvPr/>
            </p:nvSpPr>
            <p:spPr>
              <a:xfrm>
                <a:off x="4178034" y="1950433"/>
                <a:ext cx="808136" cy="1634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spcBef>
                    <a:spcPts val="100"/>
                  </a:spcBef>
                  <a:defRPr sz="50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dirty="0" smtClean="0"/>
                  <a:t>FERIAS DE LA CHACRA A LA OLLA</a:t>
                </a:r>
                <a:endParaRPr lang="es-PE" sz="800" b="1" dirty="0"/>
              </a:p>
            </p:txBody>
          </p:sp>
          <p:sp>
            <p:nvSpPr>
              <p:cNvPr id="368" name="CuadroTexto 367">
                <a:extLst>
                  <a:ext uri="{FF2B5EF4-FFF2-40B4-BE49-F238E27FC236}">
                    <a16:creationId xmlns:a16="http://schemas.microsoft.com/office/drawing/2014/main" id="{28B6EBC4-3C20-4F95-BE24-6F62E782394B}"/>
                  </a:ext>
                </a:extLst>
              </p:cNvPr>
              <p:cNvSpPr txBox="1"/>
              <p:nvPr/>
            </p:nvSpPr>
            <p:spPr>
              <a:xfrm>
                <a:off x="918593" y="2231053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900" b="1" spc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dirty="0" smtClean="0">
                    <a:solidFill>
                      <a:schemeClr val="tx1"/>
                    </a:solidFill>
                  </a:rPr>
                  <a:t>2,353 u</a:t>
                </a:r>
                <a:endParaRPr lang="es-PE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2" name="CuadroTexto 371">
                <a:extLst>
                  <a:ext uri="{FF2B5EF4-FFF2-40B4-BE49-F238E27FC236}">
                    <a16:creationId xmlns:a16="http://schemas.microsoft.com/office/drawing/2014/main" id="{37C29595-E666-4017-A676-C966C2779735}"/>
                  </a:ext>
                </a:extLst>
              </p:cNvPr>
              <p:cNvSpPr txBox="1"/>
              <p:nvPr/>
            </p:nvSpPr>
            <p:spPr>
              <a:xfrm>
                <a:off x="1899765" y="2242654"/>
                <a:ext cx="700968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27,209 </a:t>
                </a:r>
                <a:r>
                  <a:rPr lang="es-PE" sz="800" b="1" spc="0" dirty="0" err="1" smtClean="0">
                    <a:solidFill>
                      <a:schemeClr val="tx1"/>
                    </a:solidFill>
                  </a:rPr>
                  <a:t>tn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object 77">
                <a:extLst>
                  <a:ext uri="{FF2B5EF4-FFF2-40B4-BE49-F238E27FC236}">
                    <a16:creationId xmlns:a16="http://schemas.microsoft.com/office/drawing/2014/main" id="{0F439DA2-B5EC-4AB2-A3A0-450AAA7FBC9C}"/>
                  </a:ext>
                </a:extLst>
              </p:cNvPr>
              <p:cNvSpPr/>
              <p:nvPr/>
            </p:nvSpPr>
            <p:spPr>
              <a:xfrm>
                <a:off x="395955" y="2620563"/>
                <a:ext cx="1854294" cy="962262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9" name="object 77">
                <a:extLst>
                  <a:ext uri="{FF2B5EF4-FFF2-40B4-BE49-F238E27FC236}">
                    <a16:creationId xmlns:a16="http://schemas.microsoft.com/office/drawing/2014/main" id="{438FEEB4-91D6-4462-B434-466E0DB85006}"/>
                  </a:ext>
                </a:extLst>
              </p:cNvPr>
              <p:cNvSpPr/>
              <p:nvPr/>
            </p:nvSpPr>
            <p:spPr>
              <a:xfrm>
                <a:off x="2354487" y="2628000"/>
                <a:ext cx="2994747" cy="954825"/>
              </a:xfrm>
              <a:custGeom>
                <a:avLst/>
                <a:gdLst/>
                <a:ahLst/>
                <a:cxnLst/>
                <a:rect l="l" t="t" r="r" b="b"/>
                <a:pathLst>
                  <a:path w="3171825" h="395604">
                    <a:moveTo>
                      <a:pt x="3171456" y="395236"/>
                    </a:moveTo>
                    <a:lnTo>
                      <a:pt x="0" y="395236"/>
                    </a:lnTo>
                    <a:lnTo>
                      <a:pt x="0" y="0"/>
                    </a:lnTo>
                    <a:lnTo>
                      <a:pt x="3171456" y="0"/>
                    </a:lnTo>
                    <a:lnTo>
                      <a:pt x="3171456" y="395236"/>
                    </a:lnTo>
                    <a:close/>
                  </a:path>
                </a:pathLst>
              </a:custGeom>
              <a:ln w="6349">
                <a:solidFill>
                  <a:srgbClr val="2BB673"/>
                </a:solidFill>
                <a:prstDash val="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0" name="object 79">
                <a:extLst>
                  <a:ext uri="{FF2B5EF4-FFF2-40B4-BE49-F238E27FC236}">
                    <a16:creationId xmlns:a16="http://schemas.microsoft.com/office/drawing/2014/main" id="{D3DC2FED-3530-4B06-9A1C-8F70633BF041}"/>
                  </a:ext>
                </a:extLst>
              </p:cNvPr>
              <p:cNvSpPr txBox="1"/>
              <p:nvPr/>
            </p:nvSpPr>
            <p:spPr>
              <a:xfrm>
                <a:off x="788670" y="2579598"/>
                <a:ext cx="1047112" cy="101567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6985" rIns="0" bIns="0" rtlCol="0">
                <a:spAutoFit/>
              </a:bodyPr>
              <a:lstStyle/>
              <a:p>
                <a:pPr marL="28575" algn="ctr">
                  <a:lnSpc>
                    <a:spcPct val="100000"/>
                  </a:lnSpc>
                  <a:spcBef>
                    <a:spcPts val="55"/>
                  </a:spcBef>
                </a:pPr>
                <a:r>
                  <a:rPr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In</a:t>
                </a:r>
                <a:r>
                  <a:rPr lang="es-PE"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sumos</a:t>
                </a:r>
                <a:r>
                  <a:rPr lang="es-PE" sz="1000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s-PE" sz="1000" b="1" spc="10" dirty="0">
                    <a:solidFill>
                      <a:srgbClr val="FFFFFF"/>
                    </a:solidFill>
                    <a:latin typeface="Arial"/>
                    <a:cs typeface="Arial"/>
                  </a:rPr>
                  <a:t>Agrícolas</a:t>
                </a:r>
                <a:endParaRPr sz="1000" b="1" dirty="0">
                  <a:latin typeface="Arial"/>
                  <a:cs typeface="Arial"/>
                </a:endParaRPr>
              </a:p>
            </p:txBody>
          </p:sp>
          <p:sp>
            <p:nvSpPr>
              <p:cNvPr id="381" name="object 79">
                <a:extLst>
                  <a:ext uri="{FF2B5EF4-FFF2-40B4-BE49-F238E27FC236}">
                    <a16:creationId xmlns:a16="http://schemas.microsoft.com/office/drawing/2014/main" id="{5246A718-3DE8-417D-85FC-4787F1232ABA}"/>
                  </a:ext>
                </a:extLst>
              </p:cNvPr>
              <p:cNvSpPr txBox="1"/>
              <p:nvPr/>
            </p:nvSpPr>
            <p:spPr>
              <a:xfrm>
                <a:off x="3306515" y="2577340"/>
                <a:ext cx="1047112" cy="101567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6985" rIns="0" bIns="0" rtlCol="0">
                <a:spAutoFit/>
              </a:bodyPr>
              <a:lstStyle>
                <a:defPPr lvl="0">
                  <a:defRPr lang="es-ES"/>
                </a:defPPr>
                <a:lvl1pPr marL="28575" algn="ctr">
                  <a:lnSpc>
                    <a:spcPct val="100000"/>
                  </a:lnSpc>
                  <a:spcBef>
                    <a:spcPts val="55"/>
                  </a:spcBef>
                  <a:defRPr sz="800" b="1" spc="10">
                    <a:solidFill>
                      <a:srgbClr val="FFFFFF"/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sz="1000" dirty="0"/>
                  <a:t>In</a:t>
                </a:r>
                <a:r>
                  <a:rPr lang="es-PE" sz="1000" dirty="0"/>
                  <a:t>sumos Pecuarios</a:t>
                </a:r>
                <a:endParaRPr sz="1000" dirty="0"/>
              </a:p>
            </p:txBody>
          </p:sp>
          <p:pic>
            <p:nvPicPr>
              <p:cNvPr id="382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8D71DBF2-5381-4014-9B9C-26E105E33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6738" b="27660" l="40797" r="5934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41" t="4284" r="38417" b="71087"/>
              <a:stretch/>
            </p:blipFill>
            <p:spPr bwMode="auto">
              <a:xfrm>
                <a:off x="2637751" y="2700082"/>
                <a:ext cx="353918" cy="324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3" name="object 95">
                <a:extLst>
                  <a:ext uri="{FF2B5EF4-FFF2-40B4-BE49-F238E27FC236}">
                    <a16:creationId xmlns:a16="http://schemas.microsoft.com/office/drawing/2014/main" id="{B9B6FCCE-FAC3-4B6A-814E-A4F16786A22A}"/>
                  </a:ext>
                </a:extLst>
              </p:cNvPr>
              <p:cNvSpPr txBox="1"/>
              <p:nvPr/>
            </p:nvSpPr>
            <p:spPr>
              <a:xfrm>
                <a:off x="2451093" y="3044625"/>
                <a:ext cx="727234" cy="24117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50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dirty="0"/>
                  <a:t>DOTACION DE KIT DE SEMILLAS DE PASTOS</a:t>
                </a:r>
              </a:p>
            </p:txBody>
          </p:sp>
          <p:sp>
            <p:nvSpPr>
              <p:cNvPr id="384" name="CuadroTexto 383">
                <a:extLst>
                  <a:ext uri="{FF2B5EF4-FFF2-40B4-BE49-F238E27FC236}">
                    <a16:creationId xmlns:a16="http://schemas.microsoft.com/office/drawing/2014/main" id="{D1F628D5-F198-43DC-9D23-16F3B6DB9074}"/>
                  </a:ext>
                </a:extLst>
              </p:cNvPr>
              <p:cNvSpPr txBox="1"/>
              <p:nvPr/>
            </p:nvSpPr>
            <p:spPr>
              <a:xfrm>
                <a:off x="2507043" y="3359375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15,526 Kit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ángulo 385">
                <a:extLst>
                  <a:ext uri="{FF2B5EF4-FFF2-40B4-BE49-F238E27FC236}">
                    <a16:creationId xmlns:a16="http://schemas.microsoft.com/office/drawing/2014/main" id="{FF1BE666-E68A-4CB0-A4A1-ED64951794AE}"/>
                  </a:ext>
                </a:extLst>
              </p:cNvPr>
              <p:cNvSpPr/>
              <p:nvPr/>
            </p:nvSpPr>
            <p:spPr>
              <a:xfrm>
                <a:off x="472037" y="3040700"/>
                <a:ext cx="707398" cy="24117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DE PROTECCIÓN DE CULTIVOS </a:t>
                </a:r>
              </a:p>
            </p:txBody>
          </p:sp>
          <p:sp>
            <p:nvSpPr>
              <p:cNvPr id="387" name="CuadroTexto 386">
                <a:extLst>
                  <a:ext uri="{FF2B5EF4-FFF2-40B4-BE49-F238E27FC236}">
                    <a16:creationId xmlns:a16="http://schemas.microsoft.com/office/drawing/2014/main" id="{747C9BA9-3EF3-4FA6-88CB-4E0F7C59ABB5}"/>
                  </a:ext>
                </a:extLst>
              </p:cNvPr>
              <p:cNvSpPr txBox="1"/>
              <p:nvPr/>
            </p:nvSpPr>
            <p:spPr>
              <a:xfrm>
                <a:off x="540277" y="3357426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1,082 </a:t>
                </a:r>
                <a:r>
                  <a:rPr lang="es-PE" sz="800" b="1" spc="0" dirty="0" err="1" smtClean="0">
                    <a:solidFill>
                      <a:schemeClr val="tx1"/>
                    </a:solidFill>
                  </a:rPr>
                  <a:t>fito</a:t>
                </a:r>
                <a:r>
                  <a:rPr lang="es-PE" sz="800" b="1" spc="0" dirty="0" smtClean="0">
                    <a:solidFill>
                      <a:schemeClr val="tx1"/>
                    </a:solidFill>
                  </a:rPr>
                  <a:t> toldos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8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CA4D8C9A-F87F-48A5-9E93-34CD51C7D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274" b="31111" l="64674" r="804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30" t="3951" r="19787" b="68267"/>
              <a:stretch/>
            </p:blipFill>
            <p:spPr bwMode="auto">
              <a:xfrm>
                <a:off x="713289" y="2730844"/>
                <a:ext cx="269312" cy="276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0" name="Picture 8" descr="Resultado de imagen para agriculture icons png">
                <a:extLst>
                  <a:ext uri="{FF2B5EF4-FFF2-40B4-BE49-F238E27FC236}">
                    <a16:creationId xmlns:a16="http://schemas.microsoft.com/office/drawing/2014/main" id="{EBE94112-0521-469C-8F9B-E49DD7EBB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693" t="68555" r="42806" b="3008"/>
              <a:stretch/>
            </p:blipFill>
            <p:spPr bwMode="auto">
              <a:xfrm>
                <a:off x="1579614" y="2699222"/>
                <a:ext cx="283949" cy="3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1" name="Rectángulo 390">
                <a:extLst>
                  <a:ext uri="{FF2B5EF4-FFF2-40B4-BE49-F238E27FC236}">
                    <a16:creationId xmlns:a16="http://schemas.microsoft.com/office/drawing/2014/main" id="{0B9E1956-3669-4DCC-AC91-ACB6A699B8F5}"/>
                  </a:ext>
                </a:extLst>
              </p:cNvPr>
              <p:cNvSpPr/>
              <p:nvPr/>
            </p:nvSpPr>
            <p:spPr>
              <a:xfrm>
                <a:off x="1391679" y="3056565"/>
                <a:ext cx="700968" cy="24117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DE APLICACIÓN FOLIAR</a:t>
                </a:r>
              </a:p>
            </p:txBody>
          </p:sp>
          <p:sp>
            <p:nvSpPr>
              <p:cNvPr id="392" name="CuadroTexto 391">
                <a:extLst>
                  <a:ext uri="{FF2B5EF4-FFF2-40B4-BE49-F238E27FC236}">
                    <a16:creationId xmlns:a16="http://schemas.microsoft.com/office/drawing/2014/main" id="{B52381FE-94C7-4156-961E-BD54945C785E}"/>
                  </a:ext>
                </a:extLst>
              </p:cNvPr>
              <p:cNvSpPr txBox="1"/>
              <p:nvPr/>
            </p:nvSpPr>
            <p:spPr>
              <a:xfrm>
                <a:off x="1413920" y="3350158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6,680 Kit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Rectángulo 393">
                <a:extLst>
                  <a:ext uri="{FF2B5EF4-FFF2-40B4-BE49-F238E27FC236}">
                    <a16:creationId xmlns:a16="http://schemas.microsoft.com/office/drawing/2014/main" id="{7B12C7F9-4EB8-430D-8BF7-161441CC131D}"/>
                  </a:ext>
                </a:extLst>
              </p:cNvPr>
              <p:cNvSpPr/>
              <p:nvPr/>
            </p:nvSpPr>
            <p:spPr>
              <a:xfrm>
                <a:off x="3478700" y="3070025"/>
                <a:ext cx="615337" cy="24117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     DE    KIT    VETERINARIO</a:t>
                </a:r>
              </a:p>
            </p:txBody>
          </p:sp>
          <p:pic>
            <p:nvPicPr>
              <p:cNvPr id="395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558B85ED-D0FC-4E91-BF88-31A361F5D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37943" b="60993" l="12637" r="3489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79" t="35359" r="63794" b="37285"/>
              <a:stretch/>
            </p:blipFill>
            <p:spPr bwMode="auto">
              <a:xfrm>
                <a:off x="3541501" y="2698671"/>
                <a:ext cx="489737" cy="3972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6" name="CuadroTexto 395">
                <a:extLst>
                  <a:ext uri="{FF2B5EF4-FFF2-40B4-BE49-F238E27FC236}">
                    <a16:creationId xmlns:a16="http://schemas.microsoft.com/office/drawing/2014/main" id="{F4884BD0-FAC3-4A81-806B-BFDC8193B5EA}"/>
                  </a:ext>
                </a:extLst>
              </p:cNvPr>
              <p:cNvSpPr txBox="1"/>
              <p:nvPr/>
            </p:nvSpPr>
            <p:spPr>
              <a:xfrm>
                <a:off x="3478700" y="3354781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15,000 Kit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8" name="Picture 6" descr="Resultado de imagen para agriculture icons png">
                <a:extLst>
                  <a:ext uri="{FF2B5EF4-FFF2-40B4-BE49-F238E27FC236}">
                    <a16:creationId xmlns:a16="http://schemas.microsoft.com/office/drawing/2014/main" id="{9CECDD58-733A-45BD-AFA4-5C35DF3F9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>
                <a:duotone>
                  <a:srgbClr val="9BBB59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71588" b="96843" l="12648" r="33476">
                            <a14:foregroundMark x1="26648" y1="84220" x2="26648" y2="842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44" t="68431" r="63921"/>
              <a:stretch/>
            </p:blipFill>
            <p:spPr bwMode="auto">
              <a:xfrm>
                <a:off x="4484999" y="2601731"/>
                <a:ext cx="474338" cy="4456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" name="Rectángulo 398">
                <a:extLst>
                  <a:ext uri="{FF2B5EF4-FFF2-40B4-BE49-F238E27FC236}">
                    <a16:creationId xmlns:a16="http://schemas.microsoft.com/office/drawing/2014/main" id="{41BDE045-45DE-408A-96D3-55BD1004244E}"/>
                  </a:ext>
                </a:extLst>
              </p:cNvPr>
              <p:cNvSpPr/>
              <p:nvPr/>
            </p:nvSpPr>
            <p:spPr>
              <a:xfrm>
                <a:off x="4198612" y="3045769"/>
                <a:ext cx="1047112" cy="24117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</a:pPr>
                <a:r>
                  <a:rPr lang="es-PE" sz="800" b="1" dirty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DOTACIÓN DE KIT CONSERVACIÓN DE FORRAJES</a:t>
                </a:r>
              </a:p>
            </p:txBody>
          </p:sp>
          <p:sp>
            <p:nvSpPr>
              <p:cNvPr id="400" name="CuadroTexto 399">
                <a:extLst>
                  <a:ext uri="{FF2B5EF4-FFF2-40B4-BE49-F238E27FC236}">
                    <a16:creationId xmlns:a16="http://schemas.microsoft.com/office/drawing/2014/main" id="{5C10B4F1-ED6A-47E0-88D4-0B3333E6D8AF}"/>
                  </a:ext>
                </a:extLst>
              </p:cNvPr>
              <p:cNvSpPr txBox="1"/>
              <p:nvPr/>
            </p:nvSpPr>
            <p:spPr>
              <a:xfrm>
                <a:off x="4414500" y="3360794"/>
                <a:ext cx="615336" cy="8578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1000" spc="-14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800" b="1" spc="0" dirty="0" smtClean="0">
                    <a:solidFill>
                      <a:schemeClr val="tx1"/>
                    </a:solidFill>
                  </a:rPr>
                  <a:t>378 Kit</a:t>
                </a:r>
                <a:endParaRPr lang="es-PE" sz="800" b="1" spc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4008041" y="1508799"/>
              <a:ext cx="1206674" cy="893631"/>
              <a:chOff x="3946089" y="1269662"/>
              <a:chExt cx="1165627" cy="795087"/>
            </a:xfrm>
          </p:grpSpPr>
          <p:pic>
            <p:nvPicPr>
              <p:cNvPr id="271" name="Picture 4" descr="Imagen relacionada">
                <a:extLst>
                  <a:ext uri="{FF2B5EF4-FFF2-40B4-BE49-F238E27FC236}">
                    <a16:creationId xmlns:a16="http://schemas.microsoft.com/office/drawing/2014/main" id="{D034553C-81C0-415B-98EC-39C17602B3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49" t="36299" r="34911" b="33040"/>
              <a:stretch/>
            </p:blipFill>
            <p:spPr bwMode="auto">
              <a:xfrm>
                <a:off x="4228836" y="1269662"/>
                <a:ext cx="486659" cy="46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2" name="object 95">
                <a:extLst>
                  <a:ext uri="{FF2B5EF4-FFF2-40B4-BE49-F238E27FC236}">
                    <a16:creationId xmlns:a16="http://schemas.microsoft.com/office/drawing/2014/main" id="{495EBE1F-2E83-4C75-A3DA-B09E67A6DAD8}"/>
                  </a:ext>
                </a:extLst>
              </p:cNvPr>
              <p:cNvSpPr txBox="1"/>
              <p:nvPr/>
            </p:nvSpPr>
            <p:spPr>
              <a:xfrm>
                <a:off x="3946089" y="1834270"/>
                <a:ext cx="1165627" cy="2304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s-PE" sz="800" b="1" dirty="0" smtClean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rPr>
                  <a:t>TRATAMIENTO DE CABEZA DE CUENCAS</a:t>
                </a:r>
                <a:endParaRPr lang="es-PE" sz="8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76" name="CuadroTexto 373">
              <a:extLst>
                <a:ext uri="{FF2B5EF4-FFF2-40B4-BE49-F238E27FC236}">
                  <a16:creationId xmlns:a16="http://schemas.microsoft.com/office/drawing/2014/main" id="{7558CEF0-619A-4AC9-A534-FBAD7E534528}"/>
                </a:ext>
              </a:extLst>
            </p:cNvPr>
            <p:cNvSpPr txBox="1"/>
            <p:nvPr/>
          </p:nvSpPr>
          <p:spPr>
            <a:xfrm>
              <a:off x="3970562" y="2605598"/>
              <a:ext cx="1164162" cy="1359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spc="-14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800" b="1" spc="0" dirty="0" smtClean="0">
                  <a:solidFill>
                    <a:schemeClr val="tx1"/>
                  </a:solidFill>
                </a:rPr>
                <a:t>10,856 ha</a:t>
              </a:r>
              <a:endParaRPr lang="es-PE" sz="800" b="1" spc="0" dirty="0">
                <a:solidFill>
                  <a:schemeClr val="tx1"/>
                </a:solidFill>
              </a:endParaRPr>
            </a:p>
          </p:txBody>
        </p:sp>
        <p:sp>
          <p:nvSpPr>
            <p:cNvPr id="277" name="CuadroTexto 373">
              <a:extLst>
                <a:ext uri="{FF2B5EF4-FFF2-40B4-BE49-F238E27FC236}">
                  <a16:creationId xmlns:a16="http://schemas.microsoft.com/office/drawing/2014/main" id="{7558CEF0-619A-4AC9-A534-FBAD7E534528}"/>
                </a:ext>
              </a:extLst>
            </p:cNvPr>
            <p:cNvSpPr txBox="1"/>
            <p:nvPr/>
          </p:nvSpPr>
          <p:spPr>
            <a:xfrm>
              <a:off x="5684887" y="2605598"/>
              <a:ext cx="1164162" cy="13593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spc="-14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800" b="1" spc="0" dirty="0" smtClean="0">
                  <a:solidFill>
                    <a:schemeClr val="tx1"/>
                  </a:solidFill>
                </a:rPr>
                <a:t>64 ferias</a:t>
              </a:r>
              <a:endParaRPr lang="es-PE" sz="800" b="1" spc="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4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531899" y="184649"/>
            <a:ext cx="3839703" cy="63671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4081" b="1" spc="-102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LOGROS 2019</a:t>
            </a:r>
            <a:endParaRPr lang="es-PE" sz="4081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DB66D1D-0CA8-44B5-B4A7-373E956C1654}"/>
              </a:ext>
            </a:extLst>
          </p:cNvPr>
          <p:cNvGrpSpPr/>
          <p:nvPr/>
        </p:nvGrpSpPr>
        <p:grpSpPr>
          <a:xfrm>
            <a:off x="948689" y="60989"/>
            <a:ext cx="672047" cy="638325"/>
            <a:chOff x="300243" y="231468"/>
            <a:chExt cx="1466850" cy="1475501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300243" y="231468"/>
              <a:ext cx="1466850" cy="1475501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58">
              <a:extLst>
                <a:ext uri="{FF2B5EF4-FFF2-40B4-BE49-F238E27FC236}">
                  <a16:creationId xmlns:a16="http://schemas.microsoft.com/office/drawing/2014/main" id="{2DA7E4CA-1311-4ABD-A998-75A57D2D9C3C}"/>
                </a:ext>
              </a:extLst>
            </p:cNvPr>
            <p:cNvSpPr/>
            <p:nvPr/>
          </p:nvSpPr>
          <p:spPr>
            <a:xfrm>
              <a:off x="436423" y="383292"/>
              <a:ext cx="1180515" cy="1180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3A6B0CE6-6B02-495C-963A-41C001C83E6B}"/>
              </a:ext>
            </a:extLst>
          </p:cNvPr>
          <p:cNvGrpSpPr/>
          <p:nvPr/>
        </p:nvGrpSpPr>
        <p:grpSpPr>
          <a:xfrm>
            <a:off x="1973541" y="445648"/>
            <a:ext cx="538678" cy="520374"/>
            <a:chOff x="2232674" y="1506303"/>
            <a:chExt cx="1068705" cy="106870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/>
            <p:nvPr/>
          </p:nvGrpSpPr>
          <p:grpSpPr>
            <a:xfrm>
              <a:off x="2232674" y="1506303"/>
              <a:ext cx="1068705" cy="1068705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6D96DA3F-4265-419C-9C42-A8A6B7A8843E}"/>
                </a:ext>
              </a:extLst>
            </p:cNvPr>
            <p:cNvSpPr/>
            <p:nvPr/>
          </p:nvSpPr>
          <p:spPr>
            <a:xfrm>
              <a:off x="2326922" y="1644000"/>
              <a:ext cx="863583" cy="8794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FC08937D-B7C9-42B7-8974-2A931602DA47}"/>
              </a:ext>
            </a:extLst>
          </p:cNvPr>
          <p:cNvGrpSpPr/>
          <p:nvPr/>
        </p:nvGrpSpPr>
        <p:grpSpPr>
          <a:xfrm>
            <a:off x="6234796" y="154516"/>
            <a:ext cx="825922" cy="800968"/>
            <a:chOff x="5927157" y="188619"/>
            <a:chExt cx="1025245" cy="1025245"/>
          </a:xfrm>
        </p:grpSpPr>
        <p:sp>
          <p:nvSpPr>
            <p:cNvPr id="220" name="object 13">
              <a:extLst>
                <a:ext uri="{FF2B5EF4-FFF2-40B4-BE49-F238E27FC236}">
                  <a16:creationId xmlns:a16="http://schemas.microsoft.com/office/drawing/2014/main" id="{946F7199-4686-43D8-B405-EBB5C345C441}"/>
                </a:ext>
              </a:extLst>
            </p:cNvPr>
            <p:cNvSpPr/>
            <p:nvPr/>
          </p:nvSpPr>
          <p:spPr>
            <a:xfrm>
              <a:off x="5927157" y="188619"/>
              <a:ext cx="1025245" cy="1025245"/>
            </a:xfrm>
            <a:custGeom>
              <a:avLst/>
              <a:gdLst/>
              <a:ahLst/>
              <a:cxnLst/>
              <a:rect l="l" t="t" r="r" b="b"/>
              <a:pathLst>
                <a:path w="1507490" h="1507489">
                  <a:moveTo>
                    <a:pt x="753516" y="0"/>
                  </a:moveTo>
                  <a:lnTo>
                    <a:pt x="705863" y="1482"/>
                  </a:lnTo>
                  <a:lnTo>
                    <a:pt x="658997" y="5870"/>
                  </a:lnTo>
                  <a:lnTo>
                    <a:pt x="613007" y="13077"/>
                  </a:lnTo>
                  <a:lnTo>
                    <a:pt x="567981" y="23013"/>
                  </a:lnTo>
                  <a:lnTo>
                    <a:pt x="524008" y="35590"/>
                  </a:lnTo>
                  <a:lnTo>
                    <a:pt x="481175" y="50720"/>
                  </a:lnTo>
                  <a:lnTo>
                    <a:pt x="439571" y="68315"/>
                  </a:lnTo>
                  <a:lnTo>
                    <a:pt x="399285" y="88286"/>
                  </a:lnTo>
                  <a:lnTo>
                    <a:pt x="360404" y="110546"/>
                  </a:lnTo>
                  <a:lnTo>
                    <a:pt x="323017" y="135005"/>
                  </a:lnTo>
                  <a:lnTo>
                    <a:pt x="287211" y="161576"/>
                  </a:lnTo>
                  <a:lnTo>
                    <a:pt x="253076" y="190171"/>
                  </a:lnTo>
                  <a:lnTo>
                    <a:pt x="220700" y="220700"/>
                  </a:lnTo>
                  <a:lnTo>
                    <a:pt x="190171" y="253076"/>
                  </a:lnTo>
                  <a:lnTo>
                    <a:pt x="161576" y="287211"/>
                  </a:lnTo>
                  <a:lnTo>
                    <a:pt x="135005" y="323017"/>
                  </a:lnTo>
                  <a:lnTo>
                    <a:pt x="110546" y="360404"/>
                  </a:lnTo>
                  <a:lnTo>
                    <a:pt x="88286" y="399285"/>
                  </a:lnTo>
                  <a:lnTo>
                    <a:pt x="68315" y="439571"/>
                  </a:lnTo>
                  <a:lnTo>
                    <a:pt x="50720" y="481175"/>
                  </a:lnTo>
                  <a:lnTo>
                    <a:pt x="35590" y="524008"/>
                  </a:lnTo>
                  <a:lnTo>
                    <a:pt x="23013" y="567981"/>
                  </a:lnTo>
                  <a:lnTo>
                    <a:pt x="13077" y="613007"/>
                  </a:lnTo>
                  <a:lnTo>
                    <a:pt x="5870" y="658997"/>
                  </a:lnTo>
                  <a:lnTo>
                    <a:pt x="1482" y="705863"/>
                  </a:lnTo>
                  <a:lnTo>
                    <a:pt x="0" y="753516"/>
                  </a:lnTo>
                  <a:lnTo>
                    <a:pt x="1482" y="801169"/>
                  </a:lnTo>
                  <a:lnTo>
                    <a:pt x="5870" y="848035"/>
                  </a:lnTo>
                  <a:lnTo>
                    <a:pt x="13077" y="894024"/>
                  </a:lnTo>
                  <a:lnTo>
                    <a:pt x="23013" y="939049"/>
                  </a:lnTo>
                  <a:lnTo>
                    <a:pt x="35590" y="983022"/>
                  </a:lnTo>
                  <a:lnTo>
                    <a:pt x="50720" y="1025853"/>
                  </a:lnTo>
                  <a:lnTo>
                    <a:pt x="68315" y="1067456"/>
                  </a:lnTo>
                  <a:lnTo>
                    <a:pt x="88286" y="1107741"/>
                  </a:lnTo>
                  <a:lnTo>
                    <a:pt x="110546" y="1146621"/>
                  </a:lnTo>
                  <a:lnTo>
                    <a:pt x="135005" y="1184007"/>
                  </a:lnTo>
                  <a:lnTo>
                    <a:pt x="161576" y="1219811"/>
                  </a:lnTo>
                  <a:lnTo>
                    <a:pt x="190171" y="1253944"/>
                  </a:lnTo>
                  <a:lnTo>
                    <a:pt x="220700" y="1286319"/>
                  </a:lnTo>
                  <a:lnTo>
                    <a:pt x="253076" y="1316847"/>
                  </a:lnTo>
                  <a:lnTo>
                    <a:pt x="287211" y="1345440"/>
                  </a:lnTo>
                  <a:lnTo>
                    <a:pt x="323017" y="1372010"/>
                  </a:lnTo>
                  <a:lnTo>
                    <a:pt x="360404" y="1396468"/>
                  </a:lnTo>
                  <a:lnTo>
                    <a:pt x="399285" y="1418726"/>
                  </a:lnTo>
                  <a:lnTo>
                    <a:pt x="439571" y="1438696"/>
                  </a:lnTo>
                  <a:lnTo>
                    <a:pt x="481175" y="1456290"/>
                  </a:lnTo>
                  <a:lnTo>
                    <a:pt x="524008" y="1471419"/>
                  </a:lnTo>
                  <a:lnTo>
                    <a:pt x="567981" y="1483995"/>
                  </a:lnTo>
                  <a:lnTo>
                    <a:pt x="613007" y="1493931"/>
                  </a:lnTo>
                  <a:lnTo>
                    <a:pt x="658997" y="1501136"/>
                  </a:lnTo>
                  <a:lnTo>
                    <a:pt x="705863" y="1505525"/>
                  </a:lnTo>
                  <a:lnTo>
                    <a:pt x="753516" y="1507007"/>
                  </a:lnTo>
                  <a:lnTo>
                    <a:pt x="801169" y="1505525"/>
                  </a:lnTo>
                  <a:lnTo>
                    <a:pt x="848035" y="1501136"/>
                  </a:lnTo>
                  <a:lnTo>
                    <a:pt x="894025" y="1493931"/>
                  </a:lnTo>
                  <a:lnTo>
                    <a:pt x="939051" y="1483995"/>
                  </a:lnTo>
                  <a:lnTo>
                    <a:pt x="983024" y="1471419"/>
                  </a:lnTo>
                  <a:lnTo>
                    <a:pt x="1025857" y="1456290"/>
                  </a:lnTo>
                  <a:lnTo>
                    <a:pt x="1067460" y="1438696"/>
                  </a:lnTo>
                  <a:lnTo>
                    <a:pt x="1107747" y="1418726"/>
                  </a:lnTo>
                  <a:lnTo>
                    <a:pt x="1146628" y="1396468"/>
                  </a:lnTo>
                  <a:lnTo>
                    <a:pt x="1184015" y="1372010"/>
                  </a:lnTo>
                  <a:lnTo>
                    <a:pt x="1219820" y="1345440"/>
                  </a:lnTo>
                  <a:lnTo>
                    <a:pt x="1253955" y="1316847"/>
                  </a:lnTo>
                  <a:lnTo>
                    <a:pt x="1286332" y="1286319"/>
                  </a:lnTo>
                  <a:lnTo>
                    <a:pt x="1316861" y="1253944"/>
                  </a:lnTo>
                  <a:lnTo>
                    <a:pt x="1345456" y="1219811"/>
                  </a:lnTo>
                  <a:lnTo>
                    <a:pt x="1372027" y="1184007"/>
                  </a:lnTo>
                  <a:lnTo>
                    <a:pt x="1396486" y="1146621"/>
                  </a:lnTo>
                  <a:lnTo>
                    <a:pt x="1418746" y="1107741"/>
                  </a:lnTo>
                  <a:lnTo>
                    <a:pt x="1438717" y="1067456"/>
                  </a:lnTo>
                  <a:lnTo>
                    <a:pt x="1456312" y="1025853"/>
                  </a:lnTo>
                  <a:lnTo>
                    <a:pt x="1471442" y="983022"/>
                  </a:lnTo>
                  <a:lnTo>
                    <a:pt x="1484019" y="939049"/>
                  </a:lnTo>
                  <a:lnTo>
                    <a:pt x="1493955" y="894024"/>
                  </a:lnTo>
                  <a:lnTo>
                    <a:pt x="1501161" y="848035"/>
                  </a:lnTo>
                  <a:lnTo>
                    <a:pt x="1505550" y="801169"/>
                  </a:lnTo>
                  <a:lnTo>
                    <a:pt x="1507032" y="753516"/>
                  </a:lnTo>
                  <a:lnTo>
                    <a:pt x="1505550" y="705863"/>
                  </a:lnTo>
                  <a:lnTo>
                    <a:pt x="1501161" y="658997"/>
                  </a:lnTo>
                  <a:lnTo>
                    <a:pt x="1493955" y="613007"/>
                  </a:lnTo>
                  <a:lnTo>
                    <a:pt x="1484019" y="567981"/>
                  </a:lnTo>
                  <a:lnTo>
                    <a:pt x="1471442" y="524008"/>
                  </a:lnTo>
                  <a:lnTo>
                    <a:pt x="1456312" y="481175"/>
                  </a:lnTo>
                  <a:lnTo>
                    <a:pt x="1438717" y="439571"/>
                  </a:lnTo>
                  <a:lnTo>
                    <a:pt x="1418746" y="399285"/>
                  </a:lnTo>
                  <a:lnTo>
                    <a:pt x="1396486" y="360404"/>
                  </a:lnTo>
                  <a:lnTo>
                    <a:pt x="1372027" y="323017"/>
                  </a:lnTo>
                  <a:lnTo>
                    <a:pt x="1345456" y="287211"/>
                  </a:lnTo>
                  <a:lnTo>
                    <a:pt x="1316861" y="253076"/>
                  </a:lnTo>
                  <a:lnTo>
                    <a:pt x="1286332" y="220700"/>
                  </a:lnTo>
                  <a:lnTo>
                    <a:pt x="1253955" y="190171"/>
                  </a:lnTo>
                  <a:lnTo>
                    <a:pt x="1219820" y="161576"/>
                  </a:lnTo>
                  <a:lnTo>
                    <a:pt x="1184015" y="135005"/>
                  </a:lnTo>
                  <a:lnTo>
                    <a:pt x="1146628" y="110546"/>
                  </a:lnTo>
                  <a:lnTo>
                    <a:pt x="1107747" y="88286"/>
                  </a:lnTo>
                  <a:lnTo>
                    <a:pt x="1067460" y="68315"/>
                  </a:lnTo>
                  <a:lnTo>
                    <a:pt x="1025857" y="50720"/>
                  </a:lnTo>
                  <a:lnTo>
                    <a:pt x="983024" y="35590"/>
                  </a:lnTo>
                  <a:lnTo>
                    <a:pt x="939051" y="23013"/>
                  </a:lnTo>
                  <a:lnTo>
                    <a:pt x="894025" y="13077"/>
                  </a:lnTo>
                  <a:lnTo>
                    <a:pt x="848035" y="5870"/>
                  </a:lnTo>
                  <a:lnTo>
                    <a:pt x="801169" y="1482"/>
                  </a:lnTo>
                  <a:lnTo>
                    <a:pt x="753516" y="0"/>
                  </a:lnTo>
                  <a:close/>
                </a:path>
              </a:pathLst>
            </a:custGeom>
            <a:solidFill>
              <a:srgbClr val="F58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4">
              <a:extLst>
                <a:ext uri="{FF2B5EF4-FFF2-40B4-BE49-F238E27FC236}">
                  <a16:creationId xmlns:a16="http://schemas.microsoft.com/office/drawing/2014/main" id="{AC970361-0F67-497D-9615-ADC6DBA0008A}"/>
                </a:ext>
              </a:extLst>
            </p:cNvPr>
            <p:cNvSpPr/>
            <p:nvPr/>
          </p:nvSpPr>
          <p:spPr>
            <a:xfrm>
              <a:off x="6077575" y="188619"/>
              <a:ext cx="874827" cy="8748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Diagrama de flujo: conector 122">
              <a:extLst>
                <a:ext uri="{FF2B5EF4-FFF2-40B4-BE49-F238E27FC236}">
                  <a16:creationId xmlns:a16="http://schemas.microsoft.com/office/drawing/2014/main" id="{19AACDBD-AEBF-4995-A6EF-EB69747D391A}"/>
                </a:ext>
              </a:extLst>
            </p:cNvPr>
            <p:cNvSpPr/>
            <p:nvPr/>
          </p:nvSpPr>
          <p:spPr>
            <a:xfrm>
              <a:off x="5979911" y="246640"/>
              <a:ext cx="931327" cy="907815"/>
            </a:xfrm>
            <a:prstGeom prst="flowChartConnector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926EA24-9652-4344-8562-A47DA09941D3}"/>
              </a:ext>
            </a:extLst>
          </p:cNvPr>
          <p:cNvGrpSpPr/>
          <p:nvPr/>
        </p:nvGrpSpPr>
        <p:grpSpPr>
          <a:xfrm>
            <a:off x="7457233" y="51770"/>
            <a:ext cx="515718" cy="489910"/>
            <a:chOff x="7252639" y="65261"/>
            <a:chExt cx="683352" cy="689098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/>
            <p:nvPr/>
          </p:nvSpPr>
          <p:spPr>
            <a:xfrm>
              <a:off x="7252639" y="65261"/>
              <a:ext cx="683352" cy="689098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Diagrama de flujo: conector 124">
              <a:extLst>
                <a:ext uri="{FF2B5EF4-FFF2-40B4-BE49-F238E27FC236}">
                  <a16:creationId xmlns:a16="http://schemas.microsoft.com/office/drawing/2014/main" id="{922B11B5-695B-439B-8ABA-875BFEF166B2}"/>
                </a:ext>
              </a:extLst>
            </p:cNvPr>
            <p:cNvSpPr/>
            <p:nvPr/>
          </p:nvSpPr>
          <p:spPr>
            <a:xfrm>
              <a:off x="7299533" y="133178"/>
              <a:ext cx="595111" cy="580344"/>
            </a:xfrm>
            <a:prstGeom prst="flowChartConnector">
              <a:avLst/>
            </a:prstGeom>
            <a:blipFill>
              <a:blip r:embed="rId9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2188" tIns="31094" rIns="62188" bIns="31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173124" y="1411273"/>
            <a:ext cx="6875501" cy="3284552"/>
            <a:chOff x="213735" y="3726135"/>
            <a:chExt cx="6875501" cy="3284552"/>
          </a:xfrm>
        </p:grpSpPr>
        <p:sp>
          <p:nvSpPr>
            <p:cNvPr id="284" name="object 90">
              <a:extLst>
                <a:ext uri="{FF2B5EF4-FFF2-40B4-BE49-F238E27FC236}">
                  <a16:creationId xmlns:a16="http://schemas.microsoft.com/office/drawing/2014/main" id="{AC8BC136-F98F-435D-81C0-98AB28160E9D}"/>
                </a:ext>
              </a:extLst>
            </p:cNvPr>
            <p:cNvSpPr/>
            <p:nvPr/>
          </p:nvSpPr>
          <p:spPr>
            <a:xfrm>
              <a:off x="342045" y="3774457"/>
              <a:ext cx="6747191" cy="3236230"/>
            </a:xfrm>
            <a:custGeom>
              <a:avLst/>
              <a:gdLst/>
              <a:ahLst/>
              <a:cxnLst/>
              <a:rect l="l" t="t" r="r" b="b"/>
              <a:pathLst>
                <a:path w="3775075" h="2741929">
                  <a:moveTo>
                    <a:pt x="0" y="2741358"/>
                  </a:moveTo>
                  <a:lnTo>
                    <a:pt x="3774681" y="2741358"/>
                  </a:lnTo>
                  <a:lnTo>
                    <a:pt x="3774681" y="0"/>
                  </a:lnTo>
                  <a:lnTo>
                    <a:pt x="0" y="0"/>
                  </a:lnTo>
                  <a:lnTo>
                    <a:pt x="0" y="2741358"/>
                  </a:lnTo>
                  <a:close/>
                </a:path>
              </a:pathLst>
            </a:cu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114">
              <a:extLst>
                <a:ext uri="{FF2B5EF4-FFF2-40B4-BE49-F238E27FC236}">
                  <a16:creationId xmlns:a16="http://schemas.microsoft.com/office/drawing/2014/main" id="{D279C52E-C04C-40AD-8156-2541DA890C1E}"/>
                </a:ext>
              </a:extLst>
            </p:cNvPr>
            <p:cNvSpPr txBox="1"/>
            <p:nvPr/>
          </p:nvSpPr>
          <p:spPr>
            <a:xfrm>
              <a:off x="219021" y="3726135"/>
              <a:ext cx="3047627" cy="194284"/>
            </a:xfrm>
            <a:prstGeom prst="rect">
              <a:avLst/>
            </a:prstGeom>
            <a:solidFill>
              <a:srgbClr val="85B838"/>
            </a:solidFill>
          </p:spPr>
          <p:txBody>
            <a:bodyPr vert="horz" wrap="square" lIns="0" tIns="9525" rIns="0" bIns="0" rtlCol="0">
              <a:spAutoFit/>
            </a:bodyPr>
            <a:lstStyle>
              <a:defPPr>
                <a:defRPr lang="es-PE"/>
              </a:defPPr>
              <a:lvl1pPr marL="278765" defTabSz="914400" eaLnBrk="1" latinLnBrk="0" hangingPunct="1">
                <a:lnSpc>
                  <a:spcPct val="100000"/>
                </a:lnSpc>
                <a:spcBef>
                  <a:spcPts val="75"/>
                </a:spcBef>
                <a:defRPr sz="700" spc="-45">
                  <a:solidFill>
                    <a:srgbClr val="FFFFFF"/>
                  </a:solidFill>
                  <a:latin typeface="Arial"/>
                  <a:ea typeface="+mn-ea"/>
                  <a:cs typeface="Arial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es-ES" sz="1200" b="1" dirty="0"/>
                <a:t>Principales Proyectos – “Inversiones</a:t>
              </a:r>
              <a:r>
                <a:rPr lang="es-ES" sz="1200" dirty="0"/>
                <a:t>”</a:t>
              </a:r>
            </a:p>
          </p:txBody>
        </p:sp>
        <p:sp>
          <p:nvSpPr>
            <p:cNvPr id="283" name="object 82">
              <a:extLst>
                <a:ext uri="{FF2B5EF4-FFF2-40B4-BE49-F238E27FC236}">
                  <a16:creationId xmlns:a16="http://schemas.microsoft.com/office/drawing/2014/main" id="{2BA810BA-D334-4808-8EA5-8A81FC198B5B}"/>
                </a:ext>
              </a:extLst>
            </p:cNvPr>
            <p:cNvSpPr/>
            <p:nvPr/>
          </p:nvSpPr>
          <p:spPr>
            <a:xfrm>
              <a:off x="213735" y="3920419"/>
              <a:ext cx="223560" cy="212297"/>
            </a:xfrm>
            <a:custGeom>
              <a:avLst/>
              <a:gdLst/>
              <a:ahLst/>
              <a:cxnLst/>
              <a:rect l="l" t="t" r="r" b="b"/>
              <a:pathLst>
                <a:path w="54610" h="58419">
                  <a:moveTo>
                    <a:pt x="54241" y="0"/>
                  </a:moveTo>
                  <a:lnTo>
                    <a:pt x="0" y="0"/>
                  </a:lnTo>
                  <a:lnTo>
                    <a:pt x="54241" y="58267"/>
                  </a:lnTo>
                  <a:lnTo>
                    <a:pt x="54241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5" name="Rectángulo 494">
              <a:extLst>
                <a:ext uri="{FF2B5EF4-FFF2-40B4-BE49-F238E27FC236}">
                  <a16:creationId xmlns:a16="http://schemas.microsoft.com/office/drawing/2014/main" id="{BB0882CE-B500-4252-8132-71589A3BF83E}"/>
                </a:ext>
              </a:extLst>
            </p:cNvPr>
            <p:cNvSpPr/>
            <p:nvPr/>
          </p:nvSpPr>
          <p:spPr>
            <a:xfrm>
              <a:off x="794170" y="5067143"/>
              <a:ext cx="1069193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PDTS VRAEM</a:t>
              </a:r>
            </a:p>
          </p:txBody>
        </p:sp>
        <p:sp>
          <p:nvSpPr>
            <p:cNvPr id="496" name="CuadroTexto 495">
              <a:extLst>
                <a:ext uri="{FF2B5EF4-FFF2-40B4-BE49-F238E27FC236}">
                  <a16:creationId xmlns:a16="http://schemas.microsoft.com/office/drawing/2014/main" id="{F30D9916-9FB8-4192-BEA3-282A860B41E4}"/>
                </a:ext>
              </a:extLst>
            </p:cNvPr>
            <p:cNvSpPr txBox="1"/>
            <p:nvPr/>
          </p:nvSpPr>
          <p:spPr>
            <a:xfrm>
              <a:off x="600934" y="6378430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  </a:t>
              </a:r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66’590,347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CuadroTexto 496">
              <a:extLst>
                <a:ext uri="{FF2B5EF4-FFF2-40B4-BE49-F238E27FC236}">
                  <a16:creationId xmlns:a16="http://schemas.microsoft.com/office/drawing/2014/main" id="{314F6D56-7739-4535-B92B-6EE3D5F1BE62}"/>
                </a:ext>
              </a:extLst>
            </p:cNvPr>
            <p:cNvSpPr txBox="1"/>
            <p:nvPr/>
          </p:nvSpPr>
          <p:spPr>
            <a:xfrm>
              <a:off x="729326" y="5599760"/>
              <a:ext cx="1208110" cy="62837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400" b="1" spc="-14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000" spc="0" dirty="0" smtClean="0">
                  <a:solidFill>
                    <a:schemeClr val="tx1"/>
                  </a:solidFill>
                </a:rPr>
                <a:t>171 Planes de Desarrollo Territorial Comunitario</a:t>
              </a:r>
              <a:endParaRPr lang="es-PE" sz="1000" dirty="0">
                <a:solidFill>
                  <a:schemeClr val="tx1"/>
                </a:solidFill>
              </a:endParaRPr>
            </a:p>
          </p:txBody>
        </p:sp>
        <p:pic>
          <p:nvPicPr>
            <p:cNvPr id="498" name="Picture 12" descr="Resultado de imagen para agriculturE ICONS png">
              <a:extLst>
                <a:ext uri="{FF2B5EF4-FFF2-40B4-BE49-F238E27FC236}">
                  <a16:creationId xmlns:a16="http://schemas.microsoft.com/office/drawing/2014/main" id="{6E908BCB-F130-4576-914B-80994202B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t="3936" r="70861" b="71483"/>
            <a:stretch/>
          </p:blipFill>
          <p:spPr bwMode="auto">
            <a:xfrm>
              <a:off x="2506747" y="4259969"/>
              <a:ext cx="73699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9" name="Rectángulo 498">
              <a:extLst>
                <a:ext uri="{FF2B5EF4-FFF2-40B4-BE49-F238E27FC236}">
                  <a16:creationId xmlns:a16="http://schemas.microsoft.com/office/drawing/2014/main" id="{2B2D67B7-9967-4FD1-8E05-1F89FCCD30ED}"/>
                </a:ext>
              </a:extLst>
            </p:cNvPr>
            <p:cNvSpPr/>
            <p:nvPr/>
          </p:nvSpPr>
          <p:spPr>
            <a:xfrm>
              <a:off x="2429760" y="5095658"/>
              <a:ext cx="961306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PROYECTOS      PRODUCTIVOS</a:t>
              </a:r>
            </a:p>
          </p:txBody>
        </p:sp>
        <p:sp>
          <p:nvSpPr>
            <p:cNvPr id="500" name="CuadroTexto 499">
              <a:extLst>
                <a:ext uri="{FF2B5EF4-FFF2-40B4-BE49-F238E27FC236}">
                  <a16:creationId xmlns:a16="http://schemas.microsoft.com/office/drawing/2014/main" id="{1856E865-3189-4825-8353-CEE3A35FD659}"/>
                </a:ext>
              </a:extLst>
            </p:cNvPr>
            <p:cNvSpPr txBox="1"/>
            <p:nvPr/>
          </p:nvSpPr>
          <p:spPr>
            <a:xfrm>
              <a:off x="2176287" y="5683114"/>
              <a:ext cx="1173609" cy="47448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dirty="0">
                  <a:solidFill>
                    <a:schemeClr val="tx1"/>
                  </a:solidFill>
                </a:rPr>
                <a:t>1,651 </a:t>
              </a:r>
              <a:r>
                <a:rPr lang="es-PE" dirty="0" smtClean="0">
                  <a:solidFill>
                    <a:schemeClr val="tx1"/>
                  </a:solidFill>
                </a:rPr>
                <a:t>Productores asistidos y capacitados</a:t>
              </a:r>
              <a:endParaRPr lang="es-PE" dirty="0">
                <a:solidFill>
                  <a:schemeClr val="tx1"/>
                </a:solidFill>
              </a:endParaRPr>
            </a:p>
          </p:txBody>
        </p:sp>
        <p:sp>
          <p:nvSpPr>
            <p:cNvPr id="501" name="CuadroTexto 500">
              <a:extLst>
                <a:ext uri="{FF2B5EF4-FFF2-40B4-BE49-F238E27FC236}">
                  <a16:creationId xmlns:a16="http://schemas.microsoft.com/office/drawing/2014/main" id="{2A89DD7A-A1D6-444F-A1E1-FB5B1597C715}"/>
                </a:ext>
              </a:extLst>
            </p:cNvPr>
            <p:cNvSpPr txBox="1"/>
            <p:nvPr/>
          </p:nvSpPr>
          <p:spPr>
            <a:xfrm>
              <a:off x="2230360" y="6377777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</a:t>
              </a:r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3’068,763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2" name="Picture 10" descr="Resultado de imagen para irrigation icons png">
              <a:extLst>
                <a:ext uri="{FF2B5EF4-FFF2-40B4-BE49-F238E27FC236}">
                  <a16:creationId xmlns:a16="http://schemas.microsoft.com/office/drawing/2014/main" id="{D86985C7-D844-49D9-B165-98A2A361E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188" y="426192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3" name="Rectángulo 502">
              <a:extLst>
                <a:ext uri="{FF2B5EF4-FFF2-40B4-BE49-F238E27FC236}">
                  <a16:creationId xmlns:a16="http://schemas.microsoft.com/office/drawing/2014/main" id="{31E62F5C-0D9E-4012-8B16-D82534D28F66}"/>
                </a:ext>
              </a:extLst>
            </p:cNvPr>
            <p:cNvSpPr/>
            <p:nvPr/>
          </p:nvSpPr>
          <p:spPr>
            <a:xfrm>
              <a:off x="3700396" y="5126759"/>
              <a:ext cx="1291583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INFRAESTRUCTURA DE RIEGO</a:t>
              </a:r>
            </a:p>
          </p:txBody>
        </p:sp>
        <p:sp>
          <p:nvSpPr>
            <p:cNvPr id="504" name="CuadroTexto 503">
              <a:extLst>
                <a:ext uri="{FF2B5EF4-FFF2-40B4-BE49-F238E27FC236}">
                  <a16:creationId xmlns:a16="http://schemas.microsoft.com/office/drawing/2014/main" id="{E32B6EE5-4182-4196-BADA-D0645F087939}"/>
                </a:ext>
              </a:extLst>
            </p:cNvPr>
            <p:cNvSpPr txBox="1"/>
            <p:nvPr/>
          </p:nvSpPr>
          <p:spPr>
            <a:xfrm>
              <a:off x="3659325" y="6378430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 </a:t>
              </a:r>
              <a:r>
                <a:rPr lang="es-PE" sz="1000" b="1" dirty="0" smtClean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8’745,346</a:t>
              </a:r>
              <a:endParaRPr lang="es-PE" sz="10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CuadroTexto 504">
              <a:extLst>
                <a:ext uri="{FF2B5EF4-FFF2-40B4-BE49-F238E27FC236}">
                  <a16:creationId xmlns:a16="http://schemas.microsoft.com/office/drawing/2014/main" id="{B963C960-F8BB-4315-8A98-CE37550CF33D}"/>
                </a:ext>
              </a:extLst>
            </p:cNvPr>
            <p:cNvSpPr txBox="1"/>
            <p:nvPr/>
          </p:nvSpPr>
          <p:spPr>
            <a:xfrm>
              <a:off x="3762806" y="5747236"/>
              <a:ext cx="1173609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latin typeface="Arial"/>
                  <a:cs typeface="Arial"/>
                </a:defRPr>
              </a:lvl1pPr>
            </a:lstStyle>
            <a:p>
              <a:r>
                <a:rPr lang="es-PE" dirty="0"/>
                <a:t>3,145 </a:t>
              </a:r>
              <a:r>
                <a:rPr lang="es-PE" dirty="0" smtClean="0"/>
                <a:t>hectáreas</a:t>
              </a:r>
              <a:endParaRPr lang="es-PE" dirty="0"/>
            </a:p>
          </p:txBody>
        </p:sp>
        <p:pic>
          <p:nvPicPr>
            <p:cNvPr id="287" name="Picture 12" descr="Resultado de imagen para agriculturE ICONS png">
              <a:extLst>
                <a:ext uri="{FF2B5EF4-FFF2-40B4-BE49-F238E27FC236}">
                  <a16:creationId xmlns:a16="http://schemas.microsoft.com/office/drawing/2014/main" id="{6E908BCB-F130-4576-914B-80994202B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t="3936" r="70861" b="71483"/>
            <a:stretch/>
          </p:blipFill>
          <p:spPr bwMode="auto">
            <a:xfrm>
              <a:off x="998043" y="4220455"/>
              <a:ext cx="73699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5" name="Picture 12" descr="Resultado de imagen para agriculturE ICONS png">
              <a:extLst>
                <a:ext uri="{FF2B5EF4-FFF2-40B4-BE49-F238E27FC236}">
                  <a16:creationId xmlns:a16="http://schemas.microsoft.com/office/drawing/2014/main" id="{6E908BCB-F130-4576-914B-80994202B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t="3936" r="70861" b="71483"/>
            <a:stretch/>
          </p:blipFill>
          <p:spPr bwMode="auto">
            <a:xfrm>
              <a:off x="5535376" y="4259969"/>
              <a:ext cx="736998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id="{2B2D67B7-9967-4FD1-8E05-1F89FCCD30ED}"/>
                </a:ext>
              </a:extLst>
            </p:cNvPr>
            <p:cNvSpPr/>
            <p:nvPr/>
          </p:nvSpPr>
          <p:spPr>
            <a:xfrm>
              <a:off x="5431321" y="5124977"/>
              <a:ext cx="961306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es-PE" sz="1000" b="1" dirty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rPr>
                <a:t>PSSA</a:t>
              </a:r>
            </a:p>
          </p:txBody>
        </p:sp>
        <p:sp>
          <p:nvSpPr>
            <p:cNvPr id="257" name="CuadroTexto 256">
              <a:extLst>
                <a:ext uri="{FF2B5EF4-FFF2-40B4-BE49-F238E27FC236}">
                  <a16:creationId xmlns:a16="http://schemas.microsoft.com/office/drawing/2014/main" id="{1856E865-3189-4825-8353-CEE3A35FD659}"/>
                </a:ext>
              </a:extLst>
            </p:cNvPr>
            <p:cNvSpPr txBox="1"/>
            <p:nvPr/>
          </p:nvSpPr>
          <p:spPr>
            <a:xfrm>
              <a:off x="5282093" y="5663879"/>
              <a:ext cx="1337068" cy="6412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1000" b="1" spc="0">
                  <a:latin typeface="Arial"/>
                  <a:cs typeface="Arial"/>
                </a:defRPr>
              </a:lvl1pPr>
            </a:lstStyle>
            <a:p>
              <a:r>
                <a:rPr lang="es-PE" dirty="0"/>
                <a:t>1,166 </a:t>
              </a:r>
              <a:r>
                <a:rPr lang="es-PE" dirty="0" smtClean="0"/>
                <a:t>Planes de negocios</a:t>
              </a:r>
              <a:endParaRPr lang="es-PE" dirty="0"/>
            </a:p>
            <a:p>
              <a:r>
                <a:rPr lang="es-PE" dirty="0"/>
                <a:t>18,953 </a:t>
              </a:r>
              <a:r>
                <a:rPr lang="es-PE" dirty="0" smtClean="0"/>
                <a:t>Productores beneficiados </a:t>
              </a:r>
              <a:endParaRPr lang="es-PE" dirty="0"/>
            </a:p>
          </p:txBody>
        </p:sp>
        <p:sp>
          <p:nvSpPr>
            <p:cNvPr id="258" name="CuadroTexto 257">
              <a:extLst>
                <a:ext uri="{FF2B5EF4-FFF2-40B4-BE49-F238E27FC236}">
                  <a16:creationId xmlns:a16="http://schemas.microsoft.com/office/drawing/2014/main" id="{2A89DD7A-A1D6-444F-A1E1-FB5B1597C715}"/>
                </a:ext>
              </a:extLst>
            </p:cNvPr>
            <p:cNvSpPr txBox="1"/>
            <p:nvPr/>
          </p:nvSpPr>
          <p:spPr>
            <a:xfrm>
              <a:off x="5302516" y="6377776"/>
              <a:ext cx="1380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000" b="1" dirty="0">
                  <a:solidFill>
                    <a:srgbClr val="00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 7,727,836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6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368907"/>
            <a:ext cx="1329316" cy="55140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6" y="1551127"/>
            <a:ext cx="7818634" cy="57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3800" b="1" dirty="0" smtClean="0"/>
              <a:t>EJECUCIÓN AL I SEMESTRE</a:t>
            </a:r>
            <a:endParaRPr lang="es-PE" altLang="es-ES_tradnl" sz="3800" b="1" dirty="0"/>
          </a:p>
        </p:txBody>
      </p:sp>
      <p:sp>
        <p:nvSpPr>
          <p:cNvPr id="6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6" y="2342025"/>
            <a:ext cx="7818634" cy="12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3000" b="1" dirty="0" smtClean="0"/>
              <a:t>MERCADOS ITINERANTES</a:t>
            </a: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3000" b="1" dirty="0" smtClean="0"/>
              <a:t>DECRETO DE URGENGIA 033 – EMERGENCIA SANITARIA</a:t>
            </a:r>
            <a:endParaRPr lang="es-PE" altLang="es-ES_tradnl" sz="3000" b="1" dirty="0"/>
          </a:p>
        </p:txBody>
      </p:sp>
    </p:spTree>
    <p:extLst>
      <p:ext uri="{BB962C8B-B14F-4D97-AF65-F5344CB8AC3E}">
        <p14:creationId xmlns:p14="http://schemas.microsoft.com/office/powerpoint/2010/main" val="24724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061768" y="292019"/>
            <a:ext cx="4473654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MERCADOS ITINERANTES</a:t>
            </a:r>
            <a:endParaRPr lang="es-PE" sz="24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4E874E0-F346-43AA-ADE0-CBFBE22FA404}"/>
              </a:ext>
            </a:extLst>
          </p:cNvPr>
          <p:cNvGrpSpPr/>
          <p:nvPr/>
        </p:nvGrpSpPr>
        <p:grpSpPr>
          <a:xfrm>
            <a:off x="6268881" y="212389"/>
            <a:ext cx="965162" cy="936000"/>
            <a:chOff x="6161872" y="2663042"/>
            <a:chExt cx="965162" cy="936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C08937D-B7C9-42B7-8974-2A931602D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1872" y="2663042"/>
              <a:ext cx="965162" cy="936000"/>
              <a:chOff x="5927157" y="188619"/>
              <a:chExt cx="1025245" cy="1025245"/>
            </a:xfrm>
          </p:grpSpPr>
          <p:sp>
            <p:nvSpPr>
              <p:cNvPr id="220" name="object 13">
                <a:extLst>
                  <a:ext uri="{FF2B5EF4-FFF2-40B4-BE49-F238E27FC236}">
                    <a16:creationId xmlns:a16="http://schemas.microsoft.com/office/drawing/2014/main" id="{946F7199-4686-43D8-B405-EBB5C345C441}"/>
                  </a:ext>
                </a:extLst>
              </p:cNvPr>
              <p:cNvSpPr/>
              <p:nvPr/>
            </p:nvSpPr>
            <p:spPr>
              <a:xfrm>
                <a:off x="5927157" y="188619"/>
                <a:ext cx="1025245" cy="1025245"/>
              </a:xfrm>
              <a:custGeom>
                <a:avLst/>
                <a:gdLst/>
                <a:ahLst/>
                <a:cxnLst/>
                <a:rect l="l" t="t" r="r" b="b"/>
                <a:pathLst>
                  <a:path w="1507490" h="1507489">
                    <a:moveTo>
                      <a:pt x="753516" y="0"/>
                    </a:moveTo>
                    <a:lnTo>
                      <a:pt x="705863" y="1482"/>
                    </a:lnTo>
                    <a:lnTo>
                      <a:pt x="658997" y="5870"/>
                    </a:lnTo>
                    <a:lnTo>
                      <a:pt x="613007" y="13077"/>
                    </a:lnTo>
                    <a:lnTo>
                      <a:pt x="567981" y="23013"/>
                    </a:lnTo>
                    <a:lnTo>
                      <a:pt x="524008" y="35590"/>
                    </a:lnTo>
                    <a:lnTo>
                      <a:pt x="481175" y="50720"/>
                    </a:lnTo>
                    <a:lnTo>
                      <a:pt x="439571" y="68315"/>
                    </a:lnTo>
                    <a:lnTo>
                      <a:pt x="399285" y="88286"/>
                    </a:lnTo>
                    <a:lnTo>
                      <a:pt x="360404" y="110546"/>
                    </a:lnTo>
                    <a:lnTo>
                      <a:pt x="323017" y="135005"/>
                    </a:lnTo>
                    <a:lnTo>
                      <a:pt x="287211" y="161576"/>
                    </a:lnTo>
                    <a:lnTo>
                      <a:pt x="253076" y="190171"/>
                    </a:lnTo>
                    <a:lnTo>
                      <a:pt x="220700" y="220700"/>
                    </a:lnTo>
                    <a:lnTo>
                      <a:pt x="190171" y="253076"/>
                    </a:lnTo>
                    <a:lnTo>
                      <a:pt x="161576" y="287211"/>
                    </a:lnTo>
                    <a:lnTo>
                      <a:pt x="135005" y="323017"/>
                    </a:lnTo>
                    <a:lnTo>
                      <a:pt x="110546" y="360404"/>
                    </a:lnTo>
                    <a:lnTo>
                      <a:pt x="88286" y="399285"/>
                    </a:lnTo>
                    <a:lnTo>
                      <a:pt x="68315" y="439571"/>
                    </a:lnTo>
                    <a:lnTo>
                      <a:pt x="50720" y="481175"/>
                    </a:lnTo>
                    <a:lnTo>
                      <a:pt x="35590" y="524008"/>
                    </a:lnTo>
                    <a:lnTo>
                      <a:pt x="23013" y="567981"/>
                    </a:lnTo>
                    <a:lnTo>
                      <a:pt x="13077" y="613007"/>
                    </a:lnTo>
                    <a:lnTo>
                      <a:pt x="5870" y="658997"/>
                    </a:lnTo>
                    <a:lnTo>
                      <a:pt x="1482" y="705863"/>
                    </a:lnTo>
                    <a:lnTo>
                      <a:pt x="0" y="753516"/>
                    </a:lnTo>
                    <a:lnTo>
                      <a:pt x="1482" y="801169"/>
                    </a:lnTo>
                    <a:lnTo>
                      <a:pt x="5870" y="848035"/>
                    </a:lnTo>
                    <a:lnTo>
                      <a:pt x="13077" y="894024"/>
                    </a:lnTo>
                    <a:lnTo>
                      <a:pt x="23013" y="939049"/>
                    </a:lnTo>
                    <a:lnTo>
                      <a:pt x="35590" y="983022"/>
                    </a:lnTo>
                    <a:lnTo>
                      <a:pt x="50720" y="1025853"/>
                    </a:lnTo>
                    <a:lnTo>
                      <a:pt x="68315" y="1067456"/>
                    </a:lnTo>
                    <a:lnTo>
                      <a:pt x="88286" y="1107741"/>
                    </a:lnTo>
                    <a:lnTo>
                      <a:pt x="110546" y="1146621"/>
                    </a:lnTo>
                    <a:lnTo>
                      <a:pt x="135005" y="1184007"/>
                    </a:lnTo>
                    <a:lnTo>
                      <a:pt x="161576" y="1219811"/>
                    </a:lnTo>
                    <a:lnTo>
                      <a:pt x="190171" y="1253944"/>
                    </a:lnTo>
                    <a:lnTo>
                      <a:pt x="220700" y="1286319"/>
                    </a:lnTo>
                    <a:lnTo>
                      <a:pt x="253076" y="1316847"/>
                    </a:lnTo>
                    <a:lnTo>
                      <a:pt x="287211" y="1345440"/>
                    </a:lnTo>
                    <a:lnTo>
                      <a:pt x="323017" y="1372010"/>
                    </a:lnTo>
                    <a:lnTo>
                      <a:pt x="360404" y="1396468"/>
                    </a:lnTo>
                    <a:lnTo>
                      <a:pt x="399285" y="1418726"/>
                    </a:lnTo>
                    <a:lnTo>
                      <a:pt x="439571" y="1438696"/>
                    </a:lnTo>
                    <a:lnTo>
                      <a:pt x="481175" y="1456290"/>
                    </a:lnTo>
                    <a:lnTo>
                      <a:pt x="524008" y="1471419"/>
                    </a:lnTo>
                    <a:lnTo>
                      <a:pt x="567981" y="1483995"/>
                    </a:lnTo>
                    <a:lnTo>
                      <a:pt x="613007" y="1493931"/>
                    </a:lnTo>
                    <a:lnTo>
                      <a:pt x="658997" y="1501136"/>
                    </a:lnTo>
                    <a:lnTo>
                      <a:pt x="705863" y="1505525"/>
                    </a:lnTo>
                    <a:lnTo>
                      <a:pt x="753516" y="1507007"/>
                    </a:lnTo>
                    <a:lnTo>
                      <a:pt x="801169" y="1505525"/>
                    </a:lnTo>
                    <a:lnTo>
                      <a:pt x="848035" y="1501136"/>
                    </a:lnTo>
                    <a:lnTo>
                      <a:pt x="894025" y="1493931"/>
                    </a:lnTo>
                    <a:lnTo>
                      <a:pt x="939051" y="1483995"/>
                    </a:lnTo>
                    <a:lnTo>
                      <a:pt x="983024" y="1471419"/>
                    </a:lnTo>
                    <a:lnTo>
                      <a:pt x="1025857" y="1456290"/>
                    </a:lnTo>
                    <a:lnTo>
                      <a:pt x="1067460" y="1438696"/>
                    </a:lnTo>
                    <a:lnTo>
                      <a:pt x="1107747" y="1418726"/>
                    </a:lnTo>
                    <a:lnTo>
                      <a:pt x="1146628" y="1396468"/>
                    </a:lnTo>
                    <a:lnTo>
                      <a:pt x="1184015" y="1372010"/>
                    </a:lnTo>
                    <a:lnTo>
                      <a:pt x="1219820" y="1345440"/>
                    </a:lnTo>
                    <a:lnTo>
                      <a:pt x="1253955" y="1316847"/>
                    </a:lnTo>
                    <a:lnTo>
                      <a:pt x="1286332" y="1286319"/>
                    </a:lnTo>
                    <a:lnTo>
                      <a:pt x="1316861" y="1253944"/>
                    </a:lnTo>
                    <a:lnTo>
                      <a:pt x="1345456" y="1219811"/>
                    </a:lnTo>
                    <a:lnTo>
                      <a:pt x="1372027" y="1184007"/>
                    </a:lnTo>
                    <a:lnTo>
                      <a:pt x="1396486" y="1146621"/>
                    </a:lnTo>
                    <a:lnTo>
                      <a:pt x="1418746" y="1107741"/>
                    </a:lnTo>
                    <a:lnTo>
                      <a:pt x="1438717" y="1067456"/>
                    </a:lnTo>
                    <a:lnTo>
                      <a:pt x="1456312" y="1025853"/>
                    </a:lnTo>
                    <a:lnTo>
                      <a:pt x="1471442" y="983022"/>
                    </a:lnTo>
                    <a:lnTo>
                      <a:pt x="1484019" y="939049"/>
                    </a:lnTo>
                    <a:lnTo>
                      <a:pt x="1493955" y="894024"/>
                    </a:lnTo>
                    <a:lnTo>
                      <a:pt x="1501161" y="848035"/>
                    </a:lnTo>
                    <a:lnTo>
                      <a:pt x="1505550" y="801169"/>
                    </a:lnTo>
                    <a:lnTo>
                      <a:pt x="1507032" y="753516"/>
                    </a:lnTo>
                    <a:lnTo>
                      <a:pt x="1505550" y="705863"/>
                    </a:lnTo>
                    <a:lnTo>
                      <a:pt x="1501161" y="658997"/>
                    </a:lnTo>
                    <a:lnTo>
                      <a:pt x="1493955" y="613007"/>
                    </a:lnTo>
                    <a:lnTo>
                      <a:pt x="1484019" y="567981"/>
                    </a:lnTo>
                    <a:lnTo>
                      <a:pt x="1471442" y="524008"/>
                    </a:lnTo>
                    <a:lnTo>
                      <a:pt x="1456312" y="481175"/>
                    </a:lnTo>
                    <a:lnTo>
                      <a:pt x="1438717" y="439571"/>
                    </a:lnTo>
                    <a:lnTo>
                      <a:pt x="1418746" y="399285"/>
                    </a:lnTo>
                    <a:lnTo>
                      <a:pt x="1396486" y="360404"/>
                    </a:lnTo>
                    <a:lnTo>
                      <a:pt x="1372027" y="323017"/>
                    </a:lnTo>
                    <a:lnTo>
                      <a:pt x="1345456" y="287211"/>
                    </a:lnTo>
                    <a:lnTo>
                      <a:pt x="1316861" y="253076"/>
                    </a:lnTo>
                    <a:lnTo>
                      <a:pt x="1286332" y="220700"/>
                    </a:lnTo>
                    <a:lnTo>
                      <a:pt x="1253955" y="190171"/>
                    </a:lnTo>
                    <a:lnTo>
                      <a:pt x="1219820" y="161576"/>
                    </a:lnTo>
                    <a:lnTo>
                      <a:pt x="1184015" y="135005"/>
                    </a:lnTo>
                    <a:lnTo>
                      <a:pt x="1146628" y="110546"/>
                    </a:lnTo>
                    <a:lnTo>
                      <a:pt x="1107747" y="88286"/>
                    </a:lnTo>
                    <a:lnTo>
                      <a:pt x="1067460" y="68315"/>
                    </a:lnTo>
                    <a:lnTo>
                      <a:pt x="1025857" y="50720"/>
                    </a:lnTo>
                    <a:lnTo>
                      <a:pt x="983024" y="35590"/>
                    </a:lnTo>
                    <a:lnTo>
                      <a:pt x="939051" y="23013"/>
                    </a:lnTo>
                    <a:lnTo>
                      <a:pt x="894025" y="13077"/>
                    </a:lnTo>
                    <a:lnTo>
                      <a:pt x="848035" y="5870"/>
                    </a:lnTo>
                    <a:lnTo>
                      <a:pt x="801169" y="1482"/>
                    </a:lnTo>
                    <a:lnTo>
                      <a:pt x="753516" y="0"/>
                    </a:lnTo>
                    <a:close/>
                  </a:path>
                </a:pathLst>
              </a:custGeom>
              <a:solidFill>
                <a:srgbClr val="F583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14">
                <a:extLst>
                  <a:ext uri="{FF2B5EF4-FFF2-40B4-BE49-F238E27FC236}">
                    <a16:creationId xmlns:a16="http://schemas.microsoft.com/office/drawing/2014/main" id="{AC970361-0F67-497D-9615-ADC6DBA0008A}"/>
                  </a:ext>
                </a:extLst>
              </p:cNvPr>
              <p:cNvSpPr/>
              <p:nvPr/>
            </p:nvSpPr>
            <p:spPr>
              <a:xfrm>
                <a:off x="6077575" y="188619"/>
                <a:ext cx="874827" cy="87482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A770C319-0BFF-4F7B-9FF5-EFB73168A460}"/>
                </a:ext>
              </a:extLst>
            </p:cNvPr>
            <p:cNvSpPr>
              <a:spLocks/>
            </p:cNvSpPr>
            <p:nvPr/>
          </p:nvSpPr>
          <p:spPr>
            <a:xfrm>
              <a:off x="6243159" y="2724294"/>
              <a:ext cx="810000" cy="810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ADE5F8E-4089-40AB-9D5D-4CFE4E733ADB}"/>
              </a:ext>
            </a:extLst>
          </p:cNvPr>
          <p:cNvGrpSpPr/>
          <p:nvPr/>
        </p:nvGrpSpPr>
        <p:grpSpPr>
          <a:xfrm>
            <a:off x="7377950" y="-21492"/>
            <a:ext cx="648000" cy="648000"/>
            <a:chOff x="6627481" y="1963317"/>
            <a:chExt cx="648000" cy="648000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7481" y="196331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Elipse 275">
              <a:extLst>
                <a:ext uri="{FF2B5EF4-FFF2-40B4-BE49-F238E27FC236}">
                  <a16:creationId xmlns:a16="http://schemas.microsoft.com/office/drawing/2014/main" id="{7B3AB638-1EFA-443C-B950-FB0B0DC85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544" y="2006937"/>
              <a:ext cx="576000" cy="5760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A259601-455B-4375-8C4E-ADEF0A7BF4FF}"/>
              </a:ext>
            </a:extLst>
          </p:cNvPr>
          <p:cNvGrpSpPr/>
          <p:nvPr/>
        </p:nvGrpSpPr>
        <p:grpSpPr>
          <a:xfrm>
            <a:off x="313305" y="19345"/>
            <a:ext cx="900000" cy="900000"/>
            <a:chOff x="6415043" y="2883354"/>
            <a:chExt cx="900000" cy="900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15043" y="2883354"/>
              <a:ext cx="900000" cy="900000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8" name="Elipse 277">
              <a:extLst>
                <a:ext uri="{FF2B5EF4-FFF2-40B4-BE49-F238E27FC236}">
                  <a16:creationId xmlns:a16="http://schemas.microsoft.com/office/drawing/2014/main" id="{672DDBBB-5CB1-4C0C-90AF-B3631025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950" y="2985496"/>
              <a:ext cx="720000" cy="7200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B534C1C-1734-4457-92F9-F28083D5EA3C}"/>
              </a:ext>
            </a:extLst>
          </p:cNvPr>
          <p:cNvGrpSpPr>
            <a:grpSpLocks noChangeAspect="1"/>
          </p:cNvGrpSpPr>
          <p:nvPr/>
        </p:nvGrpSpPr>
        <p:grpSpPr>
          <a:xfrm>
            <a:off x="1329897" y="187410"/>
            <a:ext cx="972000" cy="972000"/>
            <a:chOff x="6526757" y="2328960"/>
            <a:chExt cx="828000" cy="828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6526757" y="2328960"/>
              <a:ext cx="828000" cy="828000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0" name="Elipse 279">
              <a:extLst>
                <a:ext uri="{FF2B5EF4-FFF2-40B4-BE49-F238E27FC236}">
                  <a16:creationId xmlns:a16="http://schemas.microsoft.com/office/drawing/2014/main" id="{A1D0711B-7F6E-461A-9AE4-B89C25005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0499" y="2362417"/>
              <a:ext cx="756000" cy="756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81AF26AA-84AD-49C5-85EC-9FF28E4695C9}"/>
              </a:ext>
            </a:extLst>
          </p:cNvPr>
          <p:cNvGrpSpPr/>
          <p:nvPr/>
        </p:nvGrpSpPr>
        <p:grpSpPr>
          <a:xfrm>
            <a:off x="393104" y="1172185"/>
            <a:ext cx="5875778" cy="3668756"/>
            <a:chOff x="613786" y="1324054"/>
            <a:chExt cx="3698273" cy="2262151"/>
          </a:xfrm>
        </p:grpSpPr>
        <p:sp>
          <p:nvSpPr>
            <p:cNvPr id="135" name="object 90">
              <a:extLst>
                <a:ext uri="{FF2B5EF4-FFF2-40B4-BE49-F238E27FC236}">
                  <a16:creationId xmlns:a16="http://schemas.microsoft.com/office/drawing/2014/main" id="{0415B884-78C3-45EE-8A0C-01FE5B8FDE80}"/>
                </a:ext>
              </a:extLst>
            </p:cNvPr>
            <p:cNvSpPr/>
            <p:nvPr/>
          </p:nvSpPr>
          <p:spPr>
            <a:xfrm>
              <a:off x="615361" y="1387211"/>
              <a:ext cx="3696698" cy="2198994"/>
            </a:xfrm>
            <a:custGeom>
              <a:avLst/>
              <a:gdLst/>
              <a:ahLst/>
              <a:cxnLst/>
              <a:rect l="l" t="t" r="r" b="b"/>
              <a:pathLst>
                <a:path w="3775075" h="2741929">
                  <a:moveTo>
                    <a:pt x="0" y="2741358"/>
                  </a:moveTo>
                  <a:lnTo>
                    <a:pt x="3774681" y="2741358"/>
                  </a:lnTo>
                  <a:lnTo>
                    <a:pt x="3774681" y="0"/>
                  </a:lnTo>
                  <a:lnTo>
                    <a:pt x="0" y="0"/>
                  </a:lnTo>
                  <a:lnTo>
                    <a:pt x="0" y="2741358"/>
                  </a:lnTo>
                  <a:close/>
                </a:path>
              </a:pathLst>
            </a:cu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7278DE5D-2A64-4F48-8EF6-0E1891AA9D2C}"/>
                </a:ext>
              </a:extLst>
            </p:cNvPr>
            <p:cNvGrpSpPr/>
            <p:nvPr/>
          </p:nvGrpSpPr>
          <p:grpSpPr>
            <a:xfrm>
              <a:off x="613786" y="1324054"/>
              <a:ext cx="2642839" cy="203567"/>
              <a:chOff x="3390969" y="1241912"/>
              <a:chExt cx="2642839" cy="203567"/>
            </a:xfrm>
          </p:grpSpPr>
          <p:sp>
            <p:nvSpPr>
              <p:cNvPr id="138" name="object 114">
                <a:extLst>
                  <a:ext uri="{FF2B5EF4-FFF2-40B4-BE49-F238E27FC236}">
                    <a16:creationId xmlns:a16="http://schemas.microsoft.com/office/drawing/2014/main" id="{D77CA547-CAF5-4E08-B540-E51AD44EEBA0}"/>
                  </a:ext>
                </a:extLst>
              </p:cNvPr>
              <p:cNvSpPr txBox="1"/>
              <p:nvPr/>
            </p:nvSpPr>
            <p:spPr>
              <a:xfrm>
                <a:off x="3392544" y="1241912"/>
                <a:ext cx="2641264" cy="119795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9525" rIns="0" bIns="0" rtlCol="0">
                <a:spAutoFit/>
              </a:bodyPr>
              <a:lstStyle>
                <a:defPPr>
                  <a:defRPr lang="es-PE"/>
                </a:defPPr>
                <a:lvl1pPr marL="127000" defTabSz="914400" eaLnBrk="1" latinLnBrk="0" hangingPunct="1">
                  <a:lnSpc>
                    <a:spcPct val="100000"/>
                  </a:lnSpc>
                  <a:spcBef>
                    <a:spcPts val="75"/>
                  </a:spcBef>
                  <a:defRPr sz="700" spc="-5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defRPr>
                </a:lvl1pPr>
                <a:lvl2pPr defTabSz="914400" eaLnBrk="1" latinLnBrk="0" hangingPunct="1">
                  <a:defRPr sz="1800">
                    <a:latin typeface="+mn-lt"/>
                    <a:ea typeface="+mn-ea"/>
                  </a:defRPr>
                </a:lvl2pPr>
                <a:lvl3pPr defTabSz="914400" eaLnBrk="1" latinLnBrk="0" hangingPunct="1">
                  <a:defRPr sz="1800">
                    <a:latin typeface="+mn-lt"/>
                    <a:ea typeface="+mn-ea"/>
                  </a:defRPr>
                </a:lvl3pPr>
                <a:lvl4pPr defTabSz="914400" eaLnBrk="1" latinLnBrk="0" hangingPunct="1">
                  <a:defRPr sz="1800">
                    <a:latin typeface="+mn-lt"/>
                    <a:ea typeface="+mn-ea"/>
                  </a:defRPr>
                </a:lvl4pPr>
                <a:lvl5pPr defTabSz="914400" eaLnBrk="1" latinLnBrk="0" hangingPunct="1">
                  <a:defRPr sz="1800">
                    <a:latin typeface="+mn-lt"/>
                    <a:ea typeface="+mn-ea"/>
                  </a:defRPr>
                </a:lvl5pPr>
                <a:lvl6pPr>
                  <a:defRPr sz="1800">
                    <a:latin typeface="+mn-lt"/>
                    <a:ea typeface="+mn-ea"/>
                  </a:defRPr>
                </a:lvl6pPr>
                <a:lvl7pPr>
                  <a:defRPr sz="1800">
                    <a:latin typeface="+mn-lt"/>
                    <a:ea typeface="+mn-ea"/>
                  </a:defRPr>
                </a:lvl7pPr>
                <a:lvl8pPr>
                  <a:defRPr sz="1800">
                    <a:latin typeface="+mn-lt"/>
                    <a:ea typeface="+mn-ea"/>
                  </a:defRPr>
                </a:lvl8pPr>
                <a:lvl9pPr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s-ES" sz="1200" b="1" dirty="0" smtClean="0"/>
                  <a:t>EJECUCIÓN FISICA</a:t>
                </a:r>
                <a:endParaRPr sz="1200" b="1" dirty="0"/>
              </a:p>
            </p:txBody>
          </p:sp>
          <p:sp>
            <p:nvSpPr>
              <p:cNvPr id="139" name="object 82">
                <a:extLst>
                  <a:ext uri="{FF2B5EF4-FFF2-40B4-BE49-F238E27FC236}">
                    <a16:creationId xmlns:a16="http://schemas.microsoft.com/office/drawing/2014/main" id="{911926B0-ADCD-4937-ACA1-DEC9A732089F}"/>
                  </a:ext>
                </a:extLst>
              </p:cNvPr>
              <p:cNvSpPr/>
              <p:nvPr/>
            </p:nvSpPr>
            <p:spPr>
              <a:xfrm>
                <a:off x="3390969" y="1365714"/>
                <a:ext cx="132501" cy="7976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58419">
                    <a:moveTo>
                      <a:pt x="54241" y="0"/>
                    </a:moveTo>
                    <a:lnTo>
                      <a:pt x="0" y="0"/>
                    </a:lnTo>
                    <a:lnTo>
                      <a:pt x="54241" y="58267"/>
                    </a:lnTo>
                    <a:lnTo>
                      <a:pt x="54241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endParaRPr b="1"/>
              </a:p>
            </p:txBody>
          </p:sp>
        </p:grpSp>
        <p:sp>
          <p:nvSpPr>
            <p:cNvPr id="137" name="object 77">
              <a:extLst>
                <a:ext uri="{FF2B5EF4-FFF2-40B4-BE49-F238E27FC236}">
                  <a16:creationId xmlns:a16="http://schemas.microsoft.com/office/drawing/2014/main" id="{68110E6F-6035-4BC4-A671-B8297BC1745C}"/>
                </a:ext>
              </a:extLst>
            </p:cNvPr>
            <p:cNvSpPr/>
            <p:nvPr/>
          </p:nvSpPr>
          <p:spPr>
            <a:xfrm>
              <a:off x="719179" y="1478265"/>
              <a:ext cx="3477986" cy="2058190"/>
            </a:xfrm>
            <a:custGeom>
              <a:avLst/>
              <a:gdLst/>
              <a:ahLst/>
              <a:cxnLst/>
              <a:rect l="l" t="t" r="r" b="b"/>
              <a:pathLst>
                <a:path w="3171825" h="395604">
                  <a:moveTo>
                    <a:pt x="3171456" y="395236"/>
                  </a:moveTo>
                  <a:lnTo>
                    <a:pt x="0" y="395236"/>
                  </a:lnTo>
                  <a:lnTo>
                    <a:pt x="0" y="0"/>
                  </a:lnTo>
                  <a:lnTo>
                    <a:pt x="3171456" y="0"/>
                  </a:lnTo>
                  <a:lnTo>
                    <a:pt x="3171456" y="395236"/>
                  </a:lnTo>
                  <a:close/>
                </a:path>
              </a:pathLst>
            </a:custGeom>
            <a:ln w="6349">
              <a:solidFill>
                <a:srgbClr val="2BB67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40" name="Grupo 139">
            <a:extLst>
              <a:ext uri="{FF2B5EF4-FFF2-40B4-BE49-F238E27FC236}">
                <a16:creationId xmlns:a16="http://schemas.microsoft.com/office/drawing/2014/main" id="{C1B94199-6D8F-4A7E-A302-E12B3C697C77}"/>
              </a:ext>
            </a:extLst>
          </p:cNvPr>
          <p:cNvGrpSpPr/>
          <p:nvPr/>
        </p:nvGrpSpPr>
        <p:grpSpPr>
          <a:xfrm>
            <a:off x="756049" y="1495093"/>
            <a:ext cx="1504935" cy="1387441"/>
            <a:chOff x="1490410" y="1284524"/>
            <a:chExt cx="955221" cy="871082"/>
          </a:xfrm>
        </p:grpSpPr>
        <p:pic>
          <p:nvPicPr>
            <p:cNvPr id="141" name="Imagen 140">
              <a:extLst>
                <a:ext uri="{FF2B5EF4-FFF2-40B4-BE49-F238E27FC236}">
                  <a16:creationId xmlns:a16="http://schemas.microsoft.com/office/drawing/2014/main" id="{AC233FFD-2FEC-4470-950A-BD46A855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37142" y="1284524"/>
              <a:ext cx="468000" cy="468000"/>
            </a:xfrm>
            <a:prstGeom prst="rect">
              <a:avLst/>
            </a:prstGeom>
          </p:spPr>
        </p:pic>
        <p:sp>
          <p:nvSpPr>
            <p:cNvPr id="142" name="CuadroTexto 141">
              <a:extLst>
                <a:ext uri="{FF2B5EF4-FFF2-40B4-BE49-F238E27FC236}">
                  <a16:creationId xmlns:a16="http://schemas.microsoft.com/office/drawing/2014/main" id="{B81FFF53-AF2D-4656-8303-324E639DB812}"/>
                </a:ext>
              </a:extLst>
            </p:cNvPr>
            <p:cNvSpPr txBox="1"/>
            <p:nvPr/>
          </p:nvSpPr>
          <p:spPr>
            <a:xfrm>
              <a:off x="1490410" y="1799430"/>
              <a:ext cx="955221" cy="18196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spcBef>
                  <a:spcPts val="100"/>
                </a:spcBef>
                <a:defRPr sz="50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900" b="1" dirty="0"/>
                <a:t>PRESUPUESTO </a:t>
              </a:r>
              <a:r>
                <a:rPr lang="es-PE" sz="900" b="1" dirty="0" smtClean="0"/>
                <a:t>EJECUTADO</a:t>
              </a:r>
              <a:endParaRPr lang="es-PE" sz="900" b="1" dirty="0"/>
            </a:p>
          </p:txBody>
        </p:sp>
        <p:sp>
          <p:nvSpPr>
            <p:cNvPr id="143" name="CuadroTexto 142">
              <a:extLst>
                <a:ext uri="{FF2B5EF4-FFF2-40B4-BE49-F238E27FC236}">
                  <a16:creationId xmlns:a16="http://schemas.microsoft.com/office/drawing/2014/main" id="{E09E3214-D495-4C80-8EAD-2298FD30EFE6}"/>
                </a:ext>
              </a:extLst>
            </p:cNvPr>
            <p:cNvSpPr txBox="1"/>
            <p:nvPr/>
          </p:nvSpPr>
          <p:spPr>
            <a:xfrm>
              <a:off x="1563618" y="2041277"/>
              <a:ext cx="804614" cy="1143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9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100" dirty="0">
                  <a:solidFill>
                    <a:schemeClr val="tx1"/>
                  </a:solidFill>
                </a:rPr>
                <a:t>S/ </a:t>
              </a:r>
              <a:r>
                <a:rPr lang="es-PE" sz="1100" dirty="0" smtClean="0">
                  <a:solidFill>
                    <a:schemeClr val="tx1"/>
                  </a:solidFill>
                </a:rPr>
                <a:t>6.3 </a:t>
              </a:r>
              <a:r>
                <a:rPr lang="es-PE" sz="1100" dirty="0">
                  <a:solidFill>
                    <a:schemeClr val="tx1"/>
                  </a:solidFill>
                </a:rPr>
                <a:t>millones</a:t>
              </a:r>
            </a:p>
          </p:txBody>
        </p:sp>
      </p:grpSp>
      <p:grpSp>
        <p:nvGrpSpPr>
          <p:cNvPr id="144" name="Grupo 143">
            <a:extLst>
              <a:ext uri="{FF2B5EF4-FFF2-40B4-BE49-F238E27FC236}">
                <a16:creationId xmlns:a16="http://schemas.microsoft.com/office/drawing/2014/main" id="{A6E9D01F-BF16-4A43-BEB5-70880CAD304A}"/>
              </a:ext>
            </a:extLst>
          </p:cNvPr>
          <p:cNvGrpSpPr/>
          <p:nvPr/>
        </p:nvGrpSpPr>
        <p:grpSpPr>
          <a:xfrm>
            <a:off x="2790137" y="1556803"/>
            <a:ext cx="1422267" cy="1462582"/>
            <a:chOff x="3464358" y="1321441"/>
            <a:chExt cx="824049" cy="1063686"/>
          </a:xfrm>
        </p:grpSpPr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FBB6B96C-ACB6-46BE-AE58-A72A04616411}"/>
                </a:ext>
              </a:extLst>
            </p:cNvPr>
            <p:cNvSpPr txBox="1"/>
            <p:nvPr/>
          </p:nvSpPr>
          <p:spPr>
            <a:xfrm>
              <a:off x="3464358" y="1840658"/>
              <a:ext cx="824049" cy="21077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spcBef>
                  <a:spcPts val="100"/>
                </a:spcBef>
                <a:defRPr sz="50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900" b="1" dirty="0"/>
                <a:t>MERCADOS </a:t>
              </a:r>
              <a:r>
                <a:rPr lang="es-PE" sz="900" b="1" dirty="0" smtClean="0"/>
                <a:t>EJECUTADOS</a:t>
              </a:r>
              <a:endParaRPr lang="es-PE" sz="900" b="1" dirty="0"/>
            </a:p>
          </p:txBody>
        </p:sp>
        <p:sp>
          <p:nvSpPr>
            <p:cNvPr id="146" name="CuadroTexto 145">
              <a:extLst>
                <a:ext uri="{FF2B5EF4-FFF2-40B4-BE49-F238E27FC236}">
                  <a16:creationId xmlns:a16="http://schemas.microsoft.com/office/drawing/2014/main" id="{9B9D4765-B9A4-46F7-8BD1-CE282900E7EC}"/>
                </a:ext>
              </a:extLst>
            </p:cNvPr>
            <p:cNvSpPr txBox="1"/>
            <p:nvPr/>
          </p:nvSpPr>
          <p:spPr>
            <a:xfrm>
              <a:off x="3466087" y="2129582"/>
              <a:ext cx="804614" cy="2555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9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100" dirty="0" smtClean="0">
                  <a:solidFill>
                    <a:schemeClr val="tx1"/>
                  </a:solidFill>
                </a:rPr>
                <a:t>1,045 </a:t>
              </a:r>
              <a:r>
                <a:rPr lang="es-PE" sz="1100" dirty="0">
                  <a:solidFill>
                    <a:schemeClr val="tx1"/>
                  </a:solidFill>
                </a:rPr>
                <a:t>Mercados en 24 regiones</a:t>
              </a:r>
            </a:p>
          </p:txBody>
        </p:sp>
        <p:pic>
          <p:nvPicPr>
            <p:cNvPr id="147" name="Imagen 146">
              <a:extLst>
                <a:ext uri="{FF2B5EF4-FFF2-40B4-BE49-F238E27FC236}">
                  <a16:creationId xmlns:a16="http://schemas.microsoft.com/office/drawing/2014/main" id="{833B7630-5DDD-4FE7-A5EF-6C04220B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34394" y="1321441"/>
              <a:ext cx="468000" cy="468000"/>
            </a:xfrm>
            <a:prstGeom prst="rect">
              <a:avLst/>
            </a:prstGeom>
          </p:spPr>
        </p:pic>
      </p:grp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C30A5614-D282-468B-B1A9-3FB67AF379D0}"/>
              </a:ext>
            </a:extLst>
          </p:cNvPr>
          <p:cNvGrpSpPr/>
          <p:nvPr/>
        </p:nvGrpSpPr>
        <p:grpSpPr>
          <a:xfrm>
            <a:off x="2698014" y="3234067"/>
            <a:ext cx="1549211" cy="1341778"/>
            <a:chOff x="461745" y="1381663"/>
            <a:chExt cx="1085064" cy="875584"/>
          </a:xfrm>
        </p:grpSpPr>
        <p:pic>
          <p:nvPicPr>
            <p:cNvPr id="149" name="Picture 12" descr="Resultado de imagen para agriculturE ICONS png">
              <a:extLst>
                <a:ext uri="{FF2B5EF4-FFF2-40B4-BE49-F238E27FC236}">
                  <a16:creationId xmlns:a16="http://schemas.microsoft.com/office/drawing/2014/main" id="{7A3F2075-0ED1-4FCA-AF3E-1EF6C06F03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9" t="3936" r="70861" b="71483"/>
            <a:stretch/>
          </p:blipFill>
          <p:spPr bwMode="auto">
            <a:xfrm>
              <a:off x="765245" y="1381663"/>
              <a:ext cx="479049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CuadroTexto 149">
              <a:extLst>
                <a:ext uri="{FF2B5EF4-FFF2-40B4-BE49-F238E27FC236}">
                  <a16:creationId xmlns:a16="http://schemas.microsoft.com/office/drawing/2014/main" id="{3755ACD2-C7CA-47E1-B113-26B151E5E0BE}"/>
                </a:ext>
              </a:extLst>
            </p:cNvPr>
            <p:cNvSpPr txBox="1"/>
            <p:nvPr/>
          </p:nvSpPr>
          <p:spPr>
            <a:xfrm>
              <a:off x="504265" y="1893020"/>
              <a:ext cx="1000025" cy="18912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spcBef>
                  <a:spcPts val="100"/>
                </a:spcBef>
                <a:defRPr sz="50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900" b="1" dirty="0"/>
                <a:t>TONELADAS COMERCIALIZADAS</a:t>
              </a: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41FA5C35-7DD7-4DB5-9EEC-5A4EBEB626E8}"/>
                </a:ext>
              </a:extLst>
            </p:cNvPr>
            <p:cNvSpPr txBox="1"/>
            <p:nvPr/>
          </p:nvSpPr>
          <p:spPr>
            <a:xfrm>
              <a:off x="461745" y="2138416"/>
              <a:ext cx="1085064" cy="11883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9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100" dirty="0" smtClean="0">
                  <a:solidFill>
                    <a:schemeClr val="tx1"/>
                  </a:solidFill>
                </a:rPr>
                <a:t>9,702 </a:t>
              </a:r>
              <a:r>
                <a:rPr lang="es-PE" sz="1100" dirty="0">
                  <a:solidFill>
                    <a:schemeClr val="tx1"/>
                  </a:solidFill>
                </a:rPr>
                <a:t>Toneladas</a:t>
              </a:r>
            </a:p>
          </p:txBody>
        </p:sp>
      </p:grp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36D3BAF7-5492-4D00-BE71-841717C26068}"/>
              </a:ext>
            </a:extLst>
          </p:cNvPr>
          <p:cNvGrpSpPr/>
          <p:nvPr/>
        </p:nvGrpSpPr>
        <p:grpSpPr>
          <a:xfrm>
            <a:off x="827261" y="3379358"/>
            <a:ext cx="1433723" cy="1148621"/>
            <a:chOff x="5512250" y="3192513"/>
            <a:chExt cx="935103" cy="760360"/>
          </a:xfrm>
        </p:grpSpPr>
        <p:pic>
          <p:nvPicPr>
            <p:cNvPr id="153" name="Imagen 152">
              <a:extLst>
                <a:ext uri="{FF2B5EF4-FFF2-40B4-BE49-F238E27FC236}">
                  <a16:creationId xmlns:a16="http://schemas.microsoft.com/office/drawing/2014/main" id="{4A243F20-79F5-44D1-A10D-9136E94A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45802" y="3192513"/>
              <a:ext cx="468000" cy="468000"/>
            </a:xfrm>
            <a:prstGeom prst="rect">
              <a:avLst/>
            </a:prstGeom>
          </p:spPr>
        </p:pic>
        <p:grpSp>
          <p:nvGrpSpPr>
            <p:cNvPr id="154" name="Grupo 153">
              <a:extLst>
                <a:ext uri="{FF2B5EF4-FFF2-40B4-BE49-F238E27FC236}">
                  <a16:creationId xmlns:a16="http://schemas.microsoft.com/office/drawing/2014/main" id="{F9E5F99D-CC2B-4D8D-BACD-C4A55B2F615C}"/>
                </a:ext>
              </a:extLst>
            </p:cNvPr>
            <p:cNvGrpSpPr/>
            <p:nvPr/>
          </p:nvGrpSpPr>
          <p:grpSpPr>
            <a:xfrm>
              <a:off x="5512250" y="3687415"/>
              <a:ext cx="935103" cy="265458"/>
              <a:chOff x="326054" y="1853773"/>
              <a:chExt cx="935103" cy="265458"/>
            </a:xfrm>
          </p:grpSpPr>
          <p:sp>
            <p:nvSpPr>
              <p:cNvPr id="155" name="CuadroTexto 154">
                <a:extLst>
                  <a:ext uri="{FF2B5EF4-FFF2-40B4-BE49-F238E27FC236}">
                    <a16:creationId xmlns:a16="http://schemas.microsoft.com/office/drawing/2014/main" id="{972D3BEA-1F70-4171-AB55-B91377066CF7}"/>
                  </a:ext>
                </a:extLst>
              </p:cNvPr>
              <p:cNvSpPr txBox="1"/>
              <p:nvPr/>
            </p:nvSpPr>
            <p:spPr>
              <a:xfrm>
                <a:off x="326054" y="1853773"/>
                <a:ext cx="935103" cy="10017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spcBef>
                    <a:spcPts val="100"/>
                  </a:spcBef>
                  <a:defRPr sz="50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900" b="1" dirty="0" smtClean="0"/>
                  <a:t>FAMILIAS </a:t>
                </a:r>
                <a:r>
                  <a:rPr lang="es-PE" sz="900" b="1" dirty="0"/>
                  <a:t>BENEFICIARIA</a:t>
                </a:r>
              </a:p>
            </p:txBody>
          </p:sp>
          <p:sp>
            <p:nvSpPr>
              <p:cNvPr id="156" name="CuadroTexto 155">
                <a:extLst>
                  <a:ext uri="{FF2B5EF4-FFF2-40B4-BE49-F238E27FC236}">
                    <a16:creationId xmlns:a16="http://schemas.microsoft.com/office/drawing/2014/main" id="{5142C5E4-4F15-40F1-B045-FCC8E7261EAB}"/>
                  </a:ext>
                </a:extLst>
              </p:cNvPr>
              <p:cNvSpPr txBox="1"/>
              <p:nvPr/>
            </p:nvSpPr>
            <p:spPr>
              <a:xfrm>
                <a:off x="372146" y="1998684"/>
                <a:ext cx="792167" cy="12054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900" b="1" spc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1100" dirty="0" smtClean="0">
                    <a:solidFill>
                      <a:schemeClr val="tx1"/>
                    </a:solidFill>
                  </a:rPr>
                  <a:t>983,728 </a:t>
                </a:r>
                <a:r>
                  <a:rPr lang="es-PE" sz="1100" dirty="0">
                    <a:solidFill>
                      <a:schemeClr val="tx1"/>
                    </a:solidFill>
                  </a:rPr>
                  <a:t>familias</a:t>
                </a:r>
              </a:p>
            </p:txBody>
          </p:sp>
        </p:grpSp>
      </p:grp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9359AF5B-B590-46A8-B55C-C4A70D27E803}"/>
              </a:ext>
            </a:extLst>
          </p:cNvPr>
          <p:cNvGrpSpPr/>
          <p:nvPr/>
        </p:nvGrpSpPr>
        <p:grpSpPr>
          <a:xfrm>
            <a:off x="4592019" y="1480951"/>
            <a:ext cx="1494320" cy="1519332"/>
            <a:chOff x="3714482" y="1319327"/>
            <a:chExt cx="1198530" cy="1111803"/>
          </a:xfrm>
        </p:grpSpPr>
        <p:grpSp>
          <p:nvGrpSpPr>
            <p:cNvPr id="158" name="Grupo 157">
              <a:extLst>
                <a:ext uri="{FF2B5EF4-FFF2-40B4-BE49-F238E27FC236}">
                  <a16:creationId xmlns:a16="http://schemas.microsoft.com/office/drawing/2014/main" id="{7E407EF4-6CED-4993-A522-2A3B58AB191B}"/>
                </a:ext>
              </a:extLst>
            </p:cNvPr>
            <p:cNvGrpSpPr/>
            <p:nvPr/>
          </p:nvGrpSpPr>
          <p:grpSpPr>
            <a:xfrm>
              <a:off x="3714482" y="1828307"/>
              <a:ext cx="1198530" cy="602823"/>
              <a:chOff x="540966" y="1860060"/>
              <a:chExt cx="1198530" cy="602823"/>
            </a:xfrm>
          </p:grpSpPr>
          <p:sp>
            <p:nvSpPr>
              <p:cNvPr id="160" name="CuadroTexto 159">
                <a:extLst>
                  <a:ext uri="{FF2B5EF4-FFF2-40B4-BE49-F238E27FC236}">
                    <a16:creationId xmlns:a16="http://schemas.microsoft.com/office/drawing/2014/main" id="{5AC2E187-DBAE-45D7-BD08-D7AC1950DCE5}"/>
                  </a:ext>
                </a:extLst>
              </p:cNvPr>
              <p:cNvSpPr txBox="1"/>
              <p:nvPr/>
            </p:nvSpPr>
            <p:spPr>
              <a:xfrm>
                <a:off x="540966" y="1860060"/>
                <a:ext cx="1198530" cy="21208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spcBef>
                    <a:spcPts val="100"/>
                  </a:spcBef>
                  <a:defRPr sz="50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900" b="1" dirty="0"/>
                  <a:t>PRODUCTORES PARTICIPANTES</a:t>
                </a:r>
              </a:p>
            </p:txBody>
          </p:sp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CFB0994A-8409-49E7-A4ED-FCA214BACD7F}"/>
                  </a:ext>
                </a:extLst>
              </p:cNvPr>
              <p:cNvSpPr txBox="1"/>
              <p:nvPr/>
            </p:nvSpPr>
            <p:spPr>
              <a:xfrm>
                <a:off x="697671" y="2081883"/>
                <a:ext cx="885119" cy="3810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>
                <a:defPPr lvl="0">
                  <a:defRPr lang="es-ES"/>
                </a:defPPr>
                <a:lvl1pPr marL="12700" algn="ctr">
                  <a:lnSpc>
                    <a:spcPct val="100000"/>
                  </a:lnSpc>
                  <a:spcBef>
                    <a:spcPts val="100"/>
                  </a:spcBef>
                  <a:defRPr sz="900" b="1" spc="0">
                    <a:solidFill>
                      <a:schemeClr val="accent3">
                        <a:lumMod val="75000"/>
                      </a:schemeClr>
                    </a:solidFill>
                    <a:latin typeface="Arial"/>
                    <a:cs typeface="Arial"/>
                  </a:defRPr>
                </a:lvl1pPr>
              </a:lstStyle>
              <a:p>
                <a:r>
                  <a:rPr lang="es-PE" sz="1100" dirty="0" smtClean="0">
                    <a:solidFill>
                      <a:schemeClr val="tx1"/>
                    </a:solidFill>
                  </a:rPr>
                  <a:t>16,660 </a:t>
                </a:r>
                <a:r>
                  <a:rPr lang="es-PE" sz="1100" dirty="0">
                    <a:solidFill>
                      <a:schemeClr val="tx1"/>
                    </a:solidFill>
                  </a:rPr>
                  <a:t>Productoras y productores</a:t>
                </a:r>
              </a:p>
            </p:txBody>
          </p:sp>
        </p:grpSp>
        <p:pic>
          <p:nvPicPr>
            <p:cNvPr id="159" name="Imagen 158">
              <a:extLst>
                <a:ext uri="{FF2B5EF4-FFF2-40B4-BE49-F238E27FC236}">
                  <a16:creationId xmlns:a16="http://schemas.microsoft.com/office/drawing/2014/main" id="{E3C54234-C3F2-4AE7-9CBE-60F34EB5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079747" y="1319327"/>
              <a:ext cx="468000" cy="468000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21C98B9-3D66-4D46-876F-02EECE12F9D9}"/>
              </a:ext>
            </a:extLst>
          </p:cNvPr>
          <p:cNvGrpSpPr/>
          <p:nvPr/>
        </p:nvGrpSpPr>
        <p:grpSpPr>
          <a:xfrm>
            <a:off x="4592019" y="3347082"/>
            <a:ext cx="1308674" cy="1230795"/>
            <a:chOff x="3065981" y="3331269"/>
            <a:chExt cx="905260" cy="82431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E0C332E-4AD8-4244-AD46-81F6C2AC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289494" y="3331269"/>
              <a:ext cx="468000" cy="468000"/>
            </a:xfrm>
            <a:prstGeom prst="rect">
              <a:avLst/>
            </a:prstGeom>
          </p:spPr>
        </p:pic>
        <p:sp>
          <p:nvSpPr>
            <p:cNvPr id="165" name="CuadroTexto 164">
              <a:extLst>
                <a:ext uri="{FF2B5EF4-FFF2-40B4-BE49-F238E27FC236}">
                  <a16:creationId xmlns:a16="http://schemas.microsoft.com/office/drawing/2014/main" id="{86A0A5FA-1527-4202-90E9-0710D2140AC2}"/>
                </a:ext>
              </a:extLst>
            </p:cNvPr>
            <p:cNvSpPr txBox="1"/>
            <p:nvPr/>
          </p:nvSpPr>
          <p:spPr>
            <a:xfrm>
              <a:off x="3065981" y="3795041"/>
              <a:ext cx="905260" cy="19410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spcBef>
                  <a:spcPts val="100"/>
                </a:spcBef>
                <a:defRPr sz="50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900" b="1" dirty="0"/>
                <a:t>MONTO COMERCIALIZADO</a:t>
              </a: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DDA76C2B-0DA9-48BB-A47B-50157E0C2362}"/>
                </a:ext>
              </a:extLst>
            </p:cNvPr>
            <p:cNvSpPr txBox="1"/>
            <p:nvPr/>
          </p:nvSpPr>
          <p:spPr>
            <a:xfrm>
              <a:off x="3116304" y="4033622"/>
              <a:ext cx="804614" cy="1219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>
              <a:defPPr lvl="0">
                <a:defRPr lang="es-ES"/>
              </a:defPPr>
              <a:lvl1pPr marL="12700" algn="ctr">
                <a:lnSpc>
                  <a:spcPct val="100000"/>
                </a:lnSpc>
                <a:spcBef>
                  <a:spcPts val="100"/>
                </a:spcBef>
                <a:defRPr sz="900" b="1" spc="0">
                  <a:solidFill>
                    <a:schemeClr val="accent3">
                      <a:lumMod val="75000"/>
                    </a:schemeClr>
                  </a:solidFill>
                  <a:latin typeface="Arial"/>
                  <a:cs typeface="Arial"/>
                </a:defRPr>
              </a:lvl1pPr>
            </a:lstStyle>
            <a:p>
              <a:r>
                <a:rPr lang="es-PE" sz="1100" dirty="0">
                  <a:solidFill>
                    <a:schemeClr val="tx1"/>
                  </a:solidFill>
                </a:rPr>
                <a:t>S/ </a:t>
              </a:r>
              <a:r>
                <a:rPr lang="es-PE" sz="1100" dirty="0" smtClean="0">
                  <a:solidFill>
                    <a:schemeClr val="tx1"/>
                  </a:solidFill>
                </a:rPr>
                <a:t>28’968,928</a:t>
              </a:r>
              <a:endParaRPr lang="es-PE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6" name="Imagen 33">
            <a:extLst>
              <a:ext uri="{FF2B5EF4-FFF2-40B4-BE49-F238E27FC236}">
                <a16:creationId xmlns:a16="http://schemas.microsoft.com/office/drawing/2014/main" id="{13A6C900-E892-4BC3-AC0D-6EA68711E1C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1373" r="30304" b="18771"/>
          <a:stretch/>
        </p:blipFill>
        <p:spPr>
          <a:xfrm>
            <a:off x="6822263" y="3506813"/>
            <a:ext cx="2067933" cy="1332000"/>
          </a:xfrm>
          <a:prstGeom prst="rect">
            <a:avLst/>
          </a:prstGeom>
        </p:spPr>
      </p:pic>
      <p:pic>
        <p:nvPicPr>
          <p:cNvPr id="67" name="Imagen 20">
            <a:extLst>
              <a:ext uri="{FF2B5EF4-FFF2-40B4-BE49-F238E27FC236}">
                <a16:creationId xmlns:a16="http://schemas.microsoft.com/office/drawing/2014/main" id="{EA2C9459-825B-48CD-86E2-F7F0567DC1F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72269" y="1292923"/>
            <a:ext cx="216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061768" y="292019"/>
            <a:ext cx="4473654" cy="74738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MERCADOS ITINERANTES</a:t>
            </a:r>
            <a:endParaRPr lang="es-PE" sz="24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4E874E0-F346-43AA-ADE0-CBFBE22FA404}"/>
              </a:ext>
            </a:extLst>
          </p:cNvPr>
          <p:cNvGrpSpPr/>
          <p:nvPr/>
        </p:nvGrpSpPr>
        <p:grpSpPr>
          <a:xfrm>
            <a:off x="6268881" y="212389"/>
            <a:ext cx="965162" cy="936000"/>
            <a:chOff x="6161872" y="2663042"/>
            <a:chExt cx="965162" cy="936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C08937D-B7C9-42B7-8974-2A931602D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1872" y="2663042"/>
              <a:ext cx="965162" cy="936000"/>
              <a:chOff x="5927157" y="188619"/>
              <a:chExt cx="1025245" cy="1025245"/>
            </a:xfrm>
          </p:grpSpPr>
          <p:sp>
            <p:nvSpPr>
              <p:cNvPr id="220" name="object 13">
                <a:extLst>
                  <a:ext uri="{FF2B5EF4-FFF2-40B4-BE49-F238E27FC236}">
                    <a16:creationId xmlns:a16="http://schemas.microsoft.com/office/drawing/2014/main" id="{946F7199-4686-43D8-B405-EBB5C345C441}"/>
                  </a:ext>
                </a:extLst>
              </p:cNvPr>
              <p:cNvSpPr/>
              <p:nvPr/>
            </p:nvSpPr>
            <p:spPr>
              <a:xfrm>
                <a:off x="5927157" y="188619"/>
                <a:ext cx="1025245" cy="1025245"/>
              </a:xfrm>
              <a:custGeom>
                <a:avLst/>
                <a:gdLst/>
                <a:ahLst/>
                <a:cxnLst/>
                <a:rect l="l" t="t" r="r" b="b"/>
                <a:pathLst>
                  <a:path w="1507490" h="1507489">
                    <a:moveTo>
                      <a:pt x="753516" y="0"/>
                    </a:moveTo>
                    <a:lnTo>
                      <a:pt x="705863" y="1482"/>
                    </a:lnTo>
                    <a:lnTo>
                      <a:pt x="658997" y="5870"/>
                    </a:lnTo>
                    <a:lnTo>
                      <a:pt x="613007" y="13077"/>
                    </a:lnTo>
                    <a:lnTo>
                      <a:pt x="567981" y="23013"/>
                    </a:lnTo>
                    <a:lnTo>
                      <a:pt x="524008" y="35590"/>
                    </a:lnTo>
                    <a:lnTo>
                      <a:pt x="481175" y="50720"/>
                    </a:lnTo>
                    <a:lnTo>
                      <a:pt x="439571" y="68315"/>
                    </a:lnTo>
                    <a:lnTo>
                      <a:pt x="399285" y="88286"/>
                    </a:lnTo>
                    <a:lnTo>
                      <a:pt x="360404" y="110546"/>
                    </a:lnTo>
                    <a:lnTo>
                      <a:pt x="323017" y="135005"/>
                    </a:lnTo>
                    <a:lnTo>
                      <a:pt x="287211" y="161576"/>
                    </a:lnTo>
                    <a:lnTo>
                      <a:pt x="253076" y="190171"/>
                    </a:lnTo>
                    <a:lnTo>
                      <a:pt x="220700" y="220700"/>
                    </a:lnTo>
                    <a:lnTo>
                      <a:pt x="190171" y="253076"/>
                    </a:lnTo>
                    <a:lnTo>
                      <a:pt x="161576" y="287211"/>
                    </a:lnTo>
                    <a:lnTo>
                      <a:pt x="135005" y="323017"/>
                    </a:lnTo>
                    <a:lnTo>
                      <a:pt x="110546" y="360404"/>
                    </a:lnTo>
                    <a:lnTo>
                      <a:pt x="88286" y="399285"/>
                    </a:lnTo>
                    <a:lnTo>
                      <a:pt x="68315" y="439571"/>
                    </a:lnTo>
                    <a:lnTo>
                      <a:pt x="50720" y="481175"/>
                    </a:lnTo>
                    <a:lnTo>
                      <a:pt x="35590" y="524008"/>
                    </a:lnTo>
                    <a:lnTo>
                      <a:pt x="23013" y="567981"/>
                    </a:lnTo>
                    <a:lnTo>
                      <a:pt x="13077" y="613007"/>
                    </a:lnTo>
                    <a:lnTo>
                      <a:pt x="5870" y="658997"/>
                    </a:lnTo>
                    <a:lnTo>
                      <a:pt x="1482" y="705863"/>
                    </a:lnTo>
                    <a:lnTo>
                      <a:pt x="0" y="753516"/>
                    </a:lnTo>
                    <a:lnTo>
                      <a:pt x="1482" y="801169"/>
                    </a:lnTo>
                    <a:lnTo>
                      <a:pt x="5870" y="848035"/>
                    </a:lnTo>
                    <a:lnTo>
                      <a:pt x="13077" y="894024"/>
                    </a:lnTo>
                    <a:lnTo>
                      <a:pt x="23013" y="939049"/>
                    </a:lnTo>
                    <a:lnTo>
                      <a:pt x="35590" y="983022"/>
                    </a:lnTo>
                    <a:lnTo>
                      <a:pt x="50720" y="1025853"/>
                    </a:lnTo>
                    <a:lnTo>
                      <a:pt x="68315" y="1067456"/>
                    </a:lnTo>
                    <a:lnTo>
                      <a:pt x="88286" y="1107741"/>
                    </a:lnTo>
                    <a:lnTo>
                      <a:pt x="110546" y="1146621"/>
                    </a:lnTo>
                    <a:lnTo>
                      <a:pt x="135005" y="1184007"/>
                    </a:lnTo>
                    <a:lnTo>
                      <a:pt x="161576" y="1219811"/>
                    </a:lnTo>
                    <a:lnTo>
                      <a:pt x="190171" y="1253944"/>
                    </a:lnTo>
                    <a:lnTo>
                      <a:pt x="220700" y="1286319"/>
                    </a:lnTo>
                    <a:lnTo>
                      <a:pt x="253076" y="1316847"/>
                    </a:lnTo>
                    <a:lnTo>
                      <a:pt x="287211" y="1345440"/>
                    </a:lnTo>
                    <a:lnTo>
                      <a:pt x="323017" y="1372010"/>
                    </a:lnTo>
                    <a:lnTo>
                      <a:pt x="360404" y="1396468"/>
                    </a:lnTo>
                    <a:lnTo>
                      <a:pt x="399285" y="1418726"/>
                    </a:lnTo>
                    <a:lnTo>
                      <a:pt x="439571" y="1438696"/>
                    </a:lnTo>
                    <a:lnTo>
                      <a:pt x="481175" y="1456290"/>
                    </a:lnTo>
                    <a:lnTo>
                      <a:pt x="524008" y="1471419"/>
                    </a:lnTo>
                    <a:lnTo>
                      <a:pt x="567981" y="1483995"/>
                    </a:lnTo>
                    <a:lnTo>
                      <a:pt x="613007" y="1493931"/>
                    </a:lnTo>
                    <a:lnTo>
                      <a:pt x="658997" y="1501136"/>
                    </a:lnTo>
                    <a:lnTo>
                      <a:pt x="705863" y="1505525"/>
                    </a:lnTo>
                    <a:lnTo>
                      <a:pt x="753516" y="1507007"/>
                    </a:lnTo>
                    <a:lnTo>
                      <a:pt x="801169" y="1505525"/>
                    </a:lnTo>
                    <a:lnTo>
                      <a:pt x="848035" y="1501136"/>
                    </a:lnTo>
                    <a:lnTo>
                      <a:pt x="894025" y="1493931"/>
                    </a:lnTo>
                    <a:lnTo>
                      <a:pt x="939051" y="1483995"/>
                    </a:lnTo>
                    <a:lnTo>
                      <a:pt x="983024" y="1471419"/>
                    </a:lnTo>
                    <a:lnTo>
                      <a:pt x="1025857" y="1456290"/>
                    </a:lnTo>
                    <a:lnTo>
                      <a:pt x="1067460" y="1438696"/>
                    </a:lnTo>
                    <a:lnTo>
                      <a:pt x="1107747" y="1418726"/>
                    </a:lnTo>
                    <a:lnTo>
                      <a:pt x="1146628" y="1396468"/>
                    </a:lnTo>
                    <a:lnTo>
                      <a:pt x="1184015" y="1372010"/>
                    </a:lnTo>
                    <a:lnTo>
                      <a:pt x="1219820" y="1345440"/>
                    </a:lnTo>
                    <a:lnTo>
                      <a:pt x="1253955" y="1316847"/>
                    </a:lnTo>
                    <a:lnTo>
                      <a:pt x="1286332" y="1286319"/>
                    </a:lnTo>
                    <a:lnTo>
                      <a:pt x="1316861" y="1253944"/>
                    </a:lnTo>
                    <a:lnTo>
                      <a:pt x="1345456" y="1219811"/>
                    </a:lnTo>
                    <a:lnTo>
                      <a:pt x="1372027" y="1184007"/>
                    </a:lnTo>
                    <a:lnTo>
                      <a:pt x="1396486" y="1146621"/>
                    </a:lnTo>
                    <a:lnTo>
                      <a:pt x="1418746" y="1107741"/>
                    </a:lnTo>
                    <a:lnTo>
                      <a:pt x="1438717" y="1067456"/>
                    </a:lnTo>
                    <a:lnTo>
                      <a:pt x="1456312" y="1025853"/>
                    </a:lnTo>
                    <a:lnTo>
                      <a:pt x="1471442" y="983022"/>
                    </a:lnTo>
                    <a:lnTo>
                      <a:pt x="1484019" y="939049"/>
                    </a:lnTo>
                    <a:lnTo>
                      <a:pt x="1493955" y="894024"/>
                    </a:lnTo>
                    <a:lnTo>
                      <a:pt x="1501161" y="848035"/>
                    </a:lnTo>
                    <a:lnTo>
                      <a:pt x="1505550" y="801169"/>
                    </a:lnTo>
                    <a:lnTo>
                      <a:pt x="1507032" y="753516"/>
                    </a:lnTo>
                    <a:lnTo>
                      <a:pt x="1505550" y="705863"/>
                    </a:lnTo>
                    <a:lnTo>
                      <a:pt x="1501161" y="658997"/>
                    </a:lnTo>
                    <a:lnTo>
                      <a:pt x="1493955" y="613007"/>
                    </a:lnTo>
                    <a:lnTo>
                      <a:pt x="1484019" y="567981"/>
                    </a:lnTo>
                    <a:lnTo>
                      <a:pt x="1471442" y="524008"/>
                    </a:lnTo>
                    <a:lnTo>
                      <a:pt x="1456312" y="481175"/>
                    </a:lnTo>
                    <a:lnTo>
                      <a:pt x="1438717" y="439571"/>
                    </a:lnTo>
                    <a:lnTo>
                      <a:pt x="1418746" y="399285"/>
                    </a:lnTo>
                    <a:lnTo>
                      <a:pt x="1396486" y="360404"/>
                    </a:lnTo>
                    <a:lnTo>
                      <a:pt x="1372027" y="323017"/>
                    </a:lnTo>
                    <a:lnTo>
                      <a:pt x="1345456" y="287211"/>
                    </a:lnTo>
                    <a:lnTo>
                      <a:pt x="1316861" y="253076"/>
                    </a:lnTo>
                    <a:lnTo>
                      <a:pt x="1286332" y="220700"/>
                    </a:lnTo>
                    <a:lnTo>
                      <a:pt x="1253955" y="190171"/>
                    </a:lnTo>
                    <a:lnTo>
                      <a:pt x="1219820" y="161576"/>
                    </a:lnTo>
                    <a:lnTo>
                      <a:pt x="1184015" y="135005"/>
                    </a:lnTo>
                    <a:lnTo>
                      <a:pt x="1146628" y="110546"/>
                    </a:lnTo>
                    <a:lnTo>
                      <a:pt x="1107747" y="88286"/>
                    </a:lnTo>
                    <a:lnTo>
                      <a:pt x="1067460" y="68315"/>
                    </a:lnTo>
                    <a:lnTo>
                      <a:pt x="1025857" y="50720"/>
                    </a:lnTo>
                    <a:lnTo>
                      <a:pt x="983024" y="35590"/>
                    </a:lnTo>
                    <a:lnTo>
                      <a:pt x="939051" y="23013"/>
                    </a:lnTo>
                    <a:lnTo>
                      <a:pt x="894025" y="13077"/>
                    </a:lnTo>
                    <a:lnTo>
                      <a:pt x="848035" y="5870"/>
                    </a:lnTo>
                    <a:lnTo>
                      <a:pt x="801169" y="1482"/>
                    </a:lnTo>
                    <a:lnTo>
                      <a:pt x="753516" y="0"/>
                    </a:lnTo>
                    <a:close/>
                  </a:path>
                </a:pathLst>
              </a:custGeom>
              <a:solidFill>
                <a:srgbClr val="F583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14">
                <a:extLst>
                  <a:ext uri="{FF2B5EF4-FFF2-40B4-BE49-F238E27FC236}">
                    <a16:creationId xmlns:a16="http://schemas.microsoft.com/office/drawing/2014/main" id="{AC970361-0F67-497D-9615-ADC6DBA0008A}"/>
                  </a:ext>
                </a:extLst>
              </p:cNvPr>
              <p:cNvSpPr/>
              <p:nvPr/>
            </p:nvSpPr>
            <p:spPr>
              <a:xfrm>
                <a:off x="6077575" y="188619"/>
                <a:ext cx="874827" cy="87482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A770C319-0BFF-4F7B-9FF5-EFB73168A460}"/>
                </a:ext>
              </a:extLst>
            </p:cNvPr>
            <p:cNvSpPr>
              <a:spLocks/>
            </p:cNvSpPr>
            <p:nvPr/>
          </p:nvSpPr>
          <p:spPr>
            <a:xfrm>
              <a:off x="6243159" y="2724294"/>
              <a:ext cx="810000" cy="810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ADE5F8E-4089-40AB-9D5D-4CFE4E733ADB}"/>
              </a:ext>
            </a:extLst>
          </p:cNvPr>
          <p:cNvGrpSpPr/>
          <p:nvPr/>
        </p:nvGrpSpPr>
        <p:grpSpPr>
          <a:xfrm>
            <a:off x="7377950" y="-21492"/>
            <a:ext cx="648000" cy="648000"/>
            <a:chOff x="6627481" y="1963317"/>
            <a:chExt cx="648000" cy="648000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7481" y="196331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Elipse 275">
              <a:extLst>
                <a:ext uri="{FF2B5EF4-FFF2-40B4-BE49-F238E27FC236}">
                  <a16:creationId xmlns:a16="http://schemas.microsoft.com/office/drawing/2014/main" id="{7B3AB638-1EFA-443C-B950-FB0B0DC85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544" y="2006937"/>
              <a:ext cx="576000" cy="5760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A259601-455B-4375-8C4E-ADEF0A7BF4FF}"/>
              </a:ext>
            </a:extLst>
          </p:cNvPr>
          <p:cNvGrpSpPr/>
          <p:nvPr/>
        </p:nvGrpSpPr>
        <p:grpSpPr>
          <a:xfrm>
            <a:off x="313305" y="19345"/>
            <a:ext cx="900000" cy="900000"/>
            <a:chOff x="6415043" y="2883354"/>
            <a:chExt cx="900000" cy="900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15043" y="2883354"/>
              <a:ext cx="900000" cy="900000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8" name="Elipse 277">
              <a:extLst>
                <a:ext uri="{FF2B5EF4-FFF2-40B4-BE49-F238E27FC236}">
                  <a16:creationId xmlns:a16="http://schemas.microsoft.com/office/drawing/2014/main" id="{672DDBBB-5CB1-4C0C-90AF-B3631025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950" y="2985496"/>
              <a:ext cx="720000" cy="7200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B534C1C-1734-4457-92F9-F28083D5EA3C}"/>
              </a:ext>
            </a:extLst>
          </p:cNvPr>
          <p:cNvGrpSpPr>
            <a:grpSpLocks noChangeAspect="1"/>
          </p:cNvGrpSpPr>
          <p:nvPr/>
        </p:nvGrpSpPr>
        <p:grpSpPr>
          <a:xfrm>
            <a:off x="1329897" y="187410"/>
            <a:ext cx="972000" cy="972000"/>
            <a:chOff x="6526757" y="2328960"/>
            <a:chExt cx="828000" cy="828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6526757" y="2328960"/>
              <a:ext cx="828000" cy="828000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0" name="Elipse 279">
              <a:extLst>
                <a:ext uri="{FF2B5EF4-FFF2-40B4-BE49-F238E27FC236}">
                  <a16:creationId xmlns:a16="http://schemas.microsoft.com/office/drawing/2014/main" id="{A1D0711B-7F6E-461A-9AE4-B89C25005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0499" y="2362417"/>
              <a:ext cx="756000" cy="756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45" y="1011065"/>
            <a:ext cx="639692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3595955" y="4767209"/>
            <a:ext cx="472611" cy="297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65 Elipse"/>
          <p:cNvSpPr/>
          <p:nvPr/>
        </p:nvSpPr>
        <p:spPr>
          <a:xfrm>
            <a:off x="6948402" y="4770633"/>
            <a:ext cx="582268" cy="29795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498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865A29F-037D-462B-B8FC-2CDDBC476E9A}"/>
              </a:ext>
            </a:extLst>
          </p:cNvPr>
          <p:cNvSpPr/>
          <p:nvPr/>
        </p:nvSpPr>
        <p:spPr>
          <a:xfrm>
            <a:off x="396003" y="-7660"/>
            <a:ext cx="7834472" cy="1503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5">
            <a:extLst>
              <a:ext uri="{FF2B5EF4-FFF2-40B4-BE49-F238E27FC236}">
                <a16:creationId xmlns:a16="http://schemas.microsoft.com/office/drawing/2014/main" id="{4B251902-8F4E-47F2-B405-44CE4F05D37D}"/>
              </a:ext>
            </a:extLst>
          </p:cNvPr>
          <p:cNvSpPr txBox="1">
            <a:spLocks/>
          </p:cNvSpPr>
          <p:nvPr/>
        </p:nvSpPr>
        <p:spPr>
          <a:xfrm>
            <a:off x="2181764" y="248285"/>
            <a:ext cx="4178999" cy="839718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37" algn="ctr">
              <a:lnSpc>
                <a:spcPct val="100000"/>
              </a:lnSpc>
              <a:spcBef>
                <a:spcPts val="68"/>
              </a:spcBef>
            </a:pPr>
            <a:r>
              <a:rPr lang="es-PE" sz="2700" b="1" spc="-102" dirty="0" smtClean="0"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IMPACTOS MERCADOS MINAGRI</a:t>
            </a:r>
            <a:endParaRPr lang="es-PE" sz="2700" b="1" dirty="0"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74E874E0-F346-43AA-ADE0-CBFBE22FA404}"/>
              </a:ext>
            </a:extLst>
          </p:cNvPr>
          <p:cNvGrpSpPr/>
          <p:nvPr/>
        </p:nvGrpSpPr>
        <p:grpSpPr>
          <a:xfrm>
            <a:off x="6268881" y="212389"/>
            <a:ext cx="965162" cy="936000"/>
            <a:chOff x="6161872" y="2663042"/>
            <a:chExt cx="965162" cy="936000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FC08937D-B7C9-42B7-8974-2A931602DA4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61872" y="2663042"/>
              <a:ext cx="965162" cy="936000"/>
              <a:chOff x="5927157" y="188619"/>
              <a:chExt cx="1025245" cy="1025245"/>
            </a:xfrm>
          </p:grpSpPr>
          <p:sp>
            <p:nvSpPr>
              <p:cNvPr id="220" name="object 13">
                <a:extLst>
                  <a:ext uri="{FF2B5EF4-FFF2-40B4-BE49-F238E27FC236}">
                    <a16:creationId xmlns:a16="http://schemas.microsoft.com/office/drawing/2014/main" id="{946F7199-4686-43D8-B405-EBB5C345C441}"/>
                  </a:ext>
                </a:extLst>
              </p:cNvPr>
              <p:cNvSpPr/>
              <p:nvPr/>
            </p:nvSpPr>
            <p:spPr>
              <a:xfrm>
                <a:off x="5927157" y="188619"/>
                <a:ext cx="1025245" cy="1025245"/>
              </a:xfrm>
              <a:custGeom>
                <a:avLst/>
                <a:gdLst/>
                <a:ahLst/>
                <a:cxnLst/>
                <a:rect l="l" t="t" r="r" b="b"/>
                <a:pathLst>
                  <a:path w="1507490" h="1507489">
                    <a:moveTo>
                      <a:pt x="753516" y="0"/>
                    </a:moveTo>
                    <a:lnTo>
                      <a:pt x="705863" y="1482"/>
                    </a:lnTo>
                    <a:lnTo>
                      <a:pt x="658997" y="5870"/>
                    </a:lnTo>
                    <a:lnTo>
                      <a:pt x="613007" y="13077"/>
                    </a:lnTo>
                    <a:lnTo>
                      <a:pt x="567981" y="23013"/>
                    </a:lnTo>
                    <a:lnTo>
                      <a:pt x="524008" y="35590"/>
                    </a:lnTo>
                    <a:lnTo>
                      <a:pt x="481175" y="50720"/>
                    </a:lnTo>
                    <a:lnTo>
                      <a:pt x="439571" y="68315"/>
                    </a:lnTo>
                    <a:lnTo>
                      <a:pt x="399285" y="88286"/>
                    </a:lnTo>
                    <a:lnTo>
                      <a:pt x="360404" y="110546"/>
                    </a:lnTo>
                    <a:lnTo>
                      <a:pt x="323017" y="135005"/>
                    </a:lnTo>
                    <a:lnTo>
                      <a:pt x="287211" y="161576"/>
                    </a:lnTo>
                    <a:lnTo>
                      <a:pt x="253076" y="190171"/>
                    </a:lnTo>
                    <a:lnTo>
                      <a:pt x="220700" y="220700"/>
                    </a:lnTo>
                    <a:lnTo>
                      <a:pt x="190171" y="253076"/>
                    </a:lnTo>
                    <a:lnTo>
                      <a:pt x="161576" y="287211"/>
                    </a:lnTo>
                    <a:lnTo>
                      <a:pt x="135005" y="323017"/>
                    </a:lnTo>
                    <a:lnTo>
                      <a:pt x="110546" y="360404"/>
                    </a:lnTo>
                    <a:lnTo>
                      <a:pt x="88286" y="399285"/>
                    </a:lnTo>
                    <a:lnTo>
                      <a:pt x="68315" y="439571"/>
                    </a:lnTo>
                    <a:lnTo>
                      <a:pt x="50720" y="481175"/>
                    </a:lnTo>
                    <a:lnTo>
                      <a:pt x="35590" y="524008"/>
                    </a:lnTo>
                    <a:lnTo>
                      <a:pt x="23013" y="567981"/>
                    </a:lnTo>
                    <a:lnTo>
                      <a:pt x="13077" y="613007"/>
                    </a:lnTo>
                    <a:lnTo>
                      <a:pt x="5870" y="658997"/>
                    </a:lnTo>
                    <a:lnTo>
                      <a:pt x="1482" y="705863"/>
                    </a:lnTo>
                    <a:lnTo>
                      <a:pt x="0" y="753516"/>
                    </a:lnTo>
                    <a:lnTo>
                      <a:pt x="1482" y="801169"/>
                    </a:lnTo>
                    <a:lnTo>
                      <a:pt x="5870" y="848035"/>
                    </a:lnTo>
                    <a:lnTo>
                      <a:pt x="13077" y="894024"/>
                    </a:lnTo>
                    <a:lnTo>
                      <a:pt x="23013" y="939049"/>
                    </a:lnTo>
                    <a:lnTo>
                      <a:pt x="35590" y="983022"/>
                    </a:lnTo>
                    <a:lnTo>
                      <a:pt x="50720" y="1025853"/>
                    </a:lnTo>
                    <a:lnTo>
                      <a:pt x="68315" y="1067456"/>
                    </a:lnTo>
                    <a:lnTo>
                      <a:pt x="88286" y="1107741"/>
                    </a:lnTo>
                    <a:lnTo>
                      <a:pt x="110546" y="1146621"/>
                    </a:lnTo>
                    <a:lnTo>
                      <a:pt x="135005" y="1184007"/>
                    </a:lnTo>
                    <a:lnTo>
                      <a:pt x="161576" y="1219811"/>
                    </a:lnTo>
                    <a:lnTo>
                      <a:pt x="190171" y="1253944"/>
                    </a:lnTo>
                    <a:lnTo>
                      <a:pt x="220700" y="1286319"/>
                    </a:lnTo>
                    <a:lnTo>
                      <a:pt x="253076" y="1316847"/>
                    </a:lnTo>
                    <a:lnTo>
                      <a:pt x="287211" y="1345440"/>
                    </a:lnTo>
                    <a:lnTo>
                      <a:pt x="323017" y="1372010"/>
                    </a:lnTo>
                    <a:lnTo>
                      <a:pt x="360404" y="1396468"/>
                    </a:lnTo>
                    <a:lnTo>
                      <a:pt x="399285" y="1418726"/>
                    </a:lnTo>
                    <a:lnTo>
                      <a:pt x="439571" y="1438696"/>
                    </a:lnTo>
                    <a:lnTo>
                      <a:pt x="481175" y="1456290"/>
                    </a:lnTo>
                    <a:lnTo>
                      <a:pt x="524008" y="1471419"/>
                    </a:lnTo>
                    <a:lnTo>
                      <a:pt x="567981" y="1483995"/>
                    </a:lnTo>
                    <a:lnTo>
                      <a:pt x="613007" y="1493931"/>
                    </a:lnTo>
                    <a:lnTo>
                      <a:pt x="658997" y="1501136"/>
                    </a:lnTo>
                    <a:lnTo>
                      <a:pt x="705863" y="1505525"/>
                    </a:lnTo>
                    <a:lnTo>
                      <a:pt x="753516" y="1507007"/>
                    </a:lnTo>
                    <a:lnTo>
                      <a:pt x="801169" y="1505525"/>
                    </a:lnTo>
                    <a:lnTo>
                      <a:pt x="848035" y="1501136"/>
                    </a:lnTo>
                    <a:lnTo>
                      <a:pt x="894025" y="1493931"/>
                    </a:lnTo>
                    <a:lnTo>
                      <a:pt x="939051" y="1483995"/>
                    </a:lnTo>
                    <a:lnTo>
                      <a:pt x="983024" y="1471419"/>
                    </a:lnTo>
                    <a:lnTo>
                      <a:pt x="1025857" y="1456290"/>
                    </a:lnTo>
                    <a:lnTo>
                      <a:pt x="1067460" y="1438696"/>
                    </a:lnTo>
                    <a:lnTo>
                      <a:pt x="1107747" y="1418726"/>
                    </a:lnTo>
                    <a:lnTo>
                      <a:pt x="1146628" y="1396468"/>
                    </a:lnTo>
                    <a:lnTo>
                      <a:pt x="1184015" y="1372010"/>
                    </a:lnTo>
                    <a:lnTo>
                      <a:pt x="1219820" y="1345440"/>
                    </a:lnTo>
                    <a:lnTo>
                      <a:pt x="1253955" y="1316847"/>
                    </a:lnTo>
                    <a:lnTo>
                      <a:pt x="1286332" y="1286319"/>
                    </a:lnTo>
                    <a:lnTo>
                      <a:pt x="1316861" y="1253944"/>
                    </a:lnTo>
                    <a:lnTo>
                      <a:pt x="1345456" y="1219811"/>
                    </a:lnTo>
                    <a:lnTo>
                      <a:pt x="1372027" y="1184007"/>
                    </a:lnTo>
                    <a:lnTo>
                      <a:pt x="1396486" y="1146621"/>
                    </a:lnTo>
                    <a:lnTo>
                      <a:pt x="1418746" y="1107741"/>
                    </a:lnTo>
                    <a:lnTo>
                      <a:pt x="1438717" y="1067456"/>
                    </a:lnTo>
                    <a:lnTo>
                      <a:pt x="1456312" y="1025853"/>
                    </a:lnTo>
                    <a:lnTo>
                      <a:pt x="1471442" y="983022"/>
                    </a:lnTo>
                    <a:lnTo>
                      <a:pt x="1484019" y="939049"/>
                    </a:lnTo>
                    <a:lnTo>
                      <a:pt x="1493955" y="894024"/>
                    </a:lnTo>
                    <a:lnTo>
                      <a:pt x="1501161" y="848035"/>
                    </a:lnTo>
                    <a:lnTo>
                      <a:pt x="1505550" y="801169"/>
                    </a:lnTo>
                    <a:lnTo>
                      <a:pt x="1507032" y="753516"/>
                    </a:lnTo>
                    <a:lnTo>
                      <a:pt x="1505550" y="705863"/>
                    </a:lnTo>
                    <a:lnTo>
                      <a:pt x="1501161" y="658997"/>
                    </a:lnTo>
                    <a:lnTo>
                      <a:pt x="1493955" y="613007"/>
                    </a:lnTo>
                    <a:lnTo>
                      <a:pt x="1484019" y="567981"/>
                    </a:lnTo>
                    <a:lnTo>
                      <a:pt x="1471442" y="524008"/>
                    </a:lnTo>
                    <a:lnTo>
                      <a:pt x="1456312" y="481175"/>
                    </a:lnTo>
                    <a:lnTo>
                      <a:pt x="1438717" y="439571"/>
                    </a:lnTo>
                    <a:lnTo>
                      <a:pt x="1418746" y="399285"/>
                    </a:lnTo>
                    <a:lnTo>
                      <a:pt x="1396486" y="360404"/>
                    </a:lnTo>
                    <a:lnTo>
                      <a:pt x="1372027" y="323017"/>
                    </a:lnTo>
                    <a:lnTo>
                      <a:pt x="1345456" y="287211"/>
                    </a:lnTo>
                    <a:lnTo>
                      <a:pt x="1316861" y="253076"/>
                    </a:lnTo>
                    <a:lnTo>
                      <a:pt x="1286332" y="220700"/>
                    </a:lnTo>
                    <a:lnTo>
                      <a:pt x="1253955" y="190171"/>
                    </a:lnTo>
                    <a:lnTo>
                      <a:pt x="1219820" y="161576"/>
                    </a:lnTo>
                    <a:lnTo>
                      <a:pt x="1184015" y="135005"/>
                    </a:lnTo>
                    <a:lnTo>
                      <a:pt x="1146628" y="110546"/>
                    </a:lnTo>
                    <a:lnTo>
                      <a:pt x="1107747" y="88286"/>
                    </a:lnTo>
                    <a:lnTo>
                      <a:pt x="1067460" y="68315"/>
                    </a:lnTo>
                    <a:lnTo>
                      <a:pt x="1025857" y="50720"/>
                    </a:lnTo>
                    <a:lnTo>
                      <a:pt x="983024" y="35590"/>
                    </a:lnTo>
                    <a:lnTo>
                      <a:pt x="939051" y="23013"/>
                    </a:lnTo>
                    <a:lnTo>
                      <a:pt x="894025" y="13077"/>
                    </a:lnTo>
                    <a:lnTo>
                      <a:pt x="848035" y="5870"/>
                    </a:lnTo>
                    <a:lnTo>
                      <a:pt x="801169" y="1482"/>
                    </a:lnTo>
                    <a:lnTo>
                      <a:pt x="753516" y="0"/>
                    </a:lnTo>
                    <a:close/>
                  </a:path>
                </a:pathLst>
              </a:custGeom>
              <a:solidFill>
                <a:srgbClr val="F5832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14">
                <a:extLst>
                  <a:ext uri="{FF2B5EF4-FFF2-40B4-BE49-F238E27FC236}">
                    <a16:creationId xmlns:a16="http://schemas.microsoft.com/office/drawing/2014/main" id="{AC970361-0F67-497D-9615-ADC6DBA0008A}"/>
                  </a:ext>
                </a:extLst>
              </p:cNvPr>
              <p:cNvSpPr/>
              <p:nvPr/>
            </p:nvSpPr>
            <p:spPr>
              <a:xfrm>
                <a:off x="6077575" y="188619"/>
                <a:ext cx="874827" cy="87482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A770C319-0BFF-4F7B-9FF5-EFB73168A460}"/>
                </a:ext>
              </a:extLst>
            </p:cNvPr>
            <p:cNvSpPr>
              <a:spLocks/>
            </p:cNvSpPr>
            <p:nvPr/>
          </p:nvSpPr>
          <p:spPr>
            <a:xfrm>
              <a:off x="6243159" y="2724294"/>
              <a:ext cx="810000" cy="8100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5ADE5F8E-4089-40AB-9D5D-4CFE4E733ADB}"/>
              </a:ext>
            </a:extLst>
          </p:cNvPr>
          <p:cNvGrpSpPr/>
          <p:nvPr/>
        </p:nvGrpSpPr>
        <p:grpSpPr>
          <a:xfrm>
            <a:off x="7377950" y="-21492"/>
            <a:ext cx="648000" cy="648000"/>
            <a:chOff x="6627481" y="1963317"/>
            <a:chExt cx="648000" cy="648000"/>
          </a:xfrm>
        </p:grpSpPr>
        <p:sp>
          <p:nvSpPr>
            <p:cNvPr id="225" name="object 17">
              <a:extLst>
                <a:ext uri="{FF2B5EF4-FFF2-40B4-BE49-F238E27FC236}">
                  <a16:creationId xmlns:a16="http://schemas.microsoft.com/office/drawing/2014/main" id="{6C186F7D-4479-43C4-87DC-F314500255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27481" y="1963317"/>
              <a:ext cx="648000" cy="648000"/>
            </a:xfrm>
            <a:custGeom>
              <a:avLst/>
              <a:gdLst/>
              <a:ahLst/>
              <a:cxnLst/>
              <a:rect l="l" t="t" r="r" b="b"/>
              <a:pathLst>
                <a:path w="1068704" h="1068705">
                  <a:moveTo>
                    <a:pt x="534339" y="0"/>
                  </a:moveTo>
                  <a:lnTo>
                    <a:pt x="485703" y="2183"/>
                  </a:lnTo>
                  <a:lnTo>
                    <a:pt x="438290" y="8608"/>
                  </a:lnTo>
                  <a:lnTo>
                    <a:pt x="392290" y="19086"/>
                  </a:lnTo>
                  <a:lnTo>
                    <a:pt x="347890" y="33427"/>
                  </a:lnTo>
                  <a:lnTo>
                    <a:pt x="305279" y="51445"/>
                  </a:lnTo>
                  <a:lnTo>
                    <a:pt x="264647" y="72949"/>
                  </a:lnTo>
                  <a:lnTo>
                    <a:pt x="226181" y="97751"/>
                  </a:lnTo>
                  <a:lnTo>
                    <a:pt x="190070" y="125664"/>
                  </a:lnTo>
                  <a:lnTo>
                    <a:pt x="156503" y="156497"/>
                  </a:lnTo>
                  <a:lnTo>
                    <a:pt x="125669" y="190063"/>
                  </a:lnTo>
                  <a:lnTo>
                    <a:pt x="97756" y="226172"/>
                  </a:lnTo>
                  <a:lnTo>
                    <a:pt x="72952" y="264637"/>
                  </a:lnTo>
                  <a:lnTo>
                    <a:pt x="51447" y="305269"/>
                  </a:lnTo>
                  <a:lnTo>
                    <a:pt x="33429" y="347879"/>
                  </a:lnTo>
                  <a:lnTo>
                    <a:pt x="19086" y="392278"/>
                  </a:lnTo>
                  <a:lnTo>
                    <a:pt x="8608" y="438278"/>
                  </a:lnTo>
                  <a:lnTo>
                    <a:pt x="2183" y="485691"/>
                  </a:lnTo>
                  <a:lnTo>
                    <a:pt x="0" y="534327"/>
                  </a:lnTo>
                  <a:lnTo>
                    <a:pt x="2183" y="582963"/>
                  </a:lnTo>
                  <a:lnTo>
                    <a:pt x="8608" y="630375"/>
                  </a:lnTo>
                  <a:lnTo>
                    <a:pt x="19086" y="676376"/>
                  </a:lnTo>
                  <a:lnTo>
                    <a:pt x="33429" y="720776"/>
                  </a:lnTo>
                  <a:lnTo>
                    <a:pt x="51447" y="763387"/>
                  </a:lnTo>
                  <a:lnTo>
                    <a:pt x="72952" y="804019"/>
                  </a:lnTo>
                  <a:lnTo>
                    <a:pt x="97756" y="842485"/>
                  </a:lnTo>
                  <a:lnTo>
                    <a:pt x="125669" y="878596"/>
                  </a:lnTo>
                  <a:lnTo>
                    <a:pt x="156503" y="912163"/>
                  </a:lnTo>
                  <a:lnTo>
                    <a:pt x="190070" y="942997"/>
                  </a:lnTo>
                  <a:lnTo>
                    <a:pt x="226181" y="970910"/>
                  </a:lnTo>
                  <a:lnTo>
                    <a:pt x="264647" y="995714"/>
                  </a:lnTo>
                  <a:lnTo>
                    <a:pt x="305279" y="1017219"/>
                  </a:lnTo>
                  <a:lnTo>
                    <a:pt x="347890" y="1035237"/>
                  </a:lnTo>
                  <a:lnTo>
                    <a:pt x="392290" y="1049579"/>
                  </a:lnTo>
                  <a:lnTo>
                    <a:pt x="438290" y="1060058"/>
                  </a:lnTo>
                  <a:lnTo>
                    <a:pt x="485703" y="1066483"/>
                  </a:lnTo>
                  <a:lnTo>
                    <a:pt x="534339" y="1068666"/>
                  </a:lnTo>
                  <a:lnTo>
                    <a:pt x="582977" y="1066483"/>
                  </a:lnTo>
                  <a:lnTo>
                    <a:pt x="630392" y="1060058"/>
                  </a:lnTo>
                  <a:lnTo>
                    <a:pt x="676394" y="1049579"/>
                  </a:lnTo>
                  <a:lnTo>
                    <a:pt x="720795" y="1035237"/>
                  </a:lnTo>
                  <a:lnTo>
                    <a:pt x="763407" y="1017219"/>
                  </a:lnTo>
                  <a:lnTo>
                    <a:pt x="804041" y="995714"/>
                  </a:lnTo>
                  <a:lnTo>
                    <a:pt x="842508" y="970910"/>
                  </a:lnTo>
                  <a:lnTo>
                    <a:pt x="878619" y="942997"/>
                  </a:lnTo>
                  <a:lnTo>
                    <a:pt x="912187" y="912163"/>
                  </a:lnTo>
                  <a:lnTo>
                    <a:pt x="943021" y="878596"/>
                  </a:lnTo>
                  <a:lnTo>
                    <a:pt x="970935" y="842485"/>
                  </a:lnTo>
                  <a:lnTo>
                    <a:pt x="995739" y="804019"/>
                  </a:lnTo>
                  <a:lnTo>
                    <a:pt x="1017244" y="763387"/>
                  </a:lnTo>
                  <a:lnTo>
                    <a:pt x="1035262" y="720776"/>
                  </a:lnTo>
                  <a:lnTo>
                    <a:pt x="1049605" y="676376"/>
                  </a:lnTo>
                  <a:lnTo>
                    <a:pt x="1060083" y="630375"/>
                  </a:lnTo>
                  <a:lnTo>
                    <a:pt x="1066508" y="582963"/>
                  </a:lnTo>
                  <a:lnTo>
                    <a:pt x="1068692" y="534327"/>
                  </a:lnTo>
                  <a:lnTo>
                    <a:pt x="1066508" y="485691"/>
                  </a:lnTo>
                  <a:lnTo>
                    <a:pt x="1060083" y="438278"/>
                  </a:lnTo>
                  <a:lnTo>
                    <a:pt x="1049605" y="392278"/>
                  </a:lnTo>
                  <a:lnTo>
                    <a:pt x="1035262" y="347879"/>
                  </a:lnTo>
                  <a:lnTo>
                    <a:pt x="1017244" y="305269"/>
                  </a:lnTo>
                  <a:lnTo>
                    <a:pt x="995739" y="264637"/>
                  </a:lnTo>
                  <a:lnTo>
                    <a:pt x="970935" y="226172"/>
                  </a:lnTo>
                  <a:lnTo>
                    <a:pt x="943021" y="190063"/>
                  </a:lnTo>
                  <a:lnTo>
                    <a:pt x="912187" y="156497"/>
                  </a:lnTo>
                  <a:lnTo>
                    <a:pt x="878619" y="125664"/>
                  </a:lnTo>
                  <a:lnTo>
                    <a:pt x="842508" y="97751"/>
                  </a:lnTo>
                  <a:lnTo>
                    <a:pt x="804041" y="72949"/>
                  </a:lnTo>
                  <a:lnTo>
                    <a:pt x="763407" y="51445"/>
                  </a:lnTo>
                  <a:lnTo>
                    <a:pt x="720795" y="33427"/>
                  </a:lnTo>
                  <a:lnTo>
                    <a:pt x="676394" y="19086"/>
                  </a:lnTo>
                  <a:lnTo>
                    <a:pt x="630392" y="8608"/>
                  </a:lnTo>
                  <a:lnTo>
                    <a:pt x="582977" y="2183"/>
                  </a:lnTo>
                  <a:lnTo>
                    <a:pt x="534339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6" name="Elipse 275">
              <a:extLst>
                <a:ext uri="{FF2B5EF4-FFF2-40B4-BE49-F238E27FC236}">
                  <a16:creationId xmlns:a16="http://schemas.microsoft.com/office/drawing/2014/main" id="{7B3AB638-1EFA-443C-B950-FB0B0DC85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70544" y="2006937"/>
              <a:ext cx="576000" cy="5760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A259601-455B-4375-8C4E-ADEF0A7BF4FF}"/>
              </a:ext>
            </a:extLst>
          </p:cNvPr>
          <p:cNvGrpSpPr/>
          <p:nvPr/>
        </p:nvGrpSpPr>
        <p:grpSpPr>
          <a:xfrm>
            <a:off x="313305" y="19345"/>
            <a:ext cx="900000" cy="900000"/>
            <a:chOff x="6415043" y="2883354"/>
            <a:chExt cx="900000" cy="900000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E709637-E455-4178-897D-63DF193C782C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15043" y="2883354"/>
              <a:ext cx="900000" cy="900000"/>
              <a:chOff x="1652568" y="1506303"/>
              <a:chExt cx="1068705" cy="1068705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0723AF0A-BADD-4E8B-BF22-FF48EF2AEB05}"/>
                  </a:ext>
                </a:extLst>
              </p:cNvPr>
              <p:cNvGrpSpPr/>
              <p:nvPr/>
            </p:nvGrpSpPr>
            <p:grpSpPr>
              <a:xfrm>
                <a:off x="1652568" y="1506303"/>
                <a:ext cx="1068705" cy="1068705"/>
                <a:chOff x="1652568" y="1466974"/>
                <a:chExt cx="1068705" cy="1068705"/>
              </a:xfrm>
            </p:grpSpPr>
            <p:sp>
              <p:nvSpPr>
                <p:cNvPr id="15" name="object 9">
                  <a:extLst>
                    <a:ext uri="{FF2B5EF4-FFF2-40B4-BE49-F238E27FC236}">
                      <a16:creationId xmlns:a16="http://schemas.microsoft.com/office/drawing/2014/main" id="{CE5B711F-D1FE-4D77-81FD-99206EC4DBAE}"/>
                    </a:ext>
                  </a:extLst>
                </p:cNvPr>
                <p:cNvSpPr/>
                <p:nvPr/>
              </p:nvSpPr>
              <p:spPr>
                <a:xfrm>
                  <a:off x="1652568" y="1466974"/>
                  <a:ext cx="1068705" cy="1068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8705" h="1068705">
                      <a:moveTo>
                        <a:pt x="534339" y="0"/>
                      </a:moveTo>
                      <a:lnTo>
                        <a:pt x="485701" y="2183"/>
                      </a:lnTo>
                      <a:lnTo>
                        <a:pt x="438287" y="8608"/>
                      </a:lnTo>
                      <a:lnTo>
                        <a:pt x="392285" y="19085"/>
                      </a:lnTo>
                      <a:lnTo>
                        <a:pt x="347885" y="33427"/>
                      </a:lnTo>
                      <a:lnTo>
                        <a:pt x="305274" y="51444"/>
                      </a:lnTo>
                      <a:lnTo>
                        <a:pt x="264641" y="72948"/>
                      </a:lnTo>
                      <a:lnTo>
                        <a:pt x="226175" y="97751"/>
                      </a:lnTo>
                      <a:lnTo>
                        <a:pt x="190065" y="125662"/>
                      </a:lnTo>
                      <a:lnTo>
                        <a:pt x="156498" y="156495"/>
                      </a:lnTo>
                      <a:lnTo>
                        <a:pt x="125665" y="190060"/>
                      </a:lnTo>
                      <a:lnTo>
                        <a:pt x="97752" y="226169"/>
                      </a:lnTo>
                      <a:lnTo>
                        <a:pt x="72949" y="264634"/>
                      </a:lnTo>
                      <a:lnTo>
                        <a:pt x="51445" y="305264"/>
                      </a:lnTo>
                      <a:lnTo>
                        <a:pt x="33427" y="347873"/>
                      </a:lnTo>
                      <a:lnTo>
                        <a:pt x="19086" y="392271"/>
                      </a:lnTo>
                      <a:lnTo>
                        <a:pt x="8608" y="438269"/>
                      </a:lnTo>
                      <a:lnTo>
                        <a:pt x="2183" y="485680"/>
                      </a:lnTo>
                      <a:lnTo>
                        <a:pt x="0" y="534314"/>
                      </a:lnTo>
                      <a:lnTo>
                        <a:pt x="2183" y="582952"/>
                      </a:lnTo>
                      <a:lnTo>
                        <a:pt x="8608" y="630366"/>
                      </a:lnTo>
                      <a:lnTo>
                        <a:pt x="19086" y="676368"/>
                      </a:lnTo>
                      <a:lnTo>
                        <a:pt x="33427" y="720768"/>
                      </a:lnTo>
                      <a:lnTo>
                        <a:pt x="51445" y="763379"/>
                      </a:lnTo>
                      <a:lnTo>
                        <a:pt x="72949" y="804012"/>
                      </a:lnTo>
                      <a:lnTo>
                        <a:pt x="97752" y="842478"/>
                      </a:lnTo>
                      <a:lnTo>
                        <a:pt x="125665" y="878588"/>
                      </a:lnTo>
                      <a:lnTo>
                        <a:pt x="156498" y="912155"/>
                      </a:lnTo>
                      <a:lnTo>
                        <a:pt x="190065" y="942989"/>
                      </a:lnTo>
                      <a:lnTo>
                        <a:pt x="226175" y="970901"/>
                      </a:lnTo>
                      <a:lnTo>
                        <a:pt x="264641" y="995704"/>
                      </a:lnTo>
                      <a:lnTo>
                        <a:pt x="305274" y="1017208"/>
                      </a:lnTo>
                      <a:lnTo>
                        <a:pt x="347885" y="1035226"/>
                      </a:lnTo>
                      <a:lnTo>
                        <a:pt x="392285" y="1049568"/>
                      </a:lnTo>
                      <a:lnTo>
                        <a:pt x="438287" y="1060045"/>
                      </a:lnTo>
                      <a:lnTo>
                        <a:pt x="485701" y="1066470"/>
                      </a:lnTo>
                      <a:lnTo>
                        <a:pt x="534339" y="1068654"/>
                      </a:lnTo>
                      <a:lnTo>
                        <a:pt x="582974" y="1066470"/>
                      </a:lnTo>
                      <a:lnTo>
                        <a:pt x="630385" y="1060045"/>
                      </a:lnTo>
                      <a:lnTo>
                        <a:pt x="676384" y="1049568"/>
                      </a:lnTo>
                      <a:lnTo>
                        <a:pt x="720784" y="1035226"/>
                      </a:lnTo>
                      <a:lnTo>
                        <a:pt x="763394" y="1017208"/>
                      </a:lnTo>
                      <a:lnTo>
                        <a:pt x="804026" y="995704"/>
                      </a:lnTo>
                      <a:lnTo>
                        <a:pt x="842492" y="970901"/>
                      </a:lnTo>
                      <a:lnTo>
                        <a:pt x="878603" y="942989"/>
                      </a:lnTo>
                      <a:lnTo>
                        <a:pt x="912171" y="912155"/>
                      </a:lnTo>
                      <a:lnTo>
                        <a:pt x="943006" y="878588"/>
                      </a:lnTo>
                      <a:lnTo>
                        <a:pt x="970920" y="842478"/>
                      </a:lnTo>
                      <a:lnTo>
                        <a:pt x="995724" y="804012"/>
                      </a:lnTo>
                      <a:lnTo>
                        <a:pt x="1017230" y="763379"/>
                      </a:lnTo>
                      <a:lnTo>
                        <a:pt x="1035248" y="720768"/>
                      </a:lnTo>
                      <a:lnTo>
                        <a:pt x="1049591" y="676368"/>
                      </a:lnTo>
                      <a:lnTo>
                        <a:pt x="1060070" y="630366"/>
                      </a:lnTo>
                      <a:lnTo>
                        <a:pt x="1066495" y="582952"/>
                      </a:lnTo>
                      <a:lnTo>
                        <a:pt x="1068679" y="534314"/>
                      </a:lnTo>
                      <a:lnTo>
                        <a:pt x="1066495" y="485680"/>
                      </a:lnTo>
                      <a:lnTo>
                        <a:pt x="1060070" y="438269"/>
                      </a:lnTo>
                      <a:lnTo>
                        <a:pt x="1049591" y="392271"/>
                      </a:lnTo>
                      <a:lnTo>
                        <a:pt x="1035248" y="347873"/>
                      </a:lnTo>
                      <a:lnTo>
                        <a:pt x="1017230" y="305264"/>
                      </a:lnTo>
                      <a:lnTo>
                        <a:pt x="995724" y="264634"/>
                      </a:lnTo>
                      <a:lnTo>
                        <a:pt x="970920" y="226169"/>
                      </a:lnTo>
                      <a:lnTo>
                        <a:pt x="943006" y="190060"/>
                      </a:lnTo>
                      <a:lnTo>
                        <a:pt x="912171" y="156495"/>
                      </a:lnTo>
                      <a:lnTo>
                        <a:pt x="878603" y="125662"/>
                      </a:lnTo>
                      <a:lnTo>
                        <a:pt x="842492" y="97751"/>
                      </a:lnTo>
                      <a:lnTo>
                        <a:pt x="804026" y="72948"/>
                      </a:lnTo>
                      <a:lnTo>
                        <a:pt x="763394" y="51444"/>
                      </a:lnTo>
                      <a:lnTo>
                        <a:pt x="720784" y="33427"/>
                      </a:lnTo>
                      <a:lnTo>
                        <a:pt x="676384" y="19085"/>
                      </a:lnTo>
                      <a:lnTo>
                        <a:pt x="630385" y="8608"/>
                      </a:lnTo>
                      <a:lnTo>
                        <a:pt x="582974" y="2183"/>
                      </a:lnTo>
                      <a:lnTo>
                        <a:pt x="534339" y="0"/>
                      </a:lnTo>
                      <a:close/>
                    </a:path>
                  </a:pathLst>
                </a:custGeom>
                <a:solidFill>
                  <a:srgbClr val="ECC05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6" name="object 10">
                  <a:extLst>
                    <a:ext uri="{FF2B5EF4-FFF2-40B4-BE49-F238E27FC236}">
                      <a16:creationId xmlns:a16="http://schemas.microsoft.com/office/drawing/2014/main" id="{5EE6EBDA-ED3B-45F4-9F82-D2E5547EC905}"/>
                    </a:ext>
                  </a:extLst>
                </p:cNvPr>
                <p:cNvSpPr/>
                <p:nvPr/>
              </p:nvSpPr>
              <p:spPr>
                <a:xfrm>
                  <a:off x="1809063" y="1466977"/>
                  <a:ext cx="912177" cy="91215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" name="object 12">
                <a:extLst>
                  <a:ext uri="{FF2B5EF4-FFF2-40B4-BE49-F238E27FC236}">
                    <a16:creationId xmlns:a16="http://schemas.microsoft.com/office/drawing/2014/main" id="{0B50CAEF-3642-457B-8B9F-D9DDED5FE989}"/>
                  </a:ext>
                </a:extLst>
              </p:cNvPr>
              <p:cNvSpPr/>
              <p:nvPr/>
            </p:nvSpPr>
            <p:spPr>
              <a:xfrm>
                <a:off x="1747324" y="1611896"/>
                <a:ext cx="879475" cy="879475"/>
              </a:xfrm>
              <a:custGeom>
                <a:avLst/>
                <a:gdLst/>
                <a:ahLst/>
                <a:cxnLst/>
                <a:rect l="l" t="t" r="r" b="b"/>
                <a:pathLst>
                  <a:path w="879475" h="879475">
                    <a:moveTo>
                      <a:pt x="879144" y="439559"/>
                    </a:moveTo>
                    <a:lnTo>
                      <a:pt x="876565" y="487454"/>
                    </a:lnTo>
                    <a:lnTo>
                      <a:pt x="869006" y="533855"/>
                    </a:lnTo>
                    <a:lnTo>
                      <a:pt x="856735" y="578493"/>
                    </a:lnTo>
                    <a:lnTo>
                      <a:pt x="840021" y="621102"/>
                    </a:lnTo>
                    <a:lnTo>
                      <a:pt x="819131" y="661413"/>
                    </a:lnTo>
                    <a:lnTo>
                      <a:pt x="794334" y="699157"/>
                    </a:lnTo>
                    <a:lnTo>
                      <a:pt x="765898" y="734066"/>
                    </a:lnTo>
                    <a:lnTo>
                      <a:pt x="734092" y="765873"/>
                    </a:lnTo>
                    <a:lnTo>
                      <a:pt x="699182" y="794309"/>
                    </a:lnTo>
                    <a:lnTo>
                      <a:pt x="661438" y="819106"/>
                    </a:lnTo>
                    <a:lnTo>
                      <a:pt x="621128" y="839995"/>
                    </a:lnTo>
                    <a:lnTo>
                      <a:pt x="578519" y="856710"/>
                    </a:lnTo>
                    <a:lnTo>
                      <a:pt x="533880" y="868980"/>
                    </a:lnTo>
                    <a:lnTo>
                      <a:pt x="487479" y="876540"/>
                    </a:lnTo>
                    <a:lnTo>
                      <a:pt x="439585" y="879119"/>
                    </a:lnTo>
                    <a:lnTo>
                      <a:pt x="391687" y="876540"/>
                    </a:lnTo>
                    <a:lnTo>
                      <a:pt x="345284" y="868980"/>
                    </a:lnTo>
                    <a:lnTo>
                      <a:pt x="300643" y="856710"/>
                    </a:lnTo>
                    <a:lnTo>
                      <a:pt x="258032" y="839995"/>
                    </a:lnTo>
                    <a:lnTo>
                      <a:pt x="217719" y="819106"/>
                    </a:lnTo>
                    <a:lnTo>
                      <a:pt x="179973" y="794309"/>
                    </a:lnTo>
                    <a:lnTo>
                      <a:pt x="145061" y="765873"/>
                    </a:lnTo>
                    <a:lnTo>
                      <a:pt x="113252" y="734066"/>
                    </a:lnTo>
                    <a:lnTo>
                      <a:pt x="84815" y="699157"/>
                    </a:lnTo>
                    <a:lnTo>
                      <a:pt x="60016" y="661413"/>
                    </a:lnTo>
                    <a:lnTo>
                      <a:pt x="39125" y="621102"/>
                    </a:lnTo>
                    <a:lnTo>
                      <a:pt x="22410" y="578493"/>
                    </a:lnTo>
                    <a:lnTo>
                      <a:pt x="10139" y="533855"/>
                    </a:lnTo>
                    <a:lnTo>
                      <a:pt x="2579" y="487454"/>
                    </a:lnTo>
                    <a:lnTo>
                      <a:pt x="0" y="439559"/>
                    </a:lnTo>
                    <a:lnTo>
                      <a:pt x="2579" y="391665"/>
                    </a:lnTo>
                    <a:lnTo>
                      <a:pt x="10139" y="345264"/>
                    </a:lnTo>
                    <a:lnTo>
                      <a:pt x="22410" y="300625"/>
                    </a:lnTo>
                    <a:lnTo>
                      <a:pt x="39125" y="258016"/>
                    </a:lnTo>
                    <a:lnTo>
                      <a:pt x="60016" y="217706"/>
                    </a:lnTo>
                    <a:lnTo>
                      <a:pt x="84815" y="179962"/>
                    </a:lnTo>
                    <a:lnTo>
                      <a:pt x="113252" y="145052"/>
                    </a:lnTo>
                    <a:lnTo>
                      <a:pt x="145061" y="113245"/>
                    </a:lnTo>
                    <a:lnTo>
                      <a:pt x="179973" y="84809"/>
                    </a:lnTo>
                    <a:lnTo>
                      <a:pt x="217719" y="60013"/>
                    </a:lnTo>
                    <a:lnTo>
                      <a:pt x="258032" y="39123"/>
                    </a:lnTo>
                    <a:lnTo>
                      <a:pt x="300643" y="22409"/>
                    </a:lnTo>
                    <a:lnTo>
                      <a:pt x="345284" y="10138"/>
                    </a:lnTo>
                    <a:lnTo>
                      <a:pt x="391687" y="2579"/>
                    </a:lnTo>
                    <a:lnTo>
                      <a:pt x="439585" y="0"/>
                    </a:lnTo>
                    <a:lnTo>
                      <a:pt x="487479" y="2579"/>
                    </a:lnTo>
                    <a:lnTo>
                      <a:pt x="533880" y="10138"/>
                    </a:lnTo>
                    <a:lnTo>
                      <a:pt x="578519" y="22409"/>
                    </a:lnTo>
                    <a:lnTo>
                      <a:pt x="621128" y="39123"/>
                    </a:lnTo>
                    <a:lnTo>
                      <a:pt x="661438" y="60013"/>
                    </a:lnTo>
                    <a:lnTo>
                      <a:pt x="699182" y="84809"/>
                    </a:lnTo>
                    <a:lnTo>
                      <a:pt x="734092" y="113245"/>
                    </a:lnTo>
                    <a:lnTo>
                      <a:pt x="765898" y="145052"/>
                    </a:lnTo>
                    <a:lnTo>
                      <a:pt x="794334" y="179962"/>
                    </a:lnTo>
                    <a:lnTo>
                      <a:pt x="819131" y="217706"/>
                    </a:lnTo>
                    <a:lnTo>
                      <a:pt x="840021" y="258016"/>
                    </a:lnTo>
                    <a:lnTo>
                      <a:pt x="856735" y="300625"/>
                    </a:lnTo>
                    <a:lnTo>
                      <a:pt x="869006" y="345264"/>
                    </a:lnTo>
                    <a:lnTo>
                      <a:pt x="876565" y="391665"/>
                    </a:lnTo>
                    <a:lnTo>
                      <a:pt x="879144" y="439559"/>
                    </a:lnTo>
                    <a:close/>
                  </a:path>
                </a:pathLst>
              </a:custGeom>
              <a:ln w="1771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8" name="Elipse 277">
              <a:extLst>
                <a:ext uri="{FF2B5EF4-FFF2-40B4-BE49-F238E27FC236}">
                  <a16:creationId xmlns:a16="http://schemas.microsoft.com/office/drawing/2014/main" id="{672DDBBB-5CB1-4C0C-90AF-B36310252E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3950" y="2985496"/>
              <a:ext cx="720000" cy="7200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B534C1C-1734-4457-92F9-F28083D5EA3C}"/>
              </a:ext>
            </a:extLst>
          </p:cNvPr>
          <p:cNvGrpSpPr>
            <a:grpSpLocks noChangeAspect="1"/>
          </p:cNvGrpSpPr>
          <p:nvPr/>
        </p:nvGrpSpPr>
        <p:grpSpPr>
          <a:xfrm>
            <a:off x="1329897" y="187410"/>
            <a:ext cx="972000" cy="972000"/>
            <a:chOff x="6526757" y="2328960"/>
            <a:chExt cx="828000" cy="828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2D6EAB7-AF66-42EF-8348-7CFCDF04BA61}"/>
                </a:ext>
              </a:extLst>
            </p:cNvPr>
            <p:cNvGrpSpPr/>
            <p:nvPr/>
          </p:nvGrpSpPr>
          <p:grpSpPr>
            <a:xfrm>
              <a:off x="6526757" y="2328960"/>
              <a:ext cx="828000" cy="828000"/>
              <a:chOff x="2324102" y="2887630"/>
              <a:chExt cx="1466850" cy="1475501"/>
            </a:xfrm>
          </p:grpSpPr>
          <p:sp>
            <p:nvSpPr>
              <p:cNvPr id="11" name="object 56">
                <a:extLst>
                  <a:ext uri="{FF2B5EF4-FFF2-40B4-BE49-F238E27FC236}">
                    <a16:creationId xmlns:a16="http://schemas.microsoft.com/office/drawing/2014/main" id="{B6B3F311-F22F-43A4-8143-F2702214072D}"/>
                  </a:ext>
                </a:extLst>
              </p:cNvPr>
              <p:cNvSpPr/>
              <p:nvPr/>
            </p:nvSpPr>
            <p:spPr>
              <a:xfrm>
                <a:off x="2324102" y="2896281"/>
                <a:ext cx="1466850" cy="1466850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1466850">
                    <a:moveTo>
                      <a:pt x="733361" y="0"/>
                    </a:moveTo>
                    <a:lnTo>
                      <a:pt x="685140" y="1560"/>
                    </a:lnTo>
                    <a:lnTo>
                      <a:pt x="637753" y="6175"/>
                    </a:lnTo>
                    <a:lnTo>
                      <a:pt x="591295" y="13750"/>
                    </a:lnTo>
                    <a:lnTo>
                      <a:pt x="545864" y="24186"/>
                    </a:lnTo>
                    <a:lnTo>
                      <a:pt x="501556" y="37389"/>
                    </a:lnTo>
                    <a:lnTo>
                      <a:pt x="458467" y="53260"/>
                    </a:lnTo>
                    <a:lnTo>
                      <a:pt x="416694" y="71704"/>
                    </a:lnTo>
                    <a:lnTo>
                      <a:pt x="376335" y="92623"/>
                    </a:lnTo>
                    <a:lnTo>
                      <a:pt x="337484" y="115922"/>
                    </a:lnTo>
                    <a:lnTo>
                      <a:pt x="300240" y="141503"/>
                    </a:lnTo>
                    <a:lnTo>
                      <a:pt x="264698" y="169269"/>
                    </a:lnTo>
                    <a:lnTo>
                      <a:pt x="230956" y="199125"/>
                    </a:lnTo>
                    <a:lnTo>
                      <a:pt x="199110" y="230973"/>
                    </a:lnTo>
                    <a:lnTo>
                      <a:pt x="169256" y="264716"/>
                    </a:lnTo>
                    <a:lnTo>
                      <a:pt x="141491" y="300259"/>
                    </a:lnTo>
                    <a:lnTo>
                      <a:pt x="115912" y="337504"/>
                    </a:lnTo>
                    <a:lnTo>
                      <a:pt x="92615" y="376355"/>
                    </a:lnTo>
                    <a:lnTo>
                      <a:pt x="71697" y="416716"/>
                    </a:lnTo>
                    <a:lnTo>
                      <a:pt x="53255" y="458488"/>
                    </a:lnTo>
                    <a:lnTo>
                      <a:pt x="37385" y="501577"/>
                    </a:lnTo>
                    <a:lnTo>
                      <a:pt x="24184" y="545884"/>
                    </a:lnTo>
                    <a:lnTo>
                      <a:pt x="13748" y="591315"/>
                    </a:lnTo>
                    <a:lnTo>
                      <a:pt x="6174" y="637771"/>
                    </a:lnTo>
                    <a:lnTo>
                      <a:pt x="1559" y="685156"/>
                    </a:lnTo>
                    <a:lnTo>
                      <a:pt x="0" y="733374"/>
                    </a:lnTo>
                    <a:lnTo>
                      <a:pt x="1559" y="781594"/>
                    </a:lnTo>
                    <a:lnTo>
                      <a:pt x="6174" y="828981"/>
                    </a:lnTo>
                    <a:lnTo>
                      <a:pt x="13748" y="875439"/>
                    </a:lnTo>
                    <a:lnTo>
                      <a:pt x="24184" y="920870"/>
                    </a:lnTo>
                    <a:lnTo>
                      <a:pt x="37385" y="965178"/>
                    </a:lnTo>
                    <a:lnTo>
                      <a:pt x="53255" y="1008266"/>
                    </a:lnTo>
                    <a:lnTo>
                      <a:pt x="71697" y="1050038"/>
                    </a:lnTo>
                    <a:lnTo>
                      <a:pt x="92615" y="1090397"/>
                    </a:lnTo>
                    <a:lnTo>
                      <a:pt x="115912" y="1129247"/>
                    </a:lnTo>
                    <a:lnTo>
                      <a:pt x="141491" y="1166490"/>
                    </a:lnTo>
                    <a:lnTo>
                      <a:pt x="169256" y="1202031"/>
                    </a:lnTo>
                    <a:lnTo>
                      <a:pt x="199110" y="1235773"/>
                    </a:lnTo>
                    <a:lnTo>
                      <a:pt x="230956" y="1267618"/>
                    </a:lnTo>
                    <a:lnTo>
                      <a:pt x="264698" y="1297471"/>
                    </a:lnTo>
                    <a:lnTo>
                      <a:pt x="300240" y="1325236"/>
                    </a:lnTo>
                    <a:lnTo>
                      <a:pt x="337484" y="1350814"/>
                    </a:lnTo>
                    <a:lnTo>
                      <a:pt x="376335" y="1374110"/>
                    </a:lnTo>
                    <a:lnTo>
                      <a:pt x="416694" y="1395027"/>
                    </a:lnTo>
                    <a:lnTo>
                      <a:pt x="458467" y="1413469"/>
                    </a:lnTo>
                    <a:lnTo>
                      <a:pt x="501556" y="1429338"/>
                    </a:lnTo>
                    <a:lnTo>
                      <a:pt x="545864" y="1442539"/>
                    </a:lnTo>
                    <a:lnTo>
                      <a:pt x="591295" y="1452974"/>
                    </a:lnTo>
                    <a:lnTo>
                      <a:pt x="637753" y="1460548"/>
                    </a:lnTo>
                    <a:lnTo>
                      <a:pt x="685140" y="1465163"/>
                    </a:lnTo>
                    <a:lnTo>
                      <a:pt x="733361" y="1466722"/>
                    </a:lnTo>
                    <a:lnTo>
                      <a:pt x="781577" y="1465163"/>
                    </a:lnTo>
                    <a:lnTo>
                      <a:pt x="828961" y="1460548"/>
                    </a:lnTo>
                    <a:lnTo>
                      <a:pt x="875416" y="1452974"/>
                    </a:lnTo>
                    <a:lnTo>
                      <a:pt x="920844" y="1442539"/>
                    </a:lnTo>
                    <a:lnTo>
                      <a:pt x="965150" y="1429338"/>
                    </a:lnTo>
                    <a:lnTo>
                      <a:pt x="1008237" y="1413469"/>
                    </a:lnTo>
                    <a:lnTo>
                      <a:pt x="1050009" y="1395027"/>
                    </a:lnTo>
                    <a:lnTo>
                      <a:pt x="1090367" y="1374110"/>
                    </a:lnTo>
                    <a:lnTo>
                      <a:pt x="1129217" y="1350814"/>
                    </a:lnTo>
                    <a:lnTo>
                      <a:pt x="1166461" y="1325236"/>
                    </a:lnTo>
                    <a:lnTo>
                      <a:pt x="1202003" y="1297471"/>
                    </a:lnTo>
                    <a:lnTo>
                      <a:pt x="1235745" y="1267618"/>
                    </a:lnTo>
                    <a:lnTo>
                      <a:pt x="1267592" y="1235773"/>
                    </a:lnTo>
                    <a:lnTo>
                      <a:pt x="1297446" y="1202031"/>
                    </a:lnTo>
                    <a:lnTo>
                      <a:pt x="1325212" y="1166490"/>
                    </a:lnTo>
                    <a:lnTo>
                      <a:pt x="1350792" y="1129247"/>
                    </a:lnTo>
                    <a:lnTo>
                      <a:pt x="1374089" y="1090397"/>
                    </a:lnTo>
                    <a:lnTo>
                      <a:pt x="1395008" y="1050038"/>
                    </a:lnTo>
                    <a:lnTo>
                      <a:pt x="1413451" y="1008266"/>
                    </a:lnTo>
                    <a:lnTo>
                      <a:pt x="1429322" y="965178"/>
                    </a:lnTo>
                    <a:lnTo>
                      <a:pt x="1442524" y="920870"/>
                    </a:lnTo>
                    <a:lnTo>
                      <a:pt x="1452960" y="875439"/>
                    </a:lnTo>
                    <a:lnTo>
                      <a:pt x="1460534" y="828981"/>
                    </a:lnTo>
                    <a:lnTo>
                      <a:pt x="1465150" y="781594"/>
                    </a:lnTo>
                    <a:lnTo>
                      <a:pt x="1466710" y="733374"/>
                    </a:lnTo>
                    <a:lnTo>
                      <a:pt x="1465150" y="685156"/>
                    </a:lnTo>
                    <a:lnTo>
                      <a:pt x="1460534" y="637771"/>
                    </a:lnTo>
                    <a:lnTo>
                      <a:pt x="1452960" y="591315"/>
                    </a:lnTo>
                    <a:lnTo>
                      <a:pt x="1442524" y="545884"/>
                    </a:lnTo>
                    <a:lnTo>
                      <a:pt x="1429322" y="501577"/>
                    </a:lnTo>
                    <a:lnTo>
                      <a:pt x="1413451" y="458488"/>
                    </a:lnTo>
                    <a:lnTo>
                      <a:pt x="1395008" y="416716"/>
                    </a:lnTo>
                    <a:lnTo>
                      <a:pt x="1374089" y="376355"/>
                    </a:lnTo>
                    <a:lnTo>
                      <a:pt x="1350792" y="337504"/>
                    </a:lnTo>
                    <a:lnTo>
                      <a:pt x="1325212" y="300259"/>
                    </a:lnTo>
                    <a:lnTo>
                      <a:pt x="1297446" y="264716"/>
                    </a:lnTo>
                    <a:lnTo>
                      <a:pt x="1267592" y="230973"/>
                    </a:lnTo>
                    <a:lnTo>
                      <a:pt x="1235745" y="199125"/>
                    </a:lnTo>
                    <a:lnTo>
                      <a:pt x="1202003" y="169269"/>
                    </a:lnTo>
                    <a:lnTo>
                      <a:pt x="1166461" y="141503"/>
                    </a:lnTo>
                    <a:lnTo>
                      <a:pt x="1129217" y="115922"/>
                    </a:lnTo>
                    <a:lnTo>
                      <a:pt x="1090367" y="92623"/>
                    </a:lnTo>
                    <a:lnTo>
                      <a:pt x="1050009" y="71704"/>
                    </a:lnTo>
                    <a:lnTo>
                      <a:pt x="1008237" y="53260"/>
                    </a:lnTo>
                    <a:lnTo>
                      <a:pt x="965150" y="37389"/>
                    </a:lnTo>
                    <a:lnTo>
                      <a:pt x="920844" y="24186"/>
                    </a:lnTo>
                    <a:lnTo>
                      <a:pt x="875416" y="13750"/>
                    </a:lnTo>
                    <a:lnTo>
                      <a:pt x="828961" y="6175"/>
                    </a:lnTo>
                    <a:lnTo>
                      <a:pt x="781577" y="1560"/>
                    </a:lnTo>
                    <a:lnTo>
                      <a:pt x="733361" y="0"/>
                    </a:lnTo>
                    <a:close/>
                  </a:path>
                </a:pathLst>
              </a:custGeom>
              <a:solidFill>
                <a:srgbClr val="F0575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57">
                <a:extLst>
                  <a:ext uri="{FF2B5EF4-FFF2-40B4-BE49-F238E27FC236}">
                    <a16:creationId xmlns:a16="http://schemas.microsoft.com/office/drawing/2014/main" id="{1D33D54C-6BD5-4F64-A4FE-AECE06A86DB3}"/>
                  </a:ext>
                </a:extLst>
              </p:cNvPr>
              <p:cNvSpPr/>
              <p:nvPr/>
            </p:nvSpPr>
            <p:spPr>
              <a:xfrm>
                <a:off x="2539037" y="2887630"/>
                <a:ext cx="1251915" cy="125194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0" name="Elipse 279">
              <a:extLst>
                <a:ext uri="{FF2B5EF4-FFF2-40B4-BE49-F238E27FC236}">
                  <a16:creationId xmlns:a16="http://schemas.microsoft.com/office/drawing/2014/main" id="{A1D0711B-7F6E-461A-9AE4-B89C25005D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70499" y="2362417"/>
              <a:ext cx="756000" cy="756000"/>
            </a:xfrm>
            <a:prstGeom prst="ellipse">
              <a:avLst/>
            </a:pr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PE" dirty="0"/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81AF26AA-84AD-49C5-85EC-9FF28E4695C9}"/>
              </a:ext>
            </a:extLst>
          </p:cNvPr>
          <p:cNvGrpSpPr/>
          <p:nvPr/>
        </p:nvGrpSpPr>
        <p:grpSpPr>
          <a:xfrm>
            <a:off x="188208" y="1252870"/>
            <a:ext cx="4251812" cy="3668756"/>
            <a:chOff x="208998" y="1324054"/>
            <a:chExt cx="4103061" cy="2262151"/>
          </a:xfrm>
        </p:grpSpPr>
        <p:sp>
          <p:nvSpPr>
            <p:cNvPr id="135" name="object 90">
              <a:extLst>
                <a:ext uri="{FF2B5EF4-FFF2-40B4-BE49-F238E27FC236}">
                  <a16:creationId xmlns:a16="http://schemas.microsoft.com/office/drawing/2014/main" id="{0415B884-78C3-45EE-8A0C-01FE5B8FDE80}"/>
                </a:ext>
              </a:extLst>
            </p:cNvPr>
            <p:cNvSpPr/>
            <p:nvPr/>
          </p:nvSpPr>
          <p:spPr>
            <a:xfrm>
              <a:off x="346628" y="1387211"/>
              <a:ext cx="3965431" cy="2198994"/>
            </a:xfrm>
            <a:custGeom>
              <a:avLst/>
              <a:gdLst/>
              <a:ahLst/>
              <a:cxnLst/>
              <a:rect l="l" t="t" r="r" b="b"/>
              <a:pathLst>
                <a:path w="3775075" h="2741929">
                  <a:moveTo>
                    <a:pt x="0" y="2741358"/>
                  </a:moveTo>
                  <a:lnTo>
                    <a:pt x="3774681" y="2741358"/>
                  </a:lnTo>
                  <a:lnTo>
                    <a:pt x="3774681" y="0"/>
                  </a:lnTo>
                  <a:lnTo>
                    <a:pt x="0" y="0"/>
                  </a:lnTo>
                  <a:lnTo>
                    <a:pt x="0" y="2741358"/>
                  </a:lnTo>
                  <a:close/>
                </a:path>
              </a:pathLst>
            </a:cu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136" name="Grupo 135">
              <a:extLst>
                <a:ext uri="{FF2B5EF4-FFF2-40B4-BE49-F238E27FC236}">
                  <a16:creationId xmlns:a16="http://schemas.microsoft.com/office/drawing/2014/main" id="{7278DE5D-2A64-4F48-8EF6-0E1891AA9D2C}"/>
                </a:ext>
              </a:extLst>
            </p:cNvPr>
            <p:cNvGrpSpPr/>
            <p:nvPr/>
          </p:nvGrpSpPr>
          <p:grpSpPr>
            <a:xfrm>
              <a:off x="208998" y="1324054"/>
              <a:ext cx="3047627" cy="243450"/>
              <a:chOff x="2986181" y="1241912"/>
              <a:chExt cx="3047627" cy="243450"/>
            </a:xfrm>
          </p:grpSpPr>
          <p:sp>
            <p:nvSpPr>
              <p:cNvPr id="138" name="object 114">
                <a:extLst>
                  <a:ext uri="{FF2B5EF4-FFF2-40B4-BE49-F238E27FC236}">
                    <a16:creationId xmlns:a16="http://schemas.microsoft.com/office/drawing/2014/main" id="{D77CA547-CAF5-4E08-B540-E51AD44EEBA0}"/>
                  </a:ext>
                </a:extLst>
              </p:cNvPr>
              <p:cNvSpPr txBox="1"/>
              <p:nvPr/>
            </p:nvSpPr>
            <p:spPr>
              <a:xfrm>
                <a:off x="2986181" y="1241912"/>
                <a:ext cx="3047627" cy="165657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9525" rIns="0" bIns="0" rtlCol="0">
                <a:spAutoFit/>
              </a:bodyPr>
              <a:lstStyle>
                <a:defPPr>
                  <a:defRPr lang="es-PE"/>
                </a:defPPr>
                <a:lvl1pPr marL="127000" defTabSz="914400" eaLnBrk="1" latinLnBrk="0" hangingPunct="1">
                  <a:lnSpc>
                    <a:spcPct val="100000"/>
                  </a:lnSpc>
                  <a:spcBef>
                    <a:spcPts val="75"/>
                  </a:spcBef>
                  <a:defRPr sz="700" spc="-5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defRPr>
                </a:lvl1pPr>
                <a:lvl2pPr defTabSz="914400" eaLnBrk="1" latinLnBrk="0" hangingPunct="1">
                  <a:defRPr sz="1800">
                    <a:latin typeface="+mn-lt"/>
                    <a:ea typeface="+mn-ea"/>
                  </a:defRPr>
                </a:lvl2pPr>
                <a:lvl3pPr defTabSz="914400" eaLnBrk="1" latinLnBrk="0" hangingPunct="1">
                  <a:defRPr sz="1800">
                    <a:latin typeface="+mn-lt"/>
                    <a:ea typeface="+mn-ea"/>
                  </a:defRPr>
                </a:lvl3pPr>
                <a:lvl4pPr defTabSz="914400" eaLnBrk="1" latinLnBrk="0" hangingPunct="1">
                  <a:defRPr sz="1800">
                    <a:latin typeface="+mn-lt"/>
                    <a:ea typeface="+mn-ea"/>
                  </a:defRPr>
                </a:lvl4pPr>
                <a:lvl5pPr defTabSz="914400" eaLnBrk="1" latinLnBrk="0" hangingPunct="1">
                  <a:defRPr sz="1800">
                    <a:latin typeface="+mn-lt"/>
                    <a:ea typeface="+mn-ea"/>
                  </a:defRPr>
                </a:lvl5pPr>
                <a:lvl6pPr>
                  <a:defRPr sz="1800">
                    <a:latin typeface="+mn-lt"/>
                    <a:ea typeface="+mn-ea"/>
                  </a:defRPr>
                </a:lvl6pPr>
                <a:lvl7pPr>
                  <a:defRPr sz="1800">
                    <a:latin typeface="+mn-lt"/>
                    <a:ea typeface="+mn-ea"/>
                  </a:defRPr>
                </a:lvl7pPr>
                <a:lvl8pPr>
                  <a:defRPr sz="1800">
                    <a:latin typeface="+mn-lt"/>
                    <a:ea typeface="+mn-ea"/>
                  </a:defRPr>
                </a:lvl8pPr>
                <a:lvl9pPr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s-ES" sz="800" b="1" dirty="0" smtClean="0"/>
                  <a:t>POR EL LADO DE LA OFERTA</a:t>
                </a:r>
              </a:p>
              <a:p>
                <a:endParaRPr lang="es-ES" sz="800" b="1" dirty="0"/>
              </a:p>
            </p:txBody>
          </p:sp>
          <p:sp>
            <p:nvSpPr>
              <p:cNvPr id="139" name="object 82">
                <a:extLst>
                  <a:ext uri="{FF2B5EF4-FFF2-40B4-BE49-F238E27FC236}">
                    <a16:creationId xmlns:a16="http://schemas.microsoft.com/office/drawing/2014/main" id="{911926B0-ADCD-4937-ACA1-DEC9A732089F}"/>
                  </a:ext>
                </a:extLst>
              </p:cNvPr>
              <p:cNvSpPr/>
              <p:nvPr/>
            </p:nvSpPr>
            <p:spPr>
              <a:xfrm>
                <a:off x="2993084" y="1405597"/>
                <a:ext cx="132501" cy="7976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58419">
                    <a:moveTo>
                      <a:pt x="54241" y="0"/>
                    </a:moveTo>
                    <a:lnTo>
                      <a:pt x="0" y="0"/>
                    </a:lnTo>
                    <a:lnTo>
                      <a:pt x="54241" y="58267"/>
                    </a:lnTo>
                    <a:lnTo>
                      <a:pt x="54241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endParaRPr b="1"/>
              </a:p>
            </p:txBody>
          </p:sp>
        </p:grpSp>
        <p:sp>
          <p:nvSpPr>
            <p:cNvPr id="137" name="object 77">
              <a:extLst>
                <a:ext uri="{FF2B5EF4-FFF2-40B4-BE49-F238E27FC236}">
                  <a16:creationId xmlns:a16="http://schemas.microsoft.com/office/drawing/2014/main" id="{68110E6F-6035-4BC4-A671-B8297BC1745C}"/>
                </a:ext>
              </a:extLst>
            </p:cNvPr>
            <p:cNvSpPr/>
            <p:nvPr/>
          </p:nvSpPr>
          <p:spPr>
            <a:xfrm>
              <a:off x="404747" y="1478265"/>
              <a:ext cx="3838067" cy="2058190"/>
            </a:xfrm>
            <a:custGeom>
              <a:avLst/>
              <a:gdLst/>
              <a:ahLst/>
              <a:cxnLst/>
              <a:rect l="l" t="t" r="r" b="b"/>
              <a:pathLst>
                <a:path w="3171825" h="395604">
                  <a:moveTo>
                    <a:pt x="3171456" y="395236"/>
                  </a:moveTo>
                  <a:lnTo>
                    <a:pt x="0" y="395236"/>
                  </a:lnTo>
                  <a:lnTo>
                    <a:pt x="0" y="0"/>
                  </a:lnTo>
                  <a:lnTo>
                    <a:pt x="3171456" y="0"/>
                  </a:lnTo>
                  <a:lnTo>
                    <a:pt x="3171456" y="395236"/>
                  </a:lnTo>
                  <a:close/>
                </a:path>
              </a:pathLst>
            </a:custGeom>
            <a:ln w="6349">
              <a:solidFill>
                <a:srgbClr val="2BB67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81AF26AA-84AD-49C5-85EC-9FF28E4695C9}"/>
              </a:ext>
            </a:extLst>
          </p:cNvPr>
          <p:cNvGrpSpPr/>
          <p:nvPr/>
        </p:nvGrpSpPr>
        <p:grpSpPr>
          <a:xfrm>
            <a:off x="4522718" y="1252870"/>
            <a:ext cx="4399406" cy="3668756"/>
            <a:chOff x="208998" y="1324054"/>
            <a:chExt cx="4470851" cy="2262151"/>
          </a:xfrm>
        </p:grpSpPr>
        <p:sp>
          <p:nvSpPr>
            <p:cNvPr id="97" name="object 90">
              <a:extLst>
                <a:ext uri="{FF2B5EF4-FFF2-40B4-BE49-F238E27FC236}">
                  <a16:creationId xmlns:a16="http://schemas.microsoft.com/office/drawing/2014/main" id="{0415B884-78C3-45EE-8A0C-01FE5B8FDE80}"/>
                </a:ext>
              </a:extLst>
            </p:cNvPr>
            <p:cNvSpPr/>
            <p:nvPr/>
          </p:nvSpPr>
          <p:spPr>
            <a:xfrm>
              <a:off x="346628" y="1387211"/>
              <a:ext cx="4333221" cy="2198994"/>
            </a:xfrm>
            <a:custGeom>
              <a:avLst/>
              <a:gdLst/>
              <a:ahLst/>
              <a:cxnLst/>
              <a:rect l="l" t="t" r="r" b="b"/>
              <a:pathLst>
                <a:path w="3775075" h="2741929">
                  <a:moveTo>
                    <a:pt x="0" y="2741358"/>
                  </a:moveTo>
                  <a:lnTo>
                    <a:pt x="3774681" y="2741358"/>
                  </a:lnTo>
                  <a:lnTo>
                    <a:pt x="3774681" y="0"/>
                  </a:lnTo>
                  <a:lnTo>
                    <a:pt x="0" y="0"/>
                  </a:lnTo>
                  <a:lnTo>
                    <a:pt x="0" y="2741358"/>
                  </a:lnTo>
                  <a:close/>
                </a:path>
              </a:pathLst>
            </a:custGeom>
            <a:ln w="31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98" name="Grupo 97">
              <a:extLst>
                <a:ext uri="{FF2B5EF4-FFF2-40B4-BE49-F238E27FC236}">
                  <a16:creationId xmlns:a16="http://schemas.microsoft.com/office/drawing/2014/main" id="{7278DE5D-2A64-4F48-8EF6-0E1891AA9D2C}"/>
                </a:ext>
              </a:extLst>
            </p:cNvPr>
            <p:cNvGrpSpPr/>
            <p:nvPr/>
          </p:nvGrpSpPr>
          <p:grpSpPr>
            <a:xfrm>
              <a:off x="208998" y="1324054"/>
              <a:ext cx="3047627" cy="235151"/>
              <a:chOff x="2986181" y="1241912"/>
              <a:chExt cx="3047627" cy="235151"/>
            </a:xfrm>
          </p:grpSpPr>
          <p:sp>
            <p:nvSpPr>
              <p:cNvPr id="100" name="object 114">
                <a:extLst>
                  <a:ext uri="{FF2B5EF4-FFF2-40B4-BE49-F238E27FC236}">
                    <a16:creationId xmlns:a16="http://schemas.microsoft.com/office/drawing/2014/main" id="{D77CA547-CAF5-4E08-B540-E51AD44EEBA0}"/>
                  </a:ext>
                </a:extLst>
              </p:cNvPr>
              <p:cNvSpPr txBox="1"/>
              <p:nvPr/>
            </p:nvSpPr>
            <p:spPr>
              <a:xfrm>
                <a:off x="2986181" y="1241912"/>
                <a:ext cx="3047627" cy="154588"/>
              </a:xfrm>
              <a:prstGeom prst="rect">
                <a:avLst/>
              </a:prstGeom>
              <a:solidFill>
                <a:srgbClr val="2BB673"/>
              </a:solidFill>
            </p:spPr>
            <p:txBody>
              <a:bodyPr vert="horz" wrap="square" lIns="0" tIns="9525" rIns="0" bIns="0" rtlCol="0">
                <a:spAutoFit/>
              </a:bodyPr>
              <a:lstStyle>
                <a:defPPr>
                  <a:defRPr lang="es-PE"/>
                </a:defPPr>
                <a:lvl1pPr marL="127000" defTabSz="914400" eaLnBrk="1" latinLnBrk="0" hangingPunct="1">
                  <a:lnSpc>
                    <a:spcPct val="100000"/>
                  </a:lnSpc>
                  <a:spcBef>
                    <a:spcPts val="75"/>
                  </a:spcBef>
                  <a:defRPr sz="700" spc="-50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defRPr>
                </a:lvl1pPr>
                <a:lvl2pPr defTabSz="914400" eaLnBrk="1" latinLnBrk="0" hangingPunct="1">
                  <a:defRPr sz="1800">
                    <a:latin typeface="+mn-lt"/>
                    <a:ea typeface="+mn-ea"/>
                  </a:defRPr>
                </a:lvl2pPr>
                <a:lvl3pPr defTabSz="914400" eaLnBrk="1" latinLnBrk="0" hangingPunct="1">
                  <a:defRPr sz="1800">
                    <a:latin typeface="+mn-lt"/>
                    <a:ea typeface="+mn-ea"/>
                  </a:defRPr>
                </a:lvl3pPr>
                <a:lvl4pPr defTabSz="914400" eaLnBrk="1" latinLnBrk="0" hangingPunct="1">
                  <a:defRPr sz="1800">
                    <a:latin typeface="+mn-lt"/>
                    <a:ea typeface="+mn-ea"/>
                  </a:defRPr>
                </a:lvl4pPr>
                <a:lvl5pPr defTabSz="914400" eaLnBrk="1" latinLnBrk="0" hangingPunct="1">
                  <a:defRPr sz="1800">
                    <a:latin typeface="+mn-lt"/>
                    <a:ea typeface="+mn-ea"/>
                  </a:defRPr>
                </a:lvl5pPr>
                <a:lvl6pPr>
                  <a:defRPr sz="1800">
                    <a:latin typeface="+mn-lt"/>
                    <a:ea typeface="+mn-ea"/>
                  </a:defRPr>
                </a:lvl6pPr>
                <a:lvl7pPr>
                  <a:defRPr sz="1800">
                    <a:latin typeface="+mn-lt"/>
                    <a:ea typeface="+mn-ea"/>
                  </a:defRPr>
                </a:lvl7pPr>
                <a:lvl8pPr>
                  <a:defRPr sz="1800">
                    <a:latin typeface="+mn-lt"/>
                    <a:ea typeface="+mn-ea"/>
                  </a:defRPr>
                </a:lvl8pPr>
                <a:lvl9pPr>
                  <a:defRPr sz="1800">
                    <a:latin typeface="+mn-lt"/>
                    <a:ea typeface="+mn-ea"/>
                  </a:defRPr>
                </a:lvl9pPr>
              </a:lstStyle>
              <a:p>
                <a:r>
                  <a:rPr lang="es-ES" sz="800" b="1" dirty="0" smtClean="0"/>
                  <a:t>POR EL LADO DE LA DEMANDA</a:t>
                </a:r>
              </a:p>
              <a:p>
                <a:endParaRPr lang="es-ES" sz="500" b="1" dirty="0"/>
              </a:p>
              <a:p>
                <a:endParaRPr sz="100" b="1" dirty="0"/>
              </a:p>
            </p:txBody>
          </p:sp>
          <p:sp>
            <p:nvSpPr>
              <p:cNvPr id="101" name="object 82">
                <a:extLst>
                  <a:ext uri="{FF2B5EF4-FFF2-40B4-BE49-F238E27FC236}">
                    <a16:creationId xmlns:a16="http://schemas.microsoft.com/office/drawing/2014/main" id="{911926B0-ADCD-4937-ACA1-DEC9A732089F}"/>
                  </a:ext>
                </a:extLst>
              </p:cNvPr>
              <p:cNvSpPr/>
              <p:nvPr/>
            </p:nvSpPr>
            <p:spPr>
              <a:xfrm>
                <a:off x="2993084" y="1397298"/>
                <a:ext cx="132501" cy="79765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58419">
                    <a:moveTo>
                      <a:pt x="54241" y="0"/>
                    </a:moveTo>
                    <a:lnTo>
                      <a:pt x="0" y="0"/>
                    </a:lnTo>
                    <a:lnTo>
                      <a:pt x="54241" y="58267"/>
                    </a:lnTo>
                    <a:lnTo>
                      <a:pt x="54241" y="0"/>
                    </a:lnTo>
                    <a:close/>
                  </a:path>
                </a:pathLst>
              </a:custGeom>
              <a:solidFill>
                <a:srgbClr val="414042"/>
              </a:solidFill>
            </p:spPr>
            <p:txBody>
              <a:bodyPr wrap="square" lIns="0" tIns="0" rIns="0" bIns="0" rtlCol="0"/>
              <a:lstStyle/>
              <a:p>
                <a:endParaRPr b="1"/>
              </a:p>
            </p:txBody>
          </p:sp>
        </p:grpSp>
        <p:sp>
          <p:nvSpPr>
            <p:cNvPr id="99" name="object 77">
              <a:extLst>
                <a:ext uri="{FF2B5EF4-FFF2-40B4-BE49-F238E27FC236}">
                  <a16:creationId xmlns:a16="http://schemas.microsoft.com/office/drawing/2014/main" id="{68110E6F-6035-4BC4-A671-B8297BC1745C}"/>
                </a:ext>
              </a:extLst>
            </p:cNvPr>
            <p:cNvSpPr/>
            <p:nvPr/>
          </p:nvSpPr>
          <p:spPr>
            <a:xfrm>
              <a:off x="404747" y="1478265"/>
              <a:ext cx="4188123" cy="2058190"/>
            </a:xfrm>
            <a:custGeom>
              <a:avLst/>
              <a:gdLst/>
              <a:ahLst/>
              <a:cxnLst/>
              <a:rect l="l" t="t" r="r" b="b"/>
              <a:pathLst>
                <a:path w="3171825" h="395604">
                  <a:moveTo>
                    <a:pt x="3171456" y="395236"/>
                  </a:moveTo>
                  <a:lnTo>
                    <a:pt x="0" y="395236"/>
                  </a:lnTo>
                  <a:lnTo>
                    <a:pt x="0" y="0"/>
                  </a:lnTo>
                  <a:lnTo>
                    <a:pt x="3171456" y="0"/>
                  </a:lnTo>
                  <a:lnTo>
                    <a:pt x="3171456" y="395236"/>
                  </a:lnTo>
                  <a:close/>
                </a:path>
              </a:pathLst>
            </a:custGeom>
            <a:ln w="6349">
              <a:solidFill>
                <a:srgbClr val="2BB673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1"/>
          <a:srcRect l="32500" t="18040" r="32279" b="10981"/>
          <a:stretch/>
        </p:blipFill>
        <p:spPr>
          <a:xfrm>
            <a:off x="393671" y="1569555"/>
            <a:ext cx="2885807" cy="327138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2"/>
          <a:srcRect l="33015" t="18823" r="32720" b="10588"/>
          <a:stretch/>
        </p:blipFill>
        <p:spPr>
          <a:xfrm>
            <a:off x="4809226" y="1570173"/>
            <a:ext cx="2803925" cy="3249184"/>
          </a:xfrm>
          <a:prstGeom prst="rect">
            <a:avLst/>
          </a:prstGeom>
        </p:spPr>
      </p:pic>
      <p:sp>
        <p:nvSpPr>
          <p:cNvPr id="24" name="Flecha arriba 23"/>
          <p:cNvSpPr/>
          <p:nvPr/>
        </p:nvSpPr>
        <p:spPr>
          <a:xfrm>
            <a:off x="8519831" y="2121212"/>
            <a:ext cx="159672" cy="389965"/>
          </a:xfrm>
          <a:prstGeom prst="upArrow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346323" y="2662337"/>
            <a:ext cx="10084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000" dirty="0" smtClean="0"/>
              <a:t>Aumento en los ingresos a los pequeños productores, al ofrecer directamente sus productos en los mercados itinerantes.</a:t>
            </a:r>
            <a:endParaRPr lang="es-PE" sz="1000" dirty="0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AC233FFD-2FEC-4470-950A-BD46A855B5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8308" y="2047058"/>
            <a:ext cx="576000" cy="576000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7709013" y="2591919"/>
            <a:ext cx="1020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ES"/>
            </a:defPPr>
            <a:lvl1pPr algn="just">
              <a:defRPr sz="1000"/>
            </a:lvl1pPr>
          </a:lstStyle>
          <a:p>
            <a:r>
              <a:rPr lang="es-PE" dirty="0"/>
              <a:t>Aumento en el ahorro de las familias al acceder a productos a precio justo.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38" y="1966333"/>
            <a:ext cx="612000" cy="612000"/>
          </a:xfrm>
          <a:prstGeom prst="rect">
            <a:avLst/>
          </a:prstGeom>
        </p:spPr>
      </p:pic>
      <p:sp>
        <p:nvSpPr>
          <p:cNvPr id="72" name="Flecha arriba 71"/>
          <p:cNvSpPr/>
          <p:nvPr/>
        </p:nvSpPr>
        <p:spPr>
          <a:xfrm>
            <a:off x="4117294" y="2180784"/>
            <a:ext cx="159672" cy="389965"/>
          </a:xfrm>
          <a:prstGeom prst="upArrow">
            <a:avLst/>
          </a:prstGeom>
          <a:solidFill>
            <a:srgbClr val="7793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9969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4" y="368907"/>
            <a:ext cx="1329316" cy="55140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A6EBE9B-46E6-5047-A628-1FB2F2694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720" y="1595113"/>
            <a:ext cx="52774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s-PE" altLang="es-ES_tradnl" sz="4000" b="1" dirty="0" smtClean="0"/>
              <a:t>METAS A EJECUTAR AGOSTO – DICIEMBRE 2020</a:t>
            </a:r>
            <a:endParaRPr lang="es-PE" alt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373973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GRO RURAL - 18.11.2019" id="{D7626858-7FB5-EE48-9F14-700743A4CEA0}" vid="{9CDDEC1B-2D73-8B46-B297-8C2AC3133E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506</Words>
  <Application>Microsoft Office PowerPoint</Application>
  <PresentationFormat>Presentación en pantalla (16:9)</PresentationFormat>
  <Paragraphs>131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Gotham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Juslissa Cervan Ruiz</dc:creator>
  <cp:lastModifiedBy>Thalia Casas Alfonso</cp:lastModifiedBy>
  <cp:revision>324</cp:revision>
  <cp:lastPrinted>2019-12-17T18:51:39Z</cp:lastPrinted>
  <dcterms:modified xsi:type="dcterms:W3CDTF">2020-07-15T21:00:06Z</dcterms:modified>
</cp:coreProperties>
</file>