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Default ContentType="image/x-emf" Extension="emf"/>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14.xml"/>
  <Override ContentType="application/vnd.openxmlformats-officedocument.presentationml.slide+xml" PartName="/ppt/slides/slide8.xml"/>
  <Override ContentType="application/vnd.openxmlformats-officedocument.presentationml.presentation.main+xml" PartName="/ppt/presentation.xml"/>
  <Override ContentType="application/vnd.openxmlformats-officedocument.presentationml.presProps+xml" PartName="/ppt/presProps1.xml"/>
  <Override ContentType="application/vnd.openxmlformats-officedocument.theme+xml" PartName="/ppt/theme/theme1.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Lst>
  <p:sldSz cy="6858000" cx="12192000"/>
  <p:notesSz cx="6858000" cy="9144000"/>
  <p:defaultTextStyle>
    <a:defPPr lvl="0">
      <a:defRPr lang="en-US"/>
    </a:defPPr>
    <a:lvl1pPr defTabSz="914400" eaLnBrk="1" hangingPunct="1" latinLnBrk="0" lvl="0" marL="0" rtl="0" algn="l">
      <a:defRPr kern="1200" sz="1800">
        <a:solidFill>
          <a:schemeClr val="tx1"/>
        </a:solidFill>
        <a:latin typeface="+mn-lt"/>
        <a:ea typeface="+mn-ea"/>
        <a:cs typeface="+mn-cs"/>
      </a:defRPr>
    </a:lvl1pPr>
    <a:lvl2pPr defTabSz="914400" eaLnBrk="1" hangingPunct="1" latinLnBrk="0" lvl="1" marL="457200" rtl="0" algn="l">
      <a:defRPr kern="1200" sz="1800">
        <a:solidFill>
          <a:schemeClr val="tx1"/>
        </a:solidFill>
        <a:latin typeface="+mn-lt"/>
        <a:ea typeface="+mn-ea"/>
        <a:cs typeface="+mn-cs"/>
      </a:defRPr>
    </a:lvl2pPr>
    <a:lvl3pPr defTabSz="914400" eaLnBrk="1" hangingPunct="1" latinLnBrk="0" lvl="2" marL="914400" rtl="0" algn="l">
      <a:defRPr kern="1200" sz="1800">
        <a:solidFill>
          <a:schemeClr val="tx1"/>
        </a:solidFill>
        <a:latin typeface="+mn-lt"/>
        <a:ea typeface="+mn-ea"/>
        <a:cs typeface="+mn-cs"/>
      </a:defRPr>
    </a:lvl3pPr>
    <a:lvl4pPr defTabSz="914400" eaLnBrk="1" hangingPunct="1" latinLnBrk="0" lvl="3" marL="1371600" rtl="0" algn="l">
      <a:defRPr kern="1200" sz="1800">
        <a:solidFill>
          <a:schemeClr val="tx1"/>
        </a:solidFill>
        <a:latin typeface="+mn-lt"/>
        <a:ea typeface="+mn-ea"/>
        <a:cs typeface="+mn-cs"/>
      </a:defRPr>
    </a:lvl4pPr>
    <a:lvl5pPr defTabSz="914400" eaLnBrk="1" hangingPunct="1" latinLnBrk="0" lvl="4" marL="1828800" rtl="0" algn="l">
      <a:defRPr kern="1200" sz="1800">
        <a:solidFill>
          <a:schemeClr val="tx1"/>
        </a:solidFill>
        <a:latin typeface="+mn-lt"/>
        <a:ea typeface="+mn-ea"/>
        <a:cs typeface="+mn-cs"/>
      </a:defRPr>
    </a:lvl5pPr>
    <a:lvl6pPr defTabSz="914400" eaLnBrk="1" hangingPunct="1" latinLnBrk="0" lvl="5" marL="2286000" rtl="0" algn="l">
      <a:defRPr kern="1200" sz="1800">
        <a:solidFill>
          <a:schemeClr val="tx1"/>
        </a:solidFill>
        <a:latin typeface="+mn-lt"/>
        <a:ea typeface="+mn-ea"/>
        <a:cs typeface="+mn-cs"/>
      </a:defRPr>
    </a:lvl6pPr>
    <a:lvl7pPr defTabSz="914400" eaLnBrk="1" hangingPunct="1" latinLnBrk="0" lvl="6" marL="2743200" rtl="0" algn="l">
      <a:defRPr kern="1200" sz="1800">
        <a:solidFill>
          <a:schemeClr val="tx1"/>
        </a:solidFill>
        <a:latin typeface="+mn-lt"/>
        <a:ea typeface="+mn-ea"/>
        <a:cs typeface="+mn-cs"/>
      </a:defRPr>
    </a:lvl7pPr>
    <a:lvl8pPr defTabSz="914400" eaLnBrk="1" hangingPunct="1" latinLnBrk="0" lvl="7" marL="3200400" rtl="0" algn="l">
      <a:defRPr kern="1200" sz="1800">
        <a:solidFill>
          <a:schemeClr val="tx1"/>
        </a:solidFill>
        <a:latin typeface="+mn-lt"/>
        <a:ea typeface="+mn-ea"/>
        <a:cs typeface="+mn-cs"/>
      </a:defRPr>
    </a:lvl8pPr>
    <a:lvl9pPr defTabSz="914400" eaLnBrk="1" hangingPunct="1" latinLnBrk="0" lvl="8" marL="3657600" rtl="0" algn="l">
      <a:defRPr kern="1200" sz="1800">
        <a:solidFill>
          <a:schemeClr val="tx1"/>
        </a:solidFill>
        <a:latin typeface="+mn-lt"/>
        <a:ea typeface="+mn-ea"/>
        <a:cs typeface="+mn-cs"/>
      </a:defRPr>
    </a:lvl9pPr>
  </p:defaultTextStyle>
</p:presentation>
</file>

<file path=ppt/presProps1.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7.xml"/><Relationship Id="rId11" Type="http://schemas.openxmlformats.org/officeDocument/2006/relationships/slide" Target="slides/slide8.xml"/><Relationship Id="rId22" Type="http://schemas.openxmlformats.org/officeDocument/2006/relationships/slide" Target="slides/slide19.xml"/><Relationship Id="rId10" Type="http://schemas.openxmlformats.org/officeDocument/2006/relationships/slide" Target="slides/slide7.xml"/><Relationship Id="rId21" Type="http://schemas.openxmlformats.org/officeDocument/2006/relationships/slide" Target="slides/slide18.xml"/><Relationship Id="rId13" Type="http://schemas.openxmlformats.org/officeDocument/2006/relationships/slide" Target="slides/slide10.xml"/><Relationship Id="rId24" Type="http://schemas.openxmlformats.org/officeDocument/2006/relationships/slide" Target="slides/slide21.xml"/><Relationship Id="rId12" Type="http://schemas.openxmlformats.org/officeDocument/2006/relationships/slide" Target="slides/slide9.xml"/><Relationship Id="rId23" Type="http://schemas.openxmlformats.org/officeDocument/2006/relationships/slide" Target="slides/slide20.xml"/><Relationship Id="rId1" Type="http://schemas.openxmlformats.org/officeDocument/2006/relationships/theme" Target="theme/theme1.xml"/><Relationship Id="rId2" Type="http://schemas.openxmlformats.org/officeDocument/2006/relationships/presProps" Target="presProps1.xml"/><Relationship Id="rId3" Type="http://schemas.openxmlformats.org/officeDocument/2006/relationships/slideMaster" Target="slideMasters/slideMaster1.xml"/><Relationship Id="rId4" Type="http://schemas.openxmlformats.org/officeDocument/2006/relationships/slide" Target="slides/slide1.xml"/><Relationship Id="rId9" Type="http://schemas.openxmlformats.org/officeDocument/2006/relationships/slide" Target="slides/slide6.xml"/><Relationship Id="rId15" Type="http://schemas.openxmlformats.org/officeDocument/2006/relationships/slide" Target="slides/slide12.xml"/><Relationship Id="rId14" Type="http://schemas.openxmlformats.org/officeDocument/2006/relationships/slide" Target="slides/slide11.xml"/><Relationship Id="rId17" Type="http://schemas.openxmlformats.org/officeDocument/2006/relationships/slide" Target="slides/slide14.xml"/><Relationship Id="rId16" Type="http://schemas.openxmlformats.org/officeDocument/2006/relationships/slide" Target="slides/slide13.xml"/><Relationship Id="rId5" Type="http://schemas.openxmlformats.org/officeDocument/2006/relationships/slide" Target="slides/slide2.xml"/><Relationship Id="rId19" Type="http://schemas.openxmlformats.org/officeDocument/2006/relationships/slide" Target="slides/slide16.xml"/><Relationship Id="rId6" Type="http://schemas.openxmlformats.org/officeDocument/2006/relationships/slide" Target="slides/slide3.xml"/><Relationship Id="rId18" Type="http://schemas.openxmlformats.org/officeDocument/2006/relationships/slide" Target="slides/slide15.xml"/><Relationship Id="rId7" Type="http://schemas.openxmlformats.org/officeDocument/2006/relationships/slide" Target="slides/slide4.xml"/><Relationship Id="rId8"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n-U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a:p>
        </p:txBody>
      </p:sp>
      <p:sp>
        <p:nvSpPr>
          <p:cNvPr id="4" name="Marcador de fecha 3"/>
          <p:cNvSpPr>
            <a:spLocks noGrp="1"/>
          </p:cNvSpPr>
          <p:nvPr>
            <p:ph type="dt" sz="half" idx="10"/>
          </p:nvPr>
        </p:nvSpPr>
        <p:spPr/>
        <p:txBody>
          <a:bodyPr/>
          <a:lstStyle/>
          <a:p>
            <a:fld id="{5EE927E0-E733-451C-87DD-C680942D29D4}" type="datetimeFigureOut">
              <a:rPr lang="en-US" smtClean="0"/>
              <a:t>2/8/2021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E7E78214-6301-4A54-B958-D1227719EDF0}" type="slidenum">
              <a:rPr lang="en-US" smtClean="0"/>
              <a:t>‹Nº›</a:t>
            </a:fld>
            <a:endParaRPr lang="en-US"/>
          </a:p>
        </p:txBody>
      </p:sp>
    </p:spTree>
    <p:extLst>
      <p:ext uri="{BB962C8B-B14F-4D97-AF65-F5344CB8AC3E}">
        <p14:creationId xmlns:p14="http://schemas.microsoft.com/office/powerpoint/2010/main" val="1173571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5EE927E0-E733-451C-87DD-C680942D29D4}" type="datetimeFigureOut">
              <a:rPr lang="en-US" smtClean="0"/>
              <a:t>2/8/2021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E7E78214-6301-4A54-B958-D1227719EDF0}" type="slidenum">
              <a:rPr lang="en-US" smtClean="0"/>
              <a:t>‹Nº›</a:t>
            </a:fld>
            <a:endParaRPr lang="en-US"/>
          </a:p>
        </p:txBody>
      </p:sp>
    </p:spTree>
    <p:extLst>
      <p:ext uri="{BB962C8B-B14F-4D97-AF65-F5344CB8AC3E}">
        <p14:creationId xmlns:p14="http://schemas.microsoft.com/office/powerpoint/2010/main" val="3295153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n-U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5EE927E0-E733-451C-87DD-C680942D29D4}" type="datetimeFigureOut">
              <a:rPr lang="en-US" smtClean="0"/>
              <a:t>2/8/2021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E7E78214-6301-4A54-B958-D1227719EDF0}" type="slidenum">
              <a:rPr lang="en-US" smtClean="0"/>
              <a:t>‹Nº›</a:t>
            </a:fld>
            <a:endParaRPr lang="en-US"/>
          </a:p>
        </p:txBody>
      </p:sp>
    </p:spTree>
    <p:extLst>
      <p:ext uri="{BB962C8B-B14F-4D97-AF65-F5344CB8AC3E}">
        <p14:creationId xmlns:p14="http://schemas.microsoft.com/office/powerpoint/2010/main" val="1239795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10"/>
          </p:nvPr>
        </p:nvSpPr>
        <p:spPr/>
        <p:txBody>
          <a:bodyPr/>
          <a:lstStyle/>
          <a:p>
            <a:fld id="{5EE927E0-E733-451C-87DD-C680942D29D4}" type="datetimeFigureOut">
              <a:rPr lang="en-US" smtClean="0"/>
              <a:t>2/8/2021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E7E78214-6301-4A54-B958-D1227719EDF0}" type="slidenum">
              <a:rPr lang="en-US" smtClean="0"/>
              <a:t>‹Nº›</a:t>
            </a:fld>
            <a:endParaRPr lang="en-US"/>
          </a:p>
        </p:txBody>
      </p:sp>
    </p:spTree>
    <p:extLst>
      <p:ext uri="{BB962C8B-B14F-4D97-AF65-F5344CB8AC3E}">
        <p14:creationId xmlns:p14="http://schemas.microsoft.com/office/powerpoint/2010/main" val="1486660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5EE927E0-E733-451C-87DD-C680942D29D4}" type="datetimeFigureOut">
              <a:rPr lang="en-US" smtClean="0"/>
              <a:t>2/8/2021</a:t>
            </a:fld>
            <a:endParaRPr lang="en-US"/>
          </a:p>
        </p:txBody>
      </p:sp>
      <p:sp>
        <p:nvSpPr>
          <p:cNvPr id="5" name="Marcador de pie de página 4"/>
          <p:cNvSpPr>
            <a:spLocks noGrp="1"/>
          </p:cNvSpPr>
          <p:nvPr>
            <p:ph type="ftr" sz="quarter" idx="11"/>
          </p:nvPr>
        </p:nvSpPr>
        <p:spPr/>
        <p:txBody>
          <a:bodyPr/>
          <a:lstStyle/>
          <a:p>
            <a:endParaRPr lang="en-US"/>
          </a:p>
        </p:txBody>
      </p:sp>
      <p:sp>
        <p:nvSpPr>
          <p:cNvPr id="6" name="Marcador de número de diapositiva 5"/>
          <p:cNvSpPr>
            <a:spLocks noGrp="1"/>
          </p:cNvSpPr>
          <p:nvPr>
            <p:ph type="sldNum" sz="quarter" idx="12"/>
          </p:nvPr>
        </p:nvSpPr>
        <p:spPr/>
        <p:txBody>
          <a:bodyPr/>
          <a:lstStyle/>
          <a:p>
            <a:fld id="{E7E78214-6301-4A54-B958-D1227719EDF0}" type="slidenum">
              <a:rPr lang="en-US" smtClean="0"/>
              <a:t>‹Nº›</a:t>
            </a:fld>
            <a:endParaRPr lang="en-US"/>
          </a:p>
        </p:txBody>
      </p:sp>
    </p:spTree>
    <p:extLst>
      <p:ext uri="{BB962C8B-B14F-4D97-AF65-F5344CB8AC3E}">
        <p14:creationId xmlns:p14="http://schemas.microsoft.com/office/powerpoint/2010/main" val="3185061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fecha 4"/>
          <p:cNvSpPr>
            <a:spLocks noGrp="1"/>
          </p:cNvSpPr>
          <p:nvPr>
            <p:ph type="dt" sz="half" idx="10"/>
          </p:nvPr>
        </p:nvSpPr>
        <p:spPr/>
        <p:txBody>
          <a:bodyPr/>
          <a:lstStyle/>
          <a:p>
            <a:fld id="{5EE927E0-E733-451C-87DD-C680942D29D4}" type="datetimeFigureOut">
              <a:rPr lang="en-US" smtClean="0"/>
              <a:t>2/8/2021</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E7E78214-6301-4A54-B958-D1227719EDF0}" type="slidenum">
              <a:rPr lang="en-US" smtClean="0"/>
              <a:t>‹Nº›</a:t>
            </a:fld>
            <a:endParaRPr lang="en-US"/>
          </a:p>
        </p:txBody>
      </p:sp>
    </p:spTree>
    <p:extLst>
      <p:ext uri="{BB962C8B-B14F-4D97-AF65-F5344CB8AC3E}">
        <p14:creationId xmlns:p14="http://schemas.microsoft.com/office/powerpoint/2010/main" val="1081482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Marcador de fecha 6"/>
          <p:cNvSpPr>
            <a:spLocks noGrp="1"/>
          </p:cNvSpPr>
          <p:nvPr>
            <p:ph type="dt" sz="half" idx="10"/>
          </p:nvPr>
        </p:nvSpPr>
        <p:spPr/>
        <p:txBody>
          <a:bodyPr/>
          <a:lstStyle/>
          <a:p>
            <a:fld id="{5EE927E0-E733-451C-87DD-C680942D29D4}" type="datetimeFigureOut">
              <a:rPr lang="en-US" smtClean="0"/>
              <a:t>2/8/2021</a:t>
            </a:fld>
            <a:endParaRPr lang="en-US"/>
          </a:p>
        </p:txBody>
      </p:sp>
      <p:sp>
        <p:nvSpPr>
          <p:cNvPr id="8" name="Marcador de pie de página 7"/>
          <p:cNvSpPr>
            <a:spLocks noGrp="1"/>
          </p:cNvSpPr>
          <p:nvPr>
            <p:ph type="ftr" sz="quarter" idx="11"/>
          </p:nvPr>
        </p:nvSpPr>
        <p:spPr/>
        <p:txBody>
          <a:bodyPr/>
          <a:lstStyle/>
          <a:p>
            <a:endParaRPr lang="en-US"/>
          </a:p>
        </p:txBody>
      </p:sp>
      <p:sp>
        <p:nvSpPr>
          <p:cNvPr id="9" name="Marcador de número de diapositiva 8"/>
          <p:cNvSpPr>
            <a:spLocks noGrp="1"/>
          </p:cNvSpPr>
          <p:nvPr>
            <p:ph type="sldNum" sz="quarter" idx="12"/>
          </p:nvPr>
        </p:nvSpPr>
        <p:spPr/>
        <p:txBody>
          <a:bodyPr/>
          <a:lstStyle/>
          <a:p>
            <a:fld id="{E7E78214-6301-4A54-B958-D1227719EDF0}" type="slidenum">
              <a:rPr lang="en-US" smtClean="0"/>
              <a:t>‹Nº›</a:t>
            </a:fld>
            <a:endParaRPr lang="en-US"/>
          </a:p>
        </p:txBody>
      </p:sp>
    </p:spTree>
    <p:extLst>
      <p:ext uri="{BB962C8B-B14F-4D97-AF65-F5344CB8AC3E}">
        <p14:creationId xmlns:p14="http://schemas.microsoft.com/office/powerpoint/2010/main" val="2202186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n-US"/>
          </a:p>
        </p:txBody>
      </p:sp>
      <p:sp>
        <p:nvSpPr>
          <p:cNvPr id="3" name="Marcador de fecha 2"/>
          <p:cNvSpPr>
            <a:spLocks noGrp="1"/>
          </p:cNvSpPr>
          <p:nvPr>
            <p:ph type="dt" sz="half" idx="10"/>
          </p:nvPr>
        </p:nvSpPr>
        <p:spPr/>
        <p:txBody>
          <a:bodyPr/>
          <a:lstStyle/>
          <a:p>
            <a:fld id="{5EE927E0-E733-451C-87DD-C680942D29D4}" type="datetimeFigureOut">
              <a:rPr lang="en-US" smtClean="0"/>
              <a:t>2/8/2021</a:t>
            </a:fld>
            <a:endParaRPr lang="en-US"/>
          </a:p>
        </p:txBody>
      </p:sp>
      <p:sp>
        <p:nvSpPr>
          <p:cNvPr id="4" name="Marcador de pie de página 3"/>
          <p:cNvSpPr>
            <a:spLocks noGrp="1"/>
          </p:cNvSpPr>
          <p:nvPr>
            <p:ph type="ftr" sz="quarter" idx="11"/>
          </p:nvPr>
        </p:nvSpPr>
        <p:spPr/>
        <p:txBody>
          <a:bodyPr/>
          <a:lstStyle/>
          <a:p>
            <a:endParaRPr lang="en-US"/>
          </a:p>
        </p:txBody>
      </p:sp>
      <p:sp>
        <p:nvSpPr>
          <p:cNvPr id="5" name="Marcador de número de diapositiva 4"/>
          <p:cNvSpPr>
            <a:spLocks noGrp="1"/>
          </p:cNvSpPr>
          <p:nvPr>
            <p:ph type="sldNum" sz="quarter" idx="12"/>
          </p:nvPr>
        </p:nvSpPr>
        <p:spPr/>
        <p:txBody>
          <a:bodyPr/>
          <a:lstStyle/>
          <a:p>
            <a:fld id="{E7E78214-6301-4A54-B958-D1227719EDF0}" type="slidenum">
              <a:rPr lang="en-US" smtClean="0"/>
              <a:t>‹Nº›</a:t>
            </a:fld>
            <a:endParaRPr lang="en-US"/>
          </a:p>
        </p:txBody>
      </p:sp>
    </p:spTree>
    <p:extLst>
      <p:ext uri="{BB962C8B-B14F-4D97-AF65-F5344CB8AC3E}">
        <p14:creationId xmlns:p14="http://schemas.microsoft.com/office/powerpoint/2010/main" val="1178488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5EE927E0-E733-451C-87DD-C680942D29D4}" type="datetimeFigureOut">
              <a:rPr lang="en-US" smtClean="0"/>
              <a:t>2/8/2021</a:t>
            </a:fld>
            <a:endParaRPr lang="en-US"/>
          </a:p>
        </p:txBody>
      </p:sp>
      <p:sp>
        <p:nvSpPr>
          <p:cNvPr id="3" name="Marcador de pie de página 2"/>
          <p:cNvSpPr>
            <a:spLocks noGrp="1"/>
          </p:cNvSpPr>
          <p:nvPr>
            <p:ph type="ftr" sz="quarter" idx="11"/>
          </p:nvPr>
        </p:nvSpPr>
        <p:spPr/>
        <p:txBody>
          <a:bodyPr/>
          <a:lstStyle/>
          <a:p>
            <a:endParaRPr lang="en-US"/>
          </a:p>
        </p:txBody>
      </p:sp>
      <p:sp>
        <p:nvSpPr>
          <p:cNvPr id="4" name="Marcador de número de diapositiva 3"/>
          <p:cNvSpPr>
            <a:spLocks noGrp="1"/>
          </p:cNvSpPr>
          <p:nvPr>
            <p:ph type="sldNum" sz="quarter" idx="12"/>
          </p:nvPr>
        </p:nvSpPr>
        <p:spPr/>
        <p:txBody>
          <a:bodyPr/>
          <a:lstStyle/>
          <a:p>
            <a:fld id="{E7E78214-6301-4A54-B958-D1227719EDF0}" type="slidenum">
              <a:rPr lang="en-US" smtClean="0"/>
              <a:t>‹Nº›</a:t>
            </a:fld>
            <a:endParaRPr lang="en-US"/>
          </a:p>
        </p:txBody>
      </p:sp>
    </p:spTree>
    <p:extLst>
      <p:ext uri="{BB962C8B-B14F-4D97-AF65-F5344CB8AC3E}">
        <p14:creationId xmlns:p14="http://schemas.microsoft.com/office/powerpoint/2010/main" val="3069606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5EE927E0-E733-451C-87DD-C680942D29D4}" type="datetimeFigureOut">
              <a:rPr lang="en-US" smtClean="0"/>
              <a:t>2/8/2021</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E7E78214-6301-4A54-B958-D1227719EDF0}" type="slidenum">
              <a:rPr lang="en-US" smtClean="0"/>
              <a:t>‹Nº›</a:t>
            </a:fld>
            <a:endParaRPr lang="en-US"/>
          </a:p>
        </p:txBody>
      </p:sp>
    </p:spTree>
    <p:extLst>
      <p:ext uri="{BB962C8B-B14F-4D97-AF65-F5344CB8AC3E}">
        <p14:creationId xmlns:p14="http://schemas.microsoft.com/office/powerpoint/2010/main" val="1267034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n-U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5EE927E0-E733-451C-87DD-C680942D29D4}" type="datetimeFigureOut">
              <a:rPr lang="en-US" smtClean="0"/>
              <a:t>2/8/2021</a:t>
            </a:fld>
            <a:endParaRPr lang="en-US"/>
          </a:p>
        </p:txBody>
      </p:sp>
      <p:sp>
        <p:nvSpPr>
          <p:cNvPr id="6" name="Marcador de pie de página 5"/>
          <p:cNvSpPr>
            <a:spLocks noGrp="1"/>
          </p:cNvSpPr>
          <p:nvPr>
            <p:ph type="ftr" sz="quarter" idx="11"/>
          </p:nvPr>
        </p:nvSpPr>
        <p:spPr/>
        <p:txBody>
          <a:bodyPr/>
          <a:lstStyle/>
          <a:p>
            <a:endParaRPr lang="en-US"/>
          </a:p>
        </p:txBody>
      </p:sp>
      <p:sp>
        <p:nvSpPr>
          <p:cNvPr id="7" name="Marcador de número de diapositiva 6"/>
          <p:cNvSpPr>
            <a:spLocks noGrp="1"/>
          </p:cNvSpPr>
          <p:nvPr>
            <p:ph type="sldNum" sz="quarter" idx="12"/>
          </p:nvPr>
        </p:nvSpPr>
        <p:spPr/>
        <p:txBody>
          <a:bodyPr/>
          <a:lstStyle/>
          <a:p>
            <a:fld id="{E7E78214-6301-4A54-B958-D1227719EDF0}" type="slidenum">
              <a:rPr lang="en-US" smtClean="0"/>
              <a:t>‹Nº›</a:t>
            </a:fld>
            <a:endParaRPr lang="en-US"/>
          </a:p>
        </p:txBody>
      </p:sp>
    </p:spTree>
    <p:extLst>
      <p:ext uri="{BB962C8B-B14F-4D97-AF65-F5344CB8AC3E}">
        <p14:creationId xmlns:p14="http://schemas.microsoft.com/office/powerpoint/2010/main" val="284044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40000"/>
            <a:lumOff val="60000"/>
          </a:schemeClr>
        </a:solid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n-U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E927E0-E733-451C-87DD-C680942D29D4}" type="datetimeFigureOut">
              <a:rPr lang="en-US" smtClean="0"/>
              <a:t>2/8/2021</a:t>
            </a:fld>
            <a:endParaRPr lang="en-U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E78214-6301-4A54-B958-D1227719EDF0}" type="slidenum">
              <a:rPr lang="en-US" smtClean="0"/>
              <a:t>‹Nº›</a:t>
            </a:fld>
            <a:endParaRPr lang="en-US"/>
          </a:p>
        </p:txBody>
      </p:sp>
    </p:spTree>
    <p:extLst>
      <p:ext uri="{BB962C8B-B14F-4D97-AF65-F5344CB8AC3E}">
        <p14:creationId xmlns:p14="http://schemas.microsoft.com/office/powerpoint/2010/main" val="36503399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6.xml"/><Relationship Id="rId5" Type="http://schemas.openxmlformats.org/officeDocument/2006/relationships/image" Target="../media/image18.png"/><Relationship Id="rId4" Type="http://schemas.openxmlformats.org/officeDocument/2006/relationships/image" Target="../media/image17.png"/></Relationships>
</file>

<file path=ppt/slides/_rels/slide16.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449263"/>
            <a:ext cx="9144000" cy="2387600"/>
          </a:xfrm>
        </p:spPr>
        <p:txBody>
          <a:bodyPr>
            <a:normAutofit fontScale="90000"/>
          </a:bodyPr>
          <a:lstStyle/>
          <a:p>
            <a:r>
              <a:rPr lang="es-PE" dirty="0" smtClean="0"/>
              <a:t>Caracterización y políticas para la agricultura familiar en el Perú</a:t>
            </a:r>
            <a:endParaRPr lang="en-US" dirty="0"/>
          </a:p>
        </p:txBody>
      </p:sp>
      <p:sp>
        <p:nvSpPr>
          <p:cNvPr id="3" name="Subtítulo 2"/>
          <p:cNvSpPr>
            <a:spLocks noGrp="1"/>
          </p:cNvSpPr>
          <p:nvPr>
            <p:ph type="subTitle" idx="1"/>
          </p:nvPr>
        </p:nvSpPr>
        <p:spPr>
          <a:xfrm>
            <a:off x="1282700" y="3589338"/>
            <a:ext cx="9144000" cy="1655762"/>
          </a:xfrm>
        </p:spPr>
        <p:txBody>
          <a:bodyPr>
            <a:normAutofit/>
          </a:bodyPr>
          <a:lstStyle/>
          <a:p>
            <a:r>
              <a:rPr lang="es-PE" sz="3600" dirty="0" smtClean="0"/>
              <a:t>Eduardo Zegarra</a:t>
            </a:r>
          </a:p>
          <a:p>
            <a:r>
              <a:rPr lang="es-PE" sz="3600" dirty="0" smtClean="0"/>
              <a:t>GRADE</a:t>
            </a:r>
            <a:endParaRPr lang="en-US" sz="3600" dirty="0"/>
          </a:p>
        </p:txBody>
      </p:sp>
    </p:spTree>
    <p:extLst>
      <p:ext uri="{BB962C8B-B14F-4D97-AF65-F5344CB8AC3E}">
        <p14:creationId xmlns:p14="http://schemas.microsoft.com/office/powerpoint/2010/main" val="4849673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23850" y="212725"/>
            <a:ext cx="10515600" cy="1692275"/>
          </a:xfrm>
        </p:spPr>
        <p:txBody>
          <a:bodyPr>
            <a:normAutofit fontScale="90000"/>
          </a:bodyPr>
          <a:lstStyle/>
          <a:p>
            <a:r>
              <a:rPr lang="es-PE" dirty="0" smtClean="0"/>
              <a:t>Precios internacionales viene subiendo en últimos 8 meses…e industria procesadora sigue aumentando importaciones (ejemplo lácteos…)</a:t>
            </a:r>
            <a:endParaRPr lang="en-US" dirty="0"/>
          </a:p>
        </p:txBody>
      </p:sp>
      <p:pic>
        <p:nvPicPr>
          <p:cNvPr id="6" name="Marcador de contenido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4300" y="2256630"/>
            <a:ext cx="5467350" cy="3819525"/>
          </a:xfrm>
        </p:spPr>
      </p:pic>
      <p:pic>
        <p:nvPicPr>
          <p:cNvPr id="7" name="Imagen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62650" y="2256631"/>
            <a:ext cx="5973214" cy="3819525"/>
          </a:xfrm>
          <a:prstGeom prst="rect">
            <a:avLst/>
          </a:prstGeom>
        </p:spPr>
      </p:pic>
    </p:spTree>
    <p:extLst>
      <p:ext uri="{BB962C8B-B14F-4D97-AF65-F5344CB8AC3E}">
        <p14:creationId xmlns:p14="http://schemas.microsoft.com/office/powerpoint/2010/main" val="31086650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96900" y="469900"/>
            <a:ext cx="11150600" cy="1143000"/>
          </a:xfrm>
        </p:spPr>
        <p:txBody>
          <a:bodyPr>
            <a:normAutofit fontScale="90000"/>
          </a:bodyPr>
          <a:lstStyle/>
          <a:p>
            <a:r>
              <a:rPr lang="es-PE" dirty="0" smtClean="0"/>
              <a:t>Ejemplo: análisis de productos sensibles </a:t>
            </a:r>
            <a:r>
              <a:rPr lang="es-PE" dirty="0" smtClean="0"/>
              <a:t>AF importados de UE</a:t>
            </a:r>
            <a:endParaRPr lang="en-US" dirty="0"/>
          </a:p>
        </p:txBody>
      </p:sp>
      <p:sp>
        <p:nvSpPr>
          <p:cNvPr id="3" name="Marcador de contenido 2"/>
          <p:cNvSpPr>
            <a:spLocks noGrp="1"/>
          </p:cNvSpPr>
          <p:nvPr>
            <p:ph idx="1"/>
          </p:nvPr>
        </p:nvSpPr>
        <p:spPr>
          <a:xfrm>
            <a:off x="698500" y="1958976"/>
            <a:ext cx="9626600" cy="4525963"/>
          </a:xfrm>
        </p:spPr>
        <p:txBody>
          <a:bodyPr/>
          <a:lstStyle/>
          <a:p>
            <a:pPr marL="571500" indent="-571500">
              <a:buAutoNum type="romanLcParenBoth"/>
            </a:pPr>
            <a:r>
              <a:rPr lang="es-PE" dirty="0" smtClean="0"/>
              <a:t>Papa </a:t>
            </a:r>
            <a:r>
              <a:rPr lang="es-PE" dirty="0"/>
              <a:t>procesada (HS-200410</a:t>
            </a:r>
            <a:r>
              <a:rPr lang="es-PE" dirty="0" smtClean="0"/>
              <a:t>) </a:t>
            </a:r>
          </a:p>
          <a:p>
            <a:pPr marL="571500" indent="-571500">
              <a:buAutoNum type="romanLcParenBoth"/>
            </a:pPr>
            <a:r>
              <a:rPr lang="es-PE" dirty="0" smtClean="0"/>
              <a:t>Leche </a:t>
            </a:r>
            <a:r>
              <a:rPr lang="es-PE" dirty="0"/>
              <a:t>en polvo (HS-040210 y 040221</a:t>
            </a:r>
            <a:r>
              <a:rPr lang="es-PE" dirty="0" smtClean="0"/>
              <a:t>)</a:t>
            </a:r>
          </a:p>
          <a:p>
            <a:pPr marL="571500" indent="-571500">
              <a:buAutoNum type="romanLcParenBoth"/>
            </a:pPr>
            <a:r>
              <a:rPr lang="es-PE" dirty="0" smtClean="0"/>
              <a:t> Queso </a:t>
            </a:r>
            <a:r>
              <a:rPr lang="es-PE" dirty="0"/>
              <a:t>(HS-040690</a:t>
            </a:r>
            <a:r>
              <a:rPr lang="es-PE" dirty="0" smtClean="0"/>
              <a:t>) </a:t>
            </a:r>
          </a:p>
          <a:p>
            <a:pPr marL="571500" indent="-571500">
              <a:buAutoNum type="romanLcParenBoth"/>
            </a:pPr>
            <a:r>
              <a:rPr lang="es-PE" dirty="0" smtClean="0"/>
              <a:t>Grasas </a:t>
            </a:r>
            <a:r>
              <a:rPr lang="es-PE" dirty="0"/>
              <a:t>de leche (HS-040590</a:t>
            </a:r>
            <a:r>
              <a:rPr lang="es-PE" dirty="0" smtClean="0"/>
              <a:t>) </a:t>
            </a:r>
          </a:p>
          <a:p>
            <a:pPr marL="571500" indent="-571500">
              <a:buAutoNum type="romanLcParenBoth"/>
            </a:pPr>
            <a:r>
              <a:rPr lang="es-PE" dirty="0" smtClean="0"/>
              <a:t>Fécula </a:t>
            </a:r>
            <a:r>
              <a:rPr lang="es-PE" dirty="0"/>
              <a:t>de papa (HS-110813) </a:t>
            </a:r>
            <a:endParaRPr lang="es-PE" dirty="0" smtClean="0"/>
          </a:p>
          <a:p>
            <a:pPr marL="571500" indent="-571500">
              <a:buAutoNum type="romanLcParenBoth"/>
            </a:pPr>
            <a:r>
              <a:rPr lang="es-PE" dirty="0" smtClean="0"/>
              <a:t>Malta </a:t>
            </a:r>
            <a:r>
              <a:rPr lang="es-PE" dirty="0"/>
              <a:t>de cebada (HS-110710 y HS-110720). </a:t>
            </a:r>
            <a:endParaRPr lang="es-PE" dirty="0" smtClean="0"/>
          </a:p>
          <a:p>
            <a:endParaRPr lang="en-US" dirty="0"/>
          </a:p>
        </p:txBody>
      </p:sp>
    </p:spTree>
    <p:extLst>
      <p:ext uri="{BB962C8B-B14F-4D97-AF65-F5344CB8AC3E}">
        <p14:creationId xmlns:p14="http://schemas.microsoft.com/office/powerpoint/2010/main" val="23050141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68398" y="138474"/>
            <a:ext cx="8229600" cy="611187"/>
          </a:xfrm>
        </p:spPr>
        <p:txBody>
          <a:bodyPr>
            <a:normAutofit fontScale="90000"/>
          </a:bodyPr>
          <a:lstStyle/>
          <a:p>
            <a:r>
              <a:rPr lang="es-PE" dirty="0" smtClean="0"/>
              <a:t>Evolución cantidad y precios</a:t>
            </a:r>
            <a:endParaRPr lang="en-US" dirty="0"/>
          </a:p>
        </p:txBody>
      </p:sp>
      <p:pic>
        <p:nvPicPr>
          <p:cNvPr id="4" name="Marcador de contenido 3"/>
          <p:cNvPicPr>
            <a:picLocks noGrp="1" noChangeAspect="1"/>
          </p:cNvPicPr>
          <p:nvPr>
            <p:ph idx="1"/>
          </p:nvPr>
        </p:nvPicPr>
        <p:blipFill>
          <a:blip r:embed="rId2"/>
          <a:stretch>
            <a:fillRect/>
          </a:stretch>
        </p:blipFill>
        <p:spPr>
          <a:xfrm>
            <a:off x="1790700" y="1230221"/>
            <a:ext cx="4267570" cy="2133785"/>
          </a:xfrm>
          <a:prstGeom prst="rect">
            <a:avLst/>
          </a:prstGeom>
        </p:spPr>
      </p:pic>
      <p:pic>
        <p:nvPicPr>
          <p:cNvPr id="5" name="Imagen 4"/>
          <p:cNvPicPr/>
          <p:nvPr/>
        </p:nvPicPr>
        <p:blipFill>
          <a:blip r:embed="rId3" cstate="print">
            <a:extLst>
              <a:ext uri="{28A0092B-C50C-407E-A947-70E740481C1C}">
                <a14:useLocalDpi xmlns:a14="http://schemas.microsoft.com/office/drawing/2010/main" val="0"/>
              </a:ext>
            </a:extLst>
          </a:blip>
          <a:stretch>
            <a:fillRect/>
          </a:stretch>
        </p:blipFill>
        <p:spPr>
          <a:xfrm>
            <a:off x="1790700" y="3879851"/>
            <a:ext cx="4305300" cy="2152650"/>
          </a:xfrm>
          <a:prstGeom prst="rect">
            <a:avLst/>
          </a:prstGeom>
        </p:spPr>
      </p:pic>
      <p:pic>
        <p:nvPicPr>
          <p:cNvPr id="6" name="Imagen 5"/>
          <p:cNvPicPr/>
          <p:nvPr/>
        </p:nvPicPr>
        <p:blipFill>
          <a:blip r:embed="rId4" cstate="print">
            <a:extLst>
              <a:ext uri="{28A0092B-C50C-407E-A947-70E740481C1C}">
                <a14:useLocalDpi xmlns:a14="http://schemas.microsoft.com/office/drawing/2010/main" val="0"/>
              </a:ext>
            </a:extLst>
          </a:blip>
          <a:stretch>
            <a:fillRect/>
          </a:stretch>
        </p:blipFill>
        <p:spPr>
          <a:xfrm>
            <a:off x="6286499" y="1205641"/>
            <a:ext cx="4317365" cy="2158365"/>
          </a:xfrm>
          <a:prstGeom prst="rect">
            <a:avLst/>
          </a:prstGeom>
        </p:spPr>
      </p:pic>
      <p:pic>
        <p:nvPicPr>
          <p:cNvPr id="7" name="Imagen 6"/>
          <p:cNvPicPr/>
          <p:nvPr/>
        </p:nvPicPr>
        <p:blipFill>
          <a:blip r:embed="rId5" cstate="print">
            <a:extLst>
              <a:ext uri="{28A0092B-C50C-407E-A947-70E740481C1C}">
                <a14:useLocalDpi xmlns:a14="http://schemas.microsoft.com/office/drawing/2010/main" val="0"/>
              </a:ext>
            </a:extLst>
          </a:blip>
          <a:stretch>
            <a:fillRect/>
          </a:stretch>
        </p:blipFill>
        <p:spPr>
          <a:xfrm>
            <a:off x="6286500" y="3912237"/>
            <a:ext cx="4317365" cy="2120265"/>
          </a:xfrm>
          <a:prstGeom prst="rect">
            <a:avLst/>
          </a:prstGeom>
        </p:spPr>
      </p:pic>
      <p:sp>
        <p:nvSpPr>
          <p:cNvPr id="8" name="CuadroTexto 7"/>
          <p:cNvSpPr txBox="1"/>
          <p:nvPr/>
        </p:nvSpPr>
        <p:spPr>
          <a:xfrm>
            <a:off x="2752726" y="811418"/>
            <a:ext cx="2814637" cy="461665"/>
          </a:xfrm>
          <a:prstGeom prst="rect">
            <a:avLst/>
          </a:prstGeom>
          <a:noFill/>
        </p:spPr>
        <p:txBody>
          <a:bodyPr wrap="square" rtlCol="0">
            <a:spAutoFit/>
          </a:bodyPr>
          <a:lstStyle/>
          <a:p>
            <a:r>
              <a:rPr lang="es-PE" sz="2400" dirty="0">
                <a:solidFill>
                  <a:schemeClr val="accent1">
                    <a:lumMod val="75000"/>
                  </a:schemeClr>
                </a:solidFill>
              </a:rPr>
              <a:t>Papa procesada</a:t>
            </a:r>
            <a:endParaRPr lang="en-US" sz="2400" dirty="0">
              <a:solidFill>
                <a:schemeClr val="accent1">
                  <a:lumMod val="75000"/>
                </a:schemeClr>
              </a:solidFill>
            </a:endParaRPr>
          </a:p>
        </p:txBody>
      </p:sp>
      <p:sp>
        <p:nvSpPr>
          <p:cNvPr id="9" name="CuadroTexto 8"/>
          <p:cNvSpPr txBox="1"/>
          <p:nvPr/>
        </p:nvSpPr>
        <p:spPr>
          <a:xfrm>
            <a:off x="7586662" y="795852"/>
            <a:ext cx="2814637" cy="461665"/>
          </a:xfrm>
          <a:prstGeom prst="rect">
            <a:avLst/>
          </a:prstGeom>
          <a:noFill/>
        </p:spPr>
        <p:txBody>
          <a:bodyPr wrap="square" rtlCol="0">
            <a:spAutoFit/>
          </a:bodyPr>
          <a:lstStyle/>
          <a:p>
            <a:r>
              <a:rPr lang="es-PE" sz="2400" dirty="0">
                <a:solidFill>
                  <a:schemeClr val="accent1">
                    <a:lumMod val="75000"/>
                  </a:schemeClr>
                </a:solidFill>
              </a:rPr>
              <a:t>Quesos</a:t>
            </a:r>
            <a:endParaRPr lang="en-US" sz="2400" dirty="0">
              <a:solidFill>
                <a:schemeClr val="accent1">
                  <a:lumMod val="75000"/>
                </a:schemeClr>
              </a:solidFill>
            </a:endParaRPr>
          </a:p>
        </p:txBody>
      </p:sp>
      <p:sp>
        <p:nvSpPr>
          <p:cNvPr id="10" name="CuadroTexto 9"/>
          <p:cNvSpPr txBox="1"/>
          <p:nvPr/>
        </p:nvSpPr>
        <p:spPr>
          <a:xfrm>
            <a:off x="2647957" y="3450572"/>
            <a:ext cx="2814637" cy="461665"/>
          </a:xfrm>
          <a:prstGeom prst="rect">
            <a:avLst/>
          </a:prstGeom>
          <a:noFill/>
        </p:spPr>
        <p:txBody>
          <a:bodyPr wrap="square" rtlCol="0">
            <a:spAutoFit/>
          </a:bodyPr>
          <a:lstStyle/>
          <a:p>
            <a:r>
              <a:rPr lang="es-PE" sz="2400" dirty="0">
                <a:solidFill>
                  <a:schemeClr val="accent1">
                    <a:lumMod val="75000"/>
                  </a:schemeClr>
                </a:solidFill>
              </a:rPr>
              <a:t>Leche en polvo</a:t>
            </a:r>
            <a:endParaRPr lang="en-US" sz="2400" dirty="0">
              <a:solidFill>
                <a:schemeClr val="accent1">
                  <a:lumMod val="75000"/>
                </a:schemeClr>
              </a:solidFill>
            </a:endParaRPr>
          </a:p>
        </p:txBody>
      </p:sp>
      <p:sp>
        <p:nvSpPr>
          <p:cNvPr id="11" name="CuadroTexto 10"/>
          <p:cNvSpPr txBox="1"/>
          <p:nvPr/>
        </p:nvSpPr>
        <p:spPr>
          <a:xfrm>
            <a:off x="6953257" y="3456388"/>
            <a:ext cx="2814637" cy="461665"/>
          </a:xfrm>
          <a:prstGeom prst="rect">
            <a:avLst/>
          </a:prstGeom>
          <a:noFill/>
        </p:spPr>
        <p:txBody>
          <a:bodyPr wrap="square" rtlCol="0">
            <a:spAutoFit/>
          </a:bodyPr>
          <a:lstStyle/>
          <a:p>
            <a:r>
              <a:rPr lang="es-PE" sz="2400" dirty="0">
                <a:solidFill>
                  <a:schemeClr val="accent1">
                    <a:lumMod val="75000"/>
                  </a:schemeClr>
                </a:solidFill>
              </a:rPr>
              <a:t>Malta de cebada</a:t>
            </a:r>
            <a:endParaRPr lang="en-US" sz="2400" dirty="0">
              <a:solidFill>
                <a:schemeClr val="accent1">
                  <a:lumMod val="75000"/>
                </a:schemeClr>
              </a:solidFill>
            </a:endParaRPr>
          </a:p>
        </p:txBody>
      </p:sp>
    </p:spTree>
    <p:extLst>
      <p:ext uri="{BB962C8B-B14F-4D97-AF65-F5344CB8AC3E}">
        <p14:creationId xmlns:p14="http://schemas.microsoft.com/office/powerpoint/2010/main" val="6397347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1" y="0"/>
            <a:ext cx="10515600" cy="1325563"/>
          </a:xfrm>
        </p:spPr>
        <p:txBody>
          <a:bodyPr>
            <a:normAutofit/>
          </a:bodyPr>
          <a:lstStyle/>
          <a:p>
            <a:r>
              <a:rPr lang="es-PE" dirty="0" smtClean="0"/>
              <a:t>Situación importados sensibles de la AF en TLC con UE</a:t>
            </a:r>
            <a:endParaRPr lang="en-US" dirty="0"/>
          </a:p>
        </p:txBody>
      </p:sp>
      <p:pic>
        <p:nvPicPr>
          <p:cNvPr id="3" name="Imagen 2"/>
          <p:cNvPicPr/>
          <p:nvPr/>
        </p:nvPicPr>
        <p:blipFill>
          <a:blip r:embed="rId2">
            <a:extLst>
              <a:ext uri="{28A0092B-C50C-407E-A947-70E740481C1C}">
                <a14:useLocalDpi xmlns:a14="http://schemas.microsoft.com/office/drawing/2010/main" val="0"/>
              </a:ext>
            </a:extLst>
          </a:blip>
          <a:srcRect/>
          <a:stretch>
            <a:fillRect/>
          </a:stretch>
        </p:blipFill>
        <p:spPr bwMode="auto">
          <a:xfrm>
            <a:off x="1066801" y="1427164"/>
            <a:ext cx="9486899" cy="4706936"/>
          </a:xfrm>
          <a:prstGeom prst="rect">
            <a:avLst/>
          </a:prstGeom>
          <a:noFill/>
          <a:ln>
            <a:noFill/>
          </a:ln>
        </p:spPr>
      </p:pic>
    </p:spTree>
    <p:extLst>
      <p:ext uri="{BB962C8B-B14F-4D97-AF65-F5344CB8AC3E}">
        <p14:creationId xmlns:p14="http://schemas.microsoft.com/office/powerpoint/2010/main" val="31378512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49300" y="215900"/>
            <a:ext cx="10515600" cy="1325563"/>
          </a:xfrm>
        </p:spPr>
        <p:txBody>
          <a:bodyPr/>
          <a:lstStyle/>
          <a:p>
            <a:r>
              <a:rPr lang="es-PE" dirty="0" smtClean="0"/>
              <a:t>Sensibles AF exportados a UE</a:t>
            </a:r>
            <a:endParaRPr lang="en-US" dirty="0"/>
          </a:p>
        </p:txBody>
      </p:sp>
      <p:sp>
        <p:nvSpPr>
          <p:cNvPr id="3" name="Marcador de contenido 2"/>
          <p:cNvSpPr>
            <a:spLocks noGrp="1"/>
          </p:cNvSpPr>
          <p:nvPr>
            <p:ph idx="1"/>
          </p:nvPr>
        </p:nvSpPr>
        <p:spPr>
          <a:xfrm>
            <a:off x="749300" y="2084389"/>
            <a:ext cx="8229600" cy="4525963"/>
          </a:xfrm>
        </p:spPr>
        <p:txBody>
          <a:bodyPr/>
          <a:lstStyle/>
          <a:p>
            <a:pPr marL="571500" indent="-571500">
              <a:buAutoNum type="romanLcParenBoth"/>
            </a:pPr>
            <a:r>
              <a:rPr lang="es-PE" dirty="0" smtClean="0"/>
              <a:t>maíz </a:t>
            </a:r>
            <a:r>
              <a:rPr lang="es-PE" dirty="0"/>
              <a:t>dulce (</a:t>
            </a:r>
            <a:r>
              <a:rPr lang="es-PE" dirty="0" smtClean="0"/>
              <a:t>HS-071040)</a:t>
            </a:r>
          </a:p>
          <a:p>
            <a:pPr marL="571500" indent="-571500">
              <a:buAutoNum type="romanLcParenBoth"/>
            </a:pPr>
            <a:r>
              <a:rPr lang="es-PE" dirty="0" smtClean="0"/>
              <a:t>quinua </a:t>
            </a:r>
            <a:r>
              <a:rPr lang="es-PE" dirty="0"/>
              <a:t>(</a:t>
            </a:r>
            <a:r>
              <a:rPr lang="es-PE" dirty="0" smtClean="0"/>
              <a:t>HS-100850)</a:t>
            </a:r>
          </a:p>
          <a:p>
            <a:pPr marL="571500" indent="-571500">
              <a:buAutoNum type="romanLcParenBoth"/>
            </a:pPr>
            <a:r>
              <a:rPr lang="es-PE" dirty="0" smtClean="0"/>
              <a:t>banano </a:t>
            </a:r>
            <a:r>
              <a:rPr lang="es-PE" dirty="0"/>
              <a:t>(HS-080310 y </a:t>
            </a:r>
            <a:r>
              <a:rPr lang="es-PE" dirty="0" smtClean="0"/>
              <a:t>HS-080390)</a:t>
            </a:r>
          </a:p>
          <a:p>
            <a:pPr marL="571500" indent="-571500">
              <a:buAutoNum type="romanLcParenBoth"/>
            </a:pPr>
            <a:r>
              <a:rPr lang="es-PE" dirty="0" smtClean="0"/>
              <a:t>café </a:t>
            </a:r>
            <a:r>
              <a:rPr lang="es-PE" dirty="0"/>
              <a:t>(HS-090111); </a:t>
            </a:r>
            <a:endParaRPr lang="es-PE" dirty="0" smtClean="0"/>
          </a:p>
          <a:p>
            <a:pPr marL="571500" indent="-571500">
              <a:buAutoNum type="romanLcParenBoth"/>
            </a:pPr>
            <a:r>
              <a:rPr lang="es-PE" dirty="0" smtClean="0"/>
              <a:t>cacao </a:t>
            </a:r>
            <a:r>
              <a:rPr lang="es-PE" dirty="0"/>
              <a:t>(HS-180100)</a:t>
            </a:r>
            <a:endParaRPr lang="en-US" dirty="0"/>
          </a:p>
          <a:p>
            <a:endParaRPr lang="en-US" dirty="0"/>
          </a:p>
        </p:txBody>
      </p:sp>
    </p:spTree>
    <p:extLst>
      <p:ext uri="{BB962C8B-B14F-4D97-AF65-F5344CB8AC3E}">
        <p14:creationId xmlns:p14="http://schemas.microsoft.com/office/powerpoint/2010/main" val="5490023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81200" y="177751"/>
            <a:ext cx="8229600" cy="1143000"/>
          </a:xfrm>
        </p:spPr>
        <p:txBody>
          <a:bodyPr/>
          <a:lstStyle/>
          <a:p>
            <a:r>
              <a:rPr lang="es-PE" dirty="0" smtClean="0"/>
              <a:t>Cantidad y precio de exportación</a:t>
            </a:r>
            <a:endParaRPr lang="en-US" dirty="0"/>
          </a:p>
        </p:txBody>
      </p:sp>
      <p:pic>
        <p:nvPicPr>
          <p:cNvPr id="3" name="Imagen 2"/>
          <p:cNvPicPr/>
          <p:nvPr/>
        </p:nvPicPr>
        <p:blipFill>
          <a:blip r:embed="rId2" cstate="print">
            <a:extLst>
              <a:ext uri="{28A0092B-C50C-407E-A947-70E740481C1C}">
                <a14:useLocalDpi xmlns:a14="http://schemas.microsoft.com/office/drawing/2010/main" val="0"/>
              </a:ext>
            </a:extLst>
          </a:blip>
          <a:stretch>
            <a:fillRect/>
          </a:stretch>
        </p:blipFill>
        <p:spPr>
          <a:xfrm>
            <a:off x="1981201" y="1716882"/>
            <a:ext cx="3914775" cy="1912145"/>
          </a:xfrm>
          <a:prstGeom prst="rect">
            <a:avLst/>
          </a:prstGeom>
        </p:spPr>
      </p:pic>
      <p:pic>
        <p:nvPicPr>
          <p:cNvPr id="4" name="Imagen 3"/>
          <p:cNvPicPr/>
          <p:nvPr/>
        </p:nvPicPr>
        <p:blipFill>
          <a:blip r:embed="rId3" cstate="print">
            <a:extLst>
              <a:ext uri="{28A0092B-C50C-407E-A947-70E740481C1C}">
                <a14:useLocalDpi xmlns:a14="http://schemas.microsoft.com/office/drawing/2010/main" val="0"/>
              </a:ext>
            </a:extLst>
          </a:blip>
          <a:stretch>
            <a:fillRect/>
          </a:stretch>
        </p:blipFill>
        <p:spPr>
          <a:xfrm>
            <a:off x="6249353" y="1716882"/>
            <a:ext cx="4090035" cy="1912144"/>
          </a:xfrm>
          <a:prstGeom prst="rect">
            <a:avLst/>
          </a:prstGeom>
        </p:spPr>
      </p:pic>
      <p:pic>
        <p:nvPicPr>
          <p:cNvPr id="5" name="Imagen 4"/>
          <p:cNvPicPr/>
          <p:nvPr/>
        </p:nvPicPr>
        <p:blipFill>
          <a:blip r:embed="rId4" cstate="print">
            <a:extLst>
              <a:ext uri="{28A0092B-C50C-407E-A947-70E740481C1C}">
                <a14:useLocalDpi xmlns:a14="http://schemas.microsoft.com/office/drawing/2010/main" val="0"/>
              </a:ext>
            </a:extLst>
          </a:blip>
          <a:stretch>
            <a:fillRect/>
          </a:stretch>
        </p:blipFill>
        <p:spPr>
          <a:xfrm>
            <a:off x="1981201" y="4128295"/>
            <a:ext cx="3914775" cy="1972469"/>
          </a:xfrm>
          <a:prstGeom prst="rect">
            <a:avLst/>
          </a:prstGeom>
        </p:spPr>
      </p:pic>
      <p:sp>
        <p:nvSpPr>
          <p:cNvPr id="6" name="CuadroTexto 5"/>
          <p:cNvSpPr txBox="1"/>
          <p:nvPr/>
        </p:nvSpPr>
        <p:spPr>
          <a:xfrm>
            <a:off x="3524250" y="3778649"/>
            <a:ext cx="2571750" cy="461665"/>
          </a:xfrm>
          <a:prstGeom prst="rect">
            <a:avLst/>
          </a:prstGeom>
          <a:noFill/>
        </p:spPr>
        <p:txBody>
          <a:bodyPr wrap="square" rtlCol="0">
            <a:spAutoFit/>
          </a:bodyPr>
          <a:lstStyle/>
          <a:p>
            <a:r>
              <a:rPr lang="es-PE" sz="2400" dirty="0">
                <a:solidFill>
                  <a:schemeClr val="accent1">
                    <a:lumMod val="75000"/>
                  </a:schemeClr>
                </a:solidFill>
              </a:rPr>
              <a:t>Café</a:t>
            </a:r>
            <a:endParaRPr lang="en-US" sz="2400" dirty="0">
              <a:solidFill>
                <a:schemeClr val="accent1">
                  <a:lumMod val="75000"/>
                </a:schemeClr>
              </a:solidFill>
            </a:endParaRPr>
          </a:p>
        </p:txBody>
      </p:sp>
      <p:sp>
        <p:nvSpPr>
          <p:cNvPr id="7" name="CuadroTexto 6"/>
          <p:cNvSpPr txBox="1"/>
          <p:nvPr/>
        </p:nvSpPr>
        <p:spPr>
          <a:xfrm>
            <a:off x="7639050" y="1336428"/>
            <a:ext cx="2571750" cy="461665"/>
          </a:xfrm>
          <a:prstGeom prst="rect">
            <a:avLst/>
          </a:prstGeom>
          <a:noFill/>
        </p:spPr>
        <p:txBody>
          <a:bodyPr wrap="square" rtlCol="0">
            <a:spAutoFit/>
          </a:bodyPr>
          <a:lstStyle/>
          <a:p>
            <a:r>
              <a:rPr lang="es-PE" sz="2400" dirty="0">
                <a:solidFill>
                  <a:schemeClr val="accent1">
                    <a:lumMod val="75000"/>
                  </a:schemeClr>
                </a:solidFill>
              </a:rPr>
              <a:t>Banano</a:t>
            </a:r>
            <a:endParaRPr lang="en-US" sz="2400" dirty="0">
              <a:solidFill>
                <a:schemeClr val="accent1">
                  <a:lumMod val="75000"/>
                </a:schemeClr>
              </a:solidFill>
            </a:endParaRPr>
          </a:p>
        </p:txBody>
      </p:sp>
      <p:sp>
        <p:nvSpPr>
          <p:cNvPr id="8" name="CuadroTexto 7"/>
          <p:cNvSpPr txBox="1"/>
          <p:nvPr/>
        </p:nvSpPr>
        <p:spPr>
          <a:xfrm>
            <a:off x="3324225" y="1320752"/>
            <a:ext cx="2571750" cy="461665"/>
          </a:xfrm>
          <a:prstGeom prst="rect">
            <a:avLst/>
          </a:prstGeom>
          <a:noFill/>
        </p:spPr>
        <p:txBody>
          <a:bodyPr wrap="square" rtlCol="0">
            <a:spAutoFit/>
          </a:bodyPr>
          <a:lstStyle/>
          <a:p>
            <a:r>
              <a:rPr lang="es-PE" sz="2400" dirty="0">
                <a:solidFill>
                  <a:schemeClr val="accent1">
                    <a:lumMod val="75000"/>
                  </a:schemeClr>
                </a:solidFill>
              </a:rPr>
              <a:t>Quinua</a:t>
            </a:r>
            <a:endParaRPr lang="en-US" sz="2400" dirty="0">
              <a:solidFill>
                <a:schemeClr val="accent1">
                  <a:lumMod val="75000"/>
                </a:schemeClr>
              </a:solidFill>
            </a:endParaRPr>
          </a:p>
        </p:txBody>
      </p:sp>
      <p:pic>
        <p:nvPicPr>
          <p:cNvPr id="9" name="Imagen 8"/>
          <p:cNvPicPr/>
          <p:nvPr/>
        </p:nvPicPr>
        <p:blipFill>
          <a:blip r:embed="rId5" cstate="print">
            <a:extLst>
              <a:ext uri="{28A0092B-C50C-407E-A947-70E740481C1C}">
                <a14:useLocalDpi xmlns:a14="http://schemas.microsoft.com/office/drawing/2010/main" val="0"/>
              </a:ext>
            </a:extLst>
          </a:blip>
          <a:stretch>
            <a:fillRect/>
          </a:stretch>
        </p:blipFill>
        <p:spPr>
          <a:xfrm>
            <a:off x="6249353" y="4159102"/>
            <a:ext cx="4090035" cy="1821895"/>
          </a:xfrm>
          <a:prstGeom prst="rect">
            <a:avLst/>
          </a:prstGeom>
        </p:spPr>
      </p:pic>
      <p:sp>
        <p:nvSpPr>
          <p:cNvPr id="11" name="CuadroTexto 10"/>
          <p:cNvSpPr txBox="1"/>
          <p:nvPr/>
        </p:nvSpPr>
        <p:spPr>
          <a:xfrm>
            <a:off x="7722869" y="3778649"/>
            <a:ext cx="2571750" cy="461665"/>
          </a:xfrm>
          <a:prstGeom prst="rect">
            <a:avLst/>
          </a:prstGeom>
          <a:noFill/>
        </p:spPr>
        <p:txBody>
          <a:bodyPr wrap="square" rtlCol="0">
            <a:spAutoFit/>
          </a:bodyPr>
          <a:lstStyle/>
          <a:p>
            <a:r>
              <a:rPr lang="es-PE" sz="2400" dirty="0">
                <a:solidFill>
                  <a:schemeClr val="accent1">
                    <a:lumMod val="75000"/>
                  </a:schemeClr>
                </a:solidFill>
              </a:rPr>
              <a:t>Cacao</a:t>
            </a:r>
            <a:endParaRPr lang="en-US" sz="2400" dirty="0">
              <a:solidFill>
                <a:schemeClr val="accent1">
                  <a:lumMod val="75000"/>
                </a:schemeClr>
              </a:solidFill>
            </a:endParaRPr>
          </a:p>
        </p:txBody>
      </p:sp>
    </p:spTree>
    <p:extLst>
      <p:ext uri="{BB962C8B-B14F-4D97-AF65-F5344CB8AC3E}">
        <p14:creationId xmlns:p14="http://schemas.microsoft.com/office/powerpoint/2010/main" val="146801188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4400" y="131763"/>
            <a:ext cx="11391900" cy="1143000"/>
          </a:xfrm>
        </p:spPr>
        <p:txBody>
          <a:bodyPr>
            <a:normAutofit fontScale="90000"/>
          </a:bodyPr>
          <a:lstStyle/>
          <a:p>
            <a:r>
              <a:rPr lang="es-PE" dirty="0"/>
              <a:t>Situación </a:t>
            </a:r>
            <a:r>
              <a:rPr lang="es-PE" dirty="0" smtClean="0"/>
              <a:t>exportados </a:t>
            </a:r>
            <a:r>
              <a:rPr lang="es-PE" dirty="0"/>
              <a:t>sensibles de la AF en TLC con UE</a:t>
            </a:r>
            <a:endParaRPr lang="en-US" dirty="0"/>
          </a:p>
        </p:txBody>
      </p:sp>
      <p:pic>
        <p:nvPicPr>
          <p:cNvPr id="3" name="Imagen 2"/>
          <p:cNvPicPr/>
          <p:nvPr/>
        </p:nvPicPr>
        <p:blipFill>
          <a:blip r:embed="rId2">
            <a:extLst>
              <a:ext uri="{28A0092B-C50C-407E-A947-70E740481C1C}">
                <a14:useLocalDpi xmlns:a14="http://schemas.microsoft.com/office/drawing/2010/main" val="0"/>
              </a:ext>
            </a:extLst>
          </a:blip>
          <a:srcRect/>
          <a:stretch>
            <a:fillRect/>
          </a:stretch>
        </p:blipFill>
        <p:spPr bwMode="auto">
          <a:xfrm>
            <a:off x="1066800" y="1274762"/>
            <a:ext cx="9423400" cy="4681537"/>
          </a:xfrm>
          <a:prstGeom prst="rect">
            <a:avLst/>
          </a:prstGeom>
          <a:noFill/>
          <a:ln>
            <a:noFill/>
          </a:ln>
        </p:spPr>
      </p:pic>
    </p:spTree>
    <p:extLst>
      <p:ext uri="{BB962C8B-B14F-4D97-AF65-F5344CB8AC3E}">
        <p14:creationId xmlns:p14="http://schemas.microsoft.com/office/powerpoint/2010/main" val="4226932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69916" y="538163"/>
            <a:ext cx="10618784" cy="1143000"/>
          </a:xfrm>
        </p:spPr>
        <p:txBody>
          <a:bodyPr>
            <a:normAutofit fontScale="90000"/>
          </a:bodyPr>
          <a:lstStyle/>
          <a:p>
            <a:r>
              <a:rPr lang="es-PE" dirty="0" smtClean="0"/>
              <a:t>Recomendación 1: papa procesada, leche en polvo y quesos</a:t>
            </a:r>
            <a:endParaRPr lang="en-US" dirty="0"/>
          </a:p>
        </p:txBody>
      </p:sp>
      <p:sp>
        <p:nvSpPr>
          <p:cNvPr id="3" name="Marcador de contenido 2"/>
          <p:cNvSpPr>
            <a:spLocks noGrp="1"/>
          </p:cNvSpPr>
          <p:nvPr>
            <p:ph idx="1"/>
          </p:nvPr>
        </p:nvSpPr>
        <p:spPr>
          <a:xfrm>
            <a:off x="569916" y="2163763"/>
            <a:ext cx="10009184" cy="3830637"/>
          </a:xfrm>
        </p:spPr>
        <p:txBody>
          <a:bodyPr>
            <a:noAutofit/>
          </a:bodyPr>
          <a:lstStyle/>
          <a:p>
            <a:pPr lvl="0" fontAlgn="base"/>
            <a:r>
              <a:rPr lang="es-PE" sz="2600" dirty="0">
                <a:effectLst>
                  <a:glow>
                    <a:srgbClr val="000000"/>
                  </a:glow>
                  <a:outerShdw sx="0" sy="0">
                    <a:srgbClr val="000000"/>
                  </a:outerShdw>
                  <a:reflection stA="0" endPos="0" fadeDir="0" sx="0" sy="0"/>
                </a:effectLst>
              </a:rPr>
              <a:t>Medidas </a:t>
            </a:r>
            <a:r>
              <a:rPr lang="es-PE" sz="2600" dirty="0">
                <a:effectLst>
                  <a:glow>
                    <a:srgbClr val="000000"/>
                  </a:glow>
                  <a:outerShdw sx="0" sy="0">
                    <a:srgbClr val="000000"/>
                  </a:outerShdw>
                  <a:reflection stA="0" endPos="0" fadeDir="0" sx="0" sy="0"/>
                </a:effectLst>
              </a:rPr>
              <a:t>de protección comercial </a:t>
            </a:r>
            <a:r>
              <a:rPr lang="es-PE" sz="2600" dirty="0">
                <a:effectLst>
                  <a:glow>
                    <a:srgbClr val="000000"/>
                  </a:glow>
                  <a:outerShdw sx="0" sy="0">
                    <a:srgbClr val="000000"/>
                  </a:outerShdw>
                  <a:reflection stA="0" endPos="0" fadeDir="0" sx="0" sy="0"/>
                </a:effectLst>
              </a:rPr>
              <a:t>como derechos </a:t>
            </a:r>
            <a:r>
              <a:rPr lang="es-PE" sz="2600" dirty="0">
                <a:effectLst>
                  <a:glow>
                    <a:srgbClr val="000000"/>
                  </a:glow>
                  <a:outerShdw sx="0" sy="0">
                    <a:srgbClr val="000000"/>
                  </a:outerShdw>
                  <a:reflection stA="0" endPos="0" fadeDir="0" sx="0" sy="0"/>
                </a:effectLst>
              </a:rPr>
              <a:t>anti-dumping o compensatorios por subsidios, o </a:t>
            </a:r>
            <a:r>
              <a:rPr lang="es-PE" sz="2600" dirty="0">
                <a:effectLst>
                  <a:glow>
                    <a:srgbClr val="000000"/>
                  </a:glow>
                  <a:outerShdw sx="0" sy="0">
                    <a:srgbClr val="000000"/>
                  </a:outerShdw>
                  <a:reflection stA="0" endPos="0" fadeDir="0" sx="0" sy="0"/>
                </a:effectLst>
              </a:rPr>
              <a:t>salvaguardias: INDECOPI</a:t>
            </a:r>
          </a:p>
          <a:p>
            <a:pPr lvl="0" fontAlgn="base"/>
            <a:r>
              <a:rPr lang="es-PE" sz="2600" dirty="0">
                <a:effectLst>
                  <a:glow>
                    <a:srgbClr val="000000"/>
                  </a:glow>
                  <a:outerShdw sx="0" sy="0">
                    <a:srgbClr val="000000"/>
                  </a:outerShdw>
                  <a:reflection stA="0" endPos="0" fadeDir="0" sx="0" sy="0"/>
                </a:effectLst>
              </a:rPr>
              <a:t>Afectados (productores </a:t>
            </a:r>
            <a:r>
              <a:rPr lang="es-PE" sz="2600" dirty="0">
                <a:effectLst>
                  <a:glow>
                    <a:srgbClr val="000000"/>
                  </a:glow>
                  <a:outerShdw sx="0" sy="0">
                    <a:srgbClr val="000000"/>
                  </a:outerShdw>
                  <a:reflection stA="0" endPos="0" fadeDir="0" sx="0" sy="0"/>
                </a:effectLst>
              </a:rPr>
              <a:t>nacionales de la AF) </a:t>
            </a:r>
            <a:r>
              <a:rPr lang="es-PE" sz="2600" dirty="0">
                <a:effectLst>
                  <a:glow>
                    <a:srgbClr val="000000"/>
                  </a:glow>
                  <a:outerShdw sx="0" sy="0">
                    <a:srgbClr val="000000"/>
                  </a:outerShdw>
                  <a:reflection stA="0" endPos="0" fadeDir="0" sx="0" sy="0"/>
                </a:effectLst>
              </a:rPr>
              <a:t>presentan casos </a:t>
            </a:r>
            <a:r>
              <a:rPr lang="es-PE" sz="2600" dirty="0">
                <a:effectLst>
                  <a:glow>
                    <a:srgbClr val="000000"/>
                  </a:glow>
                  <a:outerShdw sx="0" sy="0">
                    <a:srgbClr val="000000"/>
                  </a:outerShdw>
                  <a:reflection stA="0" endPos="0" fadeDir="0" sx="0" sy="0"/>
                </a:effectLst>
              </a:rPr>
              <a:t>cumpliendo con requisitos de representatividad y demostración de </a:t>
            </a:r>
            <a:r>
              <a:rPr lang="es-PE" sz="2600" dirty="0">
                <a:effectLst>
                  <a:glow>
                    <a:srgbClr val="000000"/>
                  </a:glow>
                  <a:outerShdw sx="0" sy="0">
                    <a:srgbClr val="000000"/>
                  </a:outerShdw>
                  <a:reflection stA="0" endPos="0" fadeDir="0" sx="0" sy="0"/>
                </a:effectLst>
              </a:rPr>
              <a:t>daño debido a dumping</a:t>
            </a:r>
            <a:r>
              <a:rPr lang="es-PE" sz="2600" dirty="0">
                <a:effectLst>
                  <a:glow>
                    <a:srgbClr val="000000"/>
                  </a:glow>
                  <a:outerShdw sx="0" sy="0">
                    <a:srgbClr val="000000"/>
                  </a:outerShdw>
                  <a:reflection stA="0" endPos="0" fadeDir="0" sx="0" sy="0"/>
                </a:effectLst>
              </a:rPr>
              <a:t>, subsidios o desorden en el mercado interno debido </a:t>
            </a:r>
            <a:r>
              <a:rPr lang="es-PE" sz="2600" dirty="0">
                <a:effectLst>
                  <a:glow>
                    <a:srgbClr val="000000"/>
                  </a:glow>
                  <a:outerShdw sx="0" sy="0">
                    <a:srgbClr val="000000"/>
                  </a:outerShdw>
                  <a:reflection stA="0" endPos="0" fadeDir="0" sx="0" sy="0"/>
                </a:effectLst>
              </a:rPr>
              <a:t>a + importaciones a - precios.  </a:t>
            </a:r>
          </a:p>
          <a:p>
            <a:pPr lvl="0" fontAlgn="base"/>
            <a:r>
              <a:rPr lang="es-PE" sz="2600" dirty="0">
                <a:effectLst>
                  <a:glow>
                    <a:srgbClr val="000000"/>
                  </a:glow>
                  <a:outerShdw sx="0" sy="0">
                    <a:srgbClr val="000000"/>
                  </a:outerShdw>
                  <a:reflection stA="0" endPos="0" fadeDir="0" sx="0" sy="0"/>
                </a:effectLst>
              </a:rPr>
              <a:t>Colombia </a:t>
            </a:r>
            <a:r>
              <a:rPr lang="es-PE" sz="2600" dirty="0">
                <a:effectLst>
                  <a:glow>
                    <a:srgbClr val="000000"/>
                  </a:glow>
                  <a:outerShdw sx="0" sy="0">
                    <a:srgbClr val="000000"/>
                  </a:outerShdw>
                  <a:reflection stA="0" endPos="0" fadeDir="0" sx="0" sy="0"/>
                </a:effectLst>
              </a:rPr>
              <a:t>(que tiene un TLC muy similar al peruano), impuso recientemente derechos compensatorios </a:t>
            </a:r>
            <a:r>
              <a:rPr lang="es-PE" sz="2600" dirty="0">
                <a:effectLst>
                  <a:glow>
                    <a:srgbClr val="000000"/>
                  </a:glow>
                  <a:outerShdw sx="0" sy="0">
                    <a:srgbClr val="000000"/>
                  </a:outerShdw>
                  <a:reflection stA="0" endPos="0" fadeDir="0" sx="0" sy="0"/>
                </a:effectLst>
              </a:rPr>
              <a:t>a papa UE por dumping </a:t>
            </a:r>
            <a:r>
              <a:rPr lang="es-PE" sz="2600" dirty="0">
                <a:effectLst>
                  <a:glow>
                    <a:srgbClr val="000000"/>
                  </a:glow>
                  <a:outerShdw sx="0" sy="0">
                    <a:srgbClr val="000000"/>
                  </a:outerShdw>
                  <a:reflection stA="0" endPos="0" fadeDir="0" sx="0" sy="0"/>
                </a:effectLst>
              </a:rPr>
              <a:t>en algunas empresas </a:t>
            </a:r>
            <a:r>
              <a:rPr lang="es-PE" sz="2600" dirty="0">
                <a:effectLst>
                  <a:glow>
                    <a:srgbClr val="000000"/>
                  </a:glow>
                  <a:outerShdw sx="0" sy="0">
                    <a:srgbClr val="000000"/>
                  </a:outerShdw>
                  <a:reflection stA="0" endPos="0" fadeDir="0" sx="0" sy="0"/>
                </a:effectLst>
              </a:rPr>
              <a:t>exportadoras.  </a:t>
            </a:r>
            <a:endParaRPr lang="en-US" sz="2600" dirty="0"/>
          </a:p>
        </p:txBody>
      </p:sp>
    </p:spTree>
    <p:extLst>
      <p:ext uri="{BB962C8B-B14F-4D97-AF65-F5344CB8AC3E}">
        <p14:creationId xmlns:p14="http://schemas.microsoft.com/office/powerpoint/2010/main" val="10910072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35000" y="155576"/>
            <a:ext cx="10426700" cy="1143000"/>
          </a:xfrm>
        </p:spPr>
        <p:txBody>
          <a:bodyPr>
            <a:normAutofit/>
          </a:bodyPr>
          <a:lstStyle/>
          <a:p>
            <a:r>
              <a:rPr lang="es-PE" dirty="0" smtClean="0"/>
              <a:t>Recomendación 2: </a:t>
            </a:r>
            <a:r>
              <a:rPr lang="es-PE" dirty="0" smtClean="0"/>
              <a:t>lácteos y </a:t>
            </a:r>
            <a:r>
              <a:rPr lang="es-PE" dirty="0" smtClean="0"/>
              <a:t>franja de precios</a:t>
            </a:r>
            <a:endParaRPr lang="en-US" dirty="0"/>
          </a:p>
        </p:txBody>
      </p:sp>
      <p:sp>
        <p:nvSpPr>
          <p:cNvPr id="3" name="Marcador de contenido 2"/>
          <p:cNvSpPr>
            <a:spLocks noGrp="1"/>
          </p:cNvSpPr>
          <p:nvPr>
            <p:ph idx="1"/>
          </p:nvPr>
        </p:nvSpPr>
        <p:spPr>
          <a:xfrm>
            <a:off x="463550" y="1298576"/>
            <a:ext cx="10306050" cy="4525963"/>
          </a:xfrm>
        </p:spPr>
        <p:txBody>
          <a:bodyPr>
            <a:normAutofit/>
          </a:bodyPr>
          <a:lstStyle/>
          <a:p>
            <a:pPr lvl="0"/>
            <a:r>
              <a:rPr lang="es-PE" sz="2600" dirty="0">
                <a:effectLst>
                  <a:glow>
                    <a:srgbClr val="000000"/>
                  </a:glow>
                  <a:outerShdw sx="0" sy="0">
                    <a:srgbClr val="000000"/>
                  </a:outerShdw>
                  <a:reflection stA="0" endPos="0" fadeDir="0" sx="0" sy="0"/>
                </a:effectLst>
              </a:rPr>
              <a:t>El </a:t>
            </a:r>
            <a:r>
              <a:rPr lang="es-PE" sz="2600" dirty="0">
                <a:effectLst>
                  <a:glow>
                    <a:srgbClr val="000000"/>
                  </a:glow>
                  <a:outerShdw sx="0" sy="0">
                    <a:srgbClr val="000000"/>
                  </a:outerShdw>
                  <a:reflection stA="0" endPos="0" fadeDir="0" sx="0" sy="0"/>
                </a:effectLst>
              </a:rPr>
              <a:t>TLC con la UE implica que se desmonte la franja de </a:t>
            </a:r>
            <a:r>
              <a:rPr lang="es-PE" sz="2600" dirty="0">
                <a:effectLst>
                  <a:glow>
                    <a:srgbClr val="000000"/>
                  </a:glow>
                  <a:outerShdw sx="0" sy="0">
                    <a:srgbClr val="000000"/>
                  </a:outerShdw>
                  <a:reflection stA="0" endPos="0" fadeDir="0" sx="0" sy="0"/>
                </a:effectLst>
              </a:rPr>
              <a:t>precios en lácteos, </a:t>
            </a:r>
            <a:r>
              <a:rPr lang="es-PE" sz="2600" dirty="0">
                <a:effectLst>
                  <a:glow>
                    <a:srgbClr val="000000"/>
                  </a:glow>
                  <a:outerShdw sx="0" sy="0">
                    <a:srgbClr val="000000"/>
                  </a:outerShdw>
                  <a:reflection stA="0" endPos="0" fadeDir="0" sx="0" sy="0"/>
                </a:effectLst>
              </a:rPr>
              <a:t>pero aún es posible lograr alguna protección adicional en esta etapa si se elimina la modificación a la franja de precios del 2015 en la que se puso un tope de 15% </a:t>
            </a:r>
            <a:r>
              <a:rPr lang="es-PE" sz="2600" i="1" dirty="0">
                <a:effectLst>
                  <a:glow>
                    <a:srgbClr val="000000"/>
                  </a:glow>
                  <a:outerShdw sx="0" sy="0">
                    <a:srgbClr val="000000"/>
                  </a:outerShdw>
                  <a:reflection stA="0" endPos="0" fadeDir="0" sx="0" sy="0"/>
                </a:effectLst>
              </a:rPr>
              <a:t>ad </a:t>
            </a:r>
            <a:r>
              <a:rPr lang="es-PE" sz="2600" i="1" dirty="0" err="1">
                <a:effectLst>
                  <a:glow>
                    <a:srgbClr val="000000"/>
                  </a:glow>
                  <a:outerShdw sx="0" sy="0">
                    <a:srgbClr val="000000"/>
                  </a:outerShdw>
                  <a:reflection stA="0" endPos="0" fadeDir="0" sx="0" sy="0"/>
                </a:effectLst>
              </a:rPr>
              <a:t>valorem</a:t>
            </a:r>
            <a:r>
              <a:rPr lang="es-PE" sz="2600" dirty="0">
                <a:effectLst>
                  <a:glow>
                    <a:srgbClr val="000000"/>
                  </a:glow>
                  <a:outerShdw sx="0" sy="0">
                    <a:srgbClr val="000000"/>
                  </a:outerShdw>
                  <a:reflection stA="0" endPos="0" fadeDir="0" sx="0" sy="0"/>
                </a:effectLst>
              </a:rPr>
              <a:t>, desnaturalizando sus objetivos de estabilización de precios.  </a:t>
            </a:r>
            <a:endParaRPr lang="es-PE" sz="2600" dirty="0">
              <a:effectLst>
                <a:glow>
                  <a:srgbClr val="000000"/>
                </a:glow>
                <a:outerShdw sx="0" sy="0">
                  <a:srgbClr val="000000"/>
                </a:outerShdw>
                <a:reflection stA="0" endPos="0" fadeDir="0" sx="0" sy="0"/>
              </a:effectLst>
            </a:endParaRPr>
          </a:p>
          <a:p>
            <a:pPr lvl="0"/>
            <a:r>
              <a:rPr lang="es-PE" sz="2600" dirty="0">
                <a:effectLst>
                  <a:glow>
                    <a:srgbClr val="000000"/>
                  </a:glow>
                  <a:outerShdw sx="0" sy="0">
                    <a:srgbClr val="000000"/>
                  </a:outerShdw>
                  <a:reflection stA="0" endPos="0" fadeDir="0" sx="0" sy="0"/>
                </a:effectLst>
              </a:rPr>
              <a:t>Este </a:t>
            </a:r>
            <a:r>
              <a:rPr lang="es-PE" sz="2600" dirty="0">
                <a:effectLst>
                  <a:glow>
                    <a:srgbClr val="000000"/>
                  </a:glow>
                  <a:outerShdw sx="0" sy="0">
                    <a:srgbClr val="000000"/>
                  </a:outerShdw>
                  <a:reflection stA="0" endPos="0" fadeDir="0" sx="0" sy="0"/>
                </a:effectLst>
              </a:rPr>
              <a:t>cambio (restitución en realidad) no vulnera ningún elemento del TLC ya que es competencia de las autoridades económicas nacionales</a:t>
            </a:r>
            <a:r>
              <a:rPr lang="es-PE" sz="2600" dirty="0">
                <a:effectLst>
                  <a:glow>
                    <a:srgbClr val="000000"/>
                  </a:glow>
                  <a:outerShdw sx="0" sy="0">
                    <a:srgbClr val="000000"/>
                  </a:outerShdw>
                  <a:reflection stA="0" endPos="0" fadeDir="0" sx="0" sy="0"/>
                </a:effectLst>
              </a:rPr>
              <a:t>.</a:t>
            </a:r>
            <a:endParaRPr lang="en-US" sz="2600" dirty="0"/>
          </a:p>
        </p:txBody>
      </p:sp>
    </p:spTree>
    <p:extLst>
      <p:ext uri="{BB962C8B-B14F-4D97-AF65-F5344CB8AC3E}">
        <p14:creationId xmlns:p14="http://schemas.microsoft.com/office/powerpoint/2010/main" val="9833246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PE" dirty="0" smtClean="0"/>
              <a:t>Recomendación 3: aranceles NMF y etiquetado de producto nacional</a:t>
            </a:r>
            <a:endParaRPr lang="en-US" dirty="0"/>
          </a:p>
        </p:txBody>
      </p:sp>
      <p:sp>
        <p:nvSpPr>
          <p:cNvPr id="3" name="Marcador de contenido 2"/>
          <p:cNvSpPr>
            <a:spLocks noGrp="1"/>
          </p:cNvSpPr>
          <p:nvPr>
            <p:ph idx="1"/>
          </p:nvPr>
        </p:nvSpPr>
        <p:spPr>
          <a:xfrm>
            <a:off x="749300" y="1925639"/>
            <a:ext cx="9672638" cy="4525963"/>
          </a:xfrm>
        </p:spPr>
        <p:txBody>
          <a:bodyPr>
            <a:normAutofit/>
          </a:bodyPr>
          <a:lstStyle/>
          <a:p>
            <a:pPr lvl="0"/>
            <a:r>
              <a:rPr lang="es-PE" sz="2600" dirty="0">
                <a:effectLst>
                  <a:glow>
                    <a:srgbClr val="000000"/>
                  </a:glow>
                  <a:outerShdw sx="0" sy="0">
                    <a:srgbClr val="000000"/>
                  </a:outerShdw>
                  <a:reflection stA="0" endPos="0" fadeDir="0" sx="0" sy="0"/>
                </a:effectLst>
              </a:rPr>
              <a:t>Insistir </a:t>
            </a:r>
            <a:r>
              <a:rPr lang="es-PE" sz="2600" dirty="0">
                <a:effectLst>
                  <a:glow>
                    <a:srgbClr val="000000"/>
                  </a:glow>
                  <a:outerShdw sx="0" sy="0">
                    <a:srgbClr val="000000"/>
                  </a:outerShdw>
                  <a:reflection stA="0" endPos="0" fadeDir="0" sx="0" sy="0"/>
                </a:effectLst>
              </a:rPr>
              <a:t>en subir los aranceles NMF para productos agrícolas que son de los más bajos del mundo y nos deja muy vulnerables ante potencias agrícolas exportadoras como Nueva Zelandia, Brasil y Argentina.</a:t>
            </a:r>
            <a:endParaRPr lang="en-US" sz="2600" dirty="0">
              <a:effectLst>
                <a:glow>
                  <a:srgbClr val="000000"/>
                </a:glow>
                <a:outerShdw sx="0" sy="0">
                  <a:srgbClr val="000000"/>
                </a:outerShdw>
                <a:reflection stA="0" endPos="0" fadeDir="0" sx="0" sy="0"/>
              </a:effectLst>
            </a:endParaRPr>
          </a:p>
          <a:p>
            <a:pPr lvl="0"/>
            <a:r>
              <a:rPr lang="es-PE" sz="2600" dirty="0">
                <a:effectLst>
                  <a:glow>
                    <a:srgbClr val="000000"/>
                  </a:glow>
                  <a:outerShdw sx="0" sy="0">
                    <a:srgbClr val="000000"/>
                  </a:outerShdw>
                  <a:reflection stA="0" endPos="0" fadeDir="0" sx="0" sy="0"/>
                </a:effectLst>
              </a:rPr>
              <a:t>Estrategia integral de defensa de la producción nacional, con normas de etiquetado del origen de los productos para que los consumidores sepan si están consumiendo un producto importado (o con componentes importados significativos).</a:t>
            </a:r>
          </a:p>
          <a:p>
            <a:endParaRPr lang="en-US" sz="2600" dirty="0"/>
          </a:p>
        </p:txBody>
      </p:sp>
    </p:spTree>
    <p:extLst>
      <p:ext uri="{BB962C8B-B14F-4D97-AF65-F5344CB8AC3E}">
        <p14:creationId xmlns:p14="http://schemas.microsoft.com/office/powerpoint/2010/main" val="42510258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90282" y="365125"/>
            <a:ext cx="10515600" cy="1325563"/>
          </a:xfrm>
        </p:spPr>
        <p:txBody>
          <a:bodyPr>
            <a:normAutofit/>
          </a:bodyPr>
          <a:lstStyle/>
          <a:p>
            <a:pPr algn="ctr"/>
            <a:r>
              <a:rPr lang="es-PE" dirty="0" smtClean="0"/>
              <a:t>Definición </a:t>
            </a:r>
            <a:r>
              <a:rPr lang="es-PE" dirty="0" smtClean="0"/>
              <a:t>de AFS, importancia y actores?</a:t>
            </a:r>
            <a:endParaRPr lang="en-US" dirty="0"/>
          </a:p>
        </p:txBody>
      </p:sp>
      <p:sp>
        <p:nvSpPr>
          <p:cNvPr id="3" name="Marcador de contenido 2"/>
          <p:cNvSpPr>
            <a:spLocks noGrp="1"/>
          </p:cNvSpPr>
          <p:nvPr>
            <p:ph idx="1"/>
          </p:nvPr>
        </p:nvSpPr>
        <p:spPr>
          <a:xfrm>
            <a:off x="1409700" y="1855788"/>
            <a:ext cx="8382000" cy="4351338"/>
          </a:xfrm>
        </p:spPr>
        <p:txBody>
          <a:bodyPr/>
          <a:lstStyle/>
          <a:p>
            <a:pPr marL="0" indent="0">
              <a:buNone/>
            </a:pPr>
            <a:r>
              <a:rPr lang="es-PE" i="1" dirty="0"/>
              <a:t>“El modo de vida y de producción que practican hombres y mujeres de un </a:t>
            </a:r>
            <a:r>
              <a:rPr lang="es-PE" b="1" i="1" dirty="0"/>
              <a:t>mismo núcleo familiar </a:t>
            </a:r>
            <a:r>
              <a:rPr lang="es-PE" i="1" dirty="0"/>
              <a:t>en un </a:t>
            </a:r>
            <a:r>
              <a:rPr lang="es-PE" b="1" i="1" dirty="0"/>
              <a:t>territorio rural </a:t>
            </a:r>
            <a:r>
              <a:rPr lang="es-PE" i="1" dirty="0"/>
              <a:t>en el que están a cargo de sistemas productivos diversificados, desarrollados dentro de la </a:t>
            </a:r>
            <a:r>
              <a:rPr lang="es-PE" b="1" i="1" dirty="0"/>
              <a:t>unidad productiva </a:t>
            </a:r>
            <a:r>
              <a:rPr lang="es-PE" b="1" i="1" dirty="0" smtClean="0"/>
              <a:t>familiar (…)</a:t>
            </a:r>
            <a:r>
              <a:rPr lang="es-PE" i="1" dirty="0" smtClean="0"/>
              <a:t> La </a:t>
            </a:r>
            <a:r>
              <a:rPr lang="es-PE" b="1" i="1" dirty="0"/>
              <a:t>familia y la unidad productiva están vinculadas y combinan funciones</a:t>
            </a:r>
            <a:r>
              <a:rPr lang="es-PE" i="1" dirty="0"/>
              <a:t> económicas, ambientales, productivas, sociales y culturales.” (pp. 10-11, ENAF, MINAGRI, 2015)</a:t>
            </a:r>
            <a:r>
              <a:rPr lang="es-PE" b="1" dirty="0"/>
              <a:t> </a:t>
            </a:r>
            <a:endParaRPr lang="en-US" dirty="0"/>
          </a:p>
          <a:p>
            <a:endParaRPr lang="en-US" dirty="0"/>
          </a:p>
        </p:txBody>
      </p:sp>
    </p:spTree>
    <p:extLst>
      <p:ext uri="{BB962C8B-B14F-4D97-AF65-F5344CB8AC3E}">
        <p14:creationId xmlns:p14="http://schemas.microsoft.com/office/powerpoint/2010/main" val="25248836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85801" y="403225"/>
            <a:ext cx="10515600" cy="1325563"/>
          </a:xfrm>
        </p:spPr>
        <p:txBody>
          <a:bodyPr>
            <a:normAutofit/>
          </a:bodyPr>
          <a:lstStyle/>
          <a:p>
            <a:r>
              <a:rPr lang="es-PE" dirty="0" smtClean="0"/>
              <a:t>Recomendación 4: exportación productos AF a la UE</a:t>
            </a:r>
            <a:endParaRPr lang="en-US" dirty="0"/>
          </a:p>
        </p:txBody>
      </p:sp>
      <p:sp>
        <p:nvSpPr>
          <p:cNvPr id="3" name="Marcador de contenido 2"/>
          <p:cNvSpPr>
            <a:spLocks noGrp="1"/>
          </p:cNvSpPr>
          <p:nvPr>
            <p:ph idx="1"/>
          </p:nvPr>
        </p:nvSpPr>
        <p:spPr>
          <a:xfrm>
            <a:off x="685801" y="1952627"/>
            <a:ext cx="10172699" cy="4283075"/>
          </a:xfrm>
        </p:spPr>
        <p:txBody>
          <a:bodyPr>
            <a:noAutofit/>
          </a:bodyPr>
          <a:lstStyle/>
          <a:p>
            <a:pPr lvl="0" fontAlgn="base"/>
            <a:r>
              <a:rPr lang="es-PE" sz="2600" dirty="0">
                <a:effectLst>
                  <a:glow>
                    <a:srgbClr val="000000"/>
                  </a:glow>
                  <a:outerShdw sx="0" sy="0">
                    <a:srgbClr val="000000"/>
                  </a:outerShdw>
                  <a:reflection stA="0" endPos="0" fadeDir="0" sx="0" sy="0"/>
                </a:effectLst>
              </a:rPr>
              <a:t>Fortalecimiento </a:t>
            </a:r>
            <a:r>
              <a:rPr lang="es-PE" sz="2600" dirty="0">
                <a:effectLst>
                  <a:glow>
                    <a:srgbClr val="000000"/>
                  </a:glow>
                  <a:outerShdw sx="0" sy="0">
                    <a:srgbClr val="000000"/>
                  </a:outerShdw>
                  <a:reflection stA="0" endPos="0" fadeDir="0" sx="0" sy="0"/>
                </a:effectLst>
              </a:rPr>
              <a:t>de cadenas productivas y </a:t>
            </a:r>
            <a:r>
              <a:rPr lang="es-PE" sz="2600" dirty="0" err="1">
                <a:effectLst>
                  <a:glow>
                    <a:srgbClr val="000000"/>
                  </a:glow>
                  <a:outerShdw sx="0" sy="0">
                    <a:srgbClr val="000000"/>
                  </a:outerShdw>
                  <a:reflection stA="0" endPos="0" fadeDir="0" sx="0" sy="0"/>
                </a:effectLst>
              </a:rPr>
              <a:t>asociatividad</a:t>
            </a:r>
            <a:r>
              <a:rPr lang="es-PE" sz="2600" dirty="0">
                <a:effectLst>
                  <a:glow>
                    <a:srgbClr val="000000"/>
                  </a:glow>
                  <a:outerShdw sx="0" sy="0">
                    <a:srgbClr val="000000"/>
                  </a:outerShdw>
                  <a:reflection stA="0" endPos="0" fadeDir="0" sx="0" sy="0"/>
                </a:effectLst>
              </a:rPr>
              <a:t> de los </a:t>
            </a:r>
            <a:r>
              <a:rPr lang="es-PE" sz="2600" dirty="0">
                <a:effectLst>
                  <a:glow>
                    <a:srgbClr val="000000"/>
                  </a:glow>
                  <a:outerShdw sx="0" sy="0">
                    <a:srgbClr val="000000"/>
                  </a:outerShdw>
                  <a:reflection stA="0" endPos="0" fadeDir="0" sx="0" sy="0"/>
                </a:effectLst>
              </a:rPr>
              <a:t>productores (cooperativas y otras). </a:t>
            </a:r>
          </a:p>
          <a:p>
            <a:pPr lvl="0" fontAlgn="base"/>
            <a:r>
              <a:rPr lang="es-PE" sz="2600" dirty="0">
                <a:effectLst>
                  <a:glow>
                    <a:srgbClr val="000000"/>
                  </a:glow>
                  <a:outerShdw sx="0" sy="0">
                    <a:srgbClr val="000000"/>
                  </a:outerShdw>
                  <a:reflection stA="0" endPos="0" fadeDir="0" sx="0" sy="0"/>
                </a:effectLst>
              </a:rPr>
              <a:t>Diversificación </a:t>
            </a:r>
            <a:r>
              <a:rPr lang="es-PE" sz="2600" dirty="0">
                <a:effectLst>
                  <a:glow>
                    <a:srgbClr val="000000"/>
                  </a:glow>
                  <a:outerShdw sx="0" sy="0">
                    <a:srgbClr val="000000"/>
                  </a:outerShdw>
                  <a:reflection stA="0" endPos="0" fadeDir="0" sx="0" sy="0"/>
                </a:effectLst>
              </a:rPr>
              <a:t>de las exportaciones de productos AF a la </a:t>
            </a:r>
            <a:r>
              <a:rPr lang="es-PE" sz="2600" dirty="0">
                <a:effectLst>
                  <a:glow>
                    <a:srgbClr val="000000"/>
                  </a:glow>
                  <a:outerShdw sx="0" sy="0">
                    <a:srgbClr val="000000"/>
                  </a:outerShdw>
                  <a:reflection stA="0" endPos="0" fadeDir="0" sx="0" sy="0"/>
                </a:effectLst>
              </a:rPr>
              <a:t>UE: estudios </a:t>
            </a:r>
            <a:r>
              <a:rPr lang="es-PE" sz="2600" dirty="0">
                <a:effectLst>
                  <a:glow>
                    <a:srgbClr val="000000"/>
                  </a:glow>
                  <a:outerShdw sx="0" sy="0">
                    <a:srgbClr val="000000"/>
                  </a:outerShdw>
                  <a:reflection stA="0" endPos="0" fadeDir="0" sx="0" sy="0"/>
                </a:effectLst>
              </a:rPr>
              <a:t>de mercado y procesos de capacitación y certificación a costo razonable de los productos AF, </a:t>
            </a:r>
            <a:r>
              <a:rPr lang="es-PE" sz="2600" dirty="0">
                <a:effectLst>
                  <a:glow>
                    <a:srgbClr val="000000"/>
                  </a:glow>
                  <a:outerShdw sx="0" sy="0">
                    <a:srgbClr val="000000"/>
                  </a:outerShdw>
                  <a:reflection stA="0" endPos="0" fadeDir="0" sx="0" sy="0"/>
                </a:effectLst>
              </a:rPr>
              <a:t>producción </a:t>
            </a:r>
            <a:r>
              <a:rPr lang="es-PE" sz="2600" dirty="0">
                <a:effectLst>
                  <a:glow>
                    <a:srgbClr val="000000"/>
                  </a:glow>
                  <a:outerShdw sx="0" sy="0">
                    <a:srgbClr val="000000"/>
                  </a:outerShdw>
                  <a:reflection stA="0" endPos="0" fadeDir="0" sx="0" sy="0"/>
                </a:effectLst>
              </a:rPr>
              <a:t>orgánica y especial, </a:t>
            </a:r>
            <a:r>
              <a:rPr lang="es-PE" sz="2600" dirty="0">
                <a:effectLst>
                  <a:glow>
                    <a:srgbClr val="000000"/>
                  </a:glow>
                  <a:outerShdw sx="0" sy="0">
                    <a:srgbClr val="000000"/>
                  </a:outerShdw>
                  <a:reflection stA="0" endPos="0" fadeDir="0" sx="0" sy="0"/>
                </a:effectLst>
              </a:rPr>
              <a:t>denominación </a:t>
            </a:r>
            <a:r>
              <a:rPr lang="es-PE" sz="2600" dirty="0">
                <a:effectLst>
                  <a:glow>
                    <a:srgbClr val="000000"/>
                  </a:glow>
                  <a:outerShdw sx="0" sy="0">
                    <a:srgbClr val="000000"/>
                  </a:outerShdw>
                  <a:reflection stA="0" endPos="0" fadeDir="0" sx="0" sy="0"/>
                </a:effectLst>
              </a:rPr>
              <a:t>de origen y garantía de producción libre de transgénicos y </a:t>
            </a:r>
            <a:r>
              <a:rPr lang="es-PE" sz="2600" dirty="0" err="1">
                <a:effectLst>
                  <a:glow>
                    <a:srgbClr val="000000"/>
                  </a:glow>
                  <a:outerShdw sx="0" sy="0">
                    <a:srgbClr val="000000"/>
                  </a:outerShdw>
                  <a:reflection stA="0" endPos="0" fadeDir="0" sx="0" sy="0"/>
                </a:effectLst>
              </a:rPr>
              <a:t>agrotóxicos</a:t>
            </a:r>
            <a:r>
              <a:rPr lang="es-PE" sz="2600" dirty="0">
                <a:effectLst>
                  <a:glow>
                    <a:srgbClr val="000000"/>
                  </a:glow>
                  <a:outerShdw sx="0" sy="0">
                    <a:srgbClr val="000000"/>
                  </a:outerShdw>
                  <a:reflection stA="0" endPos="0" fadeDir="0" sx="0" sy="0"/>
                </a:effectLst>
              </a:rPr>
              <a:t>.  </a:t>
            </a:r>
            <a:endParaRPr lang="es-PE" sz="2600" dirty="0">
              <a:effectLst>
                <a:glow>
                  <a:srgbClr val="000000"/>
                </a:glow>
                <a:outerShdw sx="0" sy="0">
                  <a:srgbClr val="000000"/>
                </a:outerShdw>
                <a:reflection stA="0" endPos="0" fadeDir="0" sx="0" sy="0"/>
              </a:effectLst>
            </a:endParaRPr>
          </a:p>
          <a:p>
            <a:pPr lvl="0" fontAlgn="base"/>
            <a:r>
              <a:rPr lang="es-PE" sz="2600" dirty="0">
                <a:effectLst>
                  <a:glow>
                    <a:srgbClr val="000000"/>
                  </a:glow>
                  <a:outerShdw sx="0" sy="0">
                    <a:srgbClr val="000000"/>
                  </a:outerShdw>
                  <a:reflection stA="0" endPos="0" fadeDir="0" sx="0" sy="0"/>
                </a:effectLst>
              </a:rPr>
              <a:t>Lineamientos </a:t>
            </a:r>
            <a:r>
              <a:rPr lang="es-PE" sz="2600" dirty="0">
                <a:effectLst>
                  <a:glow>
                    <a:srgbClr val="000000"/>
                  </a:glow>
                  <a:outerShdw sx="0" sy="0">
                    <a:srgbClr val="000000"/>
                  </a:outerShdw>
                  <a:reflection stA="0" endPos="0" fadeDir="0" sx="0" sy="0"/>
                </a:effectLst>
              </a:rPr>
              <a:t>en </a:t>
            </a:r>
            <a:r>
              <a:rPr lang="es-PE" sz="2600" dirty="0">
                <a:effectLst>
                  <a:glow>
                    <a:srgbClr val="000000"/>
                  </a:glow>
                  <a:outerShdw sx="0" sy="0">
                    <a:srgbClr val="000000"/>
                  </a:outerShdw>
                  <a:reflection stA="0" endPos="0" fadeDir="0" sx="0" sy="0"/>
                </a:effectLst>
              </a:rPr>
              <a:t>planes </a:t>
            </a:r>
            <a:r>
              <a:rPr lang="es-PE" sz="2600" dirty="0">
                <a:effectLst>
                  <a:glow>
                    <a:srgbClr val="000000"/>
                  </a:glow>
                  <a:outerShdw sx="0" sy="0">
                    <a:srgbClr val="000000"/>
                  </a:outerShdw>
                  <a:reflection stA="0" endPos="0" fadeDir="0" sx="0" sy="0"/>
                </a:effectLst>
              </a:rPr>
              <a:t>de competitividad y de exportaciones (</a:t>
            </a:r>
            <a:r>
              <a:rPr lang="es-PE" sz="2600" dirty="0">
                <a:effectLst>
                  <a:glow>
                    <a:srgbClr val="000000"/>
                  </a:glow>
                  <a:outerShdw sx="0" sy="0">
                    <a:srgbClr val="000000"/>
                  </a:outerShdw>
                  <a:reflection stA="0" endPos="0" fadeDir="0" sx="0" sy="0"/>
                </a:effectLst>
              </a:rPr>
              <a:t>PENX-</a:t>
            </a:r>
            <a:r>
              <a:rPr lang="es-PE" sz="2600" dirty="0" err="1">
                <a:effectLst>
                  <a:glow>
                    <a:srgbClr val="000000"/>
                  </a:glow>
                  <a:outerShdw sx="0" sy="0">
                    <a:srgbClr val="000000"/>
                  </a:outerShdw>
                  <a:reflection stA="0" endPos="0" fadeDir="0" sx="0" sy="0"/>
                </a:effectLst>
              </a:rPr>
              <a:t>Mincetur</a:t>
            </a:r>
            <a:r>
              <a:rPr lang="es-PE" sz="2600" dirty="0">
                <a:effectLst>
                  <a:glow>
                    <a:srgbClr val="000000"/>
                  </a:glow>
                  <a:outerShdw sx="0" sy="0">
                    <a:srgbClr val="000000"/>
                  </a:outerShdw>
                  <a:reflection stA="0" endPos="0" fadeDir="0" sx="0" sy="0"/>
                </a:effectLst>
              </a:rPr>
              <a:t>) y </a:t>
            </a:r>
            <a:r>
              <a:rPr lang="es-PE" sz="2600" dirty="0" err="1">
                <a:effectLst>
                  <a:glow>
                    <a:srgbClr val="000000"/>
                  </a:glow>
                  <a:outerShdw sx="0" sy="0">
                    <a:srgbClr val="000000"/>
                  </a:outerShdw>
                  <a:reflection stA="0" endPos="0" fadeDir="0" sx="0" sy="0"/>
                </a:effectLst>
              </a:rPr>
              <a:t>Minagri</a:t>
            </a:r>
            <a:r>
              <a:rPr lang="es-PE" sz="2600" dirty="0">
                <a:effectLst>
                  <a:glow>
                    <a:srgbClr val="000000"/>
                  </a:glow>
                  <a:outerShdw sx="0" sy="0">
                    <a:srgbClr val="000000"/>
                  </a:outerShdw>
                  <a:reflection stA="0" endPos="0" fadeDir="0" sx="0" sy="0"/>
                </a:effectLst>
              </a:rPr>
              <a:t>.</a:t>
            </a:r>
            <a:endParaRPr lang="en-US" sz="2600" dirty="0"/>
          </a:p>
        </p:txBody>
      </p:sp>
    </p:spTree>
    <p:extLst>
      <p:ext uri="{BB962C8B-B14F-4D97-AF65-F5344CB8AC3E}">
        <p14:creationId xmlns:p14="http://schemas.microsoft.com/office/powerpoint/2010/main" val="2777454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567D4DFC-F9BB-485E-8E8B-7D362994C9AF}"/>
              </a:ext>
            </a:extLst>
          </p:cNvPr>
          <p:cNvSpPr>
            <a:spLocks noGrp="1"/>
          </p:cNvSpPr>
          <p:nvPr>
            <p:ph type="title"/>
          </p:nvPr>
        </p:nvSpPr>
        <p:spPr>
          <a:xfrm>
            <a:off x="2246313" y="2747962"/>
            <a:ext cx="7772400" cy="1917028"/>
          </a:xfrm>
        </p:spPr>
        <p:txBody>
          <a:bodyPr>
            <a:normAutofit fontScale="90000"/>
          </a:bodyPr>
          <a:lstStyle/>
          <a:p>
            <a:r>
              <a:rPr lang="es-PE" cap="none" dirty="0"/>
              <a:t>Muchas gracias…</a:t>
            </a:r>
            <a:br>
              <a:rPr lang="es-PE" cap="none" dirty="0"/>
            </a:br>
            <a:r>
              <a:rPr lang="es-PE" cap="none" dirty="0"/>
              <a:t/>
            </a:r>
            <a:br>
              <a:rPr lang="es-PE" cap="none" dirty="0"/>
            </a:br>
            <a:r>
              <a:rPr lang="es-PE" sz="2800" dirty="0">
                <a:latin typeface="+mn-lt"/>
              </a:rPr>
              <a:t>ezegarra@grade.org.pe</a:t>
            </a:r>
            <a:endParaRPr lang="es-PE" cap="none" dirty="0">
              <a:latin typeface="+mn-lt"/>
            </a:endParaRPr>
          </a:p>
        </p:txBody>
      </p:sp>
    </p:spTree>
    <p:extLst>
      <p:ext uri="{BB962C8B-B14F-4D97-AF65-F5344CB8AC3E}">
        <p14:creationId xmlns:p14="http://schemas.microsoft.com/office/powerpoint/2010/main" val="26598026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93373" y="412468"/>
            <a:ext cx="10245645" cy="799388"/>
          </a:xfrm>
        </p:spPr>
        <p:txBody>
          <a:bodyPr>
            <a:noAutofit/>
          </a:bodyPr>
          <a:lstStyle/>
          <a:p>
            <a:r>
              <a:rPr lang="es-PE" sz="3600" dirty="0" smtClean="0"/>
              <a:t>Caracterización de la Agricultura Familiar en el Perú</a:t>
            </a:r>
            <a:endParaRPr lang="en-US" sz="3600" dirty="0"/>
          </a:p>
        </p:txBody>
      </p:sp>
      <p:pic>
        <p:nvPicPr>
          <p:cNvPr id="4" name="Marcador de contenido 3"/>
          <p:cNvPicPr>
            <a:picLocks noGrp="1" noChangeAspect="1"/>
          </p:cNvPicPr>
          <p:nvPr>
            <p:ph idx="1"/>
          </p:nvPr>
        </p:nvPicPr>
        <p:blipFill>
          <a:blip r:embed="rId2"/>
          <a:stretch>
            <a:fillRect/>
          </a:stretch>
        </p:blipFill>
        <p:spPr>
          <a:xfrm>
            <a:off x="993373" y="1513151"/>
            <a:ext cx="10876284" cy="2586218"/>
          </a:xfrm>
          <a:prstGeom prst="rect">
            <a:avLst/>
          </a:prstGeom>
        </p:spPr>
      </p:pic>
      <p:sp>
        <p:nvSpPr>
          <p:cNvPr id="5" name="CuadroTexto 4"/>
          <p:cNvSpPr txBox="1"/>
          <p:nvPr/>
        </p:nvSpPr>
        <p:spPr>
          <a:xfrm>
            <a:off x="824836" y="4757682"/>
            <a:ext cx="10582718" cy="1200329"/>
          </a:xfrm>
          <a:prstGeom prst="rect">
            <a:avLst/>
          </a:prstGeom>
          <a:noFill/>
        </p:spPr>
        <p:txBody>
          <a:bodyPr wrap="square" rtlCol="0">
            <a:spAutoFit/>
          </a:bodyPr>
          <a:lstStyle/>
          <a:p>
            <a:pPr marL="342900" indent="-342900">
              <a:buFont typeface="Arial" panose="020B0604020202020204" pitchFamily="34" charset="0"/>
              <a:buChar char="•"/>
            </a:pPr>
            <a:r>
              <a:rPr lang="es-PE" sz="2400" dirty="0">
                <a:effectLst>
                  <a:glow>
                    <a:srgbClr val="000000"/>
                  </a:glow>
                  <a:outerShdw sx="0" sy="0">
                    <a:srgbClr val="000000"/>
                  </a:outerShdw>
                  <a:reflection stA="0" endPos="0" fadeDir="0" sx="0" sy="0"/>
                </a:effectLst>
              </a:rPr>
              <a:t>Agricultura familiar: 1.8 </a:t>
            </a:r>
            <a:r>
              <a:rPr lang="es-PE" sz="2400" dirty="0">
                <a:effectLst>
                  <a:glow>
                    <a:srgbClr val="000000"/>
                  </a:glow>
                  <a:outerShdw sx="0" sy="0">
                    <a:srgbClr val="000000"/>
                  </a:outerShdw>
                  <a:reflection stA="0" endPos="0" fadeDir="0" sx="0" sy="0"/>
                </a:effectLst>
              </a:rPr>
              <a:t>millones </a:t>
            </a:r>
            <a:r>
              <a:rPr lang="es-PE" sz="2400" b="1" dirty="0">
                <a:effectLst>
                  <a:glow>
                    <a:srgbClr val="000000"/>
                  </a:glow>
                  <a:outerShdw sx="0" sy="0">
                    <a:srgbClr val="000000"/>
                  </a:outerShdw>
                  <a:reflection stA="0" endPos="0" fadeDir="0" sx="0" sy="0"/>
                </a:effectLst>
              </a:rPr>
              <a:t>mercado interno</a:t>
            </a:r>
            <a:r>
              <a:rPr lang="es-PE" sz="2400" dirty="0">
                <a:effectLst>
                  <a:glow>
                    <a:srgbClr val="000000"/>
                  </a:glow>
                  <a:outerShdw sx="0" sy="0">
                    <a:srgbClr val="000000"/>
                  </a:outerShdw>
                  <a:reflection stA="0" endPos="0" fadeDir="0" sx="0" sy="0"/>
                </a:effectLst>
              </a:rPr>
              <a:t>; 320 mil </a:t>
            </a:r>
            <a:r>
              <a:rPr lang="es-PE" sz="2400" b="1" dirty="0">
                <a:effectLst>
                  <a:glow>
                    <a:srgbClr val="000000"/>
                  </a:glow>
                  <a:outerShdw sx="0" sy="0">
                    <a:srgbClr val="000000"/>
                  </a:outerShdw>
                  <a:reflection stA="0" endPos="0" fadeDir="0" sx="0" sy="0"/>
                </a:effectLst>
              </a:rPr>
              <a:t>exportación</a:t>
            </a:r>
          </a:p>
          <a:p>
            <a:pPr marL="342900" indent="-342900">
              <a:buFont typeface="Arial" panose="020B0604020202020204" pitchFamily="34" charset="0"/>
              <a:buChar char="•"/>
            </a:pPr>
            <a:r>
              <a:rPr lang="es-PE" sz="2400" dirty="0">
                <a:effectLst>
                  <a:glow>
                    <a:srgbClr val="000000"/>
                  </a:glow>
                  <a:outerShdw sx="0" sy="0">
                    <a:srgbClr val="000000"/>
                  </a:outerShdw>
                  <a:reflection stA="0" endPos="0" fadeDir="0" sx="0" sy="0"/>
                </a:effectLst>
              </a:rPr>
              <a:t>Condiciones </a:t>
            </a:r>
            <a:r>
              <a:rPr lang="es-PE" sz="2400" dirty="0">
                <a:effectLst>
                  <a:glow>
                    <a:srgbClr val="000000"/>
                  </a:glow>
                  <a:outerShdw sx="0" sy="0">
                    <a:srgbClr val="000000"/>
                  </a:outerShdw>
                  <a:reflection stA="0" endPos="0" fadeDir="0" sx="0" sy="0"/>
                </a:effectLst>
              </a:rPr>
              <a:t>adversas desde </a:t>
            </a:r>
            <a:r>
              <a:rPr lang="es-PE" sz="2400" dirty="0">
                <a:effectLst>
                  <a:glow>
                    <a:srgbClr val="000000"/>
                  </a:glow>
                  <a:outerShdw sx="0" sy="0">
                    <a:srgbClr val="000000"/>
                  </a:outerShdw>
                  <a:reflection stA="0" endPos="0" fadeDir="0" sx="0" sy="0"/>
                </a:effectLst>
              </a:rPr>
              <a:t>política </a:t>
            </a:r>
            <a:r>
              <a:rPr lang="es-PE" sz="2400" dirty="0">
                <a:effectLst>
                  <a:glow>
                    <a:srgbClr val="000000"/>
                  </a:glow>
                  <a:outerShdw sx="0" sy="0">
                    <a:srgbClr val="000000"/>
                  </a:outerShdw>
                  <a:reflection stA="0" endPos="0" fadeDir="0" sx="0" sy="0"/>
                </a:effectLst>
              </a:rPr>
              <a:t>pública que prioriza </a:t>
            </a:r>
            <a:r>
              <a:rPr lang="es-PE" sz="2400" dirty="0">
                <a:effectLst>
                  <a:glow>
                    <a:srgbClr val="000000"/>
                  </a:glow>
                  <a:outerShdw sx="0" sy="0">
                    <a:srgbClr val="000000"/>
                  </a:outerShdw>
                  <a:reflection stA="0" endPos="0" fadeDir="0" sx="0" sy="0"/>
                </a:effectLst>
              </a:rPr>
              <a:t>exportaciones </a:t>
            </a:r>
            <a:r>
              <a:rPr lang="es-PE" sz="2400" dirty="0">
                <a:effectLst>
                  <a:glow>
                    <a:srgbClr val="000000"/>
                  </a:glow>
                  <a:outerShdw sx="0" sy="0">
                    <a:srgbClr val="000000"/>
                  </a:outerShdw>
                  <a:reflection stA="0" endPos="0" fadeDir="0" sx="0" sy="0"/>
                </a:effectLst>
              </a:rPr>
              <a:t>de grandes </a:t>
            </a:r>
            <a:r>
              <a:rPr lang="es-PE" sz="2400" dirty="0">
                <a:effectLst>
                  <a:glow>
                    <a:srgbClr val="000000"/>
                  </a:glow>
                  <a:outerShdw sx="0" sy="0">
                    <a:srgbClr val="000000"/>
                  </a:outerShdw>
                  <a:reflection stA="0" endPos="0" fadeDir="0" sx="0" sy="0"/>
                </a:effectLst>
              </a:rPr>
              <a:t>empresas: 80</a:t>
            </a:r>
            <a:r>
              <a:rPr lang="es-PE" sz="2400" dirty="0">
                <a:effectLst>
                  <a:glow>
                    <a:srgbClr val="000000"/>
                  </a:glow>
                  <a:outerShdw sx="0" sy="0">
                    <a:srgbClr val="000000"/>
                  </a:outerShdw>
                  <a:reflection stA="0" endPos="0" fadeDir="0" sx="0" sy="0"/>
                </a:effectLst>
              </a:rPr>
              <a:t>% de </a:t>
            </a:r>
            <a:r>
              <a:rPr lang="es-PE" sz="2400" dirty="0">
                <a:effectLst>
                  <a:glow>
                    <a:srgbClr val="000000"/>
                  </a:glow>
                  <a:outerShdw sx="0" sy="0">
                    <a:srgbClr val="000000"/>
                  </a:outerShdw>
                  <a:reflection stA="0" endPos="0" fadeDir="0" sx="0" sy="0"/>
                </a:effectLst>
              </a:rPr>
              <a:t>productores familiares no reciben NINGUN servicio.  </a:t>
            </a:r>
            <a:endParaRPr lang="en-US" sz="2400" dirty="0">
              <a:effectLst>
                <a:glow>
                  <a:srgbClr val="000000"/>
                </a:glow>
                <a:outerShdw sx="0" sy="0">
                  <a:srgbClr val="000000"/>
                </a:outerShdw>
                <a:reflection stA="0" endPos="0" fadeDir="0" sx="0" sy="0"/>
              </a:effectLst>
            </a:endParaRPr>
          </a:p>
        </p:txBody>
      </p:sp>
      <p:sp>
        <p:nvSpPr>
          <p:cNvPr id="6" name="CuadroTexto 5"/>
          <p:cNvSpPr txBox="1"/>
          <p:nvPr/>
        </p:nvSpPr>
        <p:spPr>
          <a:xfrm>
            <a:off x="824836" y="4031332"/>
            <a:ext cx="5357813" cy="369332"/>
          </a:xfrm>
          <a:prstGeom prst="rect">
            <a:avLst/>
          </a:prstGeom>
          <a:noFill/>
        </p:spPr>
        <p:txBody>
          <a:bodyPr wrap="square" rtlCol="0">
            <a:spAutoFit/>
          </a:bodyPr>
          <a:lstStyle/>
          <a:p>
            <a:r>
              <a:rPr lang="es-PE" dirty="0"/>
              <a:t>Fuente: Encuesta Nacional Agropecuaria-INEI (2018)</a:t>
            </a:r>
            <a:endParaRPr lang="en-US" dirty="0"/>
          </a:p>
        </p:txBody>
      </p:sp>
      <p:sp>
        <p:nvSpPr>
          <p:cNvPr id="3" name="Rectángulo redondeado 2"/>
          <p:cNvSpPr/>
          <p:nvPr/>
        </p:nvSpPr>
        <p:spPr>
          <a:xfrm>
            <a:off x="824836" y="2184400"/>
            <a:ext cx="11252864" cy="850900"/>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140057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59386" y="191505"/>
            <a:ext cx="10515600" cy="1325563"/>
          </a:xfrm>
        </p:spPr>
        <p:txBody>
          <a:bodyPr>
            <a:normAutofit/>
          </a:bodyPr>
          <a:lstStyle/>
          <a:p>
            <a:r>
              <a:rPr lang="es-PE" dirty="0" smtClean="0"/>
              <a:t>Principales productos de la agricultura familiar de mercado interno</a:t>
            </a:r>
            <a:endParaRPr lang="en-US" dirty="0"/>
          </a:p>
        </p:txBody>
      </p:sp>
      <p:pic>
        <p:nvPicPr>
          <p:cNvPr id="4" name="Marcador de contenido 3"/>
          <p:cNvPicPr>
            <a:picLocks noGrp="1" noChangeAspect="1"/>
          </p:cNvPicPr>
          <p:nvPr>
            <p:ph idx="1"/>
          </p:nvPr>
        </p:nvPicPr>
        <p:blipFill>
          <a:blip r:embed="rId2"/>
          <a:stretch>
            <a:fillRect/>
          </a:stretch>
        </p:blipFill>
        <p:spPr>
          <a:xfrm>
            <a:off x="1059386" y="1690688"/>
            <a:ext cx="10584327" cy="4327704"/>
          </a:xfrm>
          <a:prstGeom prst="rect">
            <a:avLst/>
          </a:prstGeom>
        </p:spPr>
      </p:pic>
      <p:sp>
        <p:nvSpPr>
          <p:cNvPr id="5" name="CuadroTexto 4"/>
          <p:cNvSpPr txBox="1"/>
          <p:nvPr/>
        </p:nvSpPr>
        <p:spPr>
          <a:xfrm>
            <a:off x="993736" y="6018392"/>
            <a:ext cx="5357813" cy="369332"/>
          </a:xfrm>
          <a:prstGeom prst="rect">
            <a:avLst/>
          </a:prstGeom>
          <a:noFill/>
        </p:spPr>
        <p:txBody>
          <a:bodyPr wrap="square" rtlCol="0">
            <a:spAutoFit/>
          </a:bodyPr>
          <a:lstStyle/>
          <a:p>
            <a:r>
              <a:rPr lang="es-PE" dirty="0"/>
              <a:t>Fuente: Encuesta Nacional Agropecuaria-INEI (2018)</a:t>
            </a:r>
            <a:endParaRPr lang="en-US" dirty="0"/>
          </a:p>
        </p:txBody>
      </p:sp>
    </p:spTree>
    <p:extLst>
      <p:ext uri="{BB962C8B-B14F-4D97-AF65-F5344CB8AC3E}">
        <p14:creationId xmlns:p14="http://schemas.microsoft.com/office/powerpoint/2010/main" val="8594188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51055" y="203079"/>
            <a:ext cx="10515600" cy="1325563"/>
          </a:xfrm>
        </p:spPr>
        <p:txBody>
          <a:bodyPr>
            <a:normAutofit/>
          </a:bodyPr>
          <a:lstStyle/>
          <a:p>
            <a:r>
              <a:rPr lang="es-PE" dirty="0"/>
              <a:t>Principales productos de la agricultura familiar de </a:t>
            </a:r>
            <a:r>
              <a:rPr lang="es-PE" dirty="0" smtClean="0"/>
              <a:t>exportación</a:t>
            </a:r>
            <a:endParaRPr lang="en-US" dirty="0"/>
          </a:p>
        </p:txBody>
      </p:sp>
      <p:pic>
        <p:nvPicPr>
          <p:cNvPr id="4" name="Marcador de contenido 3"/>
          <p:cNvPicPr>
            <a:picLocks noGrp="1" noChangeAspect="1"/>
          </p:cNvPicPr>
          <p:nvPr>
            <p:ph idx="1"/>
          </p:nvPr>
        </p:nvPicPr>
        <p:blipFill>
          <a:blip r:embed="rId2"/>
          <a:stretch>
            <a:fillRect/>
          </a:stretch>
        </p:blipFill>
        <p:spPr>
          <a:xfrm>
            <a:off x="1038758" y="1794860"/>
            <a:ext cx="10114484" cy="2881312"/>
          </a:xfrm>
          <a:prstGeom prst="rect">
            <a:avLst/>
          </a:prstGeom>
        </p:spPr>
      </p:pic>
      <p:sp>
        <p:nvSpPr>
          <p:cNvPr id="5" name="CuadroTexto 4"/>
          <p:cNvSpPr txBox="1"/>
          <p:nvPr/>
        </p:nvSpPr>
        <p:spPr>
          <a:xfrm>
            <a:off x="951055" y="4676172"/>
            <a:ext cx="5357813" cy="369332"/>
          </a:xfrm>
          <a:prstGeom prst="rect">
            <a:avLst/>
          </a:prstGeom>
          <a:noFill/>
        </p:spPr>
        <p:txBody>
          <a:bodyPr wrap="square" rtlCol="0">
            <a:spAutoFit/>
          </a:bodyPr>
          <a:lstStyle/>
          <a:p>
            <a:r>
              <a:rPr lang="es-PE" dirty="0"/>
              <a:t>Fuente: Encuesta Nacional Agropecuaria-INEI (2018)</a:t>
            </a:r>
            <a:endParaRPr lang="en-US" dirty="0"/>
          </a:p>
        </p:txBody>
      </p:sp>
    </p:spTree>
    <p:extLst>
      <p:ext uri="{BB962C8B-B14F-4D97-AF65-F5344CB8AC3E}">
        <p14:creationId xmlns:p14="http://schemas.microsoft.com/office/powerpoint/2010/main" val="18932505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BB7B96C3-64CA-43DB-8A96-8DB23F18650D}"/>
              </a:ext>
            </a:extLst>
          </p:cNvPr>
          <p:cNvSpPr>
            <a:spLocks noGrp="1"/>
          </p:cNvSpPr>
          <p:nvPr>
            <p:ph type="title"/>
          </p:nvPr>
        </p:nvSpPr>
        <p:spPr>
          <a:xfrm>
            <a:off x="671332" y="254643"/>
            <a:ext cx="10683433" cy="983849"/>
          </a:xfrm>
        </p:spPr>
        <p:txBody>
          <a:bodyPr>
            <a:normAutofit/>
          </a:bodyPr>
          <a:lstStyle/>
          <a:p>
            <a:r>
              <a:rPr lang="es-PE" sz="3200" dirty="0" smtClean="0"/>
              <a:t>La distancia del Estado (y la sociedad) con </a:t>
            </a:r>
            <a:r>
              <a:rPr lang="es-PE" sz="3200" dirty="0"/>
              <a:t>la Agricultura Familiar</a:t>
            </a:r>
          </a:p>
        </p:txBody>
      </p:sp>
      <p:pic>
        <p:nvPicPr>
          <p:cNvPr id="6" name="Imagen 5">
            <a:extLst>
              <a:ext uri="{FF2B5EF4-FFF2-40B4-BE49-F238E27FC236}">
                <a16:creationId xmlns="" xmlns:a16="http://schemas.microsoft.com/office/drawing/2014/main" id="{B7C621E2-C1EC-428C-B8F1-0583A18C1CE8}"/>
              </a:ext>
            </a:extLst>
          </p:cNvPr>
          <p:cNvPicPr>
            <a:picLocks noChangeAspect="1"/>
          </p:cNvPicPr>
          <p:nvPr/>
        </p:nvPicPr>
        <p:blipFill>
          <a:blip r:embed="rId2"/>
          <a:stretch>
            <a:fillRect/>
          </a:stretch>
        </p:blipFill>
        <p:spPr>
          <a:xfrm>
            <a:off x="340467" y="1238492"/>
            <a:ext cx="10885192" cy="5609864"/>
          </a:xfrm>
          <a:prstGeom prst="rect">
            <a:avLst/>
          </a:prstGeom>
          <a:noFill/>
        </p:spPr>
      </p:pic>
    </p:spTree>
    <p:extLst>
      <p:ext uri="{BB962C8B-B14F-4D97-AF65-F5344CB8AC3E}">
        <p14:creationId xmlns:p14="http://schemas.microsoft.com/office/powerpoint/2010/main" val="9673738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828015" y="23149"/>
            <a:ext cx="8229600" cy="754062"/>
          </a:xfrm>
        </p:spPr>
        <p:txBody>
          <a:bodyPr>
            <a:normAutofit/>
          </a:bodyPr>
          <a:lstStyle/>
          <a:p>
            <a:r>
              <a:rPr lang="es-PE" dirty="0" smtClean="0"/>
              <a:t>Perú: política agraria y comercial</a:t>
            </a:r>
            <a:endParaRPr lang="en-US" dirty="0"/>
          </a:p>
        </p:txBody>
      </p:sp>
      <p:sp>
        <p:nvSpPr>
          <p:cNvPr id="3" name="Marcador de contenido 2"/>
          <p:cNvSpPr>
            <a:spLocks noGrp="1"/>
          </p:cNvSpPr>
          <p:nvPr>
            <p:ph idx="1"/>
          </p:nvPr>
        </p:nvSpPr>
        <p:spPr>
          <a:xfrm>
            <a:off x="565984" y="871174"/>
            <a:ext cx="10753663" cy="5766907"/>
          </a:xfrm>
        </p:spPr>
        <p:txBody>
          <a:bodyPr>
            <a:normAutofit fontScale="92500" lnSpcReduction="20000"/>
          </a:bodyPr>
          <a:lstStyle/>
          <a:p>
            <a:r>
              <a:rPr lang="es-PE" dirty="0" smtClean="0"/>
              <a:t>Prioriza </a:t>
            </a:r>
            <a:r>
              <a:rPr lang="es-PE" dirty="0"/>
              <a:t>la exportación de las grandes empresas de la costa, con limitada atención a la agricultura familiar de pequeña escala orientada </a:t>
            </a:r>
            <a:r>
              <a:rPr lang="es-PE" dirty="0" smtClean="0"/>
              <a:t>tanto al </a:t>
            </a:r>
            <a:r>
              <a:rPr lang="es-PE" dirty="0"/>
              <a:t>mercado interno como a la exportación.  </a:t>
            </a:r>
            <a:endParaRPr lang="es-PE" dirty="0" smtClean="0"/>
          </a:p>
          <a:p>
            <a:r>
              <a:rPr lang="es-PE" dirty="0" smtClean="0"/>
              <a:t>Asimetría persistente que </a:t>
            </a:r>
            <a:r>
              <a:rPr lang="es-PE" dirty="0"/>
              <a:t>se ha ido profundizando </a:t>
            </a:r>
            <a:r>
              <a:rPr lang="es-PE" dirty="0" smtClean="0"/>
              <a:t>con tratados </a:t>
            </a:r>
            <a:r>
              <a:rPr lang="es-PE" dirty="0"/>
              <a:t>de libre comercio y </a:t>
            </a:r>
            <a:r>
              <a:rPr lang="es-PE" dirty="0" smtClean="0"/>
              <a:t>apertura </a:t>
            </a:r>
            <a:r>
              <a:rPr lang="es-PE" dirty="0"/>
              <a:t>comercial generalizada de la economía peruana</a:t>
            </a:r>
            <a:r>
              <a:rPr lang="es-PE" dirty="0" smtClean="0"/>
              <a:t>.</a:t>
            </a:r>
          </a:p>
          <a:p>
            <a:r>
              <a:rPr lang="es-PE" dirty="0" smtClean="0"/>
              <a:t>Política comercial: tratados </a:t>
            </a:r>
            <a:r>
              <a:rPr lang="es-PE" dirty="0"/>
              <a:t>de libre comercio (</a:t>
            </a:r>
            <a:r>
              <a:rPr lang="es-PE" dirty="0" err="1"/>
              <a:t>TLCs</a:t>
            </a:r>
            <a:r>
              <a:rPr lang="es-PE" dirty="0"/>
              <a:t>).  </a:t>
            </a:r>
            <a:r>
              <a:rPr lang="es-PE" dirty="0" smtClean="0"/>
              <a:t>Estados </a:t>
            </a:r>
            <a:r>
              <a:rPr lang="es-PE" dirty="0"/>
              <a:t>Unidos (2009) y UE (2013) </a:t>
            </a:r>
            <a:r>
              <a:rPr lang="es-PE" dirty="0" smtClean="0"/>
              <a:t>los </a:t>
            </a:r>
            <a:r>
              <a:rPr lang="es-PE" dirty="0"/>
              <a:t>más </a:t>
            </a:r>
            <a:r>
              <a:rPr lang="es-PE" dirty="0" smtClean="0"/>
              <a:t>importantes, con dos potencias </a:t>
            </a:r>
            <a:r>
              <a:rPr lang="es-PE" dirty="0"/>
              <a:t>mundiales </a:t>
            </a:r>
            <a:r>
              <a:rPr lang="es-PE" dirty="0" smtClean="0"/>
              <a:t>de gran </a:t>
            </a:r>
            <a:r>
              <a:rPr lang="es-PE" dirty="0"/>
              <a:t>capacidad exportadora </a:t>
            </a:r>
            <a:r>
              <a:rPr lang="es-PE" dirty="0" smtClean="0"/>
              <a:t>agrícola, </a:t>
            </a:r>
            <a:r>
              <a:rPr lang="es-PE" dirty="0"/>
              <a:t>pero también </a:t>
            </a:r>
            <a:r>
              <a:rPr lang="es-PE" dirty="0" smtClean="0"/>
              <a:t>con </a:t>
            </a:r>
            <a:r>
              <a:rPr lang="es-PE" dirty="0"/>
              <a:t>mercados muy grandes para las exportaciones peruanas.  </a:t>
            </a:r>
            <a:endParaRPr lang="es-PE" dirty="0" smtClean="0"/>
          </a:p>
          <a:p>
            <a:r>
              <a:rPr lang="es-PE" dirty="0" smtClean="0"/>
              <a:t>Para </a:t>
            </a:r>
            <a:r>
              <a:rPr lang="es-PE" dirty="0"/>
              <a:t>el sector de agricultores peruanos orientados al mercado interno, ambos </a:t>
            </a:r>
            <a:r>
              <a:rPr lang="es-PE" dirty="0" err="1"/>
              <a:t>TLCs</a:t>
            </a:r>
            <a:r>
              <a:rPr lang="es-PE" dirty="0"/>
              <a:t> se han hecho en condiciones de </a:t>
            </a:r>
            <a:r>
              <a:rPr lang="es-PE" dirty="0" smtClean="0"/>
              <a:t>desventaja</a:t>
            </a:r>
            <a:endParaRPr lang="es-PE" dirty="0"/>
          </a:p>
          <a:p>
            <a:r>
              <a:rPr lang="es-PE" dirty="0" smtClean="0"/>
              <a:t>Modelo </a:t>
            </a:r>
            <a:r>
              <a:rPr lang="es-PE" dirty="0"/>
              <a:t>agroexportador </a:t>
            </a:r>
            <a:r>
              <a:rPr lang="es-PE" dirty="0" smtClean="0"/>
              <a:t>dinámico </a:t>
            </a:r>
            <a:r>
              <a:rPr lang="es-PE" dirty="0"/>
              <a:t>últimas dos décadas </a:t>
            </a:r>
            <a:r>
              <a:rPr lang="es-PE" dirty="0" smtClean="0"/>
              <a:t>pero: </a:t>
            </a:r>
          </a:p>
          <a:p>
            <a:pPr lvl="1"/>
            <a:r>
              <a:rPr lang="es-PE" dirty="0" smtClean="0"/>
              <a:t>crecimiento </a:t>
            </a:r>
            <a:r>
              <a:rPr lang="es-PE" dirty="0"/>
              <a:t>se concentra </a:t>
            </a:r>
            <a:r>
              <a:rPr lang="es-PE" dirty="0" smtClean="0"/>
              <a:t>en pocas </a:t>
            </a:r>
            <a:r>
              <a:rPr lang="es-PE" dirty="0"/>
              <a:t>zonas de costa, </a:t>
            </a:r>
            <a:endParaRPr lang="es-PE" dirty="0" smtClean="0"/>
          </a:p>
          <a:p>
            <a:pPr lvl="1"/>
            <a:r>
              <a:rPr lang="es-PE" dirty="0" smtClean="0"/>
              <a:t>alta </a:t>
            </a:r>
            <a:r>
              <a:rPr lang="es-PE" dirty="0"/>
              <a:t>desprotección de la fuerza laboral y limitada sostenibilidad ambiental (uso del </a:t>
            </a:r>
            <a:r>
              <a:rPr lang="es-PE" dirty="0" smtClean="0"/>
              <a:t>agua)</a:t>
            </a:r>
          </a:p>
          <a:p>
            <a:pPr lvl="1"/>
            <a:r>
              <a:rPr lang="es-PE" dirty="0" smtClean="0"/>
              <a:t>baja capacidad </a:t>
            </a:r>
            <a:r>
              <a:rPr lang="es-PE" dirty="0"/>
              <a:t>para articular y dinamizar al conjunto de los territorios en dichas zonas, </a:t>
            </a:r>
            <a:endParaRPr lang="es-PE" dirty="0" smtClean="0"/>
          </a:p>
          <a:p>
            <a:pPr lvl="1"/>
            <a:r>
              <a:rPr lang="es-PE" dirty="0" smtClean="0"/>
              <a:t>+ </a:t>
            </a:r>
            <a:r>
              <a:rPr lang="es-PE" dirty="0"/>
              <a:t>80% de la PEA agrícola no está incluida en los procesos de crecimiento y expansión agroexportadora en base a grandes empresas</a:t>
            </a:r>
            <a:r>
              <a:rPr lang="es-PE" dirty="0" smtClean="0"/>
              <a:t>.</a:t>
            </a:r>
            <a:endParaRPr lang="en-US" dirty="0"/>
          </a:p>
        </p:txBody>
      </p:sp>
    </p:spTree>
    <p:extLst>
      <p:ext uri="{BB962C8B-B14F-4D97-AF65-F5344CB8AC3E}">
        <p14:creationId xmlns:p14="http://schemas.microsoft.com/office/powerpoint/2010/main" val="6444585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96925" y="176089"/>
            <a:ext cx="11153775" cy="1014412"/>
          </a:xfrm>
        </p:spPr>
        <p:txBody>
          <a:bodyPr>
            <a:normAutofit fontScale="90000"/>
          </a:bodyPr>
          <a:lstStyle/>
          <a:p>
            <a:r>
              <a:rPr lang="es-PE" dirty="0" smtClean="0"/>
              <a:t>Perú: evolución del comercio agroalimentario general</a:t>
            </a:r>
            <a:endParaRPr lang="en-US" dirty="0"/>
          </a:p>
        </p:txBody>
      </p:sp>
      <p:pic>
        <p:nvPicPr>
          <p:cNvPr id="4" name="Marcador de contenido 3" descr="Captura de pantalla de un celular&#10;&#10;Descripción generada automáticamente"/>
          <p:cNvPicPr>
            <a:picLocks noGrp="1"/>
          </p:cNvPicPr>
          <p:nvPr>
            <p:ph idx="1"/>
          </p:nvPr>
        </p:nvPicPr>
        <p:blipFill>
          <a:blip r:embed="rId2" cstate="print">
            <a:extLst>
              <a:ext uri="{28A0092B-C50C-407E-A947-70E740481C1C}">
                <a14:useLocalDpi xmlns:a14="http://schemas.microsoft.com/office/drawing/2010/main" val="0"/>
              </a:ext>
            </a:extLst>
          </a:blip>
          <a:stretch>
            <a:fillRect/>
          </a:stretch>
        </p:blipFill>
        <p:spPr>
          <a:xfrm>
            <a:off x="903367" y="1211141"/>
            <a:ext cx="10526633" cy="5388099"/>
          </a:xfrm>
          <a:prstGeom prst="rect">
            <a:avLst/>
          </a:prstGeom>
        </p:spPr>
      </p:pic>
      <p:sp>
        <p:nvSpPr>
          <p:cNvPr id="5" name="Elipse 4"/>
          <p:cNvSpPr/>
          <p:nvPr/>
        </p:nvSpPr>
        <p:spPr>
          <a:xfrm>
            <a:off x="9675362" y="4523049"/>
            <a:ext cx="1754638" cy="648466"/>
          </a:xfrm>
          <a:prstGeom prst="ellipse">
            <a:avLst/>
          </a:prstGeom>
          <a:noFill/>
          <a:ln w="28575"/>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n w="38100">
                <a:solidFill>
                  <a:schemeClr val="tx1"/>
                </a:solidFill>
              </a:ln>
            </a:endParaRPr>
          </a:p>
        </p:txBody>
      </p:sp>
      <p:sp>
        <p:nvSpPr>
          <p:cNvPr id="6" name="Elipse 5"/>
          <p:cNvSpPr/>
          <p:nvPr/>
        </p:nvSpPr>
        <p:spPr>
          <a:xfrm>
            <a:off x="4576719" y="3729040"/>
            <a:ext cx="1589964" cy="654309"/>
          </a:xfrm>
          <a:prstGeom prst="ellipse">
            <a:avLst/>
          </a:prstGeom>
          <a:noFill/>
          <a:ln w="28575"/>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n w="38100">
                <a:solidFill>
                  <a:schemeClr val="tx1"/>
                </a:solidFill>
              </a:ln>
            </a:endParaRPr>
          </a:p>
        </p:txBody>
      </p:sp>
    </p:spTree>
    <p:extLst>
      <p:ext uri="{BB962C8B-B14F-4D97-AF65-F5344CB8AC3E}">
        <p14:creationId xmlns:p14="http://schemas.microsoft.com/office/powerpoint/2010/main" val="13480516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a:extLst>
              <a:ext uri="{FF2B5EF4-FFF2-40B4-BE49-F238E27FC236}">
                <a16:creationId xmlns="" xmlns:a16="http://schemas.microsoft.com/office/drawing/2014/main" id="{878021D0-C391-45F1-A2AB-E93524002E7F}"/>
              </a:ext>
            </a:extLst>
          </p:cNvPr>
          <p:cNvPicPr>
            <a:picLocks noChangeAspect="1"/>
          </p:cNvPicPr>
          <p:nvPr/>
        </p:nvPicPr>
        <p:blipFill>
          <a:blip r:embed="rId2"/>
          <a:stretch>
            <a:fillRect/>
          </a:stretch>
        </p:blipFill>
        <p:spPr>
          <a:xfrm>
            <a:off x="-609600" y="3823309"/>
            <a:ext cx="6355080" cy="2378620"/>
          </a:xfrm>
          <a:prstGeom prst="rect">
            <a:avLst/>
          </a:prstGeom>
          <a:solidFill>
            <a:schemeClr val="bg2"/>
          </a:solidFill>
        </p:spPr>
      </p:pic>
      <p:sp>
        <p:nvSpPr>
          <p:cNvPr id="2" name="Título 1">
            <a:extLst>
              <a:ext uri="{FF2B5EF4-FFF2-40B4-BE49-F238E27FC236}">
                <a16:creationId xmlns="" xmlns:a16="http://schemas.microsoft.com/office/drawing/2014/main" id="{8BE4A8AE-EBBE-46D2-857C-668B6F56A49E}"/>
              </a:ext>
            </a:extLst>
          </p:cNvPr>
          <p:cNvSpPr>
            <a:spLocks noGrp="1"/>
          </p:cNvSpPr>
          <p:nvPr>
            <p:ph type="title"/>
          </p:nvPr>
        </p:nvSpPr>
        <p:spPr>
          <a:xfrm>
            <a:off x="280851" y="501022"/>
            <a:ext cx="4236720" cy="2748552"/>
          </a:xfrm>
          <a:solidFill>
            <a:schemeClr val="accent1">
              <a:lumMod val="50000"/>
            </a:schemeClr>
          </a:solidFill>
        </p:spPr>
        <p:txBody>
          <a:bodyPr>
            <a:noAutofit/>
          </a:bodyPr>
          <a:lstStyle/>
          <a:p>
            <a:r>
              <a:rPr lang="es-PE" sz="4000" dirty="0">
                <a:solidFill>
                  <a:srgbClr val="FFFF00"/>
                </a:solidFill>
              </a:rPr>
              <a:t>Tendencias preocupantes: aumento 24% en importación de alimentos</a:t>
            </a:r>
          </a:p>
        </p:txBody>
      </p:sp>
      <p:pic>
        <p:nvPicPr>
          <p:cNvPr id="5" name="Marcador de contenido 4" descr="Una captura de pantalla de una red social&#10;&#10;Descripción generada automáticamente">
            <a:extLst>
              <a:ext uri="{FF2B5EF4-FFF2-40B4-BE49-F238E27FC236}">
                <a16:creationId xmlns="" xmlns:a16="http://schemas.microsoft.com/office/drawing/2014/main" id="{53BE9D25-25F4-42B5-AEF8-1746C6F477C6}"/>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004765" y="972270"/>
            <a:ext cx="7187235" cy="5229659"/>
          </a:xfrm>
        </p:spPr>
      </p:pic>
    </p:spTree>
    <p:extLst>
      <p:ext uri="{BB962C8B-B14F-4D97-AF65-F5344CB8AC3E}">
        <p14:creationId xmlns:p14="http://schemas.microsoft.com/office/powerpoint/2010/main" val="171430270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