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5" r:id="rId1"/>
  </p:sldMasterIdLst>
  <p:notesMasterIdLst>
    <p:notesMasterId r:id="rId34"/>
  </p:notesMasterIdLst>
  <p:sldIdLst>
    <p:sldId id="256" r:id="rId2"/>
    <p:sldId id="3978" r:id="rId3"/>
    <p:sldId id="281" r:id="rId4"/>
    <p:sldId id="3994" r:id="rId5"/>
    <p:sldId id="3993" r:id="rId6"/>
    <p:sldId id="3995" r:id="rId7"/>
    <p:sldId id="3982" r:id="rId8"/>
    <p:sldId id="3944" r:id="rId9"/>
    <p:sldId id="3983" r:id="rId10"/>
    <p:sldId id="3984" r:id="rId11"/>
    <p:sldId id="3985" r:id="rId12"/>
    <p:sldId id="3986" r:id="rId13"/>
    <p:sldId id="3987" r:id="rId14"/>
    <p:sldId id="3990" r:id="rId15"/>
    <p:sldId id="3991" r:id="rId16"/>
    <p:sldId id="3979" r:id="rId17"/>
    <p:sldId id="3974" r:id="rId18"/>
    <p:sldId id="3946" r:id="rId19"/>
    <p:sldId id="3947" r:id="rId20"/>
    <p:sldId id="3950" r:id="rId21"/>
    <p:sldId id="3952" r:id="rId22"/>
    <p:sldId id="3956" r:id="rId23"/>
    <p:sldId id="3957" r:id="rId24"/>
    <p:sldId id="3973" r:id="rId25"/>
    <p:sldId id="3960" r:id="rId26"/>
    <p:sldId id="3963" r:id="rId27"/>
    <p:sldId id="3967" r:id="rId28"/>
    <p:sldId id="3969" r:id="rId29"/>
    <p:sldId id="3971" r:id="rId30"/>
    <p:sldId id="277" r:id="rId31"/>
    <p:sldId id="3972" r:id="rId32"/>
    <p:sldId id="275" r:id="rId33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 Auberto Quispe Remo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00FF00"/>
    <a:srgbClr val="66FF99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4" autoAdjust="0"/>
    <p:restoredTop sz="93842" autoAdjust="0"/>
  </p:normalViewPr>
  <p:slideViewPr>
    <p:cSldViewPr snapToGrid="0">
      <p:cViewPr varScale="1">
        <p:scale>
          <a:sx n="42" d="100"/>
          <a:sy n="42" d="100"/>
        </p:scale>
        <p:origin x="978" y="48"/>
      </p:cViewPr>
      <p:guideLst>
        <p:guide orient="horz" pos="2863"/>
        <p:guide pos="21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BF22190F-2779-4BC8-B8EF-4936AA377EE8}" type="datetimeFigureOut">
              <a:rPr lang="es-PE" smtClean="0"/>
              <a:t>7/09/2020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0A9E180E-E9E0-42BF-A53C-93AA027853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43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_tradnl" dirty="0"/>
          </a:p>
        </p:txBody>
      </p:sp>
      <p:sp>
        <p:nvSpPr>
          <p:cNvPr id="1638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52310" indent="-250889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03554" indent="-200711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04976" indent="-200711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06397" indent="-200711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07819" indent="-200711" defTabSz="4014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09240" indent="-200711" defTabSz="4014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010662" indent="-200711" defTabSz="4014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412084" indent="-200711" defTabSz="40142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AA9CBB-47E5-4884-B1C7-48A36FA94C33}" type="slidenum">
              <a:rPr lang="es-ES" altLang="es-ES_tradnl"/>
              <a:pPr>
                <a:spcBef>
                  <a:spcPct val="0"/>
                </a:spcBef>
              </a:pPr>
              <a:t>1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0763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0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5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9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48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88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6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2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5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6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74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1799-0BAD-490E-8960-C03C548DFB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64159-FDDF-42B1-BE79-E3861250D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9" r:id="rId13"/>
    <p:sldLayoutId id="2147483850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44152AB-3EFF-4143-8AF7-F0B131CF8683}"/>
              </a:ext>
            </a:extLst>
          </p:cNvPr>
          <p:cNvSpPr/>
          <p:nvPr/>
        </p:nvSpPr>
        <p:spPr>
          <a:xfrm>
            <a:off x="457200" y="1362628"/>
            <a:ext cx="115715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SUSTENTACIÓN DEL PROYECTO DE LEY </a:t>
            </a:r>
            <a:r>
              <a:rPr lang="es-P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 6022/2020-CR </a:t>
            </a:r>
          </a:p>
          <a:p>
            <a:pPr algn="ctr"/>
            <a:endParaRPr lang="es-P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MODIFICA DIVERSOS ARTÍCULOS DEL DECRETO LEGISLATIVO </a:t>
            </a:r>
            <a:r>
              <a:rPr lang="es-E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997, EL CUAL PROMUEVE EL FORTALECIMIENTO DE LAS DIRECCIONES REGIONALES DE AGRICULTURA Y AGENCIAS AGRARIAS DE LOS GOBIERNOS REGIONALES</a:t>
            </a: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COMISIÓN AGRARIA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AGOSTO DE 2020</a:t>
            </a:r>
          </a:p>
          <a:p>
            <a:pPr algn="ctr"/>
            <a:endParaRPr lang="es-PE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6D6803-3F45-477D-8C1C-BDFCB229A125}"/>
              </a:ext>
            </a:extLst>
          </p:cNvPr>
          <p:cNvSpPr/>
          <p:nvPr/>
        </p:nvSpPr>
        <p:spPr>
          <a:xfrm>
            <a:off x="0" y="-1"/>
            <a:ext cx="12192000" cy="15768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42" y="73572"/>
            <a:ext cx="3041915" cy="15873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4753" r="4407" b="4599"/>
          <a:stretch/>
        </p:blipFill>
        <p:spPr>
          <a:xfrm>
            <a:off x="1" y="-3176"/>
            <a:ext cx="1534886" cy="15799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3" r="4319" b="26119"/>
          <a:stretch/>
        </p:blipFill>
        <p:spPr>
          <a:xfrm>
            <a:off x="10601534" y="-3176"/>
            <a:ext cx="1561222" cy="157681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84A4F1C-BB35-4F39-8728-F70B1ACB5476}"/>
              </a:ext>
            </a:extLst>
          </p:cNvPr>
          <p:cNvSpPr/>
          <p:nvPr/>
        </p:nvSpPr>
        <p:spPr>
          <a:xfrm>
            <a:off x="4284792" y="4613690"/>
            <a:ext cx="3916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 Pineda Santos</a:t>
            </a:r>
          </a:p>
          <a:p>
            <a:pPr algn="ctr"/>
            <a:r>
              <a:rPr lang="es-P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Congresista</a:t>
            </a:r>
            <a:endParaRPr lang="es-E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Demanda </a:t>
            </a:r>
            <a:r>
              <a:rPr lang="es-PE" sz="2800" b="1" dirty="0"/>
              <a:t>de servicios de los productores agrarios</a:t>
            </a:r>
            <a:endParaRPr lang="es-P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13146" b="13973"/>
          <a:stretch/>
        </p:blipFill>
        <p:spPr bwMode="auto">
          <a:xfrm>
            <a:off x="351970" y="917898"/>
            <a:ext cx="9521373" cy="40895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6662057" y="4001462"/>
            <a:ext cx="5392691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responsable de atender los servicios que demandan los productores</a:t>
            </a:r>
            <a:endParaRPr lang="es-P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Ministerio de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Agencia Agraria 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Gobierno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Regional. </a:t>
            </a:r>
            <a:endParaRPr 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6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7300686" y="2201691"/>
            <a:ext cx="4891314" cy="34778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Servicios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que brinda la agencia agraria según los funcionarios DRA y </a:t>
            </a:r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AA: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de Cadenas productivas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organizacional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de precios y siembras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técnico-productiva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en gestión y organización.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Oferta de Servicios de </a:t>
            </a:r>
            <a:r>
              <a:rPr lang="es-PE" sz="2800" b="1" dirty="0"/>
              <a:t>la </a:t>
            </a:r>
            <a:r>
              <a:rPr lang="es-PE" sz="2800" b="1" dirty="0" smtClean="0"/>
              <a:t>Agencia Agraria</a:t>
            </a:r>
            <a:endParaRPr lang="es-P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1167" r="3046"/>
          <a:stretch>
            <a:fillRect/>
          </a:stretch>
        </p:blipFill>
        <p:spPr bwMode="auto">
          <a:xfrm>
            <a:off x="-1" y="885371"/>
            <a:ext cx="7170057" cy="59726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6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7431314" y="1809806"/>
            <a:ext cx="4623434" cy="409342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Principales funciones de las agencias agrarias según los funcionarios DRA:</a:t>
            </a:r>
            <a:endParaRPr lang="es-P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Brindar información agraria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Brindar asistencia técnica y extensión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la organización de los productores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 cadenas productivas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Facilitar y concertar con entidades del sector.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Principales funciones de las Agencias Agrarias</a:t>
            </a:r>
            <a:endParaRPr lang="es-P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488"/>
          <a:stretch>
            <a:fillRect/>
          </a:stretch>
        </p:blipFill>
        <p:spPr bwMode="auto">
          <a:xfrm>
            <a:off x="0" y="1088571"/>
            <a:ext cx="7300686" cy="5254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5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7431314" y="1809806"/>
            <a:ext cx="4623434" cy="34778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Principales funciones de las agencias agrarias según los </a:t>
            </a:r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líderes agrarios: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 técnica y extensión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de productores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en gestión y mercados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en general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de oportunidades de mercados.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Principales funciones de las Agencias Agrarias</a:t>
            </a:r>
            <a:endParaRPr lang="es-P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r="4820"/>
          <a:stretch>
            <a:fillRect/>
          </a:stretch>
        </p:blipFill>
        <p:spPr bwMode="auto">
          <a:xfrm>
            <a:off x="-1" y="1219201"/>
            <a:ext cx="7242629" cy="5088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2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Diagnóstico </a:t>
            </a:r>
            <a:r>
              <a:rPr lang="es-PE" sz="2800" b="1" dirty="0"/>
              <a:t>de PROSAAMER </a:t>
            </a:r>
            <a:r>
              <a:rPr lang="es-PE" sz="2800" b="1" dirty="0" smtClean="0"/>
              <a:t>2018 – Diagnostico </a:t>
            </a:r>
            <a:r>
              <a:rPr lang="es-PE" sz="2800" b="1" dirty="0"/>
              <a:t>del estado situacional del MINAGRI – legislatura 2018-2019 </a:t>
            </a:r>
            <a:endParaRPr lang="es-P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4 Rectángulo"/>
          <p:cNvSpPr/>
          <p:nvPr/>
        </p:nvSpPr>
        <p:spPr>
          <a:xfrm>
            <a:off x="145144" y="1249691"/>
            <a:ext cx="11501114" cy="50244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 smtClean="0">
                <a:cs typeface="Arial" panose="020B0604020202020204" pitchFamily="34" charset="0"/>
              </a:rPr>
              <a:t>Maquinarias</a:t>
            </a:r>
            <a:r>
              <a:rPr lang="es-PE" sz="2800" dirty="0">
                <a:cs typeface="Arial" panose="020B0604020202020204" pitchFamily="34" charset="0"/>
              </a:rPr>
              <a:t>, equipos, camiones, camionetas, motocicletas, etc., el 80% están descompuestos por falta de mantenimiento o simplemente ya paso su vida útil y repararlas es tan caro como comprar uno nuevo</a:t>
            </a:r>
            <a:r>
              <a:rPr lang="es-PE" sz="2800" dirty="0" smtClean="0">
                <a:cs typeface="Arial" panose="020B0604020202020204" pitchFamily="34" charset="0"/>
              </a:rPr>
              <a:t>.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 smtClean="0">
                <a:cs typeface="Arial" panose="020B0604020202020204" pitchFamily="34" charset="0"/>
              </a:rPr>
              <a:t>Infraestructura </a:t>
            </a:r>
            <a:r>
              <a:rPr lang="es-PE" sz="2800" dirty="0">
                <a:cs typeface="Arial" panose="020B0604020202020204" pitchFamily="34" charset="0"/>
              </a:rPr>
              <a:t>de </a:t>
            </a:r>
            <a:r>
              <a:rPr lang="es-PE" sz="2800" dirty="0" smtClean="0">
                <a:cs typeface="Arial" panose="020B0604020202020204" pitchFamily="34" charset="0"/>
              </a:rPr>
              <a:t>locales </a:t>
            </a:r>
            <a:r>
              <a:rPr lang="es-PE" sz="2800" dirty="0">
                <a:cs typeface="Arial" panose="020B0604020202020204" pitchFamily="34" charset="0"/>
              </a:rPr>
              <a:t>de las oficinas agrarias </a:t>
            </a:r>
            <a:r>
              <a:rPr lang="es-PE" sz="2800" dirty="0" smtClean="0">
                <a:cs typeface="Arial" panose="020B0604020202020204" pitchFamily="34" charset="0"/>
              </a:rPr>
              <a:t>muestran </a:t>
            </a:r>
            <a:r>
              <a:rPr lang="es-PE" sz="2800" dirty="0">
                <a:cs typeface="Arial" panose="020B0604020202020204" pitchFamily="34" charset="0"/>
              </a:rPr>
              <a:t>signos de deterioro en </a:t>
            </a:r>
            <a:r>
              <a:rPr lang="es-PE" sz="2800" dirty="0" smtClean="0">
                <a:cs typeface="Arial" panose="020B0604020202020204" pitchFamily="34" charset="0"/>
              </a:rPr>
              <a:t>techos </a:t>
            </a:r>
            <a:r>
              <a:rPr lang="es-PE" sz="2800" dirty="0">
                <a:cs typeface="Arial" panose="020B0604020202020204" pitchFamily="34" charset="0"/>
              </a:rPr>
              <a:t>y pisos, siendo necesario su remodelación. 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 smtClean="0">
                <a:cs typeface="Arial" panose="020B0604020202020204" pitchFamily="34" charset="0"/>
              </a:rPr>
              <a:t>Directores </a:t>
            </a:r>
            <a:r>
              <a:rPr lang="es-PE" sz="2800" dirty="0">
                <a:cs typeface="Arial" panose="020B0604020202020204" pitchFamily="34" charset="0"/>
              </a:rPr>
              <a:t>Regionales Agrarias, indican que sus Gobierno Regional no les apoya con el incremento de su presupuesto debido a que el MINAGRI les ha trasferido 17 de sus funciones más no el presupuesto para </a:t>
            </a:r>
            <a:r>
              <a:rPr lang="es-PE" sz="2800" dirty="0" smtClean="0">
                <a:cs typeface="Arial" panose="020B0604020202020204" pitchFamily="34" charset="0"/>
              </a:rPr>
              <a:t>ejecutarla.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 smtClean="0">
                <a:cs typeface="Arial" panose="020B0604020202020204" pitchFamily="34" charset="0"/>
              </a:rPr>
              <a:t>Programas Nacionales cuando </a:t>
            </a:r>
            <a:r>
              <a:rPr lang="es-PE" sz="2800" dirty="0">
                <a:cs typeface="Arial" panose="020B0604020202020204" pitchFamily="34" charset="0"/>
              </a:rPr>
              <a:t>ejecutan un proyecto de desarrollo agrario en las regiones, no requieren de </a:t>
            </a:r>
            <a:r>
              <a:rPr lang="es-PE" sz="2800" dirty="0" smtClean="0">
                <a:cs typeface="Arial" panose="020B0604020202020204" pitchFamily="34" charset="0"/>
              </a:rPr>
              <a:t>opinión </a:t>
            </a:r>
            <a:r>
              <a:rPr lang="es-PE" sz="2800" dirty="0">
                <a:cs typeface="Arial" panose="020B0604020202020204" pitchFamily="34" charset="0"/>
              </a:rPr>
              <a:t>o visto bueno del ente rector de la región en materias agrarias sobre el proyecto que pretenden ejecutar. </a:t>
            </a:r>
          </a:p>
        </p:txBody>
      </p:sp>
    </p:spTree>
    <p:extLst>
      <p:ext uri="{BB962C8B-B14F-4D97-AF65-F5344CB8AC3E}">
        <p14:creationId xmlns:p14="http://schemas.microsoft.com/office/powerpoint/2010/main" val="373417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/>
          <p:nvPr/>
        </p:nvSpPr>
        <p:spPr>
          <a:xfrm>
            <a:off x="145144" y="1191635"/>
            <a:ext cx="11501114" cy="50244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 smtClean="0">
                <a:cs typeface="Arial" panose="020B0604020202020204" pitchFamily="34" charset="0"/>
              </a:rPr>
              <a:t>Importancia </a:t>
            </a:r>
            <a:r>
              <a:rPr lang="es-PE" sz="2800" dirty="0">
                <a:cs typeface="Arial" panose="020B0604020202020204" pitchFamily="34" charset="0"/>
              </a:rPr>
              <a:t>de fortalecer las Direcciones Regionales de Agricultura, Agencias </a:t>
            </a:r>
            <a:r>
              <a:rPr lang="es-PE" sz="2800" dirty="0" smtClean="0">
                <a:cs typeface="Arial" panose="020B0604020202020204" pitchFamily="34" charset="0"/>
              </a:rPr>
              <a:t>Agrarias.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Siendo necesario y urgente, que el programa propuesto por la presente </a:t>
            </a:r>
            <a:r>
              <a:rPr lang="es-PE" sz="2800" dirty="0" err="1">
                <a:cs typeface="Arial" panose="020B0604020202020204" pitchFamily="34" charset="0"/>
              </a:rPr>
              <a:t>inicativa</a:t>
            </a:r>
            <a:r>
              <a:rPr lang="es-PE" sz="2800" dirty="0">
                <a:cs typeface="Arial" panose="020B0604020202020204" pitchFamily="34" charset="0"/>
              </a:rPr>
              <a:t>, se constituya como unidad ejecutora adscrita al Viceministerio de Políticas Agrarias. </a:t>
            </a:r>
            <a:endParaRPr lang="es-PE" sz="2800" dirty="0" smtClean="0">
              <a:cs typeface="Arial" panose="020B0604020202020204" pitchFamily="34" charset="0"/>
            </a:endParaRP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Al concretarse este programa se irá redefiniendo el rol, misión y funciones de las Direcciones Regionales de </a:t>
            </a:r>
            <a:r>
              <a:rPr lang="es-PE" sz="2800" dirty="0" smtClean="0">
                <a:cs typeface="Arial" panose="020B0604020202020204" pitchFamily="34" charset="0"/>
              </a:rPr>
              <a:t>Agricultura y </a:t>
            </a:r>
            <a:r>
              <a:rPr lang="es-PE" sz="2800" dirty="0">
                <a:cs typeface="Arial" panose="020B0604020202020204" pitchFamily="34" charset="0"/>
              </a:rPr>
              <a:t>Agencias </a:t>
            </a:r>
            <a:r>
              <a:rPr lang="es-PE" sz="2800" dirty="0" smtClean="0">
                <a:cs typeface="Arial" panose="020B0604020202020204" pitchFamily="34" charset="0"/>
              </a:rPr>
              <a:t>Agrarias.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 smtClean="0">
                <a:cs typeface="Arial" panose="020B0604020202020204" pitchFamily="34" charset="0"/>
              </a:rPr>
              <a:t>La </a:t>
            </a:r>
            <a:r>
              <a:rPr lang="es-PE" sz="2800" dirty="0">
                <a:cs typeface="Arial" panose="020B0604020202020204" pitchFamily="34" charset="0"/>
              </a:rPr>
              <a:t>redefinición de roles se insertaría y tendría lógica en el marco de un proceso mayor de fortalecimiento de la gestión descentralizada e integral de los espacios rurales, con participación protagónica de las Direcciones Regionales de </a:t>
            </a:r>
            <a:r>
              <a:rPr lang="es-PE" sz="2800" dirty="0" smtClean="0">
                <a:cs typeface="Arial" panose="020B0604020202020204" pitchFamily="34" charset="0"/>
              </a:rPr>
              <a:t>Agricultura y </a:t>
            </a:r>
            <a:r>
              <a:rPr lang="es-PE" sz="2800" dirty="0">
                <a:cs typeface="Arial" panose="020B0604020202020204" pitchFamily="34" charset="0"/>
              </a:rPr>
              <a:t>Agencias </a:t>
            </a:r>
            <a:r>
              <a:rPr lang="es-PE" sz="2800" dirty="0" smtClean="0">
                <a:cs typeface="Arial" panose="020B0604020202020204" pitchFamily="34" charset="0"/>
              </a:rPr>
              <a:t>Agrarias</a:t>
            </a:r>
            <a:r>
              <a:rPr lang="es-PE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0000FF"/>
                </a:solidFill>
              </a:rPr>
              <a:t>CONCLUSIONES</a:t>
            </a:r>
            <a:endParaRPr lang="es-PE" sz="44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5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5 Rectángulo">
            <a:extLst>
              <a:ext uri="{FF2B5EF4-FFF2-40B4-BE49-F238E27FC236}">
                <a16:creationId xmlns:a16="http://schemas.microsoft.com/office/drawing/2014/main" id="{6ED4193B-1489-415A-B490-1F6E192E96FD}"/>
              </a:ext>
            </a:extLst>
          </p:cNvPr>
          <p:cNvSpPr/>
          <p:nvPr/>
        </p:nvSpPr>
        <p:spPr>
          <a:xfrm>
            <a:off x="0" y="736285"/>
            <a:ext cx="12192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LEGAL</a:t>
            </a:r>
            <a:endParaRPr lang="es-PE" sz="44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871330" y="1890447"/>
            <a:ext cx="4565375" cy="3600986"/>
          </a:xfrm>
          <a:prstGeom prst="rect">
            <a:avLst/>
          </a:prstGeom>
          <a:solidFill>
            <a:srgbClr val="0000FF">
              <a:alpha val="13000"/>
            </a:srgbClr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 6022/2020-CR </a:t>
            </a:r>
          </a:p>
          <a:p>
            <a:pPr algn="ctr"/>
            <a:endParaRPr lang="es-PE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MODIFICA DIVERSOS ARTÍCULOS DEL DECRETO LEGISLATIVO 997, EL CUAL PROMUEVE EL FORTALECIMIENTO DE LAS DIRECCIONES REGIONALES DE AGRICULTURA Y AGENCIAS AGRARIAS DE LOS GOBIERNOS REGIONALES”</a:t>
            </a:r>
          </a:p>
          <a:p>
            <a:pPr algn="ctr"/>
            <a:endParaRPr lang="es-E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Qué se ha hecho en favor del agro, qué no y qué está pendiente?">
            <a:extLst>
              <a:ext uri="{FF2B5EF4-FFF2-40B4-BE49-F238E27FC236}">
                <a16:creationId xmlns:a16="http://schemas.microsoft.com/office/drawing/2014/main" id="{3266925F-EC00-4194-862E-BFBE4A40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26" y="1890447"/>
            <a:ext cx="5353878" cy="3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rticulo tecnico, hoy: La domotica en el agro -">
            <a:extLst>
              <a:ext uri="{FF2B5EF4-FFF2-40B4-BE49-F238E27FC236}">
                <a16:creationId xmlns:a16="http://schemas.microsoft.com/office/drawing/2014/main" id="{12BE3BB0-724E-4C6C-853E-65DB8523B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23664" r="8557" b="25798"/>
          <a:stretch/>
        </p:blipFill>
        <p:spPr bwMode="auto">
          <a:xfrm>
            <a:off x="5797825" y="1890448"/>
            <a:ext cx="5363818" cy="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2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2945571-30D5-284C-AB08-18FCDDB1BB34}"/>
              </a:ext>
            </a:extLst>
          </p:cNvPr>
          <p:cNvSpPr txBox="1">
            <a:spLocks/>
          </p:cNvSpPr>
          <p:nvPr/>
        </p:nvSpPr>
        <p:spPr>
          <a:xfrm>
            <a:off x="4998472" y="2105568"/>
            <a:ext cx="6389817" cy="3064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84200" marR="5080" indent="-571500" algn="just">
              <a:lnSpc>
                <a:spcPct val="100400"/>
              </a:lnSpc>
              <a:spcBef>
                <a:spcPts val="75"/>
              </a:spcBef>
              <a:buAutoNum type="romanUcPeriod"/>
            </a:pPr>
            <a:r>
              <a:rPr lang="es-ES" sz="2800" kern="0" spc="5" dirty="0"/>
              <a:t>Objetivo</a:t>
            </a:r>
          </a:p>
          <a:p>
            <a:pPr marL="584200" marR="5080" indent="-571500" algn="just">
              <a:lnSpc>
                <a:spcPct val="100400"/>
              </a:lnSpc>
              <a:spcBef>
                <a:spcPts val="75"/>
              </a:spcBef>
              <a:buAutoNum type="romanUcPeriod"/>
            </a:pPr>
            <a:r>
              <a:rPr lang="es-ES" sz="2800" kern="0" spc="5" dirty="0"/>
              <a:t>Modificación de artículos al  LOF del MINAGRI</a:t>
            </a:r>
          </a:p>
          <a:p>
            <a:pPr marL="584200" marR="5080" indent="-571500" algn="just">
              <a:lnSpc>
                <a:spcPct val="100400"/>
              </a:lnSpc>
              <a:spcBef>
                <a:spcPts val="75"/>
              </a:spcBef>
              <a:buAutoNum type="romanUcPeriod"/>
            </a:pPr>
            <a:r>
              <a:rPr lang="es-ES" sz="2800" kern="0" spc="5" dirty="0">
                <a:solidFill>
                  <a:srgbClr val="0000FF"/>
                </a:solidFill>
              </a:rPr>
              <a:t>PROGRAMA DE FORTALECIMIENTO</a:t>
            </a:r>
            <a:r>
              <a:rPr lang="es-ES" sz="2800" kern="0" spc="5" dirty="0"/>
              <a:t> a las Direcciones Regionales Agrarias y Agencias Agrarias</a:t>
            </a:r>
            <a:endParaRPr lang="es-ES" sz="2800" kern="0" spc="5" dirty="0">
              <a:latin typeface="+mn-lt"/>
            </a:endParaRPr>
          </a:p>
          <a:p>
            <a:pPr marL="584200" marR="5080" indent="-571500" algn="just">
              <a:lnSpc>
                <a:spcPct val="100400"/>
              </a:lnSpc>
              <a:spcBef>
                <a:spcPts val="75"/>
              </a:spcBef>
              <a:buAutoNum type="romanUcPeriod"/>
            </a:pP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RURALIZACIÓN</a:t>
            </a:r>
            <a:r>
              <a:rPr lang="es-ES" sz="2800" kern="0" spc="5" dirty="0">
                <a:latin typeface="+mn-lt"/>
              </a:rPr>
              <a:t> del MINAGRI</a:t>
            </a:r>
          </a:p>
        </p:txBody>
      </p:sp>
      <p:pic>
        <p:nvPicPr>
          <p:cNvPr id="2050" name="Picture 2" descr="Una mirada al crédito agrícola | Agrícola | Actualidad | ESAN">
            <a:extLst>
              <a:ext uri="{FF2B5EF4-FFF2-40B4-BE49-F238E27FC236}">
                <a16:creationId xmlns:a16="http://schemas.microsoft.com/office/drawing/2014/main" id="{B756C0BF-0BAE-429F-8CD9-E651B33F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706"/>
            <a:ext cx="4553131" cy="64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0BF1004-3AC9-43DB-9615-C741483D6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1732" y="914340"/>
            <a:ext cx="7410268" cy="62517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marL="12700" marR="5080" indent="63500" algn="ctr">
              <a:lnSpc>
                <a:spcPct val="100400"/>
              </a:lnSpc>
              <a:spcBef>
                <a:spcPts val="75"/>
              </a:spcBef>
            </a:pPr>
            <a:r>
              <a:rPr lang="es-ES" sz="4000" u="sng" spc="5" dirty="0">
                <a:solidFill>
                  <a:schemeClr val="accent2">
                    <a:lumMod val="75000"/>
                  </a:schemeClr>
                </a:solidFill>
              </a:rPr>
              <a:t>CONTENIDO</a:t>
            </a:r>
            <a:endParaRPr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0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2945571-30D5-284C-AB08-18FCDDB1BB34}"/>
              </a:ext>
            </a:extLst>
          </p:cNvPr>
          <p:cNvSpPr txBox="1">
            <a:spLocks/>
          </p:cNvSpPr>
          <p:nvPr/>
        </p:nvSpPr>
        <p:spPr>
          <a:xfrm>
            <a:off x="4998472" y="1920512"/>
            <a:ext cx="6389817" cy="34951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31825" marR="5080" indent="-619125" algn="just">
              <a:lnSpc>
                <a:spcPct val="100400"/>
              </a:lnSpc>
              <a:spcBef>
                <a:spcPts val="75"/>
              </a:spcBef>
              <a:buFont typeface="+mj-lt"/>
              <a:buAutoNum type="romanUcPeriod" startAt="5"/>
            </a:pPr>
            <a:r>
              <a:rPr lang="es-ES" sz="2800" kern="0" spc="5" dirty="0">
                <a:latin typeface="+mn-lt"/>
              </a:rPr>
              <a:t>Fortalecimiento del Sistema de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PLANIFICACIÓN AGRARIA</a:t>
            </a:r>
            <a:r>
              <a:rPr lang="es-ES" sz="2800" kern="0" spc="5" dirty="0">
                <a:latin typeface="+mn-lt"/>
              </a:rPr>
              <a:t> con </a:t>
            </a:r>
            <a:r>
              <a:rPr lang="es-ES" sz="2800" u="sng" kern="0" spc="5" dirty="0">
                <a:solidFill>
                  <a:srgbClr val="FF0000"/>
                </a:solidFill>
                <a:latin typeface="+mn-lt"/>
              </a:rPr>
              <a:t>Enfoque de TERRITORIO</a:t>
            </a:r>
            <a:r>
              <a:rPr lang="es-ES" sz="2800" kern="0" spc="5" dirty="0">
                <a:latin typeface="+mn-lt"/>
              </a:rPr>
              <a:t> y </a:t>
            </a:r>
            <a:r>
              <a:rPr lang="es-ES" sz="2800" u="sng" kern="0" spc="5" dirty="0">
                <a:solidFill>
                  <a:srgbClr val="FF0000"/>
                </a:solidFill>
                <a:latin typeface="+mn-lt"/>
              </a:rPr>
              <a:t>Atención a Pequeños Agricultores</a:t>
            </a:r>
            <a:r>
              <a:rPr lang="es-ES" sz="2800" kern="0" spc="5" dirty="0">
                <a:latin typeface="+mn-lt"/>
              </a:rPr>
              <a:t> </a:t>
            </a:r>
          </a:p>
          <a:p>
            <a:pPr marL="631825" marR="5080" indent="-619125" algn="just">
              <a:lnSpc>
                <a:spcPct val="100400"/>
              </a:lnSpc>
              <a:spcBef>
                <a:spcPts val="75"/>
              </a:spcBef>
              <a:buFont typeface="+mj-lt"/>
              <a:buAutoNum type="romanUcPeriod" startAt="5"/>
            </a:pPr>
            <a:r>
              <a:rPr lang="es-ES" sz="2800" kern="0" spc="5" dirty="0">
                <a:latin typeface="+mn-lt"/>
              </a:rPr>
              <a:t>Informe al congreso de la república</a:t>
            </a:r>
          </a:p>
          <a:p>
            <a:pPr marL="631825" marR="5080" indent="-619125" algn="just">
              <a:lnSpc>
                <a:spcPct val="100400"/>
              </a:lnSpc>
              <a:spcBef>
                <a:spcPts val="75"/>
              </a:spcBef>
              <a:buFont typeface="+mj-lt"/>
              <a:buAutoNum type="romanUcPeriod" startAt="5"/>
            </a:pPr>
            <a:r>
              <a:rPr lang="es-ES" sz="2800" kern="0" spc="5" dirty="0">
                <a:latin typeface="+mn-lt"/>
              </a:rPr>
              <a:t>Reorganización y Fortalecimiento de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LA INTEGRIDAD INSTITUCIONAL</a:t>
            </a:r>
          </a:p>
          <a:p>
            <a:pPr marL="631825" marR="5080" indent="-619125" algn="just">
              <a:lnSpc>
                <a:spcPct val="100400"/>
              </a:lnSpc>
              <a:spcBef>
                <a:spcPts val="75"/>
              </a:spcBef>
              <a:buFont typeface="+mj-lt"/>
              <a:buAutoNum type="romanUcPeriod" startAt="5"/>
            </a:pPr>
            <a:endParaRPr lang="es-ES" sz="2800" kern="0" spc="5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E6E439-D090-48D6-B581-95AB7028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201706"/>
            <a:ext cx="4553131" cy="64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02F13B59-D399-49FF-9AA6-C17DDD202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1732" y="914340"/>
            <a:ext cx="7410268" cy="62517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marL="12700" marR="5080" indent="63500" algn="ctr">
              <a:lnSpc>
                <a:spcPct val="100400"/>
              </a:lnSpc>
              <a:spcBef>
                <a:spcPts val="75"/>
              </a:spcBef>
            </a:pPr>
            <a:r>
              <a:rPr lang="es-ES" sz="4000" u="sng" spc="5" dirty="0">
                <a:solidFill>
                  <a:schemeClr val="accent2">
                    <a:lumMod val="75000"/>
                  </a:schemeClr>
                </a:solidFill>
              </a:rPr>
              <a:t>CONTENIDO</a:t>
            </a:r>
            <a:endParaRPr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5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/>
          </p:cNvSpPr>
          <p:nvPr/>
        </p:nvSpPr>
        <p:spPr>
          <a:xfrm>
            <a:off x="1105989" y="969527"/>
            <a:ext cx="9678572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dirty="0">
                <a:latin typeface="+mn-lt"/>
              </a:rPr>
              <a:t>I. OBJETIVO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71877" y="1888193"/>
            <a:ext cx="11106297" cy="174182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presente Ley tiene por objeto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modificar diversos artículos del Decreto Legislativo </a:t>
            </a:r>
            <a:r>
              <a:rPr lang="es-PE" sz="20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997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</a:t>
            </a:r>
            <a:r>
              <a:rPr lang="es-PE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Promueve</a:t>
            </a:r>
            <a:r>
              <a:rPr lang="es-PE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Fortalecimiento</a:t>
            </a:r>
            <a:r>
              <a:rPr lang="es-PE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s-PE" sz="2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PE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Direcciones Regionales de Agricultura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s-PE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Agencias Agrarias de los Gobiernos Regionales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ooperativas de las Américas - Ministerio de Agricultura de Perú lanza un  programa de fortalecimiento de las cooperativas agropecuarias">
            <a:extLst>
              <a:ext uri="{FF2B5EF4-FFF2-40B4-BE49-F238E27FC236}">
                <a16:creationId xmlns:a16="http://schemas.microsoft.com/office/drawing/2014/main" id="{5763EEA9-6FD9-4D3B-B4BE-B102DC10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06" y="3926768"/>
            <a:ext cx="3392909" cy="21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íctor Fuentes: «La principal tarea del Estado debe ser el fortalecimiento  de la institucionalidad»">
            <a:extLst>
              <a:ext uri="{FF2B5EF4-FFF2-40B4-BE49-F238E27FC236}">
                <a16:creationId xmlns:a16="http://schemas.microsoft.com/office/drawing/2014/main" id="{B331396F-F0E2-4160-91B1-64517412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85" y="4039141"/>
            <a:ext cx="3064329" cy="20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E7D8651-3DEB-44CE-8DBA-9BC0C503B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8783"/>
            <a:ext cx="12191999" cy="6251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525" rIns="0" bIns="0" rtlCol="0">
            <a:spAutoFit/>
          </a:bodyPr>
          <a:lstStyle/>
          <a:p>
            <a:pPr marL="12700" marR="5080" indent="63500" algn="ctr">
              <a:lnSpc>
                <a:spcPct val="100400"/>
              </a:lnSpc>
              <a:spcBef>
                <a:spcPts val="75"/>
              </a:spcBef>
            </a:pPr>
            <a:r>
              <a:rPr lang="es-ES" sz="4000" u="sng" spc="5" dirty="0">
                <a:solidFill>
                  <a:srgbClr val="0000FF"/>
                </a:solidFill>
              </a:rPr>
              <a:t>SITUACIÓN ACTUAL DEL SECTOR AGRARIO</a:t>
            </a:r>
            <a:endParaRPr sz="4000" u="sng" dirty="0">
              <a:solidFill>
                <a:srgbClr val="0000FF"/>
              </a:solidFill>
            </a:endParaRPr>
          </a:p>
        </p:txBody>
      </p:sp>
      <p:pic>
        <p:nvPicPr>
          <p:cNvPr id="6146" name="Picture 2" descr="Por qué se desprecia el agro y sus industrias? – Agriculturers.com | Red de  Especialistas en Agricultura">
            <a:extLst>
              <a:ext uri="{FF2B5EF4-FFF2-40B4-BE49-F238E27FC236}">
                <a16:creationId xmlns:a16="http://schemas.microsoft.com/office/drawing/2014/main" id="{C7E589CF-3D50-4FF2-A687-A427E2AF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2" y="1494267"/>
            <a:ext cx="5568384" cy="476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87109" y="1021279"/>
            <a:ext cx="6004890" cy="116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1" name="Grupo 30"/>
          <p:cNvGrpSpPr/>
          <p:nvPr/>
        </p:nvGrpSpPr>
        <p:grpSpPr>
          <a:xfrm>
            <a:off x="6187109" y="1621668"/>
            <a:ext cx="6280305" cy="1342912"/>
            <a:chOff x="6346766" y="2694374"/>
            <a:chExt cx="6280305" cy="1342912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42F0DE64-4F09-479D-8BEF-8EBEA92201C3}"/>
                </a:ext>
              </a:extLst>
            </p:cNvPr>
            <p:cNvGrpSpPr/>
            <p:nvPr/>
          </p:nvGrpSpPr>
          <p:grpSpPr>
            <a:xfrm>
              <a:off x="6346766" y="2694374"/>
              <a:ext cx="6280305" cy="1342912"/>
              <a:chOff x="7524551" y="4333461"/>
              <a:chExt cx="4187153" cy="808773"/>
            </a:xfrm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56CA5541-1C49-4B7D-923A-362E5DF03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5242" y="4333461"/>
                <a:ext cx="3917091" cy="808773"/>
              </a:xfrm>
              <a:prstGeom prst="roundRect">
                <a:avLst>
                  <a:gd name="adj" fmla="val 50000"/>
                </a:avLst>
              </a:prstGeom>
              <a:solidFill>
                <a:srgbClr val="92D050">
                  <a:alpha val="6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0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6190A45B-EF1D-4473-9867-94F72B11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551" y="4333461"/>
                <a:ext cx="1009919" cy="808772"/>
              </a:xfrm>
              <a:custGeom>
                <a:avLst/>
                <a:gdLst>
                  <a:gd name="T0" fmla="*/ 2374 w 2375"/>
                  <a:gd name="T1" fmla="*/ 0 h 1861"/>
                  <a:gd name="T2" fmla="*/ 928 w 2375"/>
                  <a:gd name="T3" fmla="*/ 0 h 1861"/>
                  <a:gd name="T4" fmla="*/ 928 w 2375"/>
                  <a:gd name="T5" fmla="*/ 0 h 1861"/>
                  <a:gd name="T6" fmla="*/ 0 w 2375"/>
                  <a:gd name="T7" fmla="*/ 931 h 1861"/>
                  <a:gd name="T8" fmla="*/ 0 w 2375"/>
                  <a:gd name="T9" fmla="*/ 931 h 1861"/>
                  <a:gd name="T10" fmla="*/ 272 w 2375"/>
                  <a:gd name="T11" fmla="*/ 1588 h 1861"/>
                  <a:gd name="T12" fmla="*/ 272 w 2375"/>
                  <a:gd name="T13" fmla="*/ 1588 h 1861"/>
                  <a:gd name="T14" fmla="*/ 928 w 2375"/>
                  <a:gd name="T15" fmla="*/ 1860 h 1861"/>
                  <a:gd name="T16" fmla="*/ 2374 w 2375"/>
                  <a:gd name="T17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5" h="1861">
                    <a:moveTo>
                      <a:pt x="2374" y="0"/>
                    </a:moveTo>
                    <a:lnTo>
                      <a:pt x="928" y="0"/>
                    </a:lnTo>
                    <a:lnTo>
                      <a:pt x="928" y="0"/>
                    </a:lnTo>
                    <a:cubicBezTo>
                      <a:pt x="415" y="0"/>
                      <a:pt x="0" y="417"/>
                      <a:pt x="0" y="931"/>
                    </a:cubicBezTo>
                    <a:lnTo>
                      <a:pt x="0" y="931"/>
                    </a:lnTo>
                    <a:cubicBezTo>
                      <a:pt x="0" y="1187"/>
                      <a:pt x="104" y="1420"/>
                      <a:pt x="272" y="1588"/>
                    </a:cubicBezTo>
                    <a:lnTo>
                      <a:pt x="272" y="1588"/>
                    </a:lnTo>
                    <a:cubicBezTo>
                      <a:pt x="439" y="1756"/>
                      <a:pt x="672" y="1860"/>
                      <a:pt x="928" y="1860"/>
                    </a:cubicBezTo>
                    <a:lnTo>
                      <a:pt x="2374" y="0"/>
                    </a:lnTo>
                  </a:path>
                </a:pathLst>
              </a:custGeom>
              <a:solidFill>
                <a:srgbClr val="00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0BCE3987-1198-41D7-8E52-458C9C776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551" y="4333461"/>
                <a:ext cx="863623" cy="808772"/>
              </a:xfrm>
              <a:custGeom>
                <a:avLst/>
                <a:gdLst>
                  <a:gd name="T0" fmla="*/ 2374 w 2375"/>
                  <a:gd name="T1" fmla="*/ 1860 h 1861"/>
                  <a:gd name="T2" fmla="*/ 928 w 2375"/>
                  <a:gd name="T3" fmla="*/ 1860 h 1861"/>
                  <a:gd name="T4" fmla="*/ 928 w 2375"/>
                  <a:gd name="T5" fmla="*/ 1860 h 1861"/>
                  <a:gd name="T6" fmla="*/ 0 w 2375"/>
                  <a:gd name="T7" fmla="*/ 931 h 1861"/>
                  <a:gd name="T8" fmla="*/ 0 w 2375"/>
                  <a:gd name="T9" fmla="*/ 931 h 1861"/>
                  <a:gd name="T10" fmla="*/ 272 w 2375"/>
                  <a:gd name="T11" fmla="*/ 273 h 1861"/>
                  <a:gd name="T12" fmla="*/ 272 w 2375"/>
                  <a:gd name="T13" fmla="*/ 273 h 1861"/>
                  <a:gd name="T14" fmla="*/ 928 w 2375"/>
                  <a:gd name="T15" fmla="*/ 0 h 1861"/>
                  <a:gd name="T16" fmla="*/ 2374 w 2375"/>
                  <a:gd name="T17" fmla="*/ 186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5" h="1861">
                    <a:moveTo>
                      <a:pt x="2374" y="1860"/>
                    </a:moveTo>
                    <a:lnTo>
                      <a:pt x="928" y="1860"/>
                    </a:lnTo>
                    <a:lnTo>
                      <a:pt x="928" y="1860"/>
                    </a:lnTo>
                    <a:cubicBezTo>
                      <a:pt x="415" y="1860"/>
                      <a:pt x="0" y="1444"/>
                      <a:pt x="0" y="931"/>
                    </a:cubicBezTo>
                    <a:lnTo>
                      <a:pt x="0" y="931"/>
                    </a:lnTo>
                    <a:cubicBezTo>
                      <a:pt x="0" y="674"/>
                      <a:pt x="104" y="441"/>
                      <a:pt x="272" y="273"/>
                    </a:cubicBezTo>
                    <a:lnTo>
                      <a:pt x="272" y="273"/>
                    </a:lnTo>
                    <a:cubicBezTo>
                      <a:pt x="439" y="105"/>
                      <a:pt x="672" y="0"/>
                      <a:pt x="928" y="0"/>
                    </a:cubicBezTo>
                    <a:lnTo>
                      <a:pt x="2374" y="186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0" name="TextBox 105">
                <a:extLst>
                  <a:ext uri="{FF2B5EF4-FFF2-40B4-BE49-F238E27FC236}">
                    <a16:creationId xmlns:a16="http://schemas.microsoft.com/office/drawing/2014/main" id="{B9A54B47-D28D-4706-9436-FD4C9A7E1658}"/>
                  </a:ext>
                </a:extLst>
              </p:cNvPr>
              <p:cNvSpPr txBox="1"/>
              <p:nvPr/>
            </p:nvSpPr>
            <p:spPr>
              <a:xfrm>
                <a:off x="8455365" y="4347787"/>
                <a:ext cx="3256339" cy="426327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r>
                  <a:rPr lang="es-PE" sz="2000" b="1" dirty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El Perú tiene más de 2,2 millones </a:t>
                </a:r>
                <a:endParaRPr lang="es-PE" sz="2000" b="1" dirty="0" smtClean="0"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  <a:p>
                <a:r>
                  <a:rPr lang="es-PE" sz="2000" b="1" dirty="0" smtClean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de </a:t>
                </a:r>
                <a:r>
                  <a:rPr lang="es-PE" sz="2000" b="1" dirty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unidades  agropecuarias</a:t>
                </a:r>
                <a:r>
                  <a:rPr lang="es-PE" sz="2000" b="1" dirty="0" smtClean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:</a:t>
                </a:r>
                <a:endParaRPr lang="es-PE" sz="2000" b="1" dirty="0"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  <p:sp>
            <p:nvSpPr>
              <p:cNvPr id="41" name="TextBox 113">
                <a:extLst>
                  <a:ext uri="{FF2B5EF4-FFF2-40B4-BE49-F238E27FC236}">
                    <a16:creationId xmlns:a16="http://schemas.microsoft.com/office/drawing/2014/main" id="{94D8C9EC-8B40-428B-96BF-7E86A1A1477A}"/>
                  </a:ext>
                </a:extLst>
              </p:cNvPr>
              <p:cNvSpPr txBox="1"/>
              <p:nvPr/>
            </p:nvSpPr>
            <p:spPr>
              <a:xfrm>
                <a:off x="7718635" y="4492938"/>
                <a:ext cx="285567" cy="5267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1</a:t>
                </a:r>
                <a:endParaRPr lang="en-US" sz="33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3A4E5A70-92D5-417A-ADD6-05B137A78DDE}"/>
                </a:ext>
              </a:extLst>
            </p:cNvPr>
            <p:cNvSpPr txBox="1"/>
            <p:nvPr/>
          </p:nvSpPr>
          <p:spPr>
            <a:xfrm>
              <a:off x="7962322" y="3327073"/>
              <a:ext cx="3959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b="1" dirty="0">
                  <a:solidFill>
                    <a:srgbClr val="0000FF"/>
                  </a:solidFill>
                </a:rPr>
                <a:t>El 81,8 % tamaño menor a 5 ha.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E" b="1" dirty="0">
                  <a:solidFill>
                    <a:srgbClr val="0000FF"/>
                  </a:solidFill>
                </a:rPr>
                <a:t>El 97% son de agricultura familiar.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187109" y="3040172"/>
            <a:ext cx="6166346" cy="1179241"/>
            <a:chOff x="5701624" y="4848492"/>
            <a:chExt cx="6166346" cy="921428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42F0DE64-4F09-479D-8BEF-8EBEA92201C3}"/>
                </a:ext>
              </a:extLst>
            </p:cNvPr>
            <p:cNvGrpSpPr/>
            <p:nvPr/>
          </p:nvGrpSpPr>
          <p:grpSpPr>
            <a:xfrm>
              <a:off x="5701624" y="4848492"/>
              <a:ext cx="6166346" cy="921428"/>
              <a:chOff x="7524551" y="4333461"/>
              <a:chExt cx="4111175" cy="808773"/>
            </a:xfrm>
          </p:grpSpPr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56CA5541-1C49-4B7D-923A-362E5DF03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5242" y="4333461"/>
                <a:ext cx="3917091" cy="808773"/>
              </a:xfrm>
              <a:prstGeom prst="roundRect">
                <a:avLst>
                  <a:gd name="adj" fmla="val 50000"/>
                </a:avLst>
              </a:prstGeom>
              <a:solidFill>
                <a:srgbClr val="92D050">
                  <a:alpha val="6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0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190A45B-EF1D-4473-9867-94F72B11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551" y="4333461"/>
                <a:ext cx="1009919" cy="808772"/>
              </a:xfrm>
              <a:custGeom>
                <a:avLst/>
                <a:gdLst>
                  <a:gd name="T0" fmla="*/ 2374 w 2375"/>
                  <a:gd name="T1" fmla="*/ 0 h 1861"/>
                  <a:gd name="T2" fmla="*/ 928 w 2375"/>
                  <a:gd name="T3" fmla="*/ 0 h 1861"/>
                  <a:gd name="T4" fmla="*/ 928 w 2375"/>
                  <a:gd name="T5" fmla="*/ 0 h 1861"/>
                  <a:gd name="T6" fmla="*/ 0 w 2375"/>
                  <a:gd name="T7" fmla="*/ 931 h 1861"/>
                  <a:gd name="T8" fmla="*/ 0 w 2375"/>
                  <a:gd name="T9" fmla="*/ 931 h 1861"/>
                  <a:gd name="T10" fmla="*/ 272 w 2375"/>
                  <a:gd name="T11" fmla="*/ 1588 h 1861"/>
                  <a:gd name="T12" fmla="*/ 272 w 2375"/>
                  <a:gd name="T13" fmla="*/ 1588 h 1861"/>
                  <a:gd name="T14" fmla="*/ 928 w 2375"/>
                  <a:gd name="T15" fmla="*/ 1860 h 1861"/>
                  <a:gd name="T16" fmla="*/ 2374 w 2375"/>
                  <a:gd name="T17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5" h="1861">
                    <a:moveTo>
                      <a:pt x="2374" y="0"/>
                    </a:moveTo>
                    <a:lnTo>
                      <a:pt x="928" y="0"/>
                    </a:lnTo>
                    <a:lnTo>
                      <a:pt x="928" y="0"/>
                    </a:lnTo>
                    <a:cubicBezTo>
                      <a:pt x="415" y="0"/>
                      <a:pt x="0" y="417"/>
                      <a:pt x="0" y="931"/>
                    </a:cubicBezTo>
                    <a:lnTo>
                      <a:pt x="0" y="931"/>
                    </a:lnTo>
                    <a:cubicBezTo>
                      <a:pt x="0" y="1187"/>
                      <a:pt x="104" y="1420"/>
                      <a:pt x="272" y="1588"/>
                    </a:cubicBezTo>
                    <a:lnTo>
                      <a:pt x="272" y="1588"/>
                    </a:lnTo>
                    <a:cubicBezTo>
                      <a:pt x="439" y="1756"/>
                      <a:pt x="672" y="1860"/>
                      <a:pt x="928" y="1860"/>
                    </a:cubicBezTo>
                    <a:lnTo>
                      <a:pt x="2374" y="0"/>
                    </a:lnTo>
                  </a:path>
                </a:pathLst>
              </a:custGeom>
              <a:solidFill>
                <a:srgbClr val="00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0BCE3987-1198-41D7-8E52-458C9C776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551" y="4333461"/>
                <a:ext cx="863623" cy="808772"/>
              </a:xfrm>
              <a:custGeom>
                <a:avLst/>
                <a:gdLst>
                  <a:gd name="T0" fmla="*/ 2374 w 2375"/>
                  <a:gd name="T1" fmla="*/ 1860 h 1861"/>
                  <a:gd name="T2" fmla="*/ 928 w 2375"/>
                  <a:gd name="T3" fmla="*/ 1860 h 1861"/>
                  <a:gd name="T4" fmla="*/ 928 w 2375"/>
                  <a:gd name="T5" fmla="*/ 1860 h 1861"/>
                  <a:gd name="T6" fmla="*/ 0 w 2375"/>
                  <a:gd name="T7" fmla="*/ 931 h 1861"/>
                  <a:gd name="T8" fmla="*/ 0 w 2375"/>
                  <a:gd name="T9" fmla="*/ 931 h 1861"/>
                  <a:gd name="T10" fmla="*/ 272 w 2375"/>
                  <a:gd name="T11" fmla="*/ 273 h 1861"/>
                  <a:gd name="T12" fmla="*/ 272 w 2375"/>
                  <a:gd name="T13" fmla="*/ 273 h 1861"/>
                  <a:gd name="T14" fmla="*/ 928 w 2375"/>
                  <a:gd name="T15" fmla="*/ 0 h 1861"/>
                  <a:gd name="T16" fmla="*/ 2374 w 2375"/>
                  <a:gd name="T17" fmla="*/ 186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5" h="1861">
                    <a:moveTo>
                      <a:pt x="2374" y="1860"/>
                    </a:moveTo>
                    <a:lnTo>
                      <a:pt x="928" y="1860"/>
                    </a:lnTo>
                    <a:lnTo>
                      <a:pt x="928" y="1860"/>
                    </a:lnTo>
                    <a:cubicBezTo>
                      <a:pt x="415" y="1860"/>
                      <a:pt x="0" y="1444"/>
                      <a:pt x="0" y="931"/>
                    </a:cubicBezTo>
                    <a:lnTo>
                      <a:pt x="0" y="931"/>
                    </a:lnTo>
                    <a:cubicBezTo>
                      <a:pt x="0" y="674"/>
                      <a:pt x="104" y="441"/>
                      <a:pt x="272" y="273"/>
                    </a:cubicBezTo>
                    <a:lnTo>
                      <a:pt x="272" y="273"/>
                    </a:lnTo>
                    <a:cubicBezTo>
                      <a:pt x="439" y="105"/>
                      <a:pt x="672" y="0"/>
                      <a:pt x="928" y="0"/>
                    </a:cubicBezTo>
                    <a:lnTo>
                      <a:pt x="2374" y="1860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9" name="TextBox 105">
                <a:extLst>
                  <a:ext uri="{FF2B5EF4-FFF2-40B4-BE49-F238E27FC236}">
                    <a16:creationId xmlns:a16="http://schemas.microsoft.com/office/drawing/2014/main" id="{B9A54B47-D28D-4706-9436-FD4C9A7E1658}"/>
                  </a:ext>
                </a:extLst>
              </p:cNvPr>
              <p:cNvSpPr txBox="1"/>
              <p:nvPr/>
            </p:nvSpPr>
            <p:spPr>
              <a:xfrm>
                <a:off x="8445124" y="4390027"/>
                <a:ext cx="3190602" cy="274412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r>
                  <a:rPr lang="es-PE" sz="2000" b="1" dirty="0" smtClean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Superficie </a:t>
                </a:r>
                <a:r>
                  <a:rPr lang="es-PE" sz="2000" b="1" dirty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agrícola: </a:t>
                </a:r>
                <a:r>
                  <a:rPr lang="es-PE" sz="2000" b="1" dirty="0" smtClean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7,1 </a:t>
                </a:r>
                <a:r>
                  <a:rPr lang="es-PE" sz="2000" b="1" dirty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millones </a:t>
                </a:r>
                <a:r>
                  <a:rPr lang="es-PE" sz="2000" b="1" dirty="0" smtClean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ha</a:t>
                </a:r>
                <a:r>
                  <a:rPr lang="es-PE" sz="2000" b="1" dirty="0"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.</a:t>
                </a:r>
              </a:p>
            </p:txBody>
          </p:sp>
          <p:sp>
            <p:nvSpPr>
              <p:cNvPr id="50" name="TextBox 113">
                <a:extLst>
                  <a:ext uri="{FF2B5EF4-FFF2-40B4-BE49-F238E27FC236}">
                    <a16:creationId xmlns:a16="http://schemas.microsoft.com/office/drawing/2014/main" id="{94D8C9EC-8B40-428B-96BF-7E86A1A1477A}"/>
                  </a:ext>
                </a:extLst>
              </p:cNvPr>
              <p:cNvSpPr txBox="1"/>
              <p:nvPr/>
            </p:nvSpPr>
            <p:spPr>
              <a:xfrm>
                <a:off x="7718635" y="4492938"/>
                <a:ext cx="285567" cy="52678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300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2</a:t>
                </a:r>
                <a:endParaRPr lang="en-US" sz="33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3A4E5A70-92D5-417A-ADD6-05B137A78DDE}"/>
                </a:ext>
              </a:extLst>
            </p:cNvPr>
            <p:cNvSpPr txBox="1"/>
            <p:nvPr/>
          </p:nvSpPr>
          <p:spPr>
            <a:xfrm>
              <a:off x="7317180" y="5240957"/>
              <a:ext cx="3959347" cy="505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_tradnl" b="1" dirty="0">
                  <a:solidFill>
                    <a:srgbClr val="0000FF"/>
                  </a:solidFill>
                </a:rPr>
                <a:t>SECANO (4,5 millones Ha).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_tradnl" b="1" dirty="0">
                  <a:solidFill>
                    <a:srgbClr val="0000FF"/>
                  </a:solidFill>
                </a:rPr>
                <a:t>BAJO RIEGO (2.6 millones ha).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2F0DE64-4F09-479D-8BEF-8EBEA92201C3}"/>
              </a:ext>
            </a:extLst>
          </p:cNvPr>
          <p:cNvGrpSpPr/>
          <p:nvPr/>
        </p:nvGrpSpPr>
        <p:grpSpPr>
          <a:xfrm>
            <a:off x="6160715" y="4316139"/>
            <a:ext cx="6085993" cy="921428"/>
            <a:chOff x="7524551" y="4333461"/>
            <a:chExt cx="4057603" cy="808773"/>
          </a:xfrm>
        </p:grpSpPr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56CA5541-1C49-4B7D-923A-362E5DF0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242" y="4333461"/>
              <a:ext cx="3917091" cy="808773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 dirty="0">
                <a:latin typeface="Open Sans Light" panose="020B0306030504020204" pitchFamily="34" charset="0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6190A45B-EF1D-4473-9867-94F72B11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551" y="4333461"/>
              <a:ext cx="1009919" cy="808772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1 h 1861"/>
                <a:gd name="T8" fmla="*/ 0 w 2375"/>
                <a:gd name="T9" fmla="*/ 931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7"/>
                    <a:pt x="0" y="931"/>
                  </a:cubicBezTo>
                  <a:lnTo>
                    <a:pt x="0" y="931"/>
                  </a:lnTo>
                  <a:cubicBezTo>
                    <a:pt x="0" y="1187"/>
                    <a:pt x="104" y="1420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0099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BCE3987-1198-41D7-8E52-458C9C776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551" y="4333461"/>
              <a:ext cx="863623" cy="808772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1 h 1861"/>
                <a:gd name="T8" fmla="*/ 0 w 2375"/>
                <a:gd name="T9" fmla="*/ 931 h 1861"/>
                <a:gd name="T10" fmla="*/ 272 w 2375"/>
                <a:gd name="T11" fmla="*/ 273 h 1861"/>
                <a:gd name="T12" fmla="*/ 272 w 2375"/>
                <a:gd name="T13" fmla="*/ 273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4"/>
                    <a:pt x="0" y="931"/>
                  </a:cubicBezTo>
                  <a:lnTo>
                    <a:pt x="0" y="931"/>
                  </a:lnTo>
                  <a:cubicBezTo>
                    <a:pt x="0" y="674"/>
                    <a:pt x="104" y="441"/>
                    <a:pt x="272" y="273"/>
                  </a:cubicBezTo>
                  <a:lnTo>
                    <a:pt x="272" y="273"/>
                  </a:lnTo>
                  <a:cubicBezTo>
                    <a:pt x="439" y="105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55" name="TextBox 105">
              <a:extLst>
                <a:ext uri="{FF2B5EF4-FFF2-40B4-BE49-F238E27FC236}">
                  <a16:creationId xmlns:a16="http://schemas.microsoft.com/office/drawing/2014/main" id="{B9A54B47-D28D-4706-9436-FD4C9A7E1658}"/>
                </a:ext>
              </a:extLst>
            </p:cNvPr>
            <p:cNvSpPr txBox="1"/>
            <p:nvPr/>
          </p:nvSpPr>
          <p:spPr>
            <a:xfrm>
              <a:off x="8424650" y="4427637"/>
              <a:ext cx="3157504" cy="6213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s-PE" sz="2000" b="1" dirty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Contribuye con el </a:t>
              </a:r>
              <a:r>
                <a:rPr lang="es-PE" sz="2000" b="1" dirty="0" smtClean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24.6% </a:t>
              </a:r>
              <a:r>
                <a:rPr lang="es-PE" sz="2000" b="1" dirty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del empleo total del país.</a:t>
              </a:r>
              <a:endParaRPr lang="es-ES_tradnl" sz="2000" b="1" dirty="0"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56" name="TextBox 113">
              <a:extLst>
                <a:ext uri="{FF2B5EF4-FFF2-40B4-BE49-F238E27FC236}">
                  <a16:creationId xmlns:a16="http://schemas.microsoft.com/office/drawing/2014/main" id="{94D8C9EC-8B40-428B-96BF-7E86A1A1477A}"/>
                </a:ext>
              </a:extLst>
            </p:cNvPr>
            <p:cNvSpPr txBox="1"/>
            <p:nvPr/>
          </p:nvSpPr>
          <p:spPr>
            <a:xfrm>
              <a:off x="7718635" y="4492938"/>
              <a:ext cx="285567" cy="5267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  <a:endPara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42F0DE64-4F09-479D-8BEF-8EBEA92201C3}"/>
              </a:ext>
            </a:extLst>
          </p:cNvPr>
          <p:cNvGrpSpPr/>
          <p:nvPr/>
        </p:nvGrpSpPr>
        <p:grpSpPr>
          <a:xfrm>
            <a:off x="6187109" y="5335340"/>
            <a:ext cx="6031283" cy="1155556"/>
            <a:chOff x="7524551" y="4333461"/>
            <a:chExt cx="4021127" cy="1014276"/>
          </a:xfrm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56CA5541-1C49-4B7D-923A-362E5DF0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242" y="4333461"/>
              <a:ext cx="3917091" cy="808773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 dirty="0">
                <a:latin typeface="Open Sans Light" panose="020B0306030504020204" pitchFamily="34" charset="0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6190A45B-EF1D-4473-9867-94F72B11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551" y="4333461"/>
              <a:ext cx="1009919" cy="808772"/>
            </a:xfrm>
            <a:custGeom>
              <a:avLst/>
              <a:gdLst>
                <a:gd name="T0" fmla="*/ 2374 w 2375"/>
                <a:gd name="T1" fmla="*/ 0 h 1861"/>
                <a:gd name="T2" fmla="*/ 928 w 2375"/>
                <a:gd name="T3" fmla="*/ 0 h 1861"/>
                <a:gd name="T4" fmla="*/ 928 w 2375"/>
                <a:gd name="T5" fmla="*/ 0 h 1861"/>
                <a:gd name="T6" fmla="*/ 0 w 2375"/>
                <a:gd name="T7" fmla="*/ 931 h 1861"/>
                <a:gd name="T8" fmla="*/ 0 w 2375"/>
                <a:gd name="T9" fmla="*/ 931 h 1861"/>
                <a:gd name="T10" fmla="*/ 272 w 2375"/>
                <a:gd name="T11" fmla="*/ 1588 h 1861"/>
                <a:gd name="T12" fmla="*/ 272 w 2375"/>
                <a:gd name="T13" fmla="*/ 1588 h 1861"/>
                <a:gd name="T14" fmla="*/ 928 w 2375"/>
                <a:gd name="T15" fmla="*/ 1860 h 1861"/>
                <a:gd name="T16" fmla="*/ 2374 w 2375"/>
                <a:gd name="T17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0"/>
                  </a:moveTo>
                  <a:lnTo>
                    <a:pt x="928" y="0"/>
                  </a:lnTo>
                  <a:lnTo>
                    <a:pt x="928" y="0"/>
                  </a:lnTo>
                  <a:cubicBezTo>
                    <a:pt x="415" y="0"/>
                    <a:pt x="0" y="417"/>
                    <a:pt x="0" y="931"/>
                  </a:cubicBezTo>
                  <a:lnTo>
                    <a:pt x="0" y="931"/>
                  </a:lnTo>
                  <a:cubicBezTo>
                    <a:pt x="0" y="1187"/>
                    <a:pt x="104" y="1420"/>
                    <a:pt x="272" y="1588"/>
                  </a:cubicBezTo>
                  <a:lnTo>
                    <a:pt x="272" y="1588"/>
                  </a:lnTo>
                  <a:cubicBezTo>
                    <a:pt x="439" y="1756"/>
                    <a:pt x="672" y="1860"/>
                    <a:pt x="928" y="1860"/>
                  </a:cubicBezTo>
                  <a:lnTo>
                    <a:pt x="2374" y="0"/>
                  </a:lnTo>
                </a:path>
              </a:pathLst>
            </a:custGeom>
            <a:solidFill>
              <a:srgbClr val="0099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0BCE3987-1198-41D7-8E52-458C9C776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551" y="4333461"/>
              <a:ext cx="863623" cy="808772"/>
            </a:xfrm>
            <a:custGeom>
              <a:avLst/>
              <a:gdLst>
                <a:gd name="T0" fmla="*/ 2374 w 2375"/>
                <a:gd name="T1" fmla="*/ 1860 h 1861"/>
                <a:gd name="T2" fmla="*/ 928 w 2375"/>
                <a:gd name="T3" fmla="*/ 1860 h 1861"/>
                <a:gd name="T4" fmla="*/ 928 w 2375"/>
                <a:gd name="T5" fmla="*/ 1860 h 1861"/>
                <a:gd name="T6" fmla="*/ 0 w 2375"/>
                <a:gd name="T7" fmla="*/ 931 h 1861"/>
                <a:gd name="T8" fmla="*/ 0 w 2375"/>
                <a:gd name="T9" fmla="*/ 931 h 1861"/>
                <a:gd name="T10" fmla="*/ 272 w 2375"/>
                <a:gd name="T11" fmla="*/ 273 h 1861"/>
                <a:gd name="T12" fmla="*/ 272 w 2375"/>
                <a:gd name="T13" fmla="*/ 273 h 1861"/>
                <a:gd name="T14" fmla="*/ 928 w 2375"/>
                <a:gd name="T15" fmla="*/ 0 h 1861"/>
                <a:gd name="T16" fmla="*/ 2374 w 2375"/>
                <a:gd name="T17" fmla="*/ 186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5" h="1861">
                  <a:moveTo>
                    <a:pt x="2374" y="1860"/>
                  </a:moveTo>
                  <a:lnTo>
                    <a:pt x="928" y="1860"/>
                  </a:lnTo>
                  <a:lnTo>
                    <a:pt x="928" y="1860"/>
                  </a:lnTo>
                  <a:cubicBezTo>
                    <a:pt x="415" y="1860"/>
                    <a:pt x="0" y="1444"/>
                    <a:pt x="0" y="931"/>
                  </a:cubicBezTo>
                  <a:lnTo>
                    <a:pt x="0" y="931"/>
                  </a:lnTo>
                  <a:cubicBezTo>
                    <a:pt x="0" y="674"/>
                    <a:pt x="104" y="441"/>
                    <a:pt x="272" y="273"/>
                  </a:cubicBezTo>
                  <a:lnTo>
                    <a:pt x="272" y="273"/>
                  </a:lnTo>
                  <a:cubicBezTo>
                    <a:pt x="439" y="105"/>
                    <a:pt x="672" y="0"/>
                    <a:pt x="928" y="0"/>
                  </a:cubicBezTo>
                  <a:lnTo>
                    <a:pt x="2374" y="1860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61" name="TextBox 105">
              <a:extLst>
                <a:ext uri="{FF2B5EF4-FFF2-40B4-BE49-F238E27FC236}">
                  <a16:creationId xmlns:a16="http://schemas.microsoft.com/office/drawing/2014/main" id="{B9A54B47-D28D-4706-9436-FD4C9A7E1658}"/>
                </a:ext>
              </a:extLst>
            </p:cNvPr>
            <p:cNvSpPr txBox="1"/>
            <p:nvPr/>
          </p:nvSpPr>
          <p:spPr>
            <a:xfrm>
              <a:off x="8388174" y="4456250"/>
              <a:ext cx="3157504" cy="8914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s-ES_tradnl" sz="2000" b="1" dirty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La agricultura representa el </a:t>
              </a:r>
              <a:r>
                <a:rPr lang="es-ES_tradnl" sz="2000" b="1" dirty="0" smtClean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5.4% </a:t>
              </a:r>
              <a:r>
                <a:rPr lang="es-ES_tradnl" sz="2000" b="1" dirty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del PBI nacional </a:t>
              </a:r>
              <a:r>
                <a:rPr lang="es-ES_tradnl" sz="2000" b="1" dirty="0" smtClean="0"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(INEI  2019E/).</a:t>
              </a:r>
              <a:endParaRPr lang="es-ES_tradnl" sz="2000" b="1" dirty="0"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  <a:p>
              <a:endParaRPr lang="es-ES_tradnl" sz="2000" b="1" dirty="0"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62" name="TextBox 113">
              <a:extLst>
                <a:ext uri="{FF2B5EF4-FFF2-40B4-BE49-F238E27FC236}">
                  <a16:creationId xmlns:a16="http://schemas.microsoft.com/office/drawing/2014/main" id="{94D8C9EC-8B40-428B-96BF-7E86A1A1477A}"/>
                </a:ext>
              </a:extLst>
            </p:cNvPr>
            <p:cNvSpPr txBox="1"/>
            <p:nvPr/>
          </p:nvSpPr>
          <p:spPr>
            <a:xfrm>
              <a:off x="7661684" y="4456250"/>
              <a:ext cx="399468" cy="6001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03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741451" y="2023487"/>
            <a:ext cx="11036723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marL="449580" algn="just">
              <a:spcAft>
                <a:spcPts val="1000"/>
              </a:spcAft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5.1. FUNCIONES RECTORAS</a:t>
            </a:r>
            <a:endParaRPr lang="es-P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D7296BD-F03D-427F-8C0A-7D1EBC2E9A12}"/>
              </a:ext>
            </a:extLst>
          </p:cNvPr>
          <p:cNvSpPr txBox="1">
            <a:spLocks/>
          </p:cNvSpPr>
          <p:nvPr/>
        </p:nvSpPr>
        <p:spPr>
          <a:xfrm>
            <a:off x="1165623" y="287008"/>
            <a:ext cx="9678572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dirty="0">
                <a:latin typeface="+mn-lt"/>
              </a:rPr>
              <a:t>II. </a:t>
            </a:r>
            <a:r>
              <a:rPr lang="es-ES" sz="3200" kern="0" spc="5" dirty="0"/>
              <a:t>Modificación de artículos al  LOF del MINAGRI</a:t>
            </a:r>
          </a:p>
        </p:txBody>
      </p:sp>
      <p:sp>
        <p:nvSpPr>
          <p:cNvPr id="5" name="Heptágono 4">
            <a:extLst>
              <a:ext uri="{FF2B5EF4-FFF2-40B4-BE49-F238E27FC236}">
                <a16:creationId xmlns:a16="http://schemas.microsoft.com/office/drawing/2014/main" id="{21DFADD7-4F6C-45C7-A879-FD84684152E5}"/>
              </a:ext>
            </a:extLst>
          </p:cNvPr>
          <p:cNvSpPr/>
          <p:nvPr/>
        </p:nvSpPr>
        <p:spPr>
          <a:xfrm>
            <a:off x="73163" y="796549"/>
            <a:ext cx="877389" cy="77745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/>
              <a:t>1</a:t>
            </a:r>
          </a:p>
        </p:txBody>
      </p:sp>
      <p:sp>
        <p:nvSpPr>
          <p:cNvPr id="7" name="13 Rectángulo">
            <a:extLst>
              <a:ext uri="{FF2B5EF4-FFF2-40B4-BE49-F238E27FC236}">
                <a16:creationId xmlns:a16="http://schemas.microsoft.com/office/drawing/2014/main" id="{ED433E55-AAA1-4B6C-A250-6E95FE57640C}"/>
              </a:ext>
            </a:extLst>
          </p:cNvPr>
          <p:cNvSpPr/>
          <p:nvPr/>
        </p:nvSpPr>
        <p:spPr>
          <a:xfrm>
            <a:off x="671877" y="1205674"/>
            <a:ext cx="11106297" cy="77745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Modificación del </a:t>
            </a:r>
            <a:r>
              <a:rPr lang="es-PE" sz="20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subnumeral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5.1.4 del numeral 5.1 del artículo 5</a:t>
            </a:r>
            <a:r>
              <a:rPr lang="es-MX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funciones rectoras del ministerio de agricultura y riego</a:t>
            </a:r>
            <a:endParaRPr lang="es-PE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l apoyo técnico es clave para el desarrollo sostenible del cooperativismo  de las Américas">
            <a:extLst>
              <a:ext uri="{FF2B5EF4-FFF2-40B4-BE49-F238E27FC236}">
                <a16:creationId xmlns:a16="http://schemas.microsoft.com/office/drawing/2014/main" id="{A525BCF9-CAD2-4CCA-A3BB-97E94212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2" y="2528860"/>
            <a:ext cx="4622001" cy="36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3 Rectángulo">
            <a:extLst>
              <a:ext uri="{FF2B5EF4-FFF2-40B4-BE49-F238E27FC236}">
                <a16:creationId xmlns:a16="http://schemas.microsoft.com/office/drawing/2014/main" id="{54DE9992-08CA-461E-A9FF-223CD4EB10A0}"/>
              </a:ext>
            </a:extLst>
          </p:cNvPr>
          <p:cNvSpPr/>
          <p:nvPr/>
        </p:nvSpPr>
        <p:spPr>
          <a:xfrm>
            <a:off x="741452" y="2528860"/>
            <a:ext cx="6285514" cy="360611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[…]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s-MX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5.1.4 Prestar apoyo técnico </a:t>
            </a: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las Direcciones Regionales de Agricultura, Agencias Agrarias, Oficinas Agrarias y/o las que hagan sus veces en los gobiernos regionales, así como en los Municipios distritales y provinciales de vocación productiva agropecuaria, en el marco del Programa de Fortalecimiento a las Direcciones Regionales de Agricultura, Agencias Agrarias, Oficinas Agrarias y/o las que hagan sus veces en los gobiernos regionales.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2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671876" y="2021375"/>
            <a:ext cx="11106297" cy="42351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Articulo 13.- Coordinación intergubernamental e intersectorial </a:t>
            </a:r>
            <a:endParaRPr lang="es-P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eptágono 20">
            <a:extLst>
              <a:ext uri="{FF2B5EF4-FFF2-40B4-BE49-F238E27FC236}">
                <a16:creationId xmlns:a16="http://schemas.microsoft.com/office/drawing/2014/main" id="{C7572E07-8A33-443F-BDE2-724461A9F560}"/>
              </a:ext>
            </a:extLst>
          </p:cNvPr>
          <p:cNvSpPr/>
          <p:nvPr/>
        </p:nvSpPr>
        <p:spPr>
          <a:xfrm>
            <a:off x="73163" y="796549"/>
            <a:ext cx="877389" cy="777457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/>
              <a:t>2</a:t>
            </a:r>
          </a:p>
        </p:txBody>
      </p:sp>
      <p:sp>
        <p:nvSpPr>
          <p:cNvPr id="19" name="13 Rectángulo">
            <a:extLst>
              <a:ext uri="{FF2B5EF4-FFF2-40B4-BE49-F238E27FC236}">
                <a16:creationId xmlns:a16="http://schemas.microsoft.com/office/drawing/2014/main" id="{DAEB87FF-A478-47F6-8227-19B3D726830F}"/>
              </a:ext>
            </a:extLst>
          </p:cNvPr>
          <p:cNvSpPr/>
          <p:nvPr/>
        </p:nvSpPr>
        <p:spPr>
          <a:xfrm>
            <a:off x="721573" y="1184284"/>
            <a:ext cx="11106297" cy="779444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Modifíquese el numeral 13.2 del artículo 13 de la Ley de organización y Funciones del Ministerio de Agricultura y Riego</a:t>
            </a:r>
            <a:endParaRPr lang="es-PE" sz="2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B2F3F857-9E24-4BD6-A05E-248042F5ACDD}"/>
              </a:ext>
            </a:extLst>
          </p:cNvPr>
          <p:cNvSpPr txBox="1">
            <a:spLocks/>
          </p:cNvSpPr>
          <p:nvPr/>
        </p:nvSpPr>
        <p:spPr>
          <a:xfrm>
            <a:off x="1165623" y="287008"/>
            <a:ext cx="9678572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dirty="0">
                <a:latin typeface="+mn-lt"/>
              </a:rPr>
              <a:t>II. </a:t>
            </a:r>
            <a:r>
              <a:rPr lang="es-ES" sz="3200" kern="0" spc="5" dirty="0"/>
              <a:t>Modificación de artículos al  LOF del MINAGRI</a:t>
            </a: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6F935162-752E-480F-BD93-25DA2C2CD7C5}"/>
              </a:ext>
            </a:extLst>
          </p:cNvPr>
          <p:cNvSpPr/>
          <p:nvPr/>
        </p:nvSpPr>
        <p:spPr>
          <a:xfrm>
            <a:off x="671876" y="2502536"/>
            <a:ext cx="4735011" cy="33832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13.2</a:t>
            </a:r>
            <a:r>
              <a:rPr lang="es-MX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Presta </a:t>
            </a: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las direcciones regionales de agricultura, agencias agrarias, oficinas agrarias y/o las que hagan sus veces en los gobiernos regionales la cooperación, capacitación y asistencia técnica que estos requieran en materias de su competencia.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e fortalecerá el agro en la macro región norte del país">
            <a:extLst>
              <a:ext uri="{FF2B5EF4-FFF2-40B4-BE49-F238E27FC236}">
                <a16:creationId xmlns:a16="http://schemas.microsoft.com/office/drawing/2014/main" id="{B3088958-897E-4E42-A9BA-9BABF9C0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73" y="2501891"/>
            <a:ext cx="6172200" cy="338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6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390792" y="1369170"/>
            <a:ext cx="6208791" cy="502477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Créase el Programa de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Fortalecimiento a las Direcciones Regionales de Agricultura, Agencias Agrarias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Oficinas Agrarias y/o las que hagan sus veces en los gobiernos regionales, con la finalidad de diseñar y validar una estrategia eficaz y sostenible de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fortalecimiento institucional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través de la capacitación y captación del personal, mejoramiento de la infraestructura física y equipamiento, asignación de recursos para gastos operativos y la promoción de la gestión sostenible del territorio en el ámbito de cada agencia agraria y bajo el marco del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 de regionalización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reestructuración y reactivación del sector público agrario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aprobados conforme a la normatividad vigente.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17BE91C-2C18-44DF-BCE2-992913BB1EE6}"/>
              </a:ext>
            </a:extLst>
          </p:cNvPr>
          <p:cNvSpPr txBox="1">
            <a:spLocks/>
          </p:cNvSpPr>
          <p:nvPr/>
        </p:nvSpPr>
        <p:spPr>
          <a:xfrm>
            <a:off x="589574" y="217617"/>
            <a:ext cx="11270899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dirty="0">
                <a:latin typeface="+mn-lt"/>
              </a:rPr>
              <a:t>III. </a:t>
            </a:r>
            <a:r>
              <a:rPr lang="es-ES" sz="3200" kern="0" spc="5" dirty="0">
                <a:solidFill>
                  <a:srgbClr val="0000FF"/>
                </a:solidFill>
              </a:rPr>
              <a:t>PROGRAMA DE FORTALECIMIENTO</a:t>
            </a:r>
            <a:r>
              <a:rPr lang="es-ES" sz="3200" kern="0" spc="5" dirty="0"/>
              <a:t> a las Direcciones Regionales Agrarias y Agencias Agrarias</a:t>
            </a:r>
          </a:p>
        </p:txBody>
      </p:sp>
      <p:pic>
        <p:nvPicPr>
          <p:cNvPr id="3074" name="Picture 2" descr="MINAGRI afianza Articulación Intergubernamental">
            <a:extLst>
              <a:ext uri="{FF2B5EF4-FFF2-40B4-BE49-F238E27FC236}">
                <a16:creationId xmlns:a16="http://schemas.microsoft.com/office/drawing/2014/main" id="{9FF119D1-08AC-4376-8FA2-83C3A034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1451114"/>
            <a:ext cx="5161499" cy="49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8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671874" y="1269349"/>
            <a:ext cx="4804587" cy="39629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Programa de Fortalecimiento (…) se constituye como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EJECUTORA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adscrita al Viceministerio de Políticas agrarias. Dicho Programa es responsable de mejorar los servicios (…) cuya realización se dispondrá conforme a la normatividad vigente, dentro de un plazo no mayor a treinta (30) días calendario contados a partir de la entrada en vigencia de la presente norma.</a:t>
            </a:r>
            <a:endParaRPr lang="es-P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726A2E8-4829-47DC-B3D2-539BAF1CDDF0}"/>
              </a:ext>
            </a:extLst>
          </p:cNvPr>
          <p:cNvSpPr txBox="1">
            <a:spLocks/>
          </p:cNvSpPr>
          <p:nvPr/>
        </p:nvSpPr>
        <p:spPr>
          <a:xfrm>
            <a:off x="589572" y="87934"/>
            <a:ext cx="11270899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dirty="0">
                <a:latin typeface="+mn-lt"/>
              </a:rPr>
              <a:t>III. </a:t>
            </a:r>
            <a:r>
              <a:rPr lang="es-ES" sz="3200" kern="0" spc="5" dirty="0">
                <a:solidFill>
                  <a:srgbClr val="0000FF"/>
                </a:solidFill>
              </a:rPr>
              <a:t>PROGRAMA DE FORTALECIMIENTO</a:t>
            </a:r>
            <a:r>
              <a:rPr lang="es-ES" sz="3200" kern="0" spc="5" dirty="0"/>
              <a:t> a las Direcciones Regionales Agrarias y Agencias Agrarias</a:t>
            </a:r>
          </a:p>
        </p:txBody>
      </p:sp>
      <p:pic>
        <p:nvPicPr>
          <p:cNvPr id="4098" name="Picture 2" descr="Técnicos de la Unidad Ejecutora Lima Sur presentaron proyectos de impacto  regional a alcaldes de Cañete - Generaccion.com">
            <a:extLst>
              <a:ext uri="{FF2B5EF4-FFF2-40B4-BE49-F238E27FC236}">
                <a16:creationId xmlns:a16="http://schemas.microsoft.com/office/drawing/2014/main" id="{9C3FB034-C9EE-475E-82F2-DF34F630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80" y="1269349"/>
            <a:ext cx="5867245" cy="39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64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671874" y="1269349"/>
            <a:ext cx="5281665" cy="431688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aplicación de lo establecido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financia con cargo de la redistribución presupuestal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la reestructuración institucional del ministerio de agricultura y riego según corresponda, que participen en dicho Programa, por las fuentes de financiamiento (i)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Recursos ordinarios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(</a:t>
            </a:r>
            <a:r>
              <a:rPr lang="es-PE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Recursos Determinados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sin demandar recursos adicionales al Tesoro Público. Así como las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transferencias de toda fuente externa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en el marco de las normas vigentes se puedan llevar a cabo.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726A2E8-4829-47DC-B3D2-539BAF1CDDF0}"/>
              </a:ext>
            </a:extLst>
          </p:cNvPr>
          <p:cNvSpPr txBox="1">
            <a:spLocks/>
          </p:cNvSpPr>
          <p:nvPr/>
        </p:nvSpPr>
        <p:spPr>
          <a:xfrm>
            <a:off x="589572" y="87934"/>
            <a:ext cx="11270899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dirty="0">
                <a:latin typeface="+mn-lt"/>
              </a:rPr>
              <a:t>III. </a:t>
            </a:r>
            <a:r>
              <a:rPr lang="es-ES" sz="3200" kern="0" spc="5" dirty="0">
                <a:solidFill>
                  <a:srgbClr val="0000FF"/>
                </a:solidFill>
              </a:rPr>
              <a:t>PROGRAMA DE FORTALECIMIENTO</a:t>
            </a:r>
            <a:r>
              <a:rPr lang="es-ES" sz="3200" kern="0" spc="5" dirty="0"/>
              <a:t> a las Direcciones Regionales Agrarias y Agencias Agrarias</a:t>
            </a:r>
          </a:p>
        </p:txBody>
      </p:sp>
      <p:pic>
        <p:nvPicPr>
          <p:cNvPr id="5122" name="Picture 2" descr="Aprueban transferencia a Minagri de unidad ejecutora de represa Callazas |  Noticias | Agencia Peruana de Noticias Andina">
            <a:extLst>
              <a:ext uri="{FF2B5EF4-FFF2-40B4-BE49-F238E27FC236}">
                <a16:creationId xmlns:a16="http://schemas.microsoft.com/office/drawing/2014/main" id="{4C752BAA-0D81-4833-A76A-F7E5CB15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13" y="1362051"/>
            <a:ext cx="5837358" cy="48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8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351035" y="740887"/>
            <a:ext cx="6188913" cy="550695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Dispóngase la </a:t>
            </a:r>
            <a:r>
              <a:rPr lang="es-PE" sz="2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REORGANIZACIÓN Y DESCENTRALIZACIÓN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funciones y labores bajo los criterios de racionalización y optimización de recursos humanos del personal de todos los niveles del MINAGRI </a:t>
            </a:r>
            <a:r>
              <a:rPr lang="es-PE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LAS ZONAS RURALES</a:t>
            </a:r>
            <a:r>
              <a:rPr lang="es-PE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de un plazo de noventa (90) días calendario el ministerio de agricultura y riego deberá presentar los documentos de gestión señalando que el </a:t>
            </a:r>
            <a:r>
              <a:rPr lang="es-PE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80% de su personal deben laborar en el ámbito rural y el 20% deben laborar en el ámbito urbano.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aplicado para todo el personal que labora en el MINAGRI incluyendo los proyectos, programas, órganos adscritos y otras entidades. El traslado del personal hasta las zonas agrarias se efectuará terminada la pandemia del covid-19.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726A2E8-4829-47DC-B3D2-539BAF1CDDF0}"/>
              </a:ext>
            </a:extLst>
          </p:cNvPr>
          <p:cNvSpPr txBox="1">
            <a:spLocks/>
          </p:cNvSpPr>
          <p:nvPr/>
        </p:nvSpPr>
        <p:spPr>
          <a:xfrm>
            <a:off x="3262001" y="154414"/>
            <a:ext cx="5667998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just">
              <a:lnSpc>
                <a:spcPct val="100400"/>
              </a:lnSpc>
              <a:spcBef>
                <a:spcPts val="75"/>
              </a:spcBef>
            </a:pPr>
            <a:r>
              <a:rPr lang="es-PE" dirty="0">
                <a:latin typeface="+mn-lt"/>
              </a:rPr>
              <a:t>IV. </a:t>
            </a:r>
            <a:r>
              <a:rPr lang="es-ES" sz="3200" kern="0" spc="5" dirty="0">
                <a:solidFill>
                  <a:srgbClr val="0000FF"/>
                </a:solidFill>
                <a:latin typeface="+mn-lt"/>
              </a:rPr>
              <a:t>RURALIZACIÓN</a:t>
            </a:r>
            <a:r>
              <a:rPr lang="es-ES" sz="3200" kern="0" spc="5" dirty="0">
                <a:latin typeface="+mn-lt"/>
              </a:rPr>
              <a:t> del MINAGRI</a:t>
            </a:r>
            <a:endParaRPr lang="es-ES" sz="3200" kern="0" spc="5" dirty="0"/>
          </a:p>
        </p:txBody>
      </p:sp>
      <p:pic>
        <p:nvPicPr>
          <p:cNvPr id="1026" name="Picture 2" descr="Semana Rural | Gobierno dispone $1 billón en créditos para el agro como  medida contra el coronavirus">
            <a:extLst>
              <a:ext uri="{FF2B5EF4-FFF2-40B4-BE49-F238E27FC236}">
                <a16:creationId xmlns:a16="http://schemas.microsoft.com/office/drawing/2014/main" id="{F0F03859-9A6C-4BF7-88A6-59D060CE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740888"/>
            <a:ext cx="5396948" cy="5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496130" y="1519606"/>
            <a:ext cx="4224958" cy="46708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Ministerio de Agricultura y Riego deberá fortalecer de manera prioritaria su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 DE DISEÑAR, IMPLEMENTAR Y CONDUCIR EL SISTEMA DE PLANIFICACIÓN AGRARIA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enfocándose en el </a:t>
            </a:r>
            <a:r>
              <a:rPr lang="es-PE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territorial y la atención en los pequeños productores agropecuarios y la agricultura familiar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revertir la situación de abandono del ámbito agrario y resguardar la seguridad alimentaria del país.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726A2E8-4829-47DC-B3D2-539BAF1CDDF0}"/>
              </a:ext>
            </a:extLst>
          </p:cNvPr>
          <p:cNvSpPr txBox="1">
            <a:spLocks/>
          </p:cNvSpPr>
          <p:nvPr/>
        </p:nvSpPr>
        <p:spPr>
          <a:xfrm>
            <a:off x="589574" y="249292"/>
            <a:ext cx="11270899" cy="1507250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just">
              <a:lnSpc>
                <a:spcPct val="100400"/>
              </a:lnSpc>
              <a:spcBef>
                <a:spcPts val="75"/>
              </a:spcBef>
            </a:pPr>
            <a:r>
              <a:rPr lang="es-PE" dirty="0">
                <a:latin typeface="+mn-lt"/>
              </a:rPr>
              <a:t>V. </a:t>
            </a:r>
            <a:r>
              <a:rPr lang="es-ES" sz="3200" kern="0" spc="5" dirty="0">
                <a:latin typeface="+mn-lt"/>
              </a:rPr>
              <a:t>Fortalecimiento del Sistema de </a:t>
            </a:r>
            <a:r>
              <a:rPr lang="es-ES" sz="3200" kern="0" spc="5" dirty="0">
                <a:solidFill>
                  <a:srgbClr val="0000FF"/>
                </a:solidFill>
                <a:latin typeface="+mn-lt"/>
              </a:rPr>
              <a:t>PLANIFICACIÓN AGRARIA</a:t>
            </a:r>
            <a:r>
              <a:rPr lang="es-ES" sz="3200" kern="0" spc="5" dirty="0">
                <a:latin typeface="+mn-lt"/>
              </a:rPr>
              <a:t> con </a:t>
            </a:r>
            <a:r>
              <a:rPr lang="es-ES" sz="3200" u="sng" kern="0" spc="5" dirty="0">
                <a:solidFill>
                  <a:srgbClr val="FF0000"/>
                </a:solidFill>
                <a:latin typeface="+mn-lt"/>
              </a:rPr>
              <a:t>Enfoque de TERRITORIO</a:t>
            </a:r>
            <a:r>
              <a:rPr lang="es-ES" sz="3200" kern="0" spc="5" dirty="0">
                <a:latin typeface="+mn-lt"/>
              </a:rPr>
              <a:t> y </a:t>
            </a:r>
            <a:r>
              <a:rPr lang="es-ES" sz="3200" u="sng" kern="0" spc="5" dirty="0">
                <a:solidFill>
                  <a:srgbClr val="FF0000"/>
                </a:solidFill>
                <a:latin typeface="+mn-lt"/>
              </a:rPr>
              <a:t>Atención a Pequeños Agricultores</a:t>
            </a:r>
            <a:endParaRPr lang="es-ES" sz="3200" kern="0" spc="5" dirty="0">
              <a:latin typeface="+mn-lt"/>
            </a:endParaRPr>
          </a:p>
          <a:p>
            <a:pPr marL="16933" algn="ctr">
              <a:lnSpc>
                <a:spcPct val="100000"/>
              </a:lnSpc>
              <a:spcBef>
                <a:spcPts val="133"/>
              </a:spcBef>
            </a:pPr>
            <a:endParaRPr lang="es-ES" sz="3200" kern="0" spc="5" dirty="0"/>
          </a:p>
        </p:txBody>
      </p:sp>
      <p:pic>
        <p:nvPicPr>
          <p:cNvPr id="2050" name="Picture 2" descr="Cambio de la estructura de la tierra agrícola - Revista VIETNAM">
            <a:extLst>
              <a:ext uri="{FF2B5EF4-FFF2-40B4-BE49-F238E27FC236}">
                <a16:creationId xmlns:a16="http://schemas.microsoft.com/office/drawing/2014/main" id="{6B66A8E7-CEE9-480C-B28E-F7125224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9" y="1390398"/>
            <a:ext cx="6970344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lizarán un Congreso de Desarrollo Territorial | El Diario del Centro del  País">
            <a:extLst>
              <a:ext uri="{FF2B5EF4-FFF2-40B4-BE49-F238E27FC236}">
                <a16:creationId xmlns:a16="http://schemas.microsoft.com/office/drawing/2014/main" id="{436BCCF7-A196-4F9C-9F20-5BC3E1C1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9" y="4414433"/>
            <a:ext cx="3534864" cy="184792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grobanco reprograma deudas de pequeños agricultores | Nacional">
            <a:extLst>
              <a:ext uri="{FF2B5EF4-FFF2-40B4-BE49-F238E27FC236}">
                <a16:creationId xmlns:a16="http://schemas.microsoft.com/office/drawing/2014/main" id="{2700DC01-BE4A-4C73-A730-67E5352D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15" y="4414433"/>
            <a:ext cx="3181658" cy="184792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542851" y="1011912"/>
            <a:ext cx="11106297" cy="1131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Poder Ejecutivo, a través del Ministerio de Agricultura y Riego informa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semestralmente a la Comisión Agraria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acerca de los </a:t>
            </a:r>
            <a:r>
              <a:rPr lang="es-PE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del proceso de reestructuración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señalados en la presente ley.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726A2E8-4829-47DC-B3D2-539BAF1CDDF0}"/>
              </a:ext>
            </a:extLst>
          </p:cNvPr>
          <p:cNvSpPr txBox="1">
            <a:spLocks/>
          </p:cNvSpPr>
          <p:nvPr/>
        </p:nvSpPr>
        <p:spPr>
          <a:xfrm>
            <a:off x="629330" y="251190"/>
            <a:ext cx="11270899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just">
              <a:lnSpc>
                <a:spcPct val="100400"/>
              </a:lnSpc>
              <a:spcBef>
                <a:spcPts val="75"/>
              </a:spcBef>
            </a:pPr>
            <a:r>
              <a:rPr lang="es-ES" sz="3200" kern="0" spc="5" dirty="0">
                <a:latin typeface="+mn-lt"/>
              </a:rPr>
              <a:t>VI. Informe al congreso de la república</a:t>
            </a:r>
            <a:endParaRPr lang="es-ES" sz="3200" kern="0" spc="5" dirty="0"/>
          </a:p>
        </p:txBody>
      </p:sp>
      <p:pic>
        <p:nvPicPr>
          <p:cNvPr id="3074" name="Picture 2" descr="Dictamen del nuevo Código Penal | Ministerio de Justicia y Derechos Humanos  del Perú.">
            <a:extLst>
              <a:ext uri="{FF2B5EF4-FFF2-40B4-BE49-F238E27FC236}">
                <a16:creationId xmlns:a16="http://schemas.microsoft.com/office/drawing/2014/main" id="{A25CDAF8-1216-4B37-82B5-6D0DACA6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73" y="2923146"/>
            <a:ext cx="3444117" cy="280305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forme - Concepto, estructura, clasificación y acepciones">
            <a:extLst>
              <a:ext uri="{FF2B5EF4-FFF2-40B4-BE49-F238E27FC236}">
                <a16:creationId xmlns:a16="http://schemas.microsoft.com/office/drawing/2014/main" id="{63929CF8-99EF-47F3-8AB7-314F519C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91" y="2734303"/>
            <a:ext cx="2722237" cy="280305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FA1E3FE4-B71C-414C-BF2C-AC7E6B0E25E0}"/>
              </a:ext>
            </a:extLst>
          </p:cNvPr>
          <p:cNvSpPr/>
          <p:nvPr/>
        </p:nvSpPr>
        <p:spPr>
          <a:xfrm>
            <a:off x="4512365" y="3722842"/>
            <a:ext cx="3170583" cy="1131399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CE5F2E-C081-4687-81C6-781F557CB03D}"/>
              </a:ext>
            </a:extLst>
          </p:cNvPr>
          <p:cNvSpPr txBox="1"/>
          <p:nvPr/>
        </p:nvSpPr>
        <p:spPr>
          <a:xfrm>
            <a:off x="4793136" y="4057710"/>
            <a:ext cx="260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0000FF"/>
                </a:solidFill>
              </a:rPr>
              <a:t>SEMESTRALMENTE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B2727C-7AFF-489E-915A-926470FB3011}"/>
              </a:ext>
            </a:extLst>
          </p:cNvPr>
          <p:cNvSpPr txBox="1"/>
          <p:nvPr/>
        </p:nvSpPr>
        <p:spPr>
          <a:xfrm>
            <a:off x="2247814" y="5615255"/>
            <a:ext cx="13827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E" sz="2400" b="1" u="sng" dirty="0">
                <a:solidFill>
                  <a:srgbClr val="C00000"/>
                </a:solidFill>
              </a:rPr>
              <a:t>AVANCES</a:t>
            </a:r>
          </a:p>
        </p:txBody>
      </p:sp>
    </p:spTree>
    <p:extLst>
      <p:ext uri="{BB962C8B-B14F-4D97-AF65-F5344CB8AC3E}">
        <p14:creationId xmlns:p14="http://schemas.microsoft.com/office/powerpoint/2010/main" val="705181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4F5AEBD9-0F8E-4136-8023-EFA33D4AD09A}"/>
              </a:ext>
            </a:extLst>
          </p:cNvPr>
          <p:cNvSpPr/>
          <p:nvPr/>
        </p:nvSpPr>
        <p:spPr>
          <a:xfrm>
            <a:off x="301710" y="1096404"/>
            <a:ext cx="6914100" cy="515301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Dispóngase de manera prioritaria la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Y ELIMINACIÓN DE LOS CASOS DE DUPLICIDAD DE FUNCIONES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distintas entidades de la administración de todos los niveles del Sector Agrario, tanto a nivel central (MINAGRI, Proyectos, Programas y otros) y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direcciones regionales de agricultura, agencias agrarias, oficinas agrarias y/o las que hagan sus veces en los gobiernos regionales 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proponer las medidas correctivas para la adecuada delimitación de las mismas, en el marco de la reestructuración institucional.</a:t>
            </a:r>
            <a:r>
              <a:rPr lang="es-P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la reorganización y fortalecimiento de las entidades del sector agrario considérese dentro de las </a:t>
            </a:r>
            <a:r>
              <a:rPr lang="es-PE" sz="20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MEDIDAS CORRECTIVAS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PE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CREACIÓN, FUSIÓN, ADSCRIPCIÓN, CAMBIO DE DEPENDENCIA Y EXTINCIÓN</a:t>
            </a:r>
            <a:r>
              <a:rPr lang="es-P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726A2E8-4829-47DC-B3D2-539BAF1CDDF0}"/>
              </a:ext>
            </a:extLst>
          </p:cNvPr>
          <p:cNvSpPr txBox="1">
            <a:spLocks/>
          </p:cNvSpPr>
          <p:nvPr/>
        </p:nvSpPr>
        <p:spPr>
          <a:xfrm>
            <a:off x="619391" y="94421"/>
            <a:ext cx="11270899" cy="1001983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just">
              <a:lnSpc>
                <a:spcPct val="100400"/>
              </a:lnSpc>
              <a:spcBef>
                <a:spcPts val="75"/>
              </a:spcBef>
            </a:pPr>
            <a:r>
              <a:rPr lang="es-ES" sz="3200" kern="0" spc="5" dirty="0">
                <a:latin typeface="+mn-lt"/>
              </a:rPr>
              <a:t>VII. Reorganización y Fortalecimiento de </a:t>
            </a:r>
            <a:r>
              <a:rPr lang="es-ES" sz="3200" kern="0" spc="5" dirty="0">
                <a:solidFill>
                  <a:srgbClr val="0000FF"/>
                </a:solidFill>
                <a:latin typeface="+mn-lt"/>
              </a:rPr>
              <a:t>LA INTEGRIDAD INSTITUCIONAL</a:t>
            </a:r>
            <a:endParaRPr lang="es-ES" sz="3200" kern="0" spc="5" dirty="0"/>
          </a:p>
        </p:txBody>
      </p:sp>
      <p:pic>
        <p:nvPicPr>
          <p:cNvPr id="4098" name="Picture 2" descr="Isometric Businessman Adjusting Tie In Front Of The Mirror. Man.. Royalty  Free Cliparts, Vectors, And Stock Illustration. Image 100939217.">
            <a:extLst>
              <a:ext uri="{FF2B5EF4-FFF2-40B4-BE49-F238E27FC236}">
                <a16:creationId xmlns:a16="http://schemas.microsoft.com/office/drawing/2014/main" id="{637C2D83-C543-4F5D-847D-C3BA399B9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t="3635" r="20492" b="6232"/>
          <a:stretch/>
        </p:blipFill>
        <p:spPr bwMode="auto">
          <a:xfrm>
            <a:off x="7369715" y="1096404"/>
            <a:ext cx="1754408" cy="2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6ABFCD4-E753-451A-ADFF-E42FCB84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84" y="3925957"/>
            <a:ext cx="4172706" cy="21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íntomas que puende afectar a un negocio rentable.">
            <a:extLst>
              <a:ext uri="{FF2B5EF4-FFF2-40B4-BE49-F238E27FC236}">
                <a16:creationId xmlns:a16="http://schemas.microsoft.com/office/drawing/2014/main" id="{10D06539-CA12-4B2D-BA6B-F9B0AA258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7371"/>
          <a:stretch/>
        </p:blipFill>
        <p:spPr bwMode="auto">
          <a:xfrm>
            <a:off x="9527334" y="1096404"/>
            <a:ext cx="2362956" cy="2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39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0D3F6E-C92A-436E-B559-29503E71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57" y="197249"/>
            <a:ext cx="10710485" cy="61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1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81" y="277540"/>
            <a:ext cx="9516140" cy="63170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582" y="89282"/>
            <a:ext cx="2513599" cy="163121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Actual </a:t>
            </a:r>
            <a:r>
              <a:rPr lang="es-PE" sz="2400" b="1" dirty="0" smtClean="0">
                <a:solidFill>
                  <a:schemeClr val="bg1"/>
                </a:solidFill>
              </a:rPr>
              <a:t>ESTRUCTURA ORGÁNICA DEL </a:t>
            </a:r>
            <a:r>
              <a:rPr lang="es-PE" sz="2800" b="1" u="sng" dirty="0" smtClean="0">
                <a:solidFill>
                  <a:schemeClr val="bg1"/>
                </a:solidFill>
              </a:rPr>
              <a:t>MINAGRI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27582" y="1828860"/>
            <a:ext cx="2529008" cy="2285113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Viceministerios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Programas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Proyectos Especiales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Órganos Públicos Adscritos</a:t>
            </a:r>
            <a:endParaRPr lang="es-PE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0392227" y="1843859"/>
            <a:ext cx="1132115" cy="1227372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9662992" y="422258"/>
            <a:ext cx="2529008" cy="965264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ESTRUCTURA PARTE DE ARRIBA HACIA ABAJO</a:t>
            </a:r>
            <a:endParaRPr lang="es-PE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0" y="5455121"/>
            <a:ext cx="2529008" cy="774956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CENTRALISTA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596846" y="4268629"/>
            <a:ext cx="1132115" cy="1031836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229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72560"/>
            <a:ext cx="12192000" cy="7557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b="1" dirty="0">
                <a:solidFill>
                  <a:srgbClr val="0000FF"/>
                </a:solidFill>
              </a:rPr>
              <a:t>LOGRAREMOS: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76147" y="1728663"/>
            <a:ext cx="11501114" cy="373179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Correcta y efectiva Restructuración del MINAGRI en favor de los agricultores.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Óptima articulación entre niveles de gobierno.</a:t>
            </a: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Óptima provisión de servicios a través del </a:t>
            </a:r>
            <a:r>
              <a:rPr lang="es-ES" sz="2800" kern="0" spc="5" dirty="0">
                <a:solidFill>
                  <a:srgbClr val="0000FF"/>
                </a:solidFill>
              </a:rPr>
              <a:t>PROGRAMA DE FORTALECIMIENTO</a:t>
            </a:r>
            <a:r>
              <a:rPr lang="es-ES" sz="2800" kern="0" spc="5" dirty="0"/>
              <a:t> a las Direcciones Regionales Agrarias y Agencias Agrarias.</a:t>
            </a:r>
            <a:endParaRPr lang="es-PE" sz="2800" dirty="0">
              <a:cs typeface="Arial" panose="020B0604020202020204" pitchFamily="34" charset="0"/>
            </a:endParaRPr>
          </a:p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Adecuada asignación de funciones y eliminación de Duplicidades a través de la </a:t>
            </a:r>
            <a:r>
              <a:rPr lang="es-ES" sz="2800" kern="0" spc="5" dirty="0">
                <a:latin typeface="+mn-lt"/>
              </a:rPr>
              <a:t>Reorganización y Fortalecimiento de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LA INTEGRIDAD INSTITUCIONAL.</a:t>
            </a:r>
            <a:endParaRPr lang="es-PE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8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376147" y="1718723"/>
            <a:ext cx="11501114" cy="40600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474132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Presencia sectorial en el campo y clara identificación con la agricultura  familiar a través de la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RURALIZACIÓN</a:t>
            </a:r>
            <a:r>
              <a:rPr lang="es-ES" sz="2800" kern="0" spc="5" dirty="0">
                <a:latin typeface="+mn-lt"/>
              </a:rPr>
              <a:t> del MINAGRI</a:t>
            </a:r>
            <a:endParaRPr lang="es-PE" sz="2800" dirty="0">
              <a:cs typeface="Arial" panose="020B0604020202020204" pitchFamily="34" charset="0"/>
            </a:endParaRPr>
          </a:p>
          <a:p>
            <a:pPr marL="474132" marR="6773" indent="-457200">
              <a:spcBef>
                <a:spcPts val="513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Evitar Duplicidad a través de la </a:t>
            </a:r>
            <a:r>
              <a:rPr lang="es-ES" sz="2800" b="1" kern="0" spc="5" dirty="0">
                <a:solidFill>
                  <a:srgbClr val="C00000"/>
                </a:solidFill>
                <a:latin typeface="+mn-lt"/>
              </a:rPr>
              <a:t>Reorganización y Fortalecimiento</a:t>
            </a:r>
            <a:r>
              <a:rPr lang="es-ES" sz="2800" kern="0" spc="5" dirty="0">
                <a:latin typeface="+mn-lt"/>
              </a:rPr>
              <a:t> de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LA INTEGRIDAD INSTITUCIONAL</a:t>
            </a:r>
            <a:endParaRPr lang="es-PE" sz="2800" dirty="0">
              <a:cs typeface="Arial" panose="020B0604020202020204" pitchFamily="34" charset="0"/>
            </a:endParaRPr>
          </a:p>
          <a:p>
            <a:pPr marL="474132" marR="6773" indent="-457200">
              <a:spcBef>
                <a:spcPts val="127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Desarrollo territorial y Optimización administrativa del sector a través del </a:t>
            </a:r>
            <a:r>
              <a:rPr lang="es-ES" sz="2800" kern="0" spc="5" dirty="0">
                <a:latin typeface="+mn-lt"/>
              </a:rPr>
              <a:t>Fortalecimiento del Sistema de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PLANIFICACIÓN AGRARIA</a:t>
            </a:r>
            <a:r>
              <a:rPr lang="es-ES" sz="2800" kern="0" spc="5" dirty="0">
                <a:latin typeface="+mn-lt"/>
              </a:rPr>
              <a:t> con </a:t>
            </a:r>
            <a:r>
              <a:rPr lang="es-ES" sz="2800" b="1" u="sng" kern="0" spc="5" dirty="0">
                <a:solidFill>
                  <a:srgbClr val="FF0000"/>
                </a:solidFill>
                <a:latin typeface="+mn-lt"/>
              </a:rPr>
              <a:t>Enfoque de TERRITORIO</a:t>
            </a:r>
            <a:r>
              <a:rPr lang="es-ES" sz="2800" b="1" kern="0" spc="5" dirty="0">
                <a:latin typeface="+mn-lt"/>
              </a:rPr>
              <a:t> </a:t>
            </a:r>
            <a:r>
              <a:rPr lang="es-ES" sz="2800" kern="0" spc="5" dirty="0">
                <a:latin typeface="+mn-lt"/>
              </a:rPr>
              <a:t>y </a:t>
            </a:r>
            <a:r>
              <a:rPr lang="es-ES" sz="2800" b="1" u="sng" kern="0" spc="5" dirty="0">
                <a:solidFill>
                  <a:srgbClr val="FF0000"/>
                </a:solidFill>
                <a:latin typeface="+mn-lt"/>
              </a:rPr>
              <a:t>Atención a Pequeños Agricultores</a:t>
            </a:r>
            <a:r>
              <a:rPr lang="es-ES" sz="2800" kern="0" spc="5" dirty="0">
                <a:latin typeface="+mn-lt"/>
              </a:rPr>
              <a:t> </a:t>
            </a:r>
            <a:endParaRPr lang="es-PE" sz="2800" dirty="0">
              <a:cs typeface="Arial" panose="020B0604020202020204" pitchFamily="34" charset="0"/>
            </a:endParaRPr>
          </a:p>
          <a:p>
            <a:pPr marL="474132" marR="6773" indent="-457200">
              <a:spcBef>
                <a:spcPts val="127"/>
              </a:spcBef>
              <a:buFont typeface="Wingdings" panose="05000000000000000000" pitchFamily="2" charset="2"/>
              <a:buChar char="q"/>
              <a:tabLst>
                <a:tab pos="474121" algn="l"/>
                <a:tab pos="474968" algn="l"/>
              </a:tabLst>
            </a:pPr>
            <a:r>
              <a:rPr lang="es-PE" sz="2800" dirty="0">
                <a:cs typeface="Arial" panose="020B0604020202020204" pitchFamily="34" charset="0"/>
              </a:rPr>
              <a:t>Adecuado </a:t>
            </a:r>
            <a:r>
              <a:rPr lang="es-PE" sz="2800" b="1" u="sng" dirty="0">
                <a:solidFill>
                  <a:srgbClr val="C00000"/>
                </a:solidFill>
                <a:cs typeface="Arial" panose="020B0604020202020204" pitchFamily="34" charset="0"/>
              </a:rPr>
              <a:t>seguimiento y evaluación</a:t>
            </a:r>
            <a:r>
              <a:rPr lang="es-PE" sz="2800" dirty="0">
                <a:cs typeface="Arial" panose="020B0604020202020204" pitchFamily="34" charset="0"/>
              </a:rPr>
              <a:t> del uso de recursos a través del </a:t>
            </a:r>
            <a:r>
              <a:rPr lang="es-ES" sz="2800" kern="0" spc="5" dirty="0">
                <a:solidFill>
                  <a:srgbClr val="0000FF"/>
                </a:solidFill>
                <a:latin typeface="+mn-lt"/>
              </a:rPr>
              <a:t>Informe periódico </a:t>
            </a:r>
            <a:r>
              <a:rPr lang="es-ES" sz="2800" kern="0" spc="5" dirty="0">
                <a:latin typeface="+mn-lt"/>
              </a:rPr>
              <a:t>de la reestructuración al congreso de la república.</a:t>
            </a:r>
            <a:endParaRPr lang="es-PE" sz="2800" dirty="0"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6628E2F4-9A4C-4A4C-A270-EBA823271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72560"/>
            <a:ext cx="12192000" cy="7557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es-PE" b="1" dirty="0">
                <a:solidFill>
                  <a:srgbClr val="0000FF"/>
                </a:solidFill>
              </a:rPr>
              <a:t>LOGRAREMOS:</a:t>
            </a:r>
          </a:p>
        </p:txBody>
      </p:sp>
    </p:spTree>
    <p:extLst>
      <p:ext uri="{BB962C8B-B14F-4D97-AF65-F5344CB8AC3E}">
        <p14:creationId xmlns:p14="http://schemas.microsoft.com/office/powerpoint/2010/main" val="2333243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A3A9D0-76E4-4191-A139-861A7F795CC9}"/>
              </a:ext>
            </a:extLst>
          </p:cNvPr>
          <p:cNvSpPr/>
          <p:nvPr/>
        </p:nvSpPr>
        <p:spPr>
          <a:xfrm>
            <a:off x="3349961" y="2967335"/>
            <a:ext cx="549208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MUCHAS GRACIAS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6D6803-3F45-477D-8C1C-BDFCB229A125}"/>
              </a:ext>
            </a:extLst>
          </p:cNvPr>
          <p:cNvSpPr/>
          <p:nvPr/>
        </p:nvSpPr>
        <p:spPr>
          <a:xfrm>
            <a:off x="0" y="-1"/>
            <a:ext cx="12192000" cy="15768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84A4F1C-BB35-4F39-8728-F70B1ACB5476}"/>
              </a:ext>
            </a:extLst>
          </p:cNvPr>
          <p:cNvSpPr/>
          <p:nvPr/>
        </p:nvSpPr>
        <p:spPr>
          <a:xfrm>
            <a:off x="1183907" y="3383353"/>
            <a:ext cx="93192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1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 Pineda Santos</a:t>
            </a:r>
          </a:p>
          <a:p>
            <a:pPr algn="ctr"/>
            <a:r>
              <a:rPr lang="es-PE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Congresista</a:t>
            </a:r>
            <a:endParaRPr lang="es-ES" sz="2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Agricultura :: PlasticsEurope">
            <a:extLst>
              <a:ext uri="{FF2B5EF4-FFF2-40B4-BE49-F238E27FC236}">
                <a16:creationId xmlns:a16="http://schemas.microsoft.com/office/drawing/2014/main" id="{D864664D-B306-48CE-8A95-6C19296A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88" y="4598551"/>
            <a:ext cx="5044440" cy="16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42" y="73572"/>
            <a:ext cx="3041915" cy="15873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4753" r="4407" b="4599"/>
          <a:stretch/>
        </p:blipFill>
        <p:spPr>
          <a:xfrm>
            <a:off x="1" y="-3176"/>
            <a:ext cx="1534886" cy="1579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3" r="4319" b="26119"/>
          <a:stretch/>
        </p:blipFill>
        <p:spPr>
          <a:xfrm>
            <a:off x="10601534" y="-3176"/>
            <a:ext cx="1561222" cy="15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582" y="422258"/>
            <a:ext cx="2513599" cy="126188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Actual </a:t>
            </a:r>
            <a:r>
              <a:rPr lang="es-PE" sz="2400" b="1" dirty="0" smtClean="0">
                <a:solidFill>
                  <a:schemeClr val="bg1"/>
                </a:solidFill>
              </a:rPr>
              <a:t>estructura </a:t>
            </a:r>
            <a:r>
              <a:rPr lang="es-PE" sz="2400" b="1" dirty="0">
                <a:solidFill>
                  <a:schemeClr val="bg1"/>
                </a:solidFill>
              </a:rPr>
              <a:t>orgánica del </a:t>
            </a:r>
            <a:endParaRPr lang="es-PE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PE" sz="2800" b="1" u="sng" dirty="0" smtClean="0">
                <a:solidFill>
                  <a:schemeClr val="bg1"/>
                </a:solidFill>
              </a:rPr>
              <a:t>INIA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895" y="125430"/>
            <a:ext cx="9287962" cy="673257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0" y="5455121"/>
            <a:ext cx="2529008" cy="774956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CENTRALISTA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53303" y="3053713"/>
            <a:ext cx="1132115" cy="1031836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85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582" y="422258"/>
            <a:ext cx="2513599" cy="34163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Actual </a:t>
            </a:r>
            <a:r>
              <a:rPr lang="es-PE" sz="2400" b="1" dirty="0" smtClean="0">
                <a:solidFill>
                  <a:schemeClr val="bg1"/>
                </a:solidFill>
              </a:rPr>
              <a:t>estructura </a:t>
            </a:r>
            <a:r>
              <a:rPr lang="es-PE" sz="2400" b="1" dirty="0">
                <a:solidFill>
                  <a:schemeClr val="bg1"/>
                </a:solidFill>
              </a:rPr>
              <a:t>orgánica del </a:t>
            </a:r>
            <a:endParaRPr lang="es-PE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PE" sz="2800" b="1" u="sng" dirty="0" smtClean="0">
                <a:solidFill>
                  <a:schemeClr val="bg1"/>
                </a:solidFill>
              </a:rPr>
              <a:t>GOBIERNO REGIONAL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s-PE" sz="2800" b="1" u="sng" dirty="0" smtClean="0">
                <a:solidFill>
                  <a:schemeClr val="bg1"/>
                </a:solidFill>
              </a:rPr>
              <a:t>DIRECCIÓN REGIONAL AGRARIA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67" t="6804" r="3271" b="6282"/>
          <a:stretch/>
        </p:blipFill>
        <p:spPr>
          <a:xfrm>
            <a:off x="2714171" y="0"/>
            <a:ext cx="9477830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0" y="5455121"/>
            <a:ext cx="2529008" cy="774956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CENTRALISTA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596846" y="4130931"/>
            <a:ext cx="1132115" cy="1031836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0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582" y="422258"/>
            <a:ext cx="283173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</a:rPr>
              <a:t>SE REQUIERE UN CAMBIO REAL DE ENFOQUE Y DE REESTRUCTURACIÓN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78" y="208622"/>
            <a:ext cx="8735644" cy="664937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178944" y="2311566"/>
            <a:ext cx="2529008" cy="122174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ABAJO HACIA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ARRIBA</a:t>
            </a:r>
            <a:endParaRPr lang="es-PE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6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5 Rectángulo">
            <a:extLst>
              <a:ext uri="{FF2B5EF4-FFF2-40B4-BE49-F238E27FC236}">
                <a16:creationId xmlns:a16="http://schemas.microsoft.com/office/drawing/2014/main" id="{6ED4193B-1489-415A-B490-1F6E192E96FD}"/>
              </a:ext>
            </a:extLst>
          </p:cNvPr>
          <p:cNvSpPr/>
          <p:nvPr/>
        </p:nvSpPr>
        <p:spPr>
          <a:xfrm>
            <a:off x="0" y="1808917"/>
            <a:ext cx="12192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AGENCIAS </a:t>
            </a:r>
            <a:r>
              <a:rPr lang="es-P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AGRARIAS </a:t>
            </a:r>
            <a:endParaRPr lang="es-PE" sz="4400" dirty="0">
              <a:solidFill>
                <a:schemeClr val="bg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0452F84-171F-46D8-827B-0C99A26465A3}"/>
              </a:ext>
            </a:extLst>
          </p:cNvPr>
          <p:cNvSpPr txBox="1">
            <a:spLocks/>
          </p:cNvSpPr>
          <p:nvPr/>
        </p:nvSpPr>
        <p:spPr>
          <a:xfrm>
            <a:off x="319314" y="2892610"/>
            <a:ext cx="11872686" cy="2040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52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PE" sz="3600" u="sng" dirty="0" smtClean="0">
                <a:solidFill>
                  <a:srgbClr val="0000FF"/>
                </a:solidFill>
              </a:rPr>
              <a:t>FUENTES</a:t>
            </a:r>
            <a:r>
              <a:rPr lang="es-PE" sz="3600" b="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s-PE" sz="2400" dirty="0" smtClean="0">
                <a:solidFill>
                  <a:srgbClr val="C00000"/>
                </a:solidFill>
              </a:rPr>
              <a:t>1.- PROSAAMER </a:t>
            </a:r>
            <a:r>
              <a:rPr lang="es-PE" sz="2400" dirty="0">
                <a:solidFill>
                  <a:srgbClr val="C00000"/>
                </a:solidFill>
              </a:rPr>
              <a:t>- Informe final </a:t>
            </a:r>
            <a:r>
              <a:rPr lang="es-PE" sz="2400" dirty="0" smtClean="0">
                <a:solidFill>
                  <a:srgbClr val="C00000"/>
                </a:solidFill>
              </a:rPr>
              <a:t>N°002-2007/PROSAAMER </a:t>
            </a:r>
            <a:r>
              <a:rPr lang="es-PE" sz="2400" dirty="0">
                <a:solidFill>
                  <a:srgbClr val="C00000"/>
                </a:solidFill>
              </a:rPr>
              <a:t>- </a:t>
            </a:r>
            <a:r>
              <a:rPr lang="es-PE" sz="2400" dirty="0" smtClean="0">
                <a:solidFill>
                  <a:srgbClr val="C00000"/>
                </a:solidFill>
              </a:rPr>
              <a:t>Tipificación </a:t>
            </a:r>
            <a:r>
              <a:rPr lang="es-PE" sz="2400" dirty="0">
                <a:solidFill>
                  <a:srgbClr val="C00000"/>
                </a:solidFill>
              </a:rPr>
              <a:t>de Agencias Agrarias</a:t>
            </a:r>
            <a:r>
              <a:rPr lang="es-PE" sz="2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s-PE" sz="2400" dirty="0">
                <a:solidFill>
                  <a:srgbClr val="C00000"/>
                </a:solidFill>
              </a:rPr>
              <a:t>2.- Diagnóstico de PROSAAMER </a:t>
            </a:r>
            <a:r>
              <a:rPr lang="es-PE" sz="2400" dirty="0" smtClean="0">
                <a:solidFill>
                  <a:srgbClr val="C00000"/>
                </a:solidFill>
              </a:rPr>
              <a:t>2018</a:t>
            </a:r>
          </a:p>
          <a:p>
            <a:r>
              <a:rPr lang="es-PE" sz="2400" dirty="0" smtClean="0">
                <a:solidFill>
                  <a:srgbClr val="C00000"/>
                </a:solidFill>
              </a:rPr>
              <a:t>3.- Diagnostico </a:t>
            </a:r>
            <a:r>
              <a:rPr lang="es-PE" sz="2400" dirty="0">
                <a:solidFill>
                  <a:srgbClr val="C00000"/>
                </a:solidFill>
              </a:rPr>
              <a:t>del estado situacional del MINAGRI – legislatura </a:t>
            </a:r>
            <a:r>
              <a:rPr lang="es-PE" sz="2400" dirty="0" smtClean="0">
                <a:solidFill>
                  <a:srgbClr val="C00000"/>
                </a:solidFill>
              </a:rPr>
              <a:t>2018-2019</a:t>
            </a:r>
          </a:p>
          <a:p>
            <a:endParaRPr lang="es-PE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088572"/>
            <a:ext cx="7228115" cy="5254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7620000" y="1856562"/>
            <a:ext cx="4434748" cy="34778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de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los productores </a:t>
            </a:r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agrarios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que sigue perdurando hasta la </a:t>
            </a:r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actualidad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Débil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organización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productores (73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Limitado acceso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 créditos (66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Escasa innovación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tecnológica (53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Existencia de minifundio (39%)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Limitada asistencia técnica (32%)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203199" y="145030"/>
            <a:ext cx="1185154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Percepción de la problemática de los productores </a:t>
            </a:r>
            <a:r>
              <a:rPr lang="es-P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agrarios</a:t>
            </a:r>
            <a:endParaRPr lang="es-PE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1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6662057" y="1159875"/>
            <a:ext cx="5392691" cy="34778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Servicios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agrarios de mayor </a:t>
            </a:r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demandados: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apacitación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(gestión y organización, técnico-productiva, mercadeo), </a:t>
            </a:r>
            <a:endParaRPr 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 Técnica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(manejo del cultivo, control de plagas y enfermedades), </a:t>
            </a:r>
            <a:endParaRPr lang="es-P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Cadenas Productivas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fortalecimiento organizacional,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financiamiento,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productiva,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diseño de proyectos y la </a:t>
            </a: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ADE36-E27D-4112-8121-4ED4565461AF}"/>
              </a:ext>
            </a:extLst>
          </p:cNvPr>
          <p:cNvSpPr/>
          <p:nvPr/>
        </p:nvSpPr>
        <p:spPr>
          <a:xfrm>
            <a:off x="145144" y="130517"/>
            <a:ext cx="1190960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Demanda </a:t>
            </a:r>
            <a:r>
              <a:rPr lang="es-PE" sz="2800" b="1" dirty="0"/>
              <a:t>de servicios de los productores agrarios</a:t>
            </a:r>
            <a:endParaRPr lang="es-P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3812"/>
          <a:stretch>
            <a:fillRect/>
          </a:stretch>
        </p:blipFill>
        <p:spPr bwMode="auto">
          <a:xfrm>
            <a:off x="145145" y="798286"/>
            <a:ext cx="6386284" cy="6059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629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1278</TotalTime>
  <Words>1808</Words>
  <Application>Microsoft Office PowerPoint</Application>
  <PresentationFormat>Panorámica</PresentationFormat>
  <Paragraphs>167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League Spartan</vt:lpstr>
      <vt:lpstr>Open Sans Light</vt:lpstr>
      <vt:lpstr>Poppins SemiBold</vt:lpstr>
      <vt:lpstr>Times New Roman</vt:lpstr>
      <vt:lpstr>Wingdings</vt:lpstr>
      <vt:lpstr>Retrospección</vt:lpstr>
      <vt:lpstr>Presentación de PowerPoint</vt:lpstr>
      <vt:lpstr>SITUACIÓN ACTUAL DEL SECTOR AGRARIO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LOGRAREMOS:</vt:lpstr>
      <vt:lpstr>LOGRAREMOS: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Thalia Casas Alfonso</cp:lastModifiedBy>
  <cp:revision>115</cp:revision>
  <dcterms:modified xsi:type="dcterms:W3CDTF">2020-09-07T20:53:47Z</dcterms:modified>
</cp:coreProperties>
</file>