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670" r:id="rId3"/>
    <p:sldId id="287" r:id="rId4"/>
    <p:sldId id="671" r:id="rId5"/>
    <p:sldId id="654" r:id="rId6"/>
    <p:sldId id="650" r:id="rId7"/>
    <p:sldId id="651" r:id="rId8"/>
    <p:sldId id="652" r:id="rId9"/>
    <p:sldId id="653" r:id="rId10"/>
    <p:sldId id="658" r:id="rId11"/>
    <p:sldId id="659" r:id="rId12"/>
    <p:sldId id="660" r:id="rId13"/>
    <p:sldId id="641" r:id="rId14"/>
    <p:sldId id="661" r:id="rId15"/>
    <p:sldId id="663" r:id="rId16"/>
    <p:sldId id="664" r:id="rId17"/>
    <p:sldId id="645" r:id="rId18"/>
    <p:sldId id="665" r:id="rId19"/>
    <p:sldId id="666" r:id="rId20"/>
    <p:sldId id="668" r:id="rId21"/>
    <p:sldId id="642" r:id="rId22"/>
    <p:sldId id="299" r:id="rId23"/>
    <p:sldId id="648" r:id="rId24"/>
    <p:sldId id="311" r:id="rId25"/>
    <p:sldId id="672" r:id="rId26"/>
    <p:sldId id="270" r:id="rId27"/>
    <p:sldId id="657" r:id="rId28"/>
    <p:sldId id="655" r:id="rId29"/>
    <p:sldId id="291" r:id="rId30"/>
    <p:sldId id="310" r:id="rId31"/>
  </p:sldIdLst>
  <p:sldSz cx="12192000" cy="6858000"/>
  <p:notesSz cx="9926638" cy="6797675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85211" autoAdjust="0"/>
  </p:normalViewPr>
  <p:slideViewPr>
    <p:cSldViewPr>
      <p:cViewPr>
        <p:scale>
          <a:sx n="69" d="100"/>
          <a:sy n="69" d="100"/>
        </p:scale>
        <p:origin x="-75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8B6DD-4EEF-40A2-BC61-93D9BBAB4558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PE"/>
        </a:p>
      </dgm:t>
    </dgm:pt>
    <dgm:pt modelId="{E4FAC083-B47F-4FB8-B5E0-6D0151936CA4}">
      <dgm:prSet phldrT="[Texto]" custT="1"/>
      <dgm:spPr/>
      <dgm:t>
        <a:bodyPr/>
        <a:lstStyle/>
        <a:p>
          <a:r>
            <a:rPr lang="es-PE" sz="1700" dirty="0">
              <a:latin typeface="Century Gothic" panose="020B0502020202020204" pitchFamily="34" charset="0"/>
            </a:rPr>
            <a:t>Certificación de Procedencia de Castaña a favor de las comunidades productoras</a:t>
          </a:r>
        </a:p>
      </dgm:t>
    </dgm:pt>
    <dgm:pt modelId="{2C0B5979-1FDA-4C64-84EC-2585D998E45F}" type="parTrans" cxnId="{E988C5CA-0A5A-42E7-9D37-607E532ABD46}">
      <dgm:prSet/>
      <dgm:spPr/>
      <dgm:t>
        <a:bodyPr/>
        <a:lstStyle/>
        <a:p>
          <a:endParaRPr lang="es-PE"/>
        </a:p>
      </dgm:t>
    </dgm:pt>
    <dgm:pt modelId="{2AA852B4-626D-4A2F-B2C8-9358471F6D59}" type="sibTrans" cxnId="{E988C5CA-0A5A-42E7-9D37-607E532ABD46}">
      <dgm:prSet/>
      <dgm:spPr/>
      <dgm:t>
        <a:bodyPr/>
        <a:lstStyle/>
        <a:p>
          <a:endParaRPr lang="es-PE"/>
        </a:p>
      </dgm:t>
    </dgm:pt>
    <dgm:pt modelId="{0004E7D5-F836-468C-85A5-B8110663BD30}">
      <dgm:prSet phldrT="[Texto]" custT="1"/>
      <dgm:spPr/>
      <dgm:t>
        <a:bodyPr/>
        <a:lstStyle/>
        <a:p>
          <a:r>
            <a:rPr lang="es-PE" sz="1500" dirty="0">
              <a:latin typeface="Century Gothic" panose="020B0502020202020204" pitchFamily="34" charset="0"/>
            </a:rPr>
            <a:t>Cambio de Reglamento de Hidrocarburos para compensar la posesión de los pueblos indígenas (servidumbre) </a:t>
          </a:r>
        </a:p>
      </dgm:t>
    </dgm:pt>
    <dgm:pt modelId="{FA3F714E-F498-475B-9BCA-4F168856FE98}" type="parTrans" cxnId="{34758740-247E-4D26-A1F0-EC971D6A98EA}">
      <dgm:prSet/>
      <dgm:spPr/>
      <dgm:t>
        <a:bodyPr/>
        <a:lstStyle/>
        <a:p>
          <a:endParaRPr lang="es-PE"/>
        </a:p>
      </dgm:t>
    </dgm:pt>
    <dgm:pt modelId="{7871BED0-FF2A-43E7-B637-669FD762310E}" type="sibTrans" cxnId="{34758740-247E-4D26-A1F0-EC971D6A98EA}">
      <dgm:prSet/>
      <dgm:spPr/>
      <dgm:t>
        <a:bodyPr/>
        <a:lstStyle/>
        <a:p>
          <a:endParaRPr lang="es-PE"/>
        </a:p>
      </dgm:t>
    </dgm:pt>
    <dgm:pt modelId="{38129F88-CC48-487F-9B6F-E44773E83AE1}">
      <dgm:prSet phldrT="[Texto]" custT="1"/>
      <dgm:spPr/>
      <dgm:t>
        <a:bodyPr/>
        <a:lstStyle/>
        <a:p>
          <a:r>
            <a:rPr lang="es-PE" sz="1600" dirty="0">
              <a:latin typeface="Century Gothic" panose="020B0502020202020204" pitchFamily="34" charset="0"/>
            </a:rPr>
            <a:t>Constitución de Fondo Social, administrada por las comunidades, con el 0.75% de la producción del Lote 192</a:t>
          </a:r>
        </a:p>
      </dgm:t>
    </dgm:pt>
    <dgm:pt modelId="{22D1518B-5F1A-4F0B-A618-A46BDAC912A7}" type="parTrans" cxnId="{802C2AF0-82C4-42DA-87BC-6D7F35D85284}">
      <dgm:prSet/>
      <dgm:spPr/>
      <dgm:t>
        <a:bodyPr/>
        <a:lstStyle/>
        <a:p>
          <a:endParaRPr lang="es-PE"/>
        </a:p>
      </dgm:t>
    </dgm:pt>
    <dgm:pt modelId="{E8DFC968-D897-4177-9C54-8707AD8304EF}" type="sibTrans" cxnId="{802C2AF0-82C4-42DA-87BC-6D7F35D85284}">
      <dgm:prSet/>
      <dgm:spPr/>
      <dgm:t>
        <a:bodyPr/>
        <a:lstStyle/>
        <a:p>
          <a:endParaRPr lang="es-PE"/>
        </a:p>
      </dgm:t>
    </dgm:pt>
    <dgm:pt modelId="{4B547D2A-D844-4D32-A1EA-662095482330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PE" sz="1500" dirty="0">
              <a:latin typeface="Century Gothic" panose="020B0502020202020204" pitchFamily="34" charset="0"/>
            </a:rPr>
            <a:t>Inclusión expresa del respeto de los derechos de los pueblos indígenas en cláusulas de contratos de hidrocarburos </a:t>
          </a:r>
        </a:p>
      </dgm:t>
    </dgm:pt>
    <dgm:pt modelId="{200C7DB1-B1B3-4743-BCD6-5B773EBD2EE3}" type="parTrans" cxnId="{D1BF2CF2-BC1C-48EC-8EF2-45F7216E8247}">
      <dgm:prSet/>
      <dgm:spPr/>
      <dgm:t>
        <a:bodyPr/>
        <a:lstStyle/>
        <a:p>
          <a:endParaRPr lang="es-PE"/>
        </a:p>
      </dgm:t>
    </dgm:pt>
    <dgm:pt modelId="{E3943CA3-20B0-41E8-BD64-D1A8EA419DF1}" type="sibTrans" cxnId="{D1BF2CF2-BC1C-48EC-8EF2-45F7216E8247}">
      <dgm:prSet/>
      <dgm:spPr/>
      <dgm:t>
        <a:bodyPr/>
        <a:lstStyle/>
        <a:p>
          <a:endParaRPr lang="es-PE"/>
        </a:p>
      </dgm:t>
    </dgm:pt>
    <dgm:pt modelId="{947BA346-C24C-4072-B25F-35C22FF8ED4A}">
      <dgm:prSet phldrT="[Texto]" custT="1"/>
      <dgm:spPr/>
      <dgm:t>
        <a:bodyPr/>
        <a:lstStyle/>
        <a:p>
          <a:r>
            <a:rPr lang="es-PE" sz="1600" dirty="0">
              <a:latin typeface="Century Gothic" panose="020B0502020202020204" pitchFamily="34" charset="0"/>
            </a:rPr>
            <a:t>Contratación de sabios indígenas para la elaboración de estudio de impacto ambiental</a:t>
          </a:r>
        </a:p>
      </dgm:t>
    </dgm:pt>
    <dgm:pt modelId="{B82BF609-9426-4413-B220-7E354D8CDB75}" type="parTrans" cxnId="{D9DF33E3-C192-4288-B9C4-18F34FF08BD3}">
      <dgm:prSet/>
      <dgm:spPr/>
      <dgm:t>
        <a:bodyPr/>
        <a:lstStyle/>
        <a:p>
          <a:endParaRPr lang="es-PE"/>
        </a:p>
      </dgm:t>
    </dgm:pt>
    <dgm:pt modelId="{D170D078-0100-4C90-9571-5DD712C2B1DB}" type="sibTrans" cxnId="{D9DF33E3-C192-4288-B9C4-18F34FF08BD3}">
      <dgm:prSet/>
      <dgm:spPr/>
      <dgm:t>
        <a:bodyPr/>
        <a:lstStyle/>
        <a:p>
          <a:endParaRPr lang="es-PE"/>
        </a:p>
      </dgm:t>
    </dgm:pt>
    <dgm:pt modelId="{47988CED-4E21-43B4-8A2E-451629FCB592}">
      <dgm:prSet phldrT="[Texto]" custT="1"/>
      <dgm:spPr/>
      <dgm:t>
        <a:bodyPr/>
        <a:lstStyle/>
        <a:p>
          <a:r>
            <a:rPr lang="es-PE" sz="1600" dirty="0">
              <a:latin typeface="Century Gothic" panose="020B0502020202020204" pitchFamily="34" charset="0"/>
            </a:rPr>
            <a:t>Consulta Previa del desbosque si afecta derechos de pueblos indígenas</a:t>
          </a:r>
        </a:p>
      </dgm:t>
    </dgm:pt>
    <dgm:pt modelId="{A5A3443A-E599-4423-A98D-ED7E74882F67}" type="parTrans" cxnId="{1ABED9CE-E5E3-4C78-8AC6-073E66DD9822}">
      <dgm:prSet/>
      <dgm:spPr/>
      <dgm:t>
        <a:bodyPr/>
        <a:lstStyle/>
        <a:p>
          <a:endParaRPr lang="es-PE"/>
        </a:p>
      </dgm:t>
    </dgm:pt>
    <dgm:pt modelId="{7F1E41E5-E781-4198-B7E6-CEEB0171456A}" type="sibTrans" cxnId="{1ABED9CE-E5E3-4C78-8AC6-073E66DD9822}">
      <dgm:prSet/>
      <dgm:spPr/>
      <dgm:t>
        <a:bodyPr/>
        <a:lstStyle/>
        <a:p>
          <a:endParaRPr lang="es-PE"/>
        </a:p>
      </dgm:t>
    </dgm:pt>
    <dgm:pt modelId="{6F1563FF-E65C-4FB3-8703-89A0C55917B8}" type="pres">
      <dgm:prSet presAssocID="{54B8B6DD-4EEF-40A2-BC61-93D9BBAB45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D353373-4301-44F4-986C-0DC52B4C7115}" type="pres">
      <dgm:prSet presAssocID="{E4FAC083-B47F-4FB8-B5E0-6D0151936C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961CB2-4133-4F62-BB4D-8DDDA35EF34B}" type="pres">
      <dgm:prSet presAssocID="{2AA852B4-626D-4A2F-B2C8-9358471F6D59}" presName="sibTrans" presStyleCnt="0"/>
      <dgm:spPr/>
    </dgm:pt>
    <dgm:pt modelId="{2475F479-DA82-4F29-9205-5380FC44F770}" type="pres">
      <dgm:prSet presAssocID="{0004E7D5-F836-468C-85A5-B8110663BD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CBAEB0D-E9B9-4715-B729-E01F9B246E60}" type="pres">
      <dgm:prSet presAssocID="{7871BED0-FF2A-43E7-B637-669FD762310E}" presName="sibTrans" presStyleCnt="0"/>
      <dgm:spPr/>
    </dgm:pt>
    <dgm:pt modelId="{3FA08A7E-0CFC-490D-814A-B9BD905D7951}" type="pres">
      <dgm:prSet presAssocID="{38129F88-CC48-487F-9B6F-E44773E83A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0970DE-B5F6-4BF7-BBE3-8E2697EE7A1D}" type="pres">
      <dgm:prSet presAssocID="{E8DFC968-D897-4177-9C54-8707AD8304EF}" presName="sibTrans" presStyleCnt="0"/>
      <dgm:spPr/>
    </dgm:pt>
    <dgm:pt modelId="{9DB31273-6994-48B5-839E-856C944C7ED2}" type="pres">
      <dgm:prSet presAssocID="{4B547D2A-D844-4D32-A1EA-6620954823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3C8D8B0-D6C7-40A4-A9DB-FEA68EB17576}" type="pres">
      <dgm:prSet presAssocID="{E3943CA3-20B0-41E8-BD64-D1A8EA419DF1}" presName="sibTrans" presStyleCnt="0"/>
      <dgm:spPr/>
    </dgm:pt>
    <dgm:pt modelId="{B17E2FCB-CCC5-4C09-89D8-DBAA3A297B66}" type="pres">
      <dgm:prSet presAssocID="{947BA346-C24C-4072-B25F-35C22FF8ED4A}" presName="node" presStyleLbl="node1" presStyleIdx="4" presStyleCnt="6" custLinFactNeighborX="166" custLinFactNeighborY="-26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114F7B-0EB5-43E8-BE2D-EB4A03E7A4A7}" type="pres">
      <dgm:prSet presAssocID="{D170D078-0100-4C90-9571-5DD712C2B1DB}" presName="sibTrans" presStyleCnt="0"/>
      <dgm:spPr/>
    </dgm:pt>
    <dgm:pt modelId="{B78B0D45-0F6B-4A23-ABA0-3257957CAC22}" type="pres">
      <dgm:prSet presAssocID="{47988CED-4E21-43B4-8A2E-451629FCB59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5191173-4AB1-6840-9B2D-4480986EE481}" type="presOf" srcId="{38129F88-CC48-487F-9B6F-E44773E83AE1}" destId="{3FA08A7E-0CFC-490D-814A-B9BD905D7951}" srcOrd="0" destOrd="0" presId="urn:microsoft.com/office/officeart/2005/8/layout/default"/>
    <dgm:cxn modelId="{D9DF33E3-C192-4288-B9C4-18F34FF08BD3}" srcId="{54B8B6DD-4EEF-40A2-BC61-93D9BBAB4558}" destId="{947BA346-C24C-4072-B25F-35C22FF8ED4A}" srcOrd="4" destOrd="0" parTransId="{B82BF609-9426-4413-B220-7E354D8CDB75}" sibTransId="{D170D078-0100-4C90-9571-5DD712C2B1DB}"/>
    <dgm:cxn modelId="{34758740-247E-4D26-A1F0-EC971D6A98EA}" srcId="{54B8B6DD-4EEF-40A2-BC61-93D9BBAB4558}" destId="{0004E7D5-F836-468C-85A5-B8110663BD30}" srcOrd="1" destOrd="0" parTransId="{FA3F714E-F498-475B-9BCA-4F168856FE98}" sibTransId="{7871BED0-FF2A-43E7-B637-669FD762310E}"/>
    <dgm:cxn modelId="{D1BF2CF2-BC1C-48EC-8EF2-45F7216E8247}" srcId="{54B8B6DD-4EEF-40A2-BC61-93D9BBAB4558}" destId="{4B547D2A-D844-4D32-A1EA-662095482330}" srcOrd="3" destOrd="0" parTransId="{200C7DB1-B1B3-4743-BCD6-5B773EBD2EE3}" sibTransId="{E3943CA3-20B0-41E8-BD64-D1A8EA419DF1}"/>
    <dgm:cxn modelId="{B5DBB22E-9FD2-1F42-B6A6-2D6A8871D046}" type="presOf" srcId="{947BA346-C24C-4072-B25F-35C22FF8ED4A}" destId="{B17E2FCB-CCC5-4C09-89D8-DBAA3A297B66}" srcOrd="0" destOrd="0" presId="urn:microsoft.com/office/officeart/2005/8/layout/default"/>
    <dgm:cxn modelId="{1ABED9CE-E5E3-4C78-8AC6-073E66DD9822}" srcId="{54B8B6DD-4EEF-40A2-BC61-93D9BBAB4558}" destId="{47988CED-4E21-43B4-8A2E-451629FCB592}" srcOrd="5" destOrd="0" parTransId="{A5A3443A-E599-4423-A98D-ED7E74882F67}" sibTransId="{7F1E41E5-E781-4198-B7E6-CEEB0171456A}"/>
    <dgm:cxn modelId="{5949400C-FE8E-5F4B-BD72-1990EFD3E2F7}" type="presOf" srcId="{E4FAC083-B47F-4FB8-B5E0-6D0151936CA4}" destId="{6D353373-4301-44F4-986C-0DC52B4C7115}" srcOrd="0" destOrd="0" presId="urn:microsoft.com/office/officeart/2005/8/layout/default"/>
    <dgm:cxn modelId="{644EECD9-6347-3E49-9B6C-D92FA0B3614D}" type="presOf" srcId="{4B547D2A-D844-4D32-A1EA-662095482330}" destId="{9DB31273-6994-48B5-839E-856C944C7ED2}" srcOrd="0" destOrd="0" presId="urn:microsoft.com/office/officeart/2005/8/layout/default"/>
    <dgm:cxn modelId="{A14E3931-2883-0F4A-8213-188EB6893A2F}" type="presOf" srcId="{47988CED-4E21-43B4-8A2E-451629FCB592}" destId="{B78B0D45-0F6B-4A23-ABA0-3257957CAC22}" srcOrd="0" destOrd="0" presId="urn:microsoft.com/office/officeart/2005/8/layout/default"/>
    <dgm:cxn modelId="{E988C5CA-0A5A-42E7-9D37-607E532ABD46}" srcId="{54B8B6DD-4EEF-40A2-BC61-93D9BBAB4558}" destId="{E4FAC083-B47F-4FB8-B5E0-6D0151936CA4}" srcOrd="0" destOrd="0" parTransId="{2C0B5979-1FDA-4C64-84EC-2585D998E45F}" sibTransId="{2AA852B4-626D-4A2F-B2C8-9358471F6D59}"/>
    <dgm:cxn modelId="{E8AA8089-FBDC-B04E-A5CA-398A1D7B85D2}" type="presOf" srcId="{0004E7D5-F836-468C-85A5-B8110663BD30}" destId="{2475F479-DA82-4F29-9205-5380FC44F770}" srcOrd="0" destOrd="0" presId="urn:microsoft.com/office/officeart/2005/8/layout/default"/>
    <dgm:cxn modelId="{802C2AF0-82C4-42DA-87BC-6D7F35D85284}" srcId="{54B8B6DD-4EEF-40A2-BC61-93D9BBAB4558}" destId="{38129F88-CC48-487F-9B6F-E44773E83AE1}" srcOrd="2" destOrd="0" parTransId="{22D1518B-5F1A-4F0B-A618-A46BDAC912A7}" sibTransId="{E8DFC968-D897-4177-9C54-8707AD8304EF}"/>
    <dgm:cxn modelId="{B65EB9C8-B971-3541-8600-B356BF753C0D}" type="presOf" srcId="{54B8B6DD-4EEF-40A2-BC61-93D9BBAB4558}" destId="{6F1563FF-E65C-4FB3-8703-89A0C55917B8}" srcOrd="0" destOrd="0" presId="urn:microsoft.com/office/officeart/2005/8/layout/default"/>
    <dgm:cxn modelId="{0100B943-6132-4D45-B9FA-C94ACB09280C}" type="presParOf" srcId="{6F1563FF-E65C-4FB3-8703-89A0C55917B8}" destId="{6D353373-4301-44F4-986C-0DC52B4C7115}" srcOrd="0" destOrd="0" presId="urn:microsoft.com/office/officeart/2005/8/layout/default"/>
    <dgm:cxn modelId="{B5877217-3CB3-684F-A44E-F1802829CD8B}" type="presParOf" srcId="{6F1563FF-E65C-4FB3-8703-89A0C55917B8}" destId="{33961CB2-4133-4F62-BB4D-8DDDA35EF34B}" srcOrd="1" destOrd="0" presId="urn:microsoft.com/office/officeart/2005/8/layout/default"/>
    <dgm:cxn modelId="{B150DDD8-64F5-3D47-8091-A94BB72959ED}" type="presParOf" srcId="{6F1563FF-E65C-4FB3-8703-89A0C55917B8}" destId="{2475F479-DA82-4F29-9205-5380FC44F770}" srcOrd="2" destOrd="0" presId="urn:microsoft.com/office/officeart/2005/8/layout/default"/>
    <dgm:cxn modelId="{0BC48887-687C-474D-A289-4D0609316DFC}" type="presParOf" srcId="{6F1563FF-E65C-4FB3-8703-89A0C55917B8}" destId="{9CBAEB0D-E9B9-4715-B729-E01F9B246E60}" srcOrd="3" destOrd="0" presId="urn:microsoft.com/office/officeart/2005/8/layout/default"/>
    <dgm:cxn modelId="{881A4789-883A-214F-849F-9E7C7C991CF2}" type="presParOf" srcId="{6F1563FF-E65C-4FB3-8703-89A0C55917B8}" destId="{3FA08A7E-0CFC-490D-814A-B9BD905D7951}" srcOrd="4" destOrd="0" presId="urn:microsoft.com/office/officeart/2005/8/layout/default"/>
    <dgm:cxn modelId="{8FFA8A4D-E30D-6043-9AE5-74590CB8C950}" type="presParOf" srcId="{6F1563FF-E65C-4FB3-8703-89A0C55917B8}" destId="{FB0970DE-B5F6-4BF7-BBE3-8E2697EE7A1D}" srcOrd="5" destOrd="0" presId="urn:microsoft.com/office/officeart/2005/8/layout/default"/>
    <dgm:cxn modelId="{11807A61-6399-134D-9274-6F8999B91179}" type="presParOf" srcId="{6F1563FF-E65C-4FB3-8703-89A0C55917B8}" destId="{9DB31273-6994-48B5-839E-856C944C7ED2}" srcOrd="6" destOrd="0" presId="urn:microsoft.com/office/officeart/2005/8/layout/default"/>
    <dgm:cxn modelId="{2F99AC75-FF59-164F-B54B-38D4F98411B9}" type="presParOf" srcId="{6F1563FF-E65C-4FB3-8703-89A0C55917B8}" destId="{A3C8D8B0-D6C7-40A4-A9DB-FEA68EB17576}" srcOrd="7" destOrd="0" presId="urn:microsoft.com/office/officeart/2005/8/layout/default"/>
    <dgm:cxn modelId="{7037793B-0041-1844-B275-B9C4F24733F5}" type="presParOf" srcId="{6F1563FF-E65C-4FB3-8703-89A0C55917B8}" destId="{B17E2FCB-CCC5-4C09-89D8-DBAA3A297B66}" srcOrd="8" destOrd="0" presId="urn:microsoft.com/office/officeart/2005/8/layout/default"/>
    <dgm:cxn modelId="{8D995901-598E-F442-9A4B-C7E40D94BC68}" type="presParOf" srcId="{6F1563FF-E65C-4FB3-8703-89A0C55917B8}" destId="{9E114F7B-0EB5-43E8-BE2D-EB4A03E7A4A7}" srcOrd="9" destOrd="0" presId="urn:microsoft.com/office/officeart/2005/8/layout/default"/>
    <dgm:cxn modelId="{587DE4CC-7AE1-2442-A6D5-6C187431C00E}" type="presParOf" srcId="{6F1563FF-E65C-4FB3-8703-89A0C55917B8}" destId="{B78B0D45-0F6B-4A23-ABA0-3257957CAC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A6DF6-DA3F-4138-AF5E-A67C66E57A85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PE"/>
        </a:p>
      </dgm:t>
    </dgm:pt>
    <dgm:pt modelId="{B556A1AE-0413-4172-8236-E046B90C1025}">
      <dgm:prSet phldrT="[Texto]" custT="1"/>
      <dgm:spPr/>
      <dgm:t>
        <a:bodyPr/>
        <a:lstStyle/>
        <a:p>
          <a:r>
            <a:rPr lang="es-PE" sz="2000" b="1" dirty="0" smtClean="0">
              <a:latin typeface="Century Gothic" panose="020B0502020202020204" pitchFamily="34" charset="0"/>
            </a:rPr>
            <a:t>Información actualizada sobre pueblos indígenas </a:t>
          </a:r>
          <a:endParaRPr lang="es-PE" sz="2000" b="1" dirty="0">
            <a:latin typeface="Century Gothic" panose="020B0502020202020204" pitchFamily="34" charset="0"/>
          </a:endParaRPr>
        </a:p>
      </dgm:t>
    </dgm:pt>
    <dgm:pt modelId="{97C1378E-2531-4327-8272-36A7429C7057}" type="sibTrans" cxnId="{D143757B-8227-43DB-9933-A658AB6ABC26}">
      <dgm:prSet/>
      <dgm:spPr/>
      <dgm:t>
        <a:bodyPr/>
        <a:lstStyle/>
        <a:p>
          <a:endParaRPr lang="es-PE"/>
        </a:p>
      </dgm:t>
    </dgm:pt>
    <dgm:pt modelId="{1DA2DD55-F4AC-4DF5-BE59-9EA5D3A92AA3}" type="parTrans" cxnId="{D143757B-8227-43DB-9933-A658AB6ABC26}">
      <dgm:prSet/>
      <dgm:spPr/>
      <dgm:t>
        <a:bodyPr/>
        <a:lstStyle/>
        <a:p>
          <a:endParaRPr lang="es-PE"/>
        </a:p>
      </dgm:t>
    </dgm:pt>
    <dgm:pt modelId="{67522E18-3EF4-4984-9B61-63E6D5F63D27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s-P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El </a:t>
          </a:r>
          <a:r>
            <a:rPr lang="es-PE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Decreto Legislativo 1360 </a:t>
          </a:r>
          <a:r>
            <a:rPr lang="es-PE" sz="18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precisa funciones exclusivas del Ministerio de Cultura en materia de pueblos</a:t>
          </a:r>
          <a:r>
            <a:rPr lang="es-P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s-PE" sz="18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PE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a. </a:t>
          </a:r>
          <a:r>
            <a:rPr lang="es-P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Competencia exclusiva para reconocer a los pueblos indígenas a nivel nacional.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s-PE" sz="18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PE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b. </a:t>
          </a:r>
          <a:r>
            <a:rPr lang="es-P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La Base de Datos del MC podrá ser empleada por todas las entidades estatales que necesiten información actualizada sobre pueblos.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s-PE" sz="1800" dirty="0" smtClean="0">
            <a:latin typeface="Century Gothic" panose="020B0502020202020204" pitchFamily="34" charset="0"/>
          </a:endParaRPr>
        </a:p>
      </dgm:t>
    </dgm:pt>
    <dgm:pt modelId="{EF3852F4-869E-45DD-AD3A-81F0152062DC}" type="sibTrans" cxnId="{9EC175F1-ACFE-4A00-81F1-2A88026324F2}">
      <dgm:prSet/>
      <dgm:spPr/>
      <dgm:t>
        <a:bodyPr/>
        <a:lstStyle/>
        <a:p>
          <a:endParaRPr lang="es-PE"/>
        </a:p>
      </dgm:t>
    </dgm:pt>
    <dgm:pt modelId="{E90D89FC-71DD-4743-8A26-1A2231B55D4D}" type="parTrans" cxnId="{9EC175F1-ACFE-4A00-81F1-2A88026324F2}">
      <dgm:prSet/>
      <dgm:spPr/>
      <dgm:t>
        <a:bodyPr/>
        <a:lstStyle/>
        <a:p>
          <a:endParaRPr lang="es-PE"/>
        </a:p>
      </dgm:t>
    </dgm:pt>
    <dgm:pt modelId="{21333AAA-79A0-4E10-959D-8D62B09E7751}" type="pres">
      <dgm:prSet presAssocID="{407A6DF6-DA3F-4138-AF5E-A67C66E57A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0146E2A-3228-462B-8C4F-33614F5AF811}" type="pres">
      <dgm:prSet presAssocID="{B556A1AE-0413-4172-8236-E046B90C1025}" presName="node" presStyleLbl="node1" presStyleIdx="0" presStyleCnt="2" custScaleX="111059" custScaleY="536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EAB56B-CCE3-4C0D-B6F3-D39DA7B9085B}" type="pres">
      <dgm:prSet presAssocID="{97C1378E-2531-4327-8272-36A7429C7057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35FC896-DF56-44CD-91A6-9BD5660724FD}" type="pres">
      <dgm:prSet presAssocID="{97C1378E-2531-4327-8272-36A7429C7057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8D790B72-CE93-40EE-A577-0D023915D199}" type="pres">
      <dgm:prSet presAssocID="{67522E18-3EF4-4984-9B61-63E6D5F63D27}" presName="node" presStyleLbl="node1" presStyleIdx="1" presStyleCnt="2" custScaleX="208328" custScaleY="100000" custLinFactNeighborX="1144" custLinFactNeighborY="156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F6FEC81-054E-41D3-BF67-5D8D132104F4}" type="presOf" srcId="{67522E18-3EF4-4984-9B61-63E6D5F63D27}" destId="{8D790B72-CE93-40EE-A577-0D023915D199}" srcOrd="0" destOrd="0" presId="urn:microsoft.com/office/officeart/2005/8/layout/process1"/>
    <dgm:cxn modelId="{8D2CCA53-BC60-4A94-A19E-178761E8DF65}" type="presOf" srcId="{407A6DF6-DA3F-4138-AF5E-A67C66E57A85}" destId="{21333AAA-79A0-4E10-959D-8D62B09E7751}" srcOrd="0" destOrd="0" presId="urn:microsoft.com/office/officeart/2005/8/layout/process1"/>
    <dgm:cxn modelId="{DD6F2305-63F5-41B9-B3E7-6C6D65C8677A}" type="presOf" srcId="{97C1378E-2531-4327-8272-36A7429C7057}" destId="{34EAB56B-CCE3-4C0D-B6F3-D39DA7B9085B}" srcOrd="0" destOrd="0" presId="urn:microsoft.com/office/officeart/2005/8/layout/process1"/>
    <dgm:cxn modelId="{B0981615-3B01-4D4C-9E0A-B452D8107710}" type="presOf" srcId="{97C1378E-2531-4327-8272-36A7429C7057}" destId="{435FC896-DF56-44CD-91A6-9BD5660724FD}" srcOrd="1" destOrd="0" presId="urn:microsoft.com/office/officeart/2005/8/layout/process1"/>
    <dgm:cxn modelId="{9EC175F1-ACFE-4A00-81F1-2A88026324F2}" srcId="{407A6DF6-DA3F-4138-AF5E-A67C66E57A85}" destId="{67522E18-3EF4-4984-9B61-63E6D5F63D27}" srcOrd="1" destOrd="0" parTransId="{E90D89FC-71DD-4743-8A26-1A2231B55D4D}" sibTransId="{EF3852F4-869E-45DD-AD3A-81F0152062DC}"/>
    <dgm:cxn modelId="{5DE62E3D-CA7D-496E-B31D-4095C39A7D1E}" type="presOf" srcId="{B556A1AE-0413-4172-8236-E046B90C1025}" destId="{D0146E2A-3228-462B-8C4F-33614F5AF811}" srcOrd="0" destOrd="0" presId="urn:microsoft.com/office/officeart/2005/8/layout/process1"/>
    <dgm:cxn modelId="{D143757B-8227-43DB-9933-A658AB6ABC26}" srcId="{407A6DF6-DA3F-4138-AF5E-A67C66E57A85}" destId="{B556A1AE-0413-4172-8236-E046B90C1025}" srcOrd="0" destOrd="0" parTransId="{1DA2DD55-F4AC-4DF5-BE59-9EA5D3A92AA3}" sibTransId="{97C1378E-2531-4327-8272-36A7429C7057}"/>
    <dgm:cxn modelId="{7595CE96-5FF6-4649-8B6E-75D922C59262}" type="presParOf" srcId="{21333AAA-79A0-4E10-959D-8D62B09E7751}" destId="{D0146E2A-3228-462B-8C4F-33614F5AF811}" srcOrd="0" destOrd="0" presId="urn:microsoft.com/office/officeart/2005/8/layout/process1"/>
    <dgm:cxn modelId="{AF3133BA-3171-4C79-ABC2-E1BE26FF98AB}" type="presParOf" srcId="{21333AAA-79A0-4E10-959D-8D62B09E7751}" destId="{34EAB56B-CCE3-4C0D-B6F3-D39DA7B9085B}" srcOrd="1" destOrd="0" presId="urn:microsoft.com/office/officeart/2005/8/layout/process1"/>
    <dgm:cxn modelId="{F71E206F-6256-425E-8B3C-D7A413D7182B}" type="presParOf" srcId="{34EAB56B-CCE3-4C0D-B6F3-D39DA7B9085B}" destId="{435FC896-DF56-44CD-91A6-9BD5660724FD}" srcOrd="0" destOrd="0" presId="urn:microsoft.com/office/officeart/2005/8/layout/process1"/>
    <dgm:cxn modelId="{8275BE7F-DBDF-4965-8D47-869C884052BD}" type="presParOf" srcId="{21333AAA-79A0-4E10-959D-8D62B09E7751}" destId="{8D790B72-CE93-40EE-A577-0D023915D19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91EF3206-7A8B-47AC-B90D-2EF2C6CC0D7C}" type="datetimeFigureOut">
              <a:rPr lang="es-PE" smtClean="0"/>
              <a:t>11/09/2018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7BB91BA5-D3F6-42CA-B4A3-35F8F8C63C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2678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EDD90FF4-A47F-7841-B8A9-AD20F2CB623F}" type="datetimeFigureOut">
              <a:rPr lang="es-PE"/>
              <a:pPr>
                <a:defRPr/>
              </a:pPr>
              <a:t>11/09/2018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pPr lvl="0"/>
            <a:endParaRPr lang="es-PE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wrap="square" lIns="80275" tIns="40138" rIns="80275" bIns="401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A7400030-7767-5547-A07A-416A47B90FC3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4485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72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924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0030-7767-5547-A07A-416A47B90FC3}" type="slidenum">
              <a:rPr lang="es-PE" altLang="es-PE" smtClean="0"/>
              <a:pPr/>
              <a:t>11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5623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78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460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9CDC325-0952-5244-A759-9BC397238A69}" type="slidenum">
              <a:rPr lang="es-ES_tradnl" altLang="es-PE"/>
              <a:pPr/>
              <a:t>18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93774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9CDC325-0952-5244-A759-9BC397238A69}" type="slidenum">
              <a:rPr lang="es-ES_tradnl" altLang="es-PE"/>
              <a:pPr/>
              <a:t>19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11378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9CDC325-0952-5244-A759-9BC397238A69}" type="slidenum">
              <a:rPr lang="es-ES_tradnl" altLang="es-PE"/>
              <a:pPr/>
              <a:t>20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45251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6206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6;g3adc8573bd_0_0:notes"/>
          <p:cNvSpPr>
            <a:spLocks noGrp="1"/>
          </p:cNvSpPr>
          <p:nvPr>
            <p:ph type="body" idx="1"/>
          </p:nvPr>
        </p:nvSpPr>
        <p:spPr bwMode="auto">
          <a:xfrm>
            <a:off x="558373" y="4305194"/>
            <a:ext cx="4466987" cy="4078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80262" tIns="80262" rIns="80262" bIns="80262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14339" name="Google Shape;127;g3adc8573bd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228600" y="679450"/>
            <a:ext cx="6040438" cy="33988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82558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0030-7767-5547-A07A-416A47B90FC3}" type="slidenum">
              <a:rPr lang="es-PE" altLang="es-PE" smtClean="0"/>
              <a:pPr/>
              <a:t>23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7150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550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0030-7767-5547-A07A-416A47B90FC3}" type="slidenum">
              <a:rPr lang="es-PE" altLang="es-PE" smtClean="0"/>
              <a:pPr/>
              <a:t>26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07946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altLang="en-US"/>
              <a:t>Mensaje 1: En respuesta a este contexto, es fundamental que el Estado decida sobre las acciones a seguir para los casos de falta de consulta entre el 95 y el 2011</a:t>
            </a:r>
          </a:p>
          <a:p>
            <a:pPr eaLnBrk="1" hangingPunct="1">
              <a:spcBef>
                <a:spcPct val="0"/>
              </a:spcBef>
            </a:pPr>
            <a:r>
              <a:rPr lang="es-PE" altLang="en-US"/>
              <a:t>Mensaje 2: Existen 3 escenarios, que permiten que el Estado pueda accionar para responder a los casos de falta de consulta entre 95 y 2011.</a:t>
            </a:r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77E36-EA7C-D341-A43C-F6679909AC04}" type="slidenum">
              <a:rPr lang="es-PE" altLang="en-US">
                <a:ea typeface="MS PGothic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PE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19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64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550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AFC-8606-4996-BBF3-7BD690BF3EDC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19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9CDC325-0952-5244-A759-9BC397238A69}" type="slidenum">
              <a:rPr lang="es-ES_tradnl" altLang="es-PE"/>
              <a:pPr/>
              <a:t>6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38835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Las Buenas Prácticas Interculturales en la Gestión Pública son aquellos programas, proyectos, procesos y/o servicios públicos en ejecución que incorporan el enfoque intercultural, logrando destacados resultados en beneficio de las/os ciudadanos/as.</a:t>
            </a:r>
          </a:p>
          <a:p>
            <a:r>
              <a:rPr lang="es-ES_tradnl" dirty="0"/>
              <a:t>Reconoce, valora positivamente y gestiona de manera eficaz la diversidad cultural.</a:t>
            </a:r>
          </a:p>
          <a:p>
            <a:r>
              <a:rPr lang="es-ES_tradnl" dirty="0"/>
              <a:t>Promueve el diálogo entre los diferentes grupos culturales y el Estado, en un marco de convivencia pacífica y respetuosa.</a:t>
            </a:r>
          </a:p>
          <a:p>
            <a:r>
              <a:rPr lang="es-ES_tradnl" dirty="0"/>
              <a:t>Es participativa, desarrolla mecanismos de diálogo y retroalimentación con la ciudadanía.</a:t>
            </a:r>
          </a:p>
          <a:p>
            <a:r>
              <a:rPr lang="es-ES_tradnl" dirty="0"/>
              <a:t>Favorece la inclusión de grupos históricamente excluidos, como los pueblos indígenas y la población afroperuana.</a:t>
            </a:r>
          </a:p>
          <a:p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0030-7767-5547-A07A-416A47B90FC3}" type="slidenum">
              <a:rPr lang="es-PE" altLang="es-PE" smtClean="0"/>
              <a:pPr/>
              <a:t>7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2168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A diciembre del 2018, el VMI conjuntamente con el Sistema Nacional de Evaluación, Acreditación y Certificación de la Calidad Educativa, SINEACE, contará con el diseño de un proceso de certificación de competencias interculturales bilingües en servidoras y servidores públicos, proceso que va en diálogo con sello intercultural bilingüe.</a:t>
            </a:r>
          </a:p>
          <a:p>
            <a:endParaRPr lang="es-PE" altLang="es-PE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0B7C337-5F61-974D-B279-456AA2158A6B}" type="slidenum">
              <a:rPr lang="es-PE" altLang="es-PE"/>
              <a:pPr/>
              <a:t>8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756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5B69481-2A3D-DF4B-8DC9-948A887B1DF9}" type="slidenum">
              <a:rPr lang="es-PE" altLang="es-PE"/>
              <a:pPr/>
              <a:t>9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521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/>
        </p:nvSpPr>
        <p:spPr bwMode="auto">
          <a:xfrm>
            <a:off x="0" y="0"/>
            <a:ext cx="12192000" cy="5546725"/>
          </a:xfrm>
          <a:custGeom>
            <a:avLst/>
            <a:gdLst>
              <a:gd name="T0" fmla="*/ 0 w 12192000"/>
              <a:gd name="T1" fmla="*/ 5550916 h 5546090"/>
              <a:gd name="T2" fmla="*/ 12192000 w 12192000"/>
              <a:gd name="T3" fmla="*/ 5550916 h 5546090"/>
              <a:gd name="T4" fmla="*/ 12192000 w 12192000"/>
              <a:gd name="T5" fmla="*/ 0 h 5546090"/>
              <a:gd name="T6" fmla="*/ 0 w 12192000"/>
              <a:gd name="T7" fmla="*/ 0 h 5546090"/>
              <a:gd name="T8" fmla="*/ 0 w 12192000"/>
              <a:gd name="T9" fmla="*/ 5550916 h 5546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5546090">
                <a:moveTo>
                  <a:pt x="0" y="5545836"/>
                </a:moveTo>
                <a:lnTo>
                  <a:pt x="12192000" y="5545836"/>
                </a:lnTo>
                <a:lnTo>
                  <a:pt x="12192000" y="0"/>
                </a:lnTo>
                <a:lnTo>
                  <a:pt x="0" y="0"/>
                </a:lnTo>
                <a:lnTo>
                  <a:pt x="0" y="5545836"/>
                </a:lnTo>
                <a:close/>
              </a:path>
            </a:pathLst>
          </a:custGeom>
          <a:solidFill>
            <a:srgbClr val="DF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5" name="bk object 17"/>
          <p:cNvSpPr>
            <a:spLocks noChangeArrowheads="1"/>
          </p:cNvSpPr>
          <p:nvPr/>
        </p:nvSpPr>
        <p:spPr bwMode="auto">
          <a:xfrm>
            <a:off x="225425" y="5956300"/>
            <a:ext cx="3265488" cy="688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6" name="bk object 18"/>
          <p:cNvSpPr>
            <a:spLocks noChangeArrowheads="1"/>
          </p:cNvSpPr>
          <p:nvPr/>
        </p:nvSpPr>
        <p:spPr bwMode="auto">
          <a:xfrm>
            <a:off x="8578850" y="5586413"/>
            <a:ext cx="3613150" cy="1179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509588" y="523875"/>
            <a:ext cx="3265487" cy="690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" name="bk object 20"/>
          <p:cNvSpPr>
            <a:spLocks noChangeArrowheads="1"/>
          </p:cNvSpPr>
          <p:nvPr/>
        </p:nvSpPr>
        <p:spPr bwMode="auto">
          <a:xfrm>
            <a:off x="8208963" y="5545138"/>
            <a:ext cx="3879850" cy="1266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3007" y="2492197"/>
            <a:ext cx="7745984" cy="84899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7E099A-EC1C-1443-ACB4-D8D9CBB0DF54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06685-2BA8-234E-8426-969082CA7753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2417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6F1E-2490-B844-A9BC-E1975B6EEDAA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6EFF-FEA9-A340-A8AC-439306BB71AF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163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8296" y="1062990"/>
            <a:ext cx="5308600" cy="3896360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1091-88AE-4D42-A686-9A549D47BB0C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59F8F-6AF9-5C4F-BEFB-3E85EB8D05F4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5028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/>
          </p:cNvSpPr>
          <p:nvPr/>
        </p:nvSpPr>
        <p:spPr bwMode="auto">
          <a:xfrm>
            <a:off x="0" y="5753100"/>
            <a:ext cx="12192000" cy="0"/>
          </a:xfrm>
          <a:custGeom>
            <a:avLst/>
            <a:gdLst>
              <a:gd name="T0" fmla="*/ 0 w 12192000"/>
              <a:gd name="T1" fmla="*/ 12192000 w 12192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9812">
            <a:solidFill>
              <a:srgbClr val="DF00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354013" y="5956300"/>
            <a:ext cx="3128962" cy="684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8578850" y="5586413"/>
            <a:ext cx="3613150" cy="1179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6" name="bk object 19"/>
          <p:cNvSpPr>
            <a:spLocks/>
          </p:cNvSpPr>
          <p:nvPr/>
        </p:nvSpPr>
        <p:spPr bwMode="auto">
          <a:xfrm>
            <a:off x="0" y="0"/>
            <a:ext cx="12192000" cy="5743575"/>
          </a:xfrm>
          <a:custGeom>
            <a:avLst/>
            <a:gdLst>
              <a:gd name="T0" fmla="*/ 0 w 12192000"/>
              <a:gd name="T1" fmla="*/ 5747512 h 5742940"/>
              <a:gd name="T2" fmla="*/ 12192000 w 12192000"/>
              <a:gd name="T3" fmla="*/ 5747512 h 5742940"/>
              <a:gd name="T4" fmla="*/ 12192000 w 12192000"/>
              <a:gd name="T5" fmla="*/ 0 h 5742940"/>
              <a:gd name="T6" fmla="*/ 0 w 12192000"/>
              <a:gd name="T7" fmla="*/ 0 h 5742940"/>
              <a:gd name="T8" fmla="*/ 0 w 12192000"/>
              <a:gd name="T9" fmla="*/ 5747512 h 5742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5742940">
                <a:moveTo>
                  <a:pt x="0" y="5742432"/>
                </a:moveTo>
                <a:lnTo>
                  <a:pt x="12192000" y="5742432"/>
                </a:lnTo>
                <a:lnTo>
                  <a:pt x="12192000" y="0"/>
                </a:lnTo>
                <a:lnTo>
                  <a:pt x="0" y="0"/>
                </a:lnTo>
                <a:lnTo>
                  <a:pt x="0" y="5742432"/>
                </a:lnTo>
                <a:close/>
              </a:path>
            </a:pathLst>
          </a:custGeom>
          <a:solidFill>
            <a:srgbClr val="DF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7" name="bk object 20"/>
          <p:cNvSpPr>
            <a:spLocks/>
          </p:cNvSpPr>
          <p:nvPr/>
        </p:nvSpPr>
        <p:spPr bwMode="auto">
          <a:xfrm>
            <a:off x="0" y="0"/>
            <a:ext cx="12192000" cy="5743575"/>
          </a:xfrm>
          <a:custGeom>
            <a:avLst/>
            <a:gdLst>
              <a:gd name="T0" fmla="*/ 0 w 12192000"/>
              <a:gd name="T1" fmla="*/ 5747512 h 5742940"/>
              <a:gd name="T2" fmla="*/ 12192000 w 12192000"/>
              <a:gd name="T3" fmla="*/ 5747512 h 5742940"/>
              <a:gd name="T4" fmla="*/ 12192000 w 12192000"/>
              <a:gd name="T5" fmla="*/ 0 h 5742940"/>
              <a:gd name="T6" fmla="*/ 0 w 12192000"/>
              <a:gd name="T7" fmla="*/ 0 h 5742940"/>
              <a:gd name="T8" fmla="*/ 0 w 12192000"/>
              <a:gd name="T9" fmla="*/ 5747512 h 5742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5742940">
                <a:moveTo>
                  <a:pt x="0" y="5742432"/>
                </a:moveTo>
                <a:lnTo>
                  <a:pt x="12192000" y="5742432"/>
                </a:lnTo>
                <a:lnTo>
                  <a:pt x="12192000" y="0"/>
                </a:lnTo>
                <a:lnTo>
                  <a:pt x="0" y="0"/>
                </a:lnTo>
                <a:lnTo>
                  <a:pt x="0" y="5742432"/>
                </a:lnTo>
                <a:close/>
              </a:path>
            </a:pathLst>
          </a:custGeom>
          <a:noFill/>
          <a:ln w="12192">
            <a:solidFill>
              <a:srgbClr val="2E52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28775E-D7B7-7540-B88D-91426C26E811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4E9EF-E359-6542-9EC0-6851FC49FDB3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4289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354013" y="5956300"/>
            <a:ext cx="3128962" cy="684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3" name="bk object 17"/>
          <p:cNvSpPr>
            <a:spLocks noChangeArrowheads="1"/>
          </p:cNvSpPr>
          <p:nvPr/>
        </p:nvSpPr>
        <p:spPr bwMode="auto">
          <a:xfrm>
            <a:off x="8578850" y="5586413"/>
            <a:ext cx="3613150" cy="1179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4" name="bk object 18"/>
          <p:cNvSpPr>
            <a:spLocks noChangeArrowheads="1"/>
          </p:cNvSpPr>
          <p:nvPr/>
        </p:nvSpPr>
        <p:spPr bwMode="auto">
          <a:xfrm>
            <a:off x="4637088" y="2627313"/>
            <a:ext cx="2927350" cy="646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5" name="bk object 19"/>
          <p:cNvSpPr>
            <a:spLocks noChangeArrowheads="1"/>
          </p:cNvSpPr>
          <p:nvPr/>
        </p:nvSpPr>
        <p:spPr bwMode="auto">
          <a:xfrm>
            <a:off x="4287838" y="3273425"/>
            <a:ext cx="3484562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0" y="5280025"/>
            <a:ext cx="12192000" cy="1577975"/>
          </a:xfrm>
          <a:custGeom>
            <a:avLst/>
            <a:gdLst>
              <a:gd name="T0" fmla="*/ 0 w 12192000"/>
              <a:gd name="T1" fmla="*/ 1582427 h 1577340"/>
              <a:gd name="T2" fmla="*/ 12192000 w 12192000"/>
              <a:gd name="T3" fmla="*/ 1582427 h 1577340"/>
              <a:gd name="T4" fmla="*/ 12192000 w 12192000"/>
              <a:gd name="T5" fmla="*/ 0 h 1577340"/>
              <a:gd name="T6" fmla="*/ 0 w 12192000"/>
              <a:gd name="T7" fmla="*/ 0 h 1577340"/>
              <a:gd name="T8" fmla="*/ 0 w 12192000"/>
              <a:gd name="T9" fmla="*/ 1582427 h 1577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1577340">
                <a:moveTo>
                  <a:pt x="0" y="1577339"/>
                </a:moveTo>
                <a:lnTo>
                  <a:pt x="12192000" y="1577339"/>
                </a:lnTo>
                <a:lnTo>
                  <a:pt x="12192000" y="0"/>
                </a:lnTo>
                <a:lnTo>
                  <a:pt x="0" y="0"/>
                </a:lnTo>
                <a:lnTo>
                  <a:pt x="0" y="1577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7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81BC10-1FAC-DE47-A9EA-6018D6A1AA28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9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7168D-F8E8-B846-A479-F2641222E8AE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8824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AD82-5C84-F342-AFF8-6FB06C5689B9}" type="datetimeFigureOut">
              <a:rPr lang="es-ES_tradnl"/>
              <a:pPr>
                <a:defRPr/>
              </a:pPr>
              <a:t>11/09/2018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6131-3762-4C42-8AD5-03E5C1629E68}" type="slidenum">
              <a:rPr lang="es-ES_tradnl" altLang="es-PE"/>
              <a:pPr/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9540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7C29-4DB2-4D4E-B846-77B85E510099}" type="datetimeFigureOut">
              <a:rPr lang="es-PE" smtClean="0"/>
              <a:t>11/09/2018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AD04-1056-4086-A95A-8C095EBDC0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61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7C29-4DB2-4D4E-B846-77B85E510099}" type="datetimeFigureOut">
              <a:rPr lang="es-PE" smtClean="0"/>
              <a:t>11/09/2018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AD04-1056-4086-A95A-8C095EBDC0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728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5743575"/>
            <a:ext cx="12192000" cy="0"/>
          </a:xfrm>
          <a:custGeom>
            <a:avLst/>
            <a:gdLst>
              <a:gd name="T0" fmla="*/ 0 w 12192000"/>
              <a:gd name="T1" fmla="*/ 12192000 w 12192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38100">
            <a:solidFill>
              <a:srgbClr val="DF00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1027" name="bk object 17"/>
          <p:cNvSpPr>
            <a:spLocks noChangeArrowheads="1"/>
          </p:cNvSpPr>
          <p:nvPr/>
        </p:nvSpPr>
        <p:spPr bwMode="auto">
          <a:xfrm>
            <a:off x="354013" y="5956300"/>
            <a:ext cx="3128962" cy="68421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028" name="bk object 18"/>
          <p:cNvSpPr>
            <a:spLocks noChangeArrowheads="1"/>
          </p:cNvSpPr>
          <p:nvPr/>
        </p:nvSpPr>
        <p:spPr bwMode="auto">
          <a:xfrm>
            <a:off x="8578850" y="5586413"/>
            <a:ext cx="3613150" cy="11795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655638" y="-114300"/>
            <a:ext cx="102838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PE" altLang="es-PE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917575" y="1208088"/>
            <a:ext cx="103568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PE" altLang="es-PE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00359E-D032-8445-A989-2009488294E5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26C109AF-51C9-2F4A-A257-12302242C8D0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5" r:id="rId2"/>
    <p:sldLayoutId id="2147483746" r:id="rId3"/>
    <p:sldLayoutId id="2147483748" r:id="rId4"/>
    <p:sldLayoutId id="2147483749" r:id="rId5"/>
    <p:sldLayoutId id="2147483750" r:id="rId6"/>
    <p:sldLayoutId id="2147483751" r:id="rId7"/>
    <p:sldLayoutId id="214748375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6803390" y="2708503"/>
            <a:ext cx="4630772" cy="1659403"/>
          </a:xfrm>
        </p:spPr>
        <p:txBody>
          <a:bodyPr>
            <a:noAutofit/>
          </a:bodyPr>
          <a:lstStyle/>
          <a:p>
            <a:r>
              <a:rPr lang="es-ES_tradnl" sz="3200" b="1" dirty="0">
                <a:solidFill>
                  <a:srgbClr val="40404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Presentación ante la </a:t>
            </a:r>
            <a:r>
              <a:rPr lang="es-PE" sz="3200" b="1" dirty="0">
                <a:solidFill>
                  <a:srgbClr val="40404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Comisión de Pueblos Andinos, Amazónicos y Afroperuanos, Ambiente y Ecología</a:t>
            </a:r>
            <a:r>
              <a:rPr lang="es-ES_tradnl" sz="3200" b="1" dirty="0">
                <a:solidFill>
                  <a:srgbClr val="40404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br>
              <a:rPr lang="es-ES_tradnl" sz="3200" b="1" dirty="0">
                <a:solidFill>
                  <a:srgbClr val="40404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</a:br>
            <a:endParaRPr lang="es-PE" sz="3200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062182" y="4695708"/>
            <a:ext cx="4630772" cy="94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Patricia Balbuena Palacios </a:t>
            </a:r>
          </a:p>
          <a:p>
            <a:pPr algn="l"/>
            <a:r>
              <a:rPr lang="es-PE" sz="2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Ministra </a:t>
            </a:r>
            <a:r>
              <a:rPr lang="es-PE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Cultura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136" r="21969" b="11364"/>
          <a:stretch/>
        </p:blipFill>
        <p:spPr>
          <a:xfrm>
            <a:off x="0" y="0"/>
            <a:ext cx="3429000" cy="3000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r="13933" b="13508"/>
          <a:stretch/>
        </p:blipFill>
        <p:spPr>
          <a:xfrm>
            <a:off x="0" y="2793124"/>
            <a:ext cx="3429000" cy="29218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20165"/>
          <a:stretch/>
        </p:blipFill>
        <p:spPr>
          <a:xfrm>
            <a:off x="3429000" y="2820944"/>
            <a:ext cx="3124200" cy="29218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r="11760"/>
          <a:stretch/>
        </p:blipFill>
        <p:spPr>
          <a:xfrm>
            <a:off x="3429000" y="0"/>
            <a:ext cx="3124200" cy="28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143000" y="2708503"/>
            <a:ext cx="10291162" cy="1659403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2. Acciones </a:t>
            </a:r>
            <a:r>
              <a:rPr lang="es-PE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frente </a:t>
            </a:r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las demandas históricas de </a:t>
            </a:r>
            <a:r>
              <a:rPr lang="es-PE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los pueblos indígenas</a:t>
            </a:r>
          </a:p>
        </p:txBody>
      </p:sp>
    </p:spTree>
    <p:extLst>
      <p:ext uri="{BB962C8B-B14F-4D97-AF65-F5344CB8AC3E}">
        <p14:creationId xmlns:p14="http://schemas.microsoft.com/office/powerpoint/2010/main" val="41076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contenido 2"/>
          <p:cNvSpPr txBox="1">
            <a:spLocks/>
          </p:cNvSpPr>
          <p:nvPr/>
        </p:nvSpPr>
        <p:spPr bwMode="auto">
          <a:xfrm>
            <a:off x="457200" y="1676400"/>
            <a:ext cx="5334000" cy="383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PE" sz="1700" b="1" dirty="0" smtClean="0">
              <a:latin typeface="Century Gothic" panose="020B0502020202020204" pitchFamily="34" charset="0"/>
            </a:endParaRPr>
          </a:p>
          <a:p>
            <a:pPr marL="285750" lvl="4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PE" sz="1600" b="1" dirty="0" smtClean="0">
                <a:latin typeface="Century Gothic" panose="020B0502020202020204" pitchFamily="34" charset="0"/>
              </a:rPr>
              <a:t>Culminar </a:t>
            </a:r>
            <a:r>
              <a:rPr lang="es-PE" sz="1600" b="1" dirty="0">
                <a:latin typeface="Century Gothic" panose="020B0502020202020204" pitchFamily="34" charset="0"/>
              </a:rPr>
              <a:t>la titulación de las comunidades que pertenecen a pueblos indígenas</a:t>
            </a:r>
          </a:p>
          <a:p>
            <a:pPr marL="0" lvl="4" indent="0" algn="just" eaLnBrk="1" hangingPunct="1">
              <a:spcBef>
                <a:spcPct val="0"/>
              </a:spcBef>
              <a:buNone/>
              <a:defRPr/>
            </a:pPr>
            <a:r>
              <a:rPr lang="es-PE" sz="1600" i="1" dirty="0">
                <a:latin typeface="Century Gothic" panose="020B0502020202020204" pitchFamily="34" charset="0"/>
              </a:rPr>
              <a:t>Acción del MC: coordinación del Grupo de Trabajo </a:t>
            </a:r>
            <a:r>
              <a:rPr lang="es-PE" sz="1600" dirty="0">
                <a:latin typeface="Century Gothic" panose="020B0502020202020204" pitchFamily="34" charset="0"/>
              </a:rPr>
              <a:t>para las reformas necesarias en el proceso de saneamiento físico legal de las comunidades nativas de la </a:t>
            </a:r>
            <a:r>
              <a:rPr lang="es-PE" sz="1600" dirty="0" smtClean="0">
                <a:latin typeface="Century Gothic" panose="020B0502020202020204" pitchFamily="34" charset="0"/>
              </a:rPr>
              <a:t>Amazonía</a:t>
            </a:r>
            <a:r>
              <a:rPr lang="es-PE" sz="1600" dirty="0">
                <a:latin typeface="Century Gothic" panose="020B0502020202020204" pitchFamily="34" charset="0"/>
              </a:rPr>
              <a:t> </a:t>
            </a:r>
            <a:r>
              <a:rPr lang="es-PE" sz="1600" dirty="0" smtClean="0">
                <a:latin typeface="Century Gothic" panose="020B0502020202020204" pitchFamily="34" charset="0"/>
              </a:rPr>
              <a:t>(RS N°154-2018-PCM).</a:t>
            </a:r>
            <a:endParaRPr lang="es-PE" sz="1600" dirty="0">
              <a:latin typeface="Century Gothic" panose="020B0502020202020204" pitchFamily="34" charset="0"/>
            </a:endParaRPr>
          </a:p>
          <a:p>
            <a:pPr marL="285750" lvl="4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PE" sz="1600" dirty="0">
              <a:latin typeface="Century Gothic" panose="020B0502020202020204" pitchFamily="34" charset="0"/>
            </a:endParaRPr>
          </a:p>
          <a:p>
            <a:pPr marL="285750" lvl="4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PE" sz="1600" b="1" dirty="0">
                <a:latin typeface="Century Gothic" panose="020B0502020202020204" pitchFamily="34" charset="0"/>
              </a:rPr>
              <a:t>Mejorar las condiciones de vida de los pueblos indígenas</a:t>
            </a:r>
          </a:p>
          <a:p>
            <a:pPr marL="0" lvl="4" indent="0" algn="just" eaLnBrk="1" hangingPunct="1">
              <a:spcBef>
                <a:spcPct val="0"/>
              </a:spcBef>
              <a:buNone/>
              <a:defRPr/>
            </a:pPr>
            <a:r>
              <a:rPr lang="es-PE" sz="1600" i="1" dirty="0">
                <a:latin typeface="Century Gothic" panose="020B0502020202020204" pitchFamily="34" charset="0"/>
              </a:rPr>
              <a:t>Acción del MC: </a:t>
            </a:r>
            <a:r>
              <a:rPr lang="es-PE" sz="1600" dirty="0">
                <a:latin typeface="Century Gothic" panose="020B0502020202020204" pitchFamily="34" charset="0"/>
              </a:rPr>
              <a:t>impulsar la intervención articulada de los sectores e instituciones públicas. Ejemplo, se está retomando los compromisos de la Mesa  N°4 (revisión y actualización con sectores y OOII) y la Estrategia de Acción Social con Sostenibilidad (EASS</a:t>
            </a:r>
            <a:r>
              <a:rPr lang="es-PE" sz="1600" dirty="0" smtClean="0">
                <a:latin typeface="Century Gothic" panose="020B0502020202020204" pitchFamily="34" charset="0"/>
              </a:rPr>
              <a:t>).</a:t>
            </a:r>
            <a:endParaRPr lang="es-PE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4" indent="0" algn="just" eaLnBrk="1" hangingPunct="1">
              <a:spcBef>
                <a:spcPct val="0"/>
              </a:spcBef>
              <a:buNone/>
              <a:defRPr/>
            </a:pPr>
            <a:endParaRPr lang="es-PE" sz="1700" dirty="0">
              <a:latin typeface="Century Gothic" panose="020B0502020202020204" pitchFamily="34" charset="0"/>
            </a:endParaRP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800" dirty="0">
              <a:latin typeface="Century Gothic" panose="020B0502020202020204" pitchFamily="34" charset="0"/>
            </a:endParaRP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800" dirty="0">
              <a:latin typeface="Century Gothic" panose="020B0502020202020204" pitchFamily="34" charset="0"/>
            </a:endParaRP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800" dirty="0">
              <a:latin typeface="Century Gothic" panose="020B0502020202020204" pitchFamily="34" charset="0"/>
            </a:endParaRPr>
          </a:p>
        </p:txBody>
      </p:sp>
      <p:sp>
        <p:nvSpPr>
          <p:cNvPr id="4" name="11 CuadroTexto"/>
          <p:cNvSpPr txBox="1"/>
          <p:nvPr/>
        </p:nvSpPr>
        <p:spPr>
          <a:xfrm>
            <a:off x="457200" y="304800"/>
            <a:ext cx="533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8080"/>
                </a:solidFill>
              </a:defRPr>
            </a:lvl1pPr>
          </a:lstStyle>
          <a:p>
            <a:pPr marL="0" lvl="4" algn="just" eaLnBrk="1" hangingPunct="1">
              <a:defRPr/>
            </a:pPr>
            <a:r>
              <a:rPr lang="es-PE" sz="3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2.1 Atención </a:t>
            </a:r>
            <a:r>
              <a:rPr lang="es-PE" sz="3000" b="1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de demandas históricas de los pueblos indígenas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r="17425" b="14773"/>
          <a:stretch/>
        </p:blipFill>
        <p:spPr>
          <a:xfrm>
            <a:off x="6019800" y="0"/>
            <a:ext cx="6172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5742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contenido 2"/>
          <p:cNvSpPr txBox="1">
            <a:spLocks/>
          </p:cNvSpPr>
          <p:nvPr/>
        </p:nvSpPr>
        <p:spPr bwMode="auto">
          <a:xfrm>
            <a:off x="457200" y="1875654"/>
            <a:ext cx="5334000" cy="31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Century Gothic" panose="020B0502020202020204" pitchFamily="34" charset="0"/>
            </a:endParaRPr>
          </a:p>
          <a:p>
            <a:pPr marL="285750" lvl="4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PE" sz="1800" b="1" dirty="0">
                <a:latin typeface="Century Gothic" panose="020B0502020202020204" pitchFamily="34" charset="0"/>
              </a:rPr>
              <a:t>Fortalecimiento de capacidades de los servidores públicos para mejorar los servicios y relaciones con pueblos indígenas</a:t>
            </a:r>
          </a:p>
          <a:p>
            <a:pPr marL="0" lvl="4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PE" sz="1800" i="1" dirty="0" smtClean="0">
                <a:latin typeface="Century Gothic" panose="020B0502020202020204" pitchFamily="34" charset="0"/>
              </a:rPr>
              <a:t>Acciones </a:t>
            </a:r>
            <a:r>
              <a:rPr lang="es-PE" sz="1800" i="1" dirty="0">
                <a:latin typeface="Century Gothic" panose="020B0502020202020204" pitchFamily="34" charset="0"/>
              </a:rPr>
              <a:t>del MC</a:t>
            </a:r>
            <a:r>
              <a:rPr lang="es-PE" sz="1800" dirty="0">
                <a:latin typeface="Century Gothic" panose="020B0502020202020204" pitchFamily="34" charset="0"/>
              </a:rPr>
              <a:t>: sello intercultural y </a:t>
            </a:r>
            <a:r>
              <a:rPr lang="es-PE" sz="1800" dirty="0" smtClean="0">
                <a:latin typeface="Century Gothic" panose="020B0502020202020204" pitchFamily="34" charset="0"/>
              </a:rPr>
              <a:t>   bilingüe</a:t>
            </a:r>
            <a:r>
              <a:rPr lang="es-PE" sz="1800" dirty="0">
                <a:latin typeface="Century Gothic" panose="020B0502020202020204" pitchFamily="34" charset="0"/>
              </a:rPr>
              <a:t>.</a:t>
            </a:r>
          </a:p>
          <a:p>
            <a:pPr marL="457200" lvl="5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es-PE" sz="1800" dirty="0">
              <a:latin typeface="Century Gothic" panose="020B0502020202020204" pitchFamily="34" charset="0"/>
            </a:endParaRPr>
          </a:p>
          <a:p>
            <a:pPr marL="285750" lvl="4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PE" sz="1800" b="1" dirty="0">
                <a:latin typeface="Century Gothic" panose="020B0502020202020204" pitchFamily="34" charset="0"/>
              </a:rPr>
              <a:t>Fortalecimiento de las organizaciones indígenas representativas de pueblos</a:t>
            </a:r>
          </a:p>
          <a:p>
            <a:pPr marL="0" lvl="4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PE" sz="1800" i="1" dirty="0">
                <a:latin typeface="Century Gothic" panose="020B0502020202020204" pitchFamily="34" charset="0"/>
              </a:rPr>
              <a:t>Acciones del MC</a:t>
            </a:r>
            <a:r>
              <a:rPr lang="es-PE" sz="1800" dirty="0">
                <a:latin typeface="Century Gothic" panose="020B0502020202020204" pitchFamily="34" charset="0"/>
              </a:rPr>
              <a:t>: </a:t>
            </a:r>
            <a:r>
              <a:rPr lang="es-PE" sz="1800" dirty="0" smtClean="0">
                <a:latin typeface="Century Gothic" panose="020B0502020202020204" pitchFamily="34" charset="0"/>
              </a:rPr>
              <a:t>Consolidación </a:t>
            </a:r>
            <a:r>
              <a:rPr lang="es-PE" sz="1800" dirty="0">
                <a:latin typeface="Century Gothic" panose="020B0502020202020204" pitchFamily="34" charset="0"/>
              </a:rPr>
              <a:t>del GTPI. </a:t>
            </a:r>
            <a:r>
              <a:rPr lang="es-PE" sz="1800" dirty="0" smtClean="0">
                <a:latin typeface="Century Gothic" panose="020B0502020202020204" pitchFamily="34" charset="0"/>
              </a:rPr>
              <a:t> Y registro </a:t>
            </a:r>
            <a:r>
              <a:rPr lang="es-PE" sz="1800" dirty="0">
                <a:latin typeface="Century Gothic" panose="020B0502020202020204" pitchFamily="34" charset="0"/>
              </a:rPr>
              <a:t>de organizaciones representativas.</a:t>
            </a: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800" dirty="0">
              <a:latin typeface="Century Gothic" panose="020B0502020202020204" pitchFamily="34" charset="0"/>
            </a:endParaRP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800" dirty="0">
              <a:latin typeface="Century Gothic" panose="020B0502020202020204" pitchFamily="34" charset="0"/>
            </a:endParaRP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800" dirty="0">
              <a:latin typeface="Century Gothic" panose="020B0502020202020204" pitchFamily="34" charset="0"/>
            </a:endParaRPr>
          </a:p>
        </p:txBody>
      </p:sp>
      <p:sp>
        <p:nvSpPr>
          <p:cNvPr id="4" name="11 CuadroTexto"/>
          <p:cNvSpPr txBox="1"/>
          <p:nvPr/>
        </p:nvSpPr>
        <p:spPr>
          <a:xfrm>
            <a:off x="457200" y="304800"/>
            <a:ext cx="533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8080"/>
                </a:solidFill>
              </a:defRPr>
            </a:lvl1pPr>
          </a:lstStyle>
          <a:p>
            <a:pPr marL="0" lvl="4" eaLnBrk="1" hangingPunct="1">
              <a:defRPr/>
            </a:pPr>
            <a:r>
              <a:rPr lang="es-PE" sz="3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2.2 Fortalecimiento </a:t>
            </a:r>
            <a:r>
              <a:rPr lang="es-PE" sz="3000" b="1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de las capacidades para el diálogo intercultural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t="14772" r="18418"/>
          <a:stretch/>
        </p:blipFill>
        <p:spPr>
          <a:xfrm>
            <a:off x="6248400" y="0"/>
            <a:ext cx="6019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906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90600" y="2708503"/>
            <a:ext cx="10291162" cy="1659403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3. La personería jurídica de los pueblos indígenas</a:t>
            </a:r>
            <a:endParaRPr lang="es-PE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5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Grp="1"/>
          </p:cNvSpPr>
          <p:nvPr>
            <p:ph type="title"/>
          </p:nvPr>
        </p:nvSpPr>
        <p:spPr>
          <a:xfrm>
            <a:off x="1108075" y="457200"/>
            <a:ext cx="10004425" cy="504625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es-PE" altLang="es-PE" sz="3200" b="1" kern="1200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3.1 La </a:t>
            </a:r>
            <a:r>
              <a:rPr lang="es-PE" altLang="es-PE" sz="3200" b="1" kern="1200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personería jurídica</a:t>
            </a:r>
          </a:p>
        </p:txBody>
      </p:sp>
      <p:sp>
        <p:nvSpPr>
          <p:cNvPr id="4" name="Rectángulo redondeado 3">
            <a:extLst/>
          </p:cNvPr>
          <p:cNvSpPr/>
          <p:nvPr/>
        </p:nvSpPr>
        <p:spPr>
          <a:xfrm>
            <a:off x="928687" y="1023938"/>
            <a:ext cx="10363200" cy="3429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PE" sz="2200" dirty="0">
                <a:latin typeface="Century Gothic" panose="020B0502020202020204" pitchFamily="34" charset="0"/>
              </a:rPr>
              <a:t>A través de la  personería jurídica los seres humanos, agrupados en colectivos organizados, tienen la posibilidad de crear entes </a:t>
            </a:r>
            <a:r>
              <a:rPr lang="es-PE" sz="2200" dirty="0" smtClean="0">
                <a:latin typeface="Century Gothic" panose="020B0502020202020204" pitchFamily="34" charset="0"/>
              </a:rPr>
              <a:t>con </a:t>
            </a:r>
            <a:r>
              <a:rPr lang="es-PE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fines, capacidades, regímenes, derechos y obligaciones específicas.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PE" altLang="en-US" sz="22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PE" sz="2200" dirty="0" smtClean="0">
                <a:latin typeface="Century Gothic" panose="020B0502020202020204" pitchFamily="34" charset="0"/>
              </a:rPr>
              <a:t>El </a:t>
            </a:r>
            <a:r>
              <a:rPr lang="es-ES" sz="2200" dirty="0">
                <a:latin typeface="Century Gothic" panose="020B0502020202020204" pitchFamily="34" charset="0"/>
              </a:rPr>
              <a:t>Código Civil regula diversos tipos de personas jurídicas y establece los procedimientos para que puedan </a:t>
            </a:r>
            <a:r>
              <a:rPr lang="es-ES" sz="2200" dirty="0" smtClean="0">
                <a:latin typeface="Century Gothic" panose="020B0502020202020204" pitchFamily="34" charset="0"/>
              </a:rPr>
              <a:t>crearse: asociaciones</a:t>
            </a:r>
            <a:r>
              <a:rPr lang="es-ES" sz="2200" dirty="0">
                <a:latin typeface="Century Gothic" panose="020B0502020202020204" pitchFamily="34" charset="0"/>
              </a:rPr>
              <a:t>, fundaciones, </a:t>
            </a:r>
            <a:r>
              <a:rPr lang="es-ES" sz="2200" dirty="0" smtClean="0">
                <a:latin typeface="Century Gothic" panose="020B0502020202020204" pitchFamily="34" charset="0"/>
              </a:rPr>
              <a:t>comités.</a:t>
            </a:r>
            <a:endParaRPr lang="es-PE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04425" cy="1120178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es-PE" altLang="es-PE" sz="3600" b="1" dirty="0" smtClean="0">
                <a:solidFill>
                  <a:srgbClr val="CC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3.2 La personería jurídica de los pueblos indígenas</a:t>
            </a:r>
          </a:p>
        </p:txBody>
      </p:sp>
      <p:sp>
        <p:nvSpPr>
          <p:cNvPr id="9219" name="object 3">
            <a:extLst/>
          </p:cNvPr>
          <p:cNvSpPr txBox="1">
            <a:spLocks noChangeArrowheads="1"/>
          </p:cNvSpPr>
          <p:nvPr/>
        </p:nvSpPr>
        <p:spPr bwMode="auto">
          <a:xfrm>
            <a:off x="609600" y="1359288"/>
            <a:ext cx="6096000" cy="39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048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700" dirty="0">
                <a:latin typeface="Century Gothic" panose="020B0502020202020204" pitchFamily="34" charset="0"/>
              </a:rPr>
              <a:t>El artículo 89 de la Constitución (</a:t>
            </a:r>
            <a:r>
              <a:rPr lang="es-PE" sz="1700" b="1" dirty="0">
                <a:latin typeface="Century Gothic" panose="020B0502020202020204" pitchFamily="34" charset="0"/>
              </a:rPr>
              <a:t>1993</a:t>
            </a:r>
            <a:r>
              <a:rPr lang="es-PE" sz="1700" dirty="0">
                <a:latin typeface="Century Gothic" panose="020B0502020202020204" pitchFamily="34" charset="0"/>
              </a:rPr>
              <a:t>) señala de forma expresa que las comunidades tienen existencia legal y son personas jurídicas.</a:t>
            </a:r>
            <a:endParaRPr lang="es-ES" alt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56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s-PE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56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Con la entrada en vigencia del Convenio 169 de la OIT (</a:t>
            </a:r>
            <a:r>
              <a:rPr lang="es-PE" sz="17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1995</a:t>
            </a:r>
            <a:r>
              <a:rPr lang="es-PE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), el Perú reconoce de forma expresa la categoría de pueblos indígenas.</a:t>
            </a:r>
          </a:p>
          <a:p>
            <a:pPr marL="2984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PE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56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El concepto de “pueblo” actualiza la terminología históricamente empleada (comunidades, en el caso peruano) para referirnos a este sujeto de derecho.</a:t>
            </a:r>
          </a:p>
          <a:p>
            <a:pPr marL="2984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PE" sz="17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56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</a:t>
            </a:r>
            <a:r>
              <a:rPr lang="es-PE" sz="1700" dirty="0" smtClean="0">
                <a:latin typeface="Century Gothic" panose="020B0502020202020204" pitchFamily="34" charset="0"/>
              </a:rPr>
              <a:t>e una lectura conjunta de la Constitución con el Convenio 169 OIT, se interpreta que </a:t>
            </a:r>
            <a:r>
              <a:rPr lang="es-PE" alt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los pueblos indígenas</a:t>
            </a:r>
            <a:r>
              <a:rPr lang="es-ES" alt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tienen personería jurídica</a:t>
            </a:r>
            <a:r>
              <a:rPr lang="es-PE" alt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20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16833" r="3554" b="-1001"/>
          <a:stretch>
            <a:fillRect/>
          </a:stretch>
        </p:blipFill>
        <p:spPr bwMode="auto">
          <a:xfrm>
            <a:off x="7239000" y="1600200"/>
            <a:ext cx="4543425" cy="350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Grp="1"/>
          </p:cNvSpPr>
          <p:nvPr>
            <p:ph type="title"/>
          </p:nvPr>
        </p:nvSpPr>
        <p:spPr>
          <a:xfrm>
            <a:off x="1066800" y="576262"/>
            <a:ext cx="10004425" cy="566738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es-PE" altLang="es-PE" sz="3600" b="1" dirty="0" smtClean="0">
                <a:solidFill>
                  <a:srgbClr val="CC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3.3 A tomar en consideración</a:t>
            </a:r>
          </a:p>
        </p:txBody>
      </p:sp>
      <p:sp>
        <p:nvSpPr>
          <p:cNvPr id="5" name="Rectángulo redondeado 4">
            <a:extLst/>
          </p:cNvPr>
          <p:cNvSpPr/>
          <p:nvPr/>
        </p:nvSpPr>
        <p:spPr>
          <a:xfrm>
            <a:off x="1544638" y="1600200"/>
            <a:ext cx="9129712" cy="3429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Las 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comunidades nativas y campesinas </a:t>
            </a: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permiten 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a los pueblos garantizar sus derechos </a:t>
            </a: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territoriales, 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como una “herramienta legal cuyo objeto es proteger su existencia y su cosmovisión” (TC </a:t>
            </a:r>
            <a:r>
              <a:rPr lang="es-PE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Exp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. 01126-2011-HC/TC, FJ. 16</a:t>
            </a: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PE" altLang="en-US" sz="2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Todos 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los </a:t>
            </a: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pueblos indígenas 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u </a:t>
            </a:r>
            <a:r>
              <a:rPr lang="es-PE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originarios </a:t>
            </a:r>
            <a:r>
              <a:rPr lang="es-E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gozan de una personería jurídica, por </a:t>
            </a:r>
            <a:r>
              <a:rPr lang="es-ES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ello, </a:t>
            </a:r>
            <a:r>
              <a:rPr lang="es-E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no </a:t>
            </a:r>
            <a:r>
              <a:rPr lang="es-PE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requieren de ningún acto formal para que sean reconocidos y puedan ejercer sus derechos colectivos.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es-PE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143000" y="2708503"/>
            <a:ext cx="10291162" cy="1659403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4. Sobre el proceso de categorización de la reserva territorial </a:t>
            </a:r>
            <a:r>
              <a:rPr lang="es-PE" sz="32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Kugapakori</a:t>
            </a:r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Nahua, </a:t>
            </a:r>
            <a:r>
              <a:rPr lang="es-PE" sz="32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Nanti</a:t>
            </a:r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y otros</a:t>
            </a:r>
            <a:endParaRPr lang="es-PE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4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139488" cy="939800"/>
          </a:xfrm>
        </p:spPr>
        <p:txBody>
          <a:bodyPr>
            <a:noAutofit/>
          </a:bodyPr>
          <a:lstStyle/>
          <a:p>
            <a:pPr marL="12700" algn="l">
              <a:spcBef>
                <a:spcPts val="95"/>
              </a:spcBef>
              <a:defRPr/>
            </a:pP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4.1 Categorización de la Reserva Territorial </a:t>
            </a:r>
            <a:r>
              <a:rPr lang="es-ES_tradnl" b="1" spc="-85" dirty="0" err="1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Kugapakori</a:t>
            </a: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, Nahua, Nanti y otros (RTKNN) (1)</a:t>
            </a:r>
            <a:endParaRPr lang="es-ES_tradnl" b="1" spc="-85" dirty="0">
              <a:solidFill>
                <a:srgbClr val="C00000"/>
              </a:solidFill>
              <a:latin typeface="Century Gothic" panose="020B0502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10972800" cy="379571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La </a:t>
            </a:r>
            <a:r>
              <a:rPr lang="es-ES" sz="2000" dirty="0">
                <a:latin typeface="Century Gothic" panose="020B0502020202020204" pitchFamily="34" charset="0"/>
              </a:rPr>
              <a:t>Ley N° </a:t>
            </a:r>
            <a:r>
              <a:rPr lang="es-ES" sz="2000" dirty="0" smtClean="0">
                <a:latin typeface="Century Gothic" panose="020B0502020202020204" pitchFamily="34" charset="0"/>
              </a:rPr>
              <a:t>28736 ordena al Poder Ejecutivo a </a:t>
            </a:r>
            <a:r>
              <a:rPr lang="es-ES" sz="2000" dirty="0">
                <a:latin typeface="Century Gothic" panose="020B0502020202020204" pitchFamily="34" charset="0"/>
              </a:rPr>
              <a:t>adecuar </a:t>
            </a:r>
            <a:r>
              <a:rPr lang="es-PE" sz="2000" dirty="0" smtClean="0">
                <a:latin typeface="Century Gothic" panose="020B0502020202020204" pitchFamily="34" charset="0"/>
              </a:rPr>
              <a:t>las </a:t>
            </a:r>
            <a:r>
              <a:rPr lang="es-PE" sz="2000" dirty="0">
                <a:latin typeface="Century Gothic" panose="020B0502020202020204" pitchFamily="34" charset="0"/>
              </a:rPr>
              <a:t>reservas </a:t>
            </a:r>
            <a:r>
              <a:rPr lang="es-PE" sz="2000" dirty="0" smtClean="0">
                <a:latin typeface="Century Gothic" panose="020B0502020202020204" pitchFamily="34" charset="0"/>
              </a:rPr>
              <a:t>territoriales a </a:t>
            </a:r>
            <a:r>
              <a:rPr lang="es-PE" sz="2000" dirty="0">
                <a:latin typeface="Century Gothic" panose="020B0502020202020204" pitchFamily="34" charset="0"/>
              </a:rPr>
              <a:t>reservas </a:t>
            </a:r>
            <a:r>
              <a:rPr lang="es-PE" sz="2000" dirty="0" smtClean="0">
                <a:latin typeface="Century Gothic" panose="020B0502020202020204" pitchFamily="34" charset="0"/>
              </a:rPr>
              <a:t>indígenas (</a:t>
            </a:r>
            <a:r>
              <a:rPr lang="es-ES" sz="2000" dirty="0" smtClean="0">
                <a:latin typeface="Century Gothic" panose="020B0502020202020204" pitchFamily="34" charset="0"/>
              </a:rPr>
              <a:t>2 </a:t>
            </a:r>
            <a:r>
              <a:rPr lang="es-ES" sz="2000" dirty="0">
                <a:latin typeface="Century Gothic" panose="020B0502020202020204" pitchFamily="34" charset="0"/>
              </a:rPr>
              <a:t>Disposición Final de </a:t>
            </a:r>
            <a:r>
              <a:rPr lang="es-ES" sz="2000" dirty="0" smtClean="0">
                <a:latin typeface="Century Gothic" panose="020B0502020202020204" pitchFamily="34" charset="0"/>
              </a:rPr>
              <a:t>la Ley).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En el año </a:t>
            </a:r>
            <a:r>
              <a:rPr lang="es-ES" sz="2000" dirty="0">
                <a:latin typeface="Century Gothic" panose="020B0502020202020204" pitchFamily="34" charset="0"/>
              </a:rPr>
              <a:t>2013, el </a:t>
            </a:r>
            <a:r>
              <a:rPr lang="es-ES" sz="2000" dirty="0" smtClean="0">
                <a:latin typeface="Century Gothic" panose="020B0502020202020204" pitchFamily="34" charset="0"/>
              </a:rPr>
              <a:t>9 </a:t>
            </a:r>
            <a:r>
              <a:rPr lang="es-ES" sz="2000" dirty="0">
                <a:latin typeface="Century Gothic" panose="020B0502020202020204" pitchFamily="34" charset="0"/>
              </a:rPr>
              <a:t>Juzgado Constitucional </a:t>
            </a:r>
            <a:r>
              <a:rPr lang="es-PE" sz="2000" dirty="0" smtClean="0">
                <a:latin typeface="Century Gothic" panose="020B0502020202020204" pitchFamily="34" charset="0"/>
              </a:rPr>
              <a:t>ordenó al Ministerio de Cultura su cumplimiento.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La categorización de las reservas está a cargo de una Comisión Multisectorial creada por la Ley N° 28736, de la cual  participan 07 sectores, los gobiernos regionales y provinciales del ámbito de la reserva, universidades y las organizaciones indígenas de nivel nacional (AIDESEP y CONAP).</a:t>
            </a:r>
            <a:endParaRPr lang="es-PE" sz="2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6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139488" cy="939800"/>
          </a:xfrm>
        </p:spPr>
        <p:txBody>
          <a:bodyPr>
            <a:noAutofit/>
          </a:bodyPr>
          <a:lstStyle/>
          <a:p>
            <a:pPr marL="12700" algn="l">
              <a:spcBef>
                <a:spcPts val="95"/>
              </a:spcBef>
              <a:defRPr/>
            </a:pP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4.1 Categorización de la Reserva Territorial </a:t>
            </a:r>
            <a:r>
              <a:rPr lang="es-ES_tradnl" b="1" spc="-85" dirty="0" err="1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Kugapakori</a:t>
            </a: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, Nahua, Nanti y otros (RTKNN) (2)</a:t>
            </a:r>
            <a:endParaRPr lang="es-ES_tradnl" b="1" spc="-85" dirty="0">
              <a:solidFill>
                <a:srgbClr val="C00000"/>
              </a:solidFill>
              <a:latin typeface="Century Gothic" panose="020B0502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11139488" cy="379571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En </a:t>
            </a:r>
            <a:r>
              <a:rPr lang="es-PE" sz="2000" dirty="0">
                <a:latin typeface="Century Gothic" panose="020B0502020202020204" pitchFamily="34" charset="0"/>
              </a:rPr>
              <a:t>la </a:t>
            </a:r>
            <a:r>
              <a:rPr lang="es-PE" sz="2000" dirty="0" smtClean="0">
                <a:latin typeface="Century Gothic" panose="020B0502020202020204" pitchFamily="34" charset="0"/>
              </a:rPr>
              <a:t>14 </a:t>
            </a:r>
            <a:r>
              <a:rPr lang="es-PE" sz="2000" dirty="0">
                <a:latin typeface="Century Gothic" panose="020B0502020202020204" pitchFamily="34" charset="0"/>
              </a:rPr>
              <a:t>sesión de la Comisión Multisectorial </a:t>
            </a:r>
            <a:r>
              <a:rPr lang="es-PE" sz="2000" dirty="0" smtClean="0">
                <a:latin typeface="Century Gothic" panose="020B0502020202020204" pitchFamily="34" charset="0"/>
              </a:rPr>
              <a:t>se aprobó por unanimidad los </a:t>
            </a:r>
            <a:r>
              <a:rPr lang="es-PE" sz="2000" dirty="0">
                <a:latin typeface="Century Gothic" panose="020B0502020202020204" pitchFamily="34" charset="0"/>
              </a:rPr>
              <a:t>Términos de Referencia </a:t>
            </a:r>
            <a:r>
              <a:rPr lang="es-PE" sz="2000" dirty="0" smtClean="0">
                <a:latin typeface="Century Gothic" panose="020B0502020202020204" pitchFamily="34" charset="0"/>
              </a:rPr>
              <a:t>para la elaboración del </a:t>
            </a:r>
            <a:r>
              <a:rPr lang="es-PE" sz="2000" dirty="0">
                <a:latin typeface="Century Gothic" panose="020B0502020202020204" pitchFamily="34" charset="0"/>
              </a:rPr>
              <a:t>Estudio Adicional de Categorización (EAC</a:t>
            </a:r>
            <a:r>
              <a:rPr lang="es-PE" sz="2000" dirty="0" smtClean="0">
                <a:latin typeface="Century Gothic" panose="020B0502020202020204" pitchFamily="34" charset="0"/>
              </a:rPr>
              <a:t>), estudio técnico requerido para la categorización de la RTKNN.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Asimismo, se </a:t>
            </a:r>
            <a:r>
              <a:rPr lang="es-ES" sz="2000" dirty="0">
                <a:latin typeface="Century Gothic" panose="020B0502020202020204" pitchFamily="34" charset="0"/>
              </a:rPr>
              <a:t>acordó la participación </a:t>
            </a:r>
            <a:r>
              <a:rPr lang="es-ES" sz="2000" dirty="0" smtClean="0">
                <a:latin typeface="Century Gothic" panose="020B0502020202020204" pitchFamily="34" charset="0"/>
              </a:rPr>
              <a:t>de </a:t>
            </a:r>
            <a:r>
              <a:rPr lang="es-ES" sz="2000" dirty="0">
                <a:latin typeface="Century Gothic" panose="020B0502020202020204" pitchFamily="34" charset="0"/>
              </a:rPr>
              <a:t>la </a:t>
            </a:r>
            <a:r>
              <a:rPr lang="es-ES" sz="2000" dirty="0" smtClean="0">
                <a:latin typeface="Century Gothic" panose="020B0502020202020204" pitchFamily="34" charset="0"/>
              </a:rPr>
              <a:t>Comisión Multisectorial  </a:t>
            </a:r>
            <a:r>
              <a:rPr lang="es-ES" sz="2000" dirty="0">
                <a:latin typeface="Century Gothic" panose="020B0502020202020204" pitchFamily="34" charset="0"/>
              </a:rPr>
              <a:t>durante la elaboración </a:t>
            </a:r>
            <a:r>
              <a:rPr lang="es-ES" sz="2000" dirty="0" smtClean="0">
                <a:latin typeface="Century Gothic" panose="020B0502020202020204" pitchFamily="34" charset="0"/>
              </a:rPr>
              <a:t>del EAC (en la revisión del plan de trabajo y de los productos preliminares).</a:t>
            </a:r>
            <a:endParaRPr lang="es-PE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El EAC tiene una duración de 11 meses, e incluye dos periodos de trabajo de campo.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Los resultados del EAC son revisados y aprobados por la Comisión Multisectorial. </a:t>
            </a:r>
            <a:endParaRPr lang="es-PE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El EAC de la RTKNN deberá considerar los estándares normativos internacionales, así como el marco jurídico nacional vigente.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/>
          </a:p>
        </p:txBody>
      </p:sp>
    </p:spTree>
    <p:extLst>
      <p:ext uri="{BB962C8B-B14F-4D97-AF65-F5344CB8AC3E}">
        <p14:creationId xmlns:p14="http://schemas.microsoft.com/office/powerpoint/2010/main" val="67979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19470" y="1447800"/>
            <a:ext cx="465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AngsanaUPC" panose="02020603050405020304" pitchFamily="18" charset="-34"/>
              </a:rPr>
              <a:t>MISIÓN DEL SECTOR CULTURA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2389" y="2196864"/>
            <a:ext cx="5087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sz="2000" dirty="0" smtClean="0">
                <a:latin typeface="Century Gothic" panose="020B0502020202020204" pitchFamily="34" charset="0"/>
              </a:rPr>
              <a:t>Hacer </a:t>
            </a:r>
            <a:r>
              <a:rPr lang="es-PE" sz="2000" dirty="0">
                <a:latin typeface="Century Gothic" panose="020B0502020202020204" pitchFamily="34" charset="0"/>
              </a:rPr>
              <a:t>de la cultura la base de nuestro desarrollo y de la mejora de la calidad de vida de los ciudadanos y </a:t>
            </a:r>
            <a:r>
              <a:rPr lang="es-PE" sz="2000" dirty="0" smtClean="0">
                <a:latin typeface="Century Gothic" panose="020B0502020202020204" pitchFamily="34" charset="0"/>
              </a:rPr>
              <a:t>ciudadanas.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12878"/>
          <a:stretch/>
        </p:blipFill>
        <p:spPr>
          <a:xfrm rot="16200000">
            <a:off x="5410200" y="76200"/>
            <a:ext cx="6858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5400" y="1524000"/>
            <a:ext cx="9677400" cy="4176712"/>
          </a:xfrm>
        </p:spPr>
        <p:txBody>
          <a:bodyPr>
            <a:noAutofit/>
          </a:bodyPr>
          <a:lstStyle/>
          <a:p>
            <a:pPr algn="ctr"/>
            <a:r>
              <a:rPr lang="es-PE" sz="3600" dirty="0" smtClean="0">
                <a:latin typeface="Century Gothic" panose="020B0502020202020204" pitchFamily="34" charset="0"/>
              </a:rPr>
              <a:t>El Ministerio de Cultura, dentro del marco legal vigente, se encuentra desarrollando el proceso de adecuación de la Reserva Territorial a Reserva Indígena de la </a:t>
            </a:r>
            <a:r>
              <a:rPr lang="es-ES_tradnl" sz="3600" spc="-85" dirty="0">
                <a:latin typeface="Century Gothic" panose="020B0502020202020204" pitchFamily="34" charset="0"/>
                <a:ea typeface="Trebuchet MS" charset="0"/>
                <a:cs typeface="Trebuchet MS" charset="0"/>
              </a:rPr>
              <a:t>RTKNN</a:t>
            </a:r>
            <a:endParaRPr lang="es-PE" sz="36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/>
          </a:p>
        </p:txBody>
      </p:sp>
    </p:spTree>
    <p:extLst>
      <p:ext uri="{BB962C8B-B14F-4D97-AF65-F5344CB8AC3E}">
        <p14:creationId xmlns:p14="http://schemas.microsoft.com/office/powerpoint/2010/main" val="365526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143000" y="2708503"/>
            <a:ext cx="10291162" cy="1659403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5. Balance </a:t>
            </a:r>
            <a:r>
              <a:rPr lang="es-PE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la Implementación de la Ley de Consulta Previa</a:t>
            </a:r>
          </a:p>
        </p:txBody>
      </p:sp>
    </p:spTree>
    <p:extLst>
      <p:ext uri="{BB962C8B-B14F-4D97-AF65-F5344CB8AC3E}">
        <p14:creationId xmlns:p14="http://schemas.microsoft.com/office/powerpoint/2010/main" val="74599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129;p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609600"/>
            <a:ext cx="397827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Google Shape;130;p25"/>
          <p:cNvSpPr>
            <a:spLocks noGrp="1"/>
          </p:cNvSpPr>
          <p:nvPr>
            <p:ph type="title"/>
          </p:nvPr>
        </p:nvSpPr>
        <p:spPr>
          <a:xfrm>
            <a:off x="679450" y="160338"/>
            <a:ext cx="10283825" cy="566737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es-PE" sz="3600" b="1" spc="-85" dirty="0" smtClean="0">
                <a:solidFill>
                  <a:srgbClr val="CC0000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5.1 Situación </a:t>
            </a:r>
            <a:r>
              <a:rPr lang="es-PE" sz="3600" b="1" spc="-85" dirty="0">
                <a:solidFill>
                  <a:srgbClr val="CC0000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de los procesos de Consulta Previa</a:t>
            </a:r>
          </a:p>
        </p:txBody>
      </p:sp>
      <p:sp>
        <p:nvSpPr>
          <p:cNvPr id="131" name="Google Shape;131;p25"/>
          <p:cNvSpPr/>
          <p:nvPr/>
        </p:nvSpPr>
        <p:spPr>
          <a:xfrm>
            <a:off x="1371600" y="1014974"/>
            <a:ext cx="3832225" cy="63705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52069" rIns="0" bIns="0" anchor="ctr">
            <a:spAutoFit/>
          </a:bodyPr>
          <a:lstStyle/>
          <a:p>
            <a:pPr marL="91440" algn="ctr" eaLnBrk="1" fontAlgn="auto" hangingPunct="1">
              <a:spcBef>
                <a:spcPts val="409"/>
              </a:spcBef>
              <a:spcAft>
                <a:spcPts val="0"/>
              </a:spcAft>
              <a:defRPr/>
            </a:pPr>
            <a:r>
              <a:rPr lang="en" sz="1700" b="1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  <a:sym typeface="Calibri"/>
              </a:rPr>
              <a:t>42 procesos de Consulta Previa concluidos*:</a:t>
            </a:r>
            <a:endParaRPr sz="1700" b="1" dirty="0">
              <a:solidFill>
                <a:srgbClr val="FFFFFF"/>
              </a:solidFill>
              <a:latin typeface="Century Gothic" panose="020B0502020202020204" pitchFamily="34" charset="0"/>
              <a:cs typeface="Trebuchet MS"/>
              <a:sym typeface="Calibri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1371600" y="1776413"/>
            <a:ext cx="3832225" cy="3098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lIns="118789" tIns="59378" rIns="118789" bIns="59378" anchor="ctr"/>
          <a:lstStyle/>
          <a:p>
            <a:pPr marL="278456" indent="-27845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/>
            </a:pP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 Proyecto de infraestructura</a:t>
            </a:r>
            <a:endParaRPr dirty="0">
              <a:latin typeface="Century Gothic" panose="020B0502020202020204" pitchFamily="34" charset="0"/>
            </a:endParaRPr>
          </a:p>
          <a:p>
            <a:pPr marL="278456" indent="-26195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 proyecto de infraestructura vial</a:t>
            </a:r>
            <a:endParaRPr dirty="0">
              <a:latin typeface="Century Gothic" panose="020B0502020202020204" pitchFamily="34" charset="0"/>
            </a:endParaRPr>
          </a:p>
          <a:p>
            <a:pPr marL="278456" indent="-26195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 Proyecto de generación eléctrica  </a:t>
            </a:r>
            <a:endParaRPr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8456" indent="-26195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9 </a:t>
            </a: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Áreas naturales protegidas </a:t>
            </a:r>
            <a:endParaRPr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8456" indent="-26195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</a:t>
            </a:r>
            <a:r>
              <a:rPr lang="en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5</a:t>
            </a: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Proyectos en minería</a:t>
            </a:r>
            <a:endParaRPr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8456" indent="-26195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11 Lotes de hidrocarburos </a:t>
            </a:r>
            <a:endParaRPr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8456" indent="-26195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 Políticas Nacionales</a:t>
            </a:r>
            <a:endParaRPr dirty="0">
              <a:solidFill>
                <a:srgbClr val="FFFFF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1382713" y="4953000"/>
            <a:ext cx="3875087" cy="7397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700" b="1" dirty="0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1 proceso de Consulta Previa sobre generación eléctrica en curso</a:t>
            </a:r>
            <a:endParaRPr sz="1700" b="1" dirty="0">
              <a:solidFill>
                <a:schemeClr val="bg1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3319" name="Google Shape;137;p25"/>
          <p:cNvSpPr txBox="1">
            <a:spLocks noChangeArrowheads="1"/>
          </p:cNvSpPr>
          <p:nvPr/>
        </p:nvSpPr>
        <p:spPr bwMode="auto">
          <a:xfrm>
            <a:off x="5257800" y="5721350"/>
            <a:ext cx="56435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789" tIns="59378" rIns="118789" bIns="59378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s-PE" altLang="x-none" sz="1200" dirty="0">
                <a:solidFill>
                  <a:srgbClr val="595959"/>
                </a:solidFill>
                <a:latin typeface="Century Gothic" panose="020B0502020202020204" pitchFamily="34" charset="0"/>
                <a:sym typeface="Calibri" charset="0"/>
              </a:rPr>
              <a:t>(*) Con información actualizada al 09 de setiembre de 2018</a:t>
            </a:r>
          </a:p>
          <a:p>
            <a:pPr eaLnBrk="1" hangingPunct="1"/>
            <a:endParaRPr lang="es-PE" altLang="x-none" sz="1200" dirty="0">
              <a:solidFill>
                <a:srgbClr val="595959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3725863" y="2590800"/>
            <a:ext cx="441325" cy="269875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s-PE" altLang="x-none" sz="1600">
                <a:solidFill>
                  <a:srgbClr val="000000"/>
                </a:solidFill>
                <a:latin typeface="Century Gothic" panose="020B0502020202020204" pitchFamily="34" charset="0"/>
              </a:rPr>
              <a:t>N°</a:t>
            </a:r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3741738" y="2935287"/>
            <a:ext cx="441325" cy="271463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s-PE" altLang="x-none" sz="1600">
                <a:solidFill>
                  <a:srgbClr val="000000"/>
                </a:solidFill>
                <a:latin typeface="Century Gothic" panose="020B0502020202020204" pitchFamily="34" charset="0"/>
              </a:rPr>
              <a:t>N°</a:t>
            </a:r>
          </a:p>
        </p:txBody>
      </p:sp>
      <p:sp>
        <p:nvSpPr>
          <p:cNvPr id="24" name="Google Shape;130;p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283825" cy="566738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es-PE" sz="3600" b="1" spc="-85" dirty="0" smtClean="0">
                <a:solidFill>
                  <a:srgbClr val="CC0000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5.2 Cifras </a:t>
            </a:r>
            <a:r>
              <a:rPr lang="es-PE" sz="3600" b="1" spc="-85" dirty="0">
                <a:solidFill>
                  <a:srgbClr val="CC0000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sobre Consulta Previa</a:t>
            </a:r>
          </a:p>
        </p:txBody>
      </p:sp>
      <p:sp>
        <p:nvSpPr>
          <p:cNvPr id="15365" name="AutoShape 2" descr="Resultado de imagen para dibujo de estadistica"/>
          <p:cNvSpPr>
            <a:spLocks noChangeAspect="1" noChangeArrowheads="1"/>
          </p:cNvSpPr>
          <p:nvPr/>
        </p:nvSpPr>
        <p:spPr bwMode="auto">
          <a:xfrm>
            <a:off x="-152400" y="38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4" name="Elipse 3"/>
          <p:cNvSpPr/>
          <p:nvPr/>
        </p:nvSpPr>
        <p:spPr>
          <a:xfrm>
            <a:off x="6769573" y="2310822"/>
            <a:ext cx="1504950" cy="149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3736642" y="3386138"/>
            <a:ext cx="2545198" cy="14271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PE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6,691 </a:t>
            </a:r>
            <a:r>
              <a:rPr lang="es-PE" sz="1600" b="1" dirty="0">
                <a:solidFill>
                  <a:schemeClr val="lt1"/>
                </a:solidFill>
                <a:latin typeface="Century Gothic" panose="020B0502020202020204" pitchFamily="34" charset="0"/>
              </a:rPr>
              <a:t>localidades de pueblos indígenas u Originarios se encuentran en la Base de Datos</a:t>
            </a:r>
          </a:p>
        </p:txBody>
      </p:sp>
      <p:sp>
        <p:nvSpPr>
          <p:cNvPr id="6" name="Rectángulo redondeado 5"/>
          <p:cNvSpPr>
            <a:spLocks noChangeArrowheads="1"/>
          </p:cNvSpPr>
          <p:nvPr/>
        </p:nvSpPr>
        <p:spPr bwMode="auto">
          <a:xfrm>
            <a:off x="3689350" y="4841875"/>
            <a:ext cx="3294063" cy="430213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400" dirty="0">
                <a:solidFill>
                  <a:schemeClr val="lt1"/>
                </a:solidFill>
                <a:latin typeface="Century Gothic" panose="020B0502020202020204" pitchFamily="34" charset="0"/>
              </a:rPr>
              <a:t>3,856 localidades de los Andes (*)</a:t>
            </a:r>
          </a:p>
        </p:txBody>
      </p:sp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3736642" y="1230312"/>
            <a:ext cx="2327608" cy="12842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PE" sz="2800" b="1" dirty="0">
                <a:solidFill>
                  <a:schemeClr val="lt1"/>
                </a:solidFill>
                <a:latin typeface="Century Gothic" panose="020B0502020202020204" pitchFamily="34" charset="0"/>
              </a:rPr>
              <a:t>28</a:t>
            </a:r>
            <a:r>
              <a:rPr lang="es-PE" sz="1600" b="1" dirty="0">
                <a:solidFill>
                  <a:schemeClr val="lt1"/>
                </a:solidFill>
                <a:latin typeface="Century Gothic" panose="020B0502020202020204" pitchFamily="34" charset="0"/>
              </a:rPr>
              <a:t> pueblos indígenas u originarios consultados</a:t>
            </a: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3670300" y="5310188"/>
            <a:ext cx="3721100" cy="390525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400" dirty="0">
                <a:solidFill>
                  <a:schemeClr val="lt1"/>
                </a:solidFill>
                <a:latin typeface="Century Gothic" panose="020B0502020202020204" pitchFamily="34" charset="0"/>
              </a:rPr>
              <a:t>2,835 localidades de la Amazonía (*)</a:t>
            </a: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221163" y="2636837"/>
            <a:ext cx="1714500" cy="204788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26 amazónicos</a:t>
            </a: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4230688" y="2940050"/>
            <a:ext cx="1704975" cy="274637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2 andinos</a:t>
            </a:r>
          </a:p>
        </p:txBody>
      </p:sp>
      <p:sp>
        <p:nvSpPr>
          <p:cNvPr id="15" name="Rectángulo redondeado 14"/>
          <p:cNvSpPr>
            <a:spLocks noChangeArrowheads="1"/>
          </p:cNvSpPr>
          <p:nvPr/>
        </p:nvSpPr>
        <p:spPr bwMode="auto">
          <a:xfrm>
            <a:off x="9000774" y="3205744"/>
            <a:ext cx="2450153" cy="11493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/>
            </a:pPr>
            <a:r>
              <a:rPr lang="es-P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+</a:t>
            </a:r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100 </a:t>
            </a:r>
            <a:r>
              <a:rPr lang="es-PE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opiniones </a:t>
            </a:r>
            <a:r>
              <a:rPr lang="es-PE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sobre presencia de pueblos indígenas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6024664" y="2821251"/>
            <a:ext cx="655908" cy="503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6324600" y="3505200"/>
            <a:ext cx="573131" cy="43362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1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47" y="25838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roceso alternativo 29"/>
          <p:cNvSpPr>
            <a:spLocks noChangeArrowheads="1"/>
          </p:cNvSpPr>
          <p:nvPr/>
        </p:nvSpPr>
        <p:spPr bwMode="auto">
          <a:xfrm>
            <a:off x="617538" y="1330325"/>
            <a:ext cx="2447925" cy="3630613"/>
          </a:xfrm>
          <a:prstGeom prst="flowChartAlternateProcess">
            <a:avLst/>
          </a:prstGeom>
          <a:solidFill>
            <a:srgbClr val="632523">
              <a:alpha val="76862"/>
            </a:srgbClr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PE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Hoy son más de </a:t>
            </a:r>
            <a:r>
              <a:rPr lang="es-PE" sz="24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itchFamily="34" charset="-128"/>
                <a:cs typeface="ＭＳ Ｐゴシック" pitchFamily="-109" charset="-128"/>
              </a:rPr>
              <a:t>1,000</a:t>
            </a:r>
            <a:r>
              <a:rPr lang="es-PE" sz="2000" b="1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ＭＳ Ｐゴシック" pitchFamily="-109" charset="-128"/>
              </a:rPr>
              <a:t> </a:t>
            </a:r>
            <a:r>
              <a:rPr lang="es-PE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las localidades consultadas con la participación de </a:t>
            </a:r>
            <a:r>
              <a:rPr lang="es-PE" sz="24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itchFamily="34" charset="-128"/>
                <a:cs typeface="ＭＳ Ｐゴシック" pitchFamily="-109" charset="-128"/>
              </a:rPr>
              <a:t>28</a:t>
            </a:r>
            <a:r>
              <a:rPr lang="es-P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PE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pueblos indígenas (andinos y amazónicos)</a:t>
            </a:r>
          </a:p>
        </p:txBody>
      </p:sp>
      <p:sp>
        <p:nvSpPr>
          <p:cNvPr id="32" name="Rectángulo redondeado 31"/>
          <p:cNvSpPr>
            <a:spLocks noChangeArrowheads="1"/>
          </p:cNvSpPr>
          <p:nvPr/>
        </p:nvSpPr>
        <p:spPr bwMode="auto">
          <a:xfrm>
            <a:off x="3488211" y="5897826"/>
            <a:ext cx="507290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000" dirty="0">
                <a:ln w="0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(*) Se consideran localidades a comunidades nativas, campesinas, asentamientos, anexos, caseríos, entre </a:t>
            </a:r>
            <a:r>
              <a:rPr lang="es-PE" sz="1000" dirty="0" smtClean="0">
                <a:ln w="0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otros</a:t>
            </a:r>
          </a:p>
        </p:txBody>
      </p:sp>
      <p:sp>
        <p:nvSpPr>
          <p:cNvPr id="25" name="Rectángulo redondeado 24"/>
          <p:cNvSpPr>
            <a:spLocks noChangeArrowheads="1"/>
          </p:cNvSpPr>
          <p:nvPr/>
        </p:nvSpPr>
        <p:spPr bwMode="auto">
          <a:xfrm>
            <a:off x="8979847" y="4717579"/>
            <a:ext cx="2526353" cy="692621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5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+ </a:t>
            </a:r>
            <a:r>
              <a:rPr lang="es-PE" sz="1500" dirty="0">
                <a:solidFill>
                  <a:schemeClr val="lt1"/>
                </a:solidFill>
                <a:latin typeface="Century Gothic" panose="020B0502020202020204" pitchFamily="34" charset="0"/>
              </a:rPr>
              <a:t>2,000 localidades  identificadas como pueblos indígenas</a:t>
            </a:r>
          </a:p>
        </p:txBody>
      </p:sp>
      <p:sp>
        <p:nvSpPr>
          <p:cNvPr id="26" name="Rectángulo redondeado 25"/>
          <p:cNvSpPr>
            <a:spLocks noChangeArrowheads="1"/>
          </p:cNvSpPr>
          <p:nvPr/>
        </p:nvSpPr>
        <p:spPr bwMode="auto">
          <a:xfrm>
            <a:off x="9017946" y="1107531"/>
            <a:ext cx="2450154" cy="127142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1500" b="1">
                <a:solidFill>
                  <a:schemeClr val="lt1"/>
                </a:solidFill>
                <a:latin typeface="Century Gothic" panose="020B0502020202020204" pitchFamily="34" charset="0"/>
              </a:rPr>
              <a:t>En 13 regiones y </a:t>
            </a:r>
          </a:p>
          <a:p>
            <a:pPr>
              <a:defRPr/>
            </a:pPr>
            <a:r>
              <a:rPr lang="es-PE" sz="1500" b="1">
                <a:solidFill>
                  <a:schemeClr val="lt1"/>
                </a:solidFill>
                <a:latin typeface="Century Gothic" panose="020B0502020202020204" pitchFamily="34" charset="0"/>
              </a:rPr>
              <a:t>34 provincias del Perú se ha realizado consulta previa</a:t>
            </a:r>
            <a:endParaRPr lang="es-PE" sz="15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8154657" y="3505200"/>
            <a:ext cx="607599" cy="36446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8154657" y="1819155"/>
            <a:ext cx="684544" cy="6563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5537762"/>
              </p:ext>
            </p:extLst>
          </p:nvPr>
        </p:nvGraphicFramePr>
        <p:xfrm>
          <a:off x="1945256" y="950383"/>
          <a:ext cx="7503543" cy="476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130;p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990600" y="222250"/>
            <a:ext cx="10283825" cy="566738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es-PE" sz="3600" b="1" spc="-85" dirty="0" smtClean="0">
                <a:solidFill>
                  <a:srgbClr val="CC0000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5.3 Resultados </a:t>
            </a:r>
            <a:r>
              <a:rPr lang="es-PE" sz="3600" b="1" spc="-85" dirty="0">
                <a:solidFill>
                  <a:srgbClr val="CC0000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exitosos de la Consulta Previa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57200" y="1311804"/>
            <a:ext cx="1963737" cy="11265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Consulta Previa </a:t>
            </a:r>
            <a:r>
              <a:rPr lang="es-PE" sz="1600" dirty="0">
                <a:latin typeface="Century Gothic" panose="020B0502020202020204" pitchFamily="34" charset="0"/>
              </a:rPr>
              <a:t>Reserva Comunal </a:t>
            </a:r>
            <a:r>
              <a:rPr lang="es-PE" sz="1600" dirty="0" err="1">
                <a:latin typeface="Century Gothic" panose="020B0502020202020204" pitchFamily="34" charset="0"/>
              </a:rPr>
              <a:t>Amarakaeri</a:t>
            </a:r>
            <a:endParaRPr lang="es-PE" sz="1600" dirty="0">
              <a:latin typeface="Century Gothic" panose="020B0502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113838" y="4483630"/>
            <a:ext cx="1981200" cy="990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Consulta Previa </a:t>
            </a:r>
            <a:r>
              <a:rPr lang="es-PE" sz="1600" dirty="0">
                <a:latin typeface="Century Gothic" panose="020B0502020202020204" pitchFamily="34" charset="0"/>
              </a:rPr>
              <a:t>Reglamentos de la Ley Forestal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144000" y="2802467"/>
            <a:ext cx="1922463" cy="990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Consulta Previa </a:t>
            </a:r>
            <a:r>
              <a:rPr lang="es-PE" sz="1600" dirty="0">
                <a:latin typeface="Century Gothic" panose="020B0502020202020204" pitchFamily="34" charset="0"/>
              </a:rPr>
              <a:t>Lotes Petroleros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528638" y="2837392"/>
            <a:ext cx="1922462" cy="990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Consulta Previa </a:t>
            </a:r>
            <a:r>
              <a:rPr lang="es-PE" sz="1600" dirty="0">
                <a:latin typeface="Century Gothic" panose="020B0502020202020204" pitchFamily="34" charset="0"/>
              </a:rPr>
              <a:t>Lote 192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144000" y="1292755"/>
            <a:ext cx="1922463" cy="990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Consulta Previa </a:t>
            </a:r>
            <a:r>
              <a:rPr lang="es-PE" sz="1600" dirty="0">
                <a:latin typeface="Century Gothic" panose="020B0502020202020204" pitchFamily="34" charset="0"/>
              </a:rPr>
              <a:t>Lote 192</a:t>
            </a:r>
          </a:p>
        </p:txBody>
      </p:sp>
      <p:sp>
        <p:nvSpPr>
          <p:cNvPr id="12" name="Flecha derecha 11"/>
          <p:cNvSpPr/>
          <p:nvPr/>
        </p:nvSpPr>
        <p:spPr>
          <a:xfrm rot="10800000">
            <a:off x="2532063" y="1635655"/>
            <a:ext cx="304800" cy="309562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latin typeface="Century Gothic" panose="020B0502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8642350" y="4824942"/>
            <a:ext cx="304800" cy="309563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latin typeface="Century Gothic" panose="020B0502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8678863" y="3177117"/>
            <a:ext cx="304800" cy="311150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latin typeface="Century Gothic" panose="020B0502020202020204" pitchFamily="34" charset="0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8728075" y="1700742"/>
            <a:ext cx="304800" cy="309563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latin typeface="Century Gothic" panose="020B0502020202020204" pitchFamily="34" charset="0"/>
            </a:endParaRPr>
          </a:p>
        </p:txBody>
      </p:sp>
      <p:sp>
        <p:nvSpPr>
          <p:cNvPr id="22" name="Flecha derecha 21"/>
          <p:cNvSpPr/>
          <p:nvPr/>
        </p:nvSpPr>
        <p:spPr>
          <a:xfrm rot="10800000">
            <a:off x="2684463" y="3185055"/>
            <a:ext cx="304800" cy="309562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latin typeface="Century Gothic" panose="020B0502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28638" y="4439180"/>
            <a:ext cx="2003423" cy="10350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Consulta Previa </a:t>
            </a:r>
            <a:r>
              <a:rPr lang="es-PE" sz="1600" dirty="0">
                <a:latin typeface="Century Gothic" panose="020B0502020202020204" pitchFamily="34" charset="0"/>
              </a:rPr>
              <a:t>Proyecto </a:t>
            </a:r>
            <a:r>
              <a:rPr lang="es-PE" sz="1600" dirty="0" err="1">
                <a:latin typeface="Century Gothic" panose="020B0502020202020204" pitchFamily="34" charset="0"/>
              </a:rPr>
              <a:t>Hidrovía</a:t>
            </a:r>
            <a:r>
              <a:rPr lang="es-PE" sz="1600" dirty="0">
                <a:latin typeface="Century Gothic" panose="020B0502020202020204" pitchFamily="34" charset="0"/>
              </a:rPr>
              <a:t> Amazónica</a:t>
            </a:r>
          </a:p>
        </p:txBody>
      </p:sp>
      <p:sp>
        <p:nvSpPr>
          <p:cNvPr id="23" name="Flecha derecha 22"/>
          <p:cNvSpPr/>
          <p:nvPr/>
        </p:nvSpPr>
        <p:spPr>
          <a:xfrm rot="10800000">
            <a:off x="2698750" y="4674130"/>
            <a:ext cx="304800" cy="309562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1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315200" cy="1120178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es-PE" altLang="es-PE" sz="3600" b="1" dirty="0" smtClean="0">
                <a:solidFill>
                  <a:srgbClr val="CC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5.4 Decreto Legislativo N°1360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70973281"/>
              </p:ext>
            </p:extLst>
          </p:nvPr>
        </p:nvGraphicFramePr>
        <p:xfrm>
          <a:off x="1066800" y="1676400"/>
          <a:ext cx="100044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1 CuadroTexto"/>
          <p:cNvSpPr txBox="1"/>
          <p:nvPr/>
        </p:nvSpPr>
        <p:spPr>
          <a:xfrm>
            <a:off x="371856" y="398327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808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spc="-85" dirty="0" smtClean="0">
                <a:solidFill>
                  <a:srgbClr val="CC0000"/>
                </a:solidFill>
                <a:latin typeface="Century Gothic" panose="020B0502020202020204" pitchFamily="34" charset="0"/>
                <a:ea typeface="+mj-ea"/>
                <a:cs typeface="Trebuchet MS"/>
              </a:rPr>
              <a:t>5.5 Principales desafíos (1)</a:t>
            </a:r>
            <a:endParaRPr lang="es-PE" sz="3600" spc="-85" dirty="0">
              <a:solidFill>
                <a:srgbClr val="CC0000"/>
              </a:solidFill>
              <a:latin typeface="Century Gothic" panose="020B0502020202020204" pitchFamily="34" charset="0"/>
              <a:ea typeface="+mj-ea"/>
              <a:cs typeface="Trebuchet MS"/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 bwMode="auto">
          <a:xfrm>
            <a:off x="377952" y="990600"/>
            <a:ext cx="5867400" cy="46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PE" sz="1700" b="1" dirty="0">
                <a:latin typeface="Century Gothic" panose="020B0502020202020204" pitchFamily="34" charset="0"/>
                <a:ea typeface="+mn-ea"/>
                <a:cs typeface="+mn-cs"/>
              </a:rPr>
              <a:t>Mejorar el diseño institucional para la implementación del derecho a la consulta previa:</a:t>
            </a:r>
          </a:p>
          <a:p>
            <a:pPr marL="742950" lvl="5" indent="-285750" algn="just">
              <a:spcBef>
                <a:spcPct val="0"/>
              </a:spcBef>
              <a:defRPr/>
            </a:pPr>
            <a:endParaRPr lang="es-PE" sz="1700" dirty="0">
              <a:latin typeface="Century Gothic" panose="020B0502020202020204" pitchFamily="34" charset="0"/>
            </a:endParaRPr>
          </a:p>
          <a:p>
            <a:pPr marL="285750" lvl="4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PE" sz="1700" b="1" dirty="0">
                <a:latin typeface="Century Gothic" panose="020B0502020202020204" pitchFamily="34" charset="0"/>
              </a:rPr>
              <a:t>Identificación de las medidas por parte de los sectores</a:t>
            </a:r>
          </a:p>
          <a:p>
            <a:pPr marL="0" lvl="4" indent="0" algn="just">
              <a:spcBef>
                <a:spcPct val="0"/>
              </a:spcBef>
              <a:buNone/>
              <a:defRPr/>
            </a:pPr>
            <a:r>
              <a:rPr lang="es-PE" sz="1700" dirty="0" smtClean="0">
                <a:latin typeface="Century Gothic" panose="020B0502020202020204" pitchFamily="34" charset="0"/>
              </a:rPr>
              <a:t>De </a:t>
            </a:r>
            <a:r>
              <a:rPr lang="es-PE" sz="1700" dirty="0">
                <a:latin typeface="Century Gothic" panose="020B0502020202020204" pitchFamily="34" charset="0"/>
              </a:rPr>
              <a:t>los 19 sectores, 2 han identificado sus medidas (MINEM y Cultura).</a:t>
            </a:r>
          </a:p>
          <a:p>
            <a:pPr marL="0" lvl="4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PE" sz="1700" i="1" dirty="0" smtClean="0">
                <a:latin typeface="Century Gothic" panose="020B0502020202020204" pitchFamily="34" charset="0"/>
              </a:rPr>
              <a:t>Acción del MC: </a:t>
            </a:r>
            <a:r>
              <a:rPr lang="es-PE" sz="1700" dirty="0" smtClean="0">
                <a:latin typeface="Century Gothic" panose="020B0502020202020204" pitchFamily="34" charset="0"/>
              </a:rPr>
              <a:t>asistencia </a:t>
            </a:r>
            <a:r>
              <a:rPr lang="es-PE" sz="1700" dirty="0">
                <a:latin typeface="Century Gothic" panose="020B0502020202020204" pitchFamily="34" charset="0"/>
              </a:rPr>
              <a:t>técnica para que los sectores concluyan qué se consulta, qué no y cuándo consultar. </a:t>
            </a:r>
          </a:p>
          <a:p>
            <a:pPr marL="457200" lvl="5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es-PE" sz="1700" dirty="0">
              <a:latin typeface="Century Gothic" panose="020B0502020202020204" pitchFamily="34" charset="0"/>
            </a:endParaRPr>
          </a:p>
          <a:p>
            <a:pPr marL="285750" lvl="4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PE" sz="1700" b="1" dirty="0" smtClean="0">
                <a:latin typeface="Century Gothic" panose="020B0502020202020204" pitchFamily="34" charset="0"/>
              </a:rPr>
              <a:t>Actualizar la </a:t>
            </a:r>
            <a:r>
              <a:rPr lang="es-PE" sz="1700" b="1" dirty="0">
                <a:latin typeface="Century Gothic" panose="020B0502020202020204" pitchFamily="34" charset="0"/>
              </a:rPr>
              <a:t>Base de Datos de Pueblos Indígenas a partir de los procesos de consulta</a:t>
            </a:r>
          </a:p>
          <a:p>
            <a:pPr marL="0" lvl="4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PE" sz="1700" i="1" dirty="0">
                <a:latin typeface="Century Gothic" panose="020B0502020202020204" pitchFamily="34" charset="0"/>
              </a:rPr>
              <a:t>Acción del MC</a:t>
            </a:r>
            <a:r>
              <a:rPr lang="es-PE" sz="1700" b="1" i="1" dirty="0" smtClean="0">
                <a:latin typeface="Century Gothic" panose="020B0502020202020204" pitchFamily="34" charset="0"/>
              </a:rPr>
              <a:t>:</a:t>
            </a:r>
            <a:r>
              <a:rPr lang="es-PE" sz="1700" dirty="0" smtClean="0">
                <a:latin typeface="Century Gothic" panose="020B0502020202020204" pitchFamily="34" charset="0"/>
              </a:rPr>
              <a:t> se está </a:t>
            </a:r>
            <a:r>
              <a:rPr lang="es-PE" sz="1700" dirty="0">
                <a:latin typeface="Century Gothic" panose="020B0502020202020204" pitchFamily="34" charset="0"/>
              </a:rPr>
              <a:t>verificando la información de aproximandamente 50 comunidades de la zona andina para </a:t>
            </a:r>
            <a:r>
              <a:rPr lang="es-PE" sz="1700" dirty="0" smtClean="0">
                <a:latin typeface="Century Gothic" panose="020B0502020202020204" pitchFamily="34" charset="0"/>
              </a:rPr>
              <a:t>incorporar a </a:t>
            </a:r>
            <a:r>
              <a:rPr lang="es-PE" sz="1700" dirty="0">
                <a:latin typeface="Century Gothic" panose="020B0502020202020204" pitchFamily="34" charset="0"/>
              </a:rPr>
              <a:t>la Base de </a:t>
            </a:r>
            <a:r>
              <a:rPr lang="es-PE" sz="1700" dirty="0" smtClean="0">
                <a:latin typeface="Century Gothic" panose="020B0502020202020204" pitchFamily="34" charset="0"/>
              </a:rPr>
              <a:t>Datos (en el marco del DL 1360).</a:t>
            </a:r>
            <a:endParaRPr lang="es-PE" sz="17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13637" b="14751"/>
          <a:stretch/>
        </p:blipFill>
        <p:spPr>
          <a:xfrm>
            <a:off x="6248400" y="1"/>
            <a:ext cx="5943600" cy="5715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066800" y="1174280"/>
            <a:ext cx="5029200" cy="2548390"/>
          </a:xfrm>
        </p:spPr>
        <p:txBody>
          <a:bodyPr/>
          <a:lstStyle/>
          <a:p>
            <a:pPr marL="342900" lvl="4" indent="-342900" algn="just">
              <a:buFont typeface="Arial" panose="020B0604020202020204" pitchFamily="34" charset="0"/>
              <a:buChar char="•"/>
              <a:defRPr/>
            </a:pPr>
            <a:r>
              <a:rPr lang="es-PE" sz="2000" b="1" dirty="0" smtClean="0">
                <a:latin typeface="Century Gothic" panose="020B0502020202020204" pitchFamily="34" charset="0"/>
              </a:rPr>
              <a:t>Participación </a:t>
            </a:r>
            <a:r>
              <a:rPr lang="es-PE" sz="2000" b="1" dirty="0">
                <a:latin typeface="Century Gothic" panose="020B0502020202020204" pitchFamily="34" charset="0"/>
              </a:rPr>
              <a:t>de las organizaciones indígenas en el seguimiento de los </a:t>
            </a:r>
            <a:r>
              <a:rPr lang="es-PE" sz="2000" b="1" dirty="0" smtClean="0">
                <a:latin typeface="Century Gothic" panose="020B0502020202020204" pitchFamily="34" charset="0"/>
              </a:rPr>
              <a:t>acuerdos de la Comisión Multisectorial de Consulta Previa</a:t>
            </a:r>
            <a:endParaRPr lang="es-PE" sz="2000" b="1" dirty="0">
              <a:latin typeface="Century Gothic" panose="020B0502020202020204" pitchFamily="34" charset="0"/>
            </a:endParaRPr>
          </a:p>
          <a:p>
            <a:pPr marL="0" lvl="4" algn="just">
              <a:defRPr/>
            </a:pPr>
            <a:r>
              <a:rPr lang="es-PE" sz="2000" i="1" dirty="0">
                <a:latin typeface="Century Gothic" panose="020B0502020202020204" pitchFamily="34" charset="0"/>
              </a:rPr>
              <a:t>Acción del MC:</a:t>
            </a:r>
            <a:r>
              <a:rPr lang="es-PE" sz="2000" dirty="0">
                <a:latin typeface="Century Gothic" panose="020B0502020202020204" pitchFamily="34" charset="0"/>
              </a:rPr>
              <a:t> Proponer la incorporación de las organizaciones indígenas en la Comisión </a:t>
            </a:r>
            <a:r>
              <a:rPr lang="es-PE" sz="2000" dirty="0" smtClean="0">
                <a:latin typeface="Century Gothic" panose="020B0502020202020204" pitchFamily="34" charset="0"/>
              </a:rPr>
              <a:t>Multisectorial.</a:t>
            </a:r>
            <a:endParaRPr lang="es-PE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PE" dirty="0"/>
          </a:p>
        </p:txBody>
      </p:sp>
      <p:sp>
        <p:nvSpPr>
          <p:cNvPr id="5" name="11 CuadroTexto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10283825" cy="553998"/>
          </a:xfrm>
        </p:spPr>
        <p:txBody>
          <a:bodyPr/>
          <a:lstStyle>
            <a:defPPr>
              <a:defRPr lang="es-PE"/>
            </a:defPPr>
            <a:lvl1pPr>
              <a:defRPr sz="4000" b="1">
                <a:solidFill>
                  <a:srgbClr val="00808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spc="-85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5.5 Principales desafíos (2)</a:t>
            </a:r>
            <a:endParaRPr lang="es-PE" sz="3600" spc="-85" dirty="0">
              <a:solidFill>
                <a:srgbClr val="C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010400" y="1066800"/>
            <a:ext cx="4550579" cy="17975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4" algn="ctr">
              <a:defRPr/>
            </a:pPr>
            <a:r>
              <a:rPr lang="es-PE" sz="1600" dirty="0">
                <a:latin typeface="Century Gothic" panose="020B0502020202020204" pitchFamily="34" charset="0"/>
              </a:rPr>
              <a:t>La </a:t>
            </a:r>
            <a:r>
              <a:rPr lang="es-PE" sz="1600" b="1" dirty="0">
                <a:latin typeface="Century Gothic" panose="020B0502020202020204" pitchFamily="34" charset="0"/>
              </a:rPr>
              <a:t>Comisión Multisectorial está </a:t>
            </a:r>
            <a:r>
              <a:rPr lang="es-PE" sz="1600" dirty="0">
                <a:latin typeface="Century Gothic" panose="020B0502020202020204" pitchFamily="34" charset="0"/>
              </a:rPr>
              <a:t>presidida por el Ministerio de </a:t>
            </a:r>
            <a:r>
              <a:rPr lang="es-PE" sz="1600" dirty="0" smtClean="0">
                <a:latin typeface="Century Gothic" panose="020B0502020202020204" pitchFamily="34" charset="0"/>
              </a:rPr>
              <a:t>Cultura.</a:t>
            </a:r>
          </a:p>
          <a:p>
            <a:pPr marL="0" lvl="4" algn="ctr">
              <a:defRPr/>
            </a:pPr>
            <a:r>
              <a:rPr lang="es-PE" sz="1600" dirty="0" smtClean="0">
                <a:latin typeface="Century Gothic" panose="020B0502020202020204" pitchFamily="34" charset="0"/>
              </a:rPr>
              <a:t>Realiza </a:t>
            </a:r>
            <a:r>
              <a:rPr lang="es-PE" sz="1600" dirty="0">
                <a:latin typeface="Century Gothic" panose="020B0502020202020204" pitchFamily="34" charset="0"/>
              </a:rPr>
              <a:t>el seguimiento a la implementación y el cumplimiento de los acuerdos suscritos en los procesos de consulta previa.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858000" y="3072321"/>
            <a:ext cx="4953000" cy="261777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4" indent="-285750" algn="ctr">
              <a:buFont typeface="Arial" panose="020B0604020202020204" pitchFamily="34" charset="0"/>
              <a:buChar char="•"/>
              <a:defRPr/>
            </a:pPr>
            <a:r>
              <a:rPr lang="es-PE" sz="1600" b="1" dirty="0">
                <a:latin typeface="Century Gothic" panose="020B0502020202020204" pitchFamily="34" charset="0"/>
              </a:rPr>
              <a:t>4</a:t>
            </a:r>
            <a:r>
              <a:rPr lang="es-PE" sz="1600" dirty="0">
                <a:latin typeface="Century Gothic" panose="020B0502020202020204" pitchFamily="34" charset="0"/>
              </a:rPr>
              <a:t> criterios de seguimiento aprobados en la Comisión: Cumplido, Condicionado, En proceso, Pendiente de cumplir.</a:t>
            </a:r>
          </a:p>
          <a:p>
            <a:pPr marL="285750" lvl="4" indent="-285750" algn="ctr">
              <a:buFont typeface="Arial" panose="020B0604020202020204" pitchFamily="34" charset="0"/>
              <a:buChar char="•"/>
              <a:defRPr/>
            </a:pPr>
            <a:r>
              <a:rPr lang="es-PE" sz="1600" b="1" dirty="0">
                <a:latin typeface="Century Gothic" panose="020B0502020202020204" pitchFamily="34" charset="0"/>
              </a:rPr>
              <a:t>317</a:t>
            </a:r>
            <a:r>
              <a:rPr lang="es-PE" sz="1600" dirty="0">
                <a:latin typeface="Century Gothic" panose="020B0502020202020204" pitchFamily="34" charset="0"/>
              </a:rPr>
              <a:t> </a:t>
            </a:r>
            <a:r>
              <a:rPr lang="es-PE" sz="1600" dirty="0" smtClean="0">
                <a:latin typeface="Century Gothic" panose="020B0502020202020204" pitchFamily="34" charset="0"/>
              </a:rPr>
              <a:t>acuerdos preliminarmente cumplidos de </a:t>
            </a:r>
            <a:r>
              <a:rPr lang="es-PE" sz="1600" b="1" dirty="0" smtClean="0">
                <a:latin typeface="Century Gothic" panose="020B0502020202020204" pitchFamily="34" charset="0"/>
              </a:rPr>
              <a:t>438</a:t>
            </a:r>
            <a:r>
              <a:rPr lang="es-PE" sz="1600" dirty="0" smtClean="0">
                <a:latin typeface="Century Gothic" panose="020B0502020202020204" pitchFamily="34" charset="0"/>
              </a:rPr>
              <a:t> acuerdos sistematizados (34 procesos).</a:t>
            </a:r>
            <a:endParaRPr lang="es-PE" sz="1600" dirty="0">
              <a:latin typeface="Century Gothic" panose="020B0502020202020204" pitchFamily="34" charset="0"/>
            </a:endParaRPr>
          </a:p>
          <a:p>
            <a:pPr marL="285750" lvl="4" indent="-285750" algn="ctr">
              <a:buFont typeface="Arial" panose="020B0604020202020204" pitchFamily="34" charset="0"/>
              <a:buChar char="•"/>
              <a:defRPr/>
            </a:pPr>
            <a:r>
              <a:rPr lang="es-PE" sz="1600" dirty="0">
                <a:latin typeface="Century Gothic" panose="020B0502020202020204" pitchFamily="34" charset="0"/>
              </a:rPr>
              <a:t>17 reuniones de </a:t>
            </a:r>
            <a:r>
              <a:rPr lang="es-PE" sz="1600" dirty="0" smtClean="0">
                <a:latin typeface="Century Gothic" panose="020B0502020202020204" pitchFamily="34" charset="0"/>
              </a:rPr>
              <a:t>seguimiento de acuerdos con </a:t>
            </a:r>
            <a:r>
              <a:rPr lang="es-PE" sz="1600" dirty="0">
                <a:latin typeface="Century Gothic" panose="020B0502020202020204" pitchFamily="34" charset="0"/>
              </a:rPr>
              <a:t>entidades del gobierno nacional y </a:t>
            </a:r>
            <a:r>
              <a:rPr lang="es-PE" sz="1600" dirty="0" smtClean="0">
                <a:latin typeface="Century Gothic" panose="020B0502020202020204" pitchFamily="34" charset="0"/>
              </a:rPr>
              <a:t>regional.</a:t>
            </a:r>
            <a:endParaRPr lang="es-P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82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1" descr="Descripción: VI_DGI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0"/>
          <a:stretch>
            <a:fillRect/>
          </a:stretch>
        </p:blipFill>
        <p:spPr bwMode="auto">
          <a:xfrm>
            <a:off x="252413" y="169863"/>
            <a:ext cx="30876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1" y="782360"/>
            <a:ext cx="10439399" cy="104644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400" b="1" kern="1200" spc="-85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5.6 Propuestas frente al fallo sobre el Lote 116</a:t>
            </a:r>
            <a:r>
              <a:rPr lang="es-PE" sz="3400" b="1" dirty="0">
                <a:latin typeface="Century Gothic" panose="020B0502020202020204" pitchFamily="34" charset="0"/>
              </a:rPr>
              <a:t/>
            </a:r>
            <a:br>
              <a:rPr lang="es-PE" sz="3400" b="1" dirty="0">
                <a:latin typeface="Century Gothic" panose="020B0502020202020204" pitchFamily="34" charset="0"/>
              </a:rPr>
            </a:br>
            <a:endParaRPr lang="es-PE" sz="34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>
            <a:extLst/>
          </p:cNvPr>
          <p:cNvSpPr/>
          <p:nvPr/>
        </p:nvSpPr>
        <p:spPr>
          <a:xfrm>
            <a:off x="1503758" y="3869357"/>
            <a:ext cx="3545685" cy="17758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Acción:</a:t>
            </a:r>
            <a:r>
              <a:rPr lang="es-PE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PE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 el sector competente identifique </a:t>
            </a:r>
            <a:r>
              <a:rPr lang="es-PE" sz="1500" dirty="0" smtClean="0">
                <a:latin typeface="Century Gothic" panose="020B0502020202020204" pitchFamily="34" charset="0"/>
              </a:rPr>
              <a:t>y evalúe procesos </a:t>
            </a:r>
            <a:r>
              <a:rPr lang="es-PE" sz="1500" dirty="0">
                <a:latin typeface="Century Gothic" panose="020B0502020202020204" pitchFamily="34" charset="0"/>
              </a:rPr>
              <a:t>de </a:t>
            </a:r>
            <a:r>
              <a:rPr lang="es-PE" sz="1500" dirty="0" smtClean="0">
                <a:latin typeface="Century Gothic" panose="020B0502020202020204" pitchFamily="34" charset="0"/>
              </a:rPr>
              <a:t>diálogo </a:t>
            </a:r>
            <a:r>
              <a:rPr lang="es-PE" sz="1500" dirty="0">
                <a:latin typeface="Century Gothic" panose="020B0502020202020204" pitchFamily="34" charset="0"/>
              </a:rPr>
              <a:t>con </a:t>
            </a:r>
            <a:r>
              <a:rPr lang="es-PE" sz="1500" dirty="0" smtClean="0">
                <a:latin typeface="Century Gothic" panose="020B0502020202020204" pitchFamily="34" charset="0"/>
              </a:rPr>
              <a:t>pueblos </a:t>
            </a:r>
            <a:r>
              <a:rPr lang="es-PE" sz="1500" dirty="0">
                <a:latin typeface="Century Gothic" panose="020B0502020202020204" pitchFamily="34" charset="0"/>
              </a:rPr>
              <a:t>que puedan ser considerados como Consulta Previa. Caso de la Ley Forestal.</a:t>
            </a:r>
          </a:p>
        </p:txBody>
      </p:sp>
      <p:sp>
        <p:nvSpPr>
          <p:cNvPr id="11" name="Rectángulo redondeado 10">
            <a:extLst/>
          </p:cNvPr>
          <p:cNvSpPr/>
          <p:nvPr/>
        </p:nvSpPr>
        <p:spPr>
          <a:xfrm>
            <a:off x="6650829" y="3848858"/>
            <a:ext cx="3744915" cy="175903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5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Acción:</a:t>
            </a:r>
            <a:r>
              <a:rPr lang="es-PE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PE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 el sector competente </a:t>
            </a:r>
            <a:r>
              <a:rPr lang="es-PE" sz="1500" dirty="0" smtClean="0">
                <a:latin typeface="Century Gothic" panose="020B0502020202020204" pitchFamily="34" charset="0"/>
              </a:rPr>
              <a:t>identifique </a:t>
            </a:r>
            <a:r>
              <a:rPr lang="es-PE" sz="1500" dirty="0">
                <a:latin typeface="Century Gothic" panose="020B0502020202020204" pitchFamily="34" charset="0"/>
              </a:rPr>
              <a:t>una </a:t>
            </a:r>
            <a:r>
              <a:rPr lang="es-PE" sz="1500" dirty="0" smtClean="0">
                <a:latin typeface="Century Gothic" panose="020B0502020202020204" pitchFamily="34" charset="0"/>
              </a:rPr>
              <a:t>medida, </a:t>
            </a:r>
            <a:r>
              <a:rPr lang="es-PE" sz="1500" dirty="0">
                <a:latin typeface="Century Gothic" panose="020B0502020202020204" pitchFamily="34" charset="0"/>
              </a:rPr>
              <a:t>en el actual desarrollo </a:t>
            </a:r>
            <a:r>
              <a:rPr lang="es-PE" sz="1500" dirty="0" smtClean="0">
                <a:latin typeface="Century Gothic" panose="020B0502020202020204" pitchFamily="34" charset="0"/>
              </a:rPr>
              <a:t>de los proyectos, </a:t>
            </a:r>
            <a:r>
              <a:rPr lang="es-PE" sz="1500" dirty="0">
                <a:latin typeface="Century Gothic" panose="020B0502020202020204" pitchFamily="34" charset="0"/>
              </a:rPr>
              <a:t>que pueda afectar derechos de pueblos </a:t>
            </a:r>
            <a:r>
              <a:rPr lang="es-PE" sz="1500" dirty="0" smtClean="0">
                <a:latin typeface="Century Gothic" panose="020B0502020202020204" pitchFamily="34" charset="0"/>
              </a:rPr>
              <a:t>y, </a:t>
            </a:r>
            <a:r>
              <a:rPr lang="es-PE" sz="1500" dirty="0">
                <a:latin typeface="Century Gothic" panose="020B0502020202020204" pitchFamily="34" charset="0"/>
              </a:rPr>
              <a:t>que por </a:t>
            </a:r>
            <a:r>
              <a:rPr lang="es-PE" sz="1500" dirty="0" smtClean="0">
                <a:latin typeface="Century Gothic" panose="020B0502020202020204" pitchFamily="34" charset="0"/>
              </a:rPr>
              <a:t>tanto, </a:t>
            </a:r>
            <a:r>
              <a:rPr lang="es-PE" sz="1500" dirty="0">
                <a:latin typeface="Century Gothic" panose="020B0502020202020204" pitchFamily="34" charset="0"/>
              </a:rPr>
              <a:t>requiera consulta previa.</a:t>
            </a:r>
          </a:p>
        </p:txBody>
      </p:sp>
      <p:sp>
        <p:nvSpPr>
          <p:cNvPr id="18440" name="Rectángulo 1"/>
          <p:cNvSpPr>
            <a:spLocks noChangeArrowheads="1"/>
          </p:cNvSpPr>
          <p:nvPr/>
        </p:nvSpPr>
        <p:spPr bwMode="auto">
          <a:xfrm>
            <a:off x="1828801" y="2372266"/>
            <a:ext cx="2895600" cy="84330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12446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244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244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244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244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s-PE" altLang="x-none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Situación </a:t>
            </a:r>
            <a:r>
              <a:rPr lang="es-PE" altLang="x-none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1: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s-PE" altLang="x-non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Documentar que se realizó consulta</a:t>
            </a:r>
          </a:p>
        </p:txBody>
      </p:sp>
      <p:sp>
        <p:nvSpPr>
          <p:cNvPr id="18441" name="Rectángulo 6"/>
          <p:cNvSpPr>
            <a:spLocks noChangeArrowheads="1"/>
          </p:cNvSpPr>
          <p:nvPr/>
        </p:nvSpPr>
        <p:spPr bwMode="auto">
          <a:xfrm>
            <a:off x="1413266" y="1411034"/>
            <a:ext cx="92547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446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244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244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244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244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000" b="1" dirty="0">
                <a:latin typeface="Century Gothic" panose="020B0502020202020204" pitchFamily="34" charset="0"/>
              </a:rPr>
              <a:t>El Convenio N° 169 es vigente en el Perú desde </a:t>
            </a:r>
            <a:r>
              <a:rPr lang="es-PE" sz="2000" b="1" dirty="0" smtClean="0">
                <a:latin typeface="Century Gothic" panose="020B0502020202020204" pitchFamily="34" charset="0"/>
              </a:rPr>
              <a:t>1995 </a:t>
            </a:r>
            <a:r>
              <a:rPr lang="es-PE" sz="2000" b="1" dirty="0">
                <a:latin typeface="Century Gothic" panose="020B0502020202020204" pitchFamily="34" charset="0"/>
              </a:rPr>
              <a:t>(02/02/1995</a:t>
            </a:r>
            <a:r>
              <a:rPr lang="es-PE" sz="2000" b="1" dirty="0" smtClean="0">
                <a:latin typeface="Century Gothic" panose="020B0502020202020204" pitchFamily="34" charset="0"/>
              </a:rPr>
              <a:t>).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latin typeface="Century Gothic" panose="020B0502020202020204" pitchFamily="34" charset="0"/>
              </a:rPr>
              <a:t>A</a:t>
            </a:r>
            <a:r>
              <a:rPr lang="es-PE" sz="2000" dirty="0" smtClean="0">
                <a:latin typeface="Century Gothic" panose="020B0502020202020204" pitchFamily="34" charset="0"/>
              </a:rPr>
              <a:t> partir de su vigencia es </a:t>
            </a:r>
            <a:r>
              <a:rPr lang="es-PE" sz="2000" dirty="0">
                <a:latin typeface="Century Gothic" panose="020B0502020202020204" pitchFamily="34" charset="0"/>
              </a:rPr>
              <a:t>exigible el derecho a la consulta </a:t>
            </a:r>
            <a:r>
              <a:rPr lang="es-PE" sz="2000" dirty="0" smtClean="0">
                <a:latin typeface="Century Gothic" panose="020B0502020202020204" pitchFamily="34" charset="0"/>
              </a:rPr>
              <a:t>previa.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ángulo 6"/>
          <p:cNvSpPr>
            <a:spLocks noChangeArrowheads="1"/>
          </p:cNvSpPr>
          <p:nvPr/>
        </p:nvSpPr>
        <p:spPr bwMode="auto">
          <a:xfrm>
            <a:off x="6911974" y="2352915"/>
            <a:ext cx="3222626" cy="84330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12446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244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244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244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244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s-PE" altLang="x-none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Situación </a:t>
            </a:r>
            <a:r>
              <a:rPr lang="es-PE" altLang="x-none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2: </a:t>
            </a:r>
            <a:endParaRPr lang="es-PE" altLang="x-none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s-PE" altLang="x-non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No se consultó y queda alguna medida por consultar</a:t>
            </a:r>
          </a:p>
        </p:txBody>
      </p:sp>
      <p:sp>
        <p:nvSpPr>
          <p:cNvPr id="12" name="Flecha derecha 11">
            <a:extLst/>
          </p:cNvPr>
          <p:cNvSpPr/>
          <p:nvPr/>
        </p:nvSpPr>
        <p:spPr>
          <a:xfrm rot="5400000">
            <a:off x="2959108" y="3289455"/>
            <a:ext cx="454003" cy="554395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3" name="Flecha derecha 12">
            <a:extLst/>
          </p:cNvPr>
          <p:cNvSpPr/>
          <p:nvPr/>
        </p:nvSpPr>
        <p:spPr>
          <a:xfrm rot="5400000">
            <a:off x="8432196" y="3245343"/>
            <a:ext cx="454003" cy="554395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49357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916939" y="1207363"/>
            <a:ext cx="10358120" cy="3745637"/>
          </a:xfrm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3000" b="1" dirty="0"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3000" b="1" dirty="0" smtClean="0"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3000" b="1" dirty="0"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000" b="1" dirty="0" smtClean="0">
                <a:latin typeface="Century Gothic" panose="020B0502020202020204" pitchFamily="34" charset="0"/>
              </a:rPr>
              <a:t>Los </a:t>
            </a:r>
            <a:r>
              <a:rPr lang="es-PE" sz="3000" b="1" dirty="0">
                <a:latin typeface="Century Gothic" panose="020B0502020202020204" pitchFamily="34" charset="0"/>
              </a:rPr>
              <a:t>procesos de consulta previa realizados han logrado </a:t>
            </a:r>
            <a:endParaRPr lang="es-PE" sz="3000" b="1" u="sng" dirty="0"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000" dirty="0">
                <a:latin typeface="Century Gothic" panose="020B0502020202020204" pitchFamily="34" charset="0"/>
              </a:rPr>
              <a:t>incorporar la </a:t>
            </a:r>
            <a:r>
              <a:rPr lang="es-PE" sz="3000" b="1" dirty="0">
                <a:latin typeface="Century Gothic" panose="020B0502020202020204" pitchFamily="34" charset="0"/>
              </a:rPr>
              <a:t>participación</a:t>
            </a:r>
            <a:r>
              <a:rPr lang="es-PE" sz="3000" dirty="0">
                <a:latin typeface="Century Gothic" panose="020B0502020202020204" pitchFamily="34" charset="0"/>
              </a:rPr>
              <a:t> de los pueblos indígenas </a:t>
            </a:r>
            <a:r>
              <a:rPr lang="es-PE" sz="3000" b="1" dirty="0">
                <a:latin typeface="Century Gothic" panose="020B0502020202020204" pitchFamily="34" charset="0"/>
              </a:rPr>
              <a:t>en las decisiones </a:t>
            </a:r>
            <a:r>
              <a:rPr lang="es-PE" sz="3000" b="1" dirty="0" smtClean="0">
                <a:latin typeface="Century Gothic" panose="020B0502020202020204" pitchFamily="34" charset="0"/>
              </a:rPr>
              <a:t>estatales.</a:t>
            </a:r>
            <a:endParaRPr lang="es-PE" sz="3000" b="1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3000" b="1" dirty="0">
              <a:latin typeface="Century Gothic" panose="020B0502020202020204" pitchFamily="34" charset="0"/>
            </a:endParaRPr>
          </a:p>
          <a:p>
            <a:pPr marL="0" lvl="4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defRPr/>
            </a:pPr>
            <a:endParaRPr lang="es-PE" sz="3000" b="1" strike="sngStrike" dirty="0">
              <a:latin typeface="Century Gothic" panose="020B0502020202020204" pitchFamily="34" charset="0"/>
            </a:endParaRPr>
          </a:p>
          <a:p>
            <a:pPr marL="445541" lvl="4" indent="-445541" algn="just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endParaRPr lang="es-PE" sz="3000" b="1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3000" b="1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3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ultura-del-peru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r="24280"/>
          <a:stretch/>
        </p:blipFill>
        <p:spPr>
          <a:xfrm flipH="1">
            <a:off x="-2" y="0"/>
            <a:ext cx="70338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4828" y="3962400"/>
            <a:ext cx="3955557" cy="1933481"/>
          </a:xfrm>
        </p:spPr>
        <p:txBody>
          <a:bodyPr>
            <a:noAutofit/>
          </a:bodyPr>
          <a:lstStyle/>
          <a:p>
            <a:r>
              <a:rPr lang="es-P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El Ministerio de Cultura, a través del Viceministerio de Interculturalidad es la entidad rectora en materia de inclusión de la población indígena, originaria y afroperuana, y órgano técnico especializado en materia indígena del Poder Ejecutivo.</a:t>
            </a:r>
            <a:br>
              <a:rPr lang="es-PE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P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s-PE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P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Es responsable de formular políticas, programas y proyectos que promuevan la interculturalidad para fomentar y garantizar derechos y desarrollo integral de los grupos culturalmente diversos del país.</a:t>
            </a:r>
            <a:br>
              <a:rPr lang="es-PE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s-PE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58AB-B86F-4B2A-AF49-736F08AB4B68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08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62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642162" y="582835"/>
            <a:ext cx="465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spc="-85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CONTENIDOS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8935" y="1371600"/>
            <a:ext cx="115324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Century Gothic" panose="020B0502020202020204" pitchFamily="34" charset="0"/>
              </a:rPr>
              <a:t>Política Nacional para la </a:t>
            </a:r>
            <a:r>
              <a:rPr lang="es-PE" sz="2000" dirty="0" err="1">
                <a:latin typeface="Century Gothic" panose="020B0502020202020204" pitchFamily="34" charset="0"/>
              </a:rPr>
              <a:t>Transversalización</a:t>
            </a:r>
            <a:r>
              <a:rPr lang="es-PE" sz="2000" dirty="0">
                <a:latin typeface="Century Gothic" panose="020B0502020202020204" pitchFamily="34" charset="0"/>
              </a:rPr>
              <a:t> del Enfoque Intercultural y de la Estrategia Nacional para la Erradicación de la Discriminación Étnico-Racial </a:t>
            </a:r>
            <a:r>
              <a:rPr lang="es-PE" sz="2000" dirty="0" smtClean="0">
                <a:latin typeface="Century Gothic" panose="020B0502020202020204" pitchFamily="34" charset="0"/>
              </a:rPr>
              <a:t>2016-2021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Century Gothic" panose="020B0502020202020204" pitchFamily="34" charset="0"/>
              </a:rPr>
              <a:t>Acciones frente a las demandas históricas de los pueblos </a:t>
            </a:r>
            <a:r>
              <a:rPr lang="es-PE" sz="2000" dirty="0" smtClean="0">
                <a:latin typeface="Century Gothic" panose="020B0502020202020204" pitchFamily="34" charset="0"/>
              </a:rPr>
              <a:t>indígenas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 smtClean="0">
                <a:latin typeface="Century Gothic" panose="020B0502020202020204" pitchFamily="34" charset="0"/>
              </a:rPr>
              <a:t>La </a:t>
            </a:r>
            <a:r>
              <a:rPr lang="es-PE" sz="2000" dirty="0">
                <a:latin typeface="Century Gothic" panose="020B0502020202020204" pitchFamily="34" charset="0"/>
              </a:rPr>
              <a:t>personería jurídica de los pueblos </a:t>
            </a:r>
            <a:r>
              <a:rPr lang="es-PE" sz="2000" dirty="0" smtClean="0">
                <a:latin typeface="Century Gothic" panose="020B0502020202020204" pitchFamily="34" charset="0"/>
              </a:rPr>
              <a:t>indígenas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Century Gothic" panose="020B0502020202020204" pitchFamily="34" charset="0"/>
              </a:rPr>
              <a:t>Sobre el proceso de categorización de la reserva territorial </a:t>
            </a:r>
            <a:r>
              <a:rPr lang="es-PE" sz="2000" dirty="0" err="1">
                <a:latin typeface="Century Gothic" panose="020B0502020202020204" pitchFamily="34" charset="0"/>
              </a:rPr>
              <a:t>Kugapakori</a:t>
            </a:r>
            <a:r>
              <a:rPr lang="es-PE" sz="2000" dirty="0">
                <a:latin typeface="Century Gothic" panose="020B0502020202020204" pitchFamily="34" charset="0"/>
              </a:rPr>
              <a:t>, </a:t>
            </a:r>
            <a:r>
              <a:rPr lang="es-PE" sz="2000" dirty="0" smtClean="0">
                <a:latin typeface="Century Gothic" panose="020B0502020202020204" pitchFamily="34" charset="0"/>
              </a:rPr>
              <a:t>Nahua, </a:t>
            </a:r>
            <a:r>
              <a:rPr lang="es-PE" sz="2000" dirty="0" err="1">
                <a:latin typeface="Century Gothic" panose="020B0502020202020204" pitchFamily="34" charset="0"/>
              </a:rPr>
              <a:t>Nanti</a:t>
            </a:r>
            <a:r>
              <a:rPr lang="es-PE" sz="2000" dirty="0">
                <a:latin typeface="Century Gothic" panose="020B0502020202020204" pitchFamily="34" charset="0"/>
              </a:rPr>
              <a:t> y </a:t>
            </a:r>
            <a:r>
              <a:rPr lang="es-PE" sz="2000" dirty="0" smtClean="0">
                <a:latin typeface="Century Gothic" panose="020B0502020202020204" pitchFamily="34" charset="0"/>
              </a:rPr>
              <a:t>otros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000" dirty="0">
                <a:latin typeface="Century Gothic" panose="020B0502020202020204" pitchFamily="34" charset="0"/>
              </a:rPr>
              <a:t>Balance de la Implementación de la Ley de Consulta Previa</a:t>
            </a:r>
            <a:endParaRPr lang="es-PE" sz="2000" dirty="0" smtClean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PE" sz="2000" dirty="0" smtClean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PE" sz="2000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PE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simbiontes.files.wordpress.com/2014/08/logo_ministerio-de-cul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3" y="60570"/>
            <a:ext cx="3348223" cy="6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143000" y="2708503"/>
            <a:ext cx="10291162" cy="1659403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1. Política </a:t>
            </a:r>
            <a:r>
              <a:rPr lang="es-PE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Nacional para la </a:t>
            </a:r>
            <a:r>
              <a:rPr lang="es-PE" sz="32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Transversalización</a:t>
            </a:r>
            <a:r>
              <a:rPr lang="es-PE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del Enfoque Intercultural y de la Estrategia Nacional para la Erradicación de la Discriminación Étnico-Racial 2016-2021</a:t>
            </a:r>
          </a:p>
        </p:txBody>
      </p:sp>
    </p:spTree>
    <p:extLst>
      <p:ext uri="{BB962C8B-B14F-4D97-AF65-F5344CB8AC3E}">
        <p14:creationId xmlns:p14="http://schemas.microsoft.com/office/powerpoint/2010/main" val="8826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112"/>
            <a:ext cx="11139488" cy="801688"/>
          </a:xfrm>
        </p:spPr>
        <p:txBody>
          <a:bodyPr>
            <a:no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1.1 Avances </a:t>
            </a:r>
            <a:r>
              <a:rPr lang="es-ES_tradnl" b="1" spc="-85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en la Política Nacional para la </a:t>
            </a:r>
            <a:r>
              <a:rPr lang="es-ES_tradnl" b="1" spc="-85" dirty="0" err="1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transversalización</a:t>
            </a:r>
            <a:r>
              <a:rPr lang="es-ES_tradnl" b="1" spc="-85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 del enfoque </a:t>
            </a: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intercultural (1)</a:t>
            </a:r>
            <a:endParaRPr lang="es-ES_tradnl" b="1" spc="-85" dirty="0">
              <a:solidFill>
                <a:srgbClr val="C00000"/>
              </a:solidFill>
              <a:latin typeface="Century Gothic" panose="020B0502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3400" y="1258888"/>
            <a:ext cx="11201400" cy="4227512"/>
          </a:xfrm>
        </p:spPr>
        <p:txBody>
          <a:bodyPr>
            <a:noAutofit/>
          </a:bodyPr>
          <a:lstStyle/>
          <a:p>
            <a:pPr marL="3429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2000" dirty="0" smtClean="0">
                <a:latin typeface="Century Gothic" panose="020B0502020202020204" pitchFamily="34" charset="0"/>
              </a:rPr>
              <a:t>11 Instrumentos normativos que incorporan el enfoque intercultural y otros aspectos relacionados a la protección de los derechos de los PPII y población afroperuana los cuales buscan: </a:t>
            </a:r>
          </a:p>
          <a:p>
            <a:pPr marL="3429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endParaRPr lang="es-PE" sz="2000" dirty="0" smtClean="0">
              <a:latin typeface="Century Gothic" panose="020B0502020202020204" pitchFamily="34" charset="0"/>
            </a:endParaRPr>
          </a:p>
          <a:p>
            <a:pPr marL="800100" lvl="2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1800" dirty="0" smtClean="0">
                <a:latin typeface="Century Gothic" panose="020B0502020202020204" pitchFamily="34" charset="0"/>
              </a:rPr>
              <a:t>Visibilizar a la población indígena y afroperuana.</a:t>
            </a:r>
          </a:p>
          <a:p>
            <a:pPr marL="800100" lvl="2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1800" dirty="0" smtClean="0">
                <a:latin typeface="Century Gothic" panose="020B0502020202020204" pitchFamily="34" charset="0"/>
              </a:rPr>
              <a:t>Plantear </a:t>
            </a:r>
            <a:r>
              <a:rPr lang="es-PE" sz="1800" dirty="0">
                <a:latin typeface="Century Gothic" panose="020B0502020202020204" pitchFamily="34" charset="0"/>
              </a:rPr>
              <a:t>p</a:t>
            </a:r>
            <a:r>
              <a:rPr lang="es-PE" sz="1800" dirty="0" smtClean="0">
                <a:latin typeface="Century Gothic" panose="020B0502020202020204" pitchFamily="34" charset="0"/>
              </a:rPr>
              <a:t>ertinencia cultural en los servicios que prestan.</a:t>
            </a:r>
          </a:p>
          <a:p>
            <a:pPr marL="800100" lvl="2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1800" dirty="0" smtClean="0">
                <a:latin typeface="Century Gothic" panose="020B0502020202020204" pitchFamily="34" charset="0"/>
              </a:rPr>
              <a:t>Promover que los servidores cuenten con dominio </a:t>
            </a:r>
            <a:r>
              <a:rPr lang="es-PE" sz="1800" dirty="0">
                <a:latin typeface="Century Gothic" panose="020B0502020202020204" pitchFamily="34" charset="0"/>
              </a:rPr>
              <a:t>de lengua indígena u originaria </a:t>
            </a:r>
            <a:r>
              <a:rPr lang="es-PE" sz="1800" dirty="0" smtClean="0">
                <a:latin typeface="Century Gothic" panose="020B0502020202020204" pitchFamily="34" charset="0"/>
              </a:rPr>
              <a:t>del </a:t>
            </a:r>
            <a:r>
              <a:rPr lang="es-PE" sz="1800" dirty="0">
                <a:latin typeface="Century Gothic" panose="020B0502020202020204" pitchFamily="34" charset="0"/>
              </a:rPr>
              <a:t>ámbito geográfico donde presta el </a:t>
            </a:r>
            <a:r>
              <a:rPr lang="es-PE" sz="1800" dirty="0" smtClean="0">
                <a:latin typeface="Century Gothic" panose="020B0502020202020204" pitchFamily="34" charset="0"/>
              </a:rPr>
              <a:t>servicio. </a:t>
            </a:r>
          </a:p>
          <a:p>
            <a:pPr marL="800100" lvl="2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1800" dirty="0" smtClean="0">
                <a:latin typeface="Century Gothic" panose="020B0502020202020204" pitchFamily="34" charset="0"/>
              </a:rPr>
              <a:t>Que los profesionales cuenten competencias interculturales.</a:t>
            </a:r>
          </a:p>
          <a:p>
            <a:pPr marL="742950" lvl="2" indent="-285750" algn="just">
              <a:buSzPct val="100000"/>
              <a:buFont typeface="Arial" panose="020B0604020202020204" pitchFamily="34" charset="0"/>
              <a:buChar char="•"/>
              <a:defRPr/>
            </a:pPr>
            <a:endParaRPr lang="es-PE" sz="1800" dirty="0" smtClean="0">
              <a:latin typeface="Century Gothic" panose="020B0502020202020204" pitchFamily="34" charset="0"/>
            </a:endParaRPr>
          </a:p>
          <a:p>
            <a:pPr marL="3429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latin typeface="Century Gothic" panose="020B0502020202020204" pitchFamily="34" charset="0"/>
              </a:rPr>
              <a:t>Incorporación del enfoque intercultural en 59 gobiernos locales a través del programa “Sello Municipal” en articulación con MIDIS.</a:t>
            </a:r>
          </a:p>
          <a:p>
            <a:pPr marL="800100" lvl="2" indent="-342900" algn="just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PE" sz="1800" dirty="0"/>
          </a:p>
          <a:p>
            <a:pPr marL="342900" indent="-342900" algn="just">
              <a:buClr>
                <a:srgbClr val="FF0000"/>
              </a:buClr>
              <a:buSzPct val="100000"/>
              <a:buFont typeface="Arial" charset="0"/>
              <a:buChar char="•"/>
              <a:defRPr/>
            </a:pPr>
            <a:endParaRPr lang="es-PE" sz="2000" dirty="0" smtClean="0"/>
          </a:p>
          <a:p>
            <a:pPr algn="just">
              <a:buClr>
                <a:srgbClr val="FF0000"/>
              </a:buClr>
              <a:buSzPct val="100000"/>
              <a:defRPr/>
            </a:pPr>
            <a:endParaRPr lang="es-PE" sz="2000" dirty="0" smtClean="0"/>
          </a:p>
          <a:p>
            <a:pPr algn="just">
              <a:defRPr/>
            </a:pPr>
            <a:endParaRPr lang="es-PE" sz="2300" dirty="0"/>
          </a:p>
        </p:txBody>
      </p:sp>
    </p:spTree>
    <p:extLst>
      <p:ext uri="{BB962C8B-B14F-4D97-AF65-F5344CB8AC3E}">
        <p14:creationId xmlns:p14="http://schemas.microsoft.com/office/powerpoint/2010/main" val="30499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38600" y="2015358"/>
            <a:ext cx="3276600" cy="325619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57200" indent="-457200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s-PE" sz="2000" dirty="0" smtClean="0"/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PE" sz="1600" dirty="0" smtClean="0">
                <a:latin typeface="Century Gothic" panose="020B0502020202020204" pitchFamily="34" charset="0"/>
              </a:rPr>
              <a:t>Practica ganadora en 2015: “</a:t>
            </a:r>
            <a:r>
              <a:rPr lang="es-PE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Mi Chacra me Enseña”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PE" sz="1600" dirty="0" smtClean="0">
                <a:latin typeface="Century Gothic" panose="020B0502020202020204" pitchFamily="34" charset="0"/>
              </a:rPr>
              <a:t>Sector: </a:t>
            </a:r>
            <a:r>
              <a:rPr lang="es-PE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Ministerio de Educación 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PE" sz="1600" dirty="0" smtClean="0">
                <a:latin typeface="Century Gothic" panose="020B0502020202020204" pitchFamily="34" charset="0"/>
              </a:rPr>
              <a:t>52 estudiantes, 32 padres y 1580 comuneros recibieron los conocimientos ancestrales de sabios en actividades agrícolas de la Comunidad en </a:t>
            </a:r>
            <a:r>
              <a:rPr lang="es-PE" sz="1600" dirty="0" err="1" smtClean="0">
                <a:latin typeface="Century Gothic" panose="020B0502020202020204" pitchFamily="34" charset="0"/>
              </a:rPr>
              <a:t>Canchis</a:t>
            </a:r>
            <a:r>
              <a:rPr lang="es-PE" sz="1600" dirty="0" smtClean="0">
                <a:latin typeface="Century Gothic" panose="020B0502020202020204" pitchFamily="34" charset="0"/>
              </a:rPr>
              <a:t> – Cusco. </a:t>
            </a:r>
            <a:endParaRPr lang="es-PE" sz="1600" dirty="0">
              <a:latin typeface="Century Gothic" panose="020B0502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139488" cy="1066800"/>
          </a:xfrm>
        </p:spPr>
        <p:txBody>
          <a:bodyPr>
            <a:no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1.1 Avances </a:t>
            </a:r>
            <a:r>
              <a:rPr lang="es-ES_tradnl" b="1" spc="-85" dirty="0">
                <a:solidFill>
                  <a:srgbClr val="C00000"/>
                </a:solidFill>
                <a:latin typeface="Century Gothic" panose="020B0502020202020204" pitchFamily="34" charset="0"/>
              </a:rPr>
              <a:t>en la Política Nacional para la </a:t>
            </a:r>
            <a:r>
              <a:rPr lang="es-ES_tradnl" b="1" spc="-85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transversalización</a:t>
            </a:r>
            <a:r>
              <a:rPr lang="es-ES_tradnl" b="1" spc="-85" dirty="0">
                <a:solidFill>
                  <a:srgbClr val="C00000"/>
                </a:solidFill>
                <a:latin typeface="Century Gothic" panose="020B0502020202020204" pitchFamily="34" charset="0"/>
              </a:rPr>
              <a:t> del enfoque </a:t>
            </a:r>
            <a:r>
              <a:rPr lang="es-ES_tradnl" b="1" spc="-85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intercultural (2)</a:t>
            </a:r>
            <a:endParaRPr lang="es-ES_tradnl" b="1" spc="-85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604" y="1981199"/>
            <a:ext cx="37423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s-PE" sz="2000" dirty="0" smtClean="0">
                <a:latin typeface="Century Gothic" panose="020B0502020202020204" pitchFamily="34" charset="0"/>
              </a:rPr>
              <a:t> Ediciones del Concursos de </a:t>
            </a:r>
            <a:r>
              <a:rPr lang="es-PE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“Buenas Practicas Interculturales en Gestión Pública”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endParaRPr lang="es-PE" sz="2000" dirty="0" smtClean="0">
              <a:latin typeface="Century Gothic" panose="020B0502020202020204" pitchFamily="34" charset="0"/>
            </a:endParaRPr>
          </a:p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207 </a:t>
            </a:r>
            <a:r>
              <a:rPr lang="es-PE" sz="2000" dirty="0">
                <a:latin typeface="Century Gothic" panose="020B0502020202020204" pitchFamily="34" charset="0"/>
              </a:rPr>
              <a:t>instituciones </a:t>
            </a:r>
            <a:r>
              <a:rPr lang="es-PE" sz="2000" dirty="0" smtClean="0">
                <a:latin typeface="Century Gothic" panose="020B0502020202020204" pitchFamily="34" charset="0"/>
              </a:rPr>
              <a:t>públicas que participaron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endParaRPr lang="es-PE" sz="2000" dirty="0">
              <a:latin typeface="Century Gothic" panose="020B0502020202020204" pitchFamily="34" charset="0"/>
            </a:endParaRPr>
          </a:p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s-PE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13</a:t>
            </a:r>
            <a:r>
              <a:rPr lang="es-PE" sz="2000" dirty="0" smtClean="0">
                <a:latin typeface="Century Gothic" panose="020B0502020202020204" pitchFamily="34" charset="0"/>
              </a:rPr>
              <a:t> Instituciones Públicas ganadoras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b="827"/>
          <a:stretch/>
        </p:blipFill>
        <p:spPr>
          <a:xfrm>
            <a:off x="7772400" y="1756685"/>
            <a:ext cx="4419600" cy="39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62000" y="395288"/>
            <a:ext cx="7205663" cy="553998"/>
          </a:xfrm>
        </p:spPr>
        <p:txBody>
          <a:bodyPr/>
          <a:lstStyle/>
          <a:p>
            <a:r>
              <a:rPr lang="es-PE" altLang="es-PE" sz="3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1.2 Sello</a:t>
            </a:r>
            <a:r>
              <a:rPr lang="es-PE" altLang="es-PE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 </a:t>
            </a:r>
            <a:r>
              <a:rPr lang="es-PE" altLang="es-PE" sz="3600" b="1" dirty="0">
                <a:solidFill>
                  <a:srgbClr val="C00000"/>
                </a:solidFill>
                <a:latin typeface="Century Gothic" panose="020B0502020202020204" pitchFamily="34" charset="0"/>
                <a:ea typeface="Trebuchet MS" charset="0"/>
                <a:cs typeface="Trebuchet MS" charset="0"/>
              </a:rPr>
              <a:t>Intercultural y Bilingüe</a:t>
            </a:r>
          </a:p>
        </p:txBody>
      </p:sp>
      <p:sp>
        <p:nvSpPr>
          <p:cNvPr id="21507" name="Marcador de texto 2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10591800" cy="3450175"/>
          </a:xfrm>
        </p:spPr>
        <p:txBody>
          <a:bodyPr/>
          <a:lstStyle/>
          <a:p>
            <a:pPr algn="just">
              <a:buClr>
                <a:srgbClr val="FF0000"/>
              </a:buClr>
              <a:defRPr/>
            </a:pPr>
            <a:r>
              <a:rPr lang="es-PE" sz="1900" dirty="0" smtClean="0">
                <a:latin typeface="Century Gothic" panose="020B0502020202020204" pitchFamily="34" charset="0"/>
              </a:rPr>
              <a:t>Se cuenta con el diseño del “Sello Intercultural y Bilingüe” que busca promover que el Estado brinde una atención y servicio con pertinencia cultural y lingüística a todos y todas las ciudadanas sin discriminación y tomando en consideración las diferencias culturales. Este sello intercultural bilingüe comprende:</a:t>
            </a:r>
          </a:p>
          <a:p>
            <a:pPr algn="just">
              <a:buClr>
                <a:srgbClr val="FF0000"/>
              </a:buClr>
              <a:defRPr/>
            </a:pPr>
            <a:endParaRPr lang="es-PE" sz="1900" dirty="0" smtClean="0">
              <a:latin typeface="Century Gothic" panose="020B0502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es-PE" sz="1900" dirty="0" smtClean="0">
                <a:latin typeface="Century Gothic" panose="020B0502020202020204" pitchFamily="34" charset="0"/>
              </a:rPr>
              <a:t>Formación y certificación de competencias interculturales y competencias bilingües en servidores públicos.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es-PE" sz="1900" dirty="0" smtClean="0">
                <a:latin typeface="Century Gothic" panose="020B0502020202020204" pitchFamily="34" charset="0"/>
              </a:rPr>
              <a:t>Organización y funcionamiento (gestión) del servicio amigable y que responde a las características socio culturales de los usuarios.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es-PE" sz="1900" dirty="0" smtClean="0">
                <a:latin typeface="Century Gothic" panose="020B0502020202020204" pitchFamily="34" charset="0"/>
              </a:rPr>
              <a:t>El servicio se brinda en la lengua materna del usuario (sea esta una lengua indígena o el castellano).</a:t>
            </a:r>
            <a:endParaRPr lang="es-PE" sz="1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3"/>
          <p:cNvSpPr txBox="1">
            <a:spLocks noChangeArrowheads="1"/>
          </p:cNvSpPr>
          <p:nvPr/>
        </p:nvSpPr>
        <p:spPr bwMode="auto">
          <a:xfrm>
            <a:off x="3657600" y="1828800"/>
            <a:ext cx="8229600" cy="47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19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8" algn="l"/>
                <a:tab pos="320675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PE" altLang="es-ES_tradnl" sz="2400" b="1" dirty="0" smtClean="0">
                <a:latin typeface="Century Gothic" panose="020B0502020202020204" pitchFamily="34" charset="0"/>
              </a:rPr>
              <a:t>469 </a:t>
            </a:r>
            <a:r>
              <a:rPr lang="es-PE" altLang="es-ES_tradnl" sz="2400" b="1" dirty="0">
                <a:latin typeface="Century Gothic" panose="020B0502020202020204" pitchFamily="34" charset="0"/>
              </a:rPr>
              <a:t>casos</a:t>
            </a:r>
            <a:r>
              <a:rPr lang="es-PE" altLang="es-ES_tradnl" sz="2400" dirty="0">
                <a:latin typeface="Century Gothic" panose="020B0502020202020204" pitchFamily="34" charset="0"/>
              </a:rPr>
              <a:t> </a:t>
            </a:r>
            <a:r>
              <a:rPr lang="es-PE" altLang="es-ES_tradnl" sz="2400" dirty="0" smtClean="0">
                <a:latin typeface="Century Gothic" panose="020B0502020202020204" pitchFamily="34" charset="0"/>
              </a:rPr>
              <a:t>atendidos en donde se ha brindado </a:t>
            </a:r>
            <a:r>
              <a:rPr lang="es-PE" altLang="es-ES_tradnl" sz="2400" dirty="0">
                <a:latin typeface="Century Gothic" panose="020B0502020202020204" pitchFamily="34" charset="0"/>
              </a:rPr>
              <a:t>orientación a los ciudadanos(as) </a:t>
            </a:r>
            <a:r>
              <a:rPr lang="es-PE" altLang="es-ES_tradnl" sz="2400" dirty="0" smtClean="0">
                <a:latin typeface="Century Gothic" panose="020B0502020202020204" pitchFamily="34" charset="0"/>
              </a:rPr>
              <a:t>afectados y se ha ejecutando </a:t>
            </a:r>
            <a:r>
              <a:rPr lang="es-PE" altLang="es-ES_tradnl" sz="2400" dirty="0">
                <a:latin typeface="Century Gothic" panose="020B0502020202020204" pitchFamily="34" charset="0"/>
              </a:rPr>
              <a:t>acciones de asistencia técnica a las entidades involucradas para remediar los daños, y mejorar su capacidad de </a:t>
            </a:r>
            <a:r>
              <a:rPr lang="es-PE" altLang="es-ES_tradnl" sz="2400" dirty="0" smtClean="0">
                <a:latin typeface="Century Gothic" panose="020B0502020202020204" pitchFamily="34" charset="0"/>
              </a:rPr>
              <a:t>prevención</a:t>
            </a:r>
            <a:r>
              <a:rPr lang="es-ES" alt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PE" altLang="es-ES_tradnl" sz="2400" dirty="0">
                <a:latin typeface="Century Gothic" panose="020B0502020202020204" pitchFamily="34" charset="0"/>
              </a:rPr>
              <a:t>y </a:t>
            </a:r>
            <a:r>
              <a:rPr lang="es-PE" altLang="es-ES_tradnl" sz="2400" dirty="0" err="1">
                <a:latin typeface="Century Gothic" panose="020B0502020202020204" pitchFamily="34" charset="0"/>
              </a:rPr>
              <a:t>atenci</a:t>
            </a:r>
            <a:r>
              <a:rPr lang="es-ES" altLang="es-ES_tradnl" sz="2400" dirty="0" err="1" smtClean="0">
                <a:latin typeface="Century Gothic" panose="020B0502020202020204" pitchFamily="34" charset="0"/>
              </a:rPr>
              <a:t>ón</a:t>
            </a:r>
            <a:r>
              <a:rPr lang="es-PE" altLang="es-ES_tradnl" sz="2400" dirty="0" smtClean="0">
                <a:latin typeface="Century Gothic" panose="020B0502020202020204" pitchFamily="34" charset="0"/>
              </a:rPr>
              <a:t>. </a:t>
            </a:r>
            <a:endParaRPr lang="es-PE" altLang="es-ES_tradnl" sz="2400" dirty="0"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s-PE" altLang="es-PE" sz="24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s-PE" altLang="es-PE" sz="2400" dirty="0" smtClean="0">
                <a:latin typeface="Century Gothic" panose="020B0502020202020204" pitchFamily="34" charset="0"/>
              </a:rPr>
              <a:t>Se </a:t>
            </a:r>
            <a:r>
              <a:rPr lang="es-PE" altLang="es-PE" sz="2400" dirty="0">
                <a:latin typeface="Century Gothic" panose="020B0502020202020204" pitchFamily="34" charset="0"/>
              </a:rPr>
              <a:t>cuenta con </a:t>
            </a:r>
            <a:r>
              <a:rPr lang="es-PE" altLang="es-PE" sz="2400" b="1" dirty="0" smtClean="0">
                <a:latin typeface="Century Gothic" panose="020B0502020202020204" pitchFamily="34" charset="0"/>
              </a:rPr>
              <a:t>una propuesta normativa </a:t>
            </a:r>
            <a:r>
              <a:rPr lang="es-PE" altLang="es-PE" sz="2400" dirty="0" smtClean="0">
                <a:latin typeface="Century Gothic" panose="020B0502020202020204" pitchFamily="34" charset="0"/>
              </a:rPr>
              <a:t>contra </a:t>
            </a:r>
            <a:r>
              <a:rPr lang="es-PE" altLang="es-PE" sz="2400" dirty="0">
                <a:latin typeface="Century Gothic" panose="020B0502020202020204" pitchFamily="34" charset="0"/>
              </a:rPr>
              <a:t>el racismo, </a:t>
            </a:r>
            <a:r>
              <a:rPr lang="es-PE" altLang="es-PE" sz="2400" dirty="0" smtClean="0">
                <a:latin typeface="Century Gothic" panose="020B0502020202020204" pitchFamily="34" charset="0"/>
              </a:rPr>
              <a:t>la misma </a:t>
            </a:r>
            <a:r>
              <a:rPr lang="es-PE" altLang="es-PE" sz="2400" dirty="0">
                <a:latin typeface="Century Gothic" panose="020B0502020202020204" pitchFamily="34" charset="0"/>
              </a:rPr>
              <a:t>que esta siendo </a:t>
            </a:r>
            <a:r>
              <a:rPr lang="es-PE" altLang="es-PE" sz="2400" dirty="0" smtClean="0">
                <a:latin typeface="Century Gothic" panose="020B0502020202020204" pitchFamily="34" charset="0"/>
              </a:rPr>
              <a:t>validada </a:t>
            </a:r>
            <a:r>
              <a:rPr lang="es-PE" altLang="es-PE" sz="2400" dirty="0">
                <a:latin typeface="Century Gothic" panose="020B0502020202020204" pitchFamily="34" charset="0"/>
              </a:rPr>
              <a:t>con actores clave y </a:t>
            </a:r>
            <a:r>
              <a:rPr lang="es-PE" altLang="es-PE" sz="2400" dirty="0" smtClean="0">
                <a:latin typeface="Century Gothic" panose="020B0502020202020204" pitchFamily="34" charset="0"/>
              </a:rPr>
              <a:t>la </a:t>
            </a:r>
            <a:r>
              <a:rPr lang="es-PE" altLang="es-PE" sz="2400" dirty="0">
                <a:latin typeface="Century Gothic" panose="020B0502020202020204" pitchFamily="34" charset="0"/>
              </a:rPr>
              <a:t>cual tiene </a:t>
            </a:r>
            <a:r>
              <a:rPr lang="es-PE" sz="2400" dirty="0">
                <a:latin typeface="Century Gothic" panose="020B0502020202020204" pitchFamily="34" charset="0"/>
              </a:rPr>
              <a:t>por objeto establecer mecanismos adecuados para </a:t>
            </a:r>
            <a:r>
              <a:rPr lang="es-PE" sz="2400" dirty="0" smtClean="0">
                <a:latin typeface="Century Gothic" panose="020B0502020202020204" pitchFamily="34" charset="0"/>
              </a:rPr>
              <a:t>prevenir y </a:t>
            </a:r>
            <a:r>
              <a:rPr lang="es-PE" sz="2400" dirty="0">
                <a:latin typeface="Century Gothic" panose="020B0502020202020204" pitchFamily="34" charset="0"/>
              </a:rPr>
              <a:t>erradicar </a:t>
            </a:r>
            <a:r>
              <a:rPr lang="es-PE" sz="2400" b="1" dirty="0" smtClean="0">
                <a:latin typeface="Century Gothic" panose="020B0502020202020204" pitchFamily="34" charset="0"/>
              </a:rPr>
              <a:t>el </a:t>
            </a:r>
            <a:r>
              <a:rPr lang="es-PE" sz="2400" b="1" dirty="0">
                <a:latin typeface="Century Gothic" panose="020B0502020202020204" pitchFamily="34" charset="0"/>
              </a:rPr>
              <a:t>racismo</a:t>
            </a:r>
            <a:r>
              <a:rPr lang="es-PE" sz="2400" dirty="0">
                <a:latin typeface="Century Gothic" panose="020B0502020202020204" pitchFamily="34" charset="0"/>
              </a:rPr>
              <a:t> y la discriminación </a:t>
            </a:r>
            <a:r>
              <a:rPr lang="es-PE" sz="2400" dirty="0" smtClean="0">
                <a:latin typeface="Century Gothic" panose="020B0502020202020204" pitchFamily="34" charset="0"/>
              </a:rPr>
              <a:t>racial.</a:t>
            </a:r>
            <a:endParaRPr lang="es-PE" altLang="es-ES_tradnl" sz="2400" dirty="0"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Wingdings" charset="2"/>
              <a:buChar char="ü"/>
            </a:pPr>
            <a:endParaRPr lang="es-PE" altLang="es-PE" sz="2400" dirty="0"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100000"/>
            </a:pPr>
            <a:r>
              <a:rPr lang="es-PE" altLang="es-PE" sz="2400" dirty="0"/>
              <a:t> 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100000"/>
            </a:pPr>
            <a:endParaRPr lang="es-PE" altLang="es-PE" sz="2400" dirty="0"/>
          </a:p>
        </p:txBody>
      </p:sp>
      <p:sp>
        <p:nvSpPr>
          <p:cNvPr id="5" name="Rectángulo 4"/>
          <p:cNvSpPr/>
          <p:nvPr/>
        </p:nvSpPr>
        <p:spPr>
          <a:xfrm>
            <a:off x="1001713" y="457200"/>
            <a:ext cx="10210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kern="0" spc="-85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1.3 Avances </a:t>
            </a:r>
            <a:r>
              <a:rPr lang="es-ES_tradnl" sz="3600" b="1" kern="0" spc="-85" dirty="0">
                <a:solidFill>
                  <a:srgbClr val="C00000"/>
                </a:solidFill>
                <a:latin typeface="Century Gothic" panose="020B0502020202020204" pitchFamily="34" charset="0"/>
              </a:rPr>
              <a:t>en la Intervención Nacional Contra el Racismo</a:t>
            </a:r>
            <a:endParaRPr lang="es-PE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5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3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2252</Words>
  <Application>Microsoft Office PowerPoint</Application>
  <PresentationFormat>Personalizado</PresentationFormat>
  <Paragraphs>206</Paragraphs>
  <Slides>30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Presentación ante la Comisión de Pueblos Andinos, Amazónicos y Afroperuanos, Ambiente y Ecología  </vt:lpstr>
      <vt:lpstr>Presentación de PowerPoint</vt:lpstr>
      <vt:lpstr>El Ministerio de Cultura, a través del Viceministerio de Interculturalidad es la entidad rectora en materia de inclusión de la población indígena, originaria y afroperuana, y órgano técnico especializado en materia indígena del Poder Ejecutivo.  Es responsable de formular políticas, programas y proyectos que promuevan la interculturalidad para fomentar y garantizar derechos y desarrollo integral de los grupos culturalmente diversos del país. </vt:lpstr>
      <vt:lpstr>Presentación de PowerPoint</vt:lpstr>
      <vt:lpstr>1. Política Nacional para la Transversalización del Enfoque Intercultural y de la Estrategia Nacional para la Erradicación de la Discriminación Étnico-Racial 2016-2021</vt:lpstr>
      <vt:lpstr>1.1 Avances en la Política Nacional para la transversalización del enfoque intercultural (1)</vt:lpstr>
      <vt:lpstr>1.1 Avances en la Política Nacional para la transversalización del enfoque intercultural (2)</vt:lpstr>
      <vt:lpstr>1.2 Sello Intercultural y Bilingüe</vt:lpstr>
      <vt:lpstr>Presentación de PowerPoint</vt:lpstr>
      <vt:lpstr>2. Acciones frente a las demandas históricas de los pueblos indígenas</vt:lpstr>
      <vt:lpstr>Presentación de PowerPoint</vt:lpstr>
      <vt:lpstr>Presentación de PowerPoint</vt:lpstr>
      <vt:lpstr>3. La personería jurídica de los pueblos indígenas</vt:lpstr>
      <vt:lpstr>3.1 La personería jurídica</vt:lpstr>
      <vt:lpstr>3.2 La personería jurídica de los pueblos indígenas</vt:lpstr>
      <vt:lpstr>3.3 A tomar en consideración</vt:lpstr>
      <vt:lpstr>4. Sobre el proceso de categorización de la reserva territorial Kugapakori, Nahua, Nanti y otros</vt:lpstr>
      <vt:lpstr>4.1 Categorización de la Reserva Territorial Kugapakori, Nahua, Nanti y otros (RTKNN) (1)</vt:lpstr>
      <vt:lpstr>4.1 Categorización de la Reserva Territorial Kugapakori, Nahua, Nanti y otros (RTKNN) (2)</vt:lpstr>
      <vt:lpstr>Presentación de PowerPoint</vt:lpstr>
      <vt:lpstr>5. Balance de la Implementación de la Ley de Consulta Previa</vt:lpstr>
      <vt:lpstr>5.1 Situación de los procesos de Consulta Previa</vt:lpstr>
      <vt:lpstr>5.2 Cifras sobre Consulta Previa</vt:lpstr>
      <vt:lpstr>5.3 Resultados exitosos de la Consulta Previa</vt:lpstr>
      <vt:lpstr>5.4 Decreto Legislativo N°1360</vt:lpstr>
      <vt:lpstr>Presentación de PowerPoint</vt:lpstr>
      <vt:lpstr>5.5 Principales desafíos (2)</vt:lpstr>
      <vt:lpstr>5.6 Propuestas frente al fallo sobre el Lote 116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Gonzalez</dc:creator>
  <cp:lastModifiedBy>Yovanna Martha Carhuas Dueñas</cp:lastModifiedBy>
  <cp:revision>129</cp:revision>
  <cp:lastPrinted>2018-09-11T00:40:38Z</cp:lastPrinted>
  <dcterms:created xsi:type="dcterms:W3CDTF">2018-09-08T22:16:28Z</dcterms:created>
  <dcterms:modified xsi:type="dcterms:W3CDTF">2018-09-11T19:51:22Z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2018-09-06T00:00:00Z</vt:filetime>
  </property>
</Properties>
</file>