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325" r:id="rId4"/>
    <p:sldId id="324" r:id="rId5"/>
    <p:sldId id="326" r:id="rId6"/>
    <p:sldId id="279" r:id="rId7"/>
    <p:sldId id="295" r:id="rId8"/>
    <p:sldId id="322" r:id="rId9"/>
    <p:sldId id="331" r:id="rId10"/>
    <p:sldId id="339" r:id="rId11"/>
    <p:sldId id="328" r:id="rId12"/>
    <p:sldId id="340" r:id="rId13"/>
    <p:sldId id="332" r:id="rId14"/>
    <p:sldId id="333" r:id="rId15"/>
    <p:sldId id="338" r:id="rId16"/>
    <p:sldId id="341" r:id="rId17"/>
    <p:sldId id="335" r:id="rId18"/>
    <p:sldId id="336" r:id="rId19"/>
    <p:sldId id="337" r:id="rId20"/>
    <p:sldId id="319" r:id="rId21"/>
  </p:sldIdLst>
  <p:sldSz cx="12192000" cy="6858000"/>
  <p:notesSz cx="7315200" cy="96012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B235"/>
    <a:srgbClr val="CC6600"/>
    <a:srgbClr val="FD7810"/>
    <a:srgbClr val="1A3A73"/>
    <a:srgbClr val="52BBB4"/>
    <a:srgbClr val="FB2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62" d="100"/>
          <a:sy n="62" d="100"/>
        </p:scale>
        <p:origin x="102" y="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dc02\compartida_seguimiento\1.%20PRESENTACIONES\PPT%20REGIONES%20AL%2013%20DE%20NOVIEMBRE\BD%20PPT%2013%20NOV_V1_Desagregado%20-2017-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275084696646501E-2"/>
          <c:y val="0.13377779014119465"/>
          <c:w val="0.95538088033218893"/>
          <c:h val="0.5838626370152971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'Resumen '!$B$20</c:f>
              <c:strCache>
                <c:ptCount val="1"/>
                <c:pt idx="0">
                  <c:v>Áncash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E8-404C-8FF0-98299DCD089E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9D1-4212-AED7-9F056AEC3CD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126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'!$D$4:$H$4</c:f>
              <c:strCache>
                <c:ptCount val="5"/>
                <c:pt idx="0">
                  <c:v>Expresión de interés</c:v>
                </c:pt>
                <c:pt idx="1">
                  <c:v>Convocatoria</c:v>
                </c:pt>
                <c:pt idx="2">
                  <c:v>Ejecución</c:v>
                </c:pt>
                <c:pt idx="3">
                  <c:v>Culminado</c:v>
                </c:pt>
                <c:pt idx="4">
                  <c:v>Por transferir</c:v>
                </c:pt>
              </c:strCache>
            </c:strRef>
          </c:cat>
          <c:val>
            <c:numRef>
              <c:f>'Resumen '!$D$23:$H$23</c:f>
              <c:numCache>
                <c:formatCode>0</c:formatCode>
                <c:ptCount val="5"/>
                <c:pt idx="0">
                  <c:v>46.864521400000001</c:v>
                </c:pt>
                <c:pt idx="1">
                  <c:v>69.156512500000005</c:v>
                </c:pt>
                <c:pt idx="2">
                  <c:v>165.07717531999972</c:v>
                </c:pt>
                <c:pt idx="3">
                  <c:v>108.320605</c:v>
                </c:pt>
                <c:pt idx="4">
                  <c:v>148.98584496236154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E8-404C-8FF0-98299DCD0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-27"/>
        <c:axId val="-1916286752"/>
        <c:axId val="-191628620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'[32]FONDES 2018 (2)'!$L$368</c15:sqref>
                        </c15:formulaRef>
                      </c:ext>
                    </c:extLst>
                    <c:strCache>
                      <c:ptCount val="1"/>
                      <c:pt idx="0">
                        <c:v>#¡REF!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'Resumen '!$D$4:$H$4</c15:sqref>
                        </c15:formulaRef>
                      </c:ext>
                    </c:extLst>
                    <c:strCache>
                      <c:ptCount val="5"/>
                      <c:pt idx="0">
                        <c:v>Expresión de interés</c:v>
                      </c:pt>
                      <c:pt idx="1">
                        <c:v>Convocatoria</c:v>
                      </c:pt>
                      <c:pt idx="2">
                        <c:v>Ejecución</c:v>
                      </c:pt>
                      <c:pt idx="3">
                        <c:v>Culminado</c:v>
                      </c:pt>
                      <c:pt idx="4">
                        <c:v>Por transferir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'[32]FONDES 2018 (2)'!$L$369:$L$382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3-1CE8-404C-8FF0-98299DCD089E}"/>
                  </c:ext>
                </c:extLst>
              </c15:ser>
            </c15:filteredBarSeries>
            <c15:filteredBarSeries>
              <c15:ser>
                <c:idx val="3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'[32]FONDES 2018 (2)'!$O$368</c15:sqref>
                        </c15:formulaRef>
                      </c:ext>
                    </c:extLst>
                    <c:strCache>
                      <c:ptCount val="1"/>
                      <c:pt idx="0">
                        <c:v>#¡REF!</c:v>
                      </c:pt>
                    </c:strCache>
                  </c:strRef>
                </c:tx>
                <c:spPr>
                  <a:solidFill>
                    <a:schemeClr val="bg2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2.8889553795154715E-3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 xmlns:c16r2="http://schemas.microsoft.com/office/drawing/2015/06/chart">
                      <c:ext xmlns:c16="http://schemas.microsoft.com/office/drawing/2014/chart" uri="{C3380CC4-5D6E-409C-BE32-E72D297353CC}">
                        <c16:uniqueId val="{00000004-1CE8-404C-8FF0-98299DCD089E}"/>
                      </c:ext>
                      <c:ext xmlns:c15="http://schemas.microsoft.com/office/drawing/2012/chart" uri="{CE6537A1-D6FC-4f65-9D91-7224C49458BB}"/>
                    </c:extLst>
                  </c:dLbl>
                  <c:dLbl>
                    <c:idx val="1"/>
                    <c:layout>
                      <c:manualLayout>
                        <c:x val="2.8889553795154537E-3"/>
                        <c:y val="1.2777154494120752E-16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 xmlns:c16r2="http://schemas.microsoft.com/office/drawing/2015/06/chart">
                      <c:ext xmlns:c16="http://schemas.microsoft.com/office/drawing/2014/chart" uri="{C3380CC4-5D6E-409C-BE32-E72D297353CC}">
                        <c16:uniqueId val="{00000005-1CE8-404C-8FF0-98299DCD089E}"/>
                      </c:ext>
                      <c:ext xmlns:c15="http://schemas.microsoft.com/office/drawing/2012/chart" uri="{CE6537A1-D6FC-4f65-9D91-7224C49458BB}"/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PE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 xmlns:c16r2="http://schemas.microsoft.com/office/drawing/2015/06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'Resumen '!$D$4:$H$4</c15:sqref>
                        </c15:formulaRef>
                      </c:ext>
                    </c:extLst>
                    <c:strCache>
                      <c:ptCount val="5"/>
                      <c:pt idx="0">
                        <c:v>Expresión de interés</c:v>
                      </c:pt>
                      <c:pt idx="1">
                        <c:v>Convocatoria</c:v>
                      </c:pt>
                      <c:pt idx="2">
                        <c:v>Ejecución</c:v>
                      </c:pt>
                      <c:pt idx="3">
                        <c:v>Culminado</c:v>
                      </c:pt>
                      <c:pt idx="4">
                        <c:v>Por transferir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'[32]FONDES 2018 (2)'!$O$369:$O$379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145.521962</c:v>
                      </c:pt>
                      <c:pt idx="1">
                        <c:v>350.667306</c:v>
                      </c:pt>
                      <c:pt idx="2">
                        <c:v>97.186542000000003</c:v>
                      </c:pt>
                      <c:pt idx="3">
                        <c:v>57.817118000000001</c:v>
                      </c:pt>
                      <c:pt idx="4">
                        <c:v>135.31041200000001</c:v>
                      </c:pt>
                      <c:pt idx="5">
                        <c:v>49.824292</c:v>
                      </c:pt>
                      <c:pt idx="6">
                        <c:v>1.7717670000000001</c:v>
                      </c:pt>
                      <c:pt idx="7">
                        <c:v>3.2049999999999999E-3</c:v>
                      </c:pt>
                      <c:pt idx="8">
                        <c:v>9.3039649999999998</c:v>
                      </c:pt>
                      <c:pt idx="9">
                        <c:v>9.3099019999999992</c:v>
                      </c:pt>
                      <c:pt idx="10">
                        <c:v>4.4999999999999997E-3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6-1CE8-404C-8FF0-98299DCD089E}"/>
                  </c:ext>
                </c:extLst>
              </c15:ser>
            </c15:filteredBarSeries>
            <c15:filteredBarSeries>
              <c15:ser>
                <c:idx val="4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'[32]FONDES 2018 (2)'!$P$368</c15:sqref>
                        </c15:formulaRef>
                      </c:ext>
                    </c:extLst>
                    <c:strCache>
                      <c:ptCount val="1"/>
                      <c:pt idx="0">
                        <c:v>#¡REF!</c:v>
                      </c:pt>
                    </c:strCache>
                  </c:strRef>
                </c:tx>
                <c:spPr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PE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 xmlns:c16r2="http://schemas.microsoft.com/office/drawing/2015/06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'Resumen '!$D$4:$H$4</c15:sqref>
                        </c15:formulaRef>
                      </c:ext>
                    </c:extLst>
                    <c:strCache>
                      <c:ptCount val="5"/>
                      <c:pt idx="0">
                        <c:v>Expresión de interés</c:v>
                      </c:pt>
                      <c:pt idx="1">
                        <c:v>Convocatoria</c:v>
                      </c:pt>
                      <c:pt idx="2">
                        <c:v>Ejecución</c:v>
                      </c:pt>
                      <c:pt idx="3">
                        <c:v>Culminado</c:v>
                      </c:pt>
                      <c:pt idx="4">
                        <c:v>Por transferir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'[32]FONDES 2018 (2)'!$P$369:$P$382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57.354371</c:v>
                      </c:pt>
                      <c:pt idx="1">
                        <c:v>150.739161</c:v>
                      </c:pt>
                      <c:pt idx="2">
                        <c:v>72.567689999999999</c:v>
                      </c:pt>
                      <c:pt idx="3">
                        <c:v>36.002142999999997</c:v>
                      </c:pt>
                      <c:pt idx="4">
                        <c:v>95.993437</c:v>
                      </c:pt>
                      <c:pt idx="5">
                        <c:v>44.179943000000002</c:v>
                      </c:pt>
                      <c:pt idx="6">
                        <c:v>1.3079289999999999</c:v>
                      </c:pt>
                      <c:pt idx="7">
                        <c:v>0</c:v>
                      </c:pt>
                      <c:pt idx="8">
                        <c:v>8.9445460000000008</c:v>
                      </c:pt>
                      <c:pt idx="9">
                        <c:v>0.151142</c:v>
                      </c:pt>
                      <c:pt idx="10">
                        <c:v>3.5000000000000001E-3</c:v>
                      </c:pt>
                      <c:pt idx="11">
                        <c:v>0</c:v>
                      </c:pt>
                      <c:pt idx="12">
                        <c:v>1.8499999999999999E-2</c:v>
                      </c:pt>
                      <c:pt idx="13">
                        <c:v>0</c:v>
                      </c:pt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7-1CE8-404C-8FF0-98299DCD089E}"/>
                  </c:ext>
                </c:extLst>
              </c15:ser>
            </c15:filteredBarSeries>
          </c:ext>
        </c:extLst>
      </c:barChart>
      <c:catAx>
        <c:axId val="-191628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-1916286208"/>
        <c:crosses val="autoZero"/>
        <c:auto val="1"/>
        <c:lblAlgn val="ctr"/>
        <c:lblOffset val="100"/>
        <c:noMultiLvlLbl val="0"/>
      </c:catAx>
      <c:valAx>
        <c:axId val="-191628620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191628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810" cy="481370"/>
          </a:xfrm>
          <a:prstGeom prst="rect">
            <a:avLst/>
          </a:prstGeom>
        </p:spPr>
        <p:txBody>
          <a:bodyPr vert="horz" lIns="94704" tIns="47352" rIns="94704" bIns="47352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737" y="0"/>
            <a:ext cx="3169810" cy="481370"/>
          </a:xfrm>
          <a:prstGeom prst="rect">
            <a:avLst/>
          </a:prstGeom>
        </p:spPr>
        <p:txBody>
          <a:bodyPr vert="horz" lIns="94704" tIns="47352" rIns="94704" bIns="47352" rtlCol="0"/>
          <a:lstStyle>
            <a:lvl1pPr algn="r">
              <a:defRPr sz="1200"/>
            </a:lvl1pPr>
          </a:lstStyle>
          <a:p>
            <a:fld id="{FB0B4EA8-865E-4A7F-8052-4CDB83CB3C97}" type="datetimeFigureOut">
              <a:rPr lang="es-PE" smtClean="0"/>
              <a:t>23/11/2018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119831"/>
            <a:ext cx="3169810" cy="481370"/>
          </a:xfrm>
          <a:prstGeom prst="rect">
            <a:avLst/>
          </a:prstGeom>
        </p:spPr>
        <p:txBody>
          <a:bodyPr vert="horz" lIns="94704" tIns="47352" rIns="94704" bIns="47352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737" y="9119831"/>
            <a:ext cx="3169810" cy="481370"/>
          </a:xfrm>
          <a:prstGeom prst="rect">
            <a:avLst/>
          </a:prstGeom>
        </p:spPr>
        <p:txBody>
          <a:bodyPr vert="horz" lIns="94704" tIns="47352" rIns="94704" bIns="47352" rtlCol="0" anchor="b"/>
          <a:lstStyle>
            <a:lvl1pPr algn="r">
              <a:defRPr sz="1200"/>
            </a:lvl1pPr>
          </a:lstStyle>
          <a:p>
            <a:fld id="{0AAED17B-42FB-4213-B757-81DB22F7ED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3918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1728"/>
          </a:xfrm>
          <a:prstGeom prst="rect">
            <a:avLst/>
          </a:prstGeom>
        </p:spPr>
        <p:txBody>
          <a:bodyPr vert="horz" lIns="96646" tIns="48323" rIns="96646" bIns="48323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1728"/>
          </a:xfrm>
          <a:prstGeom prst="rect">
            <a:avLst/>
          </a:prstGeom>
        </p:spPr>
        <p:txBody>
          <a:bodyPr vert="horz" lIns="96646" tIns="48323" rIns="96646" bIns="48323" rtlCol="0"/>
          <a:lstStyle>
            <a:lvl1pPr algn="r">
              <a:defRPr sz="1200"/>
            </a:lvl1pPr>
          </a:lstStyle>
          <a:p>
            <a:fld id="{4C2ED4E7-6067-44FF-B231-1ED974A22234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6" tIns="48323" rIns="96646" bIns="48323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46" tIns="48323" rIns="96646" bIns="483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119476"/>
            <a:ext cx="3169920" cy="481727"/>
          </a:xfrm>
          <a:prstGeom prst="rect">
            <a:avLst/>
          </a:prstGeom>
        </p:spPr>
        <p:txBody>
          <a:bodyPr vert="horz" lIns="96646" tIns="48323" rIns="96646" bIns="48323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589" y="9119476"/>
            <a:ext cx="3169920" cy="481727"/>
          </a:xfrm>
          <a:prstGeom prst="rect">
            <a:avLst/>
          </a:prstGeom>
        </p:spPr>
        <p:txBody>
          <a:bodyPr vert="horz" lIns="96646" tIns="48323" rIns="96646" bIns="48323" rtlCol="0" anchor="b"/>
          <a:lstStyle>
            <a:lvl1pPr algn="r">
              <a:defRPr sz="1200"/>
            </a:lvl1pPr>
          </a:lstStyle>
          <a:p>
            <a:fld id="{5082D734-21C8-44B2-9F0A-FC12E1243493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989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AD0F593-D425-45FC-9391-F9BFAF632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3354FCC-8159-4D85-82FF-B93274497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295B5D8-6A35-4E56-AA95-592B2970C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AA1E47D-9107-4F75-8F84-B6490B82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AB59CC6-44E2-4C27-B716-67B74677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293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41801-EFA1-44A4-852F-F8D3E0E5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7D46D6D-607A-4387-BD42-CACDC76C2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D2B727B-A269-4310-9414-97DA67B7C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8D2CCBB-A97F-4FF1-9349-93DE9CEC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04DA4A3-BFAA-4E3B-A519-303EF6C7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2848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429C52D2-7F27-4069-B232-06647D3BD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E6192272-64FB-46C2-87D4-FAF44CB66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E6801C0-8FE3-4715-A141-08502D14A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9EA16CA-9ECF-464E-8E85-9FFE577F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9337C2C-C7CA-42A2-8AA8-8CDEA1223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20088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914400" y="2130427"/>
            <a:ext cx="10363200" cy="14700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5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67"/>
            </a:lvl2pPr>
            <a:lvl3pPr lvl="2" indent="0">
              <a:spcBef>
                <a:spcPts val="0"/>
              </a:spcBef>
              <a:buFont typeface="Arial"/>
              <a:buNone/>
              <a:defRPr sz="1867"/>
            </a:lvl3pPr>
            <a:lvl4pPr lvl="3" indent="0">
              <a:spcBef>
                <a:spcPts val="0"/>
              </a:spcBef>
              <a:buFont typeface="Arial"/>
              <a:buNone/>
              <a:defRPr sz="1867"/>
            </a:lvl4pPr>
            <a:lvl5pPr lvl="4" indent="0">
              <a:spcBef>
                <a:spcPts val="0"/>
              </a:spcBef>
              <a:buFont typeface="Arial"/>
              <a:buNone/>
              <a:defRPr sz="1867"/>
            </a:lvl5pPr>
            <a:lvl6pPr lvl="5" indent="0">
              <a:spcBef>
                <a:spcPts val="0"/>
              </a:spcBef>
              <a:buFont typeface="Arial"/>
              <a:buNone/>
              <a:defRPr sz="1867"/>
            </a:lvl6pPr>
            <a:lvl7pPr lvl="6" indent="0">
              <a:spcBef>
                <a:spcPts val="0"/>
              </a:spcBef>
              <a:buFont typeface="Arial"/>
              <a:buNone/>
              <a:defRPr sz="1867"/>
            </a:lvl7pPr>
            <a:lvl8pPr lvl="7" indent="0">
              <a:spcBef>
                <a:spcPts val="0"/>
              </a:spcBef>
              <a:buFont typeface="Arial"/>
              <a:buNone/>
              <a:defRPr sz="1867"/>
            </a:lvl8pPr>
            <a:lvl9pPr lvl="8" indent="0">
              <a:spcBef>
                <a:spcPts val="0"/>
              </a:spcBef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1828801" y="3886200"/>
            <a:ext cx="8534399" cy="17525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42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585" marR="0" lvl="1" indent="-16933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7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19170" marR="0" lvl="2" indent="-16933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16933" algn="ctr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438339" marR="0" lvl="4" indent="-16933" algn="ctr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924" marR="0" lvl="5" indent="-16933" algn="ctr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657509" marR="0" lvl="6" indent="-16933" algn="ctr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267093" marR="0" lvl="7" indent="-16933" algn="ctr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876678" marR="0" lvl="8" indent="-16933" algn="ctr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609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4165600" y="6356355"/>
            <a:ext cx="3860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8737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‹Nº›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4404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797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5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67"/>
            </a:lvl2pPr>
            <a:lvl3pPr lvl="2" indent="0">
              <a:spcBef>
                <a:spcPts val="0"/>
              </a:spcBef>
              <a:buFont typeface="Arial"/>
              <a:buNone/>
              <a:defRPr sz="1867"/>
            </a:lvl3pPr>
            <a:lvl4pPr lvl="3" indent="0">
              <a:spcBef>
                <a:spcPts val="0"/>
              </a:spcBef>
              <a:buFont typeface="Arial"/>
              <a:buNone/>
              <a:defRPr sz="1867"/>
            </a:lvl4pPr>
            <a:lvl5pPr lvl="4" indent="0">
              <a:spcBef>
                <a:spcPts val="0"/>
              </a:spcBef>
              <a:buFont typeface="Arial"/>
              <a:buNone/>
              <a:defRPr sz="1867"/>
            </a:lvl5pPr>
            <a:lvl6pPr lvl="5" indent="0">
              <a:spcBef>
                <a:spcPts val="0"/>
              </a:spcBef>
              <a:buFont typeface="Arial"/>
              <a:buNone/>
              <a:defRPr sz="1867"/>
            </a:lvl6pPr>
            <a:lvl7pPr lvl="6" indent="0">
              <a:spcBef>
                <a:spcPts val="0"/>
              </a:spcBef>
              <a:buFont typeface="Arial"/>
              <a:buNone/>
              <a:defRPr sz="1867"/>
            </a:lvl7pPr>
            <a:lvl8pPr lvl="7" indent="0">
              <a:spcBef>
                <a:spcPts val="0"/>
              </a:spcBef>
              <a:buFont typeface="Arial"/>
              <a:buNone/>
              <a:defRPr sz="1867"/>
            </a:lvl8pPr>
            <a:lvl9pPr lvl="8" indent="0">
              <a:spcBef>
                <a:spcPts val="0"/>
              </a:spcBef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dt" idx="10"/>
          </p:nvPr>
        </p:nvSpPr>
        <p:spPr>
          <a:xfrm>
            <a:off x="609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ftr" idx="11"/>
          </p:nvPr>
        </p:nvSpPr>
        <p:spPr>
          <a:xfrm>
            <a:off x="4165600" y="6356355"/>
            <a:ext cx="3860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737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‹Nº›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8079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609603" y="273052"/>
            <a:ext cx="4011084" cy="11620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67"/>
            </a:lvl2pPr>
            <a:lvl3pPr lvl="2" indent="0">
              <a:spcBef>
                <a:spcPts val="0"/>
              </a:spcBef>
              <a:buFont typeface="Arial"/>
              <a:buNone/>
              <a:defRPr sz="1867"/>
            </a:lvl3pPr>
            <a:lvl4pPr lvl="3" indent="0">
              <a:spcBef>
                <a:spcPts val="0"/>
              </a:spcBef>
              <a:buFont typeface="Arial"/>
              <a:buNone/>
              <a:defRPr sz="1867"/>
            </a:lvl4pPr>
            <a:lvl5pPr lvl="4" indent="0">
              <a:spcBef>
                <a:spcPts val="0"/>
              </a:spcBef>
              <a:buFont typeface="Arial"/>
              <a:buNone/>
              <a:defRPr sz="1867"/>
            </a:lvl5pPr>
            <a:lvl6pPr lvl="5" indent="0">
              <a:spcBef>
                <a:spcPts val="0"/>
              </a:spcBef>
              <a:buFont typeface="Arial"/>
              <a:buNone/>
              <a:defRPr sz="1867"/>
            </a:lvl6pPr>
            <a:lvl7pPr lvl="6" indent="0">
              <a:spcBef>
                <a:spcPts val="0"/>
              </a:spcBef>
              <a:buFont typeface="Arial"/>
              <a:buNone/>
              <a:defRPr sz="1867"/>
            </a:lvl7pPr>
            <a:lvl8pPr lvl="7" indent="0">
              <a:spcBef>
                <a:spcPts val="0"/>
              </a:spcBef>
              <a:buFont typeface="Arial"/>
              <a:buNone/>
              <a:defRPr sz="1867"/>
            </a:lvl8pPr>
            <a:lvl9pPr lvl="8" indent="0">
              <a:spcBef>
                <a:spcPts val="0"/>
              </a:spcBef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766731" y="273056"/>
            <a:ext cx="6815667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1853" marR="0" lvl="0" indent="18626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4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066773" marR="0" lvl="1" indent="15239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608626" marR="0" lvl="2" indent="11853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0480" marR="0" lvl="3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60064" marR="0" lvl="4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69649" marR="0" lvl="5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79234" marR="0" lvl="6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88819" marR="0" lvl="7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98403" marR="0" lvl="8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2"/>
          </p:nvPr>
        </p:nvSpPr>
        <p:spPr>
          <a:xfrm>
            <a:off x="609603" y="1435100"/>
            <a:ext cx="4011084" cy="46910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585" marR="0" lvl="1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19170" marR="0" lvl="2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438339" marR="0" lvl="4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924" marR="0" lvl="5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657509" marR="0" lvl="6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267093" marR="0" lvl="7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876678" marR="0" lvl="8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609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ftr" idx="11"/>
          </p:nvPr>
        </p:nvSpPr>
        <p:spPr>
          <a:xfrm>
            <a:off x="4165600" y="6356355"/>
            <a:ext cx="3860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8737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‹Nº›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2196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2389714" y="4800602"/>
            <a:ext cx="73151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67"/>
            </a:lvl2pPr>
            <a:lvl3pPr lvl="2" indent="0">
              <a:spcBef>
                <a:spcPts val="0"/>
              </a:spcBef>
              <a:buFont typeface="Arial"/>
              <a:buNone/>
              <a:defRPr sz="1867"/>
            </a:lvl3pPr>
            <a:lvl4pPr lvl="3" indent="0">
              <a:spcBef>
                <a:spcPts val="0"/>
              </a:spcBef>
              <a:buFont typeface="Arial"/>
              <a:buNone/>
              <a:defRPr sz="1867"/>
            </a:lvl4pPr>
            <a:lvl5pPr lvl="4" indent="0">
              <a:spcBef>
                <a:spcPts val="0"/>
              </a:spcBef>
              <a:buFont typeface="Arial"/>
              <a:buNone/>
              <a:defRPr sz="1867"/>
            </a:lvl5pPr>
            <a:lvl6pPr lvl="5" indent="0">
              <a:spcBef>
                <a:spcPts val="0"/>
              </a:spcBef>
              <a:buFont typeface="Arial"/>
              <a:buNone/>
              <a:defRPr sz="1867"/>
            </a:lvl6pPr>
            <a:lvl7pPr lvl="6" indent="0">
              <a:spcBef>
                <a:spcPts val="0"/>
              </a:spcBef>
              <a:buFont typeface="Arial"/>
              <a:buNone/>
              <a:defRPr sz="1867"/>
            </a:lvl7pPr>
            <a:lvl8pPr lvl="7" indent="0">
              <a:spcBef>
                <a:spcPts val="0"/>
              </a:spcBef>
              <a:buFont typeface="Arial"/>
              <a:buNone/>
              <a:defRPr sz="1867"/>
            </a:lvl8pPr>
            <a:lvl9pPr lvl="8" indent="0">
              <a:spcBef>
                <a:spcPts val="0"/>
              </a:spcBef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138" name="Shape 138"/>
          <p:cNvSpPr>
            <a:spLocks noGrp="1"/>
          </p:cNvSpPr>
          <p:nvPr>
            <p:ph type="pic" idx="2"/>
          </p:nvPr>
        </p:nvSpPr>
        <p:spPr>
          <a:xfrm>
            <a:off x="2389714" y="612775"/>
            <a:ext cx="7315199" cy="4114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585" marR="0" lvl="1" indent="-16933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19170" marR="0" lvl="2" indent="-1693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1693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438339" marR="0" lvl="4" indent="-1693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924" marR="0" lvl="5" indent="-1693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657509" marR="0" lvl="6" indent="-1693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267093" marR="0" lvl="7" indent="-1693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876678" marR="0" lvl="8" indent="-1693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2389714" y="5367341"/>
            <a:ext cx="7315199" cy="8048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585" marR="0" lvl="1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19170" marR="0" lvl="2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438339" marR="0" lvl="4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924" marR="0" lvl="5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657509" marR="0" lvl="6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267093" marR="0" lvl="7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876678" marR="0" lvl="8" indent="-1693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dt" idx="10"/>
          </p:nvPr>
        </p:nvSpPr>
        <p:spPr>
          <a:xfrm>
            <a:off x="609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ftr" idx="11"/>
          </p:nvPr>
        </p:nvSpPr>
        <p:spPr>
          <a:xfrm>
            <a:off x="4165600" y="6356355"/>
            <a:ext cx="3860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8737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‹Nº›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1252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797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5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67"/>
            </a:lvl2pPr>
            <a:lvl3pPr lvl="2" indent="0">
              <a:spcBef>
                <a:spcPts val="0"/>
              </a:spcBef>
              <a:buFont typeface="Arial"/>
              <a:buNone/>
              <a:defRPr sz="1867"/>
            </a:lvl3pPr>
            <a:lvl4pPr lvl="3" indent="0">
              <a:spcBef>
                <a:spcPts val="0"/>
              </a:spcBef>
              <a:buFont typeface="Arial"/>
              <a:buNone/>
              <a:defRPr sz="1867"/>
            </a:lvl4pPr>
            <a:lvl5pPr lvl="4" indent="0">
              <a:spcBef>
                <a:spcPts val="0"/>
              </a:spcBef>
              <a:buFont typeface="Arial"/>
              <a:buNone/>
              <a:defRPr sz="1867"/>
            </a:lvl5pPr>
            <a:lvl6pPr lvl="5" indent="0">
              <a:spcBef>
                <a:spcPts val="0"/>
              </a:spcBef>
              <a:buFont typeface="Arial"/>
              <a:buNone/>
              <a:defRPr sz="1867"/>
            </a:lvl6pPr>
            <a:lvl7pPr lvl="6" indent="0">
              <a:spcBef>
                <a:spcPts val="0"/>
              </a:spcBef>
              <a:buFont typeface="Arial"/>
              <a:buNone/>
              <a:defRPr sz="1867"/>
            </a:lvl7pPr>
            <a:lvl8pPr lvl="7" indent="0">
              <a:spcBef>
                <a:spcPts val="0"/>
              </a:spcBef>
              <a:buFont typeface="Arial"/>
              <a:buNone/>
              <a:defRPr sz="1867"/>
            </a:lvl8pPr>
            <a:lvl9pPr lvl="8" indent="0">
              <a:spcBef>
                <a:spcPts val="0"/>
              </a:spcBef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 rot="5400000">
            <a:off x="3833015" y="-1623211"/>
            <a:ext cx="4525963" cy="10972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1853" marR="0" lvl="0" indent="18626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4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066773" marR="0" lvl="1" indent="15239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608626" marR="0" lvl="2" indent="11853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0480" marR="0" lvl="3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60064" marR="0" lvl="4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69649" marR="0" lvl="5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79234" marR="0" lvl="6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88819" marR="0" lvl="7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98403" marR="0" lvl="8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dt" idx="10"/>
          </p:nvPr>
        </p:nvSpPr>
        <p:spPr>
          <a:xfrm>
            <a:off x="609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ftr" idx="11"/>
          </p:nvPr>
        </p:nvSpPr>
        <p:spPr>
          <a:xfrm>
            <a:off x="4165600" y="6356355"/>
            <a:ext cx="3860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8737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‹Nº›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749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 rot="5400000">
            <a:off x="8016871" y="1028703"/>
            <a:ext cx="4387851" cy="27431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5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67"/>
            </a:lvl2pPr>
            <a:lvl3pPr lvl="2" indent="0">
              <a:spcBef>
                <a:spcPts val="0"/>
              </a:spcBef>
              <a:buFont typeface="Arial"/>
              <a:buNone/>
              <a:defRPr sz="1867"/>
            </a:lvl3pPr>
            <a:lvl4pPr lvl="3" indent="0">
              <a:spcBef>
                <a:spcPts val="0"/>
              </a:spcBef>
              <a:buFont typeface="Arial"/>
              <a:buNone/>
              <a:defRPr sz="1867"/>
            </a:lvl4pPr>
            <a:lvl5pPr lvl="4" indent="0">
              <a:spcBef>
                <a:spcPts val="0"/>
              </a:spcBef>
              <a:buFont typeface="Arial"/>
              <a:buNone/>
              <a:defRPr sz="1867"/>
            </a:lvl5pPr>
            <a:lvl6pPr lvl="5" indent="0">
              <a:spcBef>
                <a:spcPts val="0"/>
              </a:spcBef>
              <a:buFont typeface="Arial"/>
              <a:buNone/>
              <a:defRPr sz="1867"/>
            </a:lvl6pPr>
            <a:lvl7pPr lvl="6" indent="0">
              <a:spcBef>
                <a:spcPts val="0"/>
              </a:spcBef>
              <a:buFont typeface="Arial"/>
              <a:buNone/>
              <a:defRPr sz="1867"/>
            </a:lvl7pPr>
            <a:lvl8pPr lvl="7" indent="0">
              <a:spcBef>
                <a:spcPts val="0"/>
              </a:spcBef>
              <a:buFont typeface="Arial"/>
              <a:buNone/>
              <a:defRPr sz="1867"/>
            </a:lvl8pPr>
            <a:lvl9pPr lvl="8" indent="0">
              <a:spcBef>
                <a:spcPts val="0"/>
              </a:spcBef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 rot="5400000">
            <a:off x="2428872" y="-1612892"/>
            <a:ext cx="4387851" cy="80263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1853" marR="0" lvl="0" indent="18626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4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066773" marR="0" lvl="1" indent="15239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608626" marR="0" lvl="2" indent="11853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0480" marR="0" lvl="3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60064" marR="0" lvl="4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69649" marR="0" lvl="5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79234" marR="0" lvl="6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88819" marR="0" lvl="7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98403" marR="0" lvl="8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609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4165600" y="6356355"/>
            <a:ext cx="3860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8737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‹Nº›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7334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Slid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Shape 156"/>
          <p:cNvCxnSpPr/>
          <p:nvPr/>
        </p:nvCxnSpPr>
        <p:spPr>
          <a:xfrm>
            <a:off x="2" y="7112000"/>
            <a:ext cx="12968815" cy="0"/>
          </a:xfrm>
          <a:prstGeom prst="straightConnector1">
            <a:avLst/>
          </a:prstGeom>
          <a:noFill/>
          <a:ln w="12700" cap="flat" cmpd="sng">
            <a:solidFill>
              <a:srgbClr val="9999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7" name="Shape 157"/>
          <p:cNvCxnSpPr/>
          <p:nvPr/>
        </p:nvCxnSpPr>
        <p:spPr>
          <a:xfrm rot="10800000" flipH="1">
            <a:off x="996955" y="6575428"/>
            <a:ext cx="11195048" cy="23809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011258" y="1355382"/>
            <a:ext cx="4165599" cy="3693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1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1066773" marR="0" lvl="1" indent="15239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608626" marR="0" lvl="2" indent="11853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0480" marR="0" lvl="3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60064" marR="0" lvl="4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69649" marR="0" lvl="5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79234" marR="0" lvl="6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88819" marR="0" lvl="7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98403" marR="0" lvl="8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2"/>
          </p:nvPr>
        </p:nvSpPr>
        <p:spPr>
          <a:xfrm>
            <a:off x="1621155" y="4342621"/>
            <a:ext cx="8949764" cy="4924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1066773" marR="0" lvl="1" indent="15239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608626" marR="0" lvl="2" indent="11853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0480" marR="0" lvl="3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60064" marR="0" lvl="4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69649" marR="0" lvl="5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79234" marR="0" lvl="6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88819" marR="0" lvl="7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98403" marR="0" lvl="8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3"/>
          </p:nvPr>
        </p:nvSpPr>
        <p:spPr>
          <a:xfrm>
            <a:off x="3200400" y="5833755"/>
            <a:ext cx="5791200" cy="4924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1066773" marR="0" lvl="1" indent="152396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608626" marR="0" lvl="2" indent="11853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0480" marR="0" lvl="3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60064" marR="0" lvl="4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69649" marR="0" lvl="5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79234" marR="0" lvl="6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88819" marR="0" lvl="7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98403" marR="0" lvl="8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1496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797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5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67"/>
            </a:lvl2pPr>
            <a:lvl3pPr lvl="2" indent="0">
              <a:spcBef>
                <a:spcPts val="0"/>
              </a:spcBef>
              <a:buFont typeface="Arial"/>
              <a:buNone/>
              <a:defRPr sz="1867"/>
            </a:lvl3pPr>
            <a:lvl4pPr lvl="3" indent="0">
              <a:spcBef>
                <a:spcPts val="0"/>
              </a:spcBef>
              <a:buFont typeface="Arial"/>
              <a:buNone/>
              <a:defRPr sz="1867"/>
            </a:lvl4pPr>
            <a:lvl5pPr lvl="4" indent="0">
              <a:spcBef>
                <a:spcPts val="0"/>
              </a:spcBef>
              <a:buFont typeface="Arial"/>
              <a:buNone/>
              <a:defRPr sz="1867"/>
            </a:lvl5pPr>
            <a:lvl6pPr lvl="5" indent="0">
              <a:spcBef>
                <a:spcPts val="0"/>
              </a:spcBef>
              <a:buFont typeface="Arial"/>
              <a:buNone/>
              <a:defRPr sz="1867"/>
            </a:lvl6pPr>
            <a:lvl7pPr lvl="6" indent="0">
              <a:spcBef>
                <a:spcPts val="0"/>
              </a:spcBef>
              <a:buFont typeface="Arial"/>
              <a:buNone/>
              <a:defRPr sz="1867"/>
            </a:lvl7pPr>
            <a:lvl8pPr lvl="7" indent="0">
              <a:spcBef>
                <a:spcPts val="0"/>
              </a:spcBef>
              <a:buFont typeface="Arial"/>
              <a:buNone/>
              <a:defRPr sz="1867"/>
            </a:lvl8pPr>
            <a:lvl9pPr lvl="8" indent="0">
              <a:spcBef>
                <a:spcPts val="0"/>
              </a:spcBef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09601" y="1200155"/>
            <a:ext cx="5384796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74121" marR="0" lvl="0" indent="220128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99042" marR="0" lvl="1" indent="18626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540895" marR="0" lvl="2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33547" marR="0" lvl="3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43131" marR="0" lvl="4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52716" marR="0" lvl="5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62301" marR="0" lvl="6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1886" marR="0" lvl="7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81470" marR="0" lvl="8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2"/>
          </p:nvPr>
        </p:nvSpPr>
        <p:spPr>
          <a:xfrm>
            <a:off x="6197601" y="1200155"/>
            <a:ext cx="5384796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74121" marR="0" lvl="0" indent="220128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99042" marR="0" lvl="1" indent="18626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540895" marR="0" lvl="2" indent="15239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33547" marR="0" lvl="3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43131" marR="0" lvl="4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352716" marR="0" lvl="5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962301" marR="0" lvl="6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1886" marR="0" lvl="7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181470" marR="0" lvl="8" indent="13546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609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>
            <a:off x="4165600" y="6356355"/>
            <a:ext cx="3860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8737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‹Nº›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803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CEEE9A2-EF56-4DD0-9122-D6B856FF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049D08F-00ED-46CC-BB5B-828CEEC62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38B66FC-6164-46D9-9E56-5C4F5E70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0AE9C50-EE42-47C0-8AD8-13F314AD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D62075B-A58A-423E-B999-15A46338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118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433371B-017D-4A36-B653-6991C876F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BDB435D-05B9-4290-8FB4-3EAF4DBBB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2540432-3C4F-4D95-890A-DEA276F7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82F591C-C53D-4E12-86F3-DB88643F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627C191-E1BD-46C6-BB16-68281D9C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197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6AEF767-18D9-45FC-8CA3-1754BF5CF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F839F46-9AA9-4E4C-9818-23611C0FE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903309D8-4834-46B6-B304-5EA06442E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47DCF77-C7A3-48C8-9EF3-6905F93A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EA7373A-90AF-44C6-A21C-D36BFAF57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D6ED0E0-A08C-4791-B1ED-FC6033CE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478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21D4F19-3D1D-456F-A994-92B6C41D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F6B5A775-A750-4645-9C32-DE35FEB2E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BDABDED3-D312-423B-9989-2CC9DBB91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70F7C490-3668-4509-A1DF-DEBBACEA6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CF666568-949B-4441-81FB-459E510F1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E7E47F83-190B-4185-8382-518C459B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4B492F7E-C477-42EE-B243-D0CA65C44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58AC5727-A0CC-4725-88D7-2533EE56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9323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ED07C5-2F93-46AA-908B-EF686964C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7A5F1F3-EA7C-47E4-9576-D2BC1380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86506AC5-342D-4DF6-B48E-B8E512D0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62174FE-F7EC-44DC-ADE7-69E94CEA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751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E4D58D90-A498-418A-933D-827824A5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87CB54F-BF98-43BF-95C3-09ADD834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6062F44B-1DCA-430C-B3C5-576CC420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7604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80A3AD7-5A05-44A8-8DE0-474C06E6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76D77A7-9426-46CF-BF56-63E9EA9E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83B9882-7529-4524-9CCC-019CD78C9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4C639FA-F304-49C0-92BD-6D29CD36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173AC74D-B932-4B51-BE0E-A207D2D2C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0C06E81-EEA9-4543-A2C4-6B9E8B530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06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3707ECB-EFEE-4515-9120-AF265FB34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4C3C1BDC-B460-46AB-A113-AAD83F26D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B8F57FF5-CC17-4AA2-B1F7-6B45F4B41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FDCB3011-C295-48DE-9425-EAFB5508F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606B853-4C03-47EE-8C61-F32099AE4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17CE135-B90B-484A-AB03-38900ECB2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4077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BA99FB85-D35B-4749-BAF7-F8B87BEFE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387AAE1-9CE9-4DD5-9F04-51D80A1E7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FC75E44-16E0-40DD-8E7E-2EE1DC729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2EBBB-2284-4BC6-9968-C1B1DB74A3C5}" type="datetimeFigureOut">
              <a:rPr lang="es-PE" smtClean="0"/>
              <a:pPr/>
              <a:t>23/11/2018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A3620F-2BF6-47DC-BDED-B3D17E277A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2751633-C9D0-4440-9313-C7A3BACA8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3F369-F739-4B5E-8E78-AFF95EC8BF37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0476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797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400"/>
            </a:lvl2pPr>
            <a:lvl3pPr lvl="2" indent="0">
              <a:spcBef>
                <a:spcPts val="0"/>
              </a:spcBef>
              <a:buFont typeface="Arial"/>
              <a:buNone/>
              <a:defRPr sz="1400"/>
            </a:lvl3pPr>
            <a:lvl4pPr lvl="3" indent="0">
              <a:spcBef>
                <a:spcPts val="0"/>
              </a:spcBef>
              <a:buFont typeface="Arial"/>
              <a:buNone/>
              <a:defRPr sz="1400"/>
            </a:lvl4pPr>
            <a:lvl5pPr lvl="4" indent="0">
              <a:spcBef>
                <a:spcPts val="0"/>
              </a:spcBef>
              <a:buFont typeface="Arial"/>
              <a:buNone/>
              <a:defRPr sz="1400"/>
            </a:lvl5pPr>
            <a:lvl6pPr lvl="5" indent="0">
              <a:spcBef>
                <a:spcPts val="0"/>
              </a:spcBef>
              <a:buFont typeface="Arial"/>
              <a:buNone/>
              <a:defRPr sz="1400"/>
            </a:lvl6pPr>
            <a:lvl7pPr lvl="6" indent="0">
              <a:spcBef>
                <a:spcPts val="0"/>
              </a:spcBef>
              <a:buFont typeface="Arial"/>
              <a:buNone/>
              <a:defRPr sz="1400"/>
            </a:lvl7pPr>
            <a:lvl8pPr lvl="7" indent="0">
              <a:spcBef>
                <a:spcPts val="0"/>
              </a:spcBef>
              <a:buFont typeface="Arial"/>
              <a:buNone/>
              <a:defRPr sz="1400"/>
            </a:lvl8pPr>
            <a:lvl9pPr lvl="8" indent="0">
              <a:spcBef>
                <a:spcPts val="0"/>
              </a:spcBef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10972797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06400" marR="0" lvl="0" indent="139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114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6500" marR="0" lvl="2" indent="88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12900" marR="0" lvl="3" indent="1143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0100" marR="0" lvl="4" indent="1143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27300" marR="0" lvl="5" indent="1143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84500" marR="0" lvl="6" indent="1143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41700" marR="0" lvl="7" indent="1143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98900" marR="0" lvl="8" indent="1143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609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165600" y="6356355"/>
            <a:ext cx="3860797" cy="365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737600" y="6356355"/>
            <a:ext cx="2844797" cy="365123"/>
          </a:xfrm>
          <a:prstGeom prst="rect">
            <a:avLst/>
          </a:prstGeom>
          <a:noFill/>
          <a:ln>
            <a:noFill/>
          </a:ln>
        </p:spPr>
        <p:txBody>
          <a:bodyPr lIns="68575" tIns="34275" rIns="68575" bIns="34275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 ker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‹Nº›</a:t>
            </a:fld>
            <a:endParaRPr lang="en" sz="1600" kern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32138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onsultas@rcc.gob.pe" TargetMode="External"/><Relationship Id="rId2" Type="http://schemas.openxmlformats.org/officeDocument/2006/relationships/hyperlink" Target="http://www.rcc.gob.p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12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2BB9F6AB-597E-4D52-83FF-D029DCA5ECA7}"/>
              </a:ext>
            </a:extLst>
          </p:cNvPr>
          <p:cNvSpPr txBox="1"/>
          <p:nvPr/>
        </p:nvSpPr>
        <p:spPr>
          <a:xfrm>
            <a:off x="2399252" y="1508192"/>
            <a:ext cx="7785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Helvetica" panose="020B0604020202030204" pitchFamily="34" charset="0"/>
              </a:rPr>
              <a:t>RECONSTRUCCIÓN CON CAMBIOS </a:t>
            </a:r>
            <a:r>
              <a:rPr lang="es-MX" sz="3600" dirty="0" smtClean="0">
                <a:latin typeface="Helvetica" panose="020B0604020202030204" pitchFamily="34" charset="0"/>
              </a:rPr>
              <a:t>: RETOS Y OPORTUNIDADES</a:t>
            </a:r>
            <a:endParaRPr lang="es-PE" sz="3600" dirty="0">
              <a:latin typeface="Helvetica" panose="020B060402020203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0A598874-D8CA-4857-987F-DF3301C17ADC}"/>
              </a:ext>
            </a:extLst>
          </p:cNvPr>
          <p:cNvSpPr txBox="1"/>
          <p:nvPr/>
        </p:nvSpPr>
        <p:spPr>
          <a:xfrm>
            <a:off x="4699383" y="5124107"/>
            <a:ext cx="6516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2000" dirty="0" smtClean="0"/>
              <a:t>Edgar Quispe Remón</a:t>
            </a:r>
          </a:p>
          <a:p>
            <a:pPr algn="r"/>
            <a:r>
              <a:rPr lang="es-PE" sz="2000" i="1" dirty="0" smtClean="0"/>
              <a:t>Director Ejecutivo de la Autoridad para la Reconstrucción con Cambios</a:t>
            </a:r>
            <a:endParaRPr lang="es-PE" sz="2000" i="1" dirty="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B03F39CC-7D10-43BD-A8C1-31B29E7AA4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81" y="228469"/>
            <a:ext cx="2467596" cy="45730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FE2AA9B7-470F-42FA-B680-03DBDC82F2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2623" y="228469"/>
            <a:ext cx="2467596" cy="49480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83" y="5699244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0A598874-D8CA-4857-987F-DF3301C17ADC}"/>
              </a:ext>
            </a:extLst>
          </p:cNvPr>
          <p:cNvSpPr txBox="1"/>
          <p:nvPr/>
        </p:nvSpPr>
        <p:spPr>
          <a:xfrm>
            <a:off x="3171030" y="3390339"/>
            <a:ext cx="6516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 smtClean="0"/>
              <a:t>FORO “´Gestión Pública , Inversión y Contrataciones del Estado: En el marco de la Transferencia de Gestión”</a:t>
            </a:r>
            <a:endParaRPr lang="es-PE" dirty="0"/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0A598874-D8CA-4857-987F-DF3301C17ADC}"/>
              </a:ext>
            </a:extLst>
          </p:cNvPr>
          <p:cNvSpPr txBox="1"/>
          <p:nvPr/>
        </p:nvSpPr>
        <p:spPr>
          <a:xfrm>
            <a:off x="3171029" y="4151675"/>
            <a:ext cx="651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i="1" dirty="0" smtClean="0"/>
              <a:t>Comisi</a:t>
            </a:r>
            <a:r>
              <a:rPr lang="es-PE" sz="1400" i="1" dirty="0" smtClean="0"/>
              <a:t>ón de descentralización, regionalización, gobiernos locales y modernización de la gestión del Estado</a:t>
            </a:r>
            <a:endParaRPr lang="es-PE" sz="1400" i="1" dirty="0"/>
          </a:p>
        </p:txBody>
      </p:sp>
    </p:spTree>
    <p:extLst>
      <p:ext uri="{BB962C8B-B14F-4D97-AF65-F5344CB8AC3E}">
        <p14:creationId xmlns:p14="http://schemas.microsoft.com/office/powerpoint/2010/main" val="34206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5" name="Imagen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79" y="5833798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40" name="CuadroTexto 39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22318" y="507534"/>
            <a:ext cx="111994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Helvetica" panose="020B0604020202030204" pitchFamily="34" charset="0"/>
              </a:rPr>
              <a:t>IV. AVANCES- PLAN AL 2021 (I): </a:t>
            </a:r>
            <a:r>
              <a:rPr lang="es-MX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Componente reconstrucción- transferencias</a:t>
            </a:r>
            <a:endParaRPr lang="es-MX" sz="32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953591" y="1920764"/>
            <a:ext cx="8284817" cy="4255988"/>
            <a:chOff x="936647" y="1699011"/>
            <a:chExt cx="8284817" cy="4255988"/>
          </a:xfrm>
        </p:grpSpPr>
        <p:grpSp>
          <p:nvGrpSpPr>
            <p:cNvPr id="13" name="Grupo 12"/>
            <p:cNvGrpSpPr/>
            <p:nvPr/>
          </p:nvGrpSpPr>
          <p:grpSpPr>
            <a:xfrm>
              <a:off x="936647" y="1699011"/>
              <a:ext cx="5527320" cy="4255988"/>
              <a:chOff x="1430410" y="1116902"/>
              <a:chExt cx="6030444" cy="4881560"/>
            </a:xfrm>
          </p:grpSpPr>
          <p:sp>
            <p:nvSpPr>
              <p:cNvPr id="14" name="Rectángulo redondeado 13"/>
              <p:cNvSpPr/>
              <p:nvPr/>
            </p:nvSpPr>
            <p:spPr>
              <a:xfrm>
                <a:off x="1430410" y="2069916"/>
                <a:ext cx="2841790" cy="813392"/>
              </a:xfrm>
              <a:prstGeom prst="roundRect">
                <a:avLst>
                  <a:gd name="adj" fmla="val 11922"/>
                </a:avLst>
              </a:prstGeom>
              <a:solidFill>
                <a:schemeClr val="bg1"/>
              </a:solidFill>
              <a:ln>
                <a:solidFill>
                  <a:srgbClr val="FA32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34" charset="0"/>
                  </a:rPr>
                  <a:t>       </a:t>
                </a:r>
                <a:endParaRPr lang="es-MX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endParaRPr>
              </a:p>
            </p:txBody>
          </p:sp>
          <p:sp>
            <p:nvSpPr>
              <p:cNvPr id="15" name="Rectángulo redondeado 14"/>
              <p:cNvSpPr/>
              <p:nvPr/>
            </p:nvSpPr>
            <p:spPr>
              <a:xfrm>
                <a:off x="1430410" y="1131377"/>
                <a:ext cx="2841791" cy="850509"/>
              </a:xfrm>
              <a:prstGeom prst="roundRect">
                <a:avLst>
                  <a:gd name="adj" fmla="val 1192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b="1" dirty="0" smtClean="0">
                    <a:solidFill>
                      <a:schemeClr val="bg1"/>
                    </a:solidFill>
                    <a:latin typeface="Helvetica" pitchFamily="34" charset="0"/>
                  </a:rPr>
                  <a:t>Componentes</a:t>
                </a:r>
                <a:endParaRPr lang="es-MX" b="1" dirty="0">
                  <a:solidFill>
                    <a:schemeClr val="bg1"/>
                  </a:solidFill>
                  <a:latin typeface="Helvetica" pitchFamily="34" charset="0"/>
                </a:endParaRPr>
              </a:p>
            </p:txBody>
          </p:sp>
          <p:sp>
            <p:nvSpPr>
              <p:cNvPr id="17" name="Rectángulo redondeado 16"/>
              <p:cNvSpPr/>
              <p:nvPr/>
            </p:nvSpPr>
            <p:spPr>
              <a:xfrm>
                <a:off x="4619063" y="1116902"/>
                <a:ext cx="2841791" cy="850509"/>
              </a:xfrm>
              <a:prstGeom prst="roundRect">
                <a:avLst>
                  <a:gd name="adj" fmla="val 1192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b="1" dirty="0" smtClean="0">
                    <a:solidFill>
                      <a:schemeClr val="bg1"/>
                    </a:solidFill>
                    <a:latin typeface="Helvetica" pitchFamily="34" charset="0"/>
                  </a:rPr>
                  <a:t>Avances Plan</a:t>
                </a:r>
              </a:p>
              <a:p>
                <a:pPr algn="ctr">
                  <a:buClr>
                    <a:srgbClr val="FA3232"/>
                  </a:buClr>
                  <a:defRPr/>
                </a:pPr>
                <a:r>
                  <a:rPr lang="es-MX" b="1" dirty="0" smtClean="0">
                    <a:solidFill>
                      <a:schemeClr val="bg1"/>
                    </a:solidFill>
                    <a:latin typeface="Helvetica" pitchFamily="34" charset="0"/>
                  </a:rPr>
                  <a:t>(N y S/ MM </a:t>
                </a:r>
                <a:r>
                  <a:rPr lang="es-MX" b="1" dirty="0" smtClean="0">
                    <a:solidFill>
                      <a:schemeClr val="bg1"/>
                    </a:solidFill>
                    <a:latin typeface="Helvetica" pitchFamily="34" charset="0"/>
                  </a:rPr>
                  <a:t>transferencia)</a:t>
                </a:r>
                <a:endParaRPr lang="es-MX" b="1" dirty="0">
                  <a:solidFill>
                    <a:schemeClr val="bg1"/>
                  </a:solidFill>
                  <a:latin typeface="Helvetica" pitchFamily="34" charset="0"/>
                </a:endParaRPr>
              </a:p>
            </p:txBody>
          </p:sp>
          <p:sp>
            <p:nvSpPr>
              <p:cNvPr id="18" name="Rectángulo redondeado 17"/>
              <p:cNvSpPr/>
              <p:nvPr/>
            </p:nvSpPr>
            <p:spPr>
              <a:xfrm>
                <a:off x="1430410" y="3007406"/>
                <a:ext cx="2841790" cy="813392"/>
              </a:xfrm>
              <a:prstGeom prst="roundRect">
                <a:avLst>
                  <a:gd name="adj" fmla="val 11922"/>
                </a:avLst>
              </a:prstGeom>
              <a:solidFill>
                <a:schemeClr val="bg1"/>
              </a:solidFill>
              <a:ln>
                <a:solidFill>
                  <a:srgbClr val="FA32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endParaRPr lang="es-MX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endParaRPr>
              </a:p>
            </p:txBody>
          </p:sp>
          <p:sp>
            <p:nvSpPr>
              <p:cNvPr id="25" name="Rectángulo redondeado 24"/>
              <p:cNvSpPr/>
              <p:nvPr/>
            </p:nvSpPr>
            <p:spPr>
              <a:xfrm>
                <a:off x="4619063" y="2055442"/>
                <a:ext cx="1601244" cy="813392"/>
              </a:xfrm>
              <a:prstGeom prst="roundRect">
                <a:avLst>
                  <a:gd name="adj" fmla="val 11922"/>
                </a:avLst>
              </a:prstGeom>
              <a:solidFill>
                <a:schemeClr val="bg1"/>
              </a:solidFill>
              <a:ln>
                <a:solidFill>
                  <a:srgbClr val="FA32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34" charset="0"/>
                  </a:rPr>
                  <a:t>505</a:t>
                </a:r>
                <a:r>
                  <a:rPr lang="es-MX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34" charset="0"/>
                  </a:rPr>
                  <a:t>*</a:t>
                </a:r>
                <a:endParaRPr lang="es-MX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endParaRPr>
              </a:p>
            </p:txBody>
          </p:sp>
          <p:sp>
            <p:nvSpPr>
              <p:cNvPr id="26" name="Rectángulo redondeado 25"/>
              <p:cNvSpPr/>
              <p:nvPr/>
            </p:nvSpPr>
            <p:spPr>
              <a:xfrm>
                <a:off x="4619063" y="2992934"/>
                <a:ext cx="1601244" cy="813392"/>
              </a:xfrm>
              <a:prstGeom prst="roundRect">
                <a:avLst>
                  <a:gd name="adj" fmla="val 11922"/>
                </a:avLst>
              </a:prstGeom>
              <a:solidFill>
                <a:schemeClr val="bg1"/>
              </a:solidFill>
              <a:ln>
                <a:solidFill>
                  <a:srgbClr val="FA32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34" charset="0"/>
                  </a:rPr>
                  <a:t>107</a:t>
                </a:r>
                <a:endParaRPr lang="es-MX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endParaRPr>
              </a:p>
            </p:txBody>
          </p:sp>
          <p:sp>
            <p:nvSpPr>
              <p:cNvPr id="29" name="Rectángulo redondeado 28"/>
              <p:cNvSpPr/>
              <p:nvPr/>
            </p:nvSpPr>
            <p:spPr>
              <a:xfrm>
                <a:off x="6321748" y="2055442"/>
                <a:ext cx="1139105" cy="813392"/>
              </a:xfrm>
              <a:prstGeom prst="roundRect">
                <a:avLst>
                  <a:gd name="adj" fmla="val 11922"/>
                </a:avLst>
              </a:prstGeom>
              <a:solidFill>
                <a:schemeClr val="bg1"/>
              </a:solidFill>
              <a:ln>
                <a:solidFill>
                  <a:srgbClr val="FA32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34" charset="0"/>
                  </a:rPr>
                  <a:t>162</a:t>
                </a:r>
                <a:endParaRPr lang="es-MX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endParaRPr>
              </a:p>
            </p:txBody>
          </p:sp>
          <p:sp>
            <p:nvSpPr>
              <p:cNvPr id="30" name="Rectángulo redondeado 29"/>
              <p:cNvSpPr/>
              <p:nvPr/>
            </p:nvSpPr>
            <p:spPr>
              <a:xfrm>
                <a:off x="6321748" y="2992934"/>
                <a:ext cx="1139105" cy="813392"/>
              </a:xfrm>
              <a:prstGeom prst="roundRect">
                <a:avLst>
                  <a:gd name="adj" fmla="val 11922"/>
                </a:avLst>
              </a:prstGeom>
              <a:solidFill>
                <a:schemeClr val="bg1"/>
              </a:solidFill>
              <a:ln>
                <a:solidFill>
                  <a:srgbClr val="FA32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34" charset="0"/>
                  </a:rPr>
                  <a:t>52</a:t>
                </a:r>
                <a:endParaRPr lang="es-MX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endParaRPr>
              </a:p>
            </p:txBody>
          </p:sp>
          <p:sp>
            <p:nvSpPr>
              <p:cNvPr id="33" name="Rectángulo redondeado 32"/>
              <p:cNvSpPr/>
              <p:nvPr/>
            </p:nvSpPr>
            <p:spPr>
              <a:xfrm>
                <a:off x="1445369" y="4078860"/>
                <a:ext cx="2841790" cy="399636"/>
              </a:xfrm>
              <a:prstGeom prst="roundRect">
                <a:avLst>
                  <a:gd name="adj" fmla="val 11922"/>
                </a:avLst>
              </a:prstGeom>
              <a:solidFill>
                <a:srgbClr val="E132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sz="1600" b="1" dirty="0" smtClean="0">
                    <a:solidFill>
                      <a:schemeClr val="bg1"/>
                    </a:solidFill>
                    <a:latin typeface="Helvetica" pitchFamily="34" charset="0"/>
                  </a:rPr>
                  <a:t>Total</a:t>
                </a:r>
                <a:endParaRPr lang="es-MX" sz="1600" b="1" dirty="0">
                  <a:solidFill>
                    <a:schemeClr val="bg1"/>
                  </a:solidFill>
                  <a:latin typeface="Helvetica" pitchFamily="34" charset="0"/>
                </a:endParaRPr>
              </a:p>
            </p:txBody>
          </p:sp>
          <p:sp>
            <p:nvSpPr>
              <p:cNvPr id="35" name="Rectángulo redondeado 34"/>
              <p:cNvSpPr/>
              <p:nvPr/>
            </p:nvSpPr>
            <p:spPr>
              <a:xfrm>
                <a:off x="6321748" y="4053589"/>
                <a:ext cx="1139105" cy="399636"/>
              </a:xfrm>
              <a:prstGeom prst="roundRect">
                <a:avLst>
                  <a:gd name="adj" fmla="val 11922"/>
                </a:avLst>
              </a:prstGeom>
              <a:solidFill>
                <a:srgbClr val="E132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Clr>
                    <a:srgbClr val="FA3232"/>
                  </a:buClr>
                  <a:defRPr/>
                </a:pPr>
                <a:r>
                  <a:rPr lang="es-MX" sz="1600" b="1" dirty="0" smtClean="0">
                    <a:solidFill>
                      <a:schemeClr val="bg1"/>
                    </a:solidFill>
                    <a:latin typeface="Helvetica" pitchFamily="34" charset="0"/>
                  </a:rPr>
                  <a:t>214</a:t>
                </a:r>
                <a:endParaRPr lang="es-MX" sz="1600" b="1" dirty="0">
                  <a:solidFill>
                    <a:schemeClr val="bg1"/>
                  </a:solidFill>
                  <a:latin typeface="Helvetica" pitchFamily="34" charset="0"/>
                </a:endParaRPr>
              </a:p>
            </p:txBody>
          </p:sp>
          <p:sp>
            <p:nvSpPr>
              <p:cNvPr id="36" name="CuadroTexto 35"/>
              <p:cNvSpPr txBox="1"/>
              <p:nvPr/>
            </p:nvSpPr>
            <p:spPr>
              <a:xfrm>
                <a:off x="1482497" y="5415987"/>
                <a:ext cx="4229854" cy="582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sz="900" b="1" dirty="0" smtClean="0">
                    <a:solidFill>
                      <a:srgbClr val="404040"/>
                    </a:solidFill>
                    <a:latin typeface="Helvetica" pitchFamily="34" charset="0"/>
                  </a:rPr>
                  <a:t>Fuente: DS N° 091-2017-PCM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PE" sz="900" b="1" dirty="0" smtClean="0">
                    <a:solidFill>
                      <a:srgbClr val="404040"/>
                    </a:solidFill>
                    <a:latin typeface="Helvetica" pitchFamily="34" charset="0"/>
                  </a:rPr>
                  <a:t>Incluye estudios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PE" sz="900" b="1" dirty="0" smtClean="0">
                    <a:solidFill>
                      <a:srgbClr val="404040"/>
                    </a:solidFill>
                    <a:latin typeface="Helvetica" pitchFamily="34" charset="0"/>
                  </a:rPr>
                  <a:t>Avances considera transferencias al 21/11/2018.</a:t>
                </a:r>
                <a:endParaRPr lang="es-PE" sz="900" b="1" dirty="0">
                  <a:solidFill>
                    <a:srgbClr val="404040"/>
                  </a:solidFill>
                  <a:latin typeface="Helvetica" pitchFamily="34" charset="0"/>
                </a:endParaRPr>
              </a:p>
            </p:txBody>
          </p:sp>
          <p:sp>
            <p:nvSpPr>
              <p:cNvPr id="41" name="CuadroTexto 40"/>
              <p:cNvSpPr txBox="1"/>
              <p:nvPr/>
            </p:nvSpPr>
            <p:spPr>
              <a:xfrm>
                <a:off x="1818083" y="2304733"/>
                <a:ext cx="1913664" cy="353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34" charset="0"/>
                  </a:rPr>
                  <a:t>Gobierno nacional</a:t>
                </a:r>
                <a:endParaRPr lang="es-MX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endParaRPr>
              </a:p>
            </p:txBody>
          </p:sp>
          <p:sp>
            <p:nvSpPr>
              <p:cNvPr id="42" name="CuadroTexto 41"/>
              <p:cNvSpPr txBox="1"/>
              <p:nvPr/>
            </p:nvSpPr>
            <p:spPr>
              <a:xfrm>
                <a:off x="1925598" y="3273492"/>
                <a:ext cx="1567380" cy="353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1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34" charset="0"/>
                  </a:rPr>
                  <a:t>Gobierno local</a:t>
                </a:r>
                <a:endParaRPr lang="es-MX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44" name="Rectángulo redondeado 43"/>
            <p:cNvSpPr/>
            <p:nvPr/>
          </p:nvSpPr>
          <p:spPr>
            <a:xfrm>
              <a:off x="6616766" y="1721852"/>
              <a:ext cx="2604698" cy="741516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Meta Plan 2021</a:t>
              </a:r>
              <a:endParaRPr lang="es-MX" b="1" dirty="0" smtClean="0">
                <a:solidFill>
                  <a:schemeClr val="bg1"/>
                </a:solidFill>
                <a:latin typeface="Helvetica" pitchFamily="34" charset="0"/>
              </a:endParaRPr>
            </a:p>
            <a:p>
              <a:pPr algn="ctr">
                <a:buClr>
                  <a:srgbClr val="FA3232"/>
                </a:buClr>
                <a:defRPr/>
              </a:pPr>
              <a:r>
                <a:rPr lang="es-MX" b="1" dirty="0">
                  <a:solidFill>
                    <a:schemeClr val="bg1"/>
                  </a:solidFill>
                  <a:latin typeface="Helvetica" pitchFamily="34" charset="0"/>
                </a:rPr>
                <a:t>(N y S/ </a:t>
              </a: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MM )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46" name="Rectángulo redondeado 45"/>
            <p:cNvSpPr/>
            <p:nvPr/>
          </p:nvSpPr>
          <p:spPr>
            <a:xfrm>
              <a:off x="6616766" y="2540118"/>
              <a:ext cx="1467651" cy="709156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908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47" name="Rectángulo redondeado 46"/>
            <p:cNvSpPr/>
            <p:nvPr/>
          </p:nvSpPr>
          <p:spPr>
            <a:xfrm>
              <a:off x="6616766" y="3357470"/>
              <a:ext cx="1467651" cy="709156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765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49" name="Rectángulo redondeado 48"/>
            <p:cNvSpPr/>
            <p:nvPr/>
          </p:nvSpPr>
          <p:spPr>
            <a:xfrm>
              <a:off x="8177394" y="2540118"/>
              <a:ext cx="1044069" cy="709156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2,953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50" name="Rectángulo redondeado 49"/>
            <p:cNvSpPr/>
            <p:nvPr/>
          </p:nvSpPr>
          <p:spPr>
            <a:xfrm>
              <a:off x="8177394" y="3357470"/>
              <a:ext cx="1044069" cy="709156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379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52" name="Rectángulo redondeado 51"/>
            <p:cNvSpPr/>
            <p:nvPr/>
          </p:nvSpPr>
          <p:spPr>
            <a:xfrm>
              <a:off x="8177394" y="4220900"/>
              <a:ext cx="1044069" cy="348423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3,331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</p:grpSp>
      <p:sp>
        <p:nvSpPr>
          <p:cNvPr id="31" name="Rectángulo redondeado 30"/>
          <p:cNvSpPr/>
          <p:nvPr/>
        </p:nvSpPr>
        <p:spPr>
          <a:xfrm>
            <a:off x="4876213" y="4461232"/>
            <a:ext cx="1467651" cy="348423"/>
          </a:xfrm>
          <a:prstGeom prst="roundRect">
            <a:avLst>
              <a:gd name="adj" fmla="val 11922"/>
            </a:avLst>
          </a:prstGeom>
          <a:solidFill>
            <a:srgbClr val="E1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Helvetica" pitchFamily="34" charset="0"/>
              </a:rPr>
              <a:t>612</a:t>
            </a:r>
            <a:endParaRPr lang="es-MX" sz="1600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7633710" y="4442653"/>
            <a:ext cx="1467651" cy="348423"/>
          </a:xfrm>
          <a:prstGeom prst="roundRect">
            <a:avLst>
              <a:gd name="adj" fmla="val 11922"/>
            </a:avLst>
          </a:prstGeom>
          <a:solidFill>
            <a:srgbClr val="E1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Helvetica" pitchFamily="34" charset="0"/>
              </a:rPr>
              <a:t>1,637</a:t>
            </a:r>
            <a:endParaRPr lang="es-MX" sz="1600" b="1" dirty="0">
              <a:solidFill>
                <a:schemeClr val="bg1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41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82" name="Imagen 8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79" y="5833798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33" name="CuadroTexto 32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32152" y="484616"/>
            <a:ext cx="11189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Helvetica" panose="020B0604020202030204" pitchFamily="34" charset="0"/>
              </a:rPr>
              <a:t>IV. AVANCES- PLAN AL 2021 (II): </a:t>
            </a:r>
            <a:r>
              <a:rPr lang="es-MX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Región </a:t>
            </a:r>
            <a:r>
              <a:rPr lang="es-MX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Ancash </a:t>
            </a:r>
            <a:r>
              <a:rPr lang="es-MX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- 2018</a:t>
            </a:r>
            <a:endParaRPr lang="es-MX" sz="32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grpSp>
        <p:nvGrpSpPr>
          <p:cNvPr id="40" name="Grupo 39"/>
          <p:cNvGrpSpPr/>
          <p:nvPr/>
        </p:nvGrpSpPr>
        <p:grpSpPr>
          <a:xfrm>
            <a:off x="1282677" y="1357112"/>
            <a:ext cx="9626646" cy="4686944"/>
            <a:chOff x="115336" y="114301"/>
            <a:chExt cx="12163160" cy="7453207"/>
          </a:xfrm>
        </p:grpSpPr>
        <p:sp>
          <p:nvSpPr>
            <p:cNvPr id="41" name="Rectangle 75"/>
            <p:cNvSpPr>
              <a:spLocks noChangeArrowheads="1"/>
            </p:cNvSpPr>
            <p:nvPr/>
          </p:nvSpPr>
          <p:spPr bwMode="auto">
            <a:xfrm>
              <a:off x="7545673" y="5094234"/>
              <a:ext cx="903885" cy="1761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MX" altLang="es-PE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172</a:t>
              </a:r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r>
                <a:rPr lang="es-PE" altLang="es-PE" sz="1200" b="1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Interv</a:t>
              </a:r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. </a:t>
              </a: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+</a:t>
              </a:r>
            </a:p>
            <a:p>
              <a:pPr algn="ctr"/>
              <a:r>
                <a:rPr lang="es-MX" altLang="es-PE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110</a:t>
              </a:r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Viviendas</a:t>
              </a:r>
            </a:p>
            <a:p>
              <a:pPr algn="ctr"/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2" name="Rectangle 75"/>
            <p:cNvSpPr>
              <a:spLocks noChangeArrowheads="1"/>
            </p:cNvSpPr>
            <p:nvPr/>
          </p:nvSpPr>
          <p:spPr bwMode="auto">
            <a:xfrm>
              <a:off x="4609567" y="5132824"/>
              <a:ext cx="903885" cy="146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MX" altLang="es-PE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53</a:t>
              </a:r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Interv.</a:t>
              </a: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+</a:t>
              </a:r>
            </a:p>
            <a:p>
              <a:pPr algn="ctr"/>
              <a:r>
                <a:rPr lang="es-PE" altLang="es-PE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956</a:t>
              </a:r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Viviendas</a:t>
              </a:r>
            </a:p>
          </p:txBody>
        </p:sp>
        <p:sp>
          <p:nvSpPr>
            <p:cNvPr id="43" name="Rectangle 75"/>
            <p:cNvSpPr>
              <a:spLocks noChangeArrowheads="1"/>
            </p:cNvSpPr>
            <p:nvPr/>
          </p:nvSpPr>
          <p:spPr bwMode="auto">
            <a:xfrm>
              <a:off x="6297603" y="5126856"/>
              <a:ext cx="903885" cy="1761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MX" altLang="es-PE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111</a:t>
              </a:r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r>
                <a:rPr lang="es-PE" altLang="es-PE" sz="1200" b="1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Interv</a:t>
              </a:r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.</a:t>
              </a: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+</a:t>
              </a:r>
            </a:p>
            <a:p>
              <a:pPr algn="ctr"/>
              <a:r>
                <a:rPr lang="es-PE" altLang="es-PE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1,018</a:t>
              </a:r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Viviendas</a:t>
              </a:r>
            </a:p>
            <a:p>
              <a:pPr algn="ctr"/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4" name="Rectangle 75"/>
            <p:cNvSpPr>
              <a:spLocks noChangeArrowheads="1"/>
            </p:cNvSpPr>
            <p:nvPr/>
          </p:nvSpPr>
          <p:spPr bwMode="auto">
            <a:xfrm>
              <a:off x="10932270" y="5130775"/>
              <a:ext cx="568887" cy="587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MX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6</a:t>
              </a:r>
              <a:r>
                <a:rPr lang="es-MX" altLang="es-PE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0</a:t>
              </a:r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Interv.</a:t>
              </a:r>
            </a:p>
          </p:txBody>
        </p:sp>
        <p:sp>
          <p:nvSpPr>
            <p:cNvPr id="45" name="Rectángulo 44"/>
            <p:cNvSpPr/>
            <p:nvPr/>
          </p:nvSpPr>
          <p:spPr>
            <a:xfrm>
              <a:off x="115336" y="114301"/>
              <a:ext cx="3601397" cy="66324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20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46" name="CuadroTexto 45"/>
            <p:cNvSpPr txBox="1"/>
            <p:nvPr/>
          </p:nvSpPr>
          <p:spPr>
            <a:xfrm>
              <a:off x="651020" y="4170182"/>
              <a:ext cx="2591682" cy="440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s-PE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INTERVENCIONES</a:t>
              </a:r>
            </a:p>
          </p:txBody>
        </p:sp>
        <p:sp>
          <p:nvSpPr>
            <p:cNvPr id="48" name="CuadroTexto 47"/>
            <p:cNvSpPr txBox="1"/>
            <p:nvPr/>
          </p:nvSpPr>
          <p:spPr>
            <a:xfrm>
              <a:off x="1030366" y="5244803"/>
              <a:ext cx="1659469" cy="440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s-PE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+ VIVIENDAS</a:t>
              </a:r>
            </a:p>
          </p:txBody>
        </p:sp>
        <p:sp>
          <p:nvSpPr>
            <p:cNvPr id="49" name="Rectángulo redondeado 48"/>
            <p:cNvSpPr/>
            <p:nvPr/>
          </p:nvSpPr>
          <p:spPr>
            <a:xfrm>
              <a:off x="756816" y="2638083"/>
              <a:ext cx="2247642" cy="581492"/>
            </a:xfrm>
            <a:prstGeom prst="roundRect">
              <a:avLst>
                <a:gd name="adj" fmla="val 24581"/>
              </a:avLst>
            </a:prstGeom>
            <a:noFill/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s-PE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S/ </a:t>
              </a:r>
              <a:r>
                <a:rPr lang="es-PE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393 </a:t>
              </a:r>
              <a:r>
                <a:rPr lang="es-PE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MM</a:t>
              </a:r>
              <a:r>
                <a:rPr lang="es-PE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*</a:t>
              </a:r>
              <a:endParaRPr lang="es-P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0" name="Rectángulo redondeado 49"/>
            <p:cNvSpPr/>
            <p:nvPr/>
          </p:nvSpPr>
          <p:spPr>
            <a:xfrm>
              <a:off x="1049872" y="4610667"/>
              <a:ext cx="1695723" cy="551760"/>
            </a:xfrm>
            <a:prstGeom prst="roundRect">
              <a:avLst>
                <a:gd name="adj" fmla="val 24581"/>
              </a:avLst>
            </a:prstGeom>
            <a:noFill/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s-PE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389</a:t>
              </a:r>
              <a:endParaRPr lang="es-PE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1" name="Rectángulo redondeado 50"/>
            <p:cNvSpPr/>
            <p:nvPr/>
          </p:nvSpPr>
          <p:spPr>
            <a:xfrm>
              <a:off x="1013185" y="5658325"/>
              <a:ext cx="1695723" cy="607593"/>
            </a:xfrm>
            <a:prstGeom prst="roundRect">
              <a:avLst>
                <a:gd name="adj" fmla="val 24581"/>
              </a:avLst>
            </a:prstGeom>
            <a:noFill/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s-PE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2,332</a:t>
              </a:r>
              <a:endParaRPr lang="es-PE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2" name="Rectángulo 51"/>
            <p:cNvSpPr/>
            <p:nvPr/>
          </p:nvSpPr>
          <p:spPr>
            <a:xfrm>
              <a:off x="4080793" y="764786"/>
              <a:ext cx="8197703" cy="6366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MX" altLang="es-PE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Estado de las intervenciones (S/ MM)</a:t>
              </a:r>
            </a:p>
          </p:txBody>
        </p:sp>
        <p:sp>
          <p:nvSpPr>
            <p:cNvPr id="53" name="CuadroTexto 52">
              <a:extLst>
                <a:ext uri="{FF2B5EF4-FFF2-40B4-BE49-F238E27FC236}">
                  <a16:creationId xmlns="" xmlns:a16="http://schemas.microsoft.com/office/drawing/2014/main" id="{C399FA91-34B0-4680-B3E7-58281B8BCB8B}"/>
                </a:ext>
              </a:extLst>
            </p:cNvPr>
            <p:cNvSpPr txBox="1"/>
            <p:nvPr/>
          </p:nvSpPr>
          <p:spPr>
            <a:xfrm>
              <a:off x="159978" y="7163729"/>
              <a:ext cx="3255630" cy="403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000" b="1" dirty="0">
                  <a:solidFill>
                    <a:srgbClr val="40404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 Incorpora </a:t>
              </a:r>
              <a:r>
                <a:rPr lang="es-PE" sz="1000" b="1" dirty="0" smtClean="0">
                  <a:solidFill>
                    <a:srgbClr val="40404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continuidad</a:t>
              </a:r>
              <a:endParaRPr lang="es-PE" sz="10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75"/>
            <p:cNvSpPr>
              <a:spLocks noChangeArrowheads="1"/>
            </p:cNvSpPr>
            <p:nvPr/>
          </p:nvSpPr>
          <p:spPr bwMode="auto">
            <a:xfrm>
              <a:off x="8929971" y="5102872"/>
              <a:ext cx="985852" cy="2055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MX" altLang="es-PE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53</a:t>
              </a:r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r>
                <a:rPr lang="es-PE" altLang="es-PE" sz="1200" b="1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Interv</a:t>
              </a:r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. </a:t>
              </a: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+</a:t>
              </a: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248</a:t>
              </a:r>
            </a:p>
            <a:p>
              <a:pPr algn="ctr"/>
              <a:r>
                <a:rPr lang="es-PE" altLang="es-PE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Viviendas</a:t>
              </a:r>
            </a:p>
            <a:p>
              <a:pPr algn="ctr"/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algn="ctr"/>
              <a:endParaRPr lang="es-PE" altLang="es-PE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55" name="CuadroTexto 54"/>
            <p:cNvSpPr txBox="1"/>
            <p:nvPr/>
          </p:nvSpPr>
          <p:spPr>
            <a:xfrm>
              <a:off x="498982" y="1266820"/>
              <a:ext cx="2763308" cy="734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s-PE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TOTAL TRANSFERIDO</a:t>
              </a:r>
            </a:p>
            <a:p>
              <a:pPr algn="ctr">
                <a:defRPr/>
              </a:pPr>
              <a:r>
                <a:rPr lang="es-PE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2017 – NOVIEMBRE 2018</a:t>
              </a:r>
              <a:endParaRPr lang="es-PE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aphicFrame>
          <p:nvGraphicFramePr>
            <p:cNvPr id="56" name="Gráfico 55">
              <a:extLst>
                <a:ext uri="{FF2B5EF4-FFF2-40B4-BE49-F238E27FC236}">
                  <a16:creationId xmlns="" xmlns:a16="http://schemas.microsoft.com/office/drawing/2014/main" id="{00000000-0008-0000-0B00-000006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55512331"/>
                </p:ext>
              </p:extLst>
            </p:nvPr>
          </p:nvGraphicFramePr>
          <p:xfrm>
            <a:off x="3909517" y="1397224"/>
            <a:ext cx="8176195" cy="35530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5" name="Rectángulo 4"/>
          <p:cNvSpPr/>
          <p:nvPr/>
        </p:nvSpPr>
        <p:spPr>
          <a:xfrm>
            <a:off x="1318009" y="5629009"/>
            <a:ext cx="42370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900" b="1" dirty="0" smtClean="0">
                <a:solidFill>
                  <a:srgbClr val="404040"/>
                </a:solidFill>
                <a:latin typeface="Helvetica" pitchFamily="34" charset="0"/>
              </a:rPr>
              <a:t>* Avances </a:t>
            </a:r>
            <a:r>
              <a:rPr lang="es-PE" sz="900" b="1" dirty="0">
                <a:solidFill>
                  <a:srgbClr val="404040"/>
                </a:solidFill>
                <a:latin typeface="Helvetica" pitchFamily="34" charset="0"/>
              </a:rPr>
              <a:t>considera transferencias al </a:t>
            </a:r>
            <a:r>
              <a:rPr lang="es-PE" sz="900" b="1" dirty="0" smtClean="0">
                <a:solidFill>
                  <a:srgbClr val="404040"/>
                </a:solidFill>
                <a:latin typeface="Helvetica" pitchFamily="34" charset="0"/>
              </a:rPr>
              <a:t>21/11/2018 y el estado al 13/11/2018</a:t>
            </a:r>
            <a:endParaRPr lang="es-PE" sz="900" dirty="0"/>
          </a:p>
        </p:txBody>
      </p:sp>
    </p:spTree>
    <p:extLst>
      <p:ext uri="{BB962C8B-B14F-4D97-AF65-F5344CB8AC3E}">
        <p14:creationId xmlns:p14="http://schemas.microsoft.com/office/powerpoint/2010/main" val="243906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12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169" y="5505395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65" name="CuadroTexto 64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32152" y="316170"/>
            <a:ext cx="111369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000000"/>
                </a:solidFill>
                <a:latin typeface="Helvetica" panose="020B0604020202030204" pitchFamily="34" charset="0"/>
              </a:rPr>
              <a:t>IV. AGENDA PENDIENTE (I): </a:t>
            </a:r>
            <a:r>
              <a:rPr lang="es-MX" sz="320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Helvetica" panose="020B0604020202030204" pitchFamily="34" charset="0"/>
              </a:rPr>
              <a:t>Continuidad de inversiones – gobiernos locales</a:t>
            </a:r>
            <a:endParaRPr lang="es-MX" sz="3200" dirty="0">
              <a:solidFill>
                <a:srgbClr val="000000">
                  <a:lumMod val="50000"/>
                  <a:lumOff val="50000"/>
                </a:srgbClr>
              </a:solidFill>
              <a:latin typeface="Helvetica" panose="020B0604020202030204" pitchFamily="34" charset="0"/>
            </a:endParaRPr>
          </a:p>
        </p:txBody>
      </p:sp>
      <p:grpSp>
        <p:nvGrpSpPr>
          <p:cNvPr id="68" name="Grupo 67"/>
          <p:cNvGrpSpPr/>
          <p:nvPr/>
        </p:nvGrpSpPr>
        <p:grpSpPr>
          <a:xfrm>
            <a:off x="2905092" y="1988525"/>
            <a:ext cx="7134077" cy="3227864"/>
            <a:chOff x="2505075" y="1131376"/>
            <a:chExt cx="6288711" cy="3348020"/>
          </a:xfrm>
        </p:grpSpPr>
        <p:sp>
          <p:nvSpPr>
            <p:cNvPr id="69" name="Rectángulo redondeado 68"/>
            <p:cNvSpPr/>
            <p:nvPr/>
          </p:nvSpPr>
          <p:spPr>
            <a:xfrm>
              <a:off x="3065199" y="206991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       </a:t>
              </a:r>
              <a:endPara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70" name="Rectángulo redondeado 69"/>
            <p:cNvSpPr/>
            <p:nvPr/>
          </p:nvSpPr>
          <p:spPr>
            <a:xfrm>
              <a:off x="3065199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2000" b="1" dirty="0" smtClean="0">
                  <a:solidFill>
                    <a:schemeClr val="bg1"/>
                  </a:solidFill>
                  <a:latin typeface="Helvetica" pitchFamily="34" charset="0"/>
                </a:rPr>
                <a:t>Estatus</a:t>
              </a:r>
              <a:endParaRPr lang="es-MX" sz="20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71" name="Rectángulo redondeado 70"/>
            <p:cNvSpPr/>
            <p:nvPr/>
          </p:nvSpPr>
          <p:spPr>
            <a:xfrm>
              <a:off x="7479198" y="1131376"/>
              <a:ext cx="1314588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Monto de Inversión 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(S/ MM)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72" name="Rectángulo redondeado 71"/>
            <p:cNvSpPr/>
            <p:nvPr/>
          </p:nvSpPr>
          <p:spPr>
            <a:xfrm>
              <a:off x="3065199" y="300740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endPara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73" name="Rectángulo redondeado 72"/>
            <p:cNvSpPr/>
            <p:nvPr/>
          </p:nvSpPr>
          <p:spPr>
            <a:xfrm>
              <a:off x="7479197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144</a:t>
              </a:r>
              <a:endPara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74" name="Rectángulo redondeado 73"/>
            <p:cNvSpPr/>
            <p:nvPr/>
          </p:nvSpPr>
          <p:spPr>
            <a:xfrm>
              <a:off x="7479197" y="300740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126</a:t>
              </a:r>
              <a:endPara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75" name="Rectángulo redondeado 74"/>
            <p:cNvSpPr/>
            <p:nvPr/>
          </p:nvSpPr>
          <p:spPr>
            <a:xfrm>
              <a:off x="6022100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107</a:t>
              </a:r>
              <a:endPara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76" name="Rectángulo redondeado 75"/>
            <p:cNvSpPr/>
            <p:nvPr/>
          </p:nvSpPr>
          <p:spPr>
            <a:xfrm>
              <a:off x="6022100" y="3007408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60</a:t>
              </a:r>
              <a:endPara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77" name="Rectángulo redondeado 76"/>
            <p:cNvSpPr/>
            <p:nvPr/>
          </p:nvSpPr>
          <p:spPr>
            <a:xfrm>
              <a:off x="3065199" y="4079760"/>
              <a:ext cx="2841790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Total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78" name="Rectángulo redondeado 77"/>
            <p:cNvSpPr/>
            <p:nvPr/>
          </p:nvSpPr>
          <p:spPr>
            <a:xfrm>
              <a:off x="7479197" y="4079760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270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pic>
          <p:nvPicPr>
            <p:cNvPr id="79" name="Imagen 7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1702" y="2176012"/>
              <a:ext cx="588890" cy="588890"/>
            </a:xfrm>
            <a:prstGeom prst="rect">
              <a:avLst/>
            </a:prstGeom>
          </p:spPr>
        </p:pic>
        <p:pic>
          <p:nvPicPr>
            <p:cNvPr id="80" name="Imagen 7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1702" y="3110235"/>
              <a:ext cx="588890" cy="588890"/>
            </a:xfrm>
            <a:prstGeom prst="rect">
              <a:avLst/>
            </a:prstGeom>
          </p:spPr>
        </p:pic>
        <p:sp>
          <p:nvSpPr>
            <p:cNvPr id="81" name="CuadroTexto 80"/>
            <p:cNvSpPr txBox="1"/>
            <p:nvPr/>
          </p:nvSpPr>
          <p:spPr>
            <a:xfrm>
              <a:off x="3850182" y="2134891"/>
              <a:ext cx="1997216" cy="702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Financiadas</a:t>
              </a:r>
              <a:r>
                <a:rPr lang="es-MX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 </a:t>
              </a:r>
              <a:endPara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  <a:p>
              <a:r>
                <a:rPr lang="es-MX" sz="11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(en ejecución, en convocatoria o en expresión de interés)</a:t>
              </a:r>
            </a:p>
          </p:txBody>
        </p:sp>
        <p:sp>
          <p:nvSpPr>
            <p:cNvPr id="82" name="CuadroTexto 81"/>
            <p:cNvSpPr txBox="1"/>
            <p:nvPr/>
          </p:nvSpPr>
          <p:spPr>
            <a:xfrm>
              <a:off x="3901424" y="3234557"/>
              <a:ext cx="1310181" cy="351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Por transferir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83" name="Rectángulo redondeado 82"/>
            <p:cNvSpPr/>
            <p:nvPr/>
          </p:nvSpPr>
          <p:spPr>
            <a:xfrm>
              <a:off x="6017822" y="1131376"/>
              <a:ext cx="1314588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Número de interv.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84" name="Rectángulo redondeado 83"/>
            <p:cNvSpPr/>
            <p:nvPr/>
          </p:nvSpPr>
          <p:spPr>
            <a:xfrm>
              <a:off x="2505075" y="2069916"/>
              <a:ext cx="449292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1</a:t>
              </a:r>
              <a:endPara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85" name="Rectángulo redondeado 84"/>
            <p:cNvSpPr/>
            <p:nvPr/>
          </p:nvSpPr>
          <p:spPr>
            <a:xfrm>
              <a:off x="2505075" y="3007406"/>
              <a:ext cx="449292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2</a:t>
              </a:r>
              <a:endPara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</p:grpSp>
      <p:sp>
        <p:nvSpPr>
          <p:cNvPr id="86" name="Rectángulo redondeado 85"/>
          <p:cNvSpPr/>
          <p:nvPr/>
        </p:nvSpPr>
        <p:spPr>
          <a:xfrm>
            <a:off x="6890043" y="4831095"/>
            <a:ext cx="1491303" cy="385294"/>
          </a:xfrm>
          <a:prstGeom prst="roundRect">
            <a:avLst>
              <a:gd name="adj" fmla="val 11922"/>
            </a:avLst>
          </a:prstGeom>
          <a:solidFill>
            <a:srgbClr val="E1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b="1" dirty="0" smtClean="0">
                <a:solidFill>
                  <a:schemeClr val="bg1"/>
                </a:solidFill>
                <a:latin typeface="Helvetica" pitchFamily="34" charset="0"/>
              </a:rPr>
              <a:t>167</a:t>
            </a:r>
            <a:endParaRPr lang="es-MX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75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13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229" y="6118526"/>
            <a:ext cx="1210039" cy="519961"/>
          </a:xfrm>
          <a:prstGeom prst="rect">
            <a:avLst/>
          </a:prstGeom>
          <a:ln>
            <a:noFill/>
          </a:ln>
        </p:spPr>
      </p:pic>
      <p:sp>
        <p:nvSpPr>
          <p:cNvPr id="51" name="Rectángulo redondeado 50"/>
          <p:cNvSpPr/>
          <p:nvPr/>
        </p:nvSpPr>
        <p:spPr>
          <a:xfrm>
            <a:off x="7635097" y="687632"/>
            <a:ext cx="2604698" cy="471787"/>
          </a:xfrm>
          <a:prstGeom prst="roundRect">
            <a:avLst>
              <a:gd name="adj" fmla="val 11922"/>
            </a:avLst>
          </a:prstGeom>
          <a:solidFill>
            <a:schemeClr val="bg1"/>
          </a:solidFill>
          <a:ln>
            <a:solidFill>
              <a:srgbClr val="FA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       </a:t>
            </a:r>
            <a:endParaRPr lang="es-MX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10382012" y="671471"/>
            <a:ext cx="1467651" cy="471787"/>
          </a:xfrm>
          <a:prstGeom prst="roundRect">
            <a:avLst>
              <a:gd name="adj" fmla="val 11922"/>
            </a:avLst>
          </a:prstGeom>
          <a:solidFill>
            <a:schemeClr val="bg1"/>
          </a:solidFill>
          <a:ln>
            <a:solidFill>
              <a:srgbClr val="FA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598</a:t>
            </a: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 </a:t>
            </a: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Inter.</a:t>
            </a:r>
            <a:endParaRPr lang="es-MX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pic>
        <p:nvPicPr>
          <p:cNvPr id="63" name="Imagen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83" y="763451"/>
            <a:ext cx="539759" cy="341570"/>
          </a:xfrm>
          <a:prstGeom prst="rect">
            <a:avLst/>
          </a:prstGeom>
        </p:spPr>
      </p:pic>
      <p:sp>
        <p:nvSpPr>
          <p:cNvPr id="64" name="CuadroTexto 63"/>
          <p:cNvSpPr txBox="1"/>
          <p:nvPr/>
        </p:nvSpPr>
        <p:spPr>
          <a:xfrm>
            <a:off x="8350359" y="782399"/>
            <a:ext cx="1733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Reconstrucción</a:t>
            </a:r>
            <a:endParaRPr lang="es-MX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32152" y="129789"/>
            <a:ext cx="10850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000000"/>
                </a:solidFill>
                <a:latin typeface="Helvetica" panose="020B0604020202030204" pitchFamily="34" charset="0"/>
              </a:rPr>
              <a:t>IV. AGENDA PENDIENTE (II): </a:t>
            </a:r>
            <a:r>
              <a:rPr lang="es-MX" sz="320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Helvetica" panose="020B0604020202030204" pitchFamily="34" charset="0"/>
              </a:rPr>
              <a:t>Pendiente de solicitud</a:t>
            </a:r>
            <a:endParaRPr lang="es-MX" sz="3200" dirty="0">
              <a:solidFill>
                <a:srgbClr val="000000">
                  <a:lumMod val="50000"/>
                  <a:lumOff val="50000"/>
                </a:srgbClr>
              </a:solidFill>
              <a:latin typeface="Helvetica" panose="020B0604020202030204" pitchFamily="34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759190"/>
              </p:ext>
            </p:extLst>
          </p:nvPr>
        </p:nvGraphicFramePr>
        <p:xfrm>
          <a:off x="1655972" y="1244707"/>
          <a:ext cx="8632528" cy="4960318"/>
        </p:xfrm>
        <a:graphic>
          <a:graphicData uri="http://schemas.openxmlformats.org/drawingml/2006/table">
            <a:tbl>
              <a:tblPr/>
              <a:tblGrid>
                <a:gridCol w="3580897"/>
                <a:gridCol w="1683877"/>
                <a:gridCol w="1683877"/>
                <a:gridCol w="1683877"/>
              </a:tblGrid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Nivel de Gobierno/Ejecutor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En evaluación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Pendiente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Total general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AIJA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20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ANTONIO RAYMONDI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2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13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ASUNCION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2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2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BOLOGNESI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12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36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CARHUAZ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CARLOS FERMIN FITZCARRALD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2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3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5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CASMA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25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CORONGO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3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HUARAZ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5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</a:t>
                      </a:r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26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</a:t>
                      </a:r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31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HUARI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26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27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HUARMEY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10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26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36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HUAYLAS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26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26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MARISCAL LUZURIAGA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15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46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61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OCROS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2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28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30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PALLASCA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10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28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38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POMABAMBA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15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RECUAY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3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7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SANTA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23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101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124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SIHUAS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35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YUNGAY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7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31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38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6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Total general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114 </a:t>
                      </a: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</a:t>
                      </a:r>
                      <a:r>
                        <a:rPr lang="es-PE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485 </a:t>
                      </a:r>
                      <a:endParaRPr lang="es-PE" sz="1400" b="1" i="0" u="none" strike="noStrike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</a:t>
                      </a:r>
                      <a:r>
                        <a:rPr lang="es-PE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598 </a:t>
                      </a:r>
                      <a:endParaRPr lang="es-PE" sz="1400" b="1" i="0" u="none" strike="noStrike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801" marR="5801" marT="580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15" name="Rectángulo 14"/>
          <p:cNvSpPr/>
          <p:nvPr/>
        </p:nvSpPr>
        <p:spPr>
          <a:xfrm>
            <a:off x="8866143" y="1206241"/>
            <a:ext cx="1422358" cy="511565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782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14</a:t>
            </a:fld>
            <a:endParaRPr lang="en" sz="16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022" y="6251626"/>
            <a:ext cx="1196640" cy="514203"/>
          </a:xfrm>
          <a:prstGeom prst="rect">
            <a:avLst/>
          </a:prstGeom>
          <a:ln>
            <a:noFill/>
          </a:ln>
        </p:spPr>
      </p:pic>
      <p:sp>
        <p:nvSpPr>
          <p:cNvPr id="64" name="CuadroTexto 63"/>
          <p:cNvSpPr txBox="1"/>
          <p:nvPr/>
        </p:nvSpPr>
        <p:spPr>
          <a:xfrm>
            <a:off x="8224031" y="1199621"/>
            <a:ext cx="1733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Reconstrucción</a:t>
            </a:r>
            <a:endParaRPr lang="es-MX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1" name="Rectángulo 10"/>
          <p:cNvSpPr/>
          <p:nvPr/>
        </p:nvSpPr>
        <p:spPr>
          <a:xfrm>
            <a:off x="8658303" y="1901039"/>
            <a:ext cx="1456443" cy="395110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69883"/>
              </p:ext>
            </p:extLst>
          </p:nvPr>
        </p:nvGraphicFramePr>
        <p:xfrm>
          <a:off x="852523" y="1227254"/>
          <a:ext cx="10609502" cy="5037368"/>
        </p:xfrm>
        <a:graphic>
          <a:graphicData uri="http://schemas.openxmlformats.org/drawingml/2006/table">
            <a:tbl>
              <a:tblPr/>
              <a:tblGrid>
                <a:gridCol w="2824719"/>
                <a:gridCol w="1328289"/>
                <a:gridCol w="1328289"/>
                <a:gridCol w="1328289"/>
                <a:gridCol w="1328289"/>
                <a:gridCol w="1328289"/>
                <a:gridCol w="1143338"/>
              </a:tblGrid>
              <a:tr h="1840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Nivel </a:t>
                      </a:r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E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Gobierno / </a:t>
                      </a:r>
                    </a:p>
                    <a:p>
                      <a:pPr algn="ctr" fontAlgn="ctr"/>
                      <a:r>
                        <a:rPr lang="es-PE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Ejecutor</a:t>
                      </a:r>
                      <a:endParaRPr lang="es-P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Financiado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 transferir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Agenda</a:t>
                      </a:r>
                      <a:r>
                        <a:rPr lang="es-PE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Pendiente</a:t>
                      </a:r>
                      <a:endParaRPr lang="es-P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Agenda </a:t>
                      </a:r>
                      <a:r>
                        <a:rPr lang="es-PE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pendiente</a:t>
                      </a:r>
                      <a:endParaRPr lang="es-P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84008">
                <a:tc vMerge="1">
                  <a:txBody>
                    <a:bodyPr/>
                    <a:lstStyle/>
                    <a:p>
                      <a:pPr algn="ctr" fontAlgn="ctr"/>
                      <a:endParaRPr lang="es-P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 evaluación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Pendiente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AIJA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RAYMONDI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ASUNCION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BOLOGNESI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39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CARHUAZ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8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CARLOS FERMIN FITZCARRALD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CASMA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19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CORONGO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HUARAZ*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</a:t>
                      </a:r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</a:t>
                      </a:r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HUARI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27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HUARMEY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62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HUAYLAS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MARISCAL LUZURIAGA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46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61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61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OCROS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2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28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PALLASCA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7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28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38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POMABAMBA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7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6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28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RECUAY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9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7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101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124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159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SIHUAS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18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21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35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53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YUNGAY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7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31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38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39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98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Total general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107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60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114 </a:t>
                      </a: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</a:t>
                      </a:r>
                      <a:r>
                        <a:rPr lang="es-PE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 </a:t>
                      </a:r>
                      <a:endParaRPr lang="es-P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</a:t>
                      </a:r>
                      <a:r>
                        <a:rPr lang="es-PE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 </a:t>
                      </a:r>
                      <a:endParaRPr lang="es-P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</a:t>
                      </a:r>
                      <a:r>
                        <a:rPr lang="es-PE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765 </a:t>
                      </a:r>
                      <a:endParaRPr lang="es-P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6" marR="5656" marT="565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18" name="Rectángulo redondeado 17"/>
          <p:cNvSpPr/>
          <p:nvPr/>
        </p:nvSpPr>
        <p:spPr>
          <a:xfrm>
            <a:off x="7635097" y="687632"/>
            <a:ext cx="2604698" cy="471787"/>
          </a:xfrm>
          <a:prstGeom prst="roundRect">
            <a:avLst>
              <a:gd name="adj" fmla="val 11922"/>
            </a:avLst>
          </a:prstGeom>
          <a:solidFill>
            <a:schemeClr val="bg1"/>
          </a:solidFill>
          <a:ln>
            <a:solidFill>
              <a:srgbClr val="FA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       </a:t>
            </a:r>
            <a:endParaRPr lang="es-MX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10382012" y="671471"/>
            <a:ext cx="1467651" cy="471787"/>
          </a:xfrm>
          <a:prstGeom prst="roundRect">
            <a:avLst>
              <a:gd name="adj" fmla="val 11922"/>
            </a:avLst>
          </a:prstGeom>
          <a:solidFill>
            <a:schemeClr val="bg1"/>
          </a:solidFill>
          <a:ln>
            <a:solidFill>
              <a:srgbClr val="FA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597</a:t>
            </a: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 </a:t>
            </a: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Inter.</a:t>
            </a:r>
            <a:endParaRPr lang="es-MX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83" y="763451"/>
            <a:ext cx="539759" cy="341570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8350359" y="782399"/>
            <a:ext cx="1733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Reconstrucción</a:t>
            </a:r>
            <a:endParaRPr lang="es-MX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32152" y="129789"/>
            <a:ext cx="10850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000000"/>
                </a:solidFill>
                <a:latin typeface="Helvetica" panose="020B0604020202030204" pitchFamily="34" charset="0"/>
              </a:rPr>
              <a:t>IV. AGENDA PENDIENTE (II): </a:t>
            </a:r>
            <a:r>
              <a:rPr lang="es-MX" sz="320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Helvetica" panose="020B0604020202030204" pitchFamily="34" charset="0"/>
              </a:rPr>
              <a:t>Pendiente de solicitud</a:t>
            </a:r>
            <a:endParaRPr lang="es-MX" sz="3200" dirty="0">
              <a:solidFill>
                <a:srgbClr val="000000">
                  <a:lumMod val="50000"/>
                  <a:lumOff val="50000"/>
                </a:srgbClr>
              </a:solidFill>
              <a:latin typeface="Helvetica" panose="020B060402020203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9097505" y="1188788"/>
            <a:ext cx="1284507" cy="511565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CuadroTexto 12"/>
          <p:cNvSpPr txBox="1"/>
          <p:nvPr/>
        </p:nvSpPr>
        <p:spPr>
          <a:xfrm>
            <a:off x="956108" y="6324597"/>
            <a:ext cx="28456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smtClean="0"/>
              <a:t>*Incluye 1 intervención del gobierno regional</a:t>
            </a:r>
            <a:endParaRPr lang="es-PE" sz="105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572000" y="714564"/>
            <a:ext cx="152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PE" dirty="0" smtClean="0"/>
              <a:t>OCULTA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95990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15</a:t>
            </a:fld>
            <a:endParaRPr lang="en" sz="16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022" y="6251626"/>
            <a:ext cx="1196640" cy="514203"/>
          </a:xfrm>
          <a:prstGeom prst="rect">
            <a:avLst/>
          </a:prstGeom>
          <a:ln>
            <a:noFill/>
          </a:ln>
        </p:spPr>
      </p:pic>
      <p:sp>
        <p:nvSpPr>
          <p:cNvPr id="4" name="3 Marcador de pie de página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s-PE"/>
          </a:p>
        </p:txBody>
      </p:sp>
      <p:grpSp>
        <p:nvGrpSpPr>
          <p:cNvPr id="13" name="Grupo 12"/>
          <p:cNvGrpSpPr/>
          <p:nvPr/>
        </p:nvGrpSpPr>
        <p:grpSpPr>
          <a:xfrm>
            <a:off x="7635096" y="779961"/>
            <a:ext cx="4214566" cy="487948"/>
            <a:chOff x="7635097" y="671471"/>
            <a:chExt cx="4214566" cy="487948"/>
          </a:xfrm>
        </p:grpSpPr>
        <p:sp>
          <p:nvSpPr>
            <p:cNvPr id="18" name="Rectángulo redondeado 17"/>
            <p:cNvSpPr/>
            <p:nvPr/>
          </p:nvSpPr>
          <p:spPr>
            <a:xfrm>
              <a:off x="7635097" y="687632"/>
              <a:ext cx="2604698" cy="471787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       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19" name="Rectángulo redondeado 18"/>
            <p:cNvSpPr/>
            <p:nvPr/>
          </p:nvSpPr>
          <p:spPr>
            <a:xfrm>
              <a:off x="10382012" y="671471"/>
              <a:ext cx="1467651" cy="471787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598</a:t>
              </a:r>
              <a:r>
                <a:rPr lang="es-MX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 </a:t>
              </a:r>
              <a:r>
                <a:rPr lang="es-MX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Inter.</a:t>
              </a:r>
              <a:endPara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pic>
          <p:nvPicPr>
            <p:cNvPr id="20" name="Imagen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83" y="763451"/>
              <a:ext cx="539759" cy="341570"/>
            </a:xfrm>
            <a:prstGeom prst="rect">
              <a:avLst/>
            </a:prstGeom>
          </p:spPr>
        </p:pic>
        <p:sp>
          <p:nvSpPr>
            <p:cNvPr id="21" name="CuadroTexto 20"/>
            <p:cNvSpPr txBox="1"/>
            <p:nvPr/>
          </p:nvSpPr>
          <p:spPr>
            <a:xfrm>
              <a:off x="8350359" y="782399"/>
              <a:ext cx="17331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Reconstrucción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</p:grpSp>
      <p:sp>
        <p:nvSpPr>
          <p:cNvPr id="22" name="CuadroTexto 21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32152" y="129789"/>
            <a:ext cx="10850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000000"/>
                </a:solidFill>
                <a:latin typeface="Helvetica" panose="020B0604020202030204" pitchFamily="34" charset="0"/>
              </a:rPr>
              <a:t>IV. AGENDA PENDIENTE (II): </a:t>
            </a:r>
            <a:r>
              <a:rPr lang="es-MX" sz="320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Helvetica" panose="020B0604020202030204" pitchFamily="34" charset="0"/>
              </a:rPr>
              <a:t>Pendiente de solicitud</a:t>
            </a:r>
            <a:endParaRPr lang="es-MX" sz="3200" dirty="0">
              <a:solidFill>
                <a:srgbClr val="000000">
                  <a:lumMod val="50000"/>
                  <a:lumOff val="50000"/>
                </a:srgbClr>
              </a:solidFill>
              <a:latin typeface="Helvetica" panose="020B0604020202030204" pitchFamily="34" charset="0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776225"/>
              </p:ext>
            </p:extLst>
          </p:nvPr>
        </p:nvGraphicFramePr>
        <p:xfrm>
          <a:off x="732152" y="1857913"/>
          <a:ext cx="10917392" cy="3750336"/>
        </p:xfrm>
        <a:graphic>
          <a:graphicData uri="http://schemas.openxmlformats.org/drawingml/2006/table">
            <a:tbl>
              <a:tblPr/>
              <a:tblGrid>
                <a:gridCol w="2906690"/>
                <a:gridCol w="1366837"/>
                <a:gridCol w="1366837"/>
                <a:gridCol w="1478153"/>
                <a:gridCol w="1255520"/>
                <a:gridCol w="1366837"/>
                <a:gridCol w="1176518"/>
              </a:tblGrid>
              <a:tr h="254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Nivel de </a:t>
                      </a:r>
                      <a:r>
                        <a:rPr lang="es-PE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Gobierno / </a:t>
                      </a:r>
                    </a:p>
                    <a:p>
                      <a:pPr algn="ctr" fontAlgn="ctr"/>
                      <a:r>
                        <a:rPr lang="es-PE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Ejecutor</a:t>
                      </a:r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Financiado</a:t>
                      </a:r>
                    </a:p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Por transferir</a:t>
                      </a:r>
                    </a:p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Agenda Pendiente</a:t>
                      </a:r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Total </a:t>
                      </a:r>
                      <a:endParaRPr lang="es-PE" sz="1600" b="0" i="0" u="none" strike="noStrike" dirty="0" smtClean="0"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algn="ctr" fontAlgn="ctr"/>
                      <a:r>
                        <a:rPr lang="es-PE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Agenda Pendiente</a:t>
                      </a:r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Total general</a:t>
                      </a:r>
                    </a:p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738364">
                <a:tc vMerge="1">
                  <a:txBody>
                    <a:bodyPr/>
                    <a:lstStyle/>
                    <a:p>
                      <a:pPr algn="ctr" fontAlgn="ctr"/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En evaluación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Pendiente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PE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50078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Agricultura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78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Educación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16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PE" sz="16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</a:t>
                      </a:r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111 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</a:t>
                      </a:r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127 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</a:t>
                      </a:r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127 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78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Pistas Y Veredas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317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78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Red </a:t>
                      </a:r>
                      <a:r>
                        <a:rPr lang="es-PE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Subnacional</a:t>
                      </a:r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- Caminos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788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Saneamiento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266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16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Total general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107 </a:t>
                      </a:r>
                      <a:endParaRPr lang="es-PE" sz="1600" b="1" i="0" u="none" strike="noStrike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 </a:t>
                      </a:r>
                      <a:endParaRPr lang="es-PE" sz="1600" b="1" i="0" u="none" strike="noStrike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114 </a:t>
                      </a:r>
                      <a:endParaRPr lang="es-PE" sz="1600" b="1" i="0" u="none" strike="noStrike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483 </a:t>
                      </a:r>
                      <a:endParaRPr lang="es-PE" sz="1600" b="1" i="0" u="none" strike="noStrike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598 </a:t>
                      </a:r>
                      <a:endParaRPr lang="es-PE" sz="1600" b="1" i="0" u="none" strike="noStrike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765 </a:t>
                      </a:r>
                      <a:endParaRPr lang="es-PE" sz="1600" b="1" i="0" u="none" strike="noStrike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7B7B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11" name="Rectángulo 10"/>
          <p:cNvSpPr/>
          <p:nvPr/>
        </p:nvSpPr>
        <p:spPr>
          <a:xfrm>
            <a:off x="9022315" y="1654771"/>
            <a:ext cx="1516532" cy="414159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098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2" name="Grupo 1"/>
          <p:cNvGrpSpPr/>
          <p:nvPr/>
        </p:nvGrpSpPr>
        <p:grpSpPr>
          <a:xfrm>
            <a:off x="963475" y="2146139"/>
            <a:ext cx="11029532" cy="2606277"/>
            <a:chOff x="1188156" y="4106710"/>
            <a:chExt cx="9969512" cy="2083720"/>
          </a:xfrm>
        </p:grpSpPr>
        <p:sp>
          <p:nvSpPr>
            <p:cNvPr id="85" name="Rectángulo redondeado 26"/>
            <p:cNvSpPr/>
            <p:nvPr/>
          </p:nvSpPr>
          <p:spPr>
            <a:xfrm>
              <a:off x="4484974" y="4124720"/>
              <a:ext cx="1420012" cy="802994"/>
            </a:xfrm>
            <a:prstGeom prst="roundRect">
              <a:avLst>
                <a:gd name="adj" fmla="val 174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 dirty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86" name="CuadroTexto 51"/>
            <p:cNvSpPr txBox="1">
              <a:spLocks noChangeArrowheads="1"/>
            </p:cNvSpPr>
            <p:nvPr/>
          </p:nvSpPr>
          <p:spPr bwMode="auto">
            <a:xfrm>
              <a:off x="4549158" y="4147247"/>
              <a:ext cx="1292510" cy="664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xtLst/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PE" altLang="es-PE" sz="1200" dirty="0" smtClean="0">
                  <a:latin typeface="Helvetica" pitchFamily="34" charset="0"/>
                </a:rPr>
                <a:t>Financiamiento regular de transferencia de fondos </a:t>
              </a:r>
              <a:endParaRPr lang="es-PE" altLang="es-PE" sz="1200" dirty="0">
                <a:latin typeface="Helvetica" pitchFamily="34" charset="0"/>
              </a:endParaRPr>
            </a:p>
          </p:txBody>
        </p:sp>
        <p:sp>
          <p:nvSpPr>
            <p:cNvPr id="87" name="Rectángulo redondeado 26"/>
            <p:cNvSpPr/>
            <p:nvPr/>
          </p:nvSpPr>
          <p:spPr>
            <a:xfrm>
              <a:off x="5928221" y="4124720"/>
              <a:ext cx="1170556" cy="750391"/>
            </a:xfrm>
            <a:prstGeom prst="roundRect">
              <a:avLst>
                <a:gd name="adj" fmla="val 174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 dirty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88" name="Rectángulo redondeado 26"/>
            <p:cNvSpPr/>
            <p:nvPr/>
          </p:nvSpPr>
          <p:spPr>
            <a:xfrm>
              <a:off x="3270552" y="4124720"/>
              <a:ext cx="1189187" cy="700232"/>
            </a:xfrm>
            <a:prstGeom prst="roundRect">
              <a:avLst>
                <a:gd name="adj" fmla="val 174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 sz="1400" dirty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89" name="CuadroTexto 101"/>
            <p:cNvSpPr txBox="1">
              <a:spLocks noChangeArrowheads="1"/>
            </p:cNvSpPr>
            <p:nvPr/>
          </p:nvSpPr>
          <p:spPr bwMode="auto">
            <a:xfrm>
              <a:off x="3295787" y="4172345"/>
              <a:ext cx="1140717" cy="5256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xtLst/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PE" altLang="es-PE" sz="1200" dirty="0" smtClean="0">
                  <a:latin typeface="Helvetica" pitchFamily="34" charset="0"/>
                </a:rPr>
                <a:t>Requerimiento de </a:t>
              </a:r>
              <a:r>
                <a:rPr lang="es-PE" altLang="es-PE" sz="1200" dirty="0">
                  <a:latin typeface="Helvetica" pitchFamily="34" charset="0"/>
                </a:rPr>
                <a:t>estudios de preinversión</a:t>
              </a:r>
            </a:p>
          </p:txBody>
        </p:sp>
        <p:sp>
          <p:nvSpPr>
            <p:cNvPr id="90" name="Rectángulo redondeado 26"/>
            <p:cNvSpPr/>
            <p:nvPr/>
          </p:nvSpPr>
          <p:spPr>
            <a:xfrm>
              <a:off x="1943482" y="4124720"/>
              <a:ext cx="1263752" cy="947307"/>
            </a:xfrm>
            <a:prstGeom prst="roundRect">
              <a:avLst>
                <a:gd name="adj" fmla="val 174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 sz="2400" dirty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91" name="CuadroTexto 105"/>
            <p:cNvSpPr txBox="1">
              <a:spLocks noChangeArrowheads="1"/>
            </p:cNvSpPr>
            <p:nvPr/>
          </p:nvSpPr>
          <p:spPr bwMode="auto">
            <a:xfrm>
              <a:off x="2056650" y="4162819"/>
              <a:ext cx="1092215" cy="81202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xtLst/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PE" altLang="es-PE" sz="1200" dirty="0" smtClean="0">
                  <a:latin typeface="Helvetica" pitchFamily="34" charset="0"/>
                </a:rPr>
                <a:t>Requerimiento de programación multianual de inversiones</a:t>
              </a:r>
              <a:endParaRPr lang="es-PE" altLang="es-PE" sz="1200" dirty="0">
                <a:latin typeface="Helvetica" pitchFamily="34" charset="0"/>
              </a:endParaRPr>
            </a:p>
          </p:txBody>
        </p:sp>
        <p:sp>
          <p:nvSpPr>
            <p:cNvPr id="92" name="Rectángulo redondeado 26"/>
            <p:cNvSpPr/>
            <p:nvPr/>
          </p:nvSpPr>
          <p:spPr>
            <a:xfrm>
              <a:off x="1188156" y="5260621"/>
              <a:ext cx="883223" cy="402296"/>
            </a:xfrm>
            <a:prstGeom prst="roundRect">
              <a:avLst>
                <a:gd name="adj" fmla="val 17421"/>
              </a:avLst>
            </a:prstGeom>
            <a:solidFill>
              <a:srgbClr val="D42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PE" sz="1400" b="1" dirty="0" smtClean="0">
                  <a:latin typeface="Helvetica" pitchFamily="34" charset="0"/>
                </a:rPr>
                <a:t>Ley  N° 30556</a:t>
              </a:r>
              <a:endParaRPr lang="es-PE" sz="1400" b="1" dirty="0">
                <a:latin typeface="Helvetica" pitchFamily="34" charset="0"/>
              </a:endParaRPr>
            </a:p>
          </p:txBody>
        </p:sp>
        <p:sp>
          <p:nvSpPr>
            <p:cNvPr id="93" name="Rectángulo redondeado 26"/>
            <p:cNvSpPr/>
            <p:nvPr/>
          </p:nvSpPr>
          <p:spPr>
            <a:xfrm>
              <a:off x="1208034" y="5751825"/>
              <a:ext cx="834054" cy="402296"/>
            </a:xfrm>
            <a:prstGeom prst="roundRect">
              <a:avLst>
                <a:gd name="adj" fmla="val 17421"/>
              </a:avLst>
            </a:prstGeom>
            <a:solidFill>
              <a:srgbClr val="D42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PE" sz="1400" b="1" dirty="0" smtClean="0">
                  <a:latin typeface="Helvetica" pitchFamily="34" charset="0"/>
                </a:rPr>
                <a:t>DL   N° 1354</a:t>
              </a:r>
              <a:endParaRPr lang="es-PE" sz="1400" b="1" dirty="0">
                <a:latin typeface="Helvetica" pitchFamily="34" charset="0"/>
              </a:endParaRPr>
            </a:p>
          </p:txBody>
        </p:sp>
        <p:pic>
          <p:nvPicPr>
            <p:cNvPr id="94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89" t="19599" b="23893"/>
            <a:stretch/>
          </p:blipFill>
          <p:spPr bwMode="auto">
            <a:xfrm>
              <a:off x="2539555" y="5795490"/>
              <a:ext cx="344742" cy="3655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5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645" t="15377" r="49785" b="23988"/>
            <a:stretch/>
          </p:blipFill>
          <p:spPr bwMode="auto">
            <a:xfrm>
              <a:off x="2429588" y="5252947"/>
              <a:ext cx="444489" cy="424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6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645" t="15377" r="49785" b="23988"/>
            <a:stretch/>
          </p:blipFill>
          <p:spPr bwMode="auto">
            <a:xfrm>
              <a:off x="3654679" y="5257250"/>
              <a:ext cx="444489" cy="424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645" t="15377" r="49785" b="23988"/>
            <a:stretch/>
          </p:blipFill>
          <p:spPr bwMode="auto">
            <a:xfrm>
              <a:off x="4832179" y="5696027"/>
              <a:ext cx="444489" cy="424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8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645" t="15377" r="49785" b="23988"/>
            <a:stretch/>
          </p:blipFill>
          <p:spPr bwMode="auto">
            <a:xfrm>
              <a:off x="6181344" y="5722054"/>
              <a:ext cx="444489" cy="424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9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89" t="19599" b="23893"/>
            <a:stretch/>
          </p:blipFill>
          <p:spPr bwMode="auto">
            <a:xfrm>
              <a:off x="3776813" y="5795490"/>
              <a:ext cx="344742" cy="3655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0" name="Rectángulo redondeado 26"/>
            <p:cNvSpPr/>
            <p:nvPr/>
          </p:nvSpPr>
          <p:spPr>
            <a:xfrm>
              <a:off x="7151880" y="4106710"/>
              <a:ext cx="1577906" cy="1204624"/>
            </a:xfrm>
            <a:prstGeom prst="roundRect">
              <a:avLst>
                <a:gd name="adj" fmla="val 174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s-PE" sz="1200" dirty="0">
                  <a:solidFill>
                    <a:schemeClr val="tx1"/>
                  </a:solidFill>
                  <a:latin typeface="Helvetica" pitchFamily="34" charset="0"/>
                </a:rPr>
                <a:t>Modalidades de contratación</a:t>
              </a:r>
              <a:r>
                <a:rPr lang="es-PE" sz="1200" dirty="0" smtClean="0">
                  <a:solidFill>
                    <a:schemeClr val="tx1"/>
                  </a:solidFill>
                  <a:latin typeface="Helvetica" pitchFamily="34" charset="0"/>
                </a:rPr>
                <a:t>:</a:t>
              </a:r>
            </a:p>
            <a:p>
              <a:pPr algn="ctr">
                <a:spcBef>
                  <a:spcPct val="0"/>
                </a:spcBef>
                <a:defRPr/>
              </a:pPr>
              <a:r>
                <a:rPr lang="es-PE" sz="1200" dirty="0" smtClean="0">
                  <a:solidFill>
                    <a:schemeClr val="tx1"/>
                  </a:solidFill>
                  <a:latin typeface="Helvetica" pitchFamily="34" charset="0"/>
                </a:rPr>
                <a:t>- </a:t>
              </a:r>
              <a:r>
                <a:rPr lang="es-MX" altLang="es-PE" sz="1200" dirty="0" smtClean="0">
                  <a:solidFill>
                    <a:schemeClr val="tx1"/>
                  </a:solidFill>
                  <a:latin typeface="Helvetica" pitchFamily="34" charset="0"/>
                </a:rPr>
                <a:t>Convenios </a:t>
              </a:r>
            </a:p>
            <a:p>
              <a:pPr algn="ctr">
                <a:spcBef>
                  <a:spcPct val="0"/>
                </a:spcBef>
                <a:defRPr/>
              </a:pPr>
              <a:r>
                <a:rPr lang="es-MX" altLang="es-PE" sz="1200" dirty="0" smtClean="0">
                  <a:solidFill>
                    <a:schemeClr val="tx1"/>
                  </a:solidFill>
                  <a:latin typeface="Helvetica" pitchFamily="34" charset="0"/>
                </a:rPr>
                <a:t> </a:t>
              </a:r>
              <a:r>
                <a:rPr lang="es-MX" altLang="es-PE" sz="1200" dirty="0">
                  <a:solidFill>
                    <a:schemeClr val="tx1"/>
                  </a:solidFill>
                  <a:latin typeface="Helvetica" pitchFamily="34" charset="0"/>
                </a:rPr>
                <a:t>Estado-Estado, </a:t>
              </a:r>
              <a:endParaRPr lang="es-MX" altLang="es-PE" sz="1200" dirty="0" smtClean="0">
                <a:solidFill>
                  <a:schemeClr val="tx1"/>
                </a:solidFill>
                <a:latin typeface="Helvetica" pitchFamily="34" charset="0"/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es-MX" altLang="es-PE" sz="1200" dirty="0" smtClean="0">
                  <a:solidFill>
                    <a:schemeClr val="tx1"/>
                  </a:solidFill>
                  <a:latin typeface="Helvetica" pitchFamily="34" charset="0"/>
                </a:rPr>
                <a:t>- Núcleos ejecutores</a:t>
              </a:r>
              <a:endParaRPr lang="es-PE" sz="1200" dirty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pic>
          <p:nvPicPr>
            <p:cNvPr id="101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89" t="19599" b="23893"/>
            <a:stretch/>
          </p:blipFill>
          <p:spPr bwMode="auto">
            <a:xfrm>
              <a:off x="7867737" y="5369243"/>
              <a:ext cx="344742" cy="3655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" name="Rectángulo redondeado 26"/>
            <p:cNvSpPr/>
            <p:nvPr/>
          </p:nvSpPr>
          <p:spPr>
            <a:xfrm>
              <a:off x="8760039" y="4124720"/>
              <a:ext cx="1106001" cy="636894"/>
            </a:xfrm>
            <a:prstGeom prst="roundRect">
              <a:avLst>
                <a:gd name="adj" fmla="val 174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>
                <a:spcBef>
                  <a:spcPct val="0"/>
                </a:spcBef>
                <a:tabLst>
                  <a:tab pos="0" algn="l"/>
                </a:tabLst>
                <a:defRPr/>
              </a:pPr>
              <a:r>
                <a:rPr lang="es-PE" sz="1200" dirty="0" smtClean="0">
                  <a:solidFill>
                    <a:schemeClr val="tx1"/>
                  </a:solidFill>
                  <a:latin typeface="Helvetica" pitchFamily="34" charset="0"/>
                </a:rPr>
                <a:t>Exigencia de EIA y CIRA</a:t>
              </a:r>
              <a:endParaRPr lang="es-PE" sz="1200" dirty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pic>
          <p:nvPicPr>
            <p:cNvPr id="103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645" t="15377" r="49785" b="23988"/>
            <a:stretch/>
          </p:blipFill>
          <p:spPr bwMode="auto">
            <a:xfrm>
              <a:off x="7671103" y="5729235"/>
              <a:ext cx="444489" cy="424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5" name="Rectángulo redondeado 26"/>
            <p:cNvSpPr/>
            <p:nvPr/>
          </p:nvSpPr>
          <p:spPr>
            <a:xfrm>
              <a:off x="9961384" y="4124720"/>
              <a:ext cx="1196284" cy="860233"/>
            </a:xfrm>
            <a:prstGeom prst="roundRect">
              <a:avLst>
                <a:gd name="adj" fmla="val 1742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>
                <a:spcBef>
                  <a:spcPct val="0"/>
                </a:spcBef>
                <a:tabLst>
                  <a:tab pos="0" algn="l"/>
                </a:tabLst>
                <a:defRPr/>
              </a:pPr>
              <a:r>
                <a:rPr lang="es-PE" sz="1200" dirty="0" smtClean="0">
                  <a:solidFill>
                    <a:schemeClr val="tx1"/>
                  </a:solidFill>
                  <a:latin typeface="Helvetica" pitchFamily="34" charset="0"/>
                </a:rPr>
                <a:t>Requerimiento  terreno 100% saneado, antes de inicio de obra</a:t>
              </a:r>
              <a:endParaRPr lang="es-PE" sz="1200" dirty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pic>
          <p:nvPicPr>
            <p:cNvPr id="106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645" t="15377" r="49785" b="23988"/>
            <a:stretch/>
          </p:blipFill>
          <p:spPr bwMode="auto">
            <a:xfrm>
              <a:off x="9048461" y="5311335"/>
              <a:ext cx="444489" cy="424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89" t="19599" b="23893"/>
            <a:stretch/>
          </p:blipFill>
          <p:spPr bwMode="auto">
            <a:xfrm>
              <a:off x="10476048" y="5824895"/>
              <a:ext cx="344742" cy="3655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2" descr="Resultado de imagen para CHECK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645" t="15377" r="49785" b="23988"/>
            <a:stretch/>
          </p:blipFill>
          <p:spPr bwMode="auto">
            <a:xfrm>
              <a:off x="10363762" y="5283865"/>
              <a:ext cx="444489" cy="424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9" name="CuadroTexto 71"/>
            <p:cNvSpPr txBox="1">
              <a:spLocks noChangeArrowheads="1"/>
            </p:cNvSpPr>
            <p:nvPr/>
          </p:nvSpPr>
          <p:spPr bwMode="auto">
            <a:xfrm>
              <a:off x="5957374" y="4162820"/>
              <a:ext cx="1099162" cy="5167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xtLst/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PE" altLang="es-PE" sz="1200" dirty="0" smtClean="0">
                  <a:latin typeface="Helvetica" pitchFamily="34" charset="0"/>
                </a:rPr>
                <a:t>Procedimiento  simplificado de contratación</a:t>
              </a:r>
              <a:endParaRPr lang="es-PE" altLang="es-PE" sz="1200" dirty="0">
                <a:latin typeface="Helvetica" pitchFamily="34" charset="0"/>
              </a:endParaRPr>
            </a:p>
          </p:txBody>
        </p:sp>
      </p:grpSp>
      <p:sp>
        <p:nvSpPr>
          <p:cNvPr id="58" name="Redondear rectángulo de esquina diagonal 57"/>
          <p:cNvSpPr/>
          <p:nvPr/>
        </p:nvSpPr>
        <p:spPr>
          <a:xfrm>
            <a:off x="1106958" y="1729040"/>
            <a:ext cx="10742567" cy="214713"/>
          </a:xfrm>
          <a:prstGeom prst="round2DiagRect">
            <a:avLst>
              <a:gd name="adj1" fmla="val 16667"/>
              <a:gd name="adj2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b="1" dirty="0">
              <a:latin typeface="Helvetica" pitchFamily="34" charset="0"/>
            </a:endParaRPr>
          </a:p>
        </p:txBody>
      </p:sp>
      <p:sp>
        <p:nvSpPr>
          <p:cNvPr id="60" name="Triángulo isósceles 59"/>
          <p:cNvSpPr/>
          <p:nvPr/>
        </p:nvSpPr>
        <p:spPr>
          <a:xfrm rot="5400000">
            <a:off x="11633260" y="1635601"/>
            <a:ext cx="432530" cy="401593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>
              <a:latin typeface="Helvetica" pitchFamily="34" charset="0"/>
            </a:endParaRPr>
          </a:p>
        </p:txBody>
      </p:sp>
      <p:pic>
        <p:nvPicPr>
          <p:cNvPr id="61" name="Picture 2" descr="Resultado de imagen para CHECK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45" t="15377" r="49785" b="23988"/>
          <a:stretch/>
        </p:blipFill>
        <p:spPr bwMode="auto">
          <a:xfrm>
            <a:off x="5062184" y="3553194"/>
            <a:ext cx="491750" cy="53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806694">
            <a:off x="5137594" y="4343351"/>
            <a:ext cx="417327" cy="112791"/>
          </a:xfrm>
          <a:prstGeom prst="rect">
            <a:avLst/>
          </a:prstGeom>
        </p:spPr>
      </p:pic>
      <p:pic>
        <p:nvPicPr>
          <p:cNvPr id="115" name="Picture 2" descr="Resultado de imagen para CHECK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45" t="15377" r="49785" b="23988"/>
          <a:stretch/>
        </p:blipFill>
        <p:spPr bwMode="auto">
          <a:xfrm>
            <a:off x="6487570" y="3586777"/>
            <a:ext cx="491750" cy="53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Imagen 1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806694">
            <a:off x="6644399" y="3794456"/>
            <a:ext cx="417327" cy="112791"/>
          </a:xfrm>
          <a:prstGeom prst="rect">
            <a:avLst/>
          </a:prstGeom>
        </p:spPr>
      </p:pic>
      <p:pic>
        <p:nvPicPr>
          <p:cNvPr id="117" name="Picture 2" descr="Resultado de imagen para CHECK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45" t="15377" r="49785" b="23988"/>
          <a:stretch/>
        </p:blipFill>
        <p:spPr bwMode="auto">
          <a:xfrm>
            <a:off x="9644623" y="4189071"/>
            <a:ext cx="491750" cy="53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Imagen 1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806694">
            <a:off x="9789980" y="4396022"/>
            <a:ext cx="417327" cy="11279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169" y="5505395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42" name="CuadroTexto 41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464968" y="437326"/>
            <a:ext cx="1158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Helvetica" panose="020B0604020202030204" pitchFamily="34" charset="0"/>
              </a:rPr>
              <a:t>V. MARCO NORMATIVO INSTITUCIONAL (I): </a:t>
            </a:r>
            <a:r>
              <a:rPr lang="es-MX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Decreto Legislativo 1354</a:t>
            </a:r>
            <a:endParaRPr lang="es-MX" sz="28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16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111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0" name="Imagen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507" y="5821451"/>
            <a:ext cx="1829969" cy="786348"/>
          </a:xfrm>
          <a:prstGeom prst="rect">
            <a:avLst/>
          </a:prstGeom>
          <a:ln>
            <a:noFill/>
          </a:ln>
        </p:spPr>
      </p:pic>
      <p:grpSp>
        <p:nvGrpSpPr>
          <p:cNvPr id="14" name="Grupo 13"/>
          <p:cNvGrpSpPr/>
          <p:nvPr/>
        </p:nvGrpSpPr>
        <p:grpSpPr>
          <a:xfrm>
            <a:off x="1700732" y="1553784"/>
            <a:ext cx="8963711" cy="3020313"/>
            <a:chOff x="2605775" y="1385718"/>
            <a:chExt cx="6960604" cy="2651887"/>
          </a:xfrm>
        </p:grpSpPr>
        <p:sp>
          <p:nvSpPr>
            <p:cNvPr id="124" name="Rectángulo redondeado 26"/>
            <p:cNvSpPr/>
            <p:nvPr/>
          </p:nvSpPr>
          <p:spPr>
            <a:xfrm>
              <a:off x="2605775" y="1397743"/>
              <a:ext cx="1535112" cy="430212"/>
            </a:xfrm>
            <a:prstGeom prst="roundRect">
              <a:avLst>
                <a:gd name="adj" fmla="val 17421"/>
              </a:avLst>
            </a:prstGeom>
            <a:solidFill>
              <a:srgbClr val="D42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2618674" y="1385718"/>
              <a:ext cx="6947705" cy="2651887"/>
              <a:chOff x="146232" y="1337124"/>
              <a:chExt cx="6947705" cy="2651887"/>
            </a:xfrm>
          </p:grpSpPr>
          <p:grpSp>
            <p:nvGrpSpPr>
              <p:cNvPr id="41" name="Grupo 40"/>
              <p:cNvGrpSpPr/>
              <p:nvPr/>
            </p:nvGrpSpPr>
            <p:grpSpPr>
              <a:xfrm>
                <a:off x="186056" y="1337124"/>
                <a:ext cx="6907881" cy="2651887"/>
                <a:chOff x="261820" y="1793848"/>
                <a:chExt cx="6907881" cy="2651887"/>
              </a:xfrm>
            </p:grpSpPr>
            <p:sp>
              <p:nvSpPr>
                <p:cNvPr id="45" name="CuadroTexto 102"/>
                <p:cNvSpPr txBox="1">
                  <a:spLocks noChangeArrowheads="1"/>
                </p:cNvSpPr>
                <p:nvPr/>
              </p:nvSpPr>
              <p:spPr bwMode="auto">
                <a:xfrm>
                  <a:off x="564350" y="2310969"/>
                  <a:ext cx="1192212" cy="21078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lnSpc>
                      <a:spcPts val="1200"/>
                    </a:lnSpc>
                    <a:spcBef>
                      <a:spcPct val="0"/>
                    </a:spcBef>
                    <a:buFontTx/>
                    <a:buNone/>
                  </a:pPr>
                  <a:endParaRPr lang="es-PE" altLang="es-PE" sz="1200" dirty="0" smtClean="0">
                    <a:solidFill>
                      <a:srgbClr val="4B4A4A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  <a:p>
                  <a:pPr marL="171450" indent="-171450">
                    <a:lnSpc>
                      <a:spcPts val="1200"/>
                    </a:lnSpc>
                    <a:spcBef>
                      <a:spcPct val="0"/>
                    </a:spcBef>
                    <a:buClr>
                      <a:srgbClr val="C00000"/>
                    </a:buClr>
                    <a:buFont typeface="Wingdings" panose="05000000000000000000" pitchFamily="2" charset="2"/>
                    <a:buChar char="§"/>
                  </a:pPr>
                  <a:r>
                    <a:rPr lang="es-PE" altLang="es-PE" sz="1200" dirty="0" smtClean="0">
                      <a:solidFill>
                        <a:srgbClr val="4B4A4A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Formulación de consultas técnicas.</a:t>
                  </a:r>
                </a:p>
                <a:p>
                  <a:pPr marL="171450" indent="-171450">
                    <a:lnSpc>
                      <a:spcPts val="1200"/>
                    </a:lnSpc>
                    <a:spcBef>
                      <a:spcPct val="0"/>
                    </a:spcBef>
                    <a:buClr>
                      <a:srgbClr val="C00000"/>
                    </a:buClr>
                    <a:buFont typeface="Wingdings" panose="05000000000000000000" pitchFamily="2" charset="2"/>
                    <a:buChar char="§"/>
                  </a:pPr>
                  <a:r>
                    <a:rPr lang="es-PE" altLang="es-PE" sz="1200" dirty="0" smtClean="0">
                      <a:solidFill>
                        <a:srgbClr val="4B4A4A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Absolución de consultas técnicas</a:t>
                  </a:r>
                </a:p>
                <a:p>
                  <a:pPr marL="171450" indent="-171450">
                    <a:lnSpc>
                      <a:spcPts val="1200"/>
                    </a:lnSpc>
                    <a:spcBef>
                      <a:spcPct val="0"/>
                    </a:spcBef>
                    <a:buClr>
                      <a:srgbClr val="C00000"/>
                    </a:buClr>
                    <a:buFont typeface="Wingdings" panose="05000000000000000000" pitchFamily="2" charset="2"/>
                    <a:buChar char="§"/>
                  </a:pPr>
                  <a:r>
                    <a:rPr lang="es-PE" altLang="es-PE" sz="1200" dirty="0" smtClean="0">
                      <a:solidFill>
                        <a:srgbClr val="4B4A4A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Plazo libre.</a:t>
                  </a:r>
                </a:p>
                <a:p>
                  <a:pPr marL="171450" indent="-171450">
                    <a:lnSpc>
                      <a:spcPts val="1200"/>
                    </a:lnSpc>
                    <a:spcBef>
                      <a:spcPct val="0"/>
                    </a:spcBef>
                    <a:buClr>
                      <a:srgbClr val="C00000"/>
                    </a:buClr>
                    <a:buFont typeface="Wingdings" panose="05000000000000000000" pitchFamily="2" charset="2"/>
                    <a:buChar char="§"/>
                  </a:pPr>
                  <a:r>
                    <a:rPr lang="es-PE" altLang="es-PE" sz="1200" dirty="0" smtClean="0">
                      <a:solidFill>
                        <a:srgbClr val="4B4A4A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Absolución presencial de consultas técnicas.</a:t>
                  </a:r>
                </a:p>
                <a:p>
                  <a:pPr marL="171450" indent="-171450">
                    <a:lnSpc>
                      <a:spcPts val="1200"/>
                    </a:lnSpc>
                    <a:spcBef>
                      <a:spcPct val="0"/>
                    </a:spcBef>
                    <a:buClr>
                      <a:srgbClr val="C00000"/>
                    </a:buClr>
                    <a:buFont typeface="Wingdings" panose="05000000000000000000" pitchFamily="2" charset="2"/>
                    <a:buChar char="§"/>
                  </a:pPr>
                  <a:r>
                    <a:rPr lang="es-PE" altLang="es-PE" sz="1200" dirty="0" smtClean="0">
                      <a:solidFill>
                        <a:srgbClr val="4B4A4A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Publicación del Acta presencial en SEACE </a:t>
                  </a:r>
                  <a:endParaRPr lang="es-PE" altLang="es-PE" sz="1200" dirty="0">
                    <a:solidFill>
                      <a:srgbClr val="4B4A4A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46" name="Rectángulo redondeado 26"/>
                <p:cNvSpPr/>
                <p:nvPr/>
              </p:nvSpPr>
              <p:spPr>
                <a:xfrm>
                  <a:off x="480895" y="2379635"/>
                  <a:ext cx="1268412" cy="2066099"/>
                </a:xfrm>
                <a:prstGeom prst="roundRect">
                  <a:avLst>
                    <a:gd name="adj" fmla="val 17421"/>
                  </a:avLst>
                </a:prstGeom>
                <a:noFill/>
                <a:ln>
                  <a:solidFill>
                    <a:srgbClr val="E22A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 dirty="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cxnSp>
              <p:nvCxnSpPr>
                <p:cNvPr id="47" name="Conector recto 46"/>
                <p:cNvCxnSpPr/>
                <p:nvPr/>
              </p:nvCxnSpPr>
              <p:spPr>
                <a:xfrm>
                  <a:off x="325320" y="2262160"/>
                  <a:ext cx="0" cy="360363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Elipse 47"/>
                <p:cNvSpPr/>
                <p:nvPr/>
              </p:nvSpPr>
              <p:spPr>
                <a:xfrm>
                  <a:off x="261820" y="2552673"/>
                  <a:ext cx="127000" cy="127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50" name="Rectángulo redondeado 26"/>
                <p:cNvSpPr/>
                <p:nvPr/>
              </p:nvSpPr>
              <p:spPr>
                <a:xfrm>
                  <a:off x="2095382" y="2379634"/>
                  <a:ext cx="1268413" cy="2066100"/>
                </a:xfrm>
                <a:prstGeom prst="roundRect">
                  <a:avLst>
                    <a:gd name="adj" fmla="val 17421"/>
                  </a:avLst>
                </a:prstGeom>
                <a:noFill/>
                <a:ln>
                  <a:solidFill>
                    <a:srgbClr val="E22A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 dirty="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51" name="Rectángulo redondeado 26"/>
                <p:cNvSpPr/>
                <p:nvPr/>
              </p:nvSpPr>
              <p:spPr>
                <a:xfrm>
                  <a:off x="1828682" y="1793848"/>
                  <a:ext cx="1535113" cy="430212"/>
                </a:xfrm>
                <a:prstGeom prst="roundRect">
                  <a:avLst>
                    <a:gd name="adj" fmla="val 17421"/>
                  </a:avLst>
                </a:prstGeom>
                <a:solidFill>
                  <a:srgbClr val="D42D2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 dirty="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52" name="CuadroTexto 105"/>
                <p:cNvSpPr txBox="1">
                  <a:spLocks noChangeArrowheads="1"/>
                </p:cNvSpPr>
                <p:nvPr/>
              </p:nvSpPr>
              <p:spPr bwMode="auto">
                <a:xfrm>
                  <a:off x="1837145" y="1894635"/>
                  <a:ext cx="1495425" cy="2702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 anchorCtr="0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s-PE" altLang="es-PE" sz="1400" b="1" dirty="0" smtClean="0">
                      <a:solidFill>
                        <a:schemeClr val="bg1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Actos preparatorios</a:t>
                  </a:r>
                  <a:endParaRPr lang="es-PE" altLang="es-PE" sz="1400" b="1" dirty="0">
                    <a:solidFill>
                      <a:schemeClr val="bg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cxnSp>
              <p:nvCxnSpPr>
                <p:cNvPr id="53" name="Conector recto 52"/>
                <p:cNvCxnSpPr/>
                <p:nvPr/>
              </p:nvCxnSpPr>
              <p:spPr>
                <a:xfrm>
                  <a:off x="1939807" y="2262160"/>
                  <a:ext cx="0" cy="360363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Elipse 53"/>
                <p:cNvSpPr/>
                <p:nvPr/>
              </p:nvSpPr>
              <p:spPr>
                <a:xfrm>
                  <a:off x="1876307" y="2552673"/>
                  <a:ext cx="127000" cy="127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57" name="Rectángulo redondeado 26"/>
                <p:cNvSpPr/>
                <p:nvPr/>
              </p:nvSpPr>
              <p:spPr>
                <a:xfrm>
                  <a:off x="5418499" y="1793848"/>
                  <a:ext cx="1751202" cy="430212"/>
                </a:xfrm>
                <a:prstGeom prst="roundRect">
                  <a:avLst>
                    <a:gd name="adj" fmla="val 17421"/>
                  </a:avLst>
                </a:prstGeom>
                <a:solidFill>
                  <a:srgbClr val="D42D2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 dirty="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59" name="CuadroTexto 105"/>
                <p:cNvSpPr txBox="1">
                  <a:spLocks noChangeArrowheads="1"/>
                </p:cNvSpPr>
                <p:nvPr/>
              </p:nvSpPr>
              <p:spPr bwMode="auto">
                <a:xfrm>
                  <a:off x="5431513" y="1795471"/>
                  <a:ext cx="1495425" cy="4593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s-PE" altLang="es-PE" sz="1400" b="1" dirty="0" err="1" smtClean="0">
                      <a:solidFill>
                        <a:schemeClr val="bg1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Prefeccionamiento</a:t>
                  </a:r>
                  <a:r>
                    <a:rPr lang="es-PE" altLang="es-PE" sz="1400" b="1" dirty="0" smtClean="0">
                      <a:solidFill>
                        <a:schemeClr val="bg1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 del contrato</a:t>
                  </a:r>
                  <a:endParaRPr lang="es-PE" altLang="es-PE" sz="1400" dirty="0">
                    <a:solidFill>
                      <a:schemeClr val="bg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cxnSp>
              <p:nvCxnSpPr>
                <p:cNvPr id="62" name="Conector recto 61"/>
                <p:cNvCxnSpPr/>
                <p:nvPr/>
              </p:nvCxnSpPr>
              <p:spPr>
                <a:xfrm flipH="1">
                  <a:off x="5537732" y="2207099"/>
                  <a:ext cx="1" cy="430040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Elipse 62"/>
                <p:cNvSpPr/>
                <p:nvPr/>
              </p:nvSpPr>
              <p:spPr>
                <a:xfrm>
                  <a:off x="5455842" y="2573640"/>
                  <a:ext cx="127000" cy="127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14" name="Rectángulo redondeado 26"/>
                <p:cNvSpPr/>
                <p:nvPr/>
              </p:nvSpPr>
              <p:spPr>
                <a:xfrm>
                  <a:off x="3693722" y="2373742"/>
                  <a:ext cx="1577392" cy="2071993"/>
                </a:xfrm>
                <a:prstGeom prst="roundRect">
                  <a:avLst>
                    <a:gd name="adj" fmla="val 9834"/>
                  </a:avLst>
                </a:prstGeom>
                <a:noFill/>
                <a:ln>
                  <a:solidFill>
                    <a:srgbClr val="E22A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 dirty="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19" name="Rectángulo redondeado 26"/>
                <p:cNvSpPr/>
                <p:nvPr/>
              </p:nvSpPr>
              <p:spPr>
                <a:xfrm>
                  <a:off x="3459714" y="1801785"/>
                  <a:ext cx="1851980" cy="430212"/>
                </a:xfrm>
                <a:prstGeom prst="roundRect">
                  <a:avLst>
                    <a:gd name="adj" fmla="val 17421"/>
                  </a:avLst>
                </a:prstGeom>
                <a:solidFill>
                  <a:srgbClr val="D42D2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 dirty="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20" name="CuadroTexto 105"/>
                <p:cNvSpPr txBox="1">
                  <a:spLocks noChangeArrowheads="1"/>
                </p:cNvSpPr>
                <p:nvPr/>
              </p:nvSpPr>
              <p:spPr bwMode="auto">
                <a:xfrm>
                  <a:off x="3561486" y="1891253"/>
                  <a:ext cx="1495425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s-PE" altLang="es-PE" sz="1400" b="1" dirty="0" smtClean="0">
                      <a:solidFill>
                        <a:schemeClr val="bg1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Etapa Selectiva</a:t>
                  </a:r>
                  <a:endParaRPr lang="es-PE" altLang="es-PE" sz="1400" dirty="0">
                    <a:solidFill>
                      <a:schemeClr val="bg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cxnSp>
              <p:nvCxnSpPr>
                <p:cNvPr id="121" name="Conector recto 120"/>
                <p:cNvCxnSpPr/>
                <p:nvPr/>
              </p:nvCxnSpPr>
              <p:spPr>
                <a:xfrm>
                  <a:off x="3551789" y="2270097"/>
                  <a:ext cx="0" cy="360363"/>
                </a:xfrm>
                <a:prstGeom prst="line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2" name="Elipse 121"/>
                <p:cNvSpPr/>
                <p:nvPr/>
              </p:nvSpPr>
              <p:spPr>
                <a:xfrm>
                  <a:off x="3488289" y="2560610"/>
                  <a:ext cx="127000" cy="1270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PE" sz="1200"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  <p:sp>
            <p:nvSpPr>
              <p:cNvPr id="125" name="CuadroTexto 105"/>
              <p:cNvSpPr txBox="1">
                <a:spLocks noChangeArrowheads="1"/>
              </p:cNvSpPr>
              <p:nvPr/>
            </p:nvSpPr>
            <p:spPr bwMode="auto">
              <a:xfrm>
                <a:off x="146232" y="1343330"/>
                <a:ext cx="1495425" cy="4593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s-PE" altLang="es-PE" sz="1400" b="1" dirty="0" smtClean="0">
                    <a:solidFill>
                      <a:schemeClr val="bg1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Expresión de Interés</a:t>
                </a:r>
              </a:p>
            </p:txBody>
          </p:sp>
        </p:grpSp>
      </p:grpSp>
      <p:sp>
        <p:nvSpPr>
          <p:cNvPr id="126" name="CuadroTexto 102"/>
          <p:cNvSpPr txBox="1">
            <a:spLocks noChangeArrowheads="1"/>
          </p:cNvSpPr>
          <p:nvPr/>
        </p:nvSpPr>
        <p:spPr bwMode="auto">
          <a:xfrm>
            <a:off x="4208153" y="2173312"/>
            <a:ext cx="145387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endParaRPr lang="es-PE" altLang="es-PE" sz="1200" dirty="0" smtClean="0">
              <a:solidFill>
                <a:srgbClr val="4B4A4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Modificación de PAC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Área usuaria formula requerimiento.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Estudios de mercado, valor referencial, certificación presupuestal.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Aprobación de Expediente de contratación.</a:t>
            </a:r>
          </a:p>
        </p:txBody>
      </p:sp>
      <p:sp>
        <p:nvSpPr>
          <p:cNvPr id="38" name="CuadroTexto 102"/>
          <p:cNvSpPr txBox="1">
            <a:spLocks noChangeArrowheads="1"/>
          </p:cNvSpPr>
          <p:nvPr/>
        </p:nvSpPr>
        <p:spPr bwMode="auto">
          <a:xfrm>
            <a:off x="6188336" y="2134679"/>
            <a:ext cx="2069759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endParaRPr lang="es-PE" altLang="es-PE" sz="1200" dirty="0" smtClean="0">
              <a:solidFill>
                <a:srgbClr val="4B4A4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Convocatoria.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Registro del participante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Consultas/observaciones administrativas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Integración de bases.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Presentación y admisibilidad de ofertas y Buena Pro.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Consentimiento Buena Pro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Consentimiento Buena Pro y Registro SEACE/Recurso de apelación. </a:t>
            </a:r>
          </a:p>
        </p:txBody>
      </p:sp>
      <p:sp>
        <p:nvSpPr>
          <p:cNvPr id="86" name="Rectángulo redondeado 26"/>
          <p:cNvSpPr/>
          <p:nvPr/>
        </p:nvSpPr>
        <p:spPr>
          <a:xfrm>
            <a:off x="8717131" y="2202724"/>
            <a:ext cx="1822129" cy="1014872"/>
          </a:xfrm>
          <a:prstGeom prst="roundRect">
            <a:avLst>
              <a:gd name="adj" fmla="val 9834"/>
            </a:avLst>
          </a:prstGeom>
          <a:noFill/>
          <a:ln>
            <a:solidFill>
              <a:srgbClr val="E22A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E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7" name="CuadroTexto 102"/>
          <p:cNvSpPr txBox="1">
            <a:spLocks noChangeArrowheads="1"/>
          </p:cNvSpPr>
          <p:nvPr/>
        </p:nvSpPr>
        <p:spPr bwMode="auto">
          <a:xfrm>
            <a:off x="8836755" y="2228490"/>
            <a:ext cx="15828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endParaRPr lang="es-PE" altLang="es-PE" sz="1200" dirty="0" smtClean="0">
              <a:solidFill>
                <a:srgbClr val="4B4A4A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Presentación de documentos.</a:t>
            </a:r>
          </a:p>
          <a:p>
            <a:pPr marL="171450" indent="-171450">
              <a:lnSpc>
                <a:spcPts val="12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PE" altLang="es-PE" sz="1200" dirty="0" smtClean="0">
                <a:solidFill>
                  <a:srgbClr val="4B4A4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Subsanación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385087" y="1142443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 smtClean="0"/>
              <a:t>12 DH</a:t>
            </a:r>
            <a:endParaRPr lang="es-PE" b="1" dirty="0"/>
          </a:p>
        </p:txBody>
      </p:sp>
      <p:sp>
        <p:nvSpPr>
          <p:cNvPr id="88" name="CuadroTexto 87"/>
          <p:cNvSpPr txBox="1"/>
          <p:nvPr/>
        </p:nvSpPr>
        <p:spPr>
          <a:xfrm>
            <a:off x="4031661" y="1142443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 smtClean="0"/>
              <a:t>Hasta 30 DC</a:t>
            </a:r>
            <a:endParaRPr lang="es-PE" b="1" dirty="0"/>
          </a:p>
        </p:txBody>
      </p:sp>
      <p:sp>
        <p:nvSpPr>
          <p:cNvPr id="89" name="CuadroTexto 88"/>
          <p:cNvSpPr txBox="1"/>
          <p:nvPr/>
        </p:nvSpPr>
        <p:spPr>
          <a:xfrm>
            <a:off x="6583013" y="1142443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 smtClean="0"/>
              <a:t>23 DH</a:t>
            </a:r>
            <a:endParaRPr lang="es-PE" b="1" dirty="0"/>
          </a:p>
        </p:txBody>
      </p:sp>
      <p:sp>
        <p:nvSpPr>
          <p:cNvPr id="90" name="CuadroTexto 89"/>
          <p:cNvSpPr txBox="1"/>
          <p:nvPr/>
        </p:nvSpPr>
        <p:spPr>
          <a:xfrm>
            <a:off x="9010768" y="1142443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5</a:t>
            </a:r>
            <a:r>
              <a:rPr lang="es-PE" b="1" dirty="0" smtClean="0"/>
              <a:t> DH</a:t>
            </a:r>
            <a:endParaRPr lang="es-PE" b="1" dirty="0"/>
          </a:p>
        </p:txBody>
      </p:sp>
      <p:sp>
        <p:nvSpPr>
          <p:cNvPr id="92" name="Rectángulo 91"/>
          <p:cNvSpPr/>
          <p:nvPr/>
        </p:nvSpPr>
        <p:spPr>
          <a:xfrm>
            <a:off x="1711201" y="4815734"/>
            <a:ext cx="2218299" cy="641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PE" sz="1200" dirty="0" smtClean="0">
                <a:solidFill>
                  <a:schemeClr val="tx1"/>
                </a:solidFill>
              </a:rPr>
              <a:t>Evita las controversias (apelaciones) en la etapa selectiva y mejora el objeto de contratación.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93" name="Rectángulo 92"/>
          <p:cNvSpPr/>
          <p:nvPr/>
        </p:nvSpPr>
        <p:spPr>
          <a:xfrm>
            <a:off x="1711201" y="5537532"/>
            <a:ext cx="2218299" cy="606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PE" sz="1200" dirty="0" smtClean="0">
                <a:solidFill>
                  <a:schemeClr val="tx1"/>
                </a:solidFill>
              </a:rPr>
              <a:t>No requiere contar con los recursos presupuestales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4047137" y="4709692"/>
            <a:ext cx="1938711" cy="641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PE" sz="1200" dirty="0" smtClean="0">
                <a:solidFill>
                  <a:schemeClr val="tx1"/>
                </a:solidFill>
              </a:rPr>
              <a:t>Determina costos acordes a los montos de las intervenciones.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95" name="Rectángulo 94"/>
          <p:cNvSpPr/>
          <p:nvPr/>
        </p:nvSpPr>
        <p:spPr>
          <a:xfrm>
            <a:off x="6103485" y="4696773"/>
            <a:ext cx="2154610" cy="641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PE" sz="1200" dirty="0" smtClean="0">
                <a:solidFill>
                  <a:schemeClr val="tx1"/>
                </a:solidFill>
              </a:rPr>
              <a:t>En 8 DH se selecciona a la empresa que ejecutará el contrato.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96" name="Rectángulo 95"/>
          <p:cNvSpPr/>
          <p:nvPr/>
        </p:nvSpPr>
        <p:spPr>
          <a:xfrm>
            <a:off x="8620921" y="4612058"/>
            <a:ext cx="2207180" cy="641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PE" sz="1200" dirty="0" smtClean="0">
                <a:solidFill>
                  <a:schemeClr val="tx1"/>
                </a:solidFill>
              </a:rPr>
              <a:t>Ejecución AD HOC en los contratos administrativos.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97" name="Rectángulo 96"/>
          <p:cNvSpPr/>
          <p:nvPr/>
        </p:nvSpPr>
        <p:spPr>
          <a:xfrm>
            <a:off x="6110446" y="5520082"/>
            <a:ext cx="2135932" cy="641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PE" sz="1200" dirty="0" smtClean="0">
                <a:solidFill>
                  <a:schemeClr val="tx1"/>
                </a:solidFill>
              </a:rPr>
              <a:t>No existe etapa de elevación al OSCE de absolución de consultas / observaciones (por todo monto S/).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98" name="Rectángulo 97"/>
          <p:cNvSpPr/>
          <p:nvPr/>
        </p:nvSpPr>
        <p:spPr>
          <a:xfrm>
            <a:off x="8620921" y="5118906"/>
            <a:ext cx="2212942" cy="641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PE" sz="1200" dirty="0" smtClean="0">
                <a:solidFill>
                  <a:schemeClr val="tx1"/>
                </a:solidFill>
              </a:rPr>
              <a:t>Otorgar adelantos en obras a través de fideicomisos.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99" name="Rectángulo 98"/>
          <p:cNvSpPr/>
          <p:nvPr/>
        </p:nvSpPr>
        <p:spPr>
          <a:xfrm>
            <a:off x="8620921" y="5620550"/>
            <a:ext cx="2207180" cy="641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PE" sz="1200" dirty="0" smtClean="0">
                <a:solidFill>
                  <a:schemeClr val="tx1"/>
                </a:solidFill>
              </a:rPr>
              <a:t>Permite inicio de obra con  INSPECTOR.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464886" y="274953"/>
            <a:ext cx="11888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Helvetica" panose="020B0604020202030204" pitchFamily="34" charset="0"/>
              </a:rPr>
              <a:t>V. MARCO NORMATIVO INSTITUCIONAL (II): </a:t>
            </a:r>
            <a:r>
              <a:rPr lang="es-MX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Contrataciones en la RCC</a:t>
            </a:r>
            <a:endParaRPr lang="es-MX" sz="28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17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669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6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  <a:buFont typeface="Calibri"/>
                <a:buNone/>
              </a:pPr>
              <a:t>18</a:t>
            </a:fld>
            <a:endParaRPr lang="en" sz="16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169" y="5505395"/>
            <a:ext cx="1829969" cy="786348"/>
          </a:xfrm>
          <a:prstGeom prst="rect">
            <a:avLst/>
          </a:prstGeom>
          <a:ln>
            <a:noFill/>
          </a:ln>
        </p:spPr>
      </p:pic>
      <p:grpSp>
        <p:nvGrpSpPr>
          <p:cNvPr id="12" name="Grupo 11"/>
          <p:cNvGrpSpPr/>
          <p:nvPr/>
        </p:nvGrpSpPr>
        <p:grpSpPr>
          <a:xfrm>
            <a:off x="1748993" y="1542401"/>
            <a:ext cx="8694013" cy="4179626"/>
            <a:chOff x="854785" y="1135970"/>
            <a:chExt cx="8866147" cy="4840292"/>
          </a:xfrm>
        </p:grpSpPr>
        <p:sp>
          <p:nvSpPr>
            <p:cNvPr id="26" name="CuadroTexto 25"/>
            <p:cNvSpPr txBox="1"/>
            <p:nvPr/>
          </p:nvSpPr>
          <p:spPr>
            <a:xfrm>
              <a:off x="854785" y="3179167"/>
              <a:ext cx="7389378" cy="356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PE"/>
              </a:defPPr>
              <a:lvl1pPr>
                <a:spcBef>
                  <a:spcPct val="0"/>
                </a:spcBef>
                <a:defRPr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</a:lstStyle>
            <a:p>
              <a:r>
                <a:rPr lang="es-PE" sz="1400" dirty="0" smtClean="0"/>
                <a:t>ESTUDIO BÁSICO DE INGENIERÍA</a:t>
              </a:r>
              <a:endParaRPr lang="es-PE" sz="1400" dirty="0"/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869693" y="1135970"/>
              <a:ext cx="8851239" cy="4840292"/>
              <a:chOff x="876567" y="981238"/>
              <a:chExt cx="8851239" cy="4928266"/>
            </a:xfrm>
          </p:grpSpPr>
          <p:grpSp>
            <p:nvGrpSpPr>
              <p:cNvPr id="3" name="Grupo 2"/>
              <p:cNvGrpSpPr/>
              <p:nvPr/>
            </p:nvGrpSpPr>
            <p:grpSpPr>
              <a:xfrm>
                <a:off x="876567" y="1602808"/>
                <a:ext cx="7858817" cy="4306696"/>
                <a:chOff x="1381834" y="1809236"/>
                <a:chExt cx="6759088" cy="4306696"/>
              </a:xfrm>
            </p:grpSpPr>
            <p:grpSp>
              <p:nvGrpSpPr>
                <p:cNvPr id="2" name="Grupo 1"/>
                <p:cNvGrpSpPr/>
                <p:nvPr/>
              </p:nvGrpSpPr>
              <p:grpSpPr>
                <a:xfrm>
                  <a:off x="1381834" y="1809236"/>
                  <a:ext cx="5776676" cy="3116932"/>
                  <a:chOff x="1625674" y="1474339"/>
                  <a:chExt cx="5776676" cy="3116932"/>
                </a:xfrm>
              </p:grpSpPr>
              <p:sp>
                <p:nvSpPr>
                  <p:cNvPr id="17" name="CuadroTexto 16"/>
                  <p:cNvSpPr txBox="1"/>
                  <p:nvPr/>
                </p:nvSpPr>
                <p:spPr>
                  <a:xfrm>
                    <a:off x="1628359" y="1474339"/>
                    <a:ext cx="2720802" cy="61693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s-PE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a:t>SOLICITUD DE FINANCIAMIENTO </a:t>
                    </a:r>
                    <a:endParaRPr lang="es-PE" sz="14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elvetica" pitchFamily="34" charset="0"/>
                      <a:ea typeface="MS PGothic" panose="020B0600070205080204" pitchFamily="34" charset="-128"/>
                      <a:cs typeface="Arial" panose="020B0604020202020204" pitchFamily="34" charset="0"/>
                    </a:endParaRP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s-PE" sz="14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a:t>(</a:t>
                    </a:r>
                    <a:r>
                      <a:rPr lang="es-PE" sz="14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a:t>firmado por A</a:t>
                    </a:r>
                    <a:r>
                      <a:rPr lang="es-PE" sz="14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rPr>
                      <a:t>lcalde)</a:t>
                    </a:r>
                    <a:endParaRPr lang="es-PE" sz="1400" i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elvetica" pitchFamily="34" charset="0"/>
                      <a:ea typeface="MS PGothic" panose="020B0600070205080204" pitchFamily="34" charset="-128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" name="CuadroTexto 17"/>
                  <p:cNvSpPr txBox="1"/>
                  <p:nvPr/>
                </p:nvSpPr>
                <p:spPr>
                  <a:xfrm>
                    <a:off x="1625674" y="2076433"/>
                    <a:ext cx="3776243" cy="3629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s-PE"/>
                    </a:defPPr>
                    <a:lvl1pPr>
                      <a:spcBef>
                        <a:spcPct val="0"/>
                      </a:spcBef>
                      <a:defRPr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</a:lstStyle>
                  <a:p>
                    <a:r>
                      <a:rPr lang="es-PE" sz="1400" dirty="0" smtClean="0"/>
                      <a:t>FORMATO UNICO DE RECONSTRUCCIÓN (FUR)</a:t>
                    </a:r>
                    <a:endParaRPr lang="es-PE" sz="1400" dirty="0"/>
                  </a:p>
                </p:txBody>
              </p:sp>
              <p:sp>
                <p:nvSpPr>
                  <p:cNvPr id="19" name="CuadroTexto 18"/>
                  <p:cNvSpPr txBox="1"/>
                  <p:nvPr/>
                </p:nvSpPr>
                <p:spPr>
                  <a:xfrm>
                    <a:off x="1627329" y="2506375"/>
                    <a:ext cx="5568038" cy="36290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s-PE"/>
                    </a:defPPr>
                    <a:lvl1pPr>
                      <a:spcBef>
                        <a:spcPct val="0"/>
                      </a:spcBef>
                      <a:defRPr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</a:lstStyle>
                  <a:p>
                    <a:r>
                      <a:rPr lang="es-PE" sz="1400" dirty="0" smtClean="0"/>
                      <a:t>RESOLUCION DE APROBACIÓN DEL EXPEDIENTE TÉCNICO </a:t>
                    </a:r>
                    <a:endParaRPr lang="es-PE" sz="1400" dirty="0"/>
                  </a:p>
                </p:txBody>
              </p:sp>
              <p:sp>
                <p:nvSpPr>
                  <p:cNvPr id="23" name="CuadroTexto 22"/>
                  <p:cNvSpPr txBox="1"/>
                  <p:nvPr/>
                </p:nvSpPr>
                <p:spPr>
                  <a:xfrm>
                    <a:off x="1625674" y="3800700"/>
                    <a:ext cx="2764218" cy="3629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s-PE"/>
                    </a:defPPr>
                    <a:lvl1pPr>
                      <a:spcBef>
                        <a:spcPct val="0"/>
                      </a:spcBef>
                      <a:defRPr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</a:lstStyle>
                  <a:p>
                    <a:r>
                      <a:rPr lang="es-PE" sz="1400" dirty="0" smtClean="0"/>
                      <a:t>CRONOGRAMA DE DESEMBOLSO</a:t>
                    </a:r>
                    <a:endParaRPr lang="es-PE" sz="1400" dirty="0"/>
                  </a:p>
                </p:txBody>
              </p:sp>
              <p:sp>
                <p:nvSpPr>
                  <p:cNvPr id="25" name="CuadroTexto 24"/>
                  <p:cNvSpPr txBox="1"/>
                  <p:nvPr/>
                </p:nvSpPr>
                <p:spPr>
                  <a:xfrm>
                    <a:off x="1625674" y="4228366"/>
                    <a:ext cx="2177923" cy="3629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s-PE"/>
                    </a:defPPr>
                    <a:lvl1pPr>
                      <a:spcBef>
                        <a:spcPct val="0"/>
                      </a:spcBef>
                      <a:defRPr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</a:lstStyle>
                  <a:p>
                    <a:r>
                      <a:rPr lang="es-PE" sz="1400" dirty="0" smtClean="0"/>
                      <a:t>CADENA PROGRAMÁTICA</a:t>
                    </a:r>
                    <a:endParaRPr lang="es-PE" sz="1400" dirty="0"/>
                  </a:p>
                </p:txBody>
              </p:sp>
              <p:sp>
                <p:nvSpPr>
                  <p:cNvPr id="35" name="CuadroTexto 34"/>
                  <p:cNvSpPr txBox="1"/>
                  <p:nvPr/>
                </p:nvSpPr>
                <p:spPr>
                  <a:xfrm>
                    <a:off x="1625674" y="3383803"/>
                    <a:ext cx="5776676" cy="3629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s-PE"/>
                    </a:defPPr>
                    <a:lvl1pPr>
                      <a:spcBef>
                        <a:spcPct val="0"/>
                      </a:spcBef>
                      <a:defRPr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</a:lstStyle>
                  <a:p>
                    <a:r>
                      <a:rPr lang="es-PE" sz="1400" dirty="0" smtClean="0"/>
                      <a:t>FORMATO DE CORRESPONDENCIA DE LAS INVERSIONES CON EL PIRCC</a:t>
                    </a:r>
                    <a:endParaRPr lang="es-PE" sz="1400" dirty="0"/>
                  </a:p>
                </p:txBody>
              </p:sp>
            </p:grpSp>
            <p:sp>
              <p:nvSpPr>
                <p:cNvPr id="24" name="CuadroTexto 23"/>
                <p:cNvSpPr txBox="1"/>
                <p:nvPr/>
              </p:nvSpPr>
              <p:spPr>
                <a:xfrm>
                  <a:off x="1383489" y="4990929"/>
                  <a:ext cx="6757433" cy="11250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s-PE"/>
                  </a:defPPr>
                  <a:lvl1pPr>
                    <a:spcBef>
                      <a:spcPct val="0"/>
                    </a:spcBef>
                    <a:defRPr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elvetica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</a:lstStyle>
                <a:p>
                  <a:r>
                    <a:rPr lang="es-PE" sz="1400" dirty="0" smtClean="0"/>
                    <a:t>INFORME DE GESTIÓN DE RIESGOS: </a:t>
                  </a:r>
                </a:p>
                <a:p>
                  <a:r>
                    <a:rPr lang="es-MX" sz="1400" b="0" dirty="0" smtClean="0"/>
                    <a:t>(</a:t>
                  </a:r>
                  <a:r>
                    <a:rPr lang="es-MX" sz="1400" b="0" i="1" dirty="0" smtClean="0"/>
                    <a:t>En donde se indique </a:t>
                  </a:r>
                  <a:r>
                    <a:rPr lang="es-MX" sz="1400" b="0" i="1" dirty="0"/>
                    <a:t>que la Intervención no se encuentra en una zona de riesgo no mitigable </a:t>
                  </a:r>
                  <a:endParaRPr lang="es-MX" sz="1400" b="0" i="1" dirty="0" smtClean="0"/>
                </a:p>
                <a:p>
                  <a:r>
                    <a:rPr lang="es-MX" sz="1400" b="0" i="1" dirty="0" smtClean="0"/>
                    <a:t>ni </a:t>
                  </a:r>
                  <a:r>
                    <a:rPr lang="es-MX" sz="1400" b="0" i="1" dirty="0"/>
                    <a:t>intangible o inhabitable, y que el proyecto cumple con la normatividad de gestión de </a:t>
                  </a:r>
                  <a:r>
                    <a:rPr lang="es-MX" sz="1400" b="0" i="1" dirty="0" smtClean="0"/>
                    <a:t>riesgos</a:t>
                  </a:r>
                  <a:r>
                    <a:rPr lang="es-MX" sz="1400" b="0" dirty="0" smtClean="0"/>
                    <a:t>)</a:t>
                  </a:r>
                  <a:endParaRPr lang="es-MX" sz="1400" b="0" dirty="0"/>
                </a:p>
                <a:p>
                  <a:endParaRPr lang="es-PE" sz="1400" dirty="0"/>
                </a:p>
              </p:txBody>
            </p:sp>
          </p:grpSp>
          <p:sp>
            <p:nvSpPr>
              <p:cNvPr id="32" name="Rectángulo redondeado 26"/>
              <p:cNvSpPr/>
              <p:nvPr/>
            </p:nvSpPr>
            <p:spPr>
              <a:xfrm>
                <a:off x="8587070" y="981238"/>
                <a:ext cx="1140736" cy="483817"/>
              </a:xfrm>
              <a:prstGeom prst="roundRect">
                <a:avLst>
                  <a:gd name="adj" fmla="val 17421"/>
                </a:avLst>
              </a:prstGeom>
              <a:solidFill>
                <a:srgbClr val="D42D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s-PE" sz="1100" b="1" dirty="0" smtClean="0">
                    <a:latin typeface="Helvetica" pitchFamily="34" charset="0"/>
                  </a:rPr>
                  <a:t>OBRA</a:t>
                </a:r>
                <a:endParaRPr lang="es-PE" sz="1100" b="1" dirty="0">
                  <a:latin typeface="Helvetica" pitchFamily="34" charset="0"/>
                </a:endParaRPr>
              </a:p>
            </p:txBody>
          </p:sp>
          <p:pic>
            <p:nvPicPr>
              <p:cNvPr id="48" name="Picture 2" descr="Resultado de imagen para CHECK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2645" t="15377" r="49785" b="23988"/>
              <a:stretch/>
            </p:blipFill>
            <p:spPr bwMode="auto">
              <a:xfrm>
                <a:off x="8783048" y="1604271"/>
                <a:ext cx="578736" cy="4685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" name="Picture 2" descr="Resultado de imagen para CHECK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2645" t="15377" r="49785" b="23988"/>
              <a:stretch/>
            </p:blipFill>
            <p:spPr bwMode="auto">
              <a:xfrm>
                <a:off x="8783048" y="2062093"/>
                <a:ext cx="578736" cy="4685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0" name="Picture 2" descr="Resultado de imagen para CHECK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2645" t="15377" r="49785" b="23988"/>
              <a:stretch/>
            </p:blipFill>
            <p:spPr bwMode="auto">
              <a:xfrm>
                <a:off x="8783048" y="2542604"/>
                <a:ext cx="578736" cy="4685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2" name="Picture 2" descr="Resultado de imagen para CHECK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2645" t="15377" r="49785" b="23988"/>
              <a:stretch/>
            </p:blipFill>
            <p:spPr bwMode="auto">
              <a:xfrm>
                <a:off x="8783048" y="3858885"/>
                <a:ext cx="578736" cy="4685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3" name="Picture 2" descr="Resultado de imagen para CHECK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2645" t="15377" r="49785" b="23988"/>
              <a:stretch/>
            </p:blipFill>
            <p:spPr bwMode="auto">
              <a:xfrm>
                <a:off x="8783048" y="4289719"/>
                <a:ext cx="578736" cy="4685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4" name="Picture 2" descr="Resultado de imagen para CHECK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2645" t="15377" r="49785" b="23988"/>
              <a:stretch/>
            </p:blipFill>
            <p:spPr bwMode="auto">
              <a:xfrm>
                <a:off x="8783048" y="4821157"/>
                <a:ext cx="578736" cy="4685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2" descr="Resultado de imagen para CHECK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2645" t="15377" r="49785" b="23988"/>
              <a:stretch/>
            </p:blipFill>
            <p:spPr bwMode="auto">
              <a:xfrm>
                <a:off x="8783048" y="3449695"/>
                <a:ext cx="575417" cy="4685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1" name="Picture 2" descr="Resultado de imagen para CHECK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9" t="19599" b="23893"/>
              <a:stretch/>
            </p:blipFill>
            <p:spPr bwMode="auto">
              <a:xfrm>
                <a:off x="8972990" y="3023116"/>
                <a:ext cx="385475" cy="4572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67" name="Rectángulo redondeado 26"/>
          <p:cNvSpPr/>
          <p:nvPr/>
        </p:nvSpPr>
        <p:spPr>
          <a:xfrm>
            <a:off x="1816010" y="1467820"/>
            <a:ext cx="6921590" cy="426747"/>
          </a:xfrm>
          <a:prstGeom prst="roundRect">
            <a:avLst>
              <a:gd name="adj" fmla="val 17421"/>
            </a:avLst>
          </a:prstGeom>
          <a:solidFill>
            <a:srgbClr val="D42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1400" b="1" dirty="0" smtClean="0">
                <a:latin typeface="Helvetica" pitchFamily="34" charset="0"/>
              </a:rPr>
              <a:t>REQUISITOS DE SOLICITUD</a:t>
            </a:r>
            <a:endParaRPr lang="es-PE" sz="1400" b="1" dirty="0">
              <a:latin typeface="Helvetic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8" name="CuadroTexto 54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19354" y="280035"/>
            <a:ext cx="114726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Helvetica" panose="020B0604020202030204" pitchFamily="34" charset="0"/>
              </a:rPr>
              <a:t>V. MARCO NORMATIVO INSTITUCIONAL (III): </a:t>
            </a:r>
            <a:r>
              <a:rPr lang="es-MX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Requisitos para el financiamiento</a:t>
            </a:r>
            <a:endParaRPr lang="es-MX" sz="28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7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1B05FFD2-8D03-4008-83B1-9B235E4C2D63}"/>
              </a:ext>
            </a:extLst>
          </p:cNvPr>
          <p:cNvSpPr txBox="1"/>
          <p:nvPr/>
        </p:nvSpPr>
        <p:spPr>
          <a:xfrm>
            <a:off x="2363073" y="2733791"/>
            <a:ext cx="6713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600" b="1" dirty="0" smtClean="0">
                <a:latin typeface="Helvetica" panose="020B0604020202030204" pitchFamily="34" charset="0"/>
              </a:rPr>
              <a:t>MUCHAS GRACIAS</a:t>
            </a:r>
          </a:p>
          <a:p>
            <a:pPr algn="ctr"/>
            <a:endParaRPr lang="es-PE" sz="3600" dirty="0">
              <a:latin typeface="Helvetica" panose="020B0604020202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1B05FFD2-8D03-4008-83B1-9B235E4C2D63}"/>
              </a:ext>
            </a:extLst>
          </p:cNvPr>
          <p:cNvSpPr txBox="1"/>
          <p:nvPr/>
        </p:nvSpPr>
        <p:spPr>
          <a:xfrm>
            <a:off x="454114" y="3736208"/>
            <a:ext cx="95263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E" sz="1600" b="1" dirty="0" smtClean="0">
              <a:latin typeface="Helvetica" panose="020B0604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600" b="1" dirty="0" smtClean="0">
                <a:latin typeface="Helvetica" panose="020B0604020202030204" pitchFamily="34" charset="0"/>
              </a:rPr>
              <a:t>Lima</a:t>
            </a:r>
            <a:endParaRPr lang="es-PE" sz="1600" b="1" dirty="0" smtClean="0">
              <a:latin typeface="Helvetica" panose="020B0604020202030204" pitchFamily="34" charset="0"/>
            </a:endParaRPr>
          </a:p>
          <a:p>
            <a:r>
              <a:rPr lang="es-PE" sz="1600" dirty="0" smtClean="0">
                <a:latin typeface="Helvetica" panose="020B0604020202030204" pitchFamily="34" charset="0"/>
              </a:rPr>
              <a:t>Jirón de la Unión 264- Piso 7. Lima Central </a:t>
            </a:r>
          </a:p>
          <a:p>
            <a:r>
              <a:rPr lang="es-PE" sz="1600" dirty="0" smtClean="0">
                <a:latin typeface="Helvetica" panose="020B0604020202030204" pitchFamily="34" charset="0"/>
                <a:hlinkClick r:id="rId2"/>
              </a:rPr>
              <a:t>www.rcc.gob.pe</a:t>
            </a:r>
            <a:r>
              <a:rPr lang="es-PE" sz="1600" dirty="0" smtClean="0">
                <a:latin typeface="Helvetica" panose="020B0604020202030204" pitchFamily="34" charset="0"/>
              </a:rPr>
              <a:t> </a:t>
            </a:r>
          </a:p>
          <a:p>
            <a:r>
              <a:rPr lang="es-PE" sz="1600" dirty="0" smtClean="0">
                <a:latin typeface="Helvetica" panose="020B0604020202030204" pitchFamily="34" charset="0"/>
                <a:hlinkClick r:id="rId3"/>
              </a:rPr>
              <a:t>consultas@rcc.gob.pe</a:t>
            </a:r>
            <a:r>
              <a:rPr lang="es-PE" sz="1600" dirty="0" smtClean="0">
                <a:latin typeface="Helvetica" panose="020B0604020202030204" pitchFamily="34" charset="0"/>
              </a:rPr>
              <a:t> </a:t>
            </a:r>
            <a:endParaRPr lang="es-PE" sz="1600" dirty="0">
              <a:latin typeface="Helvetica" panose="020B0604020202030204" pitchFamily="34" charset="0"/>
            </a:endParaRPr>
          </a:p>
          <a:p>
            <a:endParaRPr lang="es-PE" sz="1600" dirty="0" smtClean="0">
              <a:latin typeface="Helvetica" panose="020B0604020202030204" pitchFamily="34" charset="0"/>
            </a:endParaRPr>
          </a:p>
          <a:p>
            <a:pPr algn="ctr"/>
            <a:endParaRPr lang="es-PE" sz="3200" dirty="0">
              <a:latin typeface="Helvetica" panose="020B0604020202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054" y="189457"/>
            <a:ext cx="2357483" cy="101302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624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560655" y="507534"/>
            <a:ext cx="11787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CONTENIDO</a:t>
            </a:r>
            <a:endParaRPr lang="es-PE" sz="3600" b="1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79" y="5833798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40" name="CuadroTexto 39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2033854" y="1453029"/>
            <a:ext cx="920564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es-PE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ROL DE LA AUTORIDAD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es-PE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EJES DE POLITICA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META </a:t>
            </a: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PLAN AL </a:t>
            </a: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2021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AVANCES </a:t>
            </a: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PLAN AL </a:t>
            </a: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2021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AGENDA PENDIENTE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MARCO NORMATIVO INSTITUCIONAL</a:t>
            </a:r>
          </a:p>
          <a:p>
            <a:pPr marL="857250" indent="-857250">
              <a:buFont typeface="+mj-lt"/>
              <a:buAutoNum type="romanUcPeriod"/>
            </a:pPr>
            <a:endParaRPr lang="es-MX" sz="2800" dirty="0">
              <a:latin typeface="Helvetica" panose="020B0604020202030204" pitchFamily="34" charset="0"/>
            </a:endParaRPr>
          </a:p>
          <a:p>
            <a:pPr marL="857250" indent="-857250">
              <a:buFont typeface="+mj-lt"/>
              <a:buAutoNum type="romanUcPeriod"/>
            </a:pPr>
            <a:endParaRPr lang="es-MX" sz="2800" dirty="0" smtClean="0">
              <a:latin typeface="Helvetica" panose="020B0604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0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560655" y="507534"/>
            <a:ext cx="11787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latin typeface="Helvetica" panose="020B0604020202030204" pitchFamily="34" charset="0"/>
              </a:rPr>
              <a:t>I. EL </a:t>
            </a:r>
            <a:r>
              <a:rPr lang="es-MX" sz="3600" dirty="0">
                <a:latin typeface="Helvetica" panose="020B0604020202030204" pitchFamily="34" charset="0"/>
              </a:rPr>
              <a:t>ROL DE LA </a:t>
            </a:r>
            <a:r>
              <a:rPr lang="es-MX" sz="3600" dirty="0" smtClean="0">
                <a:latin typeface="Helvetica" panose="020B0604020202030204" pitchFamily="34" charset="0"/>
              </a:rPr>
              <a:t>AUTORIDAD</a:t>
            </a:r>
            <a:endParaRPr lang="es-PE" sz="3600" dirty="0">
              <a:latin typeface="Helvetica" panose="020B0604020202030204" pitchFamily="34" charset="0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672432" y="1030826"/>
            <a:ext cx="10914036" cy="5202194"/>
            <a:chOff x="-667463" y="659164"/>
            <a:chExt cx="12464647" cy="5770468"/>
          </a:xfrm>
        </p:grpSpPr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FE893A8A-DA23-479C-BD67-5A776C3497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intStroke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498" t="17268" r="34712" b="64980"/>
            <a:stretch/>
          </p:blipFill>
          <p:spPr>
            <a:xfrm>
              <a:off x="3810836" y="659164"/>
              <a:ext cx="4576059" cy="18095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</p:pic>
        <p:pic>
          <p:nvPicPr>
            <p:cNvPr id="15" name="Imagen 14">
              <a:extLst>
                <a:ext uri="{FF2B5EF4-FFF2-40B4-BE49-F238E27FC236}">
                  <a16:creationId xmlns="" xmlns:a16="http://schemas.microsoft.com/office/drawing/2014/main" id="{FE893A8A-DA23-479C-BD67-5A776C3497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85" t="35464" r="29181" b="51888"/>
            <a:stretch/>
          </p:blipFill>
          <p:spPr>
            <a:xfrm>
              <a:off x="2863175" y="2552391"/>
              <a:ext cx="6351686" cy="12273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FE893A8A-DA23-479C-BD67-5A776C3497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298" t="48379" r="35514" b="40970"/>
            <a:stretch/>
          </p:blipFill>
          <p:spPr>
            <a:xfrm>
              <a:off x="3782840" y="3853922"/>
              <a:ext cx="4472249" cy="822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</p:pic>
        <p:pic>
          <p:nvPicPr>
            <p:cNvPr id="17" name="Imagen 16">
              <a:extLst>
                <a:ext uri="{FF2B5EF4-FFF2-40B4-BE49-F238E27FC236}">
                  <a16:creationId xmlns="" xmlns:a16="http://schemas.microsoft.com/office/drawing/2014/main" id="{FE893A8A-DA23-479C-BD67-5A776C3497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473" t="63090" r="35777" b="27659"/>
            <a:stretch/>
          </p:blipFill>
          <p:spPr>
            <a:xfrm>
              <a:off x="3810836" y="4750120"/>
              <a:ext cx="4416256" cy="8244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</p:pic>
        <p:pic>
          <p:nvPicPr>
            <p:cNvPr id="18" name="Imagen 17">
              <a:extLst>
                <a:ext uri="{FF2B5EF4-FFF2-40B4-BE49-F238E27FC236}">
                  <a16:creationId xmlns="" xmlns:a16="http://schemas.microsoft.com/office/drawing/2014/main" id="{FE893A8A-DA23-479C-BD67-5A776C3497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89" t="78853" r="35288" b="9727"/>
            <a:stretch/>
          </p:blipFill>
          <p:spPr>
            <a:xfrm>
              <a:off x="3769940" y="5648731"/>
              <a:ext cx="4538153" cy="7809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</p:pic>
        <p:sp>
          <p:nvSpPr>
            <p:cNvPr id="19" name="CuadroTexto 18"/>
            <p:cNvSpPr txBox="1"/>
            <p:nvPr/>
          </p:nvSpPr>
          <p:spPr>
            <a:xfrm>
              <a:off x="5325393" y="1195826"/>
              <a:ext cx="1490424" cy="443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2000" b="1" dirty="0">
                  <a:solidFill>
                    <a:schemeClr val="bg1"/>
                  </a:solidFill>
                  <a:latin typeface="Helvetica" pitchFamily="34" charset="0"/>
                </a:rPr>
                <a:t>LIDERA</a:t>
              </a:r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="" xmlns:a16="http://schemas.microsoft.com/office/drawing/2014/main" id="{521E367C-2DDC-4B8B-BD9A-3DE7C20F58AE}"/>
                </a:ext>
              </a:extLst>
            </p:cNvPr>
            <p:cNvSpPr txBox="1"/>
            <p:nvPr/>
          </p:nvSpPr>
          <p:spPr>
            <a:xfrm>
              <a:off x="4575540" y="1701904"/>
              <a:ext cx="2990130" cy="64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050" dirty="0">
                  <a:solidFill>
                    <a:schemeClr val="bg1"/>
                  </a:solidFill>
                  <a:latin typeface="Helvetica" pitchFamily="34" charset="0"/>
                </a:rPr>
                <a:t>La reconstrucción de la infraestructura pública y la prevención para el control de inundaciones con un enfoque integral</a:t>
              </a:r>
              <a:endParaRPr lang="es-ES" sz="105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="" xmlns:a16="http://schemas.microsoft.com/office/drawing/2014/main" id="{4F685F59-8E3A-49F0-82C3-FA067F18BB2A}"/>
                </a:ext>
              </a:extLst>
            </p:cNvPr>
            <p:cNvSpPr txBox="1"/>
            <p:nvPr/>
          </p:nvSpPr>
          <p:spPr>
            <a:xfrm>
              <a:off x="3790346" y="3096507"/>
              <a:ext cx="4560518" cy="515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s-PE" sz="1050" dirty="0">
                  <a:solidFill>
                    <a:schemeClr val="bg1"/>
                  </a:solidFill>
                  <a:latin typeface="Helvetica" pitchFamily="34" charset="0"/>
                </a:rPr>
                <a:t>Las intervenciones multisectoriales de 5 </a:t>
              </a:r>
              <a:r>
                <a:rPr lang="es-PE" sz="1050" dirty="0" smtClean="0">
                  <a:solidFill>
                    <a:schemeClr val="bg1"/>
                  </a:solidFill>
                  <a:latin typeface="Helvetica" pitchFamily="34" charset="0"/>
                </a:rPr>
                <a:t>ministerios,</a:t>
              </a:r>
            </a:p>
            <a:p>
              <a:pPr algn="ctr">
                <a:lnSpc>
                  <a:spcPct val="110000"/>
                </a:lnSpc>
              </a:pPr>
              <a:r>
                <a:rPr lang="es-PE" sz="1050" dirty="0" smtClean="0">
                  <a:solidFill>
                    <a:schemeClr val="bg1"/>
                  </a:solidFill>
                  <a:latin typeface="Helvetica" pitchFamily="34" charset="0"/>
                </a:rPr>
                <a:t>GR </a:t>
              </a:r>
              <a:r>
                <a:rPr lang="es-PE" sz="1050" dirty="0">
                  <a:solidFill>
                    <a:schemeClr val="bg1"/>
                  </a:solidFill>
                  <a:latin typeface="Helvetica" pitchFamily="34" charset="0"/>
                </a:rPr>
                <a:t>y GL de 13 regiones</a:t>
              </a:r>
              <a:endParaRPr lang="es-ES" sz="105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="" xmlns:a16="http://schemas.microsoft.com/office/drawing/2014/main" id="{4E87D72D-3BAB-412F-B6A2-5DC5F3DCA526}"/>
                </a:ext>
              </a:extLst>
            </p:cNvPr>
            <p:cNvSpPr txBox="1"/>
            <p:nvPr/>
          </p:nvSpPr>
          <p:spPr>
            <a:xfrm>
              <a:off x="4860744" y="2634777"/>
              <a:ext cx="2419724" cy="477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s-PE" sz="2000" b="1" dirty="0">
                  <a:solidFill>
                    <a:schemeClr val="bg1"/>
                  </a:solidFill>
                  <a:latin typeface="Helvetica" pitchFamily="34" charset="0"/>
                </a:rPr>
                <a:t>ARTICULA</a:t>
              </a:r>
              <a:endParaRPr lang="es-ES" sz="200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="" xmlns:a16="http://schemas.microsoft.com/office/drawing/2014/main" id="{85E15C62-3B7A-4EDE-B8D4-5DEDB7A1ECE1}"/>
                </a:ext>
              </a:extLst>
            </p:cNvPr>
            <p:cNvSpPr txBox="1"/>
            <p:nvPr/>
          </p:nvSpPr>
          <p:spPr>
            <a:xfrm>
              <a:off x="4860744" y="3899350"/>
              <a:ext cx="2419724" cy="40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s-PE" sz="1600" b="1" dirty="0">
                  <a:solidFill>
                    <a:schemeClr val="bg1"/>
                  </a:solidFill>
                  <a:latin typeface="Helvetica" pitchFamily="34" charset="0"/>
                </a:rPr>
                <a:t>MONITOREA</a:t>
              </a:r>
              <a:endParaRPr lang="es-ES" sz="160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="" xmlns:a16="http://schemas.microsoft.com/office/drawing/2014/main" id="{62769ACF-76D1-4F36-A870-1995D609CFC8}"/>
                </a:ext>
              </a:extLst>
            </p:cNvPr>
            <p:cNvSpPr txBox="1"/>
            <p:nvPr/>
          </p:nvSpPr>
          <p:spPr>
            <a:xfrm>
              <a:off x="4060479" y="4285888"/>
              <a:ext cx="4020252" cy="308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s-PE" sz="1050" dirty="0">
                  <a:solidFill>
                    <a:schemeClr val="bg1"/>
                  </a:solidFill>
                  <a:latin typeface="Helvetica" pitchFamily="34" charset="0"/>
                </a:rPr>
                <a:t>la ejecución y transparencia del plan</a:t>
              </a:r>
              <a:endParaRPr lang="es-ES" sz="105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="" xmlns:a16="http://schemas.microsoft.com/office/drawing/2014/main" id="{FDC7742E-8B79-4D8A-B679-B468B43B9DD7}"/>
                </a:ext>
              </a:extLst>
            </p:cNvPr>
            <p:cNvSpPr txBox="1"/>
            <p:nvPr/>
          </p:nvSpPr>
          <p:spPr>
            <a:xfrm>
              <a:off x="4048649" y="4781373"/>
              <a:ext cx="4043913" cy="40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s-PE" sz="1600" b="1" dirty="0">
                  <a:solidFill>
                    <a:schemeClr val="bg1"/>
                  </a:solidFill>
                  <a:latin typeface="Helvetica" pitchFamily="34" charset="0"/>
                </a:rPr>
                <a:t>PROMUEVE E IMPULSA</a:t>
              </a:r>
              <a:endParaRPr lang="es-ES" sz="160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="" xmlns:a16="http://schemas.microsoft.com/office/drawing/2014/main" id="{BEE70989-3DDF-4487-B7AA-26937F4B0F85}"/>
                </a:ext>
              </a:extLst>
            </p:cNvPr>
            <p:cNvSpPr txBox="1"/>
            <p:nvPr/>
          </p:nvSpPr>
          <p:spPr>
            <a:xfrm>
              <a:off x="4060479" y="5171359"/>
              <a:ext cx="4020252" cy="308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s-PE" sz="1050" dirty="0">
                  <a:solidFill>
                    <a:schemeClr val="bg1"/>
                  </a:solidFill>
                  <a:latin typeface="Helvetica" pitchFamily="34" charset="0"/>
                </a:rPr>
                <a:t>La generación de proyectos de inversión</a:t>
              </a:r>
              <a:endParaRPr lang="es-ES" sz="105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="" xmlns:a16="http://schemas.microsoft.com/office/drawing/2014/main" id="{1CF743B8-DE0A-48FC-816D-E456B8E5C587}"/>
                </a:ext>
              </a:extLst>
            </p:cNvPr>
            <p:cNvSpPr txBox="1"/>
            <p:nvPr/>
          </p:nvSpPr>
          <p:spPr>
            <a:xfrm>
              <a:off x="4860744" y="5604998"/>
              <a:ext cx="2419724" cy="40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s-PE" sz="1600" b="1" dirty="0">
                  <a:solidFill>
                    <a:schemeClr val="bg1"/>
                  </a:solidFill>
                  <a:latin typeface="Helvetica" pitchFamily="34" charset="0"/>
                </a:rPr>
                <a:t>FORTALECE</a:t>
              </a:r>
              <a:endParaRPr lang="es-ES" sz="160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="" xmlns:a16="http://schemas.microsoft.com/office/drawing/2014/main" id="{34F5CC57-2153-4DB7-A1A6-3CF385949200}"/>
                </a:ext>
              </a:extLst>
            </p:cNvPr>
            <p:cNvSpPr txBox="1"/>
            <p:nvPr/>
          </p:nvSpPr>
          <p:spPr>
            <a:xfrm>
              <a:off x="4060479" y="5992032"/>
              <a:ext cx="4020252" cy="308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s-PE" sz="1050" dirty="0">
                  <a:solidFill>
                    <a:schemeClr val="bg1"/>
                  </a:solidFill>
                  <a:latin typeface="Helvetica" pitchFamily="34" charset="0"/>
                </a:rPr>
                <a:t>Las capacidades de los ejecutores</a:t>
              </a:r>
              <a:endParaRPr lang="es-ES" sz="1050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pic>
          <p:nvPicPr>
            <p:cNvPr id="29" name="Imagen 2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40" t="51624" r="68288" b="11225"/>
            <a:stretch/>
          </p:blipFill>
          <p:spPr>
            <a:xfrm>
              <a:off x="392522" y="2191060"/>
              <a:ext cx="2992098" cy="3938273"/>
            </a:xfrm>
            <a:prstGeom prst="rect">
              <a:avLst/>
            </a:prstGeom>
          </p:spPr>
        </p:pic>
        <p:sp>
          <p:nvSpPr>
            <p:cNvPr id="30" name="CuadroTexto 29"/>
            <p:cNvSpPr txBox="1"/>
            <p:nvPr/>
          </p:nvSpPr>
          <p:spPr>
            <a:xfrm>
              <a:off x="-607003" y="4480600"/>
              <a:ext cx="1404914" cy="341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13 Regiones</a:t>
              </a:r>
              <a:endPara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1" name="CuadroTexto 30"/>
            <p:cNvSpPr txBox="1"/>
            <p:nvPr/>
          </p:nvSpPr>
          <p:spPr>
            <a:xfrm>
              <a:off x="-667463" y="4770448"/>
              <a:ext cx="2233619" cy="716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PE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10 Gobiernos </a:t>
              </a:r>
              <a:r>
                <a:rPr lang="es-PE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Regionales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PE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708 Gobiernos </a:t>
              </a:r>
              <a:r>
                <a:rPr lang="es-PE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Locales</a:t>
              </a:r>
              <a:endParaRPr lang="es-P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2" name="CuadroTexto 31"/>
            <p:cNvSpPr txBox="1"/>
            <p:nvPr/>
          </p:nvSpPr>
          <p:spPr>
            <a:xfrm>
              <a:off x="8968732" y="4565914"/>
              <a:ext cx="1854758" cy="341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5 Ministerios</a:t>
              </a:r>
              <a:endPara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3" name="CuadroTexto 32"/>
            <p:cNvSpPr txBox="1"/>
            <p:nvPr/>
          </p:nvSpPr>
          <p:spPr>
            <a:xfrm>
              <a:off x="9062512" y="4830026"/>
              <a:ext cx="2734672" cy="15362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PE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Vivienda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PE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Transportes y Comunicaciones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PE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Agricultura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PE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Educación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PE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</a:rPr>
                <a:t>Salud</a:t>
              </a:r>
              <a:endPara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</a:endParaRPr>
            </a:p>
          </p:txBody>
        </p:sp>
        <p:pic>
          <p:nvPicPr>
            <p:cNvPr id="34" name="Imagen 33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668" t="53219" r="10252" b="21254"/>
            <a:stretch/>
          </p:blipFill>
          <p:spPr>
            <a:xfrm>
              <a:off x="9187028" y="2750486"/>
              <a:ext cx="2498486" cy="1498997"/>
            </a:xfrm>
            <a:prstGeom prst="rect">
              <a:avLst/>
            </a:prstGeom>
          </p:spPr>
        </p:pic>
        <p:pic>
          <p:nvPicPr>
            <p:cNvPr id="35" name="Imagen 34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87" t="40456" r="60715" b="52820"/>
            <a:stretch/>
          </p:blipFill>
          <p:spPr>
            <a:xfrm rot="19179688">
              <a:off x="3288881" y="4752487"/>
              <a:ext cx="522004" cy="461107"/>
            </a:xfrm>
            <a:prstGeom prst="rect">
              <a:avLst/>
            </a:prstGeom>
          </p:spPr>
        </p:pic>
        <p:pic>
          <p:nvPicPr>
            <p:cNvPr id="36" name="Imagen 35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87" t="40456" r="60715" b="52820"/>
            <a:stretch/>
          </p:blipFill>
          <p:spPr>
            <a:xfrm rot="8289750">
              <a:off x="3169739" y="4489159"/>
              <a:ext cx="522004" cy="461107"/>
            </a:xfrm>
            <a:prstGeom prst="rect">
              <a:avLst/>
            </a:prstGeom>
          </p:spPr>
        </p:pic>
        <p:pic>
          <p:nvPicPr>
            <p:cNvPr id="37" name="Imagen 36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87" t="40456" r="60715" b="52820"/>
            <a:stretch/>
          </p:blipFill>
          <p:spPr>
            <a:xfrm rot="19179688">
              <a:off x="8268831" y="4862776"/>
              <a:ext cx="523632" cy="461107"/>
            </a:xfrm>
            <a:prstGeom prst="rect">
              <a:avLst/>
            </a:prstGeom>
          </p:spPr>
        </p:pic>
        <p:pic>
          <p:nvPicPr>
            <p:cNvPr id="38" name="Imagen 37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87" t="40456" r="60715" b="52820"/>
            <a:stretch/>
          </p:blipFill>
          <p:spPr>
            <a:xfrm rot="8289750">
              <a:off x="8149675" y="4599433"/>
              <a:ext cx="523632" cy="461107"/>
            </a:xfrm>
            <a:prstGeom prst="rect">
              <a:avLst/>
            </a:prstGeom>
          </p:spPr>
        </p:pic>
      </p:grpSp>
      <p:pic>
        <p:nvPicPr>
          <p:cNvPr id="39" name="Imagen 3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79" y="5833798"/>
            <a:ext cx="1829969" cy="78634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179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22318" y="507534"/>
            <a:ext cx="10720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600" dirty="0" smtClean="0">
                <a:latin typeface="Helvetica" panose="020B0604020202030204" pitchFamily="34" charset="0"/>
              </a:rPr>
              <a:t>II. EJES DE POLITICA</a:t>
            </a:r>
            <a:endParaRPr lang="es-PE" sz="3600" dirty="0">
              <a:latin typeface="Helvetica" panose="020B0604020202030204" pitchFamily="34" charset="0"/>
            </a:endParaRPr>
          </a:p>
          <a:p>
            <a:endParaRPr lang="es-PE" sz="3600" dirty="0">
              <a:latin typeface="Helvetica" panose="020B060402020203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2954419" y="881449"/>
            <a:ext cx="6571157" cy="5613028"/>
            <a:chOff x="2387053" y="342975"/>
            <a:chExt cx="7417894" cy="6397936"/>
          </a:xfrm>
        </p:grpSpPr>
        <p:pic>
          <p:nvPicPr>
            <p:cNvPr id="14" name="Imagen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499" t="17065" r="17831" b="5258"/>
            <a:stretch/>
          </p:blipFill>
          <p:spPr>
            <a:xfrm>
              <a:off x="2387053" y="342975"/>
              <a:ext cx="7417894" cy="6397936"/>
            </a:xfrm>
            <a:prstGeom prst="rect">
              <a:avLst/>
            </a:prstGeom>
          </p:spPr>
        </p:pic>
        <p:sp>
          <p:nvSpPr>
            <p:cNvPr id="15" name="CuadroTexto 6"/>
            <p:cNvSpPr txBox="1">
              <a:spLocks noChangeArrowheads="1"/>
            </p:cNvSpPr>
            <p:nvPr/>
          </p:nvSpPr>
          <p:spPr bwMode="auto">
            <a:xfrm>
              <a:off x="2981400" y="3822632"/>
              <a:ext cx="2586461" cy="755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PE" altLang="es-PE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Recuperación de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PE" altLang="es-PE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Servicios </a:t>
              </a:r>
              <a:r>
                <a:rPr lang="es-PE" altLang="es-PE" sz="1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públicos</a:t>
              </a:r>
              <a:endParaRPr lang="es-PE" altLang="es-PE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3089528" y="4554284"/>
              <a:ext cx="2370204" cy="6112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PE" altLang="es-PE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Obras de rehabilitación</a:t>
              </a:r>
            </a:p>
            <a:p>
              <a:pPr algn="ctr">
                <a:spcBef>
                  <a:spcPct val="0"/>
                </a:spcBef>
              </a:pPr>
              <a:r>
                <a:rPr lang="es-PE" altLang="es-PE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y </a:t>
              </a:r>
              <a:r>
                <a:rPr lang="es-PE" altLang="es-P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reconstrucción</a:t>
              </a:r>
              <a:endParaRPr lang="es-PE" altLang="es-P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CuadroTexto 6"/>
            <p:cNvSpPr txBox="1">
              <a:spLocks noChangeArrowheads="1"/>
            </p:cNvSpPr>
            <p:nvPr/>
          </p:nvSpPr>
          <p:spPr bwMode="auto">
            <a:xfrm>
              <a:off x="5059726" y="1461238"/>
              <a:ext cx="1972073" cy="467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PE" altLang="es-PE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Prevención</a:t>
              </a:r>
              <a:endParaRPr lang="es-PE" altLang="es-PE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4808124" y="1942848"/>
              <a:ext cx="2475280" cy="3595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PE" altLang="es-PE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Control de </a:t>
              </a:r>
              <a:r>
                <a:rPr lang="es-PE" altLang="es-P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inundaciones</a:t>
              </a:r>
              <a:endParaRPr lang="es-PE" altLang="es-P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CuadroTexto 6"/>
            <p:cNvSpPr txBox="1">
              <a:spLocks noChangeArrowheads="1"/>
            </p:cNvSpPr>
            <p:nvPr/>
          </p:nvSpPr>
          <p:spPr bwMode="auto">
            <a:xfrm>
              <a:off x="6498957" y="3684132"/>
              <a:ext cx="2649824" cy="970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PE" altLang="es-PE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Institucionalidad y sostenibilidad de las </a:t>
              </a:r>
              <a:r>
                <a:rPr lang="es-PE" altLang="es-PE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intervenciones</a:t>
              </a:r>
              <a:endParaRPr lang="es-PE" altLang="es-PE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6508949" y="4646912"/>
              <a:ext cx="2614129" cy="3595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PE" altLang="es-PE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Cultura de </a:t>
              </a:r>
              <a:r>
                <a:rPr lang="es-PE" altLang="es-P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34" charset="0"/>
                  <a:cs typeface="Arial" panose="020B0604020202020204" pitchFamily="34" charset="0"/>
                </a:rPr>
                <a:t>mantenimiento</a:t>
              </a:r>
              <a:endParaRPr lang="es-PE" altLang="es-P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1" name="Imagen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77" y="5737491"/>
            <a:ext cx="1829969" cy="78634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33645" y="468152"/>
            <a:ext cx="11189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latin typeface="Helvetica" panose="020B0604020202030204" pitchFamily="34" charset="0"/>
              </a:rPr>
              <a:t>III. META - PLAN AL 2021 (I):</a:t>
            </a:r>
            <a:r>
              <a:rPr lang="es-MX" sz="3600" dirty="0">
                <a:latin typeface="Helvetica" panose="020B0604020202030204" pitchFamily="34" charset="0"/>
              </a:rPr>
              <a:t> </a:t>
            </a:r>
            <a:r>
              <a:rPr lang="es-MX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Nacional</a:t>
            </a:r>
            <a:endParaRPr lang="es-MX" sz="36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1438416" y="1789258"/>
            <a:ext cx="9072829" cy="4436581"/>
            <a:chOff x="186544" y="1131376"/>
            <a:chExt cx="10358071" cy="5464950"/>
          </a:xfrm>
        </p:grpSpPr>
        <p:sp>
          <p:nvSpPr>
            <p:cNvPr id="14" name="Rectángulo redondeado 13"/>
            <p:cNvSpPr/>
            <p:nvPr/>
          </p:nvSpPr>
          <p:spPr>
            <a:xfrm>
              <a:off x="1430410" y="206991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       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1430410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Componentes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6" name="Rectángulo redondeado 15"/>
            <p:cNvSpPr/>
            <p:nvPr/>
          </p:nvSpPr>
          <p:spPr>
            <a:xfrm>
              <a:off x="4566617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Intervenciones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7702824" y="1131376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Meta </a:t>
              </a: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Plan al 2021</a:t>
              </a:r>
              <a:endParaRPr lang="es-MX" b="1" dirty="0" smtClean="0">
                <a:solidFill>
                  <a:schemeClr val="bg1"/>
                </a:solidFill>
                <a:latin typeface="Helvetica" pitchFamily="34" charset="0"/>
              </a:endParaRPr>
            </a:p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(S/ MM y %)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8" name="Rectángulo redondeado 17"/>
            <p:cNvSpPr/>
            <p:nvPr/>
          </p:nvSpPr>
          <p:spPr>
            <a:xfrm>
              <a:off x="1430410" y="300740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19" name="Rectángulo redondeado 18"/>
            <p:cNvSpPr/>
            <p:nvPr/>
          </p:nvSpPr>
          <p:spPr>
            <a:xfrm>
              <a:off x="1430410" y="394489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0" name="Rectángulo redondeado 19"/>
            <p:cNvSpPr/>
            <p:nvPr/>
          </p:nvSpPr>
          <p:spPr>
            <a:xfrm>
              <a:off x="1430410" y="488238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1" name="Rectángulo redondeado 20"/>
            <p:cNvSpPr/>
            <p:nvPr/>
          </p:nvSpPr>
          <p:spPr>
            <a:xfrm>
              <a:off x="4566616" y="2069916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11,836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2" name="Rectángulo redondeado 21"/>
            <p:cNvSpPr/>
            <p:nvPr/>
          </p:nvSpPr>
          <p:spPr>
            <a:xfrm>
              <a:off x="4566616" y="3007406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49,088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3" name="Rectángulo redondeado 22"/>
            <p:cNvSpPr/>
            <p:nvPr/>
          </p:nvSpPr>
          <p:spPr>
            <a:xfrm>
              <a:off x="4566616" y="3944896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Soluciones para 19 </a:t>
              </a:r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ríos, </a:t>
              </a:r>
            </a:p>
            <a:p>
              <a:pPr algn="ctr">
                <a:buClr>
                  <a:srgbClr val="FA3232"/>
                </a:buClr>
                <a:defRPr/>
              </a:pPr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5 </a:t>
              </a:r>
              <a:r>
                <a:rPr lang="es-MX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quebradas y</a:t>
              </a:r>
              <a:endPara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  <a:p>
              <a:pPr algn="ctr">
                <a:buClr>
                  <a:srgbClr val="FA3232"/>
                </a:buClr>
                <a:defRPr/>
              </a:pPr>
              <a:r>
                <a:rPr lang="es-MX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7 drenajes</a:t>
              </a:r>
              <a:endPara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4" name="Rectángulo redondeado 23"/>
            <p:cNvSpPr/>
            <p:nvPr/>
          </p:nvSpPr>
          <p:spPr>
            <a:xfrm>
              <a:off x="4566616" y="4882386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NA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5" name="Rectángulo redondeado 24"/>
            <p:cNvSpPr/>
            <p:nvPr/>
          </p:nvSpPr>
          <p:spPr>
            <a:xfrm>
              <a:off x="7702824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18,645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6" name="Rectángulo redondeado 25"/>
            <p:cNvSpPr/>
            <p:nvPr/>
          </p:nvSpPr>
          <p:spPr>
            <a:xfrm>
              <a:off x="7702824" y="300740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1,114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7" name="Rectángulo redondeado 26"/>
            <p:cNvSpPr/>
            <p:nvPr/>
          </p:nvSpPr>
          <p:spPr>
            <a:xfrm>
              <a:off x="7702824" y="394489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5,446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8" name="Rectángulo redondeado 27"/>
            <p:cNvSpPr/>
            <p:nvPr/>
          </p:nvSpPr>
          <p:spPr>
            <a:xfrm>
              <a:off x="7702824" y="488238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450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9" name="Rectángulo redondeado 28"/>
            <p:cNvSpPr/>
            <p:nvPr/>
          </p:nvSpPr>
          <p:spPr>
            <a:xfrm>
              <a:off x="9230027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73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0" name="Rectángulo redondeado 29"/>
            <p:cNvSpPr/>
            <p:nvPr/>
          </p:nvSpPr>
          <p:spPr>
            <a:xfrm>
              <a:off x="9230027" y="300740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4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1" name="Rectángulo redondeado 30"/>
            <p:cNvSpPr/>
            <p:nvPr/>
          </p:nvSpPr>
          <p:spPr>
            <a:xfrm>
              <a:off x="9230027" y="394489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21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2" name="Rectángulo redondeado 31"/>
            <p:cNvSpPr/>
            <p:nvPr/>
          </p:nvSpPr>
          <p:spPr>
            <a:xfrm>
              <a:off x="9230027" y="488238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2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3" name="Rectángulo redondeado 32"/>
            <p:cNvSpPr/>
            <p:nvPr/>
          </p:nvSpPr>
          <p:spPr>
            <a:xfrm>
              <a:off x="1430410" y="5819876"/>
              <a:ext cx="2841790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Total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4" name="Rectángulo redondeado 33"/>
            <p:cNvSpPr/>
            <p:nvPr/>
          </p:nvSpPr>
          <p:spPr>
            <a:xfrm>
              <a:off x="7702824" y="5819876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25,655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5" name="Rectángulo redondeado 34"/>
            <p:cNvSpPr/>
            <p:nvPr/>
          </p:nvSpPr>
          <p:spPr>
            <a:xfrm>
              <a:off x="9230027" y="5819876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100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186544" y="6334715"/>
              <a:ext cx="3601396" cy="261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Fuente: DS N° 091-2017-PCM</a:t>
              </a:r>
              <a:endParaRPr lang="es-PE" sz="1050" b="1" dirty="0">
                <a:solidFill>
                  <a:srgbClr val="404040"/>
                </a:solidFill>
                <a:latin typeface="Helvetica" pitchFamily="34" charset="0"/>
              </a:endParaRPr>
            </a:p>
          </p:txBody>
        </p:sp>
        <p:pic>
          <p:nvPicPr>
            <p:cNvPr id="37" name="Imagen 3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913" y="2176012"/>
              <a:ext cx="588890" cy="588890"/>
            </a:xfrm>
            <a:prstGeom prst="rect">
              <a:avLst/>
            </a:prstGeom>
          </p:spPr>
        </p:pic>
        <p:pic>
          <p:nvPicPr>
            <p:cNvPr id="38" name="Imagen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913" y="3110235"/>
              <a:ext cx="588890" cy="588890"/>
            </a:xfrm>
            <a:prstGeom prst="rect">
              <a:avLst/>
            </a:prstGeom>
          </p:spPr>
        </p:pic>
        <p:pic>
          <p:nvPicPr>
            <p:cNvPr id="39" name="Imagen 3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913" y="4031879"/>
              <a:ext cx="588890" cy="588890"/>
            </a:xfrm>
            <a:prstGeom prst="rect">
              <a:avLst/>
            </a:prstGeom>
          </p:spPr>
        </p:pic>
        <p:pic>
          <p:nvPicPr>
            <p:cNvPr id="40" name="Imagen 3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913" y="4979396"/>
              <a:ext cx="588890" cy="588890"/>
            </a:xfrm>
            <a:prstGeom prst="rect">
              <a:avLst/>
            </a:prstGeom>
          </p:spPr>
        </p:pic>
        <p:sp>
          <p:nvSpPr>
            <p:cNvPr id="41" name="CuadroTexto 40"/>
            <p:cNvSpPr txBox="1"/>
            <p:nvPr/>
          </p:nvSpPr>
          <p:spPr>
            <a:xfrm>
              <a:off x="2247585" y="2286526"/>
              <a:ext cx="1535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Reconstrucción</a:t>
              </a: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42" name="CuadroTexto 41"/>
            <p:cNvSpPr txBox="1"/>
            <p:nvPr/>
          </p:nvSpPr>
          <p:spPr>
            <a:xfrm>
              <a:off x="2266635" y="3234557"/>
              <a:ext cx="10165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Viviendas</a:t>
              </a: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2247585" y="4021577"/>
              <a:ext cx="145584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Clr>
                  <a:srgbClr val="FA3232"/>
                </a:buClr>
                <a:defRPr/>
              </a:pPr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Prevención</a:t>
              </a:r>
            </a:p>
            <a:p>
              <a:pPr>
                <a:buClr>
                  <a:srgbClr val="FA3232"/>
                </a:buClr>
                <a:defRPr/>
              </a:pPr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(Construcción</a:t>
              </a:r>
              <a:r>
                <a:rPr lang="es-MX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)</a:t>
              </a:r>
            </a:p>
          </p:txBody>
        </p:sp>
        <p:sp>
          <p:nvSpPr>
            <p:cNvPr id="44" name="Rectángulo 43"/>
            <p:cNvSpPr/>
            <p:nvPr/>
          </p:nvSpPr>
          <p:spPr>
            <a:xfrm>
              <a:off x="2247585" y="4952018"/>
              <a:ext cx="18053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Clr>
                  <a:srgbClr val="FA3232"/>
                </a:buClr>
                <a:defRPr/>
              </a:pPr>
              <a:r>
                <a:rPr lang="es-MX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Fortalecimiento </a:t>
              </a:r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de</a:t>
              </a:r>
            </a:p>
            <a:p>
              <a:pPr>
                <a:buClr>
                  <a:srgbClr val="FA3232"/>
                </a:buClr>
                <a:defRPr/>
              </a:pPr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capacidades </a:t>
              </a:r>
              <a:r>
                <a:rPr lang="es-MX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/ CGR</a:t>
              </a:r>
            </a:p>
          </p:txBody>
        </p:sp>
      </p:grpSp>
      <p:pic>
        <p:nvPicPr>
          <p:cNvPr id="45" name="Imagen 4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945" y="5958794"/>
            <a:ext cx="1829969" cy="67969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57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3" name="Grupo 12"/>
          <p:cNvGrpSpPr/>
          <p:nvPr/>
        </p:nvGrpSpPr>
        <p:grpSpPr>
          <a:xfrm>
            <a:off x="959354" y="1893930"/>
            <a:ext cx="9734880" cy="4292830"/>
            <a:chOff x="-39447" y="1131377"/>
            <a:chExt cx="10620998" cy="4923818"/>
          </a:xfrm>
        </p:grpSpPr>
        <p:sp>
          <p:nvSpPr>
            <p:cNvPr id="14" name="Rectángulo redondeado 13"/>
            <p:cNvSpPr/>
            <p:nvPr/>
          </p:nvSpPr>
          <p:spPr>
            <a:xfrm>
              <a:off x="1430410" y="206991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       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1430410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Componentes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6" name="Rectángulo redondeado 15"/>
            <p:cNvSpPr/>
            <p:nvPr/>
          </p:nvSpPr>
          <p:spPr>
            <a:xfrm>
              <a:off x="4566617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Intervenciones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7702824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Meta </a:t>
              </a: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Plan al 2021</a:t>
              </a:r>
              <a:endParaRPr lang="es-MX" b="1" dirty="0" smtClean="0">
                <a:solidFill>
                  <a:schemeClr val="bg1"/>
                </a:solidFill>
                <a:latin typeface="Helvetica" pitchFamily="34" charset="0"/>
              </a:endParaRPr>
            </a:p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(S/ MM y %)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8" name="Rectángulo redondeado 17"/>
            <p:cNvSpPr/>
            <p:nvPr/>
          </p:nvSpPr>
          <p:spPr>
            <a:xfrm>
              <a:off x="1430410" y="300740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1" name="Rectángulo redondeado 20"/>
            <p:cNvSpPr/>
            <p:nvPr/>
          </p:nvSpPr>
          <p:spPr>
            <a:xfrm>
              <a:off x="4566616" y="2069916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1,673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2" name="Rectángulo redondeado 21"/>
            <p:cNvSpPr/>
            <p:nvPr/>
          </p:nvSpPr>
          <p:spPr>
            <a:xfrm>
              <a:off x="4566616" y="3007406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3,139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5" name="Rectángulo redondeado 24"/>
            <p:cNvSpPr/>
            <p:nvPr/>
          </p:nvSpPr>
          <p:spPr>
            <a:xfrm>
              <a:off x="7702824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3,331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6" name="Rectángulo redondeado 25"/>
            <p:cNvSpPr/>
            <p:nvPr/>
          </p:nvSpPr>
          <p:spPr>
            <a:xfrm>
              <a:off x="7702824" y="300740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53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9" name="Rectángulo redondeado 28"/>
            <p:cNvSpPr/>
            <p:nvPr/>
          </p:nvSpPr>
          <p:spPr>
            <a:xfrm>
              <a:off x="9230027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92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0" name="Rectángulo redondeado 29"/>
            <p:cNvSpPr/>
            <p:nvPr/>
          </p:nvSpPr>
          <p:spPr>
            <a:xfrm>
              <a:off x="9230027" y="300740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2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3" name="Rectángulo redondeado 32"/>
            <p:cNvSpPr/>
            <p:nvPr/>
          </p:nvSpPr>
          <p:spPr>
            <a:xfrm>
              <a:off x="1430410" y="4903196"/>
              <a:ext cx="2841790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Total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4" name="Rectángulo redondeado 33"/>
            <p:cNvSpPr/>
            <p:nvPr/>
          </p:nvSpPr>
          <p:spPr>
            <a:xfrm>
              <a:off x="7731975" y="4849853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3,580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5" name="Rectángulo redondeado 34"/>
            <p:cNvSpPr/>
            <p:nvPr/>
          </p:nvSpPr>
          <p:spPr>
            <a:xfrm>
              <a:off x="9266963" y="4860375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100%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-39447" y="5763957"/>
              <a:ext cx="3601396" cy="291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Fuente: DS N° </a:t>
              </a:r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091-2017-PCM y modificatorias</a:t>
              </a:r>
              <a:endParaRPr lang="es-PE" sz="1050" b="1" dirty="0">
                <a:solidFill>
                  <a:srgbClr val="404040"/>
                </a:solidFill>
                <a:latin typeface="Helvetica" pitchFamily="34" charset="0"/>
              </a:endParaRPr>
            </a:p>
          </p:txBody>
        </p:sp>
        <p:pic>
          <p:nvPicPr>
            <p:cNvPr id="37" name="Imagen 3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913" y="2176012"/>
              <a:ext cx="588890" cy="588890"/>
            </a:xfrm>
            <a:prstGeom prst="rect">
              <a:avLst/>
            </a:prstGeom>
          </p:spPr>
        </p:pic>
        <p:pic>
          <p:nvPicPr>
            <p:cNvPr id="38" name="Imagen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913" y="3110235"/>
              <a:ext cx="588890" cy="588890"/>
            </a:xfrm>
            <a:prstGeom prst="rect">
              <a:avLst/>
            </a:prstGeom>
          </p:spPr>
        </p:pic>
        <p:sp>
          <p:nvSpPr>
            <p:cNvPr id="41" name="CuadroTexto 40"/>
            <p:cNvSpPr txBox="1"/>
            <p:nvPr/>
          </p:nvSpPr>
          <p:spPr>
            <a:xfrm>
              <a:off x="2247585" y="2286526"/>
              <a:ext cx="1535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Reconstrucción</a:t>
              </a: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42" name="CuadroTexto 41"/>
            <p:cNvSpPr txBox="1"/>
            <p:nvPr/>
          </p:nvSpPr>
          <p:spPr>
            <a:xfrm>
              <a:off x="2266635" y="3234557"/>
              <a:ext cx="10165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Viviendas</a:t>
              </a: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</p:grpSp>
      <p:pic>
        <p:nvPicPr>
          <p:cNvPr id="45" name="Imagen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79" y="5833798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40" name="CuadroTexto 39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22318" y="507534"/>
            <a:ext cx="11189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latin typeface="Helvetica" panose="020B0604020202030204" pitchFamily="34" charset="0"/>
              </a:rPr>
              <a:t>III. META - PLAN AL 2021(II): </a:t>
            </a:r>
            <a:r>
              <a:rPr lang="es-MX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Región </a:t>
            </a:r>
            <a:r>
              <a:rPr lang="es-MX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Ancash</a:t>
            </a:r>
            <a:endParaRPr lang="es-MX" sz="36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2313914" y="4350479"/>
            <a:ext cx="2597363" cy="660332"/>
          </a:xfrm>
          <a:prstGeom prst="roundRect">
            <a:avLst>
              <a:gd name="adj" fmla="val 11922"/>
            </a:avLst>
          </a:prstGeom>
          <a:solidFill>
            <a:schemeClr val="bg1"/>
          </a:solidFill>
          <a:ln>
            <a:solidFill>
              <a:srgbClr val="FA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endParaRPr lang="es-MX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5181130" y="4352217"/>
            <a:ext cx="2604698" cy="660332"/>
          </a:xfrm>
          <a:prstGeom prst="roundRect">
            <a:avLst>
              <a:gd name="adj" fmla="val 11922"/>
            </a:avLst>
          </a:prstGeom>
          <a:solidFill>
            <a:schemeClr val="bg1"/>
          </a:solidFill>
          <a:ln>
            <a:solidFill>
              <a:srgbClr val="FA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Soluciones para </a:t>
            </a:r>
            <a:r>
              <a:rPr lang="es-MX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03 ríos  </a:t>
            </a:r>
            <a:r>
              <a:rPr lang="es-MX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Huarmey</a:t>
            </a:r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, </a:t>
            </a:r>
            <a:r>
              <a:rPr lang="es-MX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Lacramarca</a:t>
            </a:r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 y </a:t>
            </a:r>
            <a:r>
              <a:rPr lang="es-MX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Casma</a:t>
            </a:r>
            <a:endParaRPr lang="es-MX" sz="12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8082401" y="4352217"/>
            <a:ext cx="1151472" cy="660332"/>
          </a:xfrm>
          <a:prstGeom prst="roundRect">
            <a:avLst>
              <a:gd name="adj" fmla="val 11922"/>
            </a:avLst>
          </a:prstGeom>
          <a:solidFill>
            <a:schemeClr val="bg1"/>
          </a:solidFill>
          <a:ln>
            <a:solidFill>
              <a:srgbClr val="FA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196</a:t>
            </a:r>
            <a:endParaRPr lang="es-MX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9482188" y="4357738"/>
            <a:ext cx="1151472" cy="660332"/>
          </a:xfrm>
          <a:prstGeom prst="roundRect">
            <a:avLst>
              <a:gd name="adj" fmla="val 11922"/>
            </a:avLst>
          </a:prstGeom>
          <a:solidFill>
            <a:schemeClr val="bg1"/>
          </a:solidFill>
          <a:ln>
            <a:solidFill>
              <a:srgbClr val="FA3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6</a:t>
            </a:r>
            <a:endParaRPr lang="es-MX" sz="1600" b="1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34" charset="0"/>
            </a:endParaRPr>
          </a:p>
        </p:txBody>
      </p:sp>
      <p:pic>
        <p:nvPicPr>
          <p:cNvPr id="43" name="Imagen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634" y="4422832"/>
            <a:ext cx="515820" cy="478075"/>
          </a:xfrm>
          <a:prstGeom prst="rect">
            <a:avLst/>
          </a:prstGeom>
        </p:spPr>
      </p:pic>
      <p:sp>
        <p:nvSpPr>
          <p:cNvPr id="44" name="Rectángulo 43"/>
          <p:cNvSpPr/>
          <p:nvPr/>
        </p:nvSpPr>
        <p:spPr>
          <a:xfrm>
            <a:off x="3149848" y="4414468"/>
            <a:ext cx="1275205" cy="4247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A3232"/>
              </a:buClr>
              <a:defRPr/>
            </a:pPr>
            <a:r>
              <a:rPr lang="es-MX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Prevención</a:t>
            </a:r>
          </a:p>
          <a:p>
            <a:pPr>
              <a:buClr>
                <a:srgbClr val="FA3232"/>
              </a:buClr>
              <a:defRPr/>
            </a:pPr>
            <a:r>
              <a:rPr lang="es-MX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(Construcción</a:t>
            </a:r>
            <a:r>
              <a: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74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57" name="Imagen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00" y="5606634"/>
            <a:ext cx="1259590" cy="541253"/>
          </a:xfrm>
          <a:prstGeom prst="rect">
            <a:avLst/>
          </a:prstGeom>
          <a:ln>
            <a:noFill/>
          </a:ln>
        </p:spPr>
      </p:pic>
      <p:sp>
        <p:nvSpPr>
          <p:cNvPr id="54" name="CuadroTexto 53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550940" y="73444"/>
            <a:ext cx="11308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Helvetica" panose="020B0604020202030204" pitchFamily="34" charset="0"/>
              </a:rPr>
              <a:t>III. META - PLAN AL 2021(III): </a:t>
            </a:r>
            <a:r>
              <a:rPr lang="es-MX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Componente reconstrucción</a:t>
            </a:r>
            <a:endParaRPr lang="es-MX" sz="32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039844" y="861920"/>
            <a:ext cx="9362314" cy="5134159"/>
            <a:chOff x="2259978" y="1118725"/>
            <a:chExt cx="9974590" cy="5522812"/>
          </a:xfrm>
        </p:grpSpPr>
        <p:pic>
          <p:nvPicPr>
            <p:cNvPr id="229" name="Imagen 22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97" t="12553" r="35157" b="13867"/>
            <a:stretch/>
          </p:blipFill>
          <p:spPr>
            <a:xfrm>
              <a:off x="4256411" y="1189529"/>
              <a:ext cx="3738520" cy="5219364"/>
            </a:xfrm>
            <a:prstGeom prst="rect">
              <a:avLst/>
            </a:prstGeom>
          </p:spPr>
        </p:pic>
        <p:cxnSp>
          <p:nvCxnSpPr>
            <p:cNvPr id="230" name="Conector recto 229"/>
            <p:cNvCxnSpPr/>
            <p:nvPr/>
          </p:nvCxnSpPr>
          <p:spPr>
            <a:xfrm flipH="1" flipV="1">
              <a:off x="4005437" y="2472214"/>
              <a:ext cx="979800" cy="207820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CuadroTexto 230"/>
            <p:cNvSpPr txBox="1"/>
            <p:nvPr/>
          </p:nvSpPr>
          <p:spPr>
            <a:xfrm>
              <a:off x="8107604" y="6121861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173 MM</a:t>
              </a:r>
            </a:p>
          </p:txBody>
        </p:sp>
        <p:sp>
          <p:nvSpPr>
            <p:cNvPr id="232" name="CuadroTexto 231"/>
            <p:cNvSpPr txBox="1"/>
            <p:nvPr/>
          </p:nvSpPr>
          <p:spPr>
            <a:xfrm>
              <a:off x="8691342" y="4198197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8 MM</a:t>
              </a:r>
            </a:p>
          </p:txBody>
        </p:sp>
        <p:sp>
          <p:nvSpPr>
            <p:cNvPr id="233" name="CuadroTexto 232"/>
            <p:cNvSpPr txBox="1"/>
            <p:nvPr/>
          </p:nvSpPr>
          <p:spPr>
            <a:xfrm>
              <a:off x="6413724" y="1695644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115 MM</a:t>
              </a:r>
            </a:p>
          </p:txBody>
        </p:sp>
        <p:sp>
          <p:nvSpPr>
            <p:cNvPr id="234" name="CuadroTexto 233"/>
            <p:cNvSpPr txBox="1"/>
            <p:nvPr/>
          </p:nvSpPr>
          <p:spPr>
            <a:xfrm>
              <a:off x="3331472" y="2686405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595 MM</a:t>
              </a:r>
            </a:p>
          </p:txBody>
        </p:sp>
        <p:sp>
          <p:nvSpPr>
            <p:cNvPr id="235" name="Elipse 234"/>
            <p:cNvSpPr/>
            <p:nvPr/>
          </p:nvSpPr>
          <p:spPr>
            <a:xfrm>
              <a:off x="3626645" y="2005642"/>
              <a:ext cx="639264" cy="665074"/>
            </a:xfrm>
            <a:prstGeom prst="ellipse">
              <a:avLst/>
            </a:prstGeom>
            <a:gradFill>
              <a:gsLst>
                <a:gs pos="100000">
                  <a:srgbClr val="CF8C3C"/>
                </a:gs>
                <a:gs pos="0">
                  <a:srgbClr val="F6A549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328</a:t>
              </a:r>
            </a:p>
          </p:txBody>
        </p:sp>
        <p:sp>
          <p:nvSpPr>
            <p:cNvPr id="236" name="CuadroTexto 235"/>
            <p:cNvSpPr txBox="1"/>
            <p:nvPr/>
          </p:nvSpPr>
          <p:spPr>
            <a:xfrm rot="19723344">
              <a:off x="5423314" y="1628865"/>
              <a:ext cx="8209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>
                  <a:solidFill>
                    <a:schemeClr val="bg1"/>
                  </a:solidFill>
                </a:rPr>
                <a:t>Pallasca</a:t>
              </a:r>
            </a:p>
          </p:txBody>
        </p:sp>
        <p:sp>
          <p:nvSpPr>
            <p:cNvPr id="237" name="CuadroTexto 236"/>
            <p:cNvSpPr txBox="1"/>
            <p:nvPr/>
          </p:nvSpPr>
          <p:spPr>
            <a:xfrm>
              <a:off x="6004248" y="2011169"/>
              <a:ext cx="732222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dirty="0">
                  <a:solidFill>
                    <a:schemeClr val="bg1"/>
                  </a:solidFill>
                </a:rPr>
                <a:t>Sihuas</a:t>
              </a:r>
            </a:p>
          </p:txBody>
        </p:sp>
        <p:sp>
          <p:nvSpPr>
            <p:cNvPr id="238" name="CuadroTexto 237"/>
            <p:cNvSpPr txBox="1"/>
            <p:nvPr/>
          </p:nvSpPr>
          <p:spPr>
            <a:xfrm>
              <a:off x="5474896" y="2270277"/>
              <a:ext cx="735371" cy="248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900" dirty="0">
                  <a:solidFill>
                    <a:schemeClr val="bg1"/>
                  </a:solidFill>
                </a:rPr>
                <a:t>Corongo</a:t>
              </a:r>
            </a:p>
          </p:txBody>
        </p:sp>
        <p:sp>
          <p:nvSpPr>
            <p:cNvPr id="239" name="CuadroTexto 238"/>
            <p:cNvSpPr txBox="1"/>
            <p:nvPr/>
          </p:nvSpPr>
          <p:spPr>
            <a:xfrm>
              <a:off x="4741337" y="2830187"/>
              <a:ext cx="6617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>
                  <a:solidFill>
                    <a:schemeClr val="bg1"/>
                  </a:solidFill>
                </a:rPr>
                <a:t>Santa</a:t>
              </a:r>
            </a:p>
          </p:txBody>
        </p:sp>
        <p:sp>
          <p:nvSpPr>
            <p:cNvPr id="240" name="CuadroTexto 239"/>
            <p:cNvSpPr txBox="1"/>
            <p:nvPr/>
          </p:nvSpPr>
          <p:spPr>
            <a:xfrm>
              <a:off x="5526354" y="2873699"/>
              <a:ext cx="752588" cy="273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050" dirty="0">
                  <a:solidFill>
                    <a:schemeClr val="bg1"/>
                  </a:solidFill>
                </a:rPr>
                <a:t>Huaylas</a:t>
              </a:r>
            </a:p>
          </p:txBody>
        </p:sp>
        <p:sp>
          <p:nvSpPr>
            <p:cNvPr id="241" name="CuadroTexto 240"/>
            <p:cNvSpPr txBox="1"/>
            <p:nvPr/>
          </p:nvSpPr>
          <p:spPr>
            <a:xfrm rot="19377007">
              <a:off x="6133522" y="2568489"/>
              <a:ext cx="852446" cy="231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800" dirty="0">
                  <a:solidFill>
                    <a:schemeClr val="bg1"/>
                  </a:solidFill>
                </a:rPr>
                <a:t>Pomabamba</a:t>
              </a:r>
            </a:p>
          </p:txBody>
        </p:sp>
        <p:sp>
          <p:nvSpPr>
            <p:cNvPr id="242" name="CuadroTexto 241"/>
            <p:cNvSpPr txBox="1"/>
            <p:nvPr/>
          </p:nvSpPr>
          <p:spPr>
            <a:xfrm rot="21405983">
              <a:off x="6530112" y="2752920"/>
              <a:ext cx="6397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600" dirty="0"/>
                <a:t>Mariscal</a:t>
              </a:r>
            </a:p>
            <a:p>
              <a:pPr algn="ctr"/>
              <a:r>
                <a:rPr lang="es-PE" sz="600" dirty="0"/>
                <a:t>Luzuriaga</a:t>
              </a:r>
            </a:p>
          </p:txBody>
        </p:sp>
        <p:sp>
          <p:nvSpPr>
            <p:cNvPr id="243" name="CuadroTexto 242"/>
            <p:cNvSpPr txBox="1"/>
            <p:nvPr/>
          </p:nvSpPr>
          <p:spPr>
            <a:xfrm rot="18842643">
              <a:off x="6613869" y="3129411"/>
              <a:ext cx="63978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600" dirty="0">
                  <a:solidFill>
                    <a:schemeClr val="bg1"/>
                  </a:solidFill>
                </a:rPr>
                <a:t>Fitzcarrald</a:t>
              </a:r>
            </a:p>
          </p:txBody>
        </p:sp>
        <p:sp>
          <p:nvSpPr>
            <p:cNvPr id="244" name="CuadroTexto 243"/>
            <p:cNvSpPr txBox="1"/>
            <p:nvPr/>
          </p:nvSpPr>
          <p:spPr>
            <a:xfrm>
              <a:off x="6941930" y="3193529"/>
              <a:ext cx="6397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600" dirty="0">
                  <a:solidFill>
                    <a:schemeClr val="bg1"/>
                  </a:solidFill>
                </a:rPr>
                <a:t>Antonio</a:t>
              </a:r>
            </a:p>
            <a:p>
              <a:pPr algn="ctr"/>
              <a:r>
                <a:rPr lang="es-PE" sz="600" dirty="0">
                  <a:solidFill>
                    <a:schemeClr val="bg1"/>
                  </a:solidFill>
                </a:rPr>
                <a:t>Raymondi</a:t>
              </a:r>
            </a:p>
          </p:txBody>
        </p:sp>
        <p:sp>
          <p:nvSpPr>
            <p:cNvPr id="245" name="CuadroTexto 244"/>
            <p:cNvSpPr txBox="1"/>
            <p:nvPr/>
          </p:nvSpPr>
          <p:spPr>
            <a:xfrm>
              <a:off x="5403076" y="3530089"/>
              <a:ext cx="657729" cy="446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050" dirty="0">
                  <a:solidFill>
                    <a:schemeClr val="bg1"/>
                  </a:solidFill>
                </a:rPr>
                <a:t>Yungay</a:t>
              </a:r>
            </a:p>
          </p:txBody>
        </p:sp>
        <p:sp>
          <p:nvSpPr>
            <p:cNvPr id="246" name="CuadroTexto 245"/>
            <p:cNvSpPr txBox="1"/>
            <p:nvPr/>
          </p:nvSpPr>
          <p:spPr>
            <a:xfrm>
              <a:off x="4879534" y="3868320"/>
              <a:ext cx="7751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>
                  <a:solidFill>
                    <a:schemeClr val="bg1"/>
                  </a:solidFill>
                </a:rPr>
                <a:t>Casma</a:t>
              </a:r>
            </a:p>
          </p:txBody>
        </p:sp>
        <p:sp>
          <p:nvSpPr>
            <p:cNvPr id="247" name="CuadroTexto 246"/>
            <p:cNvSpPr txBox="1"/>
            <p:nvPr/>
          </p:nvSpPr>
          <p:spPr>
            <a:xfrm>
              <a:off x="5824093" y="4053737"/>
              <a:ext cx="7444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>
                  <a:solidFill>
                    <a:schemeClr val="bg1"/>
                  </a:solidFill>
                </a:rPr>
                <a:t>Huaraz</a:t>
              </a:r>
            </a:p>
          </p:txBody>
        </p:sp>
        <p:sp>
          <p:nvSpPr>
            <p:cNvPr id="248" name="CuadroTexto 247"/>
            <p:cNvSpPr txBox="1"/>
            <p:nvPr/>
          </p:nvSpPr>
          <p:spPr>
            <a:xfrm>
              <a:off x="6031101" y="4427855"/>
              <a:ext cx="440645" cy="273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050" dirty="0">
                  <a:solidFill>
                    <a:schemeClr val="bg1"/>
                  </a:solidFill>
                </a:rPr>
                <a:t>Aija</a:t>
              </a:r>
            </a:p>
          </p:txBody>
        </p:sp>
        <p:sp>
          <p:nvSpPr>
            <p:cNvPr id="249" name="CuadroTexto 248"/>
            <p:cNvSpPr txBox="1"/>
            <p:nvPr/>
          </p:nvSpPr>
          <p:spPr>
            <a:xfrm>
              <a:off x="5252458" y="5020679"/>
              <a:ext cx="942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>
                  <a:solidFill>
                    <a:schemeClr val="bg1"/>
                  </a:solidFill>
                </a:rPr>
                <a:t>Huarmey</a:t>
              </a:r>
            </a:p>
          </p:txBody>
        </p:sp>
        <p:sp>
          <p:nvSpPr>
            <p:cNvPr id="250" name="CuadroTexto 249"/>
            <p:cNvSpPr txBox="1"/>
            <p:nvPr/>
          </p:nvSpPr>
          <p:spPr>
            <a:xfrm>
              <a:off x="6220900" y="4795677"/>
              <a:ext cx="942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>
                  <a:solidFill>
                    <a:schemeClr val="bg1"/>
                  </a:solidFill>
                </a:rPr>
                <a:t>Recuay</a:t>
              </a:r>
            </a:p>
          </p:txBody>
        </p:sp>
        <p:sp>
          <p:nvSpPr>
            <p:cNvPr id="251" name="CuadroTexto 250"/>
            <p:cNvSpPr txBox="1"/>
            <p:nvPr/>
          </p:nvSpPr>
          <p:spPr>
            <a:xfrm>
              <a:off x="6021272" y="3564891"/>
              <a:ext cx="657729" cy="446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050" dirty="0">
                  <a:solidFill>
                    <a:schemeClr val="bg1"/>
                  </a:solidFill>
                </a:rPr>
                <a:t>Carhuaz</a:t>
              </a:r>
            </a:p>
          </p:txBody>
        </p:sp>
        <p:sp>
          <p:nvSpPr>
            <p:cNvPr id="252" name="CuadroTexto 251"/>
            <p:cNvSpPr txBox="1"/>
            <p:nvPr/>
          </p:nvSpPr>
          <p:spPr>
            <a:xfrm>
              <a:off x="6789700" y="3804702"/>
              <a:ext cx="7444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>
                  <a:solidFill>
                    <a:schemeClr val="bg1"/>
                  </a:solidFill>
                </a:rPr>
                <a:t>Huari</a:t>
              </a:r>
            </a:p>
          </p:txBody>
        </p:sp>
        <p:sp>
          <p:nvSpPr>
            <p:cNvPr id="253" name="CuadroTexto 252"/>
            <p:cNvSpPr txBox="1"/>
            <p:nvPr/>
          </p:nvSpPr>
          <p:spPr>
            <a:xfrm>
              <a:off x="6537109" y="5279277"/>
              <a:ext cx="942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/>
                <a:t>Bolognesi</a:t>
              </a:r>
            </a:p>
          </p:txBody>
        </p:sp>
        <p:sp>
          <p:nvSpPr>
            <p:cNvPr id="254" name="CuadroTexto 253"/>
            <p:cNvSpPr txBox="1"/>
            <p:nvPr/>
          </p:nvSpPr>
          <p:spPr>
            <a:xfrm>
              <a:off x="6274505" y="5763543"/>
              <a:ext cx="6750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>
                  <a:solidFill>
                    <a:schemeClr val="bg1"/>
                  </a:solidFill>
                </a:rPr>
                <a:t>Ocros</a:t>
              </a:r>
            </a:p>
          </p:txBody>
        </p:sp>
        <p:cxnSp>
          <p:nvCxnSpPr>
            <p:cNvPr id="255" name="Conector recto 254"/>
            <p:cNvCxnSpPr/>
            <p:nvPr/>
          </p:nvCxnSpPr>
          <p:spPr>
            <a:xfrm flipH="1" flipV="1">
              <a:off x="4915159" y="1535172"/>
              <a:ext cx="559737" cy="367564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ector recto 255"/>
            <p:cNvCxnSpPr/>
            <p:nvPr/>
          </p:nvCxnSpPr>
          <p:spPr>
            <a:xfrm flipH="1">
              <a:off x="4071327" y="3858365"/>
              <a:ext cx="1093267" cy="352595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CuadroTexto 256"/>
            <p:cNvSpPr txBox="1"/>
            <p:nvPr/>
          </p:nvSpPr>
          <p:spPr>
            <a:xfrm>
              <a:off x="3466106" y="4500110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313 MM</a:t>
              </a:r>
            </a:p>
          </p:txBody>
        </p:sp>
        <p:sp>
          <p:nvSpPr>
            <p:cNvPr id="258" name="Elipse 257"/>
            <p:cNvSpPr/>
            <p:nvPr/>
          </p:nvSpPr>
          <p:spPr>
            <a:xfrm>
              <a:off x="3761278" y="3847105"/>
              <a:ext cx="685541" cy="628091"/>
            </a:xfrm>
            <a:prstGeom prst="ellipse">
              <a:avLst/>
            </a:prstGeom>
            <a:gradFill>
              <a:gsLst>
                <a:gs pos="100000">
                  <a:srgbClr val="B01917"/>
                </a:gs>
                <a:gs pos="0">
                  <a:srgbClr val="E00917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162</a:t>
              </a:r>
            </a:p>
          </p:txBody>
        </p:sp>
        <p:sp>
          <p:nvSpPr>
            <p:cNvPr id="259" name="CuadroTexto 258"/>
            <p:cNvSpPr txBox="1"/>
            <p:nvPr/>
          </p:nvSpPr>
          <p:spPr>
            <a:xfrm>
              <a:off x="4290814" y="1706822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377 MM</a:t>
              </a:r>
            </a:p>
          </p:txBody>
        </p:sp>
        <p:sp>
          <p:nvSpPr>
            <p:cNvPr id="260" name="Elipse 259"/>
            <p:cNvSpPr/>
            <p:nvPr/>
          </p:nvSpPr>
          <p:spPr>
            <a:xfrm>
              <a:off x="4593870" y="1187133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578D44"/>
                </a:gs>
                <a:gs pos="0">
                  <a:srgbClr val="70B758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70</a:t>
              </a:r>
            </a:p>
          </p:txBody>
        </p:sp>
        <p:cxnSp>
          <p:nvCxnSpPr>
            <p:cNvPr id="261" name="Conector recto 260"/>
            <p:cNvCxnSpPr/>
            <p:nvPr/>
          </p:nvCxnSpPr>
          <p:spPr>
            <a:xfrm flipH="1">
              <a:off x="3339437" y="4444691"/>
              <a:ext cx="2542682" cy="582585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CuadroTexto 261"/>
            <p:cNvSpPr txBox="1"/>
            <p:nvPr/>
          </p:nvSpPr>
          <p:spPr>
            <a:xfrm>
              <a:off x="2679130" y="5296798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109 MM</a:t>
              </a:r>
            </a:p>
          </p:txBody>
        </p:sp>
        <p:sp>
          <p:nvSpPr>
            <p:cNvPr id="263" name="Elipse 262"/>
            <p:cNvSpPr/>
            <p:nvPr/>
          </p:nvSpPr>
          <p:spPr>
            <a:xfrm>
              <a:off x="2974302" y="4604790"/>
              <a:ext cx="652342" cy="676319"/>
            </a:xfrm>
            <a:prstGeom prst="ellipse">
              <a:avLst/>
            </a:prstGeom>
            <a:gradFill>
              <a:gsLst>
                <a:gs pos="100000">
                  <a:srgbClr val="367476"/>
                </a:gs>
                <a:gs pos="0">
                  <a:srgbClr val="408A8D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131</a:t>
              </a:r>
            </a:p>
          </p:txBody>
        </p:sp>
        <p:cxnSp>
          <p:nvCxnSpPr>
            <p:cNvPr id="264" name="Conector recto 263"/>
            <p:cNvCxnSpPr/>
            <p:nvPr/>
          </p:nvCxnSpPr>
          <p:spPr>
            <a:xfrm flipH="1">
              <a:off x="3004752" y="3572909"/>
              <a:ext cx="2566837" cy="191019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CuadroTexto 264"/>
            <p:cNvSpPr txBox="1"/>
            <p:nvPr/>
          </p:nvSpPr>
          <p:spPr>
            <a:xfrm>
              <a:off x="2408892" y="4054783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65 MM</a:t>
              </a:r>
            </a:p>
          </p:txBody>
        </p:sp>
        <p:cxnSp>
          <p:nvCxnSpPr>
            <p:cNvPr id="266" name="Conector recto 265"/>
            <p:cNvCxnSpPr/>
            <p:nvPr/>
          </p:nvCxnSpPr>
          <p:spPr>
            <a:xfrm flipH="1">
              <a:off x="5186796" y="5344145"/>
              <a:ext cx="564351" cy="637060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CuadroTexto 266"/>
            <p:cNvSpPr txBox="1"/>
            <p:nvPr/>
          </p:nvSpPr>
          <p:spPr>
            <a:xfrm>
              <a:off x="4561370" y="6237531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245 MM</a:t>
              </a:r>
            </a:p>
          </p:txBody>
        </p:sp>
        <p:sp>
          <p:nvSpPr>
            <p:cNvPr id="268" name="Elipse 267"/>
            <p:cNvSpPr/>
            <p:nvPr/>
          </p:nvSpPr>
          <p:spPr>
            <a:xfrm>
              <a:off x="4856542" y="5641981"/>
              <a:ext cx="632298" cy="579861"/>
            </a:xfrm>
            <a:prstGeom prst="ellipse">
              <a:avLst/>
            </a:prstGeom>
            <a:solidFill>
              <a:srgbClr val="7DB45A"/>
            </a:soli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174</a:t>
              </a:r>
            </a:p>
          </p:txBody>
        </p:sp>
        <p:cxnSp>
          <p:nvCxnSpPr>
            <p:cNvPr id="269" name="Conector recto 268"/>
            <p:cNvCxnSpPr/>
            <p:nvPr/>
          </p:nvCxnSpPr>
          <p:spPr>
            <a:xfrm>
              <a:off x="6648092" y="6186283"/>
              <a:ext cx="776961" cy="13005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CuadroTexto 269"/>
            <p:cNvSpPr txBox="1"/>
            <p:nvPr/>
          </p:nvSpPr>
          <p:spPr>
            <a:xfrm>
              <a:off x="7058842" y="6360123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29 MM</a:t>
              </a:r>
            </a:p>
          </p:txBody>
        </p:sp>
        <p:sp>
          <p:nvSpPr>
            <p:cNvPr id="271" name="CuadroTexto 270"/>
            <p:cNvSpPr txBox="1"/>
            <p:nvPr/>
          </p:nvSpPr>
          <p:spPr>
            <a:xfrm>
              <a:off x="6337540" y="3423610"/>
              <a:ext cx="63978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600" dirty="0">
                  <a:solidFill>
                    <a:schemeClr val="bg1"/>
                  </a:solidFill>
                </a:rPr>
                <a:t>Asunción</a:t>
              </a:r>
            </a:p>
          </p:txBody>
        </p:sp>
        <p:sp>
          <p:nvSpPr>
            <p:cNvPr id="272" name="Elipse 271"/>
            <p:cNvSpPr/>
            <p:nvPr/>
          </p:nvSpPr>
          <p:spPr>
            <a:xfrm>
              <a:off x="2700325" y="3536396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048450"/>
                </a:gs>
                <a:gs pos="0">
                  <a:srgbClr val="00A765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68</a:t>
              </a:r>
            </a:p>
          </p:txBody>
        </p:sp>
        <p:cxnSp>
          <p:nvCxnSpPr>
            <p:cNvPr id="273" name="Conector recto 272"/>
            <p:cNvCxnSpPr/>
            <p:nvPr/>
          </p:nvCxnSpPr>
          <p:spPr>
            <a:xfrm flipH="1" flipV="1">
              <a:off x="3545171" y="1593651"/>
              <a:ext cx="2026418" cy="881778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4" name="CuadroTexto 273"/>
            <p:cNvSpPr txBox="1"/>
            <p:nvPr/>
          </p:nvSpPr>
          <p:spPr>
            <a:xfrm>
              <a:off x="2792135" y="1785069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53 MM</a:t>
              </a:r>
            </a:p>
          </p:txBody>
        </p:sp>
        <p:sp>
          <p:nvSpPr>
            <p:cNvPr id="275" name="Elipse 274"/>
            <p:cNvSpPr/>
            <p:nvPr/>
          </p:nvSpPr>
          <p:spPr>
            <a:xfrm>
              <a:off x="3083568" y="1266682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671D12"/>
                </a:gs>
                <a:gs pos="0">
                  <a:srgbClr val="8B271F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22</a:t>
              </a:r>
            </a:p>
          </p:txBody>
        </p:sp>
        <p:sp>
          <p:nvSpPr>
            <p:cNvPr id="276" name="Elipse 275"/>
            <p:cNvSpPr/>
            <p:nvPr/>
          </p:nvSpPr>
          <p:spPr>
            <a:xfrm>
              <a:off x="7360185" y="5839127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2C3E5F"/>
                </a:gs>
                <a:gs pos="0">
                  <a:srgbClr val="263552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52</a:t>
              </a:r>
            </a:p>
          </p:txBody>
        </p:sp>
        <p:cxnSp>
          <p:nvCxnSpPr>
            <p:cNvPr id="277" name="Conector recto 276"/>
            <p:cNvCxnSpPr/>
            <p:nvPr/>
          </p:nvCxnSpPr>
          <p:spPr>
            <a:xfrm flipV="1">
              <a:off x="6408374" y="1378429"/>
              <a:ext cx="435722" cy="556142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Elipse 277"/>
            <p:cNvSpPr/>
            <p:nvPr/>
          </p:nvSpPr>
          <p:spPr>
            <a:xfrm>
              <a:off x="6708897" y="1175955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875F87"/>
                </a:gs>
                <a:gs pos="0">
                  <a:srgbClr val="B17CAC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70</a:t>
              </a:r>
            </a:p>
          </p:txBody>
        </p:sp>
        <p:cxnSp>
          <p:nvCxnSpPr>
            <p:cNvPr id="279" name="Conector recto 278"/>
            <p:cNvCxnSpPr/>
            <p:nvPr/>
          </p:nvCxnSpPr>
          <p:spPr>
            <a:xfrm flipV="1">
              <a:off x="6694270" y="1275254"/>
              <a:ext cx="1441153" cy="1158102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CuadroTexto 279"/>
            <p:cNvSpPr txBox="1"/>
            <p:nvPr/>
          </p:nvSpPr>
          <p:spPr>
            <a:xfrm>
              <a:off x="7616171" y="1638414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209 MM</a:t>
              </a:r>
            </a:p>
          </p:txBody>
        </p:sp>
        <p:sp>
          <p:nvSpPr>
            <p:cNvPr id="281" name="Elipse 280"/>
            <p:cNvSpPr/>
            <p:nvPr/>
          </p:nvSpPr>
          <p:spPr>
            <a:xfrm>
              <a:off x="7911344" y="1118725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C7395C"/>
                </a:gs>
                <a:gs pos="0">
                  <a:srgbClr val="E63D6A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64</a:t>
              </a:r>
            </a:p>
          </p:txBody>
        </p:sp>
        <p:cxnSp>
          <p:nvCxnSpPr>
            <p:cNvPr id="282" name="Conector recto 281"/>
            <p:cNvCxnSpPr/>
            <p:nvPr/>
          </p:nvCxnSpPr>
          <p:spPr>
            <a:xfrm flipV="1">
              <a:off x="7044258" y="1982262"/>
              <a:ext cx="2367756" cy="1216231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ector recto 282"/>
            <p:cNvCxnSpPr/>
            <p:nvPr/>
          </p:nvCxnSpPr>
          <p:spPr>
            <a:xfrm flipH="1" flipV="1">
              <a:off x="2937731" y="2981993"/>
              <a:ext cx="2785220" cy="369808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4" name="CuadroTexto 283"/>
            <p:cNvSpPr txBox="1"/>
            <p:nvPr/>
          </p:nvSpPr>
          <p:spPr>
            <a:xfrm>
              <a:off x="8254653" y="3094676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25 MM</a:t>
              </a:r>
            </a:p>
          </p:txBody>
        </p:sp>
        <p:cxnSp>
          <p:nvCxnSpPr>
            <p:cNvPr id="285" name="Conector recto 284"/>
            <p:cNvCxnSpPr/>
            <p:nvPr/>
          </p:nvCxnSpPr>
          <p:spPr>
            <a:xfrm flipV="1">
              <a:off x="7351655" y="2765647"/>
              <a:ext cx="1421384" cy="785420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Elipse 285"/>
            <p:cNvSpPr/>
            <p:nvPr/>
          </p:nvSpPr>
          <p:spPr>
            <a:xfrm>
              <a:off x="8549827" y="2574987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BA889F"/>
                </a:gs>
                <a:gs pos="0">
                  <a:srgbClr val="DFA2BE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42</a:t>
              </a:r>
            </a:p>
          </p:txBody>
        </p:sp>
        <p:cxnSp>
          <p:nvCxnSpPr>
            <p:cNvPr id="287" name="Conector recto 286"/>
            <p:cNvCxnSpPr/>
            <p:nvPr/>
          </p:nvCxnSpPr>
          <p:spPr>
            <a:xfrm>
              <a:off x="6789700" y="3590764"/>
              <a:ext cx="2411133" cy="358907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Elipse 287"/>
            <p:cNvSpPr/>
            <p:nvPr/>
          </p:nvSpPr>
          <p:spPr>
            <a:xfrm>
              <a:off x="8986515" y="3678508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F29265"/>
                </a:gs>
                <a:gs pos="0">
                  <a:srgbClr val="D7835A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89" name="CuadroTexto 288"/>
            <p:cNvSpPr txBox="1"/>
            <p:nvPr/>
          </p:nvSpPr>
          <p:spPr>
            <a:xfrm>
              <a:off x="2259978" y="3177142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66 MM</a:t>
              </a:r>
            </a:p>
          </p:txBody>
        </p:sp>
        <p:sp>
          <p:nvSpPr>
            <p:cNvPr id="290" name="Elipse 289"/>
            <p:cNvSpPr/>
            <p:nvPr/>
          </p:nvSpPr>
          <p:spPr>
            <a:xfrm>
              <a:off x="2555151" y="2657453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13939F"/>
                </a:gs>
                <a:gs pos="0">
                  <a:srgbClr val="0EB1C0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65</a:t>
              </a:r>
            </a:p>
          </p:txBody>
        </p:sp>
        <p:sp>
          <p:nvSpPr>
            <p:cNvPr id="291" name="CuadroTexto 290"/>
            <p:cNvSpPr txBox="1"/>
            <p:nvPr/>
          </p:nvSpPr>
          <p:spPr>
            <a:xfrm>
              <a:off x="8864841" y="2243605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17 MM</a:t>
              </a:r>
            </a:p>
          </p:txBody>
        </p:sp>
        <p:sp>
          <p:nvSpPr>
            <p:cNvPr id="292" name="Elipse 291"/>
            <p:cNvSpPr/>
            <p:nvPr/>
          </p:nvSpPr>
          <p:spPr>
            <a:xfrm>
              <a:off x="9160014" y="1724742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10497C"/>
                </a:gs>
                <a:gs pos="0">
                  <a:srgbClr val="0D68B1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22</a:t>
              </a:r>
            </a:p>
          </p:txBody>
        </p:sp>
        <p:cxnSp>
          <p:nvCxnSpPr>
            <p:cNvPr id="293" name="Conector recto 292"/>
            <p:cNvCxnSpPr/>
            <p:nvPr/>
          </p:nvCxnSpPr>
          <p:spPr>
            <a:xfrm flipH="1">
              <a:off x="4402585" y="4732627"/>
              <a:ext cx="1473622" cy="563243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CuadroTexto 293"/>
            <p:cNvSpPr txBox="1"/>
            <p:nvPr/>
          </p:nvSpPr>
          <p:spPr>
            <a:xfrm>
              <a:off x="3706488" y="5584734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49 MM</a:t>
              </a:r>
            </a:p>
          </p:txBody>
        </p:sp>
        <p:sp>
          <p:nvSpPr>
            <p:cNvPr id="295" name="Elipse 294"/>
            <p:cNvSpPr/>
            <p:nvPr/>
          </p:nvSpPr>
          <p:spPr>
            <a:xfrm>
              <a:off x="4001661" y="5065045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98774F"/>
                </a:gs>
                <a:gs pos="0">
                  <a:srgbClr val="A27E54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65</a:t>
              </a:r>
            </a:p>
          </p:txBody>
        </p:sp>
        <p:cxnSp>
          <p:nvCxnSpPr>
            <p:cNvPr id="296" name="Conector recto 295"/>
            <p:cNvCxnSpPr/>
            <p:nvPr/>
          </p:nvCxnSpPr>
          <p:spPr>
            <a:xfrm>
              <a:off x="6514535" y="3835807"/>
              <a:ext cx="1452307" cy="533968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" name="CuadroTexto 296"/>
            <p:cNvSpPr txBox="1"/>
            <p:nvPr/>
          </p:nvSpPr>
          <p:spPr>
            <a:xfrm>
              <a:off x="7462838" y="4622552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59 MM</a:t>
              </a:r>
            </a:p>
          </p:txBody>
        </p:sp>
        <p:sp>
          <p:nvSpPr>
            <p:cNvPr id="298" name="Elipse 297"/>
            <p:cNvSpPr/>
            <p:nvPr/>
          </p:nvSpPr>
          <p:spPr>
            <a:xfrm>
              <a:off x="7758011" y="4102863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81214D"/>
                </a:gs>
                <a:gs pos="0">
                  <a:srgbClr val="952952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66</a:t>
              </a:r>
            </a:p>
          </p:txBody>
        </p:sp>
        <p:sp>
          <p:nvSpPr>
            <p:cNvPr id="299" name="CuadroTexto 298"/>
            <p:cNvSpPr txBox="1"/>
            <p:nvPr/>
          </p:nvSpPr>
          <p:spPr>
            <a:xfrm>
              <a:off x="8584646" y="5212558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118 MM</a:t>
              </a:r>
            </a:p>
          </p:txBody>
        </p:sp>
        <p:cxnSp>
          <p:nvCxnSpPr>
            <p:cNvPr id="300" name="Conector recto 299"/>
            <p:cNvCxnSpPr/>
            <p:nvPr/>
          </p:nvCxnSpPr>
          <p:spPr>
            <a:xfrm>
              <a:off x="6844096" y="4822352"/>
              <a:ext cx="2334621" cy="253022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Conector recto 300"/>
            <p:cNvCxnSpPr/>
            <p:nvPr/>
          </p:nvCxnSpPr>
          <p:spPr>
            <a:xfrm>
              <a:off x="7366640" y="5508161"/>
              <a:ext cx="1288137" cy="368058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Elipse 301"/>
            <p:cNvSpPr/>
            <p:nvPr/>
          </p:nvSpPr>
          <p:spPr>
            <a:xfrm>
              <a:off x="8879819" y="4692869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D66B6B"/>
                </a:gs>
                <a:gs pos="0">
                  <a:srgbClr val="E57373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46</a:t>
              </a:r>
            </a:p>
          </p:txBody>
        </p:sp>
        <p:sp>
          <p:nvSpPr>
            <p:cNvPr id="303" name="Elipse 302"/>
            <p:cNvSpPr/>
            <p:nvPr/>
          </p:nvSpPr>
          <p:spPr>
            <a:xfrm>
              <a:off x="8402777" y="5602172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B0B2C0"/>
                </a:gs>
                <a:gs pos="0">
                  <a:srgbClr val="D9DAEC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tx1"/>
                  </a:solidFill>
                </a:rPr>
                <a:t>59</a:t>
              </a:r>
            </a:p>
          </p:txBody>
        </p:sp>
        <p:sp>
          <p:nvSpPr>
            <p:cNvPr id="304" name="CuadroTexto 303"/>
            <p:cNvSpPr txBox="1"/>
            <p:nvPr/>
          </p:nvSpPr>
          <p:spPr>
            <a:xfrm>
              <a:off x="9605623" y="3538811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21 MM</a:t>
              </a:r>
            </a:p>
          </p:txBody>
        </p:sp>
        <p:cxnSp>
          <p:nvCxnSpPr>
            <p:cNvPr id="305" name="Conector recto 304"/>
            <p:cNvCxnSpPr/>
            <p:nvPr/>
          </p:nvCxnSpPr>
          <p:spPr>
            <a:xfrm flipV="1">
              <a:off x="7652718" y="3334908"/>
              <a:ext cx="2591880" cy="248123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6" name="Elipse 305"/>
            <p:cNvSpPr/>
            <p:nvPr/>
          </p:nvSpPr>
          <p:spPr>
            <a:xfrm>
              <a:off x="9910321" y="3022483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DA9517"/>
                </a:gs>
                <a:gs pos="0">
                  <a:srgbClr val="F4A51B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bg1"/>
                  </a:solidFill>
                </a:rPr>
                <a:t>63</a:t>
              </a:r>
            </a:p>
          </p:txBody>
        </p:sp>
        <p:sp>
          <p:nvSpPr>
            <p:cNvPr id="307" name="CuadroTexto 306"/>
            <p:cNvSpPr txBox="1"/>
            <p:nvPr/>
          </p:nvSpPr>
          <p:spPr>
            <a:xfrm>
              <a:off x="7056355" y="2472973"/>
              <a:ext cx="1071113" cy="281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>
                  <a:solidFill>
                    <a:srgbClr val="4B4A4A"/>
                  </a:solidFill>
                </a:rPr>
                <a:t>S/. 94 MM</a:t>
              </a:r>
            </a:p>
          </p:txBody>
        </p:sp>
        <p:cxnSp>
          <p:nvCxnSpPr>
            <p:cNvPr id="308" name="Conector recto 307"/>
            <p:cNvCxnSpPr/>
            <p:nvPr/>
          </p:nvCxnSpPr>
          <p:spPr>
            <a:xfrm flipV="1">
              <a:off x="6929470" y="2243197"/>
              <a:ext cx="555367" cy="475929"/>
            </a:xfrm>
            <a:prstGeom prst="line">
              <a:avLst/>
            </a:prstGeom>
            <a:ln>
              <a:solidFill>
                <a:srgbClr val="4B4A4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" name="Elipse 308"/>
            <p:cNvSpPr/>
            <p:nvPr/>
          </p:nvSpPr>
          <p:spPr>
            <a:xfrm>
              <a:off x="7332948" y="1944753"/>
              <a:ext cx="504000" cy="504000"/>
            </a:xfrm>
            <a:prstGeom prst="ellipse">
              <a:avLst/>
            </a:prstGeom>
            <a:gradFill>
              <a:gsLst>
                <a:gs pos="100000">
                  <a:srgbClr val="AAA42E"/>
                </a:gs>
                <a:gs pos="0">
                  <a:srgbClr val="DFD63A"/>
                </a:gs>
              </a:gsLst>
              <a:lin ang="10800000" scaled="0"/>
            </a:gradFill>
            <a:ln w="19050">
              <a:solidFill>
                <a:srgbClr val="4B4A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050" b="1" dirty="0">
                  <a:solidFill>
                    <a:schemeClr val="tx1"/>
                  </a:solidFill>
                </a:rPr>
                <a:t>74</a:t>
              </a:r>
            </a:p>
          </p:txBody>
        </p:sp>
        <p:sp>
          <p:nvSpPr>
            <p:cNvPr id="310" name="CuadroTexto 309">
              <a:extLst>
                <a:ext uri="{FF2B5EF4-FFF2-40B4-BE49-F238E27FC236}">
                  <a16:creationId xmlns:a16="http://schemas.microsoft.com/office/drawing/2014/main" xmlns="" id="{B2EC7B14-865A-4AB8-9E34-5242378AE1DF}"/>
                </a:ext>
              </a:extLst>
            </p:cNvPr>
            <p:cNvSpPr txBox="1"/>
            <p:nvPr/>
          </p:nvSpPr>
          <p:spPr>
            <a:xfrm>
              <a:off x="9718584" y="5920469"/>
              <a:ext cx="2515984" cy="629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sz="1600" b="1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+ 525 MM en el ámbito</a:t>
              </a:r>
            </a:p>
            <a:p>
              <a:r>
                <a:rPr lang="es-PE" sz="1600" b="1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multiprovincial</a:t>
              </a:r>
              <a:endParaRPr lang="es-PE" sz="1600" b="1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11" name="CuadroTexto 310"/>
          <p:cNvSpPr txBox="1"/>
          <p:nvPr/>
        </p:nvSpPr>
        <p:spPr>
          <a:xfrm>
            <a:off x="9905930" y="1177184"/>
            <a:ext cx="152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PE" dirty="0" smtClean="0"/>
              <a:t>OCULTA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31576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3" name="Grupo 12"/>
          <p:cNvGrpSpPr/>
          <p:nvPr/>
        </p:nvGrpSpPr>
        <p:grpSpPr>
          <a:xfrm>
            <a:off x="959353" y="1944907"/>
            <a:ext cx="9734881" cy="4307096"/>
            <a:chOff x="-39448" y="1131377"/>
            <a:chExt cx="10620999" cy="4940180"/>
          </a:xfrm>
        </p:grpSpPr>
        <p:sp>
          <p:nvSpPr>
            <p:cNvPr id="14" name="Rectángulo redondeado 13"/>
            <p:cNvSpPr/>
            <p:nvPr/>
          </p:nvSpPr>
          <p:spPr>
            <a:xfrm>
              <a:off x="1430410" y="206991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       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1430410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Nivel de gobierno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6" name="Rectángulo redondeado 15"/>
            <p:cNvSpPr/>
            <p:nvPr/>
          </p:nvSpPr>
          <p:spPr>
            <a:xfrm>
              <a:off x="4566617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Intervenciones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7702824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Meta Plan</a:t>
              </a:r>
            </a:p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(S/ MM y %)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9" name="Rectángulo redondeado 18"/>
            <p:cNvSpPr/>
            <p:nvPr/>
          </p:nvSpPr>
          <p:spPr>
            <a:xfrm>
              <a:off x="1467346" y="2973492"/>
              <a:ext cx="28417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1" name="Rectángulo redondeado 20"/>
            <p:cNvSpPr/>
            <p:nvPr/>
          </p:nvSpPr>
          <p:spPr>
            <a:xfrm>
              <a:off x="4566616" y="2069916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908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3" name="Rectángulo redondeado 22"/>
            <p:cNvSpPr/>
            <p:nvPr/>
          </p:nvSpPr>
          <p:spPr>
            <a:xfrm>
              <a:off x="4603552" y="2973492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765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5" name="Rectángulo redondeado 24"/>
            <p:cNvSpPr/>
            <p:nvPr/>
          </p:nvSpPr>
          <p:spPr>
            <a:xfrm>
              <a:off x="7702824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3,217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7" name="Rectángulo redondeado 26"/>
            <p:cNvSpPr/>
            <p:nvPr/>
          </p:nvSpPr>
          <p:spPr>
            <a:xfrm>
              <a:off x="7739760" y="2973492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50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9" name="Rectángulo redondeado 28"/>
            <p:cNvSpPr/>
            <p:nvPr/>
          </p:nvSpPr>
          <p:spPr>
            <a:xfrm>
              <a:off x="9230027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67%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1" name="Rectángulo redondeado 30"/>
            <p:cNvSpPr/>
            <p:nvPr/>
          </p:nvSpPr>
          <p:spPr>
            <a:xfrm>
              <a:off x="9266963" y="2973492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23%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3" name="Rectángulo redondeado 32"/>
            <p:cNvSpPr/>
            <p:nvPr/>
          </p:nvSpPr>
          <p:spPr>
            <a:xfrm>
              <a:off x="1467344" y="4027380"/>
              <a:ext cx="2841790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Total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4" name="Rectángulo redondeado 33"/>
            <p:cNvSpPr/>
            <p:nvPr/>
          </p:nvSpPr>
          <p:spPr>
            <a:xfrm>
              <a:off x="7767876" y="4082867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3,267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5" name="Rectángulo redondeado 34"/>
            <p:cNvSpPr/>
            <p:nvPr/>
          </p:nvSpPr>
          <p:spPr>
            <a:xfrm>
              <a:off x="9230027" y="4102523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100%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-39448" y="5409653"/>
              <a:ext cx="6362826" cy="661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Fuente: DS N° </a:t>
              </a:r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091-2017-PCM.</a:t>
              </a:r>
            </a:p>
            <a:p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* El monto para gobiernos locales no considera las modificaciones de </a:t>
              </a:r>
              <a:r>
                <a:rPr lang="es-PE" sz="1050" b="1" dirty="0">
                  <a:solidFill>
                    <a:srgbClr val="404040"/>
                  </a:solidFill>
                  <a:latin typeface="Helvetica" pitchFamily="34" charset="0"/>
                </a:rPr>
                <a:t>entidades ejecutoras e </a:t>
              </a:r>
              <a:r>
                <a:rPr lang="es-PE" sz="1050" b="1" dirty="0" err="1">
                  <a:solidFill>
                    <a:srgbClr val="404040"/>
                  </a:solidFill>
                  <a:latin typeface="Helvetica" pitchFamily="34" charset="0"/>
                </a:rPr>
                <a:t>ncluye</a:t>
              </a:r>
              <a:r>
                <a:rPr lang="es-PE" sz="1050" b="1" dirty="0">
                  <a:solidFill>
                    <a:srgbClr val="404040"/>
                  </a:solidFill>
                  <a:latin typeface="Helvetica" pitchFamily="34" charset="0"/>
                </a:rPr>
                <a:t> una intervención del gobierno </a:t>
              </a:r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regional</a:t>
              </a:r>
              <a:endParaRPr lang="es-PE" sz="1050" b="1" dirty="0">
                <a:solidFill>
                  <a:srgbClr val="404040"/>
                </a:solidFill>
                <a:latin typeface="Helvetica" pitchFamily="34" charset="0"/>
              </a:endParaRPr>
            </a:p>
          </p:txBody>
        </p:sp>
        <p:sp>
          <p:nvSpPr>
            <p:cNvPr id="41" name="CuadroTexto 40"/>
            <p:cNvSpPr txBox="1"/>
            <p:nvPr/>
          </p:nvSpPr>
          <p:spPr>
            <a:xfrm>
              <a:off x="1937926" y="2318137"/>
              <a:ext cx="1913664" cy="353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Gobierno nacional</a:t>
              </a: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2111068" y="3188877"/>
              <a:ext cx="1644332" cy="3530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Clr>
                  <a:srgbClr val="FA3232"/>
                </a:buClr>
                <a:defRPr/>
              </a:pPr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Gobierno </a:t>
              </a:r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local*</a:t>
              </a: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</p:grpSp>
      <p:pic>
        <p:nvPicPr>
          <p:cNvPr id="45" name="Imagen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79" y="5833798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40" name="CuadroTexto 39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22318" y="507534"/>
            <a:ext cx="11469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latin typeface="Helvetica" panose="020B0604020202030204" pitchFamily="34" charset="0"/>
              </a:rPr>
              <a:t>III. META - PLAN AL 2021(IV): </a:t>
            </a:r>
            <a:r>
              <a:rPr lang="es-MX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Componente reconstrucción</a:t>
            </a:r>
            <a:endParaRPr lang="es-MX" sz="36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5181130" y="4524759"/>
            <a:ext cx="2604698" cy="348423"/>
          </a:xfrm>
          <a:prstGeom prst="roundRect">
            <a:avLst>
              <a:gd name="adj" fmla="val 11922"/>
            </a:avLst>
          </a:prstGeom>
          <a:solidFill>
            <a:srgbClr val="E1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Helvetica" pitchFamily="34" charset="0"/>
              </a:rPr>
              <a:t>1,637</a:t>
            </a:r>
            <a:endParaRPr lang="es-MX" sz="1600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0244380" y="507534"/>
            <a:ext cx="15343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PE" dirty="0" smtClean="0"/>
              <a:t>OCULTA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39827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1BFA928-622A-4BFD-9F04-11809E6053D7}"/>
              </a:ext>
            </a:extLst>
          </p:cNvPr>
          <p:cNvSpPr/>
          <p:nvPr/>
        </p:nvSpPr>
        <p:spPr>
          <a:xfrm>
            <a:off x="95770" y="1"/>
            <a:ext cx="369116" cy="6858000"/>
          </a:xfrm>
          <a:prstGeom prst="rect">
            <a:avLst/>
          </a:prstGeom>
          <a:solidFill>
            <a:srgbClr val="FD7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04F3573-8323-4784-B70D-CD0A4E6EEE48}"/>
              </a:ext>
            </a:extLst>
          </p:cNvPr>
          <p:cNvSpPr/>
          <p:nvPr/>
        </p:nvSpPr>
        <p:spPr>
          <a:xfrm>
            <a:off x="0" y="6233020"/>
            <a:ext cx="4572000" cy="117446"/>
          </a:xfrm>
          <a:prstGeom prst="rect">
            <a:avLst/>
          </a:prstGeom>
          <a:solidFill>
            <a:srgbClr val="FB2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671D606C-2839-4DB8-AB6E-60D4C0A8B0DA}"/>
              </a:ext>
            </a:extLst>
          </p:cNvPr>
          <p:cNvSpPr/>
          <p:nvPr/>
        </p:nvSpPr>
        <p:spPr>
          <a:xfrm>
            <a:off x="-1" y="6435754"/>
            <a:ext cx="8246379" cy="117446"/>
          </a:xfrm>
          <a:prstGeom prst="rect">
            <a:avLst/>
          </a:prstGeom>
          <a:solidFill>
            <a:srgbClr val="52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DF16C79-D0D4-4457-B4D3-9114D460B7D9}"/>
              </a:ext>
            </a:extLst>
          </p:cNvPr>
          <p:cNvSpPr/>
          <p:nvPr/>
        </p:nvSpPr>
        <p:spPr>
          <a:xfrm>
            <a:off x="0" y="6638488"/>
            <a:ext cx="12192000" cy="117446"/>
          </a:xfrm>
          <a:prstGeom prst="rect">
            <a:avLst/>
          </a:prstGeom>
          <a:solidFill>
            <a:srgbClr val="1A3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3" name="Grupo 12"/>
          <p:cNvGrpSpPr/>
          <p:nvPr/>
        </p:nvGrpSpPr>
        <p:grpSpPr>
          <a:xfrm>
            <a:off x="959354" y="1944907"/>
            <a:ext cx="9734880" cy="4145513"/>
            <a:chOff x="-39447" y="1131377"/>
            <a:chExt cx="10620998" cy="4754847"/>
          </a:xfrm>
        </p:grpSpPr>
        <p:sp>
          <p:nvSpPr>
            <p:cNvPr id="14" name="Rectángulo redondeado 13"/>
            <p:cNvSpPr/>
            <p:nvPr/>
          </p:nvSpPr>
          <p:spPr>
            <a:xfrm>
              <a:off x="1430410" y="2069916"/>
              <a:ext cx="2841790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       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1430410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Nivel de gobierno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6" name="Rectángulo redondeado 15"/>
            <p:cNvSpPr/>
            <p:nvPr/>
          </p:nvSpPr>
          <p:spPr>
            <a:xfrm>
              <a:off x="4566617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Intervenciones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7702824" y="1131377"/>
              <a:ext cx="2841791" cy="850509"/>
            </a:xfrm>
            <a:prstGeom prst="roundRect">
              <a:avLst>
                <a:gd name="adj" fmla="val 1192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Meta Plan</a:t>
              </a:r>
            </a:p>
            <a:p>
              <a:pPr algn="ctr">
                <a:buClr>
                  <a:srgbClr val="FA3232"/>
                </a:buClr>
                <a:defRPr/>
              </a:pPr>
              <a:r>
                <a:rPr lang="es-MX" b="1" dirty="0" smtClean="0">
                  <a:solidFill>
                    <a:schemeClr val="bg1"/>
                  </a:solidFill>
                  <a:latin typeface="Helvetica" pitchFamily="34" charset="0"/>
                </a:rPr>
                <a:t>(S/ MM y %)</a:t>
              </a:r>
              <a:endParaRPr lang="es-MX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19" name="Rectángulo redondeado 18"/>
            <p:cNvSpPr/>
            <p:nvPr/>
          </p:nvSpPr>
          <p:spPr>
            <a:xfrm>
              <a:off x="1467346" y="2973492"/>
              <a:ext cx="28417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1" name="Rectángulo redondeado 20"/>
            <p:cNvSpPr/>
            <p:nvPr/>
          </p:nvSpPr>
          <p:spPr>
            <a:xfrm>
              <a:off x="4566616" y="2069916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908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3" name="Rectángulo redondeado 22"/>
            <p:cNvSpPr/>
            <p:nvPr/>
          </p:nvSpPr>
          <p:spPr>
            <a:xfrm>
              <a:off x="4603552" y="2973492"/>
              <a:ext cx="2841791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765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5" name="Rectángulo redondeado 24"/>
            <p:cNvSpPr/>
            <p:nvPr/>
          </p:nvSpPr>
          <p:spPr>
            <a:xfrm>
              <a:off x="7702824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2,953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7" name="Rectángulo redondeado 26"/>
            <p:cNvSpPr/>
            <p:nvPr/>
          </p:nvSpPr>
          <p:spPr>
            <a:xfrm>
              <a:off x="7739760" y="2973492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379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29" name="Rectángulo redondeado 28"/>
            <p:cNvSpPr/>
            <p:nvPr/>
          </p:nvSpPr>
          <p:spPr>
            <a:xfrm>
              <a:off x="9230027" y="2069916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67%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1" name="Rectángulo redondeado 30"/>
            <p:cNvSpPr/>
            <p:nvPr/>
          </p:nvSpPr>
          <p:spPr>
            <a:xfrm>
              <a:off x="9266963" y="2973492"/>
              <a:ext cx="1314588" cy="813392"/>
            </a:xfrm>
            <a:prstGeom prst="roundRect">
              <a:avLst>
                <a:gd name="adj" fmla="val 11922"/>
              </a:avLst>
            </a:prstGeom>
            <a:solidFill>
              <a:schemeClr val="bg1"/>
            </a:solidFill>
            <a:ln>
              <a:solidFill>
                <a:srgbClr val="FA32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23%</a:t>
              </a:r>
              <a:endParaRPr lang="es-MX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33" name="Rectángulo redondeado 32"/>
            <p:cNvSpPr/>
            <p:nvPr/>
          </p:nvSpPr>
          <p:spPr>
            <a:xfrm>
              <a:off x="1467344" y="4027380"/>
              <a:ext cx="2841790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Total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4" name="Rectángulo redondeado 33"/>
            <p:cNvSpPr/>
            <p:nvPr/>
          </p:nvSpPr>
          <p:spPr>
            <a:xfrm>
              <a:off x="7767876" y="4082867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3,331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5" name="Rectángulo redondeado 34"/>
            <p:cNvSpPr/>
            <p:nvPr/>
          </p:nvSpPr>
          <p:spPr>
            <a:xfrm>
              <a:off x="9230027" y="4102523"/>
              <a:ext cx="1314588" cy="399636"/>
            </a:xfrm>
            <a:prstGeom prst="roundRect">
              <a:avLst>
                <a:gd name="adj" fmla="val 11922"/>
              </a:avLst>
            </a:prstGeom>
            <a:solidFill>
              <a:srgbClr val="E1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Clr>
                  <a:srgbClr val="FA3232"/>
                </a:buClr>
                <a:defRPr/>
              </a:pPr>
              <a:r>
                <a:rPr lang="es-MX" sz="1600" b="1" dirty="0" smtClean="0">
                  <a:solidFill>
                    <a:schemeClr val="bg1"/>
                  </a:solidFill>
                  <a:latin typeface="Helvetica" pitchFamily="34" charset="0"/>
                </a:rPr>
                <a:t>100%</a:t>
              </a:r>
              <a:endParaRPr lang="es-MX" sz="1600" b="1" dirty="0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-39447" y="5409653"/>
              <a:ext cx="6151930" cy="476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Fuente: DS N° 091-2017-PCM.</a:t>
              </a:r>
            </a:p>
            <a:p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* No contabiliza las </a:t>
              </a:r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viviendas. </a:t>
              </a:r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Incluye una intervención del gobierno regional</a:t>
              </a:r>
              <a:r>
                <a:rPr lang="es-PE" sz="1050" b="1" dirty="0" smtClean="0">
                  <a:solidFill>
                    <a:srgbClr val="404040"/>
                  </a:solidFill>
                  <a:latin typeface="Helvetica" pitchFamily="34" charset="0"/>
                </a:rPr>
                <a:t>  </a:t>
              </a:r>
              <a:endParaRPr lang="es-PE" sz="1050" b="1" dirty="0">
                <a:solidFill>
                  <a:srgbClr val="404040"/>
                </a:solidFill>
                <a:latin typeface="Helvetica" pitchFamily="34" charset="0"/>
              </a:endParaRPr>
            </a:p>
          </p:txBody>
        </p:sp>
        <p:sp>
          <p:nvSpPr>
            <p:cNvPr id="41" name="CuadroTexto 40"/>
            <p:cNvSpPr txBox="1"/>
            <p:nvPr/>
          </p:nvSpPr>
          <p:spPr>
            <a:xfrm>
              <a:off x="1937926" y="2318137"/>
              <a:ext cx="1913664" cy="353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Gobierno nacional</a:t>
              </a: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2111068" y="3188877"/>
              <a:ext cx="1644332" cy="3530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Clr>
                  <a:srgbClr val="FA3232"/>
                </a:buClr>
                <a:defRPr/>
              </a:pPr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Gobierno </a:t>
              </a:r>
              <a:r>
                <a:rPr lang="es-MX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vetica" pitchFamily="34" charset="0"/>
                </a:rPr>
                <a:t>local*</a:t>
              </a:r>
              <a:endPara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34" charset="0"/>
              </a:endParaRPr>
            </a:p>
          </p:txBody>
        </p:sp>
      </p:grpSp>
      <p:pic>
        <p:nvPicPr>
          <p:cNvPr id="45" name="Imagen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79" y="5833798"/>
            <a:ext cx="1829969" cy="786348"/>
          </a:xfrm>
          <a:prstGeom prst="rect">
            <a:avLst/>
          </a:prstGeom>
          <a:ln>
            <a:noFill/>
          </a:ln>
        </p:spPr>
      </p:pic>
      <p:sp>
        <p:nvSpPr>
          <p:cNvPr id="40" name="CuadroTexto 39">
            <a:extLst>
              <a:ext uri="{FF2B5EF4-FFF2-40B4-BE49-F238E27FC236}">
                <a16:creationId xmlns="" xmlns:a16="http://schemas.microsoft.com/office/drawing/2014/main" id="{54837C5B-5EDD-40B0-944B-D417AAAC59C1}"/>
              </a:ext>
            </a:extLst>
          </p:cNvPr>
          <p:cNvSpPr txBox="1"/>
          <p:nvPr/>
        </p:nvSpPr>
        <p:spPr>
          <a:xfrm>
            <a:off x="722318" y="507534"/>
            <a:ext cx="111895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latin typeface="Helvetica" panose="020B0604020202030204" pitchFamily="34" charset="0"/>
              </a:rPr>
              <a:t>III. META - PLAN AL 2021(IV): </a:t>
            </a:r>
            <a:r>
              <a:rPr lang="es-MX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 panose="020B0604020202030204" pitchFamily="34" charset="0"/>
              </a:rPr>
              <a:t>Componente reconstrucción</a:t>
            </a:r>
            <a:endParaRPr lang="es-MX" sz="3600" dirty="0">
              <a:solidFill>
                <a:schemeClr val="tx1">
                  <a:lumMod val="50000"/>
                  <a:lumOff val="50000"/>
                </a:schemeClr>
              </a:solidFill>
              <a:latin typeface="Helvetica" panose="020B0604020202030204" pitchFamily="34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5181130" y="4524759"/>
            <a:ext cx="2604698" cy="348423"/>
          </a:xfrm>
          <a:prstGeom prst="roundRect">
            <a:avLst>
              <a:gd name="adj" fmla="val 11922"/>
            </a:avLst>
          </a:prstGeom>
          <a:solidFill>
            <a:srgbClr val="E1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A3232"/>
              </a:buClr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Helvetica" pitchFamily="34" charset="0"/>
              </a:rPr>
              <a:t>1,637</a:t>
            </a:r>
            <a:endParaRPr lang="es-MX" sz="1600" b="1" dirty="0">
              <a:solidFill>
                <a:schemeClr val="bg1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147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5495</TotalTime>
  <Words>1710</Words>
  <Application>Microsoft Office PowerPoint</Application>
  <PresentationFormat>Panorámica</PresentationFormat>
  <Paragraphs>669</Paragraphs>
  <Slides>19</Slides>
  <Notes>0</Notes>
  <HiddenSlides>3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MS PGothic</vt:lpstr>
      <vt:lpstr>Arial</vt:lpstr>
      <vt:lpstr>Calibri</vt:lpstr>
      <vt:lpstr>Calibri Light</vt:lpstr>
      <vt:lpstr>Helvetica</vt:lpstr>
      <vt:lpstr>Tahoma</vt:lpstr>
      <vt:lpstr>Wingdings</vt:lpstr>
      <vt:lpstr>Tema de Office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SD 1</dc:creator>
  <cp:lastModifiedBy>Tania Lozano Alvarez</cp:lastModifiedBy>
  <cp:revision>173</cp:revision>
  <cp:lastPrinted>2018-11-23T19:42:05Z</cp:lastPrinted>
  <dcterms:created xsi:type="dcterms:W3CDTF">2018-07-02T23:40:16Z</dcterms:created>
  <dcterms:modified xsi:type="dcterms:W3CDTF">2018-11-23T19:42:39Z</dcterms:modified>
</cp:coreProperties>
</file>