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0" r:id="rId2"/>
    <p:sldId id="257" r:id="rId3"/>
    <p:sldId id="293" r:id="rId4"/>
    <p:sldId id="262" r:id="rId5"/>
    <p:sldId id="294" r:id="rId6"/>
    <p:sldId id="292" r:id="rId7"/>
    <p:sldId id="271" r:id="rId8"/>
    <p:sldId id="275" r:id="rId9"/>
    <p:sldId id="276" r:id="rId10"/>
    <p:sldId id="280" r:id="rId11"/>
    <p:sldId id="274" r:id="rId12"/>
    <p:sldId id="264" r:id="rId13"/>
    <p:sldId id="277" r:id="rId14"/>
    <p:sldId id="278" r:id="rId15"/>
    <p:sldId id="295" r:id="rId16"/>
    <p:sldId id="291" r:id="rId17"/>
  </p:sldIdLst>
  <p:sldSz cx="12192000" cy="6858000"/>
  <p:notesSz cx="6797675" cy="9928225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9.7288666809414129E-2"/>
          <c:y val="0.20752219314720632"/>
          <c:w val="0.87753018372703417"/>
          <c:h val="0.69624514839063789"/>
        </c:manualLayout>
      </c:layout>
      <c:areaChart>
        <c:grouping val="stacked"/>
        <c:varyColors val="0"/>
        <c:ser>
          <c:idx val="0"/>
          <c:order val="0"/>
          <c:spPr>
            <a:pattFill prst="pct60">
              <a:fgClr>
                <a:srgbClr val="5B9BD5"/>
              </a:fgClr>
              <a:bgClr>
                <a:sysClr val="window" lastClr="FFFFFF"/>
              </a:bgClr>
            </a:pattFill>
            <a:ln w="19050">
              <a:noFill/>
            </a:ln>
            <a:effectLst/>
          </c:spPr>
          <c:dLbls>
            <c:dLbl>
              <c:idx val="0"/>
              <c:layout>
                <c:manualLayout>
                  <c:x val="3.8888888888888862E-2"/>
                  <c:y val="-0.3450879481855957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27B4-49B6-AD20-B8789F99E1B8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3.3333333333333305E-2"/>
                  <c:y val="-0.2973729788435726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27B4-49B6-AD20-B8789F99E1B8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3.3333333333333284E-2"/>
                  <c:y val="-0.2558736806288470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27B4-49B6-AD20-B8789F99E1B8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3.0555555555555506E-2"/>
                  <c:y val="-0.2187794574245320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27B4-49B6-AD20-B8789F99E1B8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3.0555555555555555E-2"/>
                  <c:y val="-0.2031695570592476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27B4-49B6-AD20-B8789F99E1B8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2.7777777777777776E-2"/>
                  <c:y val="-0.1846506355632531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27B4-49B6-AD20-B8789F99E1B8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2.2222222222222223E-2"/>
                  <c:y val="-0.161699932640483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27B4-49B6-AD20-B8789F99E1B8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1.6666666666666666E-2"/>
                  <c:y val="-0.1417274897056656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27B4-49B6-AD20-B8789F99E1B8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1.3888888888888888E-2"/>
                  <c:y val="-0.1372947191523581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27B4-49B6-AD20-B8789F99E1B8}"/>
                </c:ex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5.5555555555554534E-3"/>
                  <c:y val="-0.1319000230466481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27B4-49B6-AD20-B8789F99E1B8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 Light" panose="020F0302020204030204" pitchFamily="34" charset="0"/>
                    <a:ea typeface="+mn-ea"/>
                    <a:cs typeface="+mn-cs"/>
                  </a:defRPr>
                </a:pPr>
                <a:endParaRPr lang="es-P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'cd4'!$M$4:$V$6</c:f>
              <c:strCach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strCache>
            </c:strRef>
          </c:cat>
          <c:val>
            <c:numRef>
              <c:f>'cd4'!$M$8:$V$8</c:f>
              <c:numCache>
                <c:formatCode>0.0</c:formatCode>
                <c:ptCount val="10"/>
                <c:pt idx="0">
                  <c:v>30.302965054946043</c:v>
                </c:pt>
                <c:pt idx="1">
                  <c:v>28.858739787166659</c:v>
                </c:pt>
                <c:pt idx="2">
                  <c:v>26.820202025388962</c:v>
                </c:pt>
                <c:pt idx="3">
                  <c:v>23.884078924196167</c:v>
                </c:pt>
                <c:pt idx="4">
                  <c:v>23.301277469407015</c:v>
                </c:pt>
                <c:pt idx="5">
                  <c:v>21.590386646668378</c:v>
                </c:pt>
                <c:pt idx="6">
                  <c:v>20.317796431735026</c:v>
                </c:pt>
                <c:pt idx="7">
                  <c:v>19.716391110321165</c:v>
                </c:pt>
                <c:pt idx="8">
                  <c:v>19.370895495511675</c:v>
                </c:pt>
                <c:pt idx="9">
                  <c:v>18.653234943752203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27B4-49B6-AD20-B8789F99E1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accent2">
                  <a:lumMod val="75000"/>
                </a:schemeClr>
              </a:solidFill>
              <a:prstDash val="dashDot"/>
              <a:round/>
            </a:ln>
            <a:effectLst/>
          </c:spPr>
        </c:dropLines>
        <c:axId val="156006232"/>
        <c:axId val="156006624"/>
      </c:areaChart>
      <c:lineChart>
        <c:grouping val="standard"/>
        <c:varyColors val="0"/>
        <c:ser>
          <c:idx val="1"/>
          <c:order val="1"/>
          <c:tx>
            <c:v>otro</c:v>
          </c:tx>
          <c:spPr>
            <a:ln w="22225" cap="rnd">
              <a:solidFill>
                <a:srgbClr val="5B9BD5">
                  <a:lumMod val="75000"/>
                </a:srgbClr>
              </a:solidFill>
              <a:round/>
            </a:ln>
            <a:effectLst/>
          </c:spPr>
          <c:marker>
            <c:symbol val="none"/>
          </c:marker>
          <c:cat>
            <c:strRef>
              <c:f>'cd4'!$M$4:$V$6</c:f>
              <c:strCach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strCache>
            </c:strRef>
          </c:cat>
          <c:val>
            <c:numRef>
              <c:f>'cd4'!$M$8:$V$8</c:f>
              <c:numCache>
                <c:formatCode>0.0</c:formatCode>
                <c:ptCount val="10"/>
                <c:pt idx="0">
                  <c:v>30.302965054946043</c:v>
                </c:pt>
                <c:pt idx="1">
                  <c:v>28.858739787166659</c:v>
                </c:pt>
                <c:pt idx="2">
                  <c:v>26.820202025388962</c:v>
                </c:pt>
                <c:pt idx="3">
                  <c:v>23.884078924196167</c:v>
                </c:pt>
                <c:pt idx="4">
                  <c:v>23.301277469407015</c:v>
                </c:pt>
                <c:pt idx="5">
                  <c:v>21.590386646668378</c:v>
                </c:pt>
                <c:pt idx="6">
                  <c:v>20.317796431735026</c:v>
                </c:pt>
                <c:pt idx="7">
                  <c:v>19.716391110321165</c:v>
                </c:pt>
                <c:pt idx="8">
                  <c:v>19.370895495511675</c:v>
                </c:pt>
                <c:pt idx="9">
                  <c:v>18.653234943752203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B-27B4-49B6-AD20-B8789F99E1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6006232"/>
        <c:axId val="156006624"/>
      </c:lineChart>
      <c:catAx>
        <c:axId val="156006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pPr>
            <a:endParaRPr lang="es-PE"/>
          </a:p>
        </c:txPr>
        <c:crossAx val="156006624"/>
        <c:crosses val="autoZero"/>
        <c:auto val="1"/>
        <c:lblAlgn val="ctr"/>
        <c:lblOffset val="100"/>
        <c:noMultiLvlLbl val="0"/>
      </c:catAx>
      <c:valAx>
        <c:axId val="156006624"/>
        <c:scaling>
          <c:orientation val="minMax"/>
          <c:min val="15"/>
        </c:scaling>
        <c:delete val="1"/>
        <c:axPos val="l"/>
        <c:numFmt formatCode="0" sourceLinked="0"/>
        <c:majorTickMark val="none"/>
        <c:minorTickMark val="none"/>
        <c:tickLblPos val="nextTo"/>
        <c:crossAx val="156006232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s-PE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C1EDD9-E533-4E33-98FC-CD225E47D8E2}" type="datetimeFigureOut">
              <a:rPr lang="es-PE" smtClean="0"/>
              <a:t>17/10/2018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ADC3F5-0A45-4DEF-AE1F-EE657EF73ED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587977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F21C9B-00A2-4A9B-B716-638AE7EA4CC9}" type="datetimeFigureOut">
              <a:rPr lang="es-PE" smtClean="0"/>
              <a:t>17/10/2018</a:t>
            </a:fld>
            <a:endParaRPr lang="es-PE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E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3EE962-EF21-4EE0-B682-A9B765C4841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203385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sz="1200" dirty="0"/>
              <a:t>En</a:t>
            </a:r>
            <a:r>
              <a:rPr lang="es-PE" sz="1200" baseline="0" dirty="0"/>
              <a:t> l</a:t>
            </a:r>
            <a:r>
              <a:rPr lang="es-PE" sz="1200" dirty="0"/>
              <a:t>os últimos 10 años</a:t>
            </a:r>
            <a:r>
              <a:rPr lang="es-PE" sz="1200" baseline="0" dirty="0"/>
              <a:t> la </a:t>
            </a:r>
            <a:r>
              <a:rPr lang="es-PE" sz="1200" b="1" baseline="0" dirty="0"/>
              <a:t>pobreza</a:t>
            </a:r>
            <a:r>
              <a:rPr lang="es-PE" sz="1200" baseline="0" dirty="0"/>
              <a:t> a nivel nacional se ha </a:t>
            </a:r>
            <a:r>
              <a:rPr lang="es-PE" sz="1200" b="1" baseline="0" dirty="0"/>
              <a:t>reducido 11 puntos porcentuales</a:t>
            </a:r>
            <a:r>
              <a:rPr lang="es-PE" sz="1200" baseline="0" dirty="0"/>
              <a:t>. Sin embargo las </a:t>
            </a:r>
            <a:r>
              <a:rPr lang="es-PE" sz="1200" b="1" baseline="0" dirty="0"/>
              <a:t>brechas territoriales aún permanecen </a:t>
            </a:r>
            <a:r>
              <a:rPr lang="es-PE" sz="1200" b="1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entre los</a:t>
            </a:r>
            <a:r>
              <a:rPr lang="es-PE" sz="1200" b="1" kern="1200" baseline="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 departamentos</a:t>
            </a:r>
            <a:r>
              <a:rPr lang="es-PE" sz="1200" b="1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 y al </a:t>
            </a:r>
            <a:r>
              <a:rPr lang="es-PE" sz="1400" b="1" dirty="0">
                <a:solidFill>
                  <a:srgbClr val="C00000"/>
                </a:solidFill>
                <a:cs typeface="Arial" panose="020B0604020202020204" pitchFamily="34" charset="0"/>
              </a:rPr>
              <a:t>interior de las mismos</a:t>
            </a:r>
            <a:r>
              <a:rPr lang="es-PE" sz="1200" baseline="0" dirty="0"/>
              <a:t>. Por ejemplo, la pobreza en el departamento de Arequipa es 11%, cifra inferior a la pobreza nacional. Sin embargo, la provincia de La Unión registra 43% de pobreza, que supera en 32 puntos porcentuales la pobreza del departamento y en casi 24 puntos porcentuales a la pobreza nacional.  </a:t>
            </a:r>
          </a:p>
          <a:p>
            <a:endParaRPr lang="es-PE" sz="1200" baseline="0" dirty="0"/>
          </a:p>
          <a:p>
            <a:r>
              <a:rPr lang="es-PE" sz="1200" baseline="0" dirty="0"/>
              <a:t>Esta situación, refleja la </a:t>
            </a:r>
            <a:r>
              <a:rPr lang="es-PE" sz="1200" b="1" baseline="0" dirty="0"/>
              <a:t>heterogeneidad que existe dentro de cada departamento </a:t>
            </a:r>
            <a:r>
              <a:rPr lang="es-PE" sz="1200" baseline="0" dirty="0"/>
              <a:t>y la importancia del proceso de </a:t>
            </a:r>
            <a:r>
              <a:rPr lang="es-PE" sz="1200" b="1" baseline="0" dirty="0"/>
              <a:t>descentralización con un enfoque de desarrollo territorial </a:t>
            </a:r>
            <a:r>
              <a:rPr lang="es-PE" sz="1200" baseline="0" dirty="0"/>
              <a:t>para lograr el desarrollo integral del país sin desigualdades territoriales.  </a:t>
            </a:r>
          </a:p>
          <a:p>
            <a:endParaRPr lang="x-non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4CFC5E-B29B-4453-8906-6B5F1E36B8C0}" type="slidenum">
              <a:rPr lang="x-none" smtClean="0"/>
              <a:t>2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920825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sz="1200" dirty="0"/>
              <a:t>En</a:t>
            </a:r>
            <a:r>
              <a:rPr lang="es-PE" sz="1200" baseline="0" dirty="0"/>
              <a:t> l</a:t>
            </a:r>
            <a:r>
              <a:rPr lang="es-PE" sz="1200" dirty="0"/>
              <a:t>os últimos 10 años</a:t>
            </a:r>
            <a:r>
              <a:rPr lang="es-PE" sz="1200" baseline="0" dirty="0"/>
              <a:t> la </a:t>
            </a:r>
            <a:r>
              <a:rPr lang="es-PE" sz="1200" b="1" baseline="0" dirty="0"/>
              <a:t>pobreza</a:t>
            </a:r>
            <a:r>
              <a:rPr lang="es-PE" sz="1200" baseline="0" dirty="0"/>
              <a:t> a nivel nacional se ha </a:t>
            </a:r>
            <a:r>
              <a:rPr lang="es-PE" sz="1200" b="1" baseline="0" dirty="0"/>
              <a:t>reducido 11 puntos porcentuales</a:t>
            </a:r>
            <a:r>
              <a:rPr lang="es-PE" sz="1200" baseline="0" dirty="0"/>
              <a:t>. Sin embargo las </a:t>
            </a:r>
            <a:r>
              <a:rPr lang="es-PE" sz="1200" b="1" baseline="0" dirty="0"/>
              <a:t>brechas territoriales aún permanecen </a:t>
            </a:r>
            <a:r>
              <a:rPr lang="es-PE" sz="1200" b="1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entre los</a:t>
            </a:r>
            <a:r>
              <a:rPr lang="es-PE" sz="1200" b="1" kern="1200" baseline="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 departamentos</a:t>
            </a:r>
            <a:r>
              <a:rPr lang="es-PE" sz="1200" b="1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 y al </a:t>
            </a:r>
            <a:r>
              <a:rPr lang="es-PE" sz="1400" b="1" dirty="0">
                <a:solidFill>
                  <a:srgbClr val="C00000"/>
                </a:solidFill>
                <a:cs typeface="Arial" panose="020B0604020202020204" pitchFamily="34" charset="0"/>
              </a:rPr>
              <a:t>interior de las mismos</a:t>
            </a:r>
            <a:r>
              <a:rPr lang="es-PE" sz="1200" baseline="0" dirty="0"/>
              <a:t>. Por ejemplo, la pobreza en el departamento de Arequipa es 11%, cifra inferior a la pobreza nacional. Sin embargo, la provincia de La Unión registra 43% de pobreza, que supera en 32 puntos porcentuales la pobreza del departamento y en casi 24 puntos porcentuales a la pobreza nacional.  </a:t>
            </a:r>
          </a:p>
          <a:p>
            <a:endParaRPr lang="es-PE" sz="1200" baseline="0" dirty="0"/>
          </a:p>
          <a:p>
            <a:r>
              <a:rPr lang="es-PE" sz="1200" baseline="0" dirty="0"/>
              <a:t>Esta situación, refleja la </a:t>
            </a:r>
            <a:r>
              <a:rPr lang="es-PE" sz="1200" b="1" baseline="0" dirty="0"/>
              <a:t>heterogeneidad que existe dentro de cada departamento </a:t>
            </a:r>
            <a:r>
              <a:rPr lang="es-PE" sz="1200" baseline="0" dirty="0"/>
              <a:t>y la importancia del proceso de </a:t>
            </a:r>
            <a:r>
              <a:rPr lang="es-PE" sz="1200" b="1" baseline="0" dirty="0"/>
              <a:t>descentralización con un enfoque de desarrollo territorial </a:t>
            </a:r>
            <a:r>
              <a:rPr lang="es-PE" sz="1200" baseline="0" dirty="0"/>
              <a:t>para lograr el desarrollo integral del país sin desigualdades territoriales.  </a:t>
            </a:r>
          </a:p>
          <a:p>
            <a:endParaRPr lang="x-non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4CFC5E-B29B-4453-8906-6B5F1E36B8C0}" type="slidenum">
              <a:rPr lang="x-none" smtClean="0"/>
              <a:t>11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2388794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sz="1200" dirty="0"/>
              <a:t>En</a:t>
            </a:r>
            <a:r>
              <a:rPr lang="es-PE" sz="1200" baseline="0" dirty="0"/>
              <a:t> l</a:t>
            </a:r>
            <a:r>
              <a:rPr lang="es-PE" sz="1200" dirty="0"/>
              <a:t>os últimos 10 años</a:t>
            </a:r>
            <a:r>
              <a:rPr lang="es-PE" sz="1200" baseline="0" dirty="0"/>
              <a:t> la </a:t>
            </a:r>
            <a:r>
              <a:rPr lang="es-PE" sz="1200" b="1" baseline="0" dirty="0"/>
              <a:t>pobreza</a:t>
            </a:r>
            <a:r>
              <a:rPr lang="es-PE" sz="1200" baseline="0" dirty="0"/>
              <a:t> a nivel nacional se ha </a:t>
            </a:r>
            <a:r>
              <a:rPr lang="es-PE" sz="1200" b="1" baseline="0" dirty="0"/>
              <a:t>reducido 11 puntos porcentuales</a:t>
            </a:r>
            <a:r>
              <a:rPr lang="es-PE" sz="1200" baseline="0" dirty="0"/>
              <a:t>. Sin embargo las </a:t>
            </a:r>
            <a:r>
              <a:rPr lang="es-PE" sz="1200" b="1" baseline="0" dirty="0"/>
              <a:t>brechas territoriales aún permanecen </a:t>
            </a:r>
            <a:r>
              <a:rPr lang="es-PE" sz="1200" b="1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entre los</a:t>
            </a:r>
            <a:r>
              <a:rPr lang="es-PE" sz="1200" b="1" kern="1200" baseline="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 departamentos</a:t>
            </a:r>
            <a:r>
              <a:rPr lang="es-PE" sz="1200" b="1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 y al </a:t>
            </a:r>
            <a:r>
              <a:rPr lang="es-PE" sz="1400" b="1" dirty="0">
                <a:solidFill>
                  <a:srgbClr val="C00000"/>
                </a:solidFill>
                <a:cs typeface="Arial" panose="020B0604020202020204" pitchFamily="34" charset="0"/>
              </a:rPr>
              <a:t>interior de las mismos</a:t>
            </a:r>
            <a:r>
              <a:rPr lang="es-PE" sz="1200" baseline="0" dirty="0"/>
              <a:t>. Por ejemplo, la pobreza en el departamento de Arequipa es 11%, cifra inferior a la pobreza nacional. Sin embargo, la provincia de La Unión registra 43% de pobreza, que supera en 32 puntos porcentuales la pobreza del departamento y en casi 24 puntos porcentuales a la pobreza nacional.  </a:t>
            </a:r>
          </a:p>
          <a:p>
            <a:endParaRPr lang="es-PE" sz="1200" baseline="0" dirty="0"/>
          </a:p>
          <a:p>
            <a:r>
              <a:rPr lang="es-PE" sz="1200" baseline="0" dirty="0"/>
              <a:t>Esta situación, refleja la </a:t>
            </a:r>
            <a:r>
              <a:rPr lang="es-PE" sz="1200" b="1" baseline="0" dirty="0"/>
              <a:t>heterogeneidad que existe dentro de cada departamento </a:t>
            </a:r>
            <a:r>
              <a:rPr lang="es-PE" sz="1200" baseline="0" dirty="0"/>
              <a:t>y la importancia del proceso de </a:t>
            </a:r>
            <a:r>
              <a:rPr lang="es-PE" sz="1200" b="1" baseline="0" dirty="0"/>
              <a:t>descentralización con un enfoque de desarrollo territorial </a:t>
            </a:r>
            <a:r>
              <a:rPr lang="es-PE" sz="1200" baseline="0" dirty="0"/>
              <a:t>para lograr el desarrollo integral del país sin desigualdades territoriales.  </a:t>
            </a:r>
          </a:p>
          <a:p>
            <a:endParaRPr lang="x-non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4CFC5E-B29B-4453-8906-6B5F1E36B8C0}" type="slidenum">
              <a:rPr lang="x-none" smtClean="0"/>
              <a:t>12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777363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sz="1200" dirty="0"/>
              <a:t>En</a:t>
            </a:r>
            <a:r>
              <a:rPr lang="es-PE" sz="1200" baseline="0" dirty="0"/>
              <a:t> l</a:t>
            </a:r>
            <a:r>
              <a:rPr lang="es-PE" sz="1200" dirty="0"/>
              <a:t>os últimos 10 años</a:t>
            </a:r>
            <a:r>
              <a:rPr lang="es-PE" sz="1200" baseline="0" dirty="0"/>
              <a:t> la </a:t>
            </a:r>
            <a:r>
              <a:rPr lang="es-PE" sz="1200" b="1" baseline="0" dirty="0"/>
              <a:t>pobreza</a:t>
            </a:r>
            <a:r>
              <a:rPr lang="es-PE" sz="1200" baseline="0" dirty="0"/>
              <a:t> a nivel nacional se ha </a:t>
            </a:r>
            <a:r>
              <a:rPr lang="es-PE" sz="1200" b="1" baseline="0" dirty="0"/>
              <a:t>reducido 11 puntos porcentuales</a:t>
            </a:r>
            <a:r>
              <a:rPr lang="es-PE" sz="1200" baseline="0" dirty="0"/>
              <a:t>. Sin embargo las </a:t>
            </a:r>
            <a:r>
              <a:rPr lang="es-PE" sz="1200" b="1" baseline="0" dirty="0"/>
              <a:t>brechas territoriales aún permanecen </a:t>
            </a:r>
            <a:r>
              <a:rPr lang="es-PE" sz="1200" b="1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entre los</a:t>
            </a:r>
            <a:r>
              <a:rPr lang="es-PE" sz="1200" b="1" kern="1200" baseline="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 departamentos</a:t>
            </a:r>
            <a:r>
              <a:rPr lang="es-PE" sz="1200" b="1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 y al </a:t>
            </a:r>
            <a:r>
              <a:rPr lang="es-PE" sz="1400" b="1" dirty="0">
                <a:solidFill>
                  <a:srgbClr val="C00000"/>
                </a:solidFill>
                <a:cs typeface="Arial" panose="020B0604020202020204" pitchFamily="34" charset="0"/>
              </a:rPr>
              <a:t>interior de las mismos</a:t>
            </a:r>
            <a:r>
              <a:rPr lang="es-PE" sz="1200" baseline="0" dirty="0"/>
              <a:t>. Por ejemplo, la pobreza en el departamento de Arequipa es 11%, cifra inferior a la pobreza nacional. Sin embargo, la provincia de La Unión registra 43% de pobreza, que supera en 32 puntos porcentuales la pobreza del departamento y en casi 24 puntos porcentuales a la pobreza nacional.  </a:t>
            </a:r>
          </a:p>
          <a:p>
            <a:endParaRPr lang="es-PE" sz="1200" baseline="0" dirty="0"/>
          </a:p>
          <a:p>
            <a:r>
              <a:rPr lang="es-PE" sz="1200" baseline="0" dirty="0"/>
              <a:t>Esta situación, refleja la </a:t>
            </a:r>
            <a:r>
              <a:rPr lang="es-PE" sz="1200" b="1" baseline="0" dirty="0"/>
              <a:t>heterogeneidad que existe dentro de cada departamento </a:t>
            </a:r>
            <a:r>
              <a:rPr lang="es-PE" sz="1200" baseline="0" dirty="0"/>
              <a:t>y la importancia del proceso de </a:t>
            </a:r>
            <a:r>
              <a:rPr lang="es-PE" sz="1200" b="1" baseline="0" dirty="0"/>
              <a:t>descentralización con un enfoque de desarrollo territorial </a:t>
            </a:r>
            <a:r>
              <a:rPr lang="es-PE" sz="1200" baseline="0" dirty="0"/>
              <a:t>para lograr el desarrollo integral del país sin desigualdades territoriales.  </a:t>
            </a:r>
          </a:p>
          <a:p>
            <a:endParaRPr lang="x-non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4CFC5E-B29B-4453-8906-6B5F1E36B8C0}" type="slidenum">
              <a:rPr lang="x-none" smtClean="0"/>
              <a:t>13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653674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sz="1200" dirty="0"/>
              <a:t>En</a:t>
            </a:r>
            <a:r>
              <a:rPr lang="es-PE" sz="1200" baseline="0" dirty="0"/>
              <a:t> l</a:t>
            </a:r>
            <a:r>
              <a:rPr lang="es-PE" sz="1200" dirty="0"/>
              <a:t>os últimos 10 años</a:t>
            </a:r>
            <a:r>
              <a:rPr lang="es-PE" sz="1200" baseline="0" dirty="0"/>
              <a:t> la </a:t>
            </a:r>
            <a:r>
              <a:rPr lang="es-PE" sz="1200" b="1" baseline="0" dirty="0"/>
              <a:t>pobreza</a:t>
            </a:r>
            <a:r>
              <a:rPr lang="es-PE" sz="1200" baseline="0" dirty="0"/>
              <a:t> a nivel nacional se ha </a:t>
            </a:r>
            <a:r>
              <a:rPr lang="es-PE" sz="1200" b="1" baseline="0" dirty="0"/>
              <a:t>reducido 11 puntos porcentuales</a:t>
            </a:r>
            <a:r>
              <a:rPr lang="es-PE" sz="1200" baseline="0" dirty="0"/>
              <a:t>. Sin embargo las </a:t>
            </a:r>
            <a:r>
              <a:rPr lang="es-PE" sz="1200" b="1" baseline="0" dirty="0"/>
              <a:t>brechas territoriales aún permanecen </a:t>
            </a:r>
            <a:r>
              <a:rPr lang="es-PE" sz="1200" b="1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entre los</a:t>
            </a:r>
            <a:r>
              <a:rPr lang="es-PE" sz="1200" b="1" kern="1200" baseline="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 departamentos</a:t>
            </a:r>
            <a:r>
              <a:rPr lang="es-PE" sz="1200" b="1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 y al </a:t>
            </a:r>
            <a:r>
              <a:rPr lang="es-PE" sz="1400" b="1" dirty="0">
                <a:solidFill>
                  <a:srgbClr val="C00000"/>
                </a:solidFill>
                <a:cs typeface="Arial" panose="020B0604020202020204" pitchFamily="34" charset="0"/>
              </a:rPr>
              <a:t>interior de las mismos</a:t>
            </a:r>
            <a:r>
              <a:rPr lang="es-PE" sz="1200" baseline="0" dirty="0"/>
              <a:t>. Por ejemplo, la pobreza en el departamento de Arequipa es 11%, cifra inferior a la pobreza nacional. Sin embargo, la provincia de La Unión registra 43% de pobreza, que supera en 32 puntos porcentuales la pobreza del departamento y en casi 24 puntos porcentuales a la pobreza nacional.  </a:t>
            </a:r>
          </a:p>
          <a:p>
            <a:endParaRPr lang="es-PE" sz="1200" baseline="0" dirty="0"/>
          </a:p>
          <a:p>
            <a:r>
              <a:rPr lang="es-PE" sz="1200" baseline="0" dirty="0"/>
              <a:t>Esta situación, refleja la </a:t>
            </a:r>
            <a:r>
              <a:rPr lang="es-PE" sz="1200" b="1" baseline="0" dirty="0"/>
              <a:t>heterogeneidad que existe dentro de cada departamento </a:t>
            </a:r>
            <a:r>
              <a:rPr lang="es-PE" sz="1200" baseline="0" dirty="0"/>
              <a:t>y la importancia del proceso de </a:t>
            </a:r>
            <a:r>
              <a:rPr lang="es-PE" sz="1200" b="1" baseline="0" dirty="0"/>
              <a:t>descentralización con un enfoque de desarrollo territorial </a:t>
            </a:r>
            <a:r>
              <a:rPr lang="es-PE" sz="1200" baseline="0" dirty="0"/>
              <a:t>para lograr el desarrollo integral del país sin desigualdades territoriales.  </a:t>
            </a:r>
          </a:p>
          <a:p>
            <a:endParaRPr lang="x-non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4CFC5E-B29B-4453-8906-6B5F1E36B8C0}" type="slidenum">
              <a:rPr lang="x-none" smtClean="0"/>
              <a:t>14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9827853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sz="1200" dirty="0"/>
              <a:t>En</a:t>
            </a:r>
            <a:r>
              <a:rPr lang="es-PE" sz="1200" baseline="0" dirty="0"/>
              <a:t> l</a:t>
            </a:r>
            <a:r>
              <a:rPr lang="es-PE" sz="1200" dirty="0"/>
              <a:t>os últimos 10 años</a:t>
            </a:r>
            <a:r>
              <a:rPr lang="es-PE" sz="1200" baseline="0" dirty="0"/>
              <a:t> la </a:t>
            </a:r>
            <a:r>
              <a:rPr lang="es-PE" sz="1200" b="1" baseline="0" dirty="0"/>
              <a:t>pobreza</a:t>
            </a:r>
            <a:r>
              <a:rPr lang="es-PE" sz="1200" baseline="0" dirty="0"/>
              <a:t> a nivel nacional se ha </a:t>
            </a:r>
            <a:r>
              <a:rPr lang="es-PE" sz="1200" b="1" baseline="0" dirty="0"/>
              <a:t>reducido 11 puntos porcentuales</a:t>
            </a:r>
            <a:r>
              <a:rPr lang="es-PE" sz="1200" baseline="0" dirty="0"/>
              <a:t>. Sin embargo las </a:t>
            </a:r>
            <a:r>
              <a:rPr lang="es-PE" sz="1200" b="1" baseline="0" dirty="0"/>
              <a:t>brechas territoriales aún permanecen </a:t>
            </a:r>
            <a:r>
              <a:rPr lang="es-PE" sz="1200" b="1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entre los</a:t>
            </a:r>
            <a:r>
              <a:rPr lang="es-PE" sz="1200" b="1" kern="1200" baseline="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 departamentos</a:t>
            </a:r>
            <a:r>
              <a:rPr lang="es-PE" sz="1200" b="1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 y al </a:t>
            </a:r>
            <a:r>
              <a:rPr lang="es-PE" sz="1400" b="1" dirty="0">
                <a:solidFill>
                  <a:srgbClr val="C00000"/>
                </a:solidFill>
                <a:cs typeface="Arial" panose="020B0604020202020204" pitchFamily="34" charset="0"/>
              </a:rPr>
              <a:t>interior de las mismos</a:t>
            </a:r>
            <a:r>
              <a:rPr lang="es-PE" sz="1200" baseline="0" dirty="0"/>
              <a:t>. Por ejemplo, la pobreza en el departamento de Arequipa es 11%, cifra inferior a la pobreza nacional. Sin embargo, la provincia de La Unión registra 43% de pobreza, que supera en 32 puntos porcentuales la pobreza del departamento y en casi 24 puntos porcentuales a la pobreza nacional.  </a:t>
            </a:r>
          </a:p>
          <a:p>
            <a:endParaRPr lang="es-PE" sz="1200" baseline="0" dirty="0"/>
          </a:p>
          <a:p>
            <a:r>
              <a:rPr lang="es-PE" sz="1200" baseline="0" dirty="0"/>
              <a:t>Esta situación, refleja la </a:t>
            </a:r>
            <a:r>
              <a:rPr lang="es-PE" sz="1200" b="1" baseline="0" dirty="0"/>
              <a:t>heterogeneidad que existe dentro de cada departamento </a:t>
            </a:r>
            <a:r>
              <a:rPr lang="es-PE" sz="1200" baseline="0" dirty="0"/>
              <a:t>y la importancia del proceso de </a:t>
            </a:r>
            <a:r>
              <a:rPr lang="es-PE" sz="1200" b="1" baseline="0" dirty="0"/>
              <a:t>descentralización con un enfoque de desarrollo territorial </a:t>
            </a:r>
            <a:r>
              <a:rPr lang="es-PE" sz="1200" baseline="0" dirty="0"/>
              <a:t>para lograr el desarrollo integral del país sin desigualdades territoriales.  </a:t>
            </a:r>
          </a:p>
          <a:p>
            <a:endParaRPr lang="x-non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4CFC5E-B29B-4453-8906-6B5F1E36B8C0}" type="slidenum">
              <a:rPr lang="x-none" smtClean="0"/>
              <a:t>15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3928700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sz="1200" dirty="0"/>
              <a:t>En</a:t>
            </a:r>
            <a:r>
              <a:rPr lang="es-PE" sz="1200" baseline="0" dirty="0"/>
              <a:t> l</a:t>
            </a:r>
            <a:r>
              <a:rPr lang="es-PE" sz="1200" dirty="0"/>
              <a:t>os últimos 10 años</a:t>
            </a:r>
            <a:r>
              <a:rPr lang="es-PE" sz="1200" baseline="0" dirty="0"/>
              <a:t> la </a:t>
            </a:r>
            <a:r>
              <a:rPr lang="es-PE" sz="1200" b="1" baseline="0" dirty="0"/>
              <a:t>pobreza</a:t>
            </a:r>
            <a:r>
              <a:rPr lang="es-PE" sz="1200" baseline="0" dirty="0"/>
              <a:t> a nivel nacional se ha </a:t>
            </a:r>
            <a:r>
              <a:rPr lang="es-PE" sz="1200" b="1" baseline="0" dirty="0"/>
              <a:t>reducido 11 puntos porcentuales</a:t>
            </a:r>
            <a:r>
              <a:rPr lang="es-PE" sz="1200" baseline="0" dirty="0"/>
              <a:t>. Sin embargo las </a:t>
            </a:r>
            <a:r>
              <a:rPr lang="es-PE" sz="1200" b="1" baseline="0" dirty="0"/>
              <a:t>brechas territoriales aún permanecen </a:t>
            </a:r>
            <a:r>
              <a:rPr lang="es-PE" sz="1200" b="1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entre los</a:t>
            </a:r>
            <a:r>
              <a:rPr lang="es-PE" sz="1200" b="1" kern="1200" baseline="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 departamentos</a:t>
            </a:r>
            <a:r>
              <a:rPr lang="es-PE" sz="1200" b="1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 y al </a:t>
            </a:r>
            <a:r>
              <a:rPr lang="es-PE" sz="1400" b="1" dirty="0">
                <a:solidFill>
                  <a:srgbClr val="C00000"/>
                </a:solidFill>
                <a:cs typeface="Arial" panose="020B0604020202020204" pitchFamily="34" charset="0"/>
              </a:rPr>
              <a:t>interior de las mismos</a:t>
            </a:r>
            <a:r>
              <a:rPr lang="es-PE" sz="1200" baseline="0" dirty="0"/>
              <a:t>. Por ejemplo, la pobreza en el departamento de Arequipa es 11%, cifra inferior a la pobreza nacional. Sin embargo, la provincia de La Unión registra 43% de pobreza, que supera en 32 puntos porcentuales la pobreza del departamento y en casi 24 puntos porcentuales a la pobreza nacional.  </a:t>
            </a:r>
          </a:p>
          <a:p>
            <a:endParaRPr lang="es-PE" sz="1200" baseline="0" dirty="0"/>
          </a:p>
          <a:p>
            <a:r>
              <a:rPr lang="es-PE" sz="1200" baseline="0" dirty="0"/>
              <a:t>Esta situación, refleja la </a:t>
            </a:r>
            <a:r>
              <a:rPr lang="es-PE" sz="1200" b="1" baseline="0" dirty="0"/>
              <a:t>heterogeneidad que existe dentro de cada departamento </a:t>
            </a:r>
            <a:r>
              <a:rPr lang="es-PE" sz="1200" baseline="0" dirty="0"/>
              <a:t>y la importancia del proceso de </a:t>
            </a:r>
            <a:r>
              <a:rPr lang="es-PE" sz="1200" b="1" baseline="0" dirty="0"/>
              <a:t>descentralización con un enfoque de desarrollo territorial </a:t>
            </a:r>
            <a:r>
              <a:rPr lang="es-PE" sz="1200" baseline="0" dirty="0"/>
              <a:t>para lograr el desarrollo integral del país sin desigualdades territoriales.  </a:t>
            </a:r>
          </a:p>
          <a:p>
            <a:endParaRPr lang="x-non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4CFC5E-B29B-4453-8906-6B5F1E36B8C0}" type="slidenum">
              <a:rPr lang="x-none" smtClean="0"/>
              <a:t>3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103153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sz="1200" dirty="0"/>
              <a:t>En</a:t>
            </a:r>
            <a:r>
              <a:rPr lang="es-PE" sz="1200" baseline="0" dirty="0"/>
              <a:t> l</a:t>
            </a:r>
            <a:r>
              <a:rPr lang="es-PE" sz="1200" dirty="0"/>
              <a:t>os últimos 10 años</a:t>
            </a:r>
            <a:r>
              <a:rPr lang="es-PE" sz="1200" baseline="0" dirty="0"/>
              <a:t> la </a:t>
            </a:r>
            <a:r>
              <a:rPr lang="es-PE" sz="1200" b="1" baseline="0" dirty="0"/>
              <a:t>pobreza</a:t>
            </a:r>
            <a:r>
              <a:rPr lang="es-PE" sz="1200" baseline="0" dirty="0"/>
              <a:t> a nivel nacional se ha </a:t>
            </a:r>
            <a:r>
              <a:rPr lang="es-PE" sz="1200" b="1" baseline="0" dirty="0"/>
              <a:t>reducido 11 puntos porcentuales</a:t>
            </a:r>
            <a:r>
              <a:rPr lang="es-PE" sz="1200" baseline="0" dirty="0"/>
              <a:t>. Sin embargo las </a:t>
            </a:r>
            <a:r>
              <a:rPr lang="es-PE" sz="1200" b="1" baseline="0" dirty="0"/>
              <a:t>brechas territoriales aún permanecen </a:t>
            </a:r>
            <a:r>
              <a:rPr lang="es-PE" sz="1200" b="1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entre los</a:t>
            </a:r>
            <a:r>
              <a:rPr lang="es-PE" sz="1200" b="1" kern="1200" baseline="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 departamentos</a:t>
            </a:r>
            <a:r>
              <a:rPr lang="es-PE" sz="1200" b="1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 y al </a:t>
            </a:r>
            <a:r>
              <a:rPr lang="es-PE" sz="1400" b="1" dirty="0">
                <a:solidFill>
                  <a:srgbClr val="C00000"/>
                </a:solidFill>
                <a:cs typeface="Arial" panose="020B0604020202020204" pitchFamily="34" charset="0"/>
              </a:rPr>
              <a:t>interior de las mismos</a:t>
            </a:r>
            <a:r>
              <a:rPr lang="es-PE" sz="1200" baseline="0" dirty="0"/>
              <a:t>. Por ejemplo, la pobreza en el departamento de Arequipa es 11%, cifra inferior a la pobreza nacional. Sin embargo, la provincia de La Unión registra 43% de pobreza, que supera en 32 puntos porcentuales la pobreza del departamento y en casi 24 puntos porcentuales a la pobreza nacional.  </a:t>
            </a:r>
          </a:p>
          <a:p>
            <a:endParaRPr lang="es-PE" sz="1200" baseline="0" dirty="0"/>
          </a:p>
          <a:p>
            <a:r>
              <a:rPr lang="es-PE" sz="1200" baseline="0" dirty="0"/>
              <a:t>Esta situación, refleja la </a:t>
            </a:r>
            <a:r>
              <a:rPr lang="es-PE" sz="1200" b="1" baseline="0" dirty="0"/>
              <a:t>heterogeneidad que existe dentro de cada departamento </a:t>
            </a:r>
            <a:r>
              <a:rPr lang="es-PE" sz="1200" baseline="0" dirty="0"/>
              <a:t>y la importancia del proceso de </a:t>
            </a:r>
            <a:r>
              <a:rPr lang="es-PE" sz="1200" b="1" baseline="0" dirty="0"/>
              <a:t>descentralización con un enfoque de desarrollo territorial </a:t>
            </a:r>
            <a:r>
              <a:rPr lang="es-PE" sz="1200" baseline="0" dirty="0"/>
              <a:t>para lograr el desarrollo integral del país sin desigualdades territoriales.  </a:t>
            </a:r>
          </a:p>
          <a:p>
            <a:endParaRPr lang="x-non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4CFC5E-B29B-4453-8906-6B5F1E36B8C0}" type="slidenum">
              <a:rPr lang="x-none" smtClean="0"/>
              <a:t>4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5022505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sz="1200" dirty="0"/>
              <a:t>En</a:t>
            </a:r>
            <a:r>
              <a:rPr lang="es-PE" sz="1200" baseline="0" dirty="0"/>
              <a:t> l</a:t>
            </a:r>
            <a:r>
              <a:rPr lang="es-PE" sz="1200" dirty="0"/>
              <a:t>os últimos 10 años</a:t>
            </a:r>
            <a:r>
              <a:rPr lang="es-PE" sz="1200" baseline="0" dirty="0"/>
              <a:t> la </a:t>
            </a:r>
            <a:r>
              <a:rPr lang="es-PE" sz="1200" b="1" baseline="0" dirty="0"/>
              <a:t>pobreza</a:t>
            </a:r>
            <a:r>
              <a:rPr lang="es-PE" sz="1200" baseline="0" dirty="0"/>
              <a:t> a nivel nacional se ha </a:t>
            </a:r>
            <a:r>
              <a:rPr lang="es-PE" sz="1200" b="1" baseline="0" dirty="0"/>
              <a:t>reducido 11 puntos porcentuales</a:t>
            </a:r>
            <a:r>
              <a:rPr lang="es-PE" sz="1200" baseline="0" dirty="0"/>
              <a:t>. Sin embargo las </a:t>
            </a:r>
            <a:r>
              <a:rPr lang="es-PE" sz="1200" b="1" baseline="0" dirty="0"/>
              <a:t>brechas territoriales aún permanecen </a:t>
            </a:r>
            <a:r>
              <a:rPr lang="es-PE" sz="1200" b="1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entre los</a:t>
            </a:r>
            <a:r>
              <a:rPr lang="es-PE" sz="1200" b="1" kern="1200" baseline="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 departamentos</a:t>
            </a:r>
            <a:r>
              <a:rPr lang="es-PE" sz="1200" b="1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 y al </a:t>
            </a:r>
            <a:r>
              <a:rPr lang="es-PE" sz="1400" b="1" dirty="0">
                <a:solidFill>
                  <a:srgbClr val="C00000"/>
                </a:solidFill>
                <a:cs typeface="Arial" panose="020B0604020202020204" pitchFamily="34" charset="0"/>
              </a:rPr>
              <a:t>interior de las mismos</a:t>
            </a:r>
            <a:r>
              <a:rPr lang="es-PE" sz="1200" baseline="0" dirty="0"/>
              <a:t>. Por ejemplo, la pobreza en el departamento de Arequipa es 11%, cifra inferior a la pobreza nacional. Sin embargo, la provincia de La Unión registra 43% de pobreza, que supera en 32 puntos porcentuales la pobreza del departamento y en casi 24 puntos porcentuales a la pobreza nacional.  </a:t>
            </a:r>
          </a:p>
          <a:p>
            <a:endParaRPr lang="es-PE" sz="1200" baseline="0" dirty="0"/>
          </a:p>
          <a:p>
            <a:r>
              <a:rPr lang="es-PE" sz="1200" baseline="0" dirty="0"/>
              <a:t>Esta situación, refleja la </a:t>
            </a:r>
            <a:r>
              <a:rPr lang="es-PE" sz="1200" b="1" baseline="0" dirty="0"/>
              <a:t>heterogeneidad que existe dentro de cada departamento </a:t>
            </a:r>
            <a:r>
              <a:rPr lang="es-PE" sz="1200" baseline="0" dirty="0"/>
              <a:t>y la importancia del proceso de </a:t>
            </a:r>
            <a:r>
              <a:rPr lang="es-PE" sz="1200" b="1" baseline="0" dirty="0"/>
              <a:t>descentralización con un enfoque de desarrollo territorial </a:t>
            </a:r>
            <a:r>
              <a:rPr lang="es-PE" sz="1200" baseline="0" dirty="0"/>
              <a:t>para lograr el desarrollo integral del país sin desigualdades territoriales.  </a:t>
            </a:r>
          </a:p>
          <a:p>
            <a:endParaRPr lang="x-non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4CFC5E-B29B-4453-8906-6B5F1E36B8C0}" type="slidenum">
              <a:rPr lang="x-none" smtClean="0"/>
              <a:t>5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457319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sz="1200" dirty="0"/>
              <a:t>En</a:t>
            </a:r>
            <a:r>
              <a:rPr lang="es-PE" sz="1200" baseline="0" dirty="0"/>
              <a:t> l</a:t>
            </a:r>
            <a:r>
              <a:rPr lang="es-PE" sz="1200" dirty="0"/>
              <a:t>os últimos 10 años</a:t>
            </a:r>
            <a:r>
              <a:rPr lang="es-PE" sz="1200" baseline="0" dirty="0"/>
              <a:t> la </a:t>
            </a:r>
            <a:r>
              <a:rPr lang="es-PE" sz="1200" b="1" baseline="0" dirty="0"/>
              <a:t>pobreza</a:t>
            </a:r>
            <a:r>
              <a:rPr lang="es-PE" sz="1200" baseline="0" dirty="0"/>
              <a:t> a nivel nacional se ha </a:t>
            </a:r>
            <a:r>
              <a:rPr lang="es-PE" sz="1200" b="1" baseline="0" dirty="0"/>
              <a:t>reducido 11 puntos porcentuales</a:t>
            </a:r>
            <a:r>
              <a:rPr lang="es-PE" sz="1200" baseline="0" dirty="0"/>
              <a:t>. Sin embargo las </a:t>
            </a:r>
            <a:r>
              <a:rPr lang="es-PE" sz="1200" b="1" baseline="0" dirty="0"/>
              <a:t>brechas territoriales aún permanecen </a:t>
            </a:r>
            <a:r>
              <a:rPr lang="es-PE" sz="1200" b="1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entre los</a:t>
            </a:r>
            <a:r>
              <a:rPr lang="es-PE" sz="1200" b="1" kern="1200" baseline="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 departamentos</a:t>
            </a:r>
            <a:r>
              <a:rPr lang="es-PE" sz="1200" b="1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 y al </a:t>
            </a:r>
            <a:r>
              <a:rPr lang="es-PE" sz="1400" b="1" dirty="0">
                <a:solidFill>
                  <a:srgbClr val="C00000"/>
                </a:solidFill>
                <a:cs typeface="Arial" panose="020B0604020202020204" pitchFamily="34" charset="0"/>
              </a:rPr>
              <a:t>interior de las mismos</a:t>
            </a:r>
            <a:r>
              <a:rPr lang="es-PE" sz="1200" baseline="0" dirty="0"/>
              <a:t>. Por ejemplo, la pobreza en el departamento de Arequipa es 11%, cifra inferior a la pobreza nacional. Sin embargo, la provincia de La Unión registra 43% de pobreza, que supera en 32 puntos porcentuales la pobreza del departamento y en casi 24 puntos porcentuales a la pobreza nacional.  </a:t>
            </a:r>
          </a:p>
          <a:p>
            <a:endParaRPr lang="es-PE" sz="1200" baseline="0" dirty="0"/>
          </a:p>
          <a:p>
            <a:r>
              <a:rPr lang="es-PE" sz="1200" baseline="0" dirty="0"/>
              <a:t>Esta situación, refleja la </a:t>
            </a:r>
            <a:r>
              <a:rPr lang="es-PE" sz="1200" b="1" baseline="0" dirty="0"/>
              <a:t>heterogeneidad que existe dentro de cada departamento </a:t>
            </a:r>
            <a:r>
              <a:rPr lang="es-PE" sz="1200" baseline="0" dirty="0"/>
              <a:t>y la importancia del proceso de </a:t>
            </a:r>
            <a:r>
              <a:rPr lang="es-PE" sz="1200" b="1" baseline="0" dirty="0"/>
              <a:t>descentralización con un enfoque de desarrollo territorial </a:t>
            </a:r>
            <a:r>
              <a:rPr lang="es-PE" sz="1200" baseline="0" dirty="0"/>
              <a:t>para lograr el desarrollo integral del país sin desigualdades territoriales.  </a:t>
            </a:r>
          </a:p>
          <a:p>
            <a:endParaRPr lang="x-non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4CFC5E-B29B-4453-8906-6B5F1E36B8C0}" type="slidenum">
              <a:rPr lang="x-none" smtClean="0"/>
              <a:t>6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8194952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sz="1200" dirty="0"/>
              <a:t>En</a:t>
            </a:r>
            <a:r>
              <a:rPr lang="es-PE" sz="1200" baseline="0" dirty="0"/>
              <a:t> l</a:t>
            </a:r>
            <a:r>
              <a:rPr lang="es-PE" sz="1200" dirty="0"/>
              <a:t>os últimos 10 años</a:t>
            </a:r>
            <a:r>
              <a:rPr lang="es-PE" sz="1200" baseline="0" dirty="0"/>
              <a:t> la </a:t>
            </a:r>
            <a:r>
              <a:rPr lang="es-PE" sz="1200" b="1" baseline="0" dirty="0"/>
              <a:t>pobreza</a:t>
            </a:r>
            <a:r>
              <a:rPr lang="es-PE" sz="1200" baseline="0" dirty="0"/>
              <a:t> a nivel nacional se ha </a:t>
            </a:r>
            <a:r>
              <a:rPr lang="es-PE" sz="1200" b="1" baseline="0" dirty="0"/>
              <a:t>reducido 11 puntos porcentuales</a:t>
            </a:r>
            <a:r>
              <a:rPr lang="es-PE" sz="1200" baseline="0" dirty="0"/>
              <a:t>. Sin embargo las </a:t>
            </a:r>
            <a:r>
              <a:rPr lang="es-PE" sz="1200" b="1" baseline="0" dirty="0"/>
              <a:t>brechas territoriales aún permanecen </a:t>
            </a:r>
            <a:r>
              <a:rPr lang="es-PE" sz="1200" b="1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entre los</a:t>
            </a:r>
            <a:r>
              <a:rPr lang="es-PE" sz="1200" b="1" kern="1200" baseline="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 departamentos</a:t>
            </a:r>
            <a:r>
              <a:rPr lang="es-PE" sz="1200" b="1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 y al </a:t>
            </a:r>
            <a:r>
              <a:rPr lang="es-PE" sz="1400" b="1" dirty="0">
                <a:solidFill>
                  <a:srgbClr val="C00000"/>
                </a:solidFill>
                <a:cs typeface="Arial" panose="020B0604020202020204" pitchFamily="34" charset="0"/>
              </a:rPr>
              <a:t>interior de las mismos</a:t>
            </a:r>
            <a:r>
              <a:rPr lang="es-PE" sz="1200" baseline="0" dirty="0"/>
              <a:t>. Por ejemplo, la pobreza en el departamento de Arequipa es 11%, cifra inferior a la pobreza nacional. Sin embargo, la provincia de La Unión registra 43% de pobreza, que supera en 32 puntos porcentuales la pobreza del departamento y en casi 24 puntos porcentuales a la pobreza nacional.  </a:t>
            </a:r>
          </a:p>
          <a:p>
            <a:endParaRPr lang="es-PE" sz="1200" baseline="0" dirty="0"/>
          </a:p>
          <a:p>
            <a:r>
              <a:rPr lang="es-PE" sz="1200" baseline="0" dirty="0"/>
              <a:t>Esta situación, refleja la </a:t>
            </a:r>
            <a:r>
              <a:rPr lang="es-PE" sz="1200" b="1" baseline="0" dirty="0"/>
              <a:t>heterogeneidad que existe dentro de cada departamento </a:t>
            </a:r>
            <a:r>
              <a:rPr lang="es-PE" sz="1200" baseline="0" dirty="0"/>
              <a:t>y la importancia del proceso de </a:t>
            </a:r>
            <a:r>
              <a:rPr lang="es-PE" sz="1200" b="1" baseline="0" dirty="0"/>
              <a:t>descentralización con un enfoque de desarrollo territorial </a:t>
            </a:r>
            <a:r>
              <a:rPr lang="es-PE" sz="1200" baseline="0" dirty="0"/>
              <a:t>para lograr el desarrollo integral del país sin desigualdades territoriales.  </a:t>
            </a:r>
          </a:p>
          <a:p>
            <a:endParaRPr lang="x-non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4CFC5E-B29B-4453-8906-6B5F1E36B8C0}" type="slidenum">
              <a:rPr lang="x-none" smtClean="0"/>
              <a:t>7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4518153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sz="1200" dirty="0"/>
              <a:t>En</a:t>
            </a:r>
            <a:r>
              <a:rPr lang="es-PE" sz="1200" baseline="0" dirty="0"/>
              <a:t> l</a:t>
            </a:r>
            <a:r>
              <a:rPr lang="es-PE" sz="1200" dirty="0"/>
              <a:t>os últimos 10 años</a:t>
            </a:r>
            <a:r>
              <a:rPr lang="es-PE" sz="1200" baseline="0" dirty="0"/>
              <a:t> la </a:t>
            </a:r>
            <a:r>
              <a:rPr lang="es-PE" sz="1200" b="1" baseline="0" dirty="0"/>
              <a:t>pobreza</a:t>
            </a:r>
            <a:r>
              <a:rPr lang="es-PE" sz="1200" baseline="0" dirty="0"/>
              <a:t> a nivel nacional se ha </a:t>
            </a:r>
            <a:r>
              <a:rPr lang="es-PE" sz="1200" b="1" baseline="0" dirty="0"/>
              <a:t>reducido 11 puntos porcentuales</a:t>
            </a:r>
            <a:r>
              <a:rPr lang="es-PE" sz="1200" baseline="0" dirty="0"/>
              <a:t>. Sin embargo las </a:t>
            </a:r>
            <a:r>
              <a:rPr lang="es-PE" sz="1200" b="1" baseline="0" dirty="0"/>
              <a:t>brechas territoriales aún permanecen </a:t>
            </a:r>
            <a:r>
              <a:rPr lang="es-PE" sz="1200" b="1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entre los</a:t>
            </a:r>
            <a:r>
              <a:rPr lang="es-PE" sz="1200" b="1" kern="1200" baseline="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 departamentos</a:t>
            </a:r>
            <a:r>
              <a:rPr lang="es-PE" sz="1200" b="1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 y al </a:t>
            </a:r>
            <a:r>
              <a:rPr lang="es-PE" sz="1400" b="1" dirty="0">
                <a:solidFill>
                  <a:srgbClr val="C00000"/>
                </a:solidFill>
                <a:cs typeface="Arial" panose="020B0604020202020204" pitchFamily="34" charset="0"/>
              </a:rPr>
              <a:t>interior de las mismos</a:t>
            </a:r>
            <a:r>
              <a:rPr lang="es-PE" sz="1200" baseline="0" dirty="0"/>
              <a:t>. Por ejemplo, la pobreza en el departamento de Arequipa es 11%, cifra inferior a la pobreza nacional. Sin embargo, la provincia de La Unión registra 43% de pobreza, que supera en 32 puntos porcentuales la pobreza del departamento y en casi 24 puntos porcentuales a la pobreza nacional.  </a:t>
            </a:r>
          </a:p>
          <a:p>
            <a:endParaRPr lang="es-PE" sz="1200" baseline="0" dirty="0"/>
          </a:p>
          <a:p>
            <a:r>
              <a:rPr lang="es-PE" sz="1200" baseline="0" dirty="0"/>
              <a:t>Esta situación, refleja la </a:t>
            </a:r>
            <a:r>
              <a:rPr lang="es-PE" sz="1200" b="1" baseline="0" dirty="0"/>
              <a:t>heterogeneidad que existe dentro de cada departamento </a:t>
            </a:r>
            <a:r>
              <a:rPr lang="es-PE" sz="1200" baseline="0" dirty="0"/>
              <a:t>y la importancia del proceso de </a:t>
            </a:r>
            <a:r>
              <a:rPr lang="es-PE" sz="1200" b="1" baseline="0" dirty="0"/>
              <a:t>descentralización con un enfoque de desarrollo territorial </a:t>
            </a:r>
            <a:r>
              <a:rPr lang="es-PE" sz="1200" baseline="0" dirty="0"/>
              <a:t>para lograr el desarrollo integral del país sin desigualdades territoriales.  </a:t>
            </a:r>
          </a:p>
          <a:p>
            <a:endParaRPr lang="x-non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4CFC5E-B29B-4453-8906-6B5F1E36B8C0}" type="slidenum">
              <a:rPr lang="x-none" smtClean="0"/>
              <a:t>8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7340435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sz="1200" dirty="0"/>
              <a:t>En</a:t>
            </a:r>
            <a:r>
              <a:rPr lang="es-PE" sz="1200" baseline="0" dirty="0"/>
              <a:t> l</a:t>
            </a:r>
            <a:r>
              <a:rPr lang="es-PE" sz="1200" dirty="0"/>
              <a:t>os últimos 10 años</a:t>
            </a:r>
            <a:r>
              <a:rPr lang="es-PE" sz="1200" baseline="0" dirty="0"/>
              <a:t> la </a:t>
            </a:r>
            <a:r>
              <a:rPr lang="es-PE" sz="1200" b="1" baseline="0" dirty="0"/>
              <a:t>pobreza</a:t>
            </a:r>
            <a:r>
              <a:rPr lang="es-PE" sz="1200" baseline="0" dirty="0"/>
              <a:t> a nivel nacional se ha </a:t>
            </a:r>
            <a:r>
              <a:rPr lang="es-PE" sz="1200" b="1" baseline="0" dirty="0"/>
              <a:t>reducido 11 puntos porcentuales</a:t>
            </a:r>
            <a:r>
              <a:rPr lang="es-PE" sz="1200" baseline="0" dirty="0"/>
              <a:t>. Sin embargo las </a:t>
            </a:r>
            <a:r>
              <a:rPr lang="es-PE" sz="1200" b="1" baseline="0" dirty="0"/>
              <a:t>brechas territoriales aún permanecen </a:t>
            </a:r>
            <a:r>
              <a:rPr lang="es-PE" sz="1200" b="1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entre los</a:t>
            </a:r>
            <a:r>
              <a:rPr lang="es-PE" sz="1200" b="1" kern="1200" baseline="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 departamentos</a:t>
            </a:r>
            <a:r>
              <a:rPr lang="es-PE" sz="1200" b="1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 y al </a:t>
            </a:r>
            <a:r>
              <a:rPr lang="es-PE" sz="1400" b="1" dirty="0">
                <a:solidFill>
                  <a:srgbClr val="C00000"/>
                </a:solidFill>
                <a:cs typeface="Arial" panose="020B0604020202020204" pitchFamily="34" charset="0"/>
              </a:rPr>
              <a:t>interior de las mismos</a:t>
            </a:r>
            <a:r>
              <a:rPr lang="es-PE" sz="1200" baseline="0" dirty="0"/>
              <a:t>. Por ejemplo, la pobreza en el departamento de Arequipa es 11%, cifra inferior a la pobreza nacional. Sin embargo, la provincia de La Unión registra 43% de pobreza, que supera en 32 puntos porcentuales la pobreza del departamento y en casi 24 puntos porcentuales a la pobreza nacional.  </a:t>
            </a:r>
          </a:p>
          <a:p>
            <a:endParaRPr lang="es-PE" sz="1200" baseline="0" dirty="0"/>
          </a:p>
          <a:p>
            <a:r>
              <a:rPr lang="es-PE" sz="1200" baseline="0" dirty="0"/>
              <a:t>Esta situación, refleja la </a:t>
            </a:r>
            <a:r>
              <a:rPr lang="es-PE" sz="1200" b="1" baseline="0" dirty="0"/>
              <a:t>heterogeneidad que existe dentro de cada departamento </a:t>
            </a:r>
            <a:r>
              <a:rPr lang="es-PE" sz="1200" baseline="0" dirty="0"/>
              <a:t>y la importancia del proceso de </a:t>
            </a:r>
            <a:r>
              <a:rPr lang="es-PE" sz="1200" b="1" baseline="0" dirty="0"/>
              <a:t>descentralización con un enfoque de desarrollo territorial </a:t>
            </a:r>
            <a:r>
              <a:rPr lang="es-PE" sz="1200" baseline="0" dirty="0"/>
              <a:t>para lograr el desarrollo integral del país sin desigualdades territoriales.  </a:t>
            </a:r>
          </a:p>
          <a:p>
            <a:endParaRPr lang="x-non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4CFC5E-B29B-4453-8906-6B5F1E36B8C0}" type="slidenum">
              <a:rPr lang="x-none" smtClean="0"/>
              <a:t>9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2663251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sz="1200" dirty="0"/>
              <a:t>En</a:t>
            </a:r>
            <a:r>
              <a:rPr lang="es-PE" sz="1200" baseline="0" dirty="0"/>
              <a:t> l</a:t>
            </a:r>
            <a:r>
              <a:rPr lang="es-PE" sz="1200" dirty="0"/>
              <a:t>os últimos 10 años</a:t>
            </a:r>
            <a:r>
              <a:rPr lang="es-PE" sz="1200" baseline="0" dirty="0"/>
              <a:t> la </a:t>
            </a:r>
            <a:r>
              <a:rPr lang="es-PE" sz="1200" b="1" baseline="0" dirty="0"/>
              <a:t>pobreza</a:t>
            </a:r>
            <a:r>
              <a:rPr lang="es-PE" sz="1200" baseline="0" dirty="0"/>
              <a:t> a nivel nacional se ha </a:t>
            </a:r>
            <a:r>
              <a:rPr lang="es-PE" sz="1200" b="1" baseline="0" dirty="0"/>
              <a:t>reducido 11 puntos porcentuales</a:t>
            </a:r>
            <a:r>
              <a:rPr lang="es-PE" sz="1200" baseline="0" dirty="0"/>
              <a:t>. Sin embargo las </a:t>
            </a:r>
            <a:r>
              <a:rPr lang="es-PE" sz="1200" b="1" baseline="0" dirty="0"/>
              <a:t>brechas territoriales aún permanecen </a:t>
            </a:r>
            <a:r>
              <a:rPr lang="es-PE" sz="1200" b="1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entre los</a:t>
            </a:r>
            <a:r>
              <a:rPr lang="es-PE" sz="1200" b="1" kern="1200" baseline="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 departamentos</a:t>
            </a:r>
            <a:r>
              <a:rPr lang="es-PE" sz="1200" b="1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 y al </a:t>
            </a:r>
            <a:r>
              <a:rPr lang="es-PE" sz="1400" b="1" dirty="0">
                <a:solidFill>
                  <a:srgbClr val="C00000"/>
                </a:solidFill>
                <a:cs typeface="Arial" panose="020B0604020202020204" pitchFamily="34" charset="0"/>
              </a:rPr>
              <a:t>interior de las mismos</a:t>
            </a:r>
            <a:r>
              <a:rPr lang="es-PE" sz="1200" baseline="0" dirty="0"/>
              <a:t>. Por ejemplo, la pobreza en el departamento de Arequipa es 11%, cifra inferior a la pobreza nacional. Sin embargo, la provincia de La Unión registra 43% de pobreza, que supera en 32 puntos porcentuales la pobreza del departamento y en casi 24 puntos porcentuales a la pobreza nacional.  </a:t>
            </a:r>
          </a:p>
          <a:p>
            <a:endParaRPr lang="es-PE" sz="1200" baseline="0" dirty="0"/>
          </a:p>
          <a:p>
            <a:r>
              <a:rPr lang="es-PE" sz="1200" baseline="0" dirty="0"/>
              <a:t>Esta situación, refleja la </a:t>
            </a:r>
            <a:r>
              <a:rPr lang="es-PE" sz="1200" b="1" baseline="0" dirty="0"/>
              <a:t>heterogeneidad que existe dentro de cada departamento </a:t>
            </a:r>
            <a:r>
              <a:rPr lang="es-PE" sz="1200" baseline="0" dirty="0"/>
              <a:t>y la importancia del proceso de </a:t>
            </a:r>
            <a:r>
              <a:rPr lang="es-PE" sz="1200" b="1" baseline="0" dirty="0"/>
              <a:t>descentralización con un enfoque de desarrollo territorial </a:t>
            </a:r>
            <a:r>
              <a:rPr lang="es-PE" sz="1200" baseline="0" dirty="0"/>
              <a:t>para lograr el desarrollo integral del país sin desigualdades territoriales.  </a:t>
            </a:r>
          </a:p>
          <a:p>
            <a:endParaRPr lang="x-non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4CFC5E-B29B-4453-8906-6B5F1E36B8C0}" type="slidenum">
              <a:rPr lang="x-none" smtClean="0"/>
              <a:t>10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324695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D928B-9AC6-4C7A-B721-F3F2666D96AB}" type="datetimeFigureOut">
              <a:rPr lang="es-PE" smtClean="0"/>
              <a:t>17/10/2018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761BD-2876-4D63-A08E-B79FAB4A932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938566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D928B-9AC6-4C7A-B721-F3F2666D96AB}" type="datetimeFigureOut">
              <a:rPr lang="es-PE" smtClean="0"/>
              <a:t>17/10/2018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761BD-2876-4D63-A08E-B79FAB4A932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759074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D928B-9AC6-4C7A-B721-F3F2666D96AB}" type="datetimeFigureOut">
              <a:rPr lang="es-PE" smtClean="0"/>
              <a:t>17/10/2018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761BD-2876-4D63-A08E-B79FAB4A932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53245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D928B-9AC6-4C7A-B721-F3F2666D96AB}" type="datetimeFigureOut">
              <a:rPr lang="es-PE" smtClean="0"/>
              <a:t>17/10/2018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761BD-2876-4D63-A08E-B79FAB4A932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76955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D928B-9AC6-4C7A-B721-F3F2666D96AB}" type="datetimeFigureOut">
              <a:rPr lang="es-PE" smtClean="0"/>
              <a:t>17/10/2018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761BD-2876-4D63-A08E-B79FAB4A932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944853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D928B-9AC6-4C7A-B721-F3F2666D96AB}" type="datetimeFigureOut">
              <a:rPr lang="es-PE" smtClean="0"/>
              <a:t>17/10/2018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761BD-2876-4D63-A08E-B79FAB4A932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37833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D928B-9AC6-4C7A-B721-F3F2666D96AB}" type="datetimeFigureOut">
              <a:rPr lang="es-PE" smtClean="0"/>
              <a:t>17/10/2018</a:t>
            </a:fld>
            <a:endParaRPr lang="es-PE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761BD-2876-4D63-A08E-B79FAB4A932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439946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D928B-9AC6-4C7A-B721-F3F2666D96AB}" type="datetimeFigureOut">
              <a:rPr lang="es-PE" smtClean="0"/>
              <a:t>17/10/2018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761BD-2876-4D63-A08E-B79FAB4A932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85398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D928B-9AC6-4C7A-B721-F3F2666D96AB}" type="datetimeFigureOut">
              <a:rPr lang="es-PE" smtClean="0"/>
              <a:t>17/10/2018</a:t>
            </a:fld>
            <a:endParaRPr lang="es-PE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761BD-2876-4D63-A08E-B79FAB4A932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086425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D928B-9AC6-4C7A-B721-F3F2666D96AB}" type="datetimeFigureOut">
              <a:rPr lang="es-PE" smtClean="0"/>
              <a:t>17/10/2018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761BD-2876-4D63-A08E-B79FAB4A932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090155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D928B-9AC6-4C7A-B721-F3F2666D96AB}" type="datetimeFigureOut">
              <a:rPr lang="es-PE" smtClean="0"/>
              <a:t>17/10/2018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761BD-2876-4D63-A08E-B79FAB4A932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80200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8D928B-9AC6-4C7A-B721-F3F2666D96AB}" type="datetimeFigureOut">
              <a:rPr lang="es-PE" smtClean="0"/>
              <a:t>17/10/2018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F761BD-2876-4D63-A08E-B79FAB4A932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93526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4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3.png"/><Relationship Id="rId7" Type="http://schemas.openxmlformats.org/officeDocument/2006/relationships/image" Target="../media/image6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chart" Target="../charts/chart1.xml"/><Relationship Id="rId10" Type="http://schemas.openxmlformats.org/officeDocument/2006/relationships/image" Target="../media/image9.png"/><Relationship Id="rId4" Type="http://schemas.openxmlformats.org/officeDocument/2006/relationships/image" Target="../media/image4.jpeg"/><Relationship Id="rId9" Type="http://schemas.openxmlformats.org/officeDocument/2006/relationships/image" Target="../media/image8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876" y="353700"/>
            <a:ext cx="3624648" cy="671738"/>
          </a:xfrm>
          <a:prstGeom prst="rect">
            <a:avLst/>
          </a:prstGeom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194682" y="2164742"/>
            <a:ext cx="11802635" cy="147344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s-PE" b="1" dirty="0" smtClean="0"/>
              <a:t>Prioridades y avances de política y normatividad </a:t>
            </a:r>
            <a:r>
              <a:rPr lang="es-PE" b="1" dirty="0"/>
              <a:t>en relación al proceso de descentralización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1845002" y="555456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1800" b="1" dirty="0" smtClean="0"/>
              <a:t>Octubre, </a:t>
            </a:r>
            <a:r>
              <a:rPr lang="es-ES" sz="1800" b="1" dirty="0"/>
              <a:t>2018</a:t>
            </a:r>
            <a:endParaRPr lang="es-PE" sz="1800" b="1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981200" y="399106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500"/>
              </a:spcAft>
            </a:pPr>
            <a:r>
              <a:rPr lang="es-PE" sz="2500" b="1" dirty="0"/>
              <a:t>Secretaría de Descentralización</a:t>
            </a:r>
          </a:p>
          <a:p>
            <a:pPr algn="ctr"/>
            <a:r>
              <a:rPr lang="es-ES" sz="2500" dirty="0"/>
              <a:t>Presidencia del Consejo de Ministros</a:t>
            </a:r>
            <a:endParaRPr lang="es-PE" sz="2500" dirty="0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4749" y="248364"/>
            <a:ext cx="2860013" cy="882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02928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14" y="6312710"/>
            <a:ext cx="2262974" cy="419386"/>
          </a:xfrm>
          <a:prstGeom prst="rect">
            <a:avLst/>
          </a:prstGeom>
        </p:spPr>
      </p:pic>
      <p:pic>
        <p:nvPicPr>
          <p:cNvPr id="1026" name="Picture 2" descr="Resultado de imagen para LOGO EL PERU PRIMER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7684" y="6281433"/>
            <a:ext cx="2134543" cy="481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Conector recto 7"/>
          <p:cNvCxnSpPr/>
          <p:nvPr/>
        </p:nvCxnSpPr>
        <p:spPr>
          <a:xfrm>
            <a:off x="0" y="6184527"/>
            <a:ext cx="12192000" cy="0"/>
          </a:xfrm>
          <a:prstGeom prst="line">
            <a:avLst/>
          </a:prstGeom>
          <a:ln w="476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ángulo 19"/>
          <p:cNvSpPr/>
          <p:nvPr/>
        </p:nvSpPr>
        <p:spPr>
          <a:xfrm>
            <a:off x="0" y="-67213"/>
            <a:ext cx="12192000" cy="52353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48000">
                <a:schemeClr val="bg1">
                  <a:lumMod val="95000"/>
                </a:schemeClr>
              </a:gs>
              <a:gs pos="16000">
                <a:schemeClr val="bg1">
                  <a:lumMod val="85000"/>
                </a:schemeClr>
              </a:gs>
              <a:gs pos="100000">
                <a:schemeClr val="bg1">
                  <a:alpha val="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PE">
              <a:latin typeface="+mj-lt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551935" y="779946"/>
            <a:ext cx="5923005" cy="400110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s-PE" sz="2000" b="1" dirty="0">
                <a:latin typeface="+mj-lt"/>
              </a:rPr>
              <a:t>2</a:t>
            </a:r>
            <a:r>
              <a:rPr lang="es-PE" sz="2000" b="1" dirty="0" smtClean="0">
                <a:latin typeface="+mj-lt"/>
              </a:rPr>
              <a:t>.1</a:t>
            </a:r>
            <a:r>
              <a:rPr lang="es-PE" sz="2000" b="1" dirty="0">
                <a:latin typeface="+mj-lt"/>
              </a:rPr>
              <a:t>. Agendas territoriales priorizadas y consensuadas </a:t>
            </a:r>
          </a:p>
        </p:txBody>
      </p:sp>
      <p:sp>
        <p:nvSpPr>
          <p:cNvPr id="29" name="Rectángulo 28"/>
          <p:cNvSpPr/>
          <p:nvPr/>
        </p:nvSpPr>
        <p:spPr>
          <a:xfrm>
            <a:off x="481173" y="2014674"/>
            <a:ext cx="222092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E" sz="1600" b="1" dirty="0">
                <a:solidFill>
                  <a:srgbClr val="C00000"/>
                </a:solidFill>
                <a:latin typeface="+mj-lt"/>
              </a:rPr>
              <a:t>Inadecuada coordinación y articulación entre los ministerios y los Gobiernos Regionales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3648328" y="1924617"/>
            <a:ext cx="3982458" cy="363176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PE" sz="1400" dirty="0">
                <a:latin typeface="+mj-lt"/>
              </a:rPr>
              <a:t>Promoción y desarrollo de oportunidades de articulación y </a:t>
            </a:r>
            <a:r>
              <a:rPr lang="es-PE" sz="1400" dirty="0" smtClean="0">
                <a:latin typeface="+mj-lt"/>
              </a:rPr>
              <a:t>coordinación:</a:t>
            </a:r>
          </a:p>
          <a:p>
            <a:pPr lvl="1" algn="just"/>
            <a:r>
              <a:rPr lang="es-PE" sz="1400" b="1" dirty="0" smtClean="0">
                <a:latin typeface="+mj-lt"/>
              </a:rPr>
              <a:t>9 ediciones del GORE Ejecutivo </a:t>
            </a:r>
          </a:p>
          <a:p>
            <a:pPr lvl="1" algn="just"/>
            <a:r>
              <a:rPr lang="es-PE" sz="1400" b="1" dirty="0" smtClean="0">
                <a:latin typeface="+mj-lt"/>
              </a:rPr>
              <a:t>12 </a:t>
            </a:r>
            <a:r>
              <a:rPr lang="es-PE" sz="1400" b="1" dirty="0">
                <a:latin typeface="+mj-lt"/>
              </a:rPr>
              <a:t>ediciones de MUNI Ejecutivo </a:t>
            </a:r>
            <a:r>
              <a:rPr lang="es-PE" sz="1400" b="1" dirty="0" smtClean="0">
                <a:latin typeface="+mj-lt"/>
              </a:rPr>
              <a:t>departamental</a:t>
            </a:r>
            <a:endParaRPr lang="es-PE" sz="1400" b="1" dirty="0">
              <a:latin typeface="+mj-lt"/>
            </a:endParaRPr>
          </a:p>
          <a:p>
            <a:pPr algn="just"/>
            <a:endParaRPr lang="es-PE" sz="1400" dirty="0">
              <a:latin typeface="+mj-lt"/>
            </a:endParaRPr>
          </a:p>
          <a:p>
            <a:pPr lvl="1" algn="just"/>
            <a:r>
              <a:rPr lang="es-PE" sz="1200" dirty="0">
                <a:latin typeface="+mj-lt"/>
              </a:rPr>
              <a:t>Compromisos de destrabar procesos, proyectos y fallas de </a:t>
            </a:r>
            <a:r>
              <a:rPr lang="es-PE" sz="1200" dirty="0" smtClean="0">
                <a:latin typeface="+mj-lt"/>
              </a:rPr>
              <a:t>coordinación. Con </a:t>
            </a:r>
            <a:r>
              <a:rPr lang="es-PE" sz="1200" dirty="0">
                <a:latin typeface="+mj-lt"/>
              </a:rPr>
              <a:t>mayor articulación se aceleran las inversiones, se alinea prioridades y se asegurar una mirada multisectorial e intergubernamental.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es-PE" sz="1400" dirty="0">
              <a:latin typeface="+mj-lt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PE" sz="1400" dirty="0">
                <a:latin typeface="+mj-lt"/>
              </a:rPr>
              <a:t>Más de 1200 proyectos impulsados/ que han recibido transferencias </a:t>
            </a:r>
            <a:r>
              <a:rPr lang="es-PE" sz="1400" dirty="0" smtClean="0">
                <a:latin typeface="+mj-lt"/>
              </a:rPr>
              <a:t>para </a:t>
            </a:r>
            <a:r>
              <a:rPr lang="es-PE" sz="1400" dirty="0">
                <a:latin typeface="+mj-lt"/>
              </a:rPr>
              <a:t>Gobiernos Locales.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es-PE" sz="1400" dirty="0">
              <a:latin typeface="+mj-lt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PE" sz="1400" dirty="0">
                <a:latin typeface="+mj-lt"/>
              </a:rPr>
              <a:t>Se transfirió más de S/. 10 mil millones en los </a:t>
            </a:r>
            <a:r>
              <a:rPr lang="es-PE" sz="1400" dirty="0" smtClean="0">
                <a:latin typeface="+mj-lt"/>
              </a:rPr>
              <a:t>seis primeros meses </a:t>
            </a:r>
            <a:r>
              <a:rPr lang="es-PE" sz="1400" dirty="0">
                <a:latin typeface="+mj-lt"/>
              </a:rPr>
              <a:t>de gobierno.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s-PE" sz="1600" dirty="0">
              <a:latin typeface="+mj-lt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8122505" y="1924617"/>
            <a:ext cx="3550358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PE" sz="1500" b="1" u="sng" dirty="0">
                <a:latin typeface="+mj-lt"/>
              </a:rPr>
              <a:t>Institucionalizar el GORE </a:t>
            </a:r>
            <a:r>
              <a:rPr lang="es-PE" sz="1500" b="1" u="sng" dirty="0" smtClean="0">
                <a:latin typeface="+mj-lt"/>
              </a:rPr>
              <a:t>Ejecutivo </a:t>
            </a:r>
            <a:r>
              <a:rPr lang="es-PE" sz="1500" dirty="0">
                <a:latin typeface="+mj-lt"/>
              </a:rPr>
              <a:t>como </a:t>
            </a:r>
            <a:r>
              <a:rPr lang="es-PE" sz="1500" dirty="0" smtClean="0">
                <a:latin typeface="+mj-lt"/>
              </a:rPr>
              <a:t>mecanismo permanente </a:t>
            </a:r>
            <a:r>
              <a:rPr lang="es-PE" sz="1500" dirty="0">
                <a:latin typeface="+mj-lt"/>
              </a:rPr>
              <a:t>y </a:t>
            </a:r>
            <a:r>
              <a:rPr lang="es-PE" sz="1500" dirty="0" smtClean="0">
                <a:latin typeface="+mj-lt"/>
              </a:rPr>
              <a:t>dinámico, </a:t>
            </a:r>
            <a:r>
              <a:rPr lang="es-PE" sz="1500" dirty="0">
                <a:latin typeface="+mj-lt"/>
              </a:rPr>
              <a:t>compuesto por los Gobernadores Regionales y representantes de Alcaldes. </a:t>
            </a:r>
            <a:endParaRPr lang="es-PE" sz="1500" dirty="0" smtClean="0">
              <a:latin typeface="+mj-lt"/>
            </a:endParaRPr>
          </a:p>
          <a:p>
            <a:pPr algn="just"/>
            <a:endParaRPr lang="es-PE" sz="1500" dirty="0">
              <a:latin typeface="+mj-lt"/>
            </a:endParaRPr>
          </a:p>
          <a:p>
            <a:pPr lvl="1" algn="ctr"/>
            <a:r>
              <a:rPr lang="es-PE" sz="1500" dirty="0" smtClean="0">
                <a:latin typeface="+mj-lt"/>
              </a:rPr>
              <a:t>Consejo </a:t>
            </a:r>
            <a:r>
              <a:rPr lang="es-PE" sz="1500" dirty="0">
                <a:latin typeface="+mj-lt"/>
              </a:rPr>
              <a:t>de Coordinación                              Intergubernamental  (LOPE Art. 19)</a:t>
            </a:r>
          </a:p>
          <a:p>
            <a:pPr algn="just"/>
            <a:endParaRPr lang="es-PE" sz="1500" dirty="0">
              <a:latin typeface="+mj-lt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PE" sz="1500" dirty="0">
                <a:latin typeface="+mj-lt"/>
              </a:rPr>
              <a:t>Fortalecer otros espacios de coordinación, tales </a:t>
            </a:r>
            <a:r>
              <a:rPr lang="es-PE" sz="1500" b="1" u="sng" dirty="0">
                <a:latin typeface="+mj-lt"/>
              </a:rPr>
              <a:t>como los Comités de Coordinación</a:t>
            </a:r>
            <a:r>
              <a:rPr lang="es-PE" sz="1500" dirty="0">
                <a:latin typeface="+mj-lt"/>
              </a:rPr>
              <a:t> Regional y Comités de Coordinación </a:t>
            </a:r>
            <a:r>
              <a:rPr lang="es-PE" sz="1500" dirty="0" smtClean="0">
                <a:latin typeface="+mj-lt"/>
              </a:rPr>
              <a:t>Local, que incluyan mecanismos para promover la transparencia y participación ciudadana.</a:t>
            </a:r>
            <a:endParaRPr lang="es-PE" sz="1500" dirty="0">
              <a:latin typeface="+mj-lt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es-419" sz="1600" dirty="0">
              <a:latin typeface="+mj-lt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es-PE" sz="1600" dirty="0">
              <a:latin typeface="+mj-lt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s-PE" sz="1600" dirty="0">
              <a:latin typeface="+mj-lt"/>
            </a:endParaRPr>
          </a:p>
        </p:txBody>
      </p:sp>
      <p:sp>
        <p:nvSpPr>
          <p:cNvPr id="16" name="Rectángulo 19"/>
          <p:cNvSpPr/>
          <p:nvPr/>
        </p:nvSpPr>
        <p:spPr>
          <a:xfrm>
            <a:off x="0" y="-67213"/>
            <a:ext cx="12192000" cy="588346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48000">
                <a:schemeClr val="bg1">
                  <a:lumMod val="95000"/>
                </a:schemeClr>
              </a:gs>
              <a:gs pos="16000">
                <a:schemeClr val="bg1">
                  <a:lumMod val="85000"/>
                </a:schemeClr>
              </a:gs>
              <a:gs pos="100000">
                <a:schemeClr val="bg1">
                  <a:alpha val="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es-PE" b="1" dirty="0">
                <a:solidFill>
                  <a:srgbClr val="C00000"/>
                </a:solidFill>
                <a:latin typeface="+mj-lt"/>
              </a:rPr>
              <a:t>                </a:t>
            </a:r>
            <a:r>
              <a:rPr lang="es-PE" sz="2400" b="1" dirty="0">
                <a:solidFill>
                  <a:srgbClr val="C00000"/>
                </a:solidFill>
                <a:latin typeface="+mj-lt"/>
              </a:rPr>
              <a:t>2</a:t>
            </a:r>
            <a:r>
              <a:rPr lang="es-PE" sz="2400" b="1" dirty="0" smtClean="0">
                <a:solidFill>
                  <a:srgbClr val="C00000"/>
                </a:solidFill>
                <a:latin typeface="+mj-lt"/>
              </a:rPr>
              <a:t>. </a:t>
            </a:r>
            <a:r>
              <a:rPr lang="es-PE" sz="2400" b="1" dirty="0">
                <a:solidFill>
                  <a:srgbClr val="C00000"/>
                </a:solidFill>
                <a:latin typeface="+mj-lt"/>
              </a:rPr>
              <a:t>Coordinación y articulación </a:t>
            </a:r>
            <a:r>
              <a:rPr lang="es-PE" sz="2400" b="1" dirty="0" smtClean="0">
                <a:solidFill>
                  <a:srgbClr val="C00000"/>
                </a:solidFill>
                <a:latin typeface="+mj-lt"/>
              </a:rPr>
              <a:t>intergubernamental</a:t>
            </a:r>
            <a:endParaRPr lang="es-PE" sz="2400" b="1" dirty="0">
              <a:solidFill>
                <a:srgbClr val="C00000"/>
              </a:solidFill>
              <a:latin typeface="+mj-lt"/>
            </a:endParaRPr>
          </a:p>
        </p:txBody>
      </p:sp>
      <p:pic>
        <p:nvPicPr>
          <p:cNvPr id="17" name="Imagen 16"/>
          <p:cNvPicPr>
            <a:picLocks noChangeAspect="1"/>
          </p:cNvPicPr>
          <p:nvPr/>
        </p:nvPicPr>
        <p:blipFill rotWithShape="1">
          <a:blip r:embed="rId5"/>
          <a:srcRect l="5411" t="26159" r="21625"/>
          <a:stretch/>
        </p:blipFill>
        <p:spPr>
          <a:xfrm>
            <a:off x="58714" y="14770"/>
            <a:ext cx="702893" cy="471450"/>
          </a:xfrm>
          <a:prstGeom prst="rect">
            <a:avLst/>
          </a:prstGeom>
        </p:spPr>
      </p:pic>
      <p:grpSp>
        <p:nvGrpSpPr>
          <p:cNvPr id="2" name="Grupo 1"/>
          <p:cNvGrpSpPr/>
          <p:nvPr/>
        </p:nvGrpSpPr>
        <p:grpSpPr>
          <a:xfrm>
            <a:off x="870573" y="1407984"/>
            <a:ext cx="9879466" cy="378762"/>
            <a:chOff x="795676" y="1413319"/>
            <a:chExt cx="9879466" cy="378762"/>
          </a:xfrm>
        </p:grpSpPr>
        <p:sp>
          <p:nvSpPr>
            <p:cNvPr id="24" name="CuadroTexto 23"/>
            <p:cNvSpPr txBox="1"/>
            <p:nvPr/>
          </p:nvSpPr>
          <p:spPr>
            <a:xfrm>
              <a:off x="4917990" y="1422749"/>
              <a:ext cx="117801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b="1" dirty="0">
                  <a:latin typeface="+mj-lt"/>
                </a:rPr>
                <a:t>AVANCES</a:t>
              </a:r>
            </a:p>
          </p:txBody>
        </p:sp>
        <p:sp>
          <p:nvSpPr>
            <p:cNvPr id="26" name="CuadroTexto 25"/>
            <p:cNvSpPr txBox="1"/>
            <p:nvPr/>
          </p:nvSpPr>
          <p:spPr>
            <a:xfrm>
              <a:off x="9416895" y="1418751"/>
              <a:ext cx="12582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b="1" dirty="0">
                  <a:latin typeface="+mj-lt"/>
                </a:rPr>
                <a:t>AGENDA</a:t>
              </a:r>
            </a:p>
          </p:txBody>
        </p:sp>
        <p:sp>
          <p:nvSpPr>
            <p:cNvPr id="5" name="Flecha derecha 4"/>
            <p:cNvSpPr/>
            <p:nvPr/>
          </p:nvSpPr>
          <p:spPr>
            <a:xfrm>
              <a:off x="2767391" y="1481351"/>
              <a:ext cx="980303" cy="263610"/>
            </a:xfrm>
            <a:prstGeom prst="rightArrow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>
                <a:latin typeface="+mj-lt"/>
              </a:endParaRPr>
            </a:p>
          </p:txBody>
        </p:sp>
        <p:sp>
          <p:nvSpPr>
            <p:cNvPr id="28" name="Flecha derecha 27"/>
            <p:cNvSpPr/>
            <p:nvPr/>
          </p:nvSpPr>
          <p:spPr>
            <a:xfrm>
              <a:off x="7437270" y="1480321"/>
              <a:ext cx="980303" cy="263610"/>
            </a:xfrm>
            <a:prstGeom prst="rightArrow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>
                <a:latin typeface="+mj-lt"/>
              </a:endParaRPr>
            </a:p>
          </p:txBody>
        </p:sp>
        <p:sp>
          <p:nvSpPr>
            <p:cNvPr id="18" name="CuadroTexto 17">
              <a:extLst>
                <a:ext uri="{FF2B5EF4-FFF2-40B4-BE49-F238E27FC236}">
                  <a16:creationId xmlns="" xmlns:a16="http://schemas.microsoft.com/office/drawing/2014/main" id="{8428B7DF-F2C8-488A-9562-6103EFB600E4}"/>
                </a:ext>
              </a:extLst>
            </p:cNvPr>
            <p:cNvSpPr txBox="1"/>
            <p:nvPr/>
          </p:nvSpPr>
          <p:spPr>
            <a:xfrm>
              <a:off x="795676" y="1413319"/>
              <a:ext cx="15260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b="1" dirty="0" smtClean="0">
                  <a:latin typeface="+mj-lt"/>
                </a:rPr>
                <a:t>DIAGNÓSTICO</a:t>
              </a:r>
              <a:endParaRPr lang="es-PE" b="1" dirty="0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13537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32" y="6360354"/>
            <a:ext cx="2262974" cy="419386"/>
          </a:xfrm>
          <a:prstGeom prst="rect">
            <a:avLst/>
          </a:prstGeom>
        </p:spPr>
      </p:pic>
      <p:pic>
        <p:nvPicPr>
          <p:cNvPr id="1026" name="Picture 2" descr="Resultado de imagen para LOGO EL PERU PRIMER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4819" y="6275297"/>
            <a:ext cx="2134543" cy="481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Conector recto 7"/>
          <p:cNvCxnSpPr/>
          <p:nvPr/>
        </p:nvCxnSpPr>
        <p:spPr>
          <a:xfrm>
            <a:off x="0" y="6184527"/>
            <a:ext cx="12192000" cy="0"/>
          </a:xfrm>
          <a:prstGeom prst="line">
            <a:avLst/>
          </a:prstGeom>
          <a:ln w="476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ángulo 19"/>
          <p:cNvSpPr/>
          <p:nvPr/>
        </p:nvSpPr>
        <p:spPr>
          <a:xfrm>
            <a:off x="0" y="-26024"/>
            <a:ext cx="12192000" cy="52353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48000">
                <a:schemeClr val="bg1">
                  <a:lumMod val="95000"/>
                </a:schemeClr>
              </a:gs>
              <a:gs pos="16000">
                <a:schemeClr val="bg1">
                  <a:lumMod val="85000"/>
                </a:schemeClr>
              </a:gs>
              <a:gs pos="100000">
                <a:schemeClr val="bg1">
                  <a:alpha val="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PE">
              <a:latin typeface="+mj-lt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410160" y="790899"/>
            <a:ext cx="10981038" cy="400110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s-PE" sz="2000" b="1" dirty="0" smtClean="0">
                <a:latin typeface="+mj-lt"/>
              </a:rPr>
              <a:t>2.2</a:t>
            </a:r>
            <a:r>
              <a:rPr lang="es-PE" sz="2000" b="1" dirty="0">
                <a:latin typeface="+mj-lt"/>
              </a:rPr>
              <a:t>. Comisión Multisectorial e Intergubernamental para el Fortalecimiento de la Descentralización</a:t>
            </a:r>
          </a:p>
        </p:txBody>
      </p:sp>
      <p:sp>
        <p:nvSpPr>
          <p:cNvPr id="29" name="Rectángulo 28"/>
          <p:cNvSpPr/>
          <p:nvPr/>
        </p:nvSpPr>
        <p:spPr>
          <a:xfrm>
            <a:off x="177911" y="2063671"/>
            <a:ext cx="2728423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E" sz="1400" b="1" dirty="0">
                <a:solidFill>
                  <a:srgbClr val="C00000"/>
                </a:solidFill>
                <a:latin typeface="+mj-lt"/>
              </a:rPr>
              <a:t>No existen lineamientos de gestión articulada intersectorial e intergubernamental </a:t>
            </a:r>
            <a:r>
              <a:rPr lang="es-PE" sz="1400" b="1" dirty="0" smtClean="0">
                <a:solidFill>
                  <a:srgbClr val="C00000"/>
                </a:solidFill>
                <a:latin typeface="+mj-lt"/>
              </a:rPr>
              <a:t>orientados </a:t>
            </a:r>
            <a:r>
              <a:rPr lang="es-PE" sz="1400" b="1" dirty="0">
                <a:solidFill>
                  <a:srgbClr val="C00000"/>
                </a:solidFill>
                <a:latin typeface="+mj-lt"/>
              </a:rPr>
              <a:t>a promover el fortalecimiento de la  descentralización. 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3502626" y="1983960"/>
            <a:ext cx="371884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PE" sz="1400" dirty="0" smtClean="0">
                <a:latin typeface="+mj-lt"/>
              </a:rPr>
              <a:t>Se cuenta con una metodología para la definición de responsabilidades por procesos en funciones compartidas.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es-PE" sz="1400" dirty="0">
              <a:latin typeface="+mj-lt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PE" sz="1400" dirty="0" smtClean="0">
                <a:latin typeface="+mj-lt"/>
              </a:rPr>
              <a:t>Propuesta de conjunto </a:t>
            </a:r>
            <a:r>
              <a:rPr lang="es-PE" sz="1400" dirty="0">
                <a:latin typeface="+mj-lt"/>
              </a:rPr>
              <a:t>de reformas orientadas a eliminar las superposiciones, ambigüedades u omisión de funciones y responsabilidades entre los tres niveles de gobierno, en los procesos claves </a:t>
            </a:r>
            <a:r>
              <a:rPr lang="es-PE" sz="1400" dirty="0" smtClean="0">
                <a:latin typeface="+mj-lt"/>
              </a:rPr>
              <a:t>de los servicios públicos de Educación</a:t>
            </a:r>
            <a:r>
              <a:rPr lang="es-PE" sz="1400" dirty="0">
                <a:latin typeface="+mj-lt"/>
              </a:rPr>
              <a:t>, </a:t>
            </a:r>
            <a:r>
              <a:rPr lang="es-PE" sz="1400" dirty="0" smtClean="0">
                <a:latin typeface="+mj-lt"/>
              </a:rPr>
              <a:t>Saneamiento </a:t>
            </a:r>
            <a:r>
              <a:rPr lang="es-PE" sz="1400" dirty="0">
                <a:latin typeface="+mj-lt"/>
              </a:rPr>
              <a:t>y </a:t>
            </a:r>
            <a:r>
              <a:rPr lang="es-PE" sz="1400" dirty="0" smtClean="0">
                <a:latin typeface="+mj-lt"/>
              </a:rPr>
              <a:t>Transportes. </a:t>
            </a:r>
            <a:endParaRPr lang="es-PE" sz="1400" dirty="0">
              <a:latin typeface="+mj-lt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es-PE" sz="1400" dirty="0">
              <a:latin typeface="+mj-lt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PE" sz="1400" dirty="0" smtClean="0">
                <a:latin typeface="+mj-lt"/>
              </a:rPr>
              <a:t>Desarrollo de 14 </a:t>
            </a:r>
            <a:r>
              <a:rPr lang="es-PE" sz="1400" dirty="0">
                <a:latin typeface="+mj-lt"/>
              </a:rPr>
              <a:t>Talleres Macro </a:t>
            </a:r>
            <a:r>
              <a:rPr lang="es-PE" sz="1400" dirty="0" smtClean="0">
                <a:latin typeface="+mj-lt"/>
              </a:rPr>
              <a:t>Regionales, con la participación de funcionarios de los 3 niveles de gobierno de 17 departamentos del país, para </a:t>
            </a:r>
            <a:r>
              <a:rPr lang="es-PE" sz="1400" dirty="0">
                <a:latin typeface="+mj-lt"/>
              </a:rPr>
              <a:t>consensuar y consolidar las propuestas planteadas</a:t>
            </a:r>
            <a:r>
              <a:rPr lang="es-PE" sz="1400" dirty="0" smtClean="0">
                <a:latin typeface="+mj-lt"/>
              </a:rPr>
              <a:t>.</a:t>
            </a:r>
          </a:p>
          <a:p>
            <a:pPr algn="just"/>
            <a:endParaRPr lang="es-PE" sz="1400" dirty="0">
              <a:latin typeface="+mj-lt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7817761" y="1958947"/>
            <a:ext cx="3994682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PE" sz="1300" dirty="0">
                <a:latin typeface="+mj-lt"/>
              </a:rPr>
              <a:t>Institucionalizar el modelo de provisión de servicios y </a:t>
            </a:r>
            <a:r>
              <a:rPr lang="es-PE" sz="1300" dirty="0" smtClean="0">
                <a:latin typeface="+mj-lt"/>
              </a:rPr>
              <a:t>lineamientos, y </a:t>
            </a:r>
            <a:r>
              <a:rPr lang="es-PE" sz="1300" dirty="0">
                <a:latin typeface="+mj-lt"/>
              </a:rPr>
              <a:t>escalar metodología de definición de responsabilidades. 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PE" sz="1300" dirty="0">
                <a:latin typeface="+mj-lt"/>
              </a:rPr>
              <a:t>Elaboración de un </a:t>
            </a:r>
            <a:r>
              <a:rPr lang="es-PE" sz="1300" b="1" u="sng" dirty="0">
                <a:latin typeface="+mj-lt"/>
              </a:rPr>
              <a:t>Plan Integral Multianual de Infraestructura a nivel regional.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PE" sz="1300" dirty="0">
                <a:latin typeface="+mj-lt"/>
              </a:rPr>
              <a:t>Elaboración de un </a:t>
            </a:r>
            <a:r>
              <a:rPr lang="es-PE" sz="1300" b="1" u="sng" dirty="0">
                <a:latin typeface="+mj-lt"/>
              </a:rPr>
              <a:t>Plan Multianual de Mantenimiento de Infraestructura.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PE" sz="1300" dirty="0">
                <a:latin typeface="+mj-lt"/>
              </a:rPr>
              <a:t>Cambios normativos sectoriales propuestos en el marco de la comisión.</a:t>
            </a:r>
          </a:p>
          <a:p>
            <a:pPr algn="just"/>
            <a:endParaRPr lang="es-PE" sz="1300" dirty="0">
              <a:latin typeface="+mj-lt"/>
            </a:endParaRPr>
          </a:p>
          <a:p>
            <a:pPr algn="just"/>
            <a:r>
              <a:rPr lang="es-PE" sz="1400" b="1" u="sng" dirty="0">
                <a:latin typeface="+mj-lt"/>
              </a:rPr>
              <a:t>Agenda con la Comisión de Descentralización:</a:t>
            </a:r>
          </a:p>
          <a:p>
            <a:pPr marL="742950" lvl="1" indent="-285750" algn="just">
              <a:buFont typeface="Wingdings" panose="05000000000000000000" pitchFamily="2" charset="2"/>
              <a:buChar char="q"/>
            </a:pPr>
            <a:endParaRPr lang="es-PE" sz="1300" dirty="0">
              <a:latin typeface="+mj-lt"/>
            </a:endParaRPr>
          </a:p>
          <a:p>
            <a:pPr marL="285750" lvl="1" indent="-285750" algn="just">
              <a:buFont typeface="Wingdings" panose="05000000000000000000" pitchFamily="2" charset="2"/>
              <a:buChar char="q"/>
            </a:pPr>
            <a:r>
              <a:rPr lang="es-PE" sz="1300" dirty="0">
                <a:latin typeface="+mj-lt"/>
              </a:rPr>
              <a:t>Revisión de las Leyes Orgánicas de Gobiernos Regionales y Gobiernos Locales, Ley Orgánica del Poder </a:t>
            </a:r>
            <a:r>
              <a:rPr lang="es-PE" sz="1300" dirty="0" smtClean="0">
                <a:latin typeface="+mj-lt"/>
              </a:rPr>
              <a:t>Ejecutivo, </a:t>
            </a:r>
            <a:r>
              <a:rPr lang="es-PE" sz="1300" dirty="0">
                <a:latin typeface="+mj-lt"/>
              </a:rPr>
              <a:t>recogiendo la experiencia de 4 periodos sucesivos.</a:t>
            </a:r>
          </a:p>
          <a:p>
            <a:pPr marL="285750" lvl="1" indent="-285750" algn="just">
              <a:buFont typeface="Wingdings" panose="05000000000000000000" pitchFamily="2" charset="2"/>
              <a:buChar char="q"/>
            </a:pPr>
            <a:endParaRPr lang="es-419" sz="1300" dirty="0">
              <a:latin typeface="+mj-lt"/>
            </a:endParaRPr>
          </a:p>
          <a:p>
            <a:pPr marL="285750" lvl="1" indent="-285750" algn="just">
              <a:buFont typeface="Wingdings" panose="05000000000000000000" pitchFamily="2" charset="2"/>
              <a:buChar char="q"/>
            </a:pPr>
            <a:r>
              <a:rPr lang="es-419" sz="1300" dirty="0" smtClean="0">
                <a:latin typeface="+mj-lt"/>
              </a:rPr>
              <a:t>A</a:t>
            </a:r>
            <a:r>
              <a:rPr lang="es-PE" sz="1300" dirty="0" err="1" smtClean="0">
                <a:latin typeface="+mj-lt"/>
              </a:rPr>
              <a:t>vanzar</a:t>
            </a:r>
            <a:r>
              <a:rPr lang="es-PE" sz="1300" dirty="0" smtClean="0">
                <a:latin typeface="+mj-lt"/>
              </a:rPr>
              <a:t> </a:t>
            </a:r>
            <a:r>
              <a:rPr lang="es-PE" sz="1300" dirty="0">
                <a:latin typeface="+mj-lt"/>
              </a:rPr>
              <a:t>en el fortalecimiento del componente fiscal de la descentralización (infraestructura y mantenimiento).</a:t>
            </a:r>
          </a:p>
          <a:p>
            <a:pPr marL="742950" lvl="1" indent="-285750" algn="just">
              <a:buFont typeface="Wingdings" panose="05000000000000000000" pitchFamily="2" charset="2"/>
              <a:buChar char="q"/>
            </a:pPr>
            <a:endParaRPr lang="es-PE" sz="1300" dirty="0">
              <a:latin typeface="+mj-lt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es-PE" sz="1300" dirty="0">
              <a:latin typeface="+mj-lt"/>
            </a:endParaRPr>
          </a:p>
        </p:txBody>
      </p:sp>
      <p:pic>
        <p:nvPicPr>
          <p:cNvPr id="16" name="Imagen 15"/>
          <p:cNvPicPr>
            <a:picLocks noChangeAspect="1"/>
          </p:cNvPicPr>
          <p:nvPr/>
        </p:nvPicPr>
        <p:blipFill rotWithShape="1">
          <a:blip r:embed="rId5"/>
          <a:srcRect l="5411" t="26159" r="21625"/>
          <a:stretch/>
        </p:blipFill>
        <p:spPr>
          <a:xfrm>
            <a:off x="58714" y="49683"/>
            <a:ext cx="702893" cy="471450"/>
          </a:xfrm>
          <a:prstGeom prst="rect">
            <a:avLst/>
          </a:prstGeom>
        </p:spPr>
      </p:pic>
      <p:sp>
        <p:nvSpPr>
          <p:cNvPr id="20" name="Rectángulo 19"/>
          <p:cNvSpPr/>
          <p:nvPr/>
        </p:nvSpPr>
        <p:spPr>
          <a:xfrm>
            <a:off x="820321" y="35010"/>
            <a:ext cx="62712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sz="2400" b="1" dirty="0">
                <a:solidFill>
                  <a:srgbClr val="C00000"/>
                </a:solidFill>
                <a:latin typeface="+mj-lt"/>
              </a:rPr>
              <a:t>2. Coordinación y articulación intergubernamental</a:t>
            </a:r>
            <a:endParaRPr lang="es-419" sz="2400" dirty="0">
              <a:latin typeface="+mj-lt"/>
            </a:endParaRPr>
          </a:p>
        </p:txBody>
      </p:sp>
      <p:grpSp>
        <p:nvGrpSpPr>
          <p:cNvPr id="19" name="Grupo 18"/>
          <p:cNvGrpSpPr/>
          <p:nvPr/>
        </p:nvGrpSpPr>
        <p:grpSpPr>
          <a:xfrm>
            <a:off x="686016" y="1442890"/>
            <a:ext cx="9879466" cy="378762"/>
            <a:chOff x="795676" y="1413319"/>
            <a:chExt cx="9879466" cy="378762"/>
          </a:xfrm>
        </p:grpSpPr>
        <p:sp>
          <p:nvSpPr>
            <p:cNvPr id="23" name="CuadroTexto 22"/>
            <p:cNvSpPr txBox="1"/>
            <p:nvPr/>
          </p:nvSpPr>
          <p:spPr>
            <a:xfrm>
              <a:off x="4917990" y="1422749"/>
              <a:ext cx="117801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b="1" dirty="0">
                  <a:latin typeface="+mj-lt"/>
                </a:rPr>
                <a:t>AVANCES</a:t>
              </a:r>
            </a:p>
          </p:txBody>
        </p:sp>
        <p:sp>
          <p:nvSpPr>
            <p:cNvPr id="24" name="CuadroTexto 23"/>
            <p:cNvSpPr txBox="1"/>
            <p:nvPr/>
          </p:nvSpPr>
          <p:spPr>
            <a:xfrm>
              <a:off x="9416895" y="1418751"/>
              <a:ext cx="12582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b="1" dirty="0">
                  <a:latin typeface="+mj-lt"/>
                </a:rPr>
                <a:t>AGENDA</a:t>
              </a:r>
            </a:p>
          </p:txBody>
        </p:sp>
        <p:sp>
          <p:nvSpPr>
            <p:cNvPr id="25" name="Flecha derecha 24"/>
            <p:cNvSpPr/>
            <p:nvPr/>
          </p:nvSpPr>
          <p:spPr>
            <a:xfrm>
              <a:off x="2767391" y="1481351"/>
              <a:ext cx="980303" cy="263610"/>
            </a:xfrm>
            <a:prstGeom prst="rightArrow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>
                <a:latin typeface="+mj-lt"/>
              </a:endParaRPr>
            </a:p>
          </p:txBody>
        </p:sp>
        <p:sp>
          <p:nvSpPr>
            <p:cNvPr id="26" name="Flecha derecha 25"/>
            <p:cNvSpPr/>
            <p:nvPr/>
          </p:nvSpPr>
          <p:spPr>
            <a:xfrm>
              <a:off x="7437270" y="1480321"/>
              <a:ext cx="980303" cy="263610"/>
            </a:xfrm>
            <a:prstGeom prst="rightArrow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>
                <a:latin typeface="+mj-lt"/>
              </a:endParaRPr>
            </a:p>
          </p:txBody>
        </p:sp>
        <p:sp>
          <p:nvSpPr>
            <p:cNvPr id="27" name="CuadroTexto 26">
              <a:extLst>
                <a:ext uri="{FF2B5EF4-FFF2-40B4-BE49-F238E27FC236}">
                  <a16:creationId xmlns="" xmlns:a16="http://schemas.microsoft.com/office/drawing/2014/main" id="{8428B7DF-F2C8-488A-9562-6103EFB600E4}"/>
                </a:ext>
              </a:extLst>
            </p:cNvPr>
            <p:cNvSpPr txBox="1"/>
            <p:nvPr/>
          </p:nvSpPr>
          <p:spPr>
            <a:xfrm>
              <a:off x="795676" y="1413319"/>
              <a:ext cx="15260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b="1" dirty="0" smtClean="0">
                  <a:latin typeface="+mj-lt"/>
                </a:rPr>
                <a:t>DIAGNÓSTICO</a:t>
              </a:r>
              <a:endParaRPr lang="es-PE" b="1" dirty="0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740866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14" y="6329413"/>
            <a:ext cx="2262974" cy="419386"/>
          </a:xfrm>
          <a:prstGeom prst="rect">
            <a:avLst/>
          </a:prstGeom>
        </p:spPr>
      </p:pic>
      <p:pic>
        <p:nvPicPr>
          <p:cNvPr id="1026" name="Picture 2" descr="Resultado de imagen para LOGO EL PERU PRIMER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1589" y="6266859"/>
            <a:ext cx="2134543" cy="481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Conector recto 7"/>
          <p:cNvCxnSpPr/>
          <p:nvPr/>
        </p:nvCxnSpPr>
        <p:spPr>
          <a:xfrm>
            <a:off x="0" y="6184527"/>
            <a:ext cx="12192000" cy="0"/>
          </a:xfrm>
          <a:prstGeom prst="line">
            <a:avLst/>
          </a:prstGeom>
          <a:ln w="476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ángulo 19"/>
          <p:cNvSpPr/>
          <p:nvPr/>
        </p:nvSpPr>
        <p:spPr>
          <a:xfrm>
            <a:off x="0" y="-26024"/>
            <a:ext cx="12192000" cy="52353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48000">
                <a:schemeClr val="bg1">
                  <a:lumMod val="95000"/>
                </a:schemeClr>
              </a:gs>
              <a:gs pos="16000">
                <a:schemeClr val="bg1">
                  <a:lumMod val="85000"/>
                </a:schemeClr>
              </a:gs>
              <a:gs pos="100000">
                <a:schemeClr val="bg1">
                  <a:alpha val="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PE">
              <a:latin typeface="+mj-lt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526718" y="730359"/>
            <a:ext cx="9614060" cy="400110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s-PE" sz="2000" b="1" dirty="0">
                <a:latin typeface="+mj-lt"/>
              </a:rPr>
              <a:t>2</a:t>
            </a:r>
            <a:r>
              <a:rPr lang="es-PE" sz="2000" b="1" dirty="0" smtClean="0">
                <a:latin typeface="+mj-lt"/>
              </a:rPr>
              <a:t>.3</a:t>
            </a:r>
            <a:r>
              <a:rPr lang="es-PE" sz="2000" b="1" dirty="0">
                <a:latin typeface="+mj-lt"/>
              </a:rPr>
              <a:t>. </a:t>
            </a:r>
            <a:r>
              <a:rPr lang="es-PE" sz="2000" b="1" dirty="0" smtClean="0">
                <a:latin typeface="+mj-lt"/>
              </a:rPr>
              <a:t>Mecanismos de integración </a:t>
            </a:r>
            <a:r>
              <a:rPr lang="es-PE" sz="2000" b="1" dirty="0">
                <a:latin typeface="+mj-lt"/>
              </a:rPr>
              <a:t>territorial para el </a:t>
            </a:r>
            <a:r>
              <a:rPr lang="es-PE" sz="2000" b="1" dirty="0" smtClean="0">
                <a:latin typeface="+mj-lt"/>
              </a:rPr>
              <a:t>desarrollo: Mancomunidades y ARD</a:t>
            </a:r>
            <a:endParaRPr lang="es-PE" sz="2000" b="1" dirty="0">
              <a:latin typeface="+mj-lt"/>
            </a:endParaRPr>
          </a:p>
        </p:txBody>
      </p:sp>
      <p:sp>
        <p:nvSpPr>
          <p:cNvPr id="29" name="Rectángulo 28"/>
          <p:cNvSpPr/>
          <p:nvPr/>
        </p:nvSpPr>
        <p:spPr>
          <a:xfrm>
            <a:off x="136017" y="1796698"/>
            <a:ext cx="2730985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s-PE" sz="1400" b="1" dirty="0">
                <a:solidFill>
                  <a:srgbClr val="C00000"/>
                </a:solidFill>
                <a:latin typeface="+mj-lt"/>
              </a:rPr>
              <a:t>Limitados </a:t>
            </a:r>
            <a:r>
              <a:rPr lang="es-PE" sz="1400" b="1" dirty="0" smtClean="0">
                <a:solidFill>
                  <a:srgbClr val="C00000"/>
                </a:solidFill>
                <a:latin typeface="+mj-lt"/>
              </a:rPr>
              <a:t>recursos e incentivos  </a:t>
            </a:r>
            <a:r>
              <a:rPr lang="es-PE" sz="1400" b="1" dirty="0">
                <a:solidFill>
                  <a:srgbClr val="C00000"/>
                </a:solidFill>
                <a:latin typeface="+mj-lt"/>
              </a:rPr>
              <a:t>para financiar proyectos conjuntos de los territorios.</a:t>
            </a:r>
          </a:p>
          <a:p>
            <a:pPr algn="just"/>
            <a:endParaRPr lang="es-PE" sz="1400" b="1" dirty="0">
              <a:solidFill>
                <a:srgbClr val="C00000"/>
              </a:solidFill>
              <a:latin typeface="+mj-lt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s-PE" sz="1400" b="1" dirty="0">
                <a:solidFill>
                  <a:srgbClr val="C00000"/>
                </a:solidFill>
                <a:latin typeface="+mj-lt"/>
              </a:rPr>
              <a:t>Bajo nivel de alineamiento de las  intervenciones de las diferentes entidades públicas de un mismo territorio, con liderazgo regional.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es-PE" sz="1400" b="1" dirty="0">
              <a:solidFill>
                <a:srgbClr val="C00000"/>
              </a:solidFill>
              <a:latin typeface="+mj-lt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s-PE" sz="1400" b="1" dirty="0">
                <a:solidFill>
                  <a:srgbClr val="C00000"/>
                </a:solidFill>
                <a:latin typeface="+mj-lt"/>
              </a:rPr>
              <a:t>Baja productividad en los sectores claves del territorio, que limita el desarrollo de las vocaciones productivas de los territorios. 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es-PE" sz="1400" b="1" dirty="0">
              <a:solidFill>
                <a:srgbClr val="C00000"/>
              </a:solidFill>
              <a:latin typeface="+mj-lt"/>
            </a:endParaRPr>
          </a:p>
          <a:p>
            <a:pPr algn="just"/>
            <a:endParaRPr lang="es-PE" sz="1400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3506053" y="1783339"/>
            <a:ext cx="3946189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PE" sz="1400" b="1" u="sng" dirty="0">
                <a:latin typeface="+mj-lt"/>
              </a:rPr>
              <a:t>Modificación </a:t>
            </a:r>
            <a:r>
              <a:rPr lang="es-PE" sz="1400" b="1" u="sng" dirty="0" smtClean="0">
                <a:latin typeface="+mj-lt"/>
              </a:rPr>
              <a:t>normativa de mancomunidades</a:t>
            </a:r>
            <a:r>
              <a:rPr lang="es-PE" sz="1400" b="1" dirty="0" smtClean="0">
                <a:latin typeface="+mj-lt"/>
              </a:rPr>
              <a:t> </a:t>
            </a:r>
            <a:r>
              <a:rPr lang="es-PE" sz="1400" dirty="0" smtClean="0">
                <a:latin typeface="+mj-lt"/>
              </a:rPr>
              <a:t>(Municipales: DL </a:t>
            </a:r>
            <a:r>
              <a:rPr lang="es-PE" sz="1400" dirty="0">
                <a:latin typeface="+mj-lt"/>
              </a:rPr>
              <a:t>N° 1445 modifica Ley N° </a:t>
            </a:r>
            <a:r>
              <a:rPr lang="es-PE" sz="1400" dirty="0" smtClean="0">
                <a:latin typeface="+mj-lt"/>
              </a:rPr>
              <a:t>29029, </a:t>
            </a:r>
            <a:r>
              <a:rPr lang="es-PE" sz="1400" dirty="0">
                <a:latin typeface="+mj-lt"/>
              </a:rPr>
              <a:t>y </a:t>
            </a:r>
            <a:r>
              <a:rPr lang="es-PE" sz="1400" dirty="0" smtClean="0">
                <a:latin typeface="+mj-lt"/>
              </a:rPr>
              <a:t>Regionales: Ley N° 30804 </a:t>
            </a:r>
            <a:r>
              <a:rPr lang="es-PE" sz="1400" dirty="0">
                <a:latin typeface="+mj-lt"/>
              </a:rPr>
              <a:t>modifica Ley N° 29768), con la finalidad de </a:t>
            </a:r>
            <a:r>
              <a:rPr lang="es-PE" sz="1400" dirty="0" smtClean="0">
                <a:latin typeface="+mj-lt"/>
              </a:rPr>
              <a:t>orientar </a:t>
            </a:r>
            <a:r>
              <a:rPr lang="es-PE" sz="1400" dirty="0">
                <a:latin typeface="+mj-lt"/>
              </a:rPr>
              <a:t>la gestión de la mancomunidad a la prestación de servicios conjuntos e implementar soluciones en situaciones donde la economía de escala optimiza la prestación de servicios</a:t>
            </a:r>
            <a:r>
              <a:rPr lang="es-PE" sz="1400" dirty="0" smtClean="0">
                <a:latin typeface="+mj-lt"/>
              </a:rPr>
              <a:t>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es-PE" sz="1400" dirty="0">
              <a:latin typeface="+mj-lt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PE" sz="1400" dirty="0" smtClean="0">
                <a:latin typeface="+mj-lt"/>
              </a:rPr>
              <a:t>Diseño e implementación de </a:t>
            </a:r>
            <a:r>
              <a:rPr lang="es-PE" sz="1400" b="1" u="sng" dirty="0" smtClean="0">
                <a:latin typeface="+mj-lt"/>
              </a:rPr>
              <a:t>las Agencias Regionales de Desarrollo (ARD)</a:t>
            </a:r>
            <a:r>
              <a:rPr lang="es-PE" sz="1400" dirty="0" smtClean="0">
                <a:latin typeface="+mj-lt"/>
              </a:rPr>
              <a:t>, con </a:t>
            </a:r>
            <a:r>
              <a:rPr lang="es-PE" sz="1400" dirty="0">
                <a:latin typeface="+mj-lt"/>
              </a:rPr>
              <a:t>un enfoque de trabajo desde y para los territorios (regiones y/o </a:t>
            </a:r>
            <a:r>
              <a:rPr lang="es-PE" sz="1400" dirty="0" smtClean="0">
                <a:latin typeface="+mj-lt"/>
              </a:rPr>
              <a:t>mancomunidades):</a:t>
            </a:r>
            <a:endParaRPr lang="es-PE" sz="1400" dirty="0">
              <a:latin typeface="+mj-lt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PE" sz="1200" dirty="0" smtClean="0">
                <a:latin typeface="+mj-lt"/>
              </a:rPr>
              <a:t>Acercamiento </a:t>
            </a:r>
            <a:r>
              <a:rPr lang="es-PE" sz="1200" dirty="0">
                <a:latin typeface="+mj-lt"/>
              </a:rPr>
              <a:t>al territorio: contar con voluntad política, identificación de actores,  definición de modelo de gobernanza</a:t>
            </a:r>
            <a:r>
              <a:rPr lang="es-PE" sz="1200" dirty="0" smtClean="0">
                <a:latin typeface="+mj-lt"/>
              </a:rPr>
              <a:t>.</a:t>
            </a:r>
            <a:endParaRPr lang="es-PE" sz="1200" dirty="0">
              <a:latin typeface="+mj-lt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PE" sz="1200" dirty="0">
                <a:latin typeface="+mj-lt"/>
              </a:rPr>
              <a:t>Plan de trabajo preliminar (acciones de corto plazo) y términos de referencias para definir Estrategias Regionales de Innovación y Desarrollo (acciones de mediano y largo plazo).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es-PE" sz="1400" dirty="0" smtClean="0">
              <a:latin typeface="+mj-lt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es-PE" sz="1400" dirty="0">
              <a:latin typeface="+mj-lt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es-PE" sz="1400" dirty="0">
              <a:latin typeface="+mj-lt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7997556" y="1783339"/>
            <a:ext cx="3848453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PE" sz="1400" dirty="0">
                <a:latin typeface="+mj-lt"/>
              </a:rPr>
              <a:t>Actualización del </a:t>
            </a:r>
            <a:r>
              <a:rPr lang="es-PE" sz="1400" b="1" u="sng" dirty="0">
                <a:latin typeface="+mj-lt"/>
              </a:rPr>
              <a:t>reglamento de mancomunidades</a:t>
            </a:r>
            <a:r>
              <a:rPr lang="es-PE" sz="1400" dirty="0">
                <a:latin typeface="+mj-lt"/>
              </a:rPr>
              <a:t> Regionales y Mancomunidades Municipales.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PE" sz="1400" dirty="0">
                <a:latin typeface="+mj-lt"/>
              </a:rPr>
              <a:t>Desarrollo de los Sistemas Administrativos en su aplicación/implementación a las </a:t>
            </a:r>
            <a:r>
              <a:rPr lang="es-PE" sz="1400" dirty="0" smtClean="0">
                <a:latin typeface="+mj-lt"/>
              </a:rPr>
              <a:t>mancomunidades.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es-PE" sz="1400" dirty="0">
              <a:latin typeface="+mj-lt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PE" sz="1400" dirty="0" smtClean="0">
                <a:latin typeface="+mj-lt"/>
              </a:rPr>
              <a:t>Definición </a:t>
            </a:r>
            <a:r>
              <a:rPr lang="es-PE" sz="1400" dirty="0">
                <a:latin typeface="+mj-lt"/>
              </a:rPr>
              <a:t>de una </a:t>
            </a:r>
            <a:r>
              <a:rPr lang="es-PE" sz="1400" b="1" u="sng" dirty="0">
                <a:latin typeface="+mj-lt"/>
              </a:rPr>
              <a:t>Agenda/Estrategia Regional de Innovación y Desarrollo</a:t>
            </a:r>
            <a:r>
              <a:rPr lang="es-PE" sz="1400" b="1" dirty="0">
                <a:latin typeface="+mj-lt"/>
              </a:rPr>
              <a:t> </a:t>
            </a:r>
            <a:r>
              <a:rPr lang="es-PE" sz="1400" dirty="0">
                <a:latin typeface="+mj-lt"/>
              </a:rPr>
              <a:t>con prioridades </a:t>
            </a:r>
            <a:r>
              <a:rPr lang="es-PE" sz="1400" dirty="0" smtClean="0">
                <a:latin typeface="+mj-lt"/>
              </a:rPr>
              <a:t>territoriales y promoviendo la institucionalidad público-privada.</a:t>
            </a:r>
            <a:endParaRPr lang="es-PE" sz="1400" dirty="0">
              <a:latin typeface="+mj-lt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PE" sz="1400" dirty="0">
                <a:latin typeface="+mj-lt"/>
              </a:rPr>
              <a:t>Alineamiento de las intervenciones sectoriales, fondos públicos y privados en el territorio.</a:t>
            </a:r>
          </a:p>
          <a:p>
            <a:pPr algn="just"/>
            <a:endParaRPr lang="es-PE" sz="1400" b="1" u="sng" dirty="0" smtClean="0"/>
          </a:p>
          <a:p>
            <a:pPr algn="just"/>
            <a:r>
              <a:rPr lang="es-PE" sz="1400" b="1" u="sng" dirty="0" smtClean="0"/>
              <a:t>Agenda </a:t>
            </a:r>
            <a:r>
              <a:rPr lang="es-PE" sz="1400" b="1" u="sng" dirty="0"/>
              <a:t>con la Comisión de Descentralización:</a:t>
            </a:r>
          </a:p>
          <a:p>
            <a:pPr marL="742950" lvl="1" indent="-285750" algn="just">
              <a:buFont typeface="Wingdings" panose="05000000000000000000" pitchFamily="2" charset="2"/>
              <a:buChar char="q"/>
            </a:pPr>
            <a:endParaRPr lang="es-PE" sz="1400" dirty="0"/>
          </a:p>
          <a:p>
            <a:pPr marL="266700" lvl="1" indent="-266700" algn="just">
              <a:buFont typeface="Wingdings" panose="05000000000000000000" pitchFamily="2" charset="2"/>
              <a:buChar char="q"/>
            </a:pPr>
            <a:r>
              <a:rPr lang="es-PE" sz="1400" dirty="0">
                <a:latin typeface="+mj-lt"/>
              </a:rPr>
              <a:t>Establecimiento de incentivos efectivos para la integración de servicios en territorios </a:t>
            </a:r>
            <a:r>
              <a:rPr lang="es-PE" sz="1400" dirty="0" smtClean="0">
                <a:latin typeface="+mj-lt"/>
              </a:rPr>
              <a:t>continuos.</a:t>
            </a:r>
            <a:endParaRPr lang="es-419" sz="1600" dirty="0">
              <a:latin typeface="+mj-lt"/>
            </a:endParaRPr>
          </a:p>
        </p:txBody>
      </p:sp>
      <p:sp>
        <p:nvSpPr>
          <p:cNvPr id="19" name="Rectángulo 19"/>
          <p:cNvSpPr/>
          <p:nvPr/>
        </p:nvSpPr>
        <p:spPr>
          <a:xfrm>
            <a:off x="0" y="-26024"/>
            <a:ext cx="12192000" cy="52353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48000">
                <a:schemeClr val="bg1">
                  <a:lumMod val="95000"/>
                </a:schemeClr>
              </a:gs>
              <a:gs pos="16000">
                <a:schemeClr val="bg1">
                  <a:lumMod val="85000"/>
                </a:schemeClr>
              </a:gs>
              <a:gs pos="100000">
                <a:schemeClr val="bg1">
                  <a:alpha val="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es-PE" sz="2400" b="1" dirty="0">
                <a:solidFill>
                  <a:srgbClr val="C00000"/>
                </a:solidFill>
                <a:latin typeface="+mj-lt"/>
              </a:rPr>
              <a:t>           </a:t>
            </a:r>
            <a:r>
              <a:rPr lang="es-PE" sz="2400" b="1" dirty="0" smtClean="0">
                <a:solidFill>
                  <a:srgbClr val="C00000"/>
                </a:solidFill>
                <a:latin typeface="+mj-lt"/>
              </a:rPr>
              <a:t>2. </a:t>
            </a:r>
            <a:r>
              <a:rPr lang="es-PE" sz="2400" b="1" dirty="0">
                <a:solidFill>
                  <a:srgbClr val="C00000"/>
                </a:solidFill>
                <a:latin typeface="+mj-lt"/>
              </a:rPr>
              <a:t>Coordinación y articulación </a:t>
            </a:r>
            <a:r>
              <a:rPr lang="es-PE" sz="2400" b="1" dirty="0" smtClean="0">
                <a:solidFill>
                  <a:srgbClr val="C00000"/>
                </a:solidFill>
                <a:latin typeface="+mj-lt"/>
              </a:rPr>
              <a:t>intergubernamental</a:t>
            </a:r>
            <a:endParaRPr lang="es-PE" sz="2400" b="1" dirty="0">
              <a:solidFill>
                <a:srgbClr val="C00000"/>
              </a:solidFill>
              <a:latin typeface="+mj-lt"/>
            </a:endParaRPr>
          </a:p>
        </p:txBody>
      </p:sp>
      <p:pic>
        <p:nvPicPr>
          <p:cNvPr id="20" name="Imagen 19"/>
          <p:cNvPicPr>
            <a:picLocks noChangeAspect="1"/>
          </p:cNvPicPr>
          <p:nvPr/>
        </p:nvPicPr>
        <p:blipFill rotWithShape="1">
          <a:blip r:embed="rId5"/>
          <a:srcRect l="5411" t="26159" r="21625"/>
          <a:stretch/>
        </p:blipFill>
        <p:spPr>
          <a:xfrm>
            <a:off x="58714" y="49683"/>
            <a:ext cx="702893" cy="471450"/>
          </a:xfrm>
          <a:prstGeom prst="rect">
            <a:avLst/>
          </a:prstGeom>
        </p:spPr>
      </p:pic>
      <p:grpSp>
        <p:nvGrpSpPr>
          <p:cNvPr id="18" name="Grupo 17"/>
          <p:cNvGrpSpPr/>
          <p:nvPr/>
        </p:nvGrpSpPr>
        <p:grpSpPr>
          <a:xfrm>
            <a:off x="755842" y="1295083"/>
            <a:ext cx="10018911" cy="380954"/>
            <a:chOff x="656231" y="1418751"/>
            <a:chExt cx="10018911" cy="380954"/>
          </a:xfrm>
        </p:grpSpPr>
        <p:sp>
          <p:nvSpPr>
            <p:cNvPr id="23" name="CuadroTexto 22"/>
            <p:cNvSpPr txBox="1"/>
            <p:nvPr/>
          </p:nvSpPr>
          <p:spPr>
            <a:xfrm>
              <a:off x="4917990" y="1422749"/>
              <a:ext cx="117801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b="1" dirty="0">
                  <a:latin typeface="+mj-lt"/>
                </a:rPr>
                <a:t>AVANCES</a:t>
              </a:r>
            </a:p>
          </p:txBody>
        </p:sp>
        <p:sp>
          <p:nvSpPr>
            <p:cNvPr id="25" name="CuadroTexto 24"/>
            <p:cNvSpPr txBox="1"/>
            <p:nvPr/>
          </p:nvSpPr>
          <p:spPr>
            <a:xfrm>
              <a:off x="9416895" y="1418751"/>
              <a:ext cx="12582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b="1" dirty="0">
                  <a:latin typeface="+mj-lt"/>
                </a:rPr>
                <a:t>AGENDA</a:t>
              </a:r>
            </a:p>
          </p:txBody>
        </p:sp>
        <p:sp>
          <p:nvSpPr>
            <p:cNvPr id="27" name="Flecha derecha 26"/>
            <p:cNvSpPr/>
            <p:nvPr/>
          </p:nvSpPr>
          <p:spPr>
            <a:xfrm>
              <a:off x="2767391" y="1481351"/>
              <a:ext cx="980303" cy="263610"/>
            </a:xfrm>
            <a:prstGeom prst="rightArrow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>
                <a:latin typeface="+mj-lt"/>
              </a:endParaRPr>
            </a:p>
          </p:txBody>
        </p:sp>
        <p:sp>
          <p:nvSpPr>
            <p:cNvPr id="30" name="Flecha derecha 29"/>
            <p:cNvSpPr/>
            <p:nvPr/>
          </p:nvSpPr>
          <p:spPr>
            <a:xfrm>
              <a:off x="7266296" y="1448767"/>
              <a:ext cx="980303" cy="263610"/>
            </a:xfrm>
            <a:prstGeom prst="rightArrow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>
                <a:latin typeface="+mj-lt"/>
              </a:endParaRPr>
            </a:p>
          </p:txBody>
        </p:sp>
        <p:sp>
          <p:nvSpPr>
            <p:cNvPr id="31" name="CuadroTexto 30">
              <a:extLst>
                <a:ext uri="{FF2B5EF4-FFF2-40B4-BE49-F238E27FC236}">
                  <a16:creationId xmlns="" xmlns:a16="http://schemas.microsoft.com/office/drawing/2014/main" id="{8428B7DF-F2C8-488A-9562-6103EFB600E4}"/>
                </a:ext>
              </a:extLst>
            </p:cNvPr>
            <p:cNvSpPr txBox="1"/>
            <p:nvPr/>
          </p:nvSpPr>
          <p:spPr>
            <a:xfrm>
              <a:off x="656231" y="1430373"/>
              <a:ext cx="15260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b="1" dirty="0" smtClean="0">
                  <a:latin typeface="+mj-lt"/>
                </a:rPr>
                <a:t>DIAGNÓSTICO</a:t>
              </a:r>
              <a:endParaRPr lang="es-PE" b="1" dirty="0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374095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14" y="6383612"/>
            <a:ext cx="2262974" cy="419386"/>
          </a:xfrm>
          <a:prstGeom prst="rect">
            <a:avLst/>
          </a:prstGeom>
        </p:spPr>
      </p:pic>
      <p:pic>
        <p:nvPicPr>
          <p:cNvPr id="1026" name="Picture 2" descr="Resultado de imagen para LOGO EL PERU PRIMER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0090" y="6342604"/>
            <a:ext cx="2134543" cy="481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Conector recto 7"/>
          <p:cNvCxnSpPr/>
          <p:nvPr/>
        </p:nvCxnSpPr>
        <p:spPr>
          <a:xfrm>
            <a:off x="0" y="6315800"/>
            <a:ext cx="12192000" cy="0"/>
          </a:xfrm>
          <a:prstGeom prst="line">
            <a:avLst/>
          </a:prstGeom>
          <a:ln w="476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ángulo 19"/>
          <p:cNvSpPr/>
          <p:nvPr/>
        </p:nvSpPr>
        <p:spPr>
          <a:xfrm>
            <a:off x="0" y="-26024"/>
            <a:ext cx="12192000" cy="52353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48000">
                <a:schemeClr val="bg1">
                  <a:lumMod val="95000"/>
                </a:schemeClr>
              </a:gs>
              <a:gs pos="16000">
                <a:schemeClr val="bg1">
                  <a:lumMod val="85000"/>
                </a:schemeClr>
              </a:gs>
              <a:gs pos="100000">
                <a:schemeClr val="bg1">
                  <a:alpha val="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PE">
              <a:latin typeface="+mj-lt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313036" y="916135"/>
            <a:ext cx="11442163" cy="707886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s-PE" sz="2000" b="1" dirty="0" smtClean="0">
                <a:latin typeface="+mj-lt"/>
              </a:rPr>
              <a:t>3.1. </a:t>
            </a:r>
            <a:r>
              <a:rPr lang="es-PE" sz="2000" b="1" dirty="0">
                <a:latin typeface="+mj-lt"/>
              </a:rPr>
              <a:t>Comisión Multisectorial e Intergubernamental para el Establecimiento y Seguimiento de Acciones Públicas Prioritarias para la Promoción del Desarrollo Sostenible de los Territorios de la </a:t>
            </a:r>
            <a:r>
              <a:rPr lang="es-PE" sz="2000" b="1" dirty="0" smtClean="0">
                <a:latin typeface="+mj-lt"/>
              </a:rPr>
              <a:t>Amazonía</a:t>
            </a:r>
            <a:endParaRPr lang="es-PE" sz="2000" b="1" dirty="0">
              <a:latin typeface="+mj-lt"/>
            </a:endParaRPr>
          </a:p>
        </p:txBody>
      </p:sp>
      <p:sp>
        <p:nvSpPr>
          <p:cNvPr id="5" name="Flecha derecha 4"/>
          <p:cNvSpPr/>
          <p:nvPr/>
        </p:nvSpPr>
        <p:spPr>
          <a:xfrm>
            <a:off x="3239168" y="1927832"/>
            <a:ext cx="980303" cy="263610"/>
          </a:xfrm>
          <a:prstGeom prst="rightArrow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latin typeface="+mj-lt"/>
            </a:endParaRPr>
          </a:p>
        </p:txBody>
      </p:sp>
      <p:sp>
        <p:nvSpPr>
          <p:cNvPr id="28" name="Flecha derecha 27"/>
          <p:cNvSpPr/>
          <p:nvPr/>
        </p:nvSpPr>
        <p:spPr>
          <a:xfrm>
            <a:off x="7499202" y="1857567"/>
            <a:ext cx="980303" cy="263610"/>
          </a:xfrm>
          <a:prstGeom prst="rightArrow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latin typeface="+mj-lt"/>
            </a:endParaRPr>
          </a:p>
        </p:txBody>
      </p:sp>
      <p:sp>
        <p:nvSpPr>
          <p:cNvPr id="29" name="Rectángulo 28"/>
          <p:cNvSpPr/>
          <p:nvPr/>
        </p:nvSpPr>
        <p:spPr>
          <a:xfrm>
            <a:off x="173139" y="2417577"/>
            <a:ext cx="3123694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s-PE" sz="1400" b="1" dirty="0">
                <a:solidFill>
                  <a:srgbClr val="C00000"/>
                </a:solidFill>
                <a:latin typeface="+mj-lt"/>
              </a:rPr>
              <a:t>Dificultad para identificar las prioridades e intervenciones adecuadas para el desarrollo de la </a:t>
            </a:r>
            <a:r>
              <a:rPr lang="es-PE" sz="1400" b="1" dirty="0" smtClean="0">
                <a:solidFill>
                  <a:srgbClr val="C00000"/>
                </a:solidFill>
                <a:latin typeface="+mj-lt"/>
              </a:rPr>
              <a:t>Amazonía.</a:t>
            </a:r>
            <a:endParaRPr lang="es-PE" sz="1400" b="1" dirty="0">
              <a:solidFill>
                <a:srgbClr val="C00000"/>
              </a:solidFill>
              <a:latin typeface="+mj-lt"/>
            </a:endParaRPr>
          </a:p>
          <a:p>
            <a:pPr algn="just"/>
            <a:r>
              <a:rPr lang="es-PE" sz="1400" b="1" dirty="0">
                <a:solidFill>
                  <a:srgbClr val="C00000"/>
                </a:solidFill>
                <a:latin typeface="+mj-lt"/>
              </a:rPr>
              <a:t> 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3929067" y="2312909"/>
            <a:ext cx="447352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PE" sz="1400" dirty="0" smtClean="0">
                <a:latin typeface="+mj-lt"/>
              </a:rPr>
              <a:t>Instalación de la Comisión, conformada por PCM, MINAGRI, MINAM, MINCETUR, MINCEL y los 6 Gobiernos Regionales de la Amazonía (San Martín, Ucayali, Amazonas, Huánuco, Loreto y Madre de Dios).</a:t>
            </a:r>
          </a:p>
          <a:p>
            <a:pPr algn="just"/>
            <a:endParaRPr lang="es-PE" sz="1400" dirty="0" smtClean="0">
              <a:latin typeface="+mj-lt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PE" sz="1400" dirty="0" smtClean="0">
                <a:latin typeface="+mj-lt"/>
              </a:rPr>
              <a:t>Con </a:t>
            </a:r>
            <a:r>
              <a:rPr lang="es-PE" sz="1400" dirty="0">
                <a:latin typeface="+mj-lt"/>
              </a:rPr>
              <a:t>la implementación de esta comisión se estará: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PE" sz="1200" dirty="0">
                <a:latin typeface="+mj-lt"/>
              </a:rPr>
              <a:t>Realizando un diagnóstico sobre políticas, programas, proyectos y la situación actual de la prestación de servicios públicos para el desarrollo productivo.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PE" sz="1200" dirty="0" smtClean="0">
                <a:latin typeface="+mj-lt"/>
              </a:rPr>
              <a:t>Identificando estrategias y </a:t>
            </a:r>
            <a:r>
              <a:rPr lang="es-PE" sz="1200" dirty="0">
                <a:latin typeface="+mj-lt"/>
              </a:rPr>
              <a:t>acciones a implementar respecto a la problemática del saneamiento físico legal de los territorios de la Amazonía.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PE" sz="1200" dirty="0">
                <a:latin typeface="+mj-lt"/>
              </a:rPr>
              <a:t>Formulando propuestas para mejorar la prestación de servicios en los territorios y el desarrollo productivo, con adecuada pertinencia cultural.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PE" sz="1200" dirty="0">
                <a:latin typeface="+mj-lt"/>
              </a:rPr>
              <a:t>Elaborando un diagnóstico y propuestas de mejora de herramientas de política </a:t>
            </a:r>
            <a:r>
              <a:rPr lang="es-PE" sz="1200" dirty="0" smtClean="0">
                <a:latin typeface="+mj-lt"/>
              </a:rPr>
              <a:t>forestal.</a:t>
            </a:r>
            <a:endParaRPr lang="es-PE" sz="1200" dirty="0">
              <a:latin typeface="+mj-lt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PE" sz="1200" dirty="0">
                <a:latin typeface="+mj-lt"/>
              </a:rPr>
              <a:t>Evaluando la viabilidad de creación de fuentes de financiamiento para promover el desarrollo sostenible en la Amazonia.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es-PE" sz="1400" dirty="0">
              <a:latin typeface="+mj-lt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es-PE" sz="1400" dirty="0">
              <a:latin typeface="+mj-lt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5465085" y="1858496"/>
            <a:ext cx="11780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b="1" dirty="0">
                <a:latin typeface="+mj-lt"/>
              </a:rPr>
              <a:t>AVANCES</a:t>
            </a:r>
          </a:p>
        </p:txBody>
      </p:sp>
      <p:sp>
        <p:nvSpPr>
          <p:cNvPr id="18" name="CuadroTexto 17"/>
          <p:cNvSpPr txBox="1"/>
          <p:nvPr/>
        </p:nvSpPr>
        <p:spPr>
          <a:xfrm>
            <a:off x="9335612" y="1874971"/>
            <a:ext cx="12582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b="1" dirty="0">
                <a:latin typeface="+mj-lt"/>
              </a:rPr>
              <a:t>AGENDA</a:t>
            </a:r>
          </a:p>
        </p:txBody>
      </p:sp>
      <p:sp>
        <p:nvSpPr>
          <p:cNvPr id="16" name="CuadroTexto 15"/>
          <p:cNvSpPr txBox="1"/>
          <p:nvPr/>
        </p:nvSpPr>
        <p:spPr>
          <a:xfrm>
            <a:off x="8557885" y="2340632"/>
            <a:ext cx="3339162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PE" sz="1600" dirty="0">
                <a:latin typeface="+mj-lt"/>
              </a:rPr>
              <a:t>Plan de trabajo 2019 – 2021 para la implementación de las propuestas sugeridas por la Comisión (para Febrero 2019). </a:t>
            </a:r>
            <a:endParaRPr lang="es-PE" sz="1600" dirty="0" smtClean="0">
              <a:latin typeface="+mj-lt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es-PE" sz="1600" dirty="0">
              <a:latin typeface="+mj-lt"/>
            </a:endParaRPr>
          </a:p>
          <a:p>
            <a:pPr algn="just"/>
            <a:r>
              <a:rPr lang="es-PE" sz="1600" b="1" u="sng" dirty="0">
                <a:latin typeface="+mj-lt"/>
              </a:rPr>
              <a:t>Agenda con la Comisión de Descentralización:</a:t>
            </a:r>
          </a:p>
          <a:p>
            <a:pPr marL="742950" lvl="1" indent="-285750" algn="just">
              <a:buFont typeface="Wingdings" panose="05000000000000000000" pitchFamily="2" charset="2"/>
              <a:buChar char="q"/>
            </a:pPr>
            <a:endParaRPr lang="es-PE" sz="1600" dirty="0"/>
          </a:p>
          <a:p>
            <a:pPr marL="285750" lvl="1" indent="-285750" algn="just">
              <a:buFont typeface="Wingdings" panose="05000000000000000000" pitchFamily="2" charset="2"/>
              <a:buChar char="q"/>
            </a:pPr>
            <a:r>
              <a:rPr lang="es-PE" sz="1600" dirty="0" smtClean="0">
                <a:latin typeface="+mj-lt"/>
              </a:rPr>
              <a:t>Establecer mecanismos de financiamiento que transformen las exoneraciones tributarias.</a:t>
            </a:r>
            <a:endParaRPr lang="es-PE" sz="1600" dirty="0">
              <a:latin typeface="+mj-lt"/>
            </a:endParaRPr>
          </a:p>
          <a:p>
            <a:pPr algn="just"/>
            <a:endParaRPr lang="es-PE" sz="1600" dirty="0">
              <a:latin typeface="+mj-lt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es-PE" sz="1600" dirty="0">
              <a:latin typeface="+mj-lt"/>
            </a:endParaRPr>
          </a:p>
        </p:txBody>
      </p:sp>
      <p:pic>
        <p:nvPicPr>
          <p:cNvPr id="20" name="Imagen 19"/>
          <p:cNvPicPr>
            <a:picLocks noChangeAspect="1"/>
          </p:cNvPicPr>
          <p:nvPr/>
        </p:nvPicPr>
        <p:blipFill rotWithShape="1">
          <a:blip r:embed="rId5"/>
          <a:srcRect l="5411" t="26159" r="21625"/>
          <a:stretch/>
        </p:blipFill>
        <p:spPr>
          <a:xfrm>
            <a:off x="58714" y="49683"/>
            <a:ext cx="702893" cy="471450"/>
          </a:xfrm>
          <a:prstGeom prst="rect">
            <a:avLst/>
          </a:prstGeom>
        </p:spPr>
      </p:pic>
      <p:sp>
        <p:nvSpPr>
          <p:cNvPr id="22" name="Rectángulo 19"/>
          <p:cNvSpPr/>
          <p:nvPr/>
        </p:nvSpPr>
        <p:spPr>
          <a:xfrm>
            <a:off x="761607" y="-18975"/>
            <a:ext cx="11462624" cy="52353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48000">
                <a:schemeClr val="bg1">
                  <a:lumMod val="95000"/>
                </a:schemeClr>
              </a:gs>
              <a:gs pos="16000">
                <a:schemeClr val="bg1">
                  <a:lumMod val="85000"/>
                </a:schemeClr>
              </a:gs>
              <a:gs pos="100000">
                <a:schemeClr val="bg1">
                  <a:alpha val="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es-PE" sz="2400" b="1" dirty="0">
                <a:solidFill>
                  <a:srgbClr val="C00000"/>
                </a:solidFill>
                <a:latin typeface="+mj-lt"/>
              </a:rPr>
              <a:t>3. Fortalecimiento de la institucionalidad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="" xmlns:a16="http://schemas.microsoft.com/office/drawing/2014/main" id="{8428B7DF-F2C8-488A-9562-6103EFB600E4}"/>
              </a:ext>
            </a:extLst>
          </p:cNvPr>
          <p:cNvSpPr txBox="1"/>
          <p:nvPr/>
        </p:nvSpPr>
        <p:spPr>
          <a:xfrm>
            <a:off x="942265" y="1836133"/>
            <a:ext cx="15260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b="1" dirty="0" smtClean="0">
                <a:latin typeface="+mj-lt"/>
              </a:rPr>
              <a:t>DIAGNÓSTICO</a:t>
            </a:r>
            <a:endParaRPr lang="es-PE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591594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14" y="6304231"/>
            <a:ext cx="2262974" cy="419386"/>
          </a:xfrm>
          <a:prstGeom prst="rect">
            <a:avLst/>
          </a:prstGeom>
        </p:spPr>
      </p:pic>
      <p:pic>
        <p:nvPicPr>
          <p:cNvPr id="1026" name="Picture 2" descr="Resultado de imagen para LOGO EL PERU PRIMER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8923" y="6272954"/>
            <a:ext cx="2134543" cy="481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Conector recto 7"/>
          <p:cNvCxnSpPr/>
          <p:nvPr/>
        </p:nvCxnSpPr>
        <p:spPr>
          <a:xfrm>
            <a:off x="0" y="6184527"/>
            <a:ext cx="12192000" cy="0"/>
          </a:xfrm>
          <a:prstGeom prst="line">
            <a:avLst/>
          </a:prstGeom>
          <a:ln w="476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ángulo 19"/>
          <p:cNvSpPr/>
          <p:nvPr/>
        </p:nvSpPr>
        <p:spPr>
          <a:xfrm>
            <a:off x="0" y="-26024"/>
            <a:ext cx="12192000" cy="52353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48000">
                <a:schemeClr val="bg1">
                  <a:lumMod val="95000"/>
                </a:schemeClr>
              </a:gs>
              <a:gs pos="16000">
                <a:schemeClr val="bg1">
                  <a:lumMod val="85000"/>
                </a:schemeClr>
              </a:gs>
              <a:gs pos="100000">
                <a:schemeClr val="bg1">
                  <a:alpha val="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PE">
              <a:latin typeface="+mj-lt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410160" y="981342"/>
            <a:ext cx="10981038" cy="400110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s-PE" sz="2000" b="1" dirty="0" smtClean="0">
                <a:latin typeface="+mj-lt"/>
              </a:rPr>
              <a:t>3.2. Programa </a:t>
            </a:r>
            <a:r>
              <a:rPr lang="es-PE" sz="2000" b="1" dirty="0">
                <a:latin typeface="+mj-lt"/>
              </a:rPr>
              <a:t>de Inducción para la transferencia y buen inicio de gestión regional y municipal</a:t>
            </a:r>
            <a:endParaRPr lang="es-PE" sz="2000" b="1" strike="sngStrike" dirty="0">
              <a:latin typeface="+mj-lt"/>
            </a:endParaRPr>
          </a:p>
        </p:txBody>
      </p:sp>
      <p:sp>
        <p:nvSpPr>
          <p:cNvPr id="29" name="Rectángulo 28"/>
          <p:cNvSpPr/>
          <p:nvPr/>
        </p:nvSpPr>
        <p:spPr>
          <a:xfrm>
            <a:off x="222567" y="2118758"/>
            <a:ext cx="2808958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E" sz="1400" b="1" dirty="0">
                <a:solidFill>
                  <a:srgbClr val="C00000"/>
                </a:solidFill>
                <a:latin typeface="+mj-lt"/>
              </a:rPr>
              <a:t>Bache significativo en la gestión pública, como en los servicios a los ciudadanos, cuando se realiza el cambio de gestión en gobiernos regionales y locales. 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3764608" y="2124825"/>
            <a:ext cx="3576805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PE" sz="1600" dirty="0">
                <a:latin typeface="+mj-lt"/>
              </a:rPr>
              <a:t>Programa de acompañamiento de 18 nuevos distritos en el año 2017.</a:t>
            </a:r>
          </a:p>
          <a:p>
            <a:pPr algn="just"/>
            <a:endParaRPr lang="es-PE" sz="1600" dirty="0">
              <a:latin typeface="+mj-lt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PE" sz="1600" dirty="0">
                <a:latin typeface="+mj-lt"/>
              </a:rPr>
              <a:t>Ajuste a la Guía de Transferencia de gestión de Contraloría General de la República.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es-PE" sz="1600" dirty="0">
              <a:latin typeface="+mj-lt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PE" sz="1600" dirty="0">
                <a:latin typeface="+mj-lt"/>
              </a:rPr>
              <a:t>Modificación normativa, Decreto </a:t>
            </a:r>
            <a:r>
              <a:rPr lang="es-PE" sz="1600" dirty="0" smtClean="0">
                <a:latin typeface="+mj-lt"/>
              </a:rPr>
              <a:t>Legislativo 1404 </a:t>
            </a:r>
            <a:r>
              <a:rPr lang="es-PE" sz="1600" dirty="0">
                <a:latin typeface="+mj-lt"/>
              </a:rPr>
              <a:t>que incorpora al gobierno nacional y extiende el proceso a los primeros 100 días.</a:t>
            </a:r>
          </a:p>
        </p:txBody>
      </p:sp>
      <p:sp>
        <p:nvSpPr>
          <p:cNvPr id="13" name="CuadroTexto 12"/>
          <p:cNvSpPr txBox="1"/>
          <p:nvPr/>
        </p:nvSpPr>
        <p:spPr>
          <a:xfrm>
            <a:off x="7923451" y="2118758"/>
            <a:ext cx="3996700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PE" sz="1600" dirty="0">
                <a:latin typeface="+mj-lt"/>
              </a:rPr>
              <a:t>Aprobación de Lineamientos de Información para sectores.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es-PE" sz="1600" dirty="0">
              <a:latin typeface="+mj-lt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PE" sz="1600" b="1" dirty="0">
                <a:latin typeface="+mj-lt"/>
              </a:rPr>
              <a:t>Despliegue del </a:t>
            </a:r>
            <a:r>
              <a:rPr lang="es-PE" sz="1600" b="1" dirty="0" smtClean="0">
                <a:latin typeface="+mj-lt"/>
              </a:rPr>
              <a:t>Programa </a:t>
            </a:r>
            <a:r>
              <a:rPr lang="es-PE" sz="1600" b="1" dirty="0">
                <a:latin typeface="+mj-lt"/>
              </a:rPr>
              <a:t>de </a:t>
            </a:r>
            <a:r>
              <a:rPr lang="es-PE" sz="1600" b="1" dirty="0" smtClean="0">
                <a:latin typeface="+mj-lt"/>
              </a:rPr>
              <a:t>Inducción para la transferencia y </a:t>
            </a:r>
            <a:r>
              <a:rPr lang="es-PE" sz="1600" b="1" dirty="0">
                <a:latin typeface="+mj-lt"/>
              </a:rPr>
              <a:t>buen inicio de </a:t>
            </a:r>
            <a:r>
              <a:rPr lang="es-PE" sz="1600" b="1" dirty="0" smtClean="0">
                <a:latin typeface="+mj-lt"/>
              </a:rPr>
              <a:t>gestión regional y municipal, </a:t>
            </a:r>
            <a:r>
              <a:rPr lang="es-PE" sz="1600" dirty="0">
                <a:latin typeface="+mj-lt"/>
              </a:rPr>
              <a:t>desde la </a:t>
            </a:r>
            <a:r>
              <a:rPr lang="es-PE" sz="1600" dirty="0" smtClean="0">
                <a:latin typeface="+mj-lt"/>
              </a:rPr>
              <a:t>primera </a:t>
            </a:r>
            <a:r>
              <a:rPr lang="es-PE" sz="1600" dirty="0">
                <a:latin typeface="+mj-lt"/>
              </a:rPr>
              <a:t>semana de noviembre </a:t>
            </a:r>
            <a:r>
              <a:rPr lang="es-PE" sz="1600" dirty="0" smtClean="0">
                <a:latin typeface="+mj-lt"/>
              </a:rPr>
              <a:t>2018: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PE" sz="1200" dirty="0">
                <a:latin typeface="+mj-lt"/>
              </a:rPr>
              <a:t>Encuentro 52 alcaldes de grandes ciudades y 10 Gobernadores</a:t>
            </a:r>
            <a:r>
              <a:rPr lang="es-PE" sz="1200" dirty="0" smtClean="0">
                <a:latin typeface="+mj-lt"/>
              </a:rPr>
              <a:t>.</a:t>
            </a:r>
            <a:endParaRPr lang="es-PE" sz="1200" dirty="0">
              <a:latin typeface="+mj-lt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PE" sz="1200" dirty="0">
                <a:latin typeface="+mj-lt"/>
              </a:rPr>
              <a:t>Talleres departamentales de inducción a alcaldes distritales y provinciales</a:t>
            </a:r>
            <a:r>
              <a:rPr lang="es-PE" sz="1200" dirty="0" smtClean="0">
                <a:latin typeface="+mj-lt"/>
              </a:rPr>
              <a:t>.</a:t>
            </a:r>
            <a:endParaRPr lang="es-PE" sz="1200" dirty="0">
              <a:latin typeface="+mj-lt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PE" sz="1200" dirty="0">
                <a:latin typeface="+mj-lt"/>
              </a:rPr>
              <a:t>Información sobre presencia e intervención  en su territorio/ Cronograma de Acompañamiento (DL 1404</a:t>
            </a:r>
            <a:r>
              <a:rPr lang="es-PE" sz="1200" dirty="0" smtClean="0">
                <a:latin typeface="+mj-lt"/>
              </a:rPr>
              <a:t>)</a:t>
            </a:r>
            <a:endParaRPr lang="es-PE" sz="1200" dirty="0">
              <a:latin typeface="+mj-lt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PE" sz="1200" dirty="0">
                <a:latin typeface="+mj-lt"/>
              </a:rPr>
              <a:t>GORE Ejecutivo de Transferencia e </a:t>
            </a:r>
            <a:r>
              <a:rPr lang="es-PE" sz="1200" dirty="0" smtClean="0">
                <a:latin typeface="+mj-lt"/>
              </a:rPr>
              <a:t>Inducción.</a:t>
            </a:r>
          </a:p>
          <a:p>
            <a:pPr lvl="1" algn="just"/>
            <a:endParaRPr lang="es-PE" sz="1200" dirty="0">
              <a:latin typeface="+mj-lt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PE" sz="1600" dirty="0" smtClean="0">
                <a:latin typeface="+mj-lt"/>
              </a:rPr>
              <a:t>Instalación </a:t>
            </a:r>
            <a:r>
              <a:rPr lang="es-PE" sz="1600" dirty="0">
                <a:latin typeface="+mj-lt"/>
              </a:rPr>
              <a:t>de la Mesa de Ayuda de los primeros 100 días.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es-419" sz="1600" dirty="0">
              <a:latin typeface="+mj-lt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es-PE" sz="1600" dirty="0">
              <a:latin typeface="+mj-lt"/>
            </a:endParaRPr>
          </a:p>
        </p:txBody>
      </p:sp>
      <p:grpSp>
        <p:nvGrpSpPr>
          <p:cNvPr id="2" name="Grupo 1"/>
          <p:cNvGrpSpPr/>
          <p:nvPr/>
        </p:nvGrpSpPr>
        <p:grpSpPr>
          <a:xfrm>
            <a:off x="983454" y="1560387"/>
            <a:ext cx="9610405" cy="438668"/>
            <a:chOff x="1016406" y="1897984"/>
            <a:chExt cx="9610405" cy="438668"/>
          </a:xfrm>
        </p:grpSpPr>
        <p:sp>
          <p:nvSpPr>
            <p:cNvPr id="5" name="Flecha derecha 4"/>
            <p:cNvSpPr/>
            <p:nvPr/>
          </p:nvSpPr>
          <p:spPr>
            <a:xfrm>
              <a:off x="3122257" y="2005229"/>
              <a:ext cx="980303" cy="263610"/>
            </a:xfrm>
            <a:prstGeom prst="rightArrow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>
                <a:latin typeface="+mj-lt"/>
              </a:endParaRPr>
            </a:p>
          </p:txBody>
        </p:sp>
        <p:sp>
          <p:nvSpPr>
            <p:cNvPr id="28" name="Flecha derecha 27"/>
            <p:cNvSpPr/>
            <p:nvPr/>
          </p:nvSpPr>
          <p:spPr>
            <a:xfrm>
              <a:off x="7466252" y="2005229"/>
              <a:ext cx="980303" cy="263610"/>
            </a:xfrm>
            <a:prstGeom prst="rightArrow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>
                <a:latin typeface="+mj-lt"/>
              </a:endParaRPr>
            </a:p>
          </p:txBody>
        </p:sp>
        <p:sp>
          <p:nvSpPr>
            <p:cNvPr id="17" name="CuadroTexto 16"/>
            <p:cNvSpPr txBox="1"/>
            <p:nvPr/>
          </p:nvSpPr>
          <p:spPr>
            <a:xfrm>
              <a:off x="4996958" y="1915984"/>
              <a:ext cx="117801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b="1" dirty="0">
                  <a:latin typeface="+mj-lt"/>
                </a:rPr>
                <a:t>AVANCES</a:t>
              </a:r>
            </a:p>
          </p:txBody>
        </p:sp>
        <p:sp>
          <p:nvSpPr>
            <p:cNvPr id="18" name="CuadroTexto 17"/>
            <p:cNvSpPr txBox="1"/>
            <p:nvPr/>
          </p:nvSpPr>
          <p:spPr>
            <a:xfrm>
              <a:off x="9368564" y="1897984"/>
              <a:ext cx="12582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b="1" dirty="0">
                  <a:latin typeface="+mj-lt"/>
                </a:rPr>
                <a:t>AGENDA</a:t>
              </a:r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="" xmlns:a16="http://schemas.microsoft.com/office/drawing/2014/main" id="{8428B7DF-F2C8-488A-9562-6103EFB600E4}"/>
                </a:ext>
              </a:extLst>
            </p:cNvPr>
            <p:cNvSpPr txBox="1"/>
            <p:nvPr/>
          </p:nvSpPr>
          <p:spPr>
            <a:xfrm>
              <a:off x="1016406" y="1967320"/>
              <a:ext cx="15260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b="1" dirty="0" smtClean="0">
                  <a:latin typeface="+mj-lt"/>
                </a:rPr>
                <a:t>DIAGNÓSTICO</a:t>
              </a:r>
              <a:endParaRPr lang="es-PE" b="1" dirty="0">
                <a:latin typeface="+mj-lt"/>
              </a:endParaRPr>
            </a:p>
          </p:txBody>
        </p:sp>
      </p:grpSp>
      <p:sp>
        <p:nvSpPr>
          <p:cNvPr id="19" name="CuadroTexto 18"/>
          <p:cNvSpPr txBox="1"/>
          <p:nvPr/>
        </p:nvSpPr>
        <p:spPr>
          <a:xfrm>
            <a:off x="820321" y="11962"/>
            <a:ext cx="11371679" cy="4616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PE" sz="2400" b="1" dirty="0">
                <a:solidFill>
                  <a:srgbClr val="C00000"/>
                </a:solidFill>
                <a:latin typeface="+mj-lt"/>
              </a:rPr>
              <a:t>3. Fortalecimiento de la </a:t>
            </a:r>
            <a:r>
              <a:rPr lang="es-PE" sz="2400" b="1" dirty="0" smtClean="0">
                <a:solidFill>
                  <a:srgbClr val="C00000"/>
                </a:solidFill>
                <a:latin typeface="+mj-lt"/>
              </a:rPr>
              <a:t>institucionalidad</a:t>
            </a:r>
            <a:endParaRPr lang="es-PE" sz="2400" b="1" dirty="0">
              <a:solidFill>
                <a:srgbClr val="C00000"/>
              </a:solidFill>
              <a:latin typeface="+mj-lt"/>
            </a:endParaRPr>
          </a:p>
        </p:txBody>
      </p:sp>
      <p:pic>
        <p:nvPicPr>
          <p:cNvPr id="20" name="Imagen 19"/>
          <p:cNvPicPr>
            <a:picLocks noChangeAspect="1"/>
          </p:cNvPicPr>
          <p:nvPr/>
        </p:nvPicPr>
        <p:blipFill rotWithShape="1">
          <a:blip r:embed="rId5"/>
          <a:srcRect l="5411" t="26159" r="21625"/>
          <a:stretch/>
        </p:blipFill>
        <p:spPr>
          <a:xfrm>
            <a:off x="58714" y="49683"/>
            <a:ext cx="702893" cy="471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09078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9186" y="6304231"/>
            <a:ext cx="2262974" cy="419386"/>
          </a:xfrm>
          <a:prstGeom prst="rect">
            <a:avLst/>
          </a:prstGeom>
        </p:spPr>
      </p:pic>
      <p:pic>
        <p:nvPicPr>
          <p:cNvPr id="1026" name="Picture 2" descr="Resultado de imagen para LOGO EL PERU PRIMER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805" y="6315032"/>
            <a:ext cx="2134543" cy="481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Conector recto 7"/>
          <p:cNvCxnSpPr/>
          <p:nvPr/>
        </p:nvCxnSpPr>
        <p:spPr>
          <a:xfrm>
            <a:off x="0" y="6184527"/>
            <a:ext cx="12192000" cy="0"/>
          </a:xfrm>
          <a:prstGeom prst="line">
            <a:avLst/>
          </a:prstGeom>
          <a:ln w="476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ángulo 19"/>
          <p:cNvSpPr/>
          <p:nvPr/>
        </p:nvSpPr>
        <p:spPr>
          <a:xfrm>
            <a:off x="0" y="-26024"/>
            <a:ext cx="12192000" cy="52353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48000">
                <a:schemeClr val="bg1">
                  <a:lumMod val="95000"/>
                </a:schemeClr>
              </a:gs>
              <a:gs pos="16000">
                <a:schemeClr val="bg1">
                  <a:lumMod val="85000"/>
                </a:schemeClr>
              </a:gs>
              <a:gs pos="100000">
                <a:schemeClr val="bg1">
                  <a:alpha val="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PE">
              <a:latin typeface="+mj-lt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820321" y="35849"/>
            <a:ext cx="11371679" cy="4616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PE" sz="2400" b="1" dirty="0" smtClean="0">
                <a:solidFill>
                  <a:srgbClr val="C00000"/>
                </a:solidFill>
                <a:latin typeface="+mj-lt"/>
              </a:rPr>
              <a:t>AGENDA CONJUNTA CON LA COMISIÓN DE DESCENTRALIZACIÓN</a:t>
            </a:r>
            <a:endParaRPr lang="es-PE" sz="2400" b="1" dirty="0">
              <a:solidFill>
                <a:srgbClr val="C00000"/>
              </a:solidFill>
              <a:latin typeface="+mj-lt"/>
            </a:endParaRPr>
          </a:p>
        </p:txBody>
      </p:sp>
      <p:pic>
        <p:nvPicPr>
          <p:cNvPr id="14" name="Imagen 13"/>
          <p:cNvPicPr>
            <a:picLocks noChangeAspect="1"/>
          </p:cNvPicPr>
          <p:nvPr/>
        </p:nvPicPr>
        <p:blipFill rotWithShape="1">
          <a:blip r:embed="rId5"/>
          <a:srcRect l="5411" t="26159" r="21625"/>
          <a:stretch/>
        </p:blipFill>
        <p:spPr>
          <a:xfrm>
            <a:off x="58714" y="49683"/>
            <a:ext cx="702893" cy="471450"/>
          </a:xfrm>
          <a:prstGeom prst="rect">
            <a:avLst/>
          </a:prstGeom>
        </p:spPr>
      </p:pic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9926081"/>
              </p:ext>
            </p:extLst>
          </p:nvPr>
        </p:nvGraphicFramePr>
        <p:xfrm>
          <a:off x="1119659" y="1074148"/>
          <a:ext cx="10100963" cy="4119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2250"/>
                <a:gridCol w="669871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PE" dirty="0" smtClean="0"/>
                        <a:t>EJE ESTRATÉGICO</a:t>
                      </a:r>
                      <a:endParaRPr lang="es-P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dirty="0" smtClean="0"/>
                        <a:t>AGENDA CON</a:t>
                      </a:r>
                      <a:r>
                        <a:rPr lang="es-PE" baseline="0" dirty="0" smtClean="0"/>
                        <a:t>JUNTA</a:t>
                      </a:r>
                      <a:endParaRPr lang="es-P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sz="1600" b="1" dirty="0" smtClean="0"/>
                        <a:t>1. </a:t>
                      </a:r>
                      <a:r>
                        <a:rPr lang="es-PE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Planificación territorial vía optimización de recursos públicos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PE" sz="1400" dirty="0" smtClean="0"/>
                        <a:t>Reforma de la </a:t>
                      </a:r>
                      <a:r>
                        <a:rPr lang="es-PE" sz="1400" dirty="0" smtClean="0"/>
                        <a:t>Ley </a:t>
                      </a:r>
                      <a:r>
                        <a:rPr lang="es-PE" sz="1400" dirty="0" smtClean="0"/>
                        <a:t>del Canon: sistema de estabilización (desequilibrios y volatilidad).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PE" sz="1400" dirty="0" smtClean="0"/>
                        <a:t>Reforma de la Ley de Descentralización Fiscal.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PE" sz="1400" dirty="0" smtClean="0"/>
                        <a:t>Establecimiento de mecanismos de financiamiento regional para el desarrollo económico y productivo </a:t>
                      </a:r>
                      <a:r>
                        <a:rPr lang="es-PE" sz="1400" dirty="0" smtClean="0"/>
                        <a:t>(transformando </a:t>
                      </a:r>
                      <a:r>
                        <a:rPr lang="es-PE" sz="1400" dirty="0" smtClean="0"/>
                        <a:t>las exoneraciones tributarias).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Coordinación y articulación intergubernamental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E" sz="16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PE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Conformación de grupo de trabajo para el análisis de reformas de las leyes de desarrollo constitucional de la descentralización:</a:t>
                      </a:r>
                    </a:p>
                    <a:p>
                      <a:pPr marL="742950" lvl="1" indent="-285750" algn="just">
                        <a:buFont typeface="Wingdings" panose="05000000000000000000" pitchFamily="2" charset="2"/>
                        <a:buChar char="ü"/>
                      </a:pPr>
                      <a:r>
                        <a:rPr lang="es-419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Concordancia de funciones entre niveles de gobierno en las leyes orgánicas (Descentralización, Gobiernos Regionales, Municipales y Poder Ejecutivo).</a:t>
                      </a:r>
                      <a:endParaRPr lang="es-PE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742950" lvl="1" indent="-285750" algn="just">
                        <a:buFont typeface="Wingdings" panose="05000000000000000000" pitchFamily="2" charset="2"/>
                        <a:buChar char="ü"/>
                      </a:pPr>
                      <a:r>
                        <a:rPr lang="es-PE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Análisis de reforma de los espacios de participación ciudadana en Gobiernos</a:t>
                      </a:r>
                      <a:r>
                        <a:rPr lang="es-P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Regionales y Locales.</a:t>
                      </a:r>
                    </a:p>
                    <a:p>
                      <a:pPr marL="742950" lvl="1" indent="-285750" algn="just">
                        <a:buFont typeface="Wingdings" panose="05000000000000000000" pitchFamily="2" charset="2"/>
                        <a:buChar char="ü"/>
                      </a:pPr>
                      <a:r>
                        <a:rPr lang="es-PE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Fortalecimiento de los Consejos de Coordinación Regional y Consejos de Coordinación Local, a través de la modificación del artículo 11 de la Ley N° 27867, Ley Orgánica de Gobiernos Regionales y de los artículos 98 al 101 de la Ley N° 27972, Ley Orgánica de Municipalidades.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sz="1600" b="1" dirty="0" smtClean="0"/>
                        <a:t>3. Fortalecimiento de la institucionalidad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PE" sz="1400" dirty="0" smtClean="0"/>
                        <a:t>Difundir Marco Normativo Vigente para nuevas autoridades.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01879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876" y="353700"/>
            <a:ext cx="3624648" cy="671738"/>
          </a:xfrm>
          <a:prstGeom prst="rect">
            <a:avLst/>
          </a:prstGeom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-101880" y="2412282"/>
            <a:ext cx="11802635" cy="147344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s-PE" sz="6000" b="1" dirty="0" smtClean="0"/>
              <a:t>Gracias</a:t>
            </a:r>
            <a:endParaRPr lang="es-PE" sz="6000" b="1" dirty="0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1845002" y="555456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1800" b="1" dirty="0" smtClean="0"/>
              <a:t>Octubre, </a:t>
            </a:r>
            <a:r>
              <a:rPr lang="es-ES" sz="1800" b="1" dirty="0"/>
              <a:t>2018</a:t>
            </a:r>
            <a:endParaRPr lang="es-PE" sz="1800" b="1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981200" y="399106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500"/>
              </a:spcAft>
            </a:pPr>
            <a:r>
              <a:rPr lang="es-PE" sz="2500" b="1" dirty="0"/>
              <a:t>Secretaría de Descentralización</a:t>
            </a:r>
          </a:p>
          <a:p>
            <a:pPr algn="ctr"/>
            <a:r>
              <a:rPr lang="es-ES" sz="2500" dirty="0"/>
              <a:t>Presidencia del Consejo de Ministros</a:t>
            </a:r>
            <a:endParaRPr lang="es-PE" sz="2500" dirty="0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4749" y="248364"/>
            <a:ext cx="2860013" cy="882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5434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14" y="6323046"/>
            <a:ext cx="2262974" cy="419386"/>
          </a:xfrm>
          <a:prstGeom prst="rect">
            <a:avLst/>
          </a:prstGeom>
        </p:spPr>
      </p:pic>
      <p:pic>
        <p:nvPicPr>
          <p:cNvPr id="1026" name="Picture 2" descr="Resultado de imagen para LOGO EL PERU PRIMER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5568" y="6244348"/>
            <a:ext cx="2134543" cy="481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Conector recto 7"/>
          <p:cNvCxnSpPr/>
          <p:nvPr/>
        </p:nvCxnSpPr>
        <p:spPr>
          <a:xfrm>
            <a:off x="0" y="6184527"/>
            <a:ext cx="12192000" cy="0"/>
          </a:xfrm>
          <a:prstGeom prst="line">
            <a:avLst/>
          </a:prstGeom>
          <a:ln w="476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Gráfico 2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6520572"/>
              </p:ext>
            </p:extLst>
          </p:nvPr>
        </p:nvGraphicFramePr>
        <p:xfrm>
          <a:off x="272945" y="2145793"/>
          <a:ext cx="4188806" cy="31021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6" name="Rectángulo 25"/>
          <p:cNvSpPr/>
          <p:nvPr/>
        </p:nvSpPr>
        <p:spPr>
          <a:xfrm>
            <a:off x="718503" y="5412779"/>
            <a:ext cx="329769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800" dirty="0">
                <a:latin typeface="+mj-lt"/>
              </a:rPr>
              <a:t>Fuente: INEI</a:t>
            </a:r>
          </a:p>
          <a:p>
            <a:r>
              <a:rPr lang="es-PE" sz="800" dirty="0">
                <a:latin typeface="+mj-lt"/>
              </a:rPr>
              <a:t>Elaboración: Secretaría de Descentralización </a:t>
            </a:r>
          </a:p>
        </p:txBody>
      </p:sp>
      <p:sp>
        <p:nvSpPr>
          <p:cNvPr id="36" name="Rectángulo 35"/>
          <p:cNvSpPr/>
          <p:nvPr/>
        </p:nvSpPr>
        <p:spPr>
          <a:xfrm>
            <a:off x="633276" y="1140229"/>
            <a:ext cx="3828475" cy="1429044"/>
          </a:xfrm>
          <a:prstGeom prst="rect">
            <a:avLst/>
          </a:prstGeom>
          <a:noFill/>
          <a:ln w="3175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PE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En los últimos 10 años, </a:t>
            </a:r>
            <a:r>
              <a:rPr lang="es-PE" sz="1600" b="1" dirty="0">
                <a:solidFill>
                  <a:srgbClr val="C00000"/>
                </a:solidFill>
                <a:latin typeface="+mj-lt"/>
                <a:cs typeface="Arial" panose="020B0604020202020204" pitchFamily="34" charset="0"/>
              </a:rPr>
              <a:t>la </a:t>
            </a:r>
            <a:r>
              <a:rPr lang="es-PE" sz="1600" b="1" dirty="0" smtClean="0">
                <a:solidFill>
                  <a:srgbClr val="C00000"/>
                </a:solidFill>
                <a:latin typeface="+mj-lt"/>
                <a:cs typeface="Arial" panose="020B0604020202020204" pitchFamily="34" charset="0"/>
              </a:rPr>
              <a:t>pobreza monetaria </a:t>
            </a:r>
            <a:r>
              <a:rPr lang="es-PE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 NIVEL NACIONAL </a:t>
            </a:r>
            <a:r>
              <a:rPr lang="es-PE" sz="1600" b="1" dirty="0">
                <a:solidFill>
                  <a:srgbClr val="C00000"/>
                </a:solidFill>
                <a:latin typeface="+mj-lt"/>
                <a:cs typeface="Arial" panose="020B0604020202020204" pitchFamily="34" charset="0"/>
              </a:rPr>
              <a:t>se ha reducido </a:t>
            </a:r>
            <a:r>
              <a:rPr lang="es-PE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en </a:t>
            </a:r>
            <a:r>
              <a:rPr lang="es-PE" sz="1600" b="1" dirty="0">
                <a:solidFill>
                  <a:srgbClr val="C00000"/>
                </a:solidFill>
                <a:latin typeface="+mj-lt"/>
                <a:cs typeface="Arial" panose="020B0604020202020204" pitchFamily="34" charset="0"/>
              </a:rPr>
              <a:t>más de </a:t>
            </a:r>
            <a:r>
              <a:rPr lang="es-PE" sz="1600" b="1" dirty="0" smtClean="0">
                <a:solidFill>
                  <a:srgbClr val="C00000"/>
                </a:solidFill>
                <a:latin typeface="+mj-lt"/>
                <a:cs typeface="Arial" panose="020B0604020202020204" pitchFamily="34" charset="0"/>
              </a:rPr>
              <a:t>11 puntos porcentuales. </a:t>
            </a:r>
            <a:r>
              <a:rPr lang="es-PE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Sin embargo, las </a:t>
            </a:r>
            <a:r>
              <a:rPr lang="es-PE" sz="1600" b="1" dirty="0">
                <a:solidFill>
                  <a:srgbClr val="C00000"/>
                </a:solidFill>
                <a:latin typeface="+mj-lt"/>
                <a:cs typeface="Arial" panose="020B0604020202020204" pitchFamily="34" charset="0"/>
              </a:rPr>
              <a:t>brechas </a:t>
            </a:r>
            <a:r>
              <a:rPr lang="es-PE" sz="1600" b="1" dirty="0" smtClean="0">
                <a:solidFill>
                  <a:srgbClr val="C00000"/>
                </a:solidFill>
                <a:latin typeface="+mj-lt"/>
                <a:cs typeface="Arial" panose="020B0604020202020204" pitchFamily="34" charset="0"/>
              </a:rPr>
              <a:t>territoriales </a:t>
            </a:r>
            <a:r>
              <a:rPr lang="es-PE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(diferencias entre departamentos y al interior de los mismos) </a:t>
            </a:r>
            <a:r>
              <a:rPr lang="es-PE" sz="1600" b="1" dirty="0">
                <a:solidFill>
                  <a:srgbClr val="C00000"/>
                </a:solidFill>
                <a:latin typeface="+mj-lt"/>
                <a:cs typeface="Arial" panose="020B0604020202020204" pitchFamily="34" charset="0"/>
              </a:rPr>
              <a:t>se mantienen. </a:t>
            </a:r>
          </a:p>
          <a:p>
            <a:pPr algn="just"/>
            <a:endParaRPr lang="es-PE" sz="1600" b="1" dirty="0">
              <a:solidFill>
                <a:srgbClr val="C00000"/>
              </a:solidFill>
              <a:latin typeface="+mj-lt"/>
              <a:cs typeface="Arial" panose="020B0604020202020204" pitchFamily="34" charset="0"/>
            </a:endParaRPr>
          </a:p>
        </p:txBody>
      </p:sp>
      <p:grpSp>
        <p:nvGrpSpPr>
          <p:cNvPr id="5" name="Grupo 4"/>
          <p:cNvGrpSpPr/>
          <p:nvPr/>
        </p:nvGrpSpPr>
        <p:grpSpPr>
          <a:xfrm>
            <a:off x="4598966" y="544752"/>
            <a:ext cx="3931443" cy="5069636"/>
            <a:chOff x="6749815" y="898376"/>
            <a:chExt cx="3931443" cy="5069636"/>
          </a:xfrm>
        </p:grpSpPr>
        <p:pic>
          <p:nvPicPr>
            <p:cNvPr id="28" name="Imagen 27"/>
            <p:cNvPicPr>
              <a:picLocks noChangeAspect="1"/>
            </p:cNvPicPr>
            <p:nvPr/>
          </p:nvPicPr>
          <p:blipFill rotWithShape="1">
            <a:blip r:embed="rId6"/>
            <a:srcRect b="4592"/>
            <a:stretch/>
          </p:blipFill>
          <p:spPr>
            <a:xfrm>
              <a:off x="6760077" y="898376"/>
              <a:ext cx="3650047" cy="5069636"/>
            </a:xfrm>
            <a:prstGeom prst="rect">
              <a:avLst/>
            </a:prstGeom>
          </p:spPr>
        </p:pic>
        <p:grpSp>
          <p:nvGrpSpPr>
            <p:cNvPr id="29" name="Grupo 28"/>
            <p:cNvGrpSpPr/>
            <p:nvPr/>
          </p:nvGrpSpPr>
          <p:grpSpPr>
            <a:xfrm>
              <a:off x="8964497" y="2690429"/>
              <a:ext cx="1716761" cy="2789935"/>
              <a:chOff x="3925062" y="1101713"/>
              <a:chExt cx="1385177" cy="2637359"/>
            </a:xfrm>
          </p:grpSpPr>
          <p:sp>
            <p:nvSpPr>
              <p:cNvPr id="30" name="Elipse 29"/>
              <p:cNvSpPr/>
              <p:nvPr/>
            </p:nvSpPr>
            <p:spPr>
              <a:xfrm>
                <a:off x="3925062" y="3313641"/>
                <a:ext cx="534679" cy="425431"/>
              </a:xfrm>
              <a:prstGeom prst="ellipse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lgDash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PE" sz="239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cxnSp>
            <p:nvCxnSpPr>
              <p:cNvPr id="31" name="Conector recto de flecha 30"/>
              <p:cNvCxnSpPr/>
              <p:nvPr/>
            </p:nvCxnSpPr>
            <p:spPr>
              <a:xfrm flipV="1">
                <a:off x="4181364" y="2021117"/>
                <a:ext cx="576201" cy="1118591"/>
              </a:xfrm>
              <a:prstGeom prst="straightConnector1">
                <a:avLst/>
              </a:prstGeom>
              <a:noFill/>
              <a:ln w="6350" cap="flat" cmpd="sng" algn="ctr">
                <a:solidFill>
                  <a:srgbClr val="FF0000"/>
                </a:solidFill>
                <a:prstDash val="lgDash"/>
                <a:miter lim="800000"/>
                <a:tailEnd type="triangle"/>
              </a:ln>
              <a:effectLst/>
            </p:spPr>
          </p:cxnSp>
          <p:sp>
            <p:nvSpPr>
              <p:cNvPr id="32" name="Rectángulo 31"/>
              <p:cNvSpPr/>
              <p:nvPr/>
            </p:nvSpPr>
            <p:spPr>
              <a:xfrm>
                <a:off x="4540219" y="1101713"/>
                <a:ext cx="770020" cy="32003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PE" sz="8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 panose="020F0302020204030204"/>
                    <a:ea typeface="Calibri" panose="020F0502020204030204" pitchFamily="34" charset="0"/>
                    <a:cs typeface="Arial" panose="020B0604020202020204" pitchFamily="34" charset="0"/>
                  </a:rPr>
                  <a:t>Provincias de Arequipa</a:t>
                </a:r>
                <a:endParaRPr kumimoji="0" lang="es-PE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 panose="020F0302020204030204"/>
                </a:endParaRPr>
              </a:p>
            </p:txBody>
          </p:sp>
        </p:grpSp>
        <p:pic>
          <p:nvPicPr>
            <p:cNvPr id="33" name="Imagen 32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9880039" y="3060233"/>
              <a:ext cx="665651" cy="562155"/>
            </a:xfrm>
            <a:prstGeom prst="rect">
              <a:avLst/>
            </a:prstGeom>
            <a:ln w="12700">
              <a:solidFill>
                <a:srgbClr val="FF0000"/>
              </a:solidFill>
              <a:prstDash val="dash"/>
            </a:ln>
          </p:spPr>
        </p:pic>
        <p:pic>
          <p:nvPicPr>
            <p:cNvPr id="37" name="Imagen 36"/>
            <p:cNvPicPr>
              <a:picLocks noChangeAspect="1"/>
            </p:cNvPicPr>
            <p:nvPr/>
          </p:nvPicPr>
          <p:blipFill rotWithShape="1">
            <a:blip r:embed="rId8"/>
            <a:srcRect t="80355" r="73780" b="4645"/>
            <a:stretch/>
          </p:blipFill>
          <p:spPr>
            <a:xfrm>
              <a:off x="6749815" y="4720437"/>
              <a:ext cx="1431723" cy="1167387"/>
            </a:xfrm>
            <a:prstGeom prst="rect">
              <a:avLst/>
            </a:prstGeom>
          </p:spPr>
        </p:pic>
      </p:grpSp>
      <p:sp>
        <p:nvSpPr>
          <p:cNvPr id="38" name="Rectángulo 37"/>
          <p:cNvSpPr/>
          <p:nvPr/>
        </p:nvSpPr>
        <p:spPr>
          <a:xfrm>
            <a:off x="4785406" y="5544387"/>
            <a:ext cx="329769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800" dirty="0">
                <a:latin typeface="+mj-lt"/>
              </a:rPr>
              <a:t>Fuente: INEI</a:t>
            </a:r>
          </a:p>
          <a:p>
            <a:r>
              <a:rPr lang="es-PE" sz="800" dirty="0">
                <a:latin typeface="+mj-lt"/>
              </a:rPr>
              <a:t>Elaboración: Secretaría de Descentralización </a:t>
            </a:r>
          </a:p>
        </p:txBody>
      </p:sp>
      <p:sp>
        <p:nvSpPr>
          <p:cNvPr id="59" name="Rectángulo 58"/>
          <p:cNvSpPr/>
          <p:nvPr/>
        </p:nvSpPr>
        <p:spPr>
          <a:xfrm>
            <a:off x="410161" y="1523218"/>
            <a:ext cx="4188805" cy="492071"/>
          </a:xfrm>
          <a:prstGeom prst="rect">
            <a:avLst/>
          </a:prstGeom>
          <a:noFill/>
          <a:ln w="3175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None/>
            </a:pPr>
            <a:endParaRPr lang="es-PE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60" name="5 Rectángulo"/>
          <p:cNvSpPr>
            <a:spLocks noChangeArrowheads="1"/>
          </p:cNvSpPr>
          <p:nvPr/>
        </p:nvSpPr>
        <p:spPr bwMode="auto">
          <a:xfrm>
            <a:off x="8599519" y="1129169"/>
            <a:ext cx="3270902" cy="516280"/>
          </a:xfrm>
          <a:prstGeom prst="rect">
            <a:avLst/>
          </a:prstGeom>
          <a:noFill/>
          <a:ln w="9525" algn="ctr">
            <a:noFill/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s-PE" altLang="es-PE" sz="2000" b="1" dirty="0">
                <a:latin typeface="+mj-lt"/>
                <a:cs typeface="Arial" panose="020B0604020202020204" pitchFamily="34" charset="0"/>
              </a:rPr>
              <a:t>La Descentralización con enfoque de Desarrollo Territorial </a:t>
            </a:r>
            <a:r>
              <a:rPr lang="es-PE" altLang="es-PE" sz="2000" b="1" dirty="0">
                <a:solidFill>
                  <a:srgbClr val="C00000"/>
                </a:solidFill>
                <a:latin typeface="+mj-lt"/>
                <a:cs typeface="Arial" panose="020B0604020202020204" pitchFamily="34" charset="0"/>
              </a:rPr>
              <a:t>es necesaria para </a:t>
            </a:r>
            <a:r>
              <a:rPr lang="es-PE" altLang="es-PE" sz="2000" b="1" dirty="0" smtClean="0">
                <a:solidFill>
                  <a:srgbClr val="C00000"/>
                </a:solidFill>
                <a:latin typeface="+mj-lt"/>
                <a:cs typeface="Arial" panose="020B0604020202020204" pitchFamily="34" charset="0"/>
              </a:rPr>
              <a:t>reducir las brechas.</a:t>
            </a:r>
            <a:endParaRPr lang="es-PE" altLang="es-PE" sz="2000" b="1" dirty="0">
              <a:solidFill>
                <a:srgbClr val="C00000"/>
              </a:solidFill>
              <a:latin typeface="+mj-lt"/>
              <a:cs typeface="Arial" panose="020B0604020202020204" pitchFamily="34" charset="0"/>
            </a:endParaRPr>
          </a:p>
        </p:txBody>
      </p:sp>
      <p:pic>
        <p:nvPicPr>
          <p:cNvPr id="20" name="Imagen 19">
            <a:extLst>
              <a:ext uri="{FF2B5EF4-FFF2-40B4-BE49-F238E27FC236}">
                <a16:creationId xmlns="" xmlns:a16="http://schemas.microsoft.com/office/drawing/2014/main" id="{00000000-0008-0000-0400-0000080000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9830" y="2873595"/>
            <a:ext cx="3610281" cy="2642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>
            <a:extLst>
              <a:ext uri="{FF2B5EF4-FFF2-40B4-BE49-F238E27FC236}">
                <a16:creationId xmlns="" xmlns:a16="http://schemas.microsoft.com/office/drawing/2014/main" id="{6EAD4FE3-8D5B-4D59-8672-5591338A7569}"/>
              </a:ext>
            </a:extLst>
          </p:cNvPr>
          <p:cNvSpPr txBox="1"/>
          <p:nvPr/>
        </p:nvSpPr>
        <p:spPr>
          <a:xfrm>
            <a:off x="8827378" y="2290524"/>
            <a:ext cx="2815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419" sz="1400" dirty="0"/>
              <a:t>Evolución del Índice de Densidad del Estado 2007 y 2012</a:t>
            </a:r>
            <a:endParaRPr lang="es-PE" sz="1400" dirty="0"/>
          </a:p>
        </p:txBody>
      </p:sp>
      <p:sp>
        <p:nvSpPr>
          <p:cNvPr id="22" name="Rectángulo 21">
            <a:extLst>
              <a:ext uri="{FF2B5EF4-FFF2-40B4-BE49-F238E27FC236}">
                <a16:creationId xmlns="" xmlns:a16="http://schemas.microsoft.com/office/drawing/2014/main" id="{C9FF6821-0FBC-4BB0-8E38-A531944B0DB6}"/>
              </a:ext>
            </a:extLst>
          </p:cNvPr>
          <p:cNvSpPr/>
          <p:nvPr/>
        </p:nvSpPr>
        <p:spPr>
          <a:xfrm>
            <a:off x="8429830" y="5610396"/>
            <a:ext cx="329769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800" dirty="0">
                <a:latin typeface="+mj-lt"/>
              </a:rPr>
              <a:t>Fuente: PNUD </a:t>
            </a:r>
          </a:p>
          <a:p>
            <a:r>
              <a:rPr lang="es-PE" sz="800" dirty="0">
                <a:latin typeface="+mj-lt"/>
              </a:rPr>
              <a:t>Elaboración: Secretaría de Descentralización </a:t>
            </a:r>
          </a:p>
        </p:txBody>
      </p:sp>
      <p:sp>
        <p:nvSpPr>
          <p:cNvPr id="23" name="Rectángulo 19"/>
          <p:cNvSpPr/>
          <p:nvPr/>
        </p:nvSpPr>
        <p:spPr>
          <a:xfrm>
            <a:off x="0" y="-26024"/>
            <a:ext cx="12192000" cy="52353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48000">
                <a:schemeClr val="bg1">
                  <a:lumMod val="95000"/>
                </a:schemeClr>
              </a:gs>
              <a:gs pos="16000">
                <a:schemeClr val="bg1">
                  <a:lumMod val="85000"/>
                </a:schemeClr>
              </a:gs>
              <a:gs pos="100000">
                <a:schemeClr val="bg1">
                  <a:alpha val="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PE"/>
          </a:p>
        </p:txBody>
      </p:sp>
      <p:pic>
        <p:nvPicPr>
          <p:cNvPr id="25" name="Imagen 24"/>
          <p:cNvPicPr>
            <a:picLocks noChangeAspect="1"/>
          </p:cNvPicPr>
          <p:nvPr/>
        </p:nvPicPr>
        <p:blipFill rotWithShape="1">
          <a:blip r:embed="rId10"/>
          <a:srcRect l="5411" t="26159" r="21625"/>
          <a:stretch/>
        </p:blipFill>
        <p:spPr>
          <a:xfrm>
            <a:off x="58714" y="49683"/>
            <a:ext cx="702893" cy="471450"/>
          </a:xfrm>
          <a:prstGeom prst="rect">
            <a:avLst/>
          </a:prstGeom>
        </p:spPr>
      </p:pic>
      <p:sp>
        <p:nvSpPr>
          <p:cNvPr id="27" name="Rectángulo 19"/>
          <p:cNvSpPr/>
          <p:nvPr/>
        </p:nvSpPr>
        <p:spPr>
          <a:xfrm>
            <a:off x="761607" y="0"/>
            <a:ext cx="12192000" cy="52353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48000">
                <a:schemeClr val="bg1">
                  <a:lumMod val="95000"/>
                </a:schemeClr>
              </a:gs>
              <a:gs pos="16000">
                <a:schemeClr val="bg1">
                  <a:lumMod val="85000"/>
                </a:schemeClr>
              </a:gs>
              <a:gs pos="100000">
                <a:schemeClr val="bg1">
                  <a:alpha val="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s-PE" sz="2400" b="1" dirty="0" smtClean="0">
                <a:solidFill>
                  <a:srgbClr val="C00000"/>
                </a:solidFill>
                <a:latin typeface="+mj-lt"/>
              </a:rPr>
              <a:t>¿DE DÓNDE PARTIMOS?</a:t>
            </a:r>
            <a:endParaRPr lang="es-PE" sz="2400" b="1" dirty="0">
              <a:solidFill>
                <a:srgbClr val="C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98254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14" y="6323046"/>
            <a:ext cx="2262974" cy="419386"/>
          </a:xfrm>
          <a:prstGeom prst="rect">
            <a:avLst/>
          </a:prstGeom>
        </p:spPr>
      </p:pic>
      <p:pic>
        <p:nvPicPr>
          <p:cNvPr id="1026" name="Picture 2" descr="Resultado de imagen para LOGO EL PERU PRIMER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5568" y="6244348"/>
            <a:ext cx="2134543" cy="481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Conector recto 7"/>
          <p:cNvCxnSpPr/>
          <p:nvPr/>
        </p:nvCxnSpPr>
        <p:spPr>
          <a:xfrm>
            <a:off x="0" y="6184527"/>
            <a:ext cx="12192000" cy="0"/>
          </a:xfrm>
          <a:prstGeom prst="line">
            <a:avLst/>
          </a:prstGeom>
          <a:ln w="476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ángulo 19"/>
          <p:cNvSpPr/>
          <p:nvPr/>
        </p:nvSpPr>
        <p:spPr>
          <a:xfrm>
            <a:off x="761607" y="0"/>
            <a:ext cx="12192000" cy="52353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48000">
                <a:schemeClr val="bg1">
                  <a:lumMod val="95000"/>
                </a:schemeClr>
              </a:gs>
              <a:gs pos="16000">
                <a:schemeClr val="bg1">
                  <a:lumMod val="85000"/>
                </a:schemeClr>
              </a:gs>
              <a:gs pos="100000">
                <a:schemeClr val="bg1">
                  <a:alpha val="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s-PE" sz="2400" b="1" dirty="0" smtClean="0">
                <a:solidFill>
                  <a:srgbClr val="C00000"/>
                </a:solidFill>
                <a:latin typeface="+mj-lt"/>
              </a:rPr>
              <a:t>POLÍTICA GENERAL DE GOBIERNO</a:t>
            </a:r>
            <a:endParaRPr lang="es-PE" sz="2400" b="1" dirty="0">
              <a:solidFill>
                <a:srgbClr val="C00000"/>
              </a:solidFill>
              <a:latin typeface="+mj-lt"/>
            </a:endParaRPr>
          </a:p>
        </p:txBody>
      </p:sp>
      <p:pic>
        <p:nvPicPr>
          <p:cNvPr id="25" name="Imagen 24"/>
          <p:cNvPicPr>
            <a:picLocks noChangeAspect="1"/>
          </p:cNvPicPr>
          <p:nvPr/>
        </p:nvPicPr>
        <p:blipFill rotWithShape="1">
          <a:blip r:embed="rId5"/>
          <a:srcRect l="5411" t="26159" r="21625"/>
          <a:stretch/>
        </p:blipFill>
        <p:spPr>
          <a:xfrm>
            <a:off x="58714" y="49683"/>
            <a:ext cx="702893" cy="471450"/>
          </a:xfrm>
          <a:prstGeom prst="rect">
            <a:avLst/>
          </a:prstGeom>
        </p:spPr>
      </p:pic>
      <p:grpSp>
        <p:nvGrpSpPr>
          <p:cNvPr id="67" name="Grupo 66"/>
          <p:cNvGrpSpPr/>
          <p:nvPr/>
        </p:nvGrpSpPr>
        <p:grpSpPr>
          <a:xfrm>
            <a:off x="344631" y="923423"/>
            <a:ext cx="7072829" cy="4502309"/>
            <a:chOff x="410160" y="966185"/>
            <a:chExt cx="7072829" cy="4502309"/>
          </a:xfrm>
        </p:grpSpPr>
        <p:grpSp>
          <p:nvGrpSpPr>
            <p:cNvPr id="58" name="Grupo 57"/>
            <p:cNvGrpSpPr/>
            <p:nvPr/>
          </p:nvGrpSpPr>
          <p:grpSpPr>
            <a:xfrm>
              <a:off x="410160" y="966185"/>
              <a:ext cx="6965870" cy="4502309"/>
              <a:chOff x="410160" y="1172473"/>
              <a:chExt cx="6965870" cy="4502309"/>
            </a:xfrm>
          </p:grpSpPr>
          <p:grpSp>
            <p:nvGrpSpPr>
              <p:cNvPr id="9" name="Grupo 8"/>
              <p:cNvGrpSpPr/>
              <p:nvPr/>
            </p:nvGrpSpPr>
            <p:grpSpPr>
              <a:xfrm>
                <a:off x="410160" y="1172473"/>
                <a:ext cx="6965870" cy="4502309"/>
                <a:chOff x="410160" y="1424685"/>
                <a:chExt cx="6965870" cy="4502309"/>
              </a:xfrm>
            </p:grpSpPr>
            <p:grpSp>
              <p:nvGrpSpPr>
                <p:cNvPr id="27" name="Grupo 26"/>
                <p:cNvGrpSpPr/>
                <p:nvPr/>
              </p:nvGrpSpPr>
              <p:grpSpPr>
                <a:xfrm>
                  <a:off x="2820956" y="1577181"/>
                  <a:ext cx="2051843" cy="2051843"/>
                  <a:chOff x="3038078" y="1872401"/>
                  <a:chExt cx="2051843" cy="2051843"/>
                </a:xfrm>
                <a:solidFill>
                  <a:srgbClr val="C00000"/>
                </a:solidFill>
              </p:grpSpPr>
              <p:sp>
                <p:nvSpPr>
                  <p:cNvPr id="34" name="Elipse 33"/>
                  <p:cNvSpPr/>
                  <p:nvPr/>
                </p:nvSpPr>
                <p:spPr>
                  <a:xfrm>
                    <a:off x="3038078" y="1872401"/>
                    <a:ext cx="2051843" cy="2051843"/>
                  </a:xfrm>
                  <a:prstGeom prst="ellipse">
                    <a:avLst/>
                  </a:prstGeom>
                  <a:grpFill/>
                </p:spPr>
                <p:style>
                  <a:lnRef idx="2">
                    <a:schemeClr val="lt1"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hemeClr val="accent1"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accent1"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lt1"/>
                  </a:fontRef>
                </p:style>
              </p:sp>
              <p:sp>
                <p:nvSpPr>
                  <p:cNvPr id="35" name="Elipse 4"/>
                  <p:cNvSpPr/>
                  <p:nvPr/>
                </p:nvSpPr>
                <p:spPr>
                  <a:xfrm>
                    <a:off x="3338563" y="2172886"/>
                    <a:ext cx="1450873" cy="1450873"/>
                  </a:xfrm>
                  <a:prstGeom prst="rect">
                    <a:avLst/>
                  </a:prstGeom>
                  <a:grpFill/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lt1"/>
                  </a:fontRef>
                </p:style>
                <p:txBody>
                  <a:bodyPr spcFirstLastPara="0" vert="horz" wrap="square" lIns="25400" tIns="25400" rIns="25400" bIns="25400" numCol="1" spcCol="1270" anchor="ctr" anchorCtr="0">
                    <a:noAutofit/>
                  </a:bodyPr>
                  <a:lstStyle/>
                  <a:p>
                    <a:pPr lvl="0" algn="ctr" defTabSz="88900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35000"/>
                      </a:spcAft>
                    </a:pPr>
                    <a:r>
                      <a:rPr lang="es-PE" sz="2000" b="1" kern="1200" dirty="0" smtClean="0"/>
                      <a:t>5 EJES DE LA POLÍTICA GENERAL DE GOBIERNO AL 2021</a:t>
                    </a:r>
                    <a:endParaRPr lang="es-PE" sz="2000" b="1" kern="1200" dirty="0"/>
                  </a:p>
                </p:txBody>
              </p:sp>
            </p:grpSp>
            <p:grpSp>
              <p:nvGrpSpPr>
                <p:cNvPr id="39" name="Grupo 38"/>
                <p:cNvGrpSpPr/>
                <p:nvPr/>
              </p:nvGrpSpPr>
              <p:grpSpPr>
                <a:xfrm>
                  <a:off x="3128732" y="4490704"/>
                  <a:ext cx="1436290" cy="1436290"/>
                  <a:chOff x="5417779" y="1648563"/>
                  <a:chExt cx="1436290" cy="1436290"/>
                </a:xfrm>
              </p:grpSpPr>
              <p:sp>
                <p:nvSpPr>
                  <p:cNvPr id="40" name="Elipse 39"/>
                  <p:cNvSpPr/>
                  <p:nvPr/>
                </p:nvSpPr>
                <p:spPr>
                  <a:xfrm>
                    <a:off x="5417779" y="1648563"/>
                    <a:ext cx="1436290" cy="1436290"/>
                  </a:xfrm>
                  <a:prstGeom prst="ellipse">
                    <a:avLst/>
                  </a:prstGeom>
                  <a:solidFill>
                    <a:schemeClr val="accent5">
                      <a:lumMod val="75000"/>
                    </a:schemeClr>
                  </a:solidFill>
                </p:spPr>
                <p:style>
                  <a:lnRef idx="2">
                    <a:schemeClr val="lt1"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hemeClr val="accent1"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accent1"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lt1"/>
                  </a:fontRef>
                </p:style>
              </p:sp>
              <p:sp>
                <p:nvSpPr>
                  <p:cNvPr id="41" name="Elipse 4"/>
                  <p:cNvSpPr/>
                  <p:nvPr/>
                </p:nvSpPr>
                <p:spPr>
                  <a:xfrm>
                    <a:off x="5628119" y="1858868"/>
                    <a:ext cx="1015610" cy="1015610"/>
                  </a:xfrm>
                  <a:prstGeom prst="rect">
                    <a:avLst/>
                  </a:prstGeom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lt1"/>
                  </a:fontRef>
                </p:style>
                <p:txBody>
                  <a:bodyPr spcFirstLastPara="0" vert="horz" wrap="square" lIns="12700" tIns="12700" rIns="12700" bIns="12700" numCol="1" spcCol="1270" anchor="ctr" anchorCtr="0">
                    <a:noAutofit/>
                  </a:bodyPr>
                  <a:lstStyle/>
                  <a:p>
                    <a:pPr lvl="0" algn="ctr" defTabSz="44450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35000"/>
                      </a:spcAft>
                    </a:pPr>
                    <a:r>
                      <a:rPr lang="es-PE" sz="1400" kern="1200" dirty="0" smtClean="0"/>
                      <a:t>Crecimiento económico, equitativo, competitivo y sostenible</a:t>
                    </a:r>
                    <a:endParaRPr lang="es-PE" sz="1400" kern="1200" dirty="0"/>
                  </a:p>
                </p:txBody>
              </p:sp>
            </p:grpSp>
            <p:grpSp>
              <p:nvGrpSpPr>
                <p:cNvPr id="42" name="Grupo 41"/>
                <p:cNvGrpSpPr/>
                <p:nvPr/>
              </p:nvGrpSpPr>
              <p:grpSpPr>
                <a:xfrm>
                  <a:off x="1190201" y="3712309"/>
                  <a:ext cx="1436290" cy="1436290"/>
                  <a:chOff x="3257571" y="82971"/>
                  <a:chExt cx="1436290" cy="1436290"/>
                </a:xfrm>
              </p:grpSpPr>
              <p:sp>
                <p:nvSpPr>
                  <p:cNvPr id="43" name="Elipse 42"/>
                  <p:cNvSpPr/>
                  <p:nvPr/>
                </p:nvSpPr>
                <p:spPr>
                  <a:xfrm>
                    <a:off x="3257571" y="82971"/>
                    <a:ext cx="1436290" cy="1436290"/>
                  </a:xfrm>
                  <a:prstGeom prst="ellipse">
                    <a:avLst/>
                  </a:prstGeom>
                  <a:solidFill>
                    <a:schemeClr val="accent5">
                      <a:lumMod val="75000"/>
                    </a:schemeClr>
                  </a:solidFill>
                </p:spPr>
                <p:style>
                  <a:lnRef idx="2">
                    <a:schemeClr val="lt1"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hemeClr val="accent1"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accent1"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lt1"/>
                  </a:fontRef>
                </p:style>
              </p:sp>
              <p:sp>
                <p:nvSpPr>
                  <p:cNvPr id="44" name="Elipse 4"/>
                  <p:cNvSpPr/>
                  <p:nvPr/>
                </p:nvSpPr>
                <p:spPr>
                  <a:xfrm>
                    <a:off x="3358171" y="287206"/>
                    <a:ext cx="1225950" cy="1015610"/>
                  </a:xfrm>
                  <a:prstGeom prst="rect">
                    <a:avLst/>
                  </a:prstGeom>
                  <a:noFill/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lt1"/>
                  </a:fontRef>
                </p:style>
                <p:txBody>
                  <a:bodyPr spcFirstLastPara="0" vert="horz" wrap="square" lIns="12700" tIns="12700" rIns="12700" bIns="12700" numCol="1" spcCol="1270" anchor="ctr" anchorCtr="0">
                    <a:noAutofit/>
                  </a:bodyPr>
                  <a:lstStyle/>
                  <a:p>
                    <a:pPr lvl="0" algn="ctr" defTabSz="44450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35000"/>
                      </a:spcAft>
                    </a:pPr>
                    <a:r>
                      <a:rPr lang="es-PE" sz="1400" kern="1200" dirty="0" smtClean="0"/>
                      <a:t>Fortalecimiento institucional para la gobernabilidad</a:t>
                    </a:r>
                    <a:endParaRPr lang="es-PE" sz="1400" kern="1200" dirty="0"/>
                  </a:p>
                </p:txBody>
              </p:sp>
            </p:grpSp>
            <p:grpSp>
              <p:nvGrpSpPr>
                <p:cNvPr id="45" name="Grupo 44"/>
                <p:cNvGrpSpPr/>
                <p:nvPr/>
              </p:nvGrpSpPr>
              <p:grpSpPr>
                <a:xfrm>
                  <a:off x="5146162" y="3706204"/>
                  <a:ext cx="1436290" cy="1436290"/>
                  <a:chOff x="4808138" y="4017903"/>
                  <a:chExt cx="1436290" cy="1436290"/>
                </a:xfrm>
              </p:grpSpPr>
              <p:sp>
                <p:nvSpPr>
                  <p:cNvPr id="46" name="Elipse 45"/>
                  <p:cNvSpPr/>
                  <p:nvPr/>
                </p:nvSpPr>
                <p:spPr>
                  <a:xfrm>
                    <a:off x="4808138" y="4017903"/>
                    <a:ext cx="1436290" cy="1436290"/>
                  </a:xfrm>
                  <a:prstGeom prst="ellipse">
                    <a:avLst/>
                  </a:prstGeom>
                  <a:solidFill>
                    <a:schemeClr val="accent5">
                      <a:lumMod val="75000"/>
                    </a:schemeClr>
                  </a:solidFill>
                </p:spPr>
                <p:style>
                  <a:lnRef idx="2">
                    <a:schemeClr val="lt1"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hemeClr val="accent1"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accent1"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lt1"/>
                  </a:fontRef>
                </p:style>
              </p:sp>
              <p:sp>
                <p:nvSpPr>
                  <p:cNvPr id="47" name="Elipse 4"/>
                  <p:cNvSpPr/>
                  <p:nvPr/>
                </p:nvSpPr>
                <p:spPr>
                  <a:xfrm>
                    <a:off x="5018478" y="4194221"/>
                    <a:ext cx="1015610" cy="1015610"/>
                  </a:xfrm>
                  <a:prstGeom prst="rect">
                    <a:avLst/>
                  </a:prstGeom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lt1"/>
                  </a:fontRef>
                </p:style>
                <p:txBody>
                  <a:bodyPr spcFirstLastPara="0" vert="horz" wrap="square" lIns="12700" tIns="12700" rIns="12700" bIns="12700" numCol="1" spcCol="1270" anchor="ctr" anchorCtr="0">
                    <a:noAutofit/>
                  </a:bodyPr>
                  <a:lstStyle/>
                  <a:p>
                    <a:pPr lvl="0" algn="ctr" defTabSz="44450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35000"/>
                      </a:spcAft>
                    </a:pPr>
                    <a:r>
                      <a:rPr lang="es-PE" sz="1400" kern="1200" dirty="0" smtClean="0"/>
                      <a:t>Desarrollo social y bienestar de la población</a:t>
                    </a:r>
                    <a:endParaRPr lang="es-PE" sz="1400" kern="1200" dirty="0"/>
                  </a:p>
                </p:txBody>
              </p:sp>
            </p:grpSp>
            <p:grpSp>
              <p:nvGrpSpPr>
                <p:cNvPr id="48" name="Grupo 47"/>
                <p:cNvGrpSpPr/>
                <p:nvPr/>
              </p:nvGrpSpPr>
              <p:grpSpPr>
                <a:xfrm>
                  <a:off x="410160" y="1884957"/>
                  <a:ext cx="1436290" cy="1436290"/>
                  <a:chOff x="1273929" y="1443322"/>
                  <a:chExt cx="1436290" cy="1436290"/>
                </a:xfrm>
                <a:solidFill>
                  <a:schemeClr val="accent5">
                    <a:lumMod val="75000"/>
                  </a:schemeClr>
                </a:solidFill>
              </p:grpSpPr>
              <p:sp>
                <p:nvSpPr>
                  <p:cNvPr id="49" name="Elipse 48"/>
                  <p:cNvSpPr/>
                  <p:nvPr/>
                </p:nvSpPr>
                <p:spPr>
                  <a:xfrm>
                    <a:off x="1273929" y="1443322"/>
                    <a:ext cx="1436290" cy="1436290"/>
                  </a:xfrm>
                  <a:prstGeom prst="ellipse">
                    <a:avLst/>
                  </a:prstGeom>
                  <a:grpFill/>
                </p:spPr>
                <p:style>
                  <a:lnRef idx="2">
                    <a:schemeClr val="lt1"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hemeClr val="accent1"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accent1"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lt1"/>
                  </a:fontRef>
                </p:style>
              </p:sp>
              <p:sp>
                <p:nvSpPr>
                  <p:cNvPr id="50" name="Elipse 4"/>
                  <p:cNvSpPr/>
                  <p:nvPr/>
                </p:nvSpPr>
                <p:spPr>
                  <a:xfrm>
                    <a:off x="1484269" y="1652913"/>
                    <a:ext cx="1015610" cy="1015610"/>
                  </a:xfrm>
                  <a:prstGeom prst="rect">
                    <a:avLst/>
                  </a:prstGeom>
                  <a:grpFill/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lt1"/>
                  </a:fontRef>
                </p:style>
                <p:txBody>
                  <a:bodyPr spcFirstLastPara="0" vert="horz" wrap="square" lIns="12700" tIns="12700" rIns="12700" bIns="12700" numCol="1" spcCol="1270" anchor="ctr" anchorCtr="0">
                    <a:noAutofit/>
                  </a:bodyPr>
                  <a:lstStyle/>
                  <a:p>
                    <a:pPr lvl="0" algn="ctr" defTabSz="44450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35000"/>
                      </a:spcAft>
                    </a:pPr>
                    <a:r>
                      <a:rPr lang="es-PE" sz="1400" kern="1200" dirty="0" smtClean="0"/>
                      <a:t>Integridad y lucha contra la corrupción</a:t>
                    </a:r>
                    <a:endParaRPr lang="es-PE" sz="1400" kern="1200" dirty="0"/>
                  </a:p>
                </p:txBody>
              </p:sp>
            </p:grpSp>
            <p:grpSp>
              <p:nvGrpSpPr>
                <p:cNvPr id="51" name="Grupo 50"/>
                <p:cNvGrpSpPr/>
                <p:nvPr/>
              </p:nvGrpSpPr>
              <p:grpSpPr>
                <a:xfrm>
                  <a:off x="5905737" y="1900873"/>
                  <a:ext cx="1470293" cy="1436290"/>
                  <a:chOff x="2031570" y="3894933"/>
                  <a:chExt cx="1470293" cy="1436290"/>
                </a:xfrm>
              </p:grpSpPr>
              <p:sp>
                <p:nvSpPr>
                  <p:cNvPr id="52" name="Elipse 51"/>
                  <p:cNvSpPr/>
                  <p:nvPr/>
                </p:nvSpPr>
                <p:spPr>
                  <a:xfrm>
                    <a:off x="2031570" y="3894933"/>
                    <a:ext cx="1436290" cy="1436290"/>
                  </a:xfrm>
                  <a:prstGeom prst="ellipse">
                    <a:avLst/>
                  </a:prstGeom>
                  <a:solidFill>
                    <a:schemeClr val="accent5">
                      <a:lumMod val="75000"/>
                    </a:schemeClr>
                  </a:solidFill>
                </p:spPr>
                <p:style>
                  <a:lnRef idx="2">
                    <a:schemeClr val="lt1"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hemeClr val="accent1"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accent1"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lt1"/>
                  </a:fontRef>
                </p:style>
              </p:sp>
              <p:sp>
                <p:nvSpPr>
                  <p:cNvPr id="53" name="Elipse 4"/>
                  <p:cNvSpPr/>
                  <p:nvPr/>
                </p:nvSpPr>
                <p:spPr>
                  <a:xfrm>
                    <a:off x="2031570" y="4139295"/>
                    <a:ext cx="1470293" cy="1015610"/>
                  </a:xfrm>
                  <a:prstGeom prst="rect">
                    <a:avLst/>
                  </a:prstGeom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lt1"/>
                  </a:fontRef>
                </p:style>
                <p:txBody>
                  <a:bodyPr spcFirstLastPara="0" vert="horz" wrap="square" lIns="12700" tIns="12700" rIns="12700" bIns="12700" numCol="1" spcCol="1270" anchor="ctr" anchorCtr="0">
                    <a:noAutofit/>
                  </a:bodyPr>
                  <a:lstStyle/>
                  <a:p>
                    <a:pPr lvl="0" algn="ctr" defTabSz="44450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35000"/>
                      </a:spcAft>
                    </a:pPr>
                    <a:r>
                      <a:rPr lang="es-PE" sz="1400" b="1" kern="1200" dirty="0" smtClean="0"/>
                      <a:t>Descentralización efectiva para el desarrollo</a:t>
                    </a:r>
                    <a:endParaRPr lang="es-PE" sz="1400" b="1" kern="1200" dirty="0"/>
                  </a:p>
                </p:txBody>
              </p:sp>
            </p:grpSp>
            <p:sp>
              <p:nvSpPr>
                <p:cNvPr id="7" name="Conector 6"/>
                <p:cNvSpPr/>
                <p:nvPr/>
              </p:nvSpPr>
              <p:spPr>
                <a:xfrm>
                  <a:off x="2685810" y="1424685"/>
                  <a:ext cx="2343471" cy="2356834"/>
                </a:xfrm>
                <a:prstGeom prst="flowChartConnector">
                  <a:avLst/>
                </a:prstGeom>
                <a:noFill/>
                <a:ln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PE"/>
                </a:p>
              </p:txBody>
            </p:sp>
          </p:grpSp>
          <p:cxnSp>
            <p:nvCxnSpPr>
              <p:cNvPr id="11" name="Conector recto 10"/>
              <p:cNvCxnSpPr>
                <a:stCxn id="49" idx="6"/>
                <a:endCxn id="34" idx="2"/>
              </p:cNvCxnSpPr>
              <p:nvPr/>
            </p:nvCxnSpPr>
            <p:spPr>
              <a:xfrm>
                <a:off x="1846450" y="2350890"/>
                <a:ext cx="974506" cy="1"/>
              </a:xfrm>
              <a:prstGeom prst="line">
                <a:avLst/>
              </a:prstGeom>
              <a:ln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Conector recto 54"/>
              <p:cNvCxnSpPr/>
              <p:nvPr/>
            </p:nvCxnSpPr>
            <p:spPr>
              <a:xfrm>
                <a:off x="4889801" y="2366806"/>
                <a:ext cx="974506" cy="1"/>
              </a:xfrm>
              <a:prstGeom prst="line">
                <a:avLst/>
              </a:prstGeom>
              <a:ln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Conector recto 55"/>
              <p:cNvCxnSpPr/>
              <p:nvPr/>
            </p:nvCxnSpPr>
            <p:spPr>
              <a:xfrm>
                <a:off x="3819278" y="3375577"/>
                <a:ext cx="5826" cy="871840"/>
              </a:xfrm>
              <a:prstGeom prst="line">
                <a:avLst/>
              </a:prstGeom>
              <a:ln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Conector recto 56"/>
              <p:cNvCxnSpPr/>
              <p:nvPr/>
            </p:nvCxnSpPr>
            <p:spPr>
              <a:xfrm flipH="1">
                <a:off x="2430096" y="3055037"/>
                <a:ext cx="681881" cy="626766"/>
              </a:xfrm>
              <a:prstGeom prst="line">
                <a:avLst/>
              </a:prstGeom>
              <a:ln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Conector recto 60"/>
              <p:cNvCxnSpPr/>
              <p:nvPr/>
            </p:nvCxnSpPr>
            <p:spPr>
              <a:xfrm>
                <a:off x="4559243" y="3065979"/>
                <a:ext cx="773599" cy="607853"/>
              </a:xfrm>
              <a:prstGeom prst="line">
                <a:avLst/>
              </a:prstGeom>
              <a:ln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2" name="Conector 61"/>
            <p:cNvSpPr/>
            <p:nvPr/>
          </p:nvSpPr>
          <p:spPr>
            <a:xfrm>
              <a:off x="5798777" y="1334556"/>
              <a:ext cx="1684212" cy="1651894"/>
            </a:xfrm>
            <a:prstGeom prst="flowChartConnector">
              <a:avLst/>
            </a:prstGeom>
            <a:noFill/>
            <a:ln w="28575">
              <a:solidFill>
                <a:srgbClr val="C0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</p:grpSp>
      <p:sp>
        <p:nvSpPr>
          <p:cNvPr id="63" name="Rectángulo 62"/>
          <p:cNvSpPr/>
          <p:nvPr/>
        </p:nvSpPr>
        <p:spPr>
          <a:xfrm>
            <a:off x="8327683" y="1013494"/>
            <a:ext cx="340689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PE" sz="1600" dirty="0">
                <a:latin typeface="+mj-lt"/>
                <a:cs typeface="Arial" panose="020B0604020202020204" pitchFamily="34" charset="0"/>
              </a:rPr>
              <a:t>Institucionalizar la articulación territorial de las políticas </a:t>
            </a:r>
            <a:r>
              <a:rPr lang="es-PE" sz="1600" dirty="0" smtClean="0">
                <a:latin typeface="+mj-lt"/>
                <a:cs typeface="Arial" panose="020B0604020202020204" pitchFamily="34" charset="0"/>
              </a:rPr>
              <a:t>nacionales.</a:t>
            </a:r>
            <a:endParaRPr lang="es-PE" sz="1600" dirty="0">
              <a:latin typeface="+mj-lt"/>
              <a:cs typeface="Arial" panose="020B0604020202020204" pitchFamily="34" charset="0"/>
            </a:endParaRPr>
          </a:p>
          <a:p>
            <a:pPr algn="just"/>
            <a:endParaRPr lang="es-PE" sz="1600" dirty="0" smtClean="0">
              <a:latin typeface="+mj-lt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PE" sz="1600" dirty="0" smtClean="0">
                <a:latin typeface="+mj-lt"/>
                <a:cs typeface="Arial" panose="020B0604020202020204" pitchFamily="34" charset="0"/>
              </a:rPr>
              <a:t>Promover</a:t>
            </a:r>
            <a:r>
              <a:rPr lang="es-PE" sz="1600" dirty="0">
                <a:latin typeface="+mj-lt"/>
                <a:cs typeface="Arial" panose="020B0604020202020204" pitchFamily="34" charset="0"/>
              </a:rPr>
              <a:t>, desde los distintos ámbitos territoriales del país, alianzas estratégicas para su desarrollo </a:t>
            </a:r>
            <a:r>
              <a:rPr lang="es-PE" sz="1600" dirty="0" smtClean="0">
                <a:latin typeface="+mj-lt"/>
                <a:cs typeface="Arial" panose="020B0604020202020204" pitchFamily="34" charset="0"/>
              </a:rPr>
              <a:t>territorial sostenible</a:t>
            </a:r>
            <a:r>
              <a:rPr lang="es-PE" sz="1600" dirty="0">
                <a:latin typeface="+mj-lt"/>
                <a:cs typeface="Arial" panose="020B0604020202020204" pitchFamily="34" charset="0"/>
              </a:rPr>
              <a:t>.</a:t>
            </a:r>
          </a:p>
        </p:txBody>
      </p:sp>
      <p:sp>
        <p:nvSpPr>
          <p:cNvPr id="65" name="Shape 181"/>
          <p:cNvSpPr/>
          <p:nvPr/>
        </p:nvSpPr>
        <p:spPr>
          <a:xfrm>
            <a:off x="7292271" y="1075919"/>
            <a:ext cx="886306" cy="1937254"/>
          </a:xfrm>
          <a:prstGeom prst="rightBrace">
            <a:avLst>
              <a:gd name="adj1" fmla="val 8333"/>
              <a:gd name="adj2" fmla="val 50000"/>
            </a:avLst>
          </a:prstGeom>
          <a:noFill/>
          <a:ln w="38100" cap="flat" cmpd="sng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65804" tIns="32893" rIns="65804" bIns="32893" anchor="ctr" anchorCtr="0">
            <a:noAutofit/>
          </a:bodyPr>
          <a:lstStyle/>
          <a:p>
            <a:pPr algn="ctr">
              <a:buClr>
                <a:srgbClr val="000000"/>
              </a:buClr>
            </a:pPr>
            <a:endParaRPr sz="1008">
              <a:solidFill>
                <a:srgbClr val="C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Rectángulo 68"/>
          <p:cNvSpPr/>
          <p:nvPr/>
        </p:nvSpPr>
        <p:spPr>
          <a:xfrm>
            <a:off x="189402" y="5256385"/>
            <a:ext cx="329769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800" dirty="0">
                <a:latin typeface="+mj-lt"/>
              </a:rPr>
              <a:t>Fuente: </a:t>
            </a:r>
            <a:r>
              <a:rPr lang="es-PE" sz="800" dirty="0" smtClean="0">
                <a:latin typeface="+mj-lt"/>
              </a:rPr>
              <a:t> Decreto Supremo N° 056-2018-PCM</a:t>
            </a:r>
          </a:p>
          <a:p>
            <a:r>
              <a:rPr lang="es-PE" sz="800" dirty="0" smtClean="0">
                <a:latin typeface="+mj-lt"/>
              </a:rPr>
              <a:t>Elaboración</a:t>
            </a:r>
            <a:r>
              <a:rPr lang="es-PE" sz="800" dirty="0">
                <a:latin typeface="+mj-lt"/>
              </a:rPr>
              <a:t>: Secretaría de Descentralización </a:t>
            </a:r>
          </a:p>
        </p:txBody>
      </p:sp>
      <p:grpSp>
        <p:nvGrpSpPr>
          <p:cNvPr id="70" name="Grupo 69"/>
          <p:cNvGrpSpPr/>
          <p:nvPr/>
        </p:nvGrpSpPr>
        <p:grpSpPr>
          <a:xfrm>
            <a:off x="8178577" y="3243915"/>
            <a:ext cx="3405105" cy="2709870"/>
            <a:chOff x="8216531" y="3352331"/>
            <a:chExt cx="3405105" cy="2709870"/>
          </a:xfrm>
          <a:solidFill>
            <a:schemeClr val="accent2"/>
          </a:solidFill>
        </p:grpSpPr>
        <p:grpSp>
          <p:nvGrpSpPr>
            <p:cNvPr id="71" name="Grupo 70"/>
            <p:cNvGrpSpPr/>
            <p:nvPr/>
          </p:nvGrpSpPr>
          <p:grpSpPr>
            <a:xfrm>
              <a:off x="8547642" y="3352331"/>
              <a:ext cx="1483488" cy="1438126"/>
              <a:chOff x="2084466" y="129267"/>
              <a:chExt cx="1150352" cy="1150352"/>
            </a:xfrm>
            <a:grpFill/>
          </p:grpSpPr>
          <p:sp>
            <p:nvSpPr>
              <p:cNvPr id="72" name="Forma 71"/>
              <p:cNvSpPr/>
              <p:nvPr/>
            </p:nvSpPr>
            <p:spPr>
              <a:xfrm rot="20700000">
                <a:off x="2084466" y="129267"/>
                <a:ext cx="1150352" cy="1150352"/>
              </a:xfrm>
              <a:prstGeom prst="gear6">
                <a:avLst/>
              </a:prstGeom>
              <a:grpFill/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73" name="Forma 4"/>
              <p:cNvSpPr/>
              <p:nvPr/>
            </p:nvSpPr>
            <p:spPr>
              <a:xfrm>
                <a:off x="2336772" y="381574"/>
                <a:ext cx="645740" cy="645740"/>
              </a:xfrm>
              <a:prstGeom prst="rect">
                <a:avLst/>
              </a:prstGeom>
              <a:grp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3970" tIns="13970" rIns="13970" bIns="13970" numCol="1" spcCol="1270" anchor="ctr" anchorCtr="0">
                <a:noAutofit/>
              </a:bodyPr>
              <a:lstStyle/>
              <a:p>
                <a:pPr lvl="0" algn="ctr" defTabSz="4889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PE" sz="1600" b="1" kern="1200" dirty="0" smtClean="0"/>
                  <a:t>Gobierno Nacional</a:t>
                </a:r>
                <a:endParaRPr lang="es-PE" sz="1600" b="1" kern="1200" dirty="0"/>
              </a:p>
            </p:txBody>
          </p:sp>
        </p:grpSp>
        <p:grpSp>
          <p:nvGrpSpPr>
            <p:cNvPr id="74" name="Grupo 73"/>
            <p:cNvGrpSpPr/>
            <p:nvPr/>
          </p:nvGrpSpPr>
          <p:grpSpPr>
            <a:xfrm>
              <a:off x="8216531" y="4633005"/>
              <a:ext cx="1624058" cy="1429196"/>
              <a:chOff x="1426865" y="939259"/>
              <a:chExt cx="1174074" cy="1174074"/>
            </a:xfrm>
            <a:grpFill/>
          </p:grpSpPr>
          <p:sp>
            <p:nvSpPr>
              <p:cNvPr id="75" name="Forma 74"/>
              <p:cNvSpPr/>
              <p:nvPr/>
            </p:nvSpPr>
            <p:spPr>
              <a:xfrm>
                <a:off x="1426865" y="939259"/>
                <a:ext cx="1174074" cy="1174074"/>
              </a:xfrm>
              <a:prstGeom prst="gear6">
                <a:avLst/>
              </a:prstGeom>
              <a:solidFill>
                <a:schemeClr val="accent6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76" name="Forma 4"/>
              <p:cNvSpPr/>
              <p:nvPr/>
            </p:nvSpPr>
            <p:spPr>
              <a:xfrm>
                <a:off x="1686631" y="1223836"/>
                <a:ext cx="664712" cy="579348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3970" tIns="13970" rIns="13970" bIns="13970" numCol="1" spcCol="1270" anchor="ctr" anchorCtr="0">
                <a:noAutofit/>
              </a:bodyPr>
              <a:lstStyle/>
              <a:p>
                <a:pPr lvl="0" algn="ctr" defTabSz="4889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PE" sz="1600" b="1" kern="1200" dirty="0" smtClean="0"/>
                  <a:t>Gobierno Regional</a:t>
                </a:r>
                <a:endParaRPr lang="es-PE" sz="1600" b="1" kern="1200" dirty="0"/>
              </a:p>
            </p:txBody>
          </p:sp>
        </p:grpSp>
        <p:grpSp>
          <p:nvGrpSpPr>
            <p:cNvPr id="77" name="Grupo 76"/>
            <p:cNvGrpSpPr/>
            <p:nvPr/>
          </p:nvGrpSpPr>
          <p:grpSpPr>
            <a:xfrm>
              <a:off x="9734701" y="3923087"/>
              <a:ext cx="1886935" cy="1953936"/>
              <a:chOff x="2366124" y="1320833"/>
              <a:chExt cx="1614351" cy="1614351"/>
            </a:xfrm>
            <a:grpFill/>
          </p:grpSpPr>
          <p:sp>
            <p:nvSpPr>
              <p:cNvPr id="78" name="Forma 77"/>
              <p:cNvSpPr/>
              <p:nvPr/>
            </p:nvSpPr>
            <p:spPr>
              <a:xfrm>
                <a:off x="2366124" y="1320833"/>
                <a:ext cx="1614351" cy="1614351"/>
              </a:xfrm>
              <a:prstGeom prst="gear9">
                <a:avLst/>
              </a:prstGeom>
              <a:solidFill>
                <a:schemeClr val="accent6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79" name="Forma 4"/>
              <p:cNvSpPr/>
              <p:nvPr/>
            </p:nvSpPr>
            <p:spPr>
              <a:xfrm>
                <a:off x="2690680" y="1698987"/>
                <a:ext cx="965239" cy="829810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3970" tIns="13970" rIns="13970" bIns="13970" numCol="1" spcCol="1270" anchor="ctr" anchorCtr="0">
                <a:noAutofit/>
              </a:bodyPr>
              <a:lstStyle/>
              <a:p>
                <a:pPr lvl="0" algn="ctr" defTabSz="4889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PE" sz="1600" b="1" kern="1200" dirty="0" smtClean="0"/>
                  <a:t>Gobiernos Locales</a:t>
                </a:r>
                <a:endParaRPr lang="es-PE" sz="1600" b="1" kern="1200" dirty="0"/>
              </a:p>
            </p:txBody>
          </p:sp>
        </p:grpSp>
      </p:grpSp>
      <p:sp>
        <p:nvSpPr>
          <p:cNvPr id="81" name="Flecha circular 80"/>
          <p:cNvSpPr/>
          <p:nvPr/>
        </p:nvSpPr>
        <p:spPr>
          <a:xfrm rot="20200041">
            <a:off x="9757639" y="3495866"/>
            <a:ext cx="2154417" cy="2390005"/>
          </a:xfrm>
          <a:prstGeom prst="circularArrow">
            <a:avLst>
              <a:gd name="adj1" fmla="val 4688"/>
              <a:gd name="adj2" fmla="val 299029"/>
              <a:gd name="adj3" fmla="val 2475987"/>
              <a:gd name="adj4" fmla="val 15950714"/>
              <a:gd name="adj5" fmla="val 5469"/>
            </a:avLst>
          </a:prstGeom>
          <a:solidFill>
            <a:schemeClr val="accent6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2" name="Flecha circular 81"/>
          <p:cNvSpPr/>
          <p:nvPr/>
        </p:nvSpPr>
        <p:spPr>
          <a:xfrm>
            <a:off x="8256286" y="3033295"/>
            <a:ext cx="2093963" cy="1859366"/>
          </a:xfrm>
          <a:prstGeom prst="circularArrow">
            <a:avLst>
              <a:gd name="adj1" fmla="val 5984"/>
              <a:gd name="adj2" fmla="val 394124"/>
              <a:gd name="adj3" fmla="val 13313824"/>
              <a:gd name="adj4" fmla="val 10508221"/>
              <a:gd name="adj5" fmla="val 6981"/>
            </a:avLst>
          </a:prstGeom>
          <a:solidFill>
            <a:schemeClr val="accent2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3" name="Forma 82"/>
          <p:cNvSpPr/>
          <p:nvPr/>
        </p:nvSpPr>
        <p:spPr>
          <a:xfrm rot="20932503">
            <a:off x="7924938" y="4214877"/>
            <a:ext cx="1820247" cy="1796141"/>
          </a:xfrm>
          <a:prstGeom prst="leftCircularArrow">
            <a:avLst>
              <a:gd name="adj1" fmla="val 6452"/>
              <a:gd name="adj2" fmla="val 429999"/>
              <a:gd name="adj3" fmla="val 10489124"/>
              <a:gd name="adj4" fmla="val 14837806"/>
              <a:gd name="adj5" fmla="val 7527"/>
            </a:avLst>
          </a:prstGeom>
          <a:solidFill>
            <a:schemeClr val="accent6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74071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23549"/>
            <a:ext cx="2262974" cy="419386"/>
          </a:xfrm>
          <a:prstGeom prst="rect">
            <a:avLst/>
          </a:prstGeom>
        </p:spPr>
      </p:pic>
      <p:pic>
        <p:nvPicPr>
          <p:cNvPr id="1026" name="Picture 2" descr="Resultado de imagen para LOGO EL PERU PRIMER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0938" y="6260995"/>
            <a:ext cx="2134543" cy="481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Conector recto 7"/>
          <p:cNvCxnSpPr/>
          <p:nvPr/>
        </p:nvCxnSpPr>
        <p:spPr>
          <a:xfrm>
            <a:off x="0" y="6184527"/>
            <a:ext cx="12192000" cy="0"/>
          </a:xfrm>
          <a:prstGeom prst="line">
            <a:avLst/>
          </a:prstGeom>
          <a:ln w="476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ángulo 19"/>
          <p:cNvSpPr/>
          <p:nvPr/>
        </p:nvSpPr>
        <p:spPr>
          <a:xfrm>
            <a:off x="0" y="-26024"/>
            <a:ext cx="12192000" cy="52353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48000">
                <a:schemeClr val="bg1">
                  <a:lumMod val="95000"/>
                </a:schemeClr>
              </a:gs>
              <a:gs pos="16000">
                <a:schemeClr val="bg1">
                  <a:lumMod val="85000"/>
                </a:schemeClr>
              </a:gs>
              <a:gs pos="100000">
                <a:schemeClr val="bg1">
                  <a:alpha val="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PE"/>
          </a:p>
        </p:txBody>
      </p:sp>
      <p:sp>
        <p:nvSpPr>
          <p:cNvPr id="59" name="Rectángulo 58"/>
          <p:cNvSpPr/>
          <p:nvPr/>
        </p:nvSpPr>
        <p:spPr>
          <a:xfrm>
            <a:off x="410161" y="1523218"/>
            <a:ext cx="4188805" cy="492071"/>
          </a:xfrm>
          <a:prstGeom prst="rect">
            <a:avLst/>
          </a:prstGeom>
          <a:noFill/>
          <a:ln w="3175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None/>
            </a:pPr>
            <a:endParaRPr lang="es-PE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</p:txBody>
      </p:sp>
      <p:grpSp>
        <p:nvGrpSpPr>
          <p:cNvPr id="2" name="Grupo 1">
            <a:extLst>
              <a:ext uri="{FF2B5EF4-FFF2-40B4-BE49-F238E27FC236}">
                <a16:creationId xmlns="" xmlns:a16="http://schemas.microsoft.com/office/drawing/2014/main" id="{ACAA719D-7756-4A56-9BD5-D9F1DD8D3EF4}"/>
              </a:ext>
            </a:extLst>
          </p:cNvPr>
          <p:cNvGrpSpPr/>
          <p:nvPr/>
        </p:nvGrpSpPr>
        <p:grpSpPr>
          <a:xfrm>
            <a:off x="156519" y="869092"/>
            <a:ext cx="10806507" cy="4761471"/>
            <a:chOff x="188896" y="1353545"/>
            <a:chExt cx="10806507" cy="4761471"/>
          </a:xfrm>
        </p:grpSpPr>
        <p:grpSp>
          <p:nvGrpSpPr>
            <p:cNvPr id="19" name="Grupo 18"/>
            <p:cNvGrpSpPr/>
            <p:nvPr/>
          </p:nvGrpSpPr>
          <p:grpSpPr>
            <a:xfrm>
              <a:off x="188896" y="1353545"/>
              <a:ext cx="10806507" cy="4761471"/>
              <a:chOff x="1005016" y="1223769"/>
              <a:chExt cx="10806507" cy="4761471"/>
            </a:xfrm>
          </p:grpSpPr>
          <p:grpSp>
            <p:nvGrpSpPr>
              <p:cNvPr id="16" name="Grupo 15"/>
              <p:cNvGrpSpPr/>
              <p:nvPr/>
            </p:nvGrpSpPr>
            <p:grpSpPr>
              <a:xfrm>
                <a:off x="1005016" y="1223769"/>
                <a:ext cx="8073081" cy="4761471"/>
                <a:chOff x="1285102" y="1202723"/>
                <a:chExt cx="8073081" cy="4761471"/>
              </a:xfrm>
            </p:grpSpPr>
            <p:sp>
              <p:nvSpPr>
                <p:cNvPr id="6" name="Rectángulo redondeado 5"/>
                <p:cNvSpPr/>
                <p:nvPr/>
              </p:nvSpPr>
              <p:spPr>
                <a:xfrm>
                  <a:off x="1285102" y="1202723"/>
                  <a:ext cx="8073081" cy="4761471"/>
                </a:xfrm>
                <a:prstGeom prst="roundRect">
                  <a:avLst/>
                </a:prstGeom>
                <a:solidFill>
                  <a:schemeClr val="accent1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PE"/>
                </a:p>
              </p:txBody>
            </p:sp>
            <p:sp>
              <p:nvSpPr>
                <p:cNvPr id="23" name="Rectángulo redondeado 22"/>
                <p:cNvSpPr/>
                <p:nvPr/>
              </p:nvSpPr>
              <p:spPr>
                <a:xfrm>
                  <a:off x="1639329" y="1670910"/>
                  <a:ext cx="5958703" cy="3963771"/>
                </a:xfrm>
                <a:prstGeom prst="roundRect">
                  <a:avLst/>
                </a:pr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PE"/>
                </a:p>
              </p:txBody>
            </p:sp>
          </p:grpSp>
          <p:sp>
            <p:nvSpPr>
              <p:cNvPr id="7" name="CuadroTexto 6"/>
              <p:cNvSpPr txBox="1"/>
              <p:nvPr/>
            </p:nvSpPr>
            <p:spPr>
              <a:xfrm>
                <a:off x="4132265" y="1273197"/>
                <a:ext cx="337751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PE" b="1" dirty="0">
                    <a:solidFill>
                      <a:schemeClr val="bg1"/>
                    </a:solidFill>
                    <a:latin typeface="+mj-lt"/>
                  </a:rPr>
                  <a:t>Desarrollo Territorial</a:t>
                </a:r>
              </a:p>
            </p:txBody>
          </p:sp>
          <p:sp>
            <p:nvSpPr>
              <p:cNvPr id="27" name="CuadroTexto 26"/>
              <p:cNvSpPr txBox="1"/>
              <p:nvPr/>
            </p:nvSpPr>
            <p:spPr>
              <a:xfrm>
                <a:off x="3893338" y="1673056"/>
                <a:ext cx="337751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PE" dirty="0">
                    <a:solidFill>
                      <a:schemeClr val="bg1"/>
                    </a:solidFill>
                    <a:latin typeface="+mj-lt"/>
                  </a:rPr>
                  <a:t>Gobernanza Territorial</a:t>
                </a:r>
              </a:p>
            </p:txBody>
          </p:sp>
          <p:sp>
            <p:nvSpPr>
              <p:cNvPr id="34" name="Rectángulo redondeado 33"/>
              <p:cNvSpPr/>
              <p:nvPr/>
            </p:nvSpPr>
            <p:spPr>
              <a:xfrm>
                <a:off x="9806639" y="2335784"/>
                <a:ext cx="2004884" cy="437917"/>
              </a:xfrm>
              <a:prstGeom prst="round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E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9" name="Grupo 8"/>
              <p:cNvGrpSpPr/>
              <p:nvPr/>
            </p:nvGrpSpPr>
            <p:grpSpPr>
              <a:xfrm>
                <a:off x="1847861" y="2128743"/>
                <a:ext cx="3853244" cy="3168186"/>
                <a:chOff x="2063972" y="2027004"/>
                <a:chExt cx="2405100" cy="2419789"/>
              </a:xfrm>
            </p:grpSpPr>
            <p:sp>
              <p:nvSpPr>
                <p:cNvPr id="25" name="Rectángulo redondeado 24"/>
                <p:cNvSpPr/>
                <p:nvPr/>
              </p:nvSpPr>
              <p:spPr>
                <a:xfrm>
                  <a:off x="2063972" y="2029068"/>
                  <a:ext cx="2405100" cy="2417725"/>
                </a:xfrm>
                <a:prstGeom prst="roundRect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PE"/>
                </a:p>
              </p:txBody>
            </p:sp>
            <p:sp>
              <p:nvSpPr>
                <p:cNvPr id="35" name="CuadroTexto 34"/>
                <p:cNvSpPr txBox="1"/>
                <p:nvPr/>
              </p:nvSpPr>
              <p:spPr>
                <a:xfrm>
                  <a:off x="2691591" y="2027004"/>
                  <a:ext cx="1646825" cy="2820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s-PE" b="1" dirty="0">
                      <a:latin typeface="+mj-lt"/>
                    </a:rPr>
                    <a:t>Descentralización</a:t>
                  </a:r>
                </a:p>
              </p:txBody>
            </p:sp>
          </p:grpSp>
        </p:grpSp>
        <p:sp>
          <p:nvSpPr>
            <p:cNvPr id="48" name="Rectángulo redondeado 47"/>
            <p:cNvSpPr/>
            <p:nvPr/>
          </p:nvSpPr>
          <p:spPr>
            <a:xfrm>
              <a:off x="5712431" y="2270357"/>
              <a:ext cx="2450706" cy="437917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PE" dirty="0">
                  <a:solidFill>
                    <a:schemeClr val="tx1"/>
                  </a:solidFill>
                  <a:latin typeface="+mj-lt"/>
                </a:rPr>
                <a:t>Políticas de integridad</a:t>
              </a:r>
            </a:p>
          </p:txBody>
        </p:sp>
        <p:sp>
          <p:nvSpPr>
            <p:cNvPr id="49" name="Rectángulo redondeado 48"/>
            <p:cNvSpPr/>
            <p:nvPr/>
          </p:nvSpPr>
          <p:spPr>
            <a:xfrm>
              <a:off x="5681966" y="2909850"/>
              <a:ext cx="2440546" cy="437917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PE" dirty="0">
                  <a:solidFill>
                    <a:schemeClr val="tx1"/>
                  </a:solidFill>
                  <a:latin typeface="+mj-lt"/>
                </a:rPr>
                <a:t>Reformas en gestión</a:t>
              </a:r>
            </a:p>
          </p:txBody>
        </p:sp>
        <p:sp>
          <p:nvSpPr>
            <p:cNvPr id="50" name="Rectángulo redondeado 49"/>
            <p:cNvSpPr/>
            <p:nvPr/>
          </p:nvSpPr>
          <p:spPr>
            <a:xfrm>
              <a:off x="5676886" y="3619185"/>
              <a:ext cx="2440546" cy="980681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PE" dirty="0">
                  <a:solidFill>
                    <a:schemeClr val="tx1"/>
                  </a:solidFill>
                  <a:latin typeface="+mj-lt"/>
                </a:rPr>
                <a:t>Acción coordinada con otros poderes del estado</a:t>
              </a:r>
            </a:p>
          </p:txBody>
        </p:sp>
        <p:sp>
          <p:nvSpPr>
            <p:cNvPr id="51" name="Rectángulo redondeado 50"/>
            <p:cNvSpPr/>
            <p:nvPr/>
          </p:nvSpPr>
          <p:spPr>
            <a:xfrm>
              <a:off x="5698442" y="4789623"/>
              <a:ext cx="2440546" cy="576090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PE" dirty="0">
                  <a:solidFill>
                    <a:schemeClr val="tx1"/>
                  </a:solidFill>
                  <a:latin typeface="+mj-lt"/>
                </a:rPr>
                <a:t>Dinámica productiva ciudadanos y empresas</a:t>
              </a:r>
            </a:p>
          </p:txBody>
        </p:sp>
        <p:sp>
          <p:nvSpPr>
            <p:cNvPr id="44" name="CuadroTexto 43"/>
            <p:cNvSpPr txBox="1"/>
            <p:nvPr/>
          </p:nvSpPr>
          <p:spPr>
            <a:xfrm>
              <a:off x="1538669" y="5400284"/>
              <a:ext cx="33631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dirty="0">
                  <a:solidFill>
                    <a:schemeClr val="bg1"/>
                  </a:solidFill>
                  <a:latin typeface="+mj-lt"/>
                </a:rPr>
                <a:t>Proceso acumulativo y constante </a:t>
              </a:r>
            </a:p>
          </p:txBody>
        </p:sp>
        <p:sp>
          <p:nvSpPr>
            <p:cNvPr id="43" name="CuadroTexto 42"/>
            <p:cNvSpPr txBox="1"/>
            <p:nvPr/>
          </p:nvSpPr>
          <p:spPr>
            <a:xfrm>
              <a:off x="2302285" y="3733150"/>
              <a:ext cx="127194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PE" sz="1600" dirty="0"/>
                <a:t>Ejes </a:t>
              </a:r>
              <a:r>
                <a:rPr lang="es-PE" sz="1600" dirty="0" smtClean="0"/>
                <a:t>Estratégicos</a:t>
              </a:r>
              <a:endParaRPr lang="es-PE" sz="1600" dirty="0"/>
            </a:p>
          </p:txBody>
        </p:sp>
        <p:sp>
          <p:nvSpPr>
            <p:cNvPr id="21" name="Más 20"/>
            <p:cNvSpPr/>
            <p:nvPr/>
          </p:nvSpPr>
          <p:spPr>
            <a:xfrm>
              <a:off x="5045817" y="3210842"/>
              <a:ext cx="528507" cy="654342"/>
            </a:xfrm>
            <a:prstGeom prst="mathPlus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  <p:sp>
          <p:nvSpPr>
            <p:cNvPr id="24" name="Flecha curvada hacia la izquierda 23"/>
            <p:cNvSpPr/>
            <p:nvPr/>
          </p:nvSpPr>
          <p:spPr>
            <a:xfrm rot="10800000" flipH="1">
              <a:off x="6678914" y="1426200"/>
              <a:ext cx="452960" cy="722737"/>
            </a:xfrm>
            <a:prstGeom prst="curvedLeftArrow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>
                <a:solidFill>
                  <a:schemeClr val="tx1"/>
                </a:solidFill>
              </a:endParaRPr>
            </a:p>
          </p:txBody>
        </p:sp>
      </p:grpSp>
      <p:sp>
        <p:nvSpPr>
          <p:cNvPr id="29" name="CuadroTexto 28"/>
          <p:cNvSpPr txBox="1"/>
          <p:nvPr/>
        </p:nvSpPr>
        <p:spPr>
          <a:xfrm>
            <a:off x="1023637" y="7826"/>
            <a:ext cx="103116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2400" b="1" dirty="0" smtClean="0">
                <a:solidFill>
                  <a:srgbClr val="C00000"/>
                </a:solidFill>
                <a:latin typeface="+mj-lt"/>
              </a:rPr>
              <a:t>DESCENTRALIZACIÓN EFECTIVA PARA EL </a:t>
            </a:r>
            <a:r>
              <a:rPr lang="es-PE" sz="2400" b="1" dirty="0">
                <a:solidFill>
                  <a:srgbClr val="C00000"/>
                </a:solidFill>
                <a:latin typeface="+mj-lt"/>
              </a:rPr>
              <a:t>DESARROLLO TERRITORIAL</a:t>
            </a:r>
          </a:p>
        </p:txBody>
      </p:sp>
      <p:pic>
        <p:nvPicPr>
          <p:cNvPr id="30" name="Imagen 29"/>
          <p:cNvPicPr>
            <a:picLocks noChangeAspect="1"/>
          </p:cNvPicPr>
          <p:nvPr/>
        </p:nvPicPr>
        <p:blipFill rotWithShape="1">
          <a:blip r:embed="rId5"/>
          <a:srcRect l="5411" t="26159" r="21625"/>
          <a:stretch/>
        </p:blipFill>
        <p:spPr>
          <a:xfrm>
            <a:off x="58714" y="49683"/>
            <a:ext cx="702893" cy="471450"/>
          </a:xfrm>
          <a:prstGeom prst="rect">
            <a:avLst/>
          </a:prstGeom>
        </p:spPr>
      </p:pic>
      <p:sp>
        <p:nvSpPr>
          <p:cNvPr id="22" name="Rectángulo redondeado 21"/>
          <p:cNvSpPr/>
          <p:nvPr/>
        </p:nvSpPr>
        <p:spPr>
          <a:xfrm>
            <a:off x="8389872" y="862612"/>
            <a:ext cx="3661802" cy="4605403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400" b="1" u="sng" dirty="0">
                <a:solidFill>
                  <a:schemeClr val="tx1"/>
                </a:solidFill>
                <a:latin typeface="+mj-lt"/>
              </a:rPr>
              <a:t>Conceptos clave</a:t>
            </a:r>
          </a:p>
          <a:p>
            <a:pPr algn="ctr"/>
            <a:endParaRPr lang="es-PE" sz="1400" b="1" u="sng" dirty="0">
              <a:solidFill>
                <a:schemeClr val="tx1"/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PE" sz="1400" b="1" dirty="0">
                <a:solidFill>
                  <a:schemeClr val="tx1"/>
                </a:solidFill>
                <a:latin typeface="+mj-lt"/>
              </a:rPr>
              <a:t>Desarrollo Territorial </a:t>
            </a:r>
            <a:r>
              <a:rPr lang="es-PE" sz="1400" dirty="0">
                <a:solidFill>
                  <a:schemeClr val="tx1"/>
                </a:solidFill>
                <a:latin typeface="+mj-lt"/>
              </a:rPr>
              <a:t>exige la concurrencia de procesos clave: </a:t>
            </a:r>
            <a:r>
              <a:rPr lang="es-PE" sz="1400" dirty="0" smtClean="0">
                <a:solidFill>
                  <a:schemeClr val="tx1"/>
                </a:solidFill>
                <a:latin typeface="+mj-lt"/>
              </a:rPr>
              <a:t>visión </a:t>
            </a:r>
            <a:r>
              <a:rPr lang="es-PE" sz="1400" dirty="0">
                <a:solidFill>
                  <a:schemeClr val="tx1"/>
                </a:solidFill>
                <a:latin typeface="+mj-lt"/>
              </a:rPr>
              <a:t>y estrategia común, políticas coherentes, liderazgo de actores territoriales, reformas innovadoras.  Es continuo y genera procesos virtuosos que incrementan oportunidades de bienestar en los ciudadanos.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PE" sz="1400" dirty="0">
              <a:solidFill>
                <a:schemeClr val="tx1"/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PE" sz="1400" b="1" dirty="0">
                <a:solidFill>
                  <a:schemeClr val="tx1"/>
                </a:solidFill>
                <a:latin typeface="+mj-lt"/>
              </a:rPr>
              <a:t>Gobernanza territorial </a:t>
            </a:r>
            <a:r>
              <a:rPr lang="es-PE" sz="1400" dirty="0">
                <a:solidFill>
                  <a:schemeClr val="tx1"/>
                </a:solidFill>
                <a:latin typeface="+mj-lt"/>
              </a:rPr>
              <a:t>alude a las condiciones básicas para que, empresa y actores de la sociedad, faciliten construcción y gestión de agenda para desarrollo territorial, en beneficio de los ciudadanos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PE" sz="1400" dirty="0">
              <a:solidFill>
                <a:schemeClr val="tx1"/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PE" sz="1400" b="1" dirty="0">
                <a:solidFill>
                  <a:schemeClr val="tx1"/>
                </a:solidFill>
                <a:latin typeface="+mj-lt"/>
              </a:rPr>
              <a:t>Descentralización</a:t>
            </a:r>
            <a:r>
              <a:rPr lang="es-PE" sz="1400" dirty="0">
                <a:solidFill>
                  <a:schemeClr val="tx1"/>
                </a:solidFill>
                <a:latin typeface="+mj-lt"/>
              </a:rPr>
              <a:t> es un proceso estratégico para lograr el Desarrollo Territorial.</a:t>
            </a:r>
          </a:p>
        </p:txBody>
      </p:sp>
      <p:grpSp>
        <p:nvGrpSpPr>
          <p:cNvPr id="12" name="Grupo 11"/>
          <p:cNvGrpSpPr/>
          <p:nvPr/>
        </p:nvGrpSpPr>
        <p:grpSpPr>
          <a:xfrm>
            <a:off x="1001656" y="2161577"/>
            <a:ext cx="3699258" cy="2623909"/>
            <a:chOff x="952261" y="1977017"/>
            <a:chExt cx="3699258" cy="2623909"/>
          </a:xfrm>
        </p:grpSpPr>
        <p:grpSp>
          <p:nvGrpSpPr>
            <p:cNvPr id="11" name="Grupo 10"/>
            <p:cNvGrpSpPr/>
            <p:nvPr/>
          </p:nvGrpSpPr>
          <p:grpSpPr>
            <a:xfrm>
              <a:off x="952261" y="2137743"/>
              <a:ext cx="3699258" cy="2463183"/>
              <a:chOff x="952261" y="2137743"/>
              <a:chExt cx="3699258" cy="2463183"/>
            </a:xfrm>
          </p:grpSpPr>
          <p:sp>
            <p:nvSpPr>
              <p:cNvPr id="10" name="Conector 9"/>
              <p:cNvSpPr/>
              <p:nvPr/>
            </p:nvSpPr>
            <p:spPr>
              <a:xfrm>
                <a:off x="1746544" y="2471695"/>
                <a:ext cx="2358883" cy="1904468"/>
              </a:xfrm>
              <a:prstGeom prst="flowChartConnector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E"/>
              </a:p>
            </p:txBody>
          </p:sp>
          <p:grpSp>
            <p:nvGrpSpPr>
              <p:cNvPr id="32" name="Grupo 31"/>
              <p:cNvGrpSpPr/>
              <p:nvPr/>
            </p:nvGrpSpPr>
            <p:grpSpPr>
              <a:xfrm>
                <a:off x="2052687" y="2137743"/>
                <a:ext cx="1691659" cy="870823"/>
                <a:chOff x="1339779" y="1565"/>
                <a:chExt cx="1353595" cy="787944"/>
              </a:xfrm>
            </p:grpSpPr>
            <p:sp>
              <p:nvSpPr>
                <p:cNvPr id="33" name="Rectángulo redondeado 32"/>
                <p:cNvSpPr/>
                <p:nvPr/>
              </p:nvSpPr>
              <p:spPr>
                <a:xfrm>
                  <a:off x="1339779" y="1565"/>
                  <a:ext cx="1353595" cy="787944"/>
                </a:xfrm>
                <a:prstGeom prst="roundRect">
                  <a:avLst/>
                </a:prstGeom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36" name="Rectángulo 35"/>
                <p:cNvSpPr/>
                <p:nvPr/>
              </p:nvSpPr>
              <p:spPr>
                <a:xfrm>
                  <a:off x="1339780" y="69845"/>
                  <a:ext cx="1353594" cy="711016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41910" tIns="41910" rIns="41910" bIns="41910" numCol="1" spcCol="1270" anchor="ctr" anchorCtr="0">
                  <a:noAutofit/>
                </a:bodyPr>
                <a:lstStyle/>
                <a:p>
                  <a:pPr lvl="0" algn="ctr" defTabSz="4889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es-PE" sz="1400" b="1" dirty="0">
                      <a:latin typeface="+mj-lt"/>
                    </a:rPr>
                    <a:t>Planificación territorial vía optimización de recursos </a:t>
                  </a:r>
                  <a:r>
                    <a:rPr lang="es-PE" sz="1400" b="1" dirty="0" smtClean="0">
                      <a:latin typeface="+mj-lt"/>
                    </a:rPr>
                    <a:t>públicos</a:t>
                  </a:r>
                  <a:endParaRPr lang="es-PE" sz="1400" b="1" dirty="0">
                    <a:latin typeface="+mj-lt"/>
                  </a:endParaRPr>
                </a:p>
              </p:txBody>
            </p:sp>
          </p:grpSp>
          <p:grpSp>
            <p:nvGrpSpPr>
              <p:cNvPr id="37" name="Grupo 36"/>
              <p:cNvGrpSpPr/>
              <p:nvPr/>
            </p:nvGrpSpPr>
            <p:grpSpPr>
              <a:xfrm>
                <a:off x="1208994" y="3730103"/>
                <a:ext cx="1516338" cy="870823"/>
                <a:chOff x="501883" y="1576550"/>
                <a:chExt cx="1213309" cy="787944"/>
              </a:xfrm>
            </p:grpSpPr>
            <p:sp>
              <p:nvSpPr>
                <p:cNvPr id="38" name="Rectángulo redondeado 37"/>
                <p:cNvSpPr/>
                <p:nvPr/>
              </p:nvSpPr>
              <p:spPr>
                <a:xfrm>
                  <a:off x="502970" y="1576550"/>
                  <a:ext cx="1212222" cy="787944"/>
                </a:xfrm>
                <a:prstGeom prst="roundRect">
                  <a:avLst/>
                </a:prstGeom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39" name="Rectángulo 38"/>
                <p:cNvSpPr/>
                <p:nvPr/>
              </p:nvSpPr>
              <p:spPr>
                <a:xfrm>
                  <a:off x="501883" y="1615014"/>
                  <a:ext cx="1212222" cy="711016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53340" tIns="53340" rIns="53340" bIns="53340" numCol="1" spcCol="1270" anchor="ctr" anchorCtr="0">
                  <a:noAutofit/>
                </a:bodyPr>
                <a:lstStyle/>
                <a:p>
                  <a:pPr algn="ctr" defTabSz="4889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endParaRPr lang="es-PE" sz="1400" b="1" dirty="0" smtClean="0">
                    <a:latin typeface="+mj-lt"/>
                  </a:endParaRPr>
                </a:p>
                <a:p>
                  <a:pPr algn="ctr" defTabSz="4889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es-PE" sz="1400" b="1" dirty="0">
                      <a:latin typeface="+mj-lt"/>
                    </a:rPr>
                    <a:t>Coordinación y articulación intergubernamental</a:t>
                  </a:r>
                </a:p>
                <a:p>
                  <a:pPr algn="ctr" defTabSz="4889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endParaRPr lang="es-PE" sz="1400" b="1" dirty="0">
                    <a:latin typeface="+mj-lt"/>
                  </a:endParaRPr>
                </a:p>
              </p:txBody>
            </p:sp>
          </p:grpSp>
          <p:grpSp>
            <p:nvGrpSpPr>
              <p:cNvPr id="40" name="Grupo 39"/>
              <p:cNvGrpSpPr/>
              <p:nvPr/>
            </p:nvGrpSpPr>
            <p:grpSpPr>
              <a:xfrm>
                <a:off x="3136541" y="3726755"/>
                <a:ext cx="1514978" cy="870823"/>
                <a:chOff x="2321606" y="1576550"/>
                <a:chExt cx="1212222" cy="787944"/>
              </a:xfrm>
            </p:grpSpPr>
            <p:sp>
              <p:nvSpPr>
                <p:cNvPr id="45" name="Rectángulo redondeado 44"/>
                <p:cNvSpPr/>
                <p:nvPr/>
              </p:nvSpPr>
              <p:spPr>
                <a:xfrm>
                  <a:off x="2321606" y="1576550"/>
                  <a:ext cx="1212222" cy="787944"/>
                </a:xfrm>
                <a:prstGeom prst="roundRect">
                  <a:avLst/>
                </a:prstGeom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46" name="Rectángulo 45"/>
                <p:cNvSpPr/>
                <p:nvPr/>
              </p:nvSpPr>
              <p:spPr>
                <a:xfrm>
                  <a:off x="2360070" y="1615014"/>
                  <a:ext cx="1135294" cy="711016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45720" tIns="45720" rIns="45720" bIns="45720" numCol="1" spcCol="1270" anchor="ctr" anchorCtr="0">
                  <a:noAutofit/>
                </a:bodyPr>
                <a:lstStyle/>
                <a:p>
                  <a:pPr lvl="0" algn="ctr" defTabSz="4889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es-PE" sz="1400" b="1" dirty="0">
                      <a:latin typeface="+mj-lt"/>
                    </a:rPr>
                    <a:t>Fortalecimiento </a:t>
                  </a:r>
                  <a:r>
                    <a:rPr lang="es-PE" sz="1400" b="1" dirty="0" smtClean="0">
                      <a:latin typeface="+mj-lt"/>
                    </a:rPr>
                    <a:t>de la institucionalidad</a:t>
                  </a:r>
                  <a:endParaRPr lang="es-PE" sz="1400" b="1" dirty="0">
                    <a:latin typeface="+mj-lt"/>
                  </a:endParaRPr>
                </a:p>
              </p:txBody>
            </p:sp>
          </p:grpSp>
          <p:sp>
            <p:nvSpPr>
              <p:cNvPr id="52" name="Conector 51"/>
              <p:cNvSpPr/>
              <p:nvPr/>
            </p:nvSpPr>
            <p:spPr>
              <a:xfrm>
                <a:off x="952261" y="3956834"/>
                <a:ext cx="358452" cy="348336"/>
              </a:xfrm>
              <a:prstGeom prst="flowChartConnector">
                <a:avLst/>
              </a:prstGeom>
              <a:ln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001">
                <a:schemeClr val="dk2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PE" dirty="0"/>
                  <a:t>2</a:t>
                </a:r>
              </a:p>
            </p:txBody>
          </p:sp>
        </p:grpSp>
        <p:sp>
          <p:nvSpPr>
            <p:cNvPr id="54" name="Conector 53"/>
            <p:cNvSpPr/>
            <p:nvPr/>
          </p:nvSpPr>
          <p:spPr>
            <a:xfrm>
              <a:off x="2677259" y="1977017"/>
              <a:ext cx="358452" cy="348336"/>
            </a:xfrm>
            <a:prstGeom prst="flowChartConnector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PE" dirty="0" smtClean="0"/>
                <a:t>1</a:t>
              </a:r>
              <a:endParaRPr lang="es-PE" dirty="0"/>
            </a:p>
          </p:txBody>
        </p:sp>
      </p:grpSp>
      <p:sp>
        <p:nvSpPr>
          <p:cNvPr id="56" name="Conector 55"/>
          <p:cNvSpPr/>
          <p:nvPr/>
        </p:nvSpPr>
        <p:spPr>
          <a:xfrm>
            <a:off x="4642779" y="4187699"/>
            <a:ext cx="358452" cy="348336"/>
          </a:xfrm>
          <a:prstGeom prst="flowChartConnector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157856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23549"/>
            <a:ext cx="2262974" cy="419386"/>
          </a:xfrm>
          <a:prstGeom prst="rect">
            <a:avLst/>
          </a:prstGeom>
        </p:spPr>
      </p:pic>
      <p:pic>
        <p:nvPicPr>
          <p:cNvPr id="1026" name="Picture 2" descr="Resultado de imagen para LOGO EL PERU PRIMER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0938" y="6260995"/>
            <a:ext cx="2134543" cy="481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Conector recto 7"/>
          <p:cNvCxnSpPr/>
          <p:nvPr/>
        </p:nvCxnSpPr>
        <p:spPr>
          <a:xfrm>
            <a:off x="0" y="6184527"/>
            <a:ext cx="12192000" cy="0"/>
          </a:xfrm>
          <a:prstGeom prst="line">
            <a:avLst/>
          </a:prstGeom>
          <a:ln w="476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ángulo 19"/>
          <p:cNvSpPr/>
          <p:nvPr/>
        </p:nvSpPr>
        <p:spPr>
          <a:xfrm>
            <a:off x="0" y="-26024"/>
            <a:ext cx="12192000" cy="52353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48000">
                <a:schemeClr val="bg1">
                  <a:lumMod val="95000"/>
                </a:schemeClr>
              </a:gs>
              <a:gs pos="16000">
                <a:schemeClr val="bg1">
                  <a:lumMod val="85000"/>
                </a:schemeClr>
              </a:gs>
              <a:gs pos="100000">
                <a:schemeClr val="bg1">
                  <a:alpha val="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PE"/>
          </a:p>
        </p:txBody>
      </p:sp>
      <p:sp>
        <p:nvSpPr>
          <p:cNvPr id="29" name="CuadroTexto 28"/>
          <p:cNvSpPr txBox="1"/>
          <p:nvPr/>
        </p:nvSpPr>
        <p:spPr>
          <a:xfrm>
            <a:off x="1023637" y="7826"/>
            <a:ext cx="103116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2400" b="1" dirty="0" smtClean="0">
                <a:solidFill>
                  <a:srgbClr val="C00000"/>
                </a:solidFill>
                <a:latin typeface="+mj-lt"/>
              </a:rPr>
              <a:t>EJES ESTRATÉGICOS PARA FORTALECER LA DESCENTRALIZACIÓN</a:t>
            </a:r>
            <a:endParaRPr lang="es-PE" sz="2400" b="1" dirty="0">
              <a:solidFill>
                <a:srgbClr val="C00000"/>
              </a:solidFill>
              <a:latin typeface="+mj-lt"/>
            </a:endParaRPr>
          </a:p>
        </p:txBody>
      </p:sp>
      <p:pic>
        <p:nvPicPr>
          <p:cNvPr id="30" name="Imagen 29"/>
          <p:cNvPicPr>
            <a:picLocks noChangeAspect="1"/>
          </p:cNvPicPr>
          <p:nvPr/>
        </p:nvPicPr>
        <p:blipFill rotWithShape="1">
          <a:blip r:embed="rId5"/>
          <a:srcRect l="5411" t="26159" r="21625"/>
          <a:stretch/>
        </p:blipFill>
        <p:spPr>
          <a:xfrm>
            <a:off x="58714" y="49683"/>
            <a:ext cx="702893" cy="471450"/>
          </a:xfrm>
          <a:prstGeom prst="rect">
            <a:avLst/>
          </a:prstGeom>
        </p:spPr>
      </p:pic>
      <p:grpSp>
        <p:nvGrpSpPr>
          <p:cNvPr id="2" name="Grupo 1"/>
          <p:cNvGrpSpPr/>
          <p:nvPr/>
        </p:nvGrpSpPr>
        <p:grpSpPr>
          <a:xfrm>
            <a:off x="599631" y="903481"/>
            <a:ext cx="10606462" cy="4795413"/>
            <a:chOff x="410161" y="871131"/>
            <a:chExt cx="10606462" cy="4795413"/>
          </a:xfrm>
        </p:grpSpPr>
        <p:sp>
          <p:nvSpPr>
            <p:cNvPr id="59" name="Rectángulo 58"/>
            <p:cNvSpPr/>
            <p:nvPr/>
          </p:nvSpPr>
          <p:spPr>
            <a:xfrm>
              <a:off x="410161" y="1523218"/>
              <a:ext cx="4188805" cy="492071"/>
            </a:xfrm>
            <a:prstGeom prst="rect">
              <a:avLst/>
            </a:prstGeom>
            <a:noFill/>
            <a:ln w="3175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buNone/>
              </a:pPr>
              <a:endParaRPr lang="es-PE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endParaRPr>
            </a:p>
          </p:txBody>
        </p:sp>
        <p:grpSp>
          <p:nvGrpSpPr>
            <p:cNvPr id="3" name="Grupo 2"/>
            <p:cNvGrpSpPr/>
            <p:nvPr/>
          </p:nvGrpSpPr>
          <p:grpSpPr>
            <a:xfrm>
              <a:off x="589139" y="871131"/>
              <a:ext cx="10344134" cy="1112510"/>
              <a:chOff x="275506" y="1332167"/>
              <a:chExt cx="8030622" cy="876039"/>
            </a:xfrm>
          </p:grpSpPr>
          <p:grpSp>
            <p:nvGrpSpPr>
              <p:cNvPr id="12" name="Grupo 11"/>
              <p:cNvGrpSpPr/>
              <p:nvPr/>
            </p:nvGrpSpPr>
            <p:grpSpPr>
              <a:xfrm>
                <a:off x="275506" y="1332167"/>
                <a:ext cx="8030622" cy="876039"/>
                <a:chOff x="214119" y="984788"/>
                <a:chExt cx="8030622" cy="876039"/>
              </a:xfrm>
            </p:grpSpPr>
            <p:grpSp>
              <p:nvGrpSpPr>
                <p:cNvPr id="11" name="Grupo 10"/>
                <p:cNvGrpSpPr/>
                <p:nvPr/>
              </p:nvGrpSpPr>
              <p:grpSpPr>
                <a:xfrm>
                  <a:off x="214119" y="984788"/>
                  <a:ext cx="8030622" cy="876039"/>
                  <a:chOff x="214119" y="984788"/>
                  <a:chExt cx="8030622" cy="876039"/>
                </a:xfrm>
              </p:grpSpPr>
              <p:grpSp>
                <p:nvGrpSpPr>
                  <p:cNvPr id="32" name="Grupo 31"/>
                  <p:cNvGrpSpPr/>
                  <p:nvPr/>
                </p:nvGrpSpPr>
                <p:grpSpPr>
                  <a:xfrm>
                    <a:off x="3290759" y="990004"/>
                    <a:ext cx="1898958" cy="870823"/>
                    <a:chOff x="2330432" y="-1036939"/>
                    <a:chExt cx="1519468" cy="787944"/>
                  </a:xfrm>
                </p:grpSpPr>
                <p:sp>
                  <p:nvSpPr>
                    <p:cNvPr id="33" name="Rectángulo redondeado 32"/>
                    <p:cNvSpPr/>
                    <p:nvPr/>
                  </p:nvSpPr>
                  <p:spPr>
                    <a:xfrm>
                      <a:off x="2330432" y="-1036939"/>
                      <a:ext cx="1519468" cy="787944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lt1">
                        <a:hueOff val="0"/>
                        <a:satOff val="0"/>
                        <a:lumOff val="0"/>
                        <a:alphaOff val="0"/>
                      </a:schemeClr>
                    </a:lnRef>
                    <a:fillRef idx="1">
                      <a:schemeClr val="accent1">
                        <a:hueOff val="0"/>
                        <a:satOff val="0"/>
                        <a:lumOff val="0"/>
                        <a:alphaOff val="0"/>
                      </a:schemeClr>
                    </a:fillRef>
                    <a:effectRef idx="0">
                      <a:schemeClr val="accent1">
                        <a:hueOff val="0"/>
                        <a:satOff val="0"/>
                        <a:lumOff val="0"/>
                        <a:alphaOff val="0"/>
                      </a:schemeClr>
                    </a:effectRef>
                    <a:fontRef idx="minor">
                      <a:schemeClr val="lt1"/>
                    </a:fontRef>
                  </p:style>
                </p:sp>
                <p:sp>
                  <p:nvSpPr>
                    <p:cNvPr id="36" name="Rectángulo 35"/>
                    <p:cNvSpPr/>
                    <p:nvPr/>
                  </p:nvSpPr>
                  <p:spPr>
                    <a:xfrm>
                      <a:off x="2367838" y="-1027530"/>
                      <a:ext cx="1341884" cy="711016"/>
                    </a:xfrm>
                    <a:prstGeom prst="rect">
                      <a:avLst/>
                    </a:prstGeom>
                  </p:spPr>
                  <p:style>
                    <a:lnRef idx="0">
                      <a:scrgbClr r="0" g="0" b="0"/>
                    </a:lnRef>
                    <a:fillRef idx="0">
                      <a:scrgbClr r="0" g="0" b="0"/>
                    </a:fillRef>
                    <a:effectRef idx="0">
                      <a:scrgbClr r="0" g="0" b="0"/>
                    </a:effectRef>
                    <a:fontRef idx="minor">
                      <a:schemeClr val="lt1"/>
                    </a:fontRef>
                  </p:style>
                  <p:txBody>
                    <a:bodyPr spcFirstLastPara="0" vert="horz" wrap="square" lIns="41910" tIns="41910" rIns="41910" bIns="41910" numCol="1" spcCol="1270" anchor="ctr" anchorCtr="0">
                      <a:noAutofit/>
                    </a:bodyPr>
                    <a:lstStyle/>
                    <a:p>
                      <a:pPr lvl="0" algn="ctr" defTabSz="48895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</a:pPr>
                      <a:r>
                        <a:rPr lang="es-PE" b="1" dirty="0">
                          <a:latin typeface="+mj-lt"/>
                        </a:rPr>
                        <a:t>Coordinación y articulación intergubernamental</a:t>
                      </a:r>
                    </a:p>
                  </p:txBody>
                </p:sp>
              </p:grpSp>
              <p:grpSp>
                <p:nvGrpSpPr>
                  <p:cNvPr id="37" name="Grupo 36"/>
                  <p:cNvGrpSpPr/>
                  <p:nvPr/>
                </p:nvGrpSpPr>
                <p:grpSpPr>
                  <a:xfrm>
                    <a:off x="481732" y="989637"/>
                    <a:ext cx="1909919" cy="870823"/>
                    <a:chOff x="-80044" y="-903097"/>
                    <a:chExt cx="1528237" cy="787944"/>
                  </a:xfrm>
                </p:grpSpPr>
                <p:sp>
                  <p:nvSpPr>
                    <p:cNvPr id="38" name="Rectángulo redondeado 37"/>
                    <p:cNvSpPr/>
                    <p:nvPr/>
                  </p:nvSpPr>
                  <p:spPr>
                    <a:xfrm>
                      <a:off x="-80044" y="-903097"/>
                      <a:ext cx="1528237" cy="787944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lt1">
                        <a:hueOff val="0"/>
                        <a:satOff val="0"/>
                        <a:lumOff val="0"/>
                        <a:alphaOff val="0"/>
                      </a:schemeClr>
                    </a:lnRef>
                    <a:fillRef idx="1">
                      <a:schemeClr val="accent1">
                        <a:hueOff val="0"/>
                        <a:satOff val="0"/>
                        <a:lumOff val="0"/>
                        <a:alphaOff val="0"/>
                      </a:schemeClr>
                    </a:fillRef>
                    <a:effectRef idx="0">
                      <a:schemeClr val="accent1">
                        <a:hueOff val="0"/>
                        <a:satOff val="0"/>
                        <a:lumOff val="0"/>
                        <a:alphaOff val="0"/>
                      </a:schemeClr>
                    </a:effectRef>
                    <a:fontRef idx="minor">
                      <a:schemeClr val="lt1"/>
                    </a:fontRef>
                  </p:style>
                </p:sp>
                <p:sp>
                  <p:nvSpPr>
                    <p:cNvPr id="39" name="Rectángulo 38"/>
                    <p:cNvSpPr/>
                    <p:nvPr/>
                  </p:nvSpPr>
                  <p:spPr>
                    <a:xfrm>
                      <a:off x="-34988" y="-864632"/>
                      <a:ext cx="1354303" cy="711016"/>
                    </a:xfrm>
                    <a:prstGeom prst="rect">
                      <a:avLst/>
                    </a:prstGeom>
                  </p:spPr>
                  <p:style>
                    <a:lnRef idx="0">
                      <a:scrgbClr r="0" g="0" b="0"/>
                    </a:lnRef>
                    <a:fillRef idx="0">
                      <a:scrgbClr r="0" g="0" b="0"/>
                    </a:fillRef>
                    <a:effectRef idx="0">
                      <a:scrgbClr r="0" g="0" b="0"/>
                    </a:effectRef>
                    <a:fontRef idx="minor">
                      <a:schemeClr val="lt1"/>
                    </a:fontRef>
                  </p:style>
                  <p:txBody>
                    <a:bodyPr spcFirstLastPara="0" vert="horz" wrap="square" lIns="53340" tIns="53340" rIns="53340" bIns="53340" numCol="1" spcCol="1270" anchor="ctr" anchorCtr="0">
                      <a:noAutofit/>
                    </a:bodyPr>
                    <a:lstStyle/>
                    <a:p>
                      <a:pPr algn="ctr" defTabSz="48895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</a:pPr>
                      <a:endParaRPr lang="es-PE" b="1" dirty="0" smtClean="0">
                        <a:latin typeface="+mj-lt"/>
                      </a:endParaRPr>
                    </a:p>
                    <a:p>
                      <a:pPr algn="ctr" defTabSz="48895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</a:pPr>
                      <a:r>
                        <a:rPr lang="es-PE" b="1" dirty="0">
                          <a:latin typeface="+mj-lt"/>
                        </a:rPr>
                        <a:t>Planificación territorial vía optimización de recursos </a:t>
                      </a:r>
                      <a:r>
                        <a:rPr lang="es-PE" b="1" dirty="0" smtClean="0">
                          <a:latin typeface="+mj-lt"/>
                        </a:rPr>
                        <a:t>públicos</a:t>
                      </a:r>
                    </a:p>
                    <a:p>
                      <a:pPr algn="ctr" defTabSz="48895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</a:pPr>
                      <a:endParaRPr lang="es-PE" b="1" dirty="0">
                        <a:latin typeface="+mj-lt"/>
                      </a:endParaRPr>
                    </a:p>
                  </p:txBody>
                </p:sp>
              </p:grpSp>
              <p:grpSp>
                <p:nvGrpSpPr>
                  <p:cNvPr id="40" name="Grupo 39"/>
                  <p:cNvGrpSpPr/>
                  <p:nvPr/>
                </p:nvGrpSpPr>
                <p:grpSpPr>
                  <a:xfrm>
                    <a:off x="6165480" y="984788"/>
                    <a:ext cx="2079261" cy="870823"/>
                    <a:chOff x="4745239" y="-904455"/>
                    <a:chExt cx="1663738" cy="787944"/>
                  </a:xfrm>
                </p:grpSpPr>
                <p:sp>
                  <p:nvSpPr>
                    <p:cNvPr id="45" name="Rectángulo redondeado 44"/>
                    <p:cNvSpPr/>
                    <p:nvPr/>
                  </p:nvSpPr>
                  <p:spPr>
                    <a:xfrm>
                      <a:off x="4745239" y="-904455"/>
                      <a:ext cx="1663738" cy="787944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lt1">
                        <a:hueOff val="0"/>
                        <a:satOff val="0"/>
                        <a:lumOff val="0"/>
                        <a:alphaOff val="0"/>
                      </a:schemeClr>
                    </a:lnRef>
                    <a:fillRef idx="1">
                      <a:schemeClr val="accent1">
                        <a:hueOff val="0"/>
                        <a:satOff val="0"/>
                        <a:lumOff val="0"/>
                        <a:alphaOff val="0"/>
                      </a:schemeClr>
                    </a:fillRef>
                    <a:effectRef idx="0">
                      <a:schemeClr val="accent1">
                        <a:hueOff val="0"/>
                        <a:satOff val="0"/>
                        <a:lumOff val="0"/>
                        <a:alphaOff val="0"/>
                      </a:schemeClr>
                    </a:effectRef>
                    <a:fontRef idx="minor">
                      <a:schemeClr val="lt1"/>
                    </a:fontRef>
                  </p:style>
                </p:sp>
                <p:sp>
                  <p:nvSpPr>
                    <p:cNvPr id="46" name="Rectángulo 45"/>
                    <p:cNvSpPr/>
                    <p:nvPr/>
                  </p:nvSpPr>
                  <p:spPr>
                    <a:xfrm>
                      <a:off x="4783706" y="-865991"/>
                      <a:ext cx="1625271" cy="711016"/>
                    </a:xfrm>
                    <a:prstGeom prst="rect">
                      <a:avLst/>
                    </a:prstGeom>
                  </p:spPr>
                  <p:style>
                    <a:lnRef idx="0">
                      <a:scrgbClr r="0" g="0" b="0"/>
                    </a:lnRef>
                    <a:fillRef idx="0">
                      <a:scrgbClr r="0" g="0" b="0"/>
                    </a:fillRef>
                    <a:effectRef idx="0">
                      <a:scrgbClr r="0" g="0" b="0"/>
                    </a:effectRef>
                    <a:fontRef idx="minor">
                      <a:schemeClr val="lt1"/>
                    </a:fontRef>
                  </p:style>
                  <p:txBody>
                    <a:bodyPr spcFirstLastPara="0" vert="horz" wrap="square" lIns="45720" tIns="45720" rIns="45720" bIns="45720" numCol="1" spcCol="1270" anchor="ctr" anchorCtr="0">
                      <a:noAutofit/>
                    </a:bodyPr>
                    <a:lstStyle/>
                    <a:p>
                      <a:pPr lvl="0" algn="ctr" defTabSz="48895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</a:pPr>
                      <a:r>
                        <a:rPr lang="es-PE" b="1" dirty="0">
                          <a:latin typeface="+mj-lt"/>
                        </a:rPr>
                        <a:t>Fortalecimiento de la institucionalidad</a:t>
                      </a:r>
                    </a:p>
                  </p:txBody>
                </p:sp>
              </p:grpSp>
              <p:sp>
                <p:nvSpPr>
                  <p:cNvPr id="52" name="Conector 51"/>
                  <p:cNvSpPr/>
                  <p:nvPr/>
                </p:nvSpPr>
                <p:spPr>
                  <a:xfrm>
                    <a:off x="214119" y="1177339"/>
                    <a:ext cx="358452" cy="348336"/>
                  </a:xfrm>
                  <a:prstGeom prst="flowChartConnector">
                    <a:avLst/>
                  </a:prstGeom>
                  <a:ln>
                    <a:solidFill>
                      <a:schemeClr val="accent5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001">
                    <a:schemeClr val="dk2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s-PE" sz="2400" dirty="0"/>
                      <a:t>1</a:t>
                    </a:r>
                  </a:p>
                </p:txBody>
              </p:sp>
            </p:grpSp>
            <p:sp>
              <p:nvSpPr>
                <p:cNvPr id="54" name="Conector 53"/>
                <p:cNvSpPr/>
                <p:nvPr/>
              </p:nvSpPr>
              <p:spPr>
                <a:xfrm>
                  <a:off x="3020690" y="1204675"/>
                  <a:ext cx="358452" cy="348336"/>
                </a:xfrm>
                <a:prstGeom prst="flowChartConnector">
                  <a:avLst/>
                </a:prstGeom>
                <a:ln>
                  <a:solidFill>
                    <a:schemeClr val="accent5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001">
                  <a:schemeClr val="dk2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s-PE" sz="2400" dirty="0" smtClean="0"/>
                    <a:t>2</a:t>
                  </a:r>
                  <a:endParaRPr lang="es-PE" sz="2400" dirty="0"/>
                </a:p>
              </p:txBody>
            </p:sp>
          </p:grpSp>
          <p:sp>
            <p:nvSpPr>
              <p:cNvPr id="56" name="Conector 55"/>
              <p:cNvSpPr/>
              <p:nvPr/>
            </p:nvSpPr>
            <p:spPr>
              <a:xfrm>
                <a:off x="5989268" y="1523218"/>
                <a:ext cx="358452" cy="348336"/>
              </a:xfrm>
              <a:prstGeom prst="flowChartConnector">
                <a:avLst/>
              </a:prstGeom>
              <a:ln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001">
                <a:schemeClr val="dk2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PE" sz="2400" dirty="0"/>
                  <a:t>3</a:t>
                </a:r>
              </a:p>
            </p:txBody>
          </p:sp>
        </p:grpSp>
        <p:sp>
          <p:nvSpPr>
            <p:cNvPr id="13" name="CuadroTexto 12"/>
            <p:cNvSpPr txBox="1"/>
            <p:nvPr/>
          </p:nvSpPr>
          <p:spPr>
            <a:xfrm>
              <a:off x="4552117" y="2149035"/>
              <a:ext cx="2512267" cy="28931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+mj-lt"/>
                <a:buAutoNum type="arabicPeriod"/>
              </a:pPr>
              <a:r>
                <a:rPr lang="es-PE" sz="1400" dirty="0"/>
                <a:t>Agendas territoriales priorizadas y consensuadas</a:t>
              </a:r>
              <a:r>
                <a:rPr lang="es-PE" sz="1400" dirty="0" smtClean="0"/>
                <a:t>.</a:t>
              </a:r>
            </a:p>
            <a:p>
              <a:pPr marL="342900" indent="-342900">
                <a:buFont typeface="+mj-lt"/>
                <a:buAutoNum type="arabicPeriod"/>
              </a:pPr>
              <a:endParaRPr lang="es-PE" sz="1400" dirty="0"/>
            </a:p>
            <a:p>
              <a:pPr marL="342900" indent="-342900">
                <a:buFont typeface="+mj-lt"/>
                <a:buAutoNum type="arabicPeriod"/>
              </a:pPr>
              <a:r>
                <a:rPr lang="es-PE" sz="1400" dirty="0"/>
                <a:t>Comisión Multisectorial e Intergubernamental para el Fortalecimiento de la </a:t>
              </a:r>
              <a:r>
                <a:rPr lang="es-PE" sz="1400" dirty="0" smtClean="0"/>
                <a:t>Descentralización.</a:t>
              </a:r>
            </a:p>
            <a:p>
              <a:pPr marL="342900" indent="-342900">
                <a:buFont typeface="+mj-lt"/>
                <a:buAutoNum type="arabicPeriod"/>
              </a:pPr>
              <a:endParaRPr lang="es-PE" sz="1400" dirty="0" smtClean="0"/>
            </a:p>
            <a:p>
              <a:pPr marL="342900" indent="-342900">
                <a:buFont typeface="+mj-lt"/>
                <a:buAutoNum type="arabicPeriod"/>
              </a:pPr>
              <a:r>
                <a:rPr lang="es-PE" sz="1400" dirty="0" smtClean="0"/>
                <a:t>Mecanismos de integración </a:t>
              </a:r>
              <a:r>
                <a:rPr lang="es-PE" sz="1400" dirty="0"/>
                <a:t>territorial para el </a:t>
              </a:r>
              <a:r>
                <a:rPr lang="es-PE" sz="1400" dirty="0" smtClean="0"/>
                <a:t>desarrollo: Mancomunidades y ARD.</a:t>
              </a:r>
              <a:endParaRPr lang="es-PE" sz="1400" dirty="0"/>
            </a:p>
          </p:txBody>
        </p:sp>
        <p:sp>
          <p:nvSpPr>
            <p:cNvPr id="60" name="CuadroTexto 59"/>
            <p:cNvSpPr txBox="1"/>
            <p:nvPr/>
          </p:nvSpPr>
          <p:spPr>
            <a:xfrm>
              <a:off x="875822" y="2127114"/>
              <a:ext cx="2576191" cy="35394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+mj-lt"/>
                <a:buAutoNum type="arabicPeriod"/>
              </a:pPr>
              <a:r>
                <a:rPr lang="es-PE" sz="1400" dirty="0"/>
                <a:t>Predictibilidad </a:t>
              </a:r>
              <a:r>
                <a:rPr lang="es-PE" sz="1400" dirty="0" smtClean="0"/>
                <a:t>en las transferencias </a:t>
              </a:r>
              <a:r>
                <a:rPr lang="es-PE" sz="1400" dirty="0"/>
                <a:t>d</a:t>
              </a:r>
              <a:r>
                <a:rPr lang="es-PE" sz="1400" dirty="0" smtClean="0"/>
                <a:t>escentralizadas.</a:t>
              </a:r>
              <a:endParaRPr lang="es-PE" sz="1400" dirty="0"/>
            </a:p>
            <a:p>
              <a:pPr marL="342900" indent="-342900">
                <a:buFont typeface="+mj-lt"/>
                <a:buAutoNum type="arabicPeriod"/>
              </a:pPr>
              <a:endParaRPr lang="es-PE" sz="1400" dirty="0"/>
            </a:p>
            <a:p>
              <a:pPr marL="342900" indent="-342900">
                <a:buFont typeface="+mj-lt"/>
                <a:buAutoNum type="arabicPeriod"/>
              </a:pPr>
              <a:r>
                <a:rPr lang="es-PE" sz="1400" dirty="0"/>
                <a:t>Fondo Invierte para el Desarrollo Territorial (</a:t>
              </a:r>
              <a:r>
                <a:rPr lang="es-PE" sz="1400" dirty="0" smtClean="0"/>
                <a:t>FIDT).</a:t>
              </a:r>
            </a:p>
            <a:p>
              <a:pPr marL="342900" indent="-342900">
                <a:buFont typeface="+mj-lt"/>
                <a:buAutoNum type="arabicPeriod"/>
              </a:pPr>
              <a:endParaRPr lang="es-PE" sz="1400" dirty="0"/>
            </a:p>
            <a:p>
              <a:pPr marL="342900" indent="-342900">
                <a:buFont typeface="+mj-lt"/>
                <a:buAutoNum type="arabicPeriod"/>
              </a:pPr>
              <a:r>
                <a:rPr lang="es-PE" sz="1400" dirty="0"/>
                <a:t>Caracterización de gobiernos locales (Tipología de Municipalidades).</a:t>
              </a:r>
            </a:p>
            <a:p>
              <a:pPr marL="342900" indent="-342900">
                <a:buFont typeface="+mj-lt"/>
                <a:buAutoNum type="arabicPeriod"/>
              </a:pPr>
              <a:endParaRPr lang="es-PE" sz="1400" dirty="0" smtClean="0"/>
            </a:p>
            <a:p>
              <a:pPr marL="342900" indent="-342900">
                <a:buFont typeface="+mj-lt"/>
                <a:buAutoNum type="arabicPeriod"/>
              </a:pPr>
              <a:r>
                <a:rPr lang="es-PE" sz="1400" dirty="0" smtClean="0"/>
                <a:t>Plataforma </a:t>
              </a:r>
              <a:r>
                <a:rPr lang="es-PE" sz="1400" dirty="0"/>
                <a:t>de </a:t>
              </a:r>
              <a:r>
                <a:rPr lang="es-PE" sz="1400" dirty="0" smtClean="0"/>
                <a:t>servicio de información y acompañamiento para el </a:t>
              </a:r>
              <a:r>
                <a:rPr lang="es-PE" sz="1400" dirty="0"/>
                <a:t>nivel regional y </a:t>
              </a:r>
              <a:r>
                <a:rPr lang="es-PE" sz="1400" dirty="0" smtClean="0"/>
                <a:t>municipal.</a:t>
              </a:r>
              <a:endParaRPr lang="es-PE" sz="1400" dirty="0"/>
            </a:p>
            <a:p>
              <a:pPr marL="342900" indent="-342900">
                <a:buFont typeface="+mj-lt"/>
                <a:buAutoNum type="arabicPeriod"/>
              </a:pPr>
              <a:endParaRPr lang="es-PE" sz="1400" dirty="0"/>
            </a:p>
          </p:txBody>
        </p:sp>
        <p:sp>
          <p:nvSpPr>
            <p:cNvPr id="61" name="CuadroTexto 60"/>
            <p:cNvSpPr txBox="1"/>
            <p:nvPr/>
          </p:nvSpPr>
          <p:spPr>
            <a:xfrm>
              <a:off x="8164488" y="2131519"/>
              <a:ext cx="2852135" cy="28931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+mj-lt"/>
                <a:buAutoNum type="arabicPeriod"/>
              </a:pPr>
              <a:r>
                <a:rPr lang="es-PE" sz="1400" dirty="0" smtClean="0"/>
                <a:t>Comisión </a:t>
              </a:r>
              <a:r>
                <a:rPr lang="es-PE" sz="1400" dirty="0"/>
                <a:t>Multisectorial e Intergubernamental para el Establecimiento y Seguimiento de Acciones Públicas Prioritarias para la Promoción del Desarrollo Sostenible de los Territorios de la </a:t>
              </a:r>
              <a:r>
                <a:rPr lang="es-PE" sz="1400" dirty="0" smtClean="0"/>
                <a:t>Amazonía.</a:t>
              </a:r>
            </a:p>
            <a:p>
              <a:pPr marL="342900" indent="-342900">
                <a:buFont typeface="+mj-lt"/>
                <a:buAutoNum type="arabicPeriod"/>
              </a:pPr>
              <a:endParaRPr lang="es-PE" sz="1400" dirty="0" smtClean="0"/>
            </a:p>
            <a:p>
              <a:pPr marL="342900" indent="-342900">
                <a:buFont typeface="+mj-lt"/>
                <a:buAutoNum type="arabicPeriod"/>
              </a:pPr>
              <a:r>
                <a:rPr lang="es-PE" sz="1400" dirty="0" smtClean="0"/>
                <a:t>Programa </a:t>
              </a:r>
              <a:r>
                <a:rPr lang="es-PE" sz="1400" dirty="0"/>
                <a:t>de Inducción para la transferencia y buen inicio de gestión regional y </a:t>
              </a:r>
              <a:r>
                <a:rPr lang="es-PE" sz="1400" dirty="0" smtClean="0"/>
                <a:t>municipal.</a:t>
              </a:r>
              <a:endParaRPr lang="es-PE" sz="1400" dirty="0"/>
            </a:p>
            <a:p>
              <a:r>
                <a:rPr lang="es-PE" sz="1400" dirty="0"/>
                <a:t/>
              </a:r>
              <a:br>
                <a:rPr lang="es-PE" sz="1400" dirty="0"/>
              </a:br>
              <a:endParaRPr lang="es-PE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254264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17014"/>
            <a:ext cx="2262974" cy="419386"/>
          </a:xfrm>
          <a:prstGeom prst="rect">
            <a:avLst/>
          </a:prstGeom>
        </p:spPr>
      </p:pic>
      <p:pic>
        <p:nvPicPr>
          <p:cNvPr id="1026" name="Picture 2" descr="Resultado de imagen para LOGO EL PERU PRIMER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331" y="6253863"/>
            <a:ext cx="2134543" cy="481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Conector recto 7"/>
          <p:cNvCxnSpPr/>
          <p:nvPr/>
        </p:nvCxnSpPr>
        <p:spPr>
          <a:xfrm>
            <a:off x="0" y="6184527"/>
            <a:ext cx="12192000" cy="0"/>
          </a:xfrm>
          <a:prstGeom prst="line">
            <a:avLst/>
          </a:prstGeom>
          <a:ln w="476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ángulo 19"/>
          <p:cNvSpPr/>
          <p:nvPr/>
        </p:nvSpPr>
        <p:spPr>
          <a:xfrm>
            <a:off x="0" y="-67213"/>
            <a:ext cx="12192000" cy="52353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48000">
                <a:schemeClr val="bg1">
                  <a:lumMod val="95000"/>
                </a:schemeClr>
              </a:gs>
              <a:gs pos="16000">
                <a:schemeClr val="bg1">
                  <a:lumMod val="85000"/>
                </a:schemeClr>
              </a:gs>
              <a:gs pos="100000">
                <a:schemeClr val="bg1">
                  <a:alpha val="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PE">
              <a:latin typeface="+mj-lt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584886" y="752662"/>
            <a:ext cx="6132350" cy="400110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s-PE" sz="2000" b="1" dirty="0" smtClean="0">
                <a:latin typeface="+mj-lt"/>
              </a:rPr>
              <a:t>1.1</a:t>
            </a:r>
            <a:r>
              <a:rPr lang="es-PE" sz="2000" b="1" dirty="0">
                <a:latin typeface="+mj-lt"/>
              </a:rPr>
              <a:t>. Predictibilidad en </a:t>
            </a:r>
            <a:r>
              <a:rPr lang="es-PE" sz="2000" b="1" dirty="0" smtClean="0">
                <a:latin typeface="+mj-lt"/>
              </a:rPr>
              <a:t>las transferencias descentralizadas</a:t>
            </a:r>
            <a:endParaRPr lang="es-PE" sz="2000" b="1" dirty="0">
              <a:latin typeface="+mj-lt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3591190" y="1961976"/>
            <a:ext cx="3986879" cy="4785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PE" sz="1200" b="1" u="sng" dirty="0">
                <a:latin typeface="+mj-lt"/>
              </a:rPr>
              <a:t>Transferencias del Gobierno Nacional a los Gobiernos Regionales </a:t>
            </a:r>
            <a:r>
              <a:rPr lang="es-PE" sz="1200" dirty="0">
                <a:latin typeface="+mj-lt"/>
              </a:rPr>
              <a:t>por 4,4 mil millones y a los Gobiernos Locales por  7,1 mil </a:t>
            </a:r>
            <a:r>
              <a:rPr lang="es-PE" sz="1200" dirty="0" smtClean="0">
                <a:latin typeface="+mj-lt"/>
              </a:rPr>
              <a:t>millones.</a:t>
            </a:r>
            <a:endParaRPr lang="es-PE" sz="1200" dirty="0">
              <a:latin typeface="+mj-lt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es-PE" sz="1200" dirty="0">
              <a:latin typeface="+mj-lt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PE" sz="1200" dirty="0">
                <a:latin typeface="+mj-lt"/>
              </a:rPr>
              <a:t>Acceso a Fondos vía FONIPREL en 2018 : 1,1 mil millones</a:t>
            </a:r>
          </a:p>
          <a:p>
            <a:pPr algn="just"/>
            <a:endParaRPr lang="es-PE" sz="1200" dirty="0">
              <a:latin typeface="+mj-lt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PE" sz="1200" b="1" u="sng" dirty="0">
                <a:latin typeface="+mj-lt"/>
              </a:rPr>
              <a:t>Incremento del total de presupuesto </a:t>
            </a:r>
            <a:r>
              <a:rPr lang="es-PE" sz="1200" dirty="0">
                <a:latin typeface="+mj-lt"/>
              </a:rPr>
              <a:t>programado para el siguiente </a:t>
            </a:r>
            <a:r>
              <a:rPr lang="es-PE" sz="1200" dirty="0" smtClean="0">
                <a:latin typeface="+mj-lt"/>
              </a:rPr>
              <a:t>año </a:t>
            </a:r>
            <a:r>
              <a:rPr lang="es-PE" sz="1200" dirty="0">
                <a:latin typeface="+mj-lt"/>
              </a:rPr>
              <a:t>(2019</a:t>
            </a:r>
            <a:r>
              <a:rPr lang="es-PE" sz="1200" dirty="0" smtClean="0">
                <a:latin typeface="+mj-lt"/>
              </a:rPr>
              <a:t>):</a:t>
            </a:r>
            <a:endParaRPr lang="es-PE" sz="1200" dirty="0">
              <a:latin typeface="+mj-lt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PE" sz="1200" dirty="0">
                <a:latin typeface="+mj-lt"/>
              </a:rPr>
              <a:t>Participación de Gobiernos Locales y Regionales se incrementa de 26.6% al 29.6%.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419" sz="1200" dirty="0">
                <a:latin typeface="+mj-lt"/>
              </a:rPr>
              <a:t>E</a:t>
            </a:r>
            <a:r>
              <a:rPr lang="es-PE" sz="1200" dirty="0">
                <a:latin typeface="+mj-lt"/>
              </a:rPr>
              <a:t>l PIA de los Gobiernos Regionales se incrementa en 15.9% y el de los gobiernos locales en 24.4%. </a:t>
            </a: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endParaRPr lang="es-419" sz="1200" dirty="0">
              <a:latin typeface="+mj-lt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PE" sz="1200" b="1" u="sng" dirty="0">
                <a:latin typeface="+mj-lt"/>
              </a:rPr>
              <a:t>Incremento del presupuesto programado de inversiones </a:t>
            </a:r>
            <a:r>
              <a:rPr lang="es-PE" sz="1200" dirty="0" smtClean="0">
                <a:latin typeface="+mj-lt"/>
              </a:rPr>
              <a:t>(</a:t>
            </a:r>
            <a:r>
              <a:rPr lang="es-PE" sz="1200" i="1" dirty="0" smtClean="0">
                <a:latin typeface="+mj-lt"/>
              </a:rPr>
              <a:t>adquisición de activos no financieros</a:t>
            </a:r>
            <a:r>
              <a:rPr lang="es-PE" sz="1200" dirty="0" smtClean="0">
                <a:latin typeface="+mj-lt"/>
              </a:rPr>
              <a:t>) </a:t>
            </a:r>
            <a:r>
              <a:rPr lang="es-PE" sz="1200" dirty="0">
                <a:latin typeface="+mj-lt"/>
              </a:rPr>
              <a:t>para el siguiente </a:t>
            </a:r>
            <a:r>
              <a:rPr lang="es-PE" sz="1200" dirty="0" smtClean="0">
                <a:latin typeface="+mj-lt"/>
              </a:rPr>
              <a:t>año </a:t>
            </a:r>
            <a:r>
              <a:rPr lang="es-PE" sz="1200" dirty="0">
                <a:latin typeface="+mj-lt"/>
              </a:rPr>
              <a:t>(2019</a:t>
            </a:r>
            <a:r>
              <a:rPr lang="es-PE" sz="1200" dirty="0" smtClean="0">
                <a:latin typeface="+mj-lt"/>
              </a:rPr>
              <a:t>):</a:t>
            </a:r>
            <a:endParaRPr lang="es-PE" sz="1200" dirty="0">
              <a:latin typeface="+mj-lt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PE" sz="1200" dirty="0">
                <a:latin typeface="+mj-lt"/>
              </a:rPr>
              <a:t>Participación de Gobiernos Locales y Regionales se incrementa de 32.8% al 47.4%.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419" sz="1200" dirty="0">
                <a:latin typeface="+mj-lt"/>
              </a:rPr>
              <a:t>E</a:t>
            </a:r>
            <a:r>
              <a:rPr lang="es-PE" sz="1200" dirty="0">
                <a:latin typeface="+mj-lt"/>
              </a:rPr>
              <a:t>l PIA de los Gobiernos Regionales se incrementa en 62.0% y el de los gobiernos locales en 63.1%.</a:t>
            </a: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endParaRPr lang="es-PE" sz="1100" dirty="0">
              <a:latin typeface="+mj-lt"/>
            </a:endParaRPr>
          </a:p>
          <a:p>
            <a:pPr lvl="1" algn="just"/>
            <a:endParaRPr lang="es-PE" sz="1400" dirty="0">
              <a:latin typeface="+mj-lt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es-PE" sz="1600" dirty="0">
              <a:latin typeface="+mj-lt"/>
            </a:endParaRPr>
          </a:p>
          <a:p>
            <a:pPr algn="just"/>
            <a:endParaRPr lang="es-PE" sz="1600" dirty="0">
              <a:latin typeface="+mj-lt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8275745" y="1961976"/>
            <a:ext cx="3636169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PE" sz="1450" dirty="0">
                <a:latin typeface="+mj-lt"/>
              </a:rPr>
              <a:t>Las sucesivas transferencias </a:t>
            </a:r>
            <a:r>
              <a:rPr lang="es-PE" sz="1450" dirty="0" smtClean="0">
                <a:latin typeface="+mj-lt"/>
              </a:rPr>
              <a:t>serán sustituidas </a:t>
            </a:r>
            <a:r>
              <a:rPr lang="es-PE" sz="1450" dirty="0">
                <a:latin typeface="+mj-lt"/>
              </a:rPr>
              <a:t>progresivamente por el incremento del PIA, generando mayor predictibilidad y continuidad de la inversión en los territorios. </a:t>
            </a:r>
          </a:p>
          <a:p>
            <a:pPr algn="just"/>
            <a:endParaRPr lang="es-PE" sz="1450" dirty="0">
              <a:latin typeface="+mj-lt"/>
            </a:endParaRPr>
          </a:p>
          <a:p>
            <a:pPr algn="just"/>
            <a:r>
              <a:rPr lang="es-PE" sz="1400" b="1" u="sng" dirty="0"/>
              <a:t>Agenda con la Comisión de Descentralización:</a:t>
            </a:r>
          </a:p>
          <a:p>
            <a:pPr algn="just"/>
            <a:endParaRPr lang="es-PE" sz="1450" b="1" u="sng" dirty="0"/>
          </a:p>
          <a:p>
            <a:pPr marL="285750" lvl="1" indent="-285750" algn="just">
              <a:buFont typeface="Wingdings" panose="05000000000000000000" pitchFamily="2" charset="2"/>
              <a:buChar char="q"/>
            </a:pPr>
            <a:r>
              <a:rPr lang="es-PE" sz="1450" dirty="0">
                <a:latin typeface="+mj-lt"/>
              </a:rPr>
              <a:t>La implementación de un Fondo de Estabilización del Canon, el cual permitirá afrontar los desequilibrios ante los cambios (volatilidad) en el </a:t>
            </a:r>
            <a:r>
              <a:rPr lang="es-PE" sz="1450" dirty="0" smtClean="0">
                <a:latin typeface="+mj-lt"/>
              </a:rPr>
              <a:t>precio </a:t>
            </a:r>
            <a:r>
              <a:rPr lang="es-PE" sz="1450" dirty="0">
                <a:latin typeface="+mj-lt"/>
              </a:rPr>
              <a:t>de los </a:t>
            </a:r>
            <a:r>
              <a:rPr lang="es-PE" sz="1450" dirty="0" smtClean="0">
                <a:latin typeface="+mj-lt"/>
              </a:rPr>
              <a:t>minerales. Se </a:t>
            </a:r>
            <a:r>
              <a:rPr lang="es-PE" sz="1450" dirty="0">
                <a:latin typeface="+mj-lt"/>
              </a:rPr>
              <a:t>realizará a través de la modificación del artículo 6° y otros de la Ley N° 27506, Ley del Canon. 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es-PE" sz="1500" dirty="0">
              <a:latin typeface="+mj-lt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es-PE" sz="1600" dirty="0">
              <a:latin typeface="+mj-lt"/>
            </a:endParaRPr>
          </a:p>
        </p:txBody>
      </p:sp>
      <p:sp>
        <p:nvSpPr>
          <p:cNvPr id="19" name="Rectángulo 18"/>
          <p:cNvSpPr/>
          <p:nvPr/>
        </p:nvSpPr>
        <p:spPr>
          <a:xfrm>
            <a:off x="274642" y="1961976"/>
            <a:ext cx="2618872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s-PE" sz="1400" b="1" dirty="0">
                <a:solidFill>
                  <a:srgbClr val="C00000"/>
                </a:solidFill>
                <a:latin typeface="+mj-lt"/>
              </a:rPr>
              <a:t>Asignación desordenada, inoportuna e insuficiente de recursos del Gobierno Nacional hacia los Gobiernos Regionales y Locales.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es-PE" sz="1400" b="1" dirty="0">
              <a:solidFill>
                <a:srgbClr val="C00000"/>
              </a:solidFill>
              <a:latin typeface="+mj-lt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s-PE" sz="1400" b="1" dirty="0">
                <a:solidFill>
                  <a:srgbClr val="C00000"/>
                </a:solidFill>
                <a:latin typeface="+mj-lt"/>
              </a:rPr>
              <a:t>Baja predictibilidad en las transferencias intergubernamentales para proyectos de inversión. </a:t>
            </a:r>
          </a:p>
          <a:p>
            <a:pPr algn="just"/>
            <a:endParaRPr lang="es-PE" sz="1400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23" name="Rectángulo 19"/>
          <p:cNvSpPr/>
          <p:nvPr/>
        </p:nvSpPr>
        <p:spPr>
          <a:xfrm>
            <a:off x="0" y="-2405"/>
            <a:ext cx="12192000" cy="52353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48000">
                <a:schemeClr val="bg1">
                  <a:lumMod val="95000"/>
                </a:schemeClr>
              </a:gs>
              <a:gs pos="16000">
                <a:schemeClr val="bg1">
                  <a:lumMod val="85000"/>
                </a:schemeClr>
              </a:gs>
              <a:gs pos="100000">
                <a:schemeClr val="bg1">
                  <a:alpha val="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es-PE" sz="2400" b="1" dirty="0">
                <a:solidFill>
                  <a:srgbClr val="C00000"/>
                </a:solidFill>
                <a:latin typeface="+mj-lt"/>
              </a:rPr>
              <a:t>             </a:t>
            </a:r>
            <a:r>
              <a:rPr lang="es-PE" sz="2400" b="1" dirty="0" smtClean="0">
                <a:solidFill>
                  <a:srgbClr val="C00000"/>
                </a:solidFill>
                <a:latin typeface="+mj-lt"/>
              </a:rPr>
              <a:t>1. Planificación territorial vía optimización de recursos públicos</a:t>
            </a:r>
            <a:endParaRPr lang="es-PE" sz="2400" b="1" dirty="0">
              <a:solidFill>
                <a:srgbClr val="C00000"/>
              </a:solidFill>
              <a:latin typeface="+mj-lt"/>
            </a:endParaRPr>
          </a:p>
        </p:txBody>
      </p:sp>
      <p:pic>
        <p:nvPicPr>
          <p:cNvPr id="25" name="Imagen 24"/>
          <p:cNvPicPr>
            <a:picLocks noChangeAspect="1"/>
          </p:cNvPicPr>
          <p:nvPr/>
        </p:nvPicPr>
        <p:blipFill rotWithShape="1">
          <a:blip r:embed="rId5"/>
          <a:srcRect l="5411" t="26159" r="21625"/>
          <a:stretch/>
        </p:blipFill>
        <p:spPr>
          <a:xfrm>
            <a:off x="58714" y="49683"/>
            <a:ext cx="702893" cy="471450"/>
          </a:xfrm>
          <a:prstGeom prst="rect">
            <a:avLst/>
          </a:prstGeom>
        </p:spPr>
      </p:pic>
      <p:grpSp>
        <p:nvGrpSpPr>
          <p:cNvPr id="17" name="Grupo 16"/>
          <p:cNvGrpSpPr/>
          <p:nvPr/>
        </p:nvGrpSpPr>
        <p:grpSpPr>
          <a:xfrm>
            <a:off x="936475" y="1380028"/>
            <a:ext cx="9879466" cy="378762"/>
            <a:chOff x="795676" y="1413319"/>
            <a:chExt cx="9879466" cy="378762"/>
          </a:xfrm>
        </p:grpSpPr>
        <p:sp>
          <p:nvSpPr>
            <p:cNvPr id="20" name="CuadroTexto 19"/>
            <p:cNvSpPr txBox="1"/>
            <p:nvPr/>
          </p:nvSpPr>
          <p:spPr>
            <a:xfrm>
              <a:off x="4917990" y="1422749"/>
              <a:ext cx="117801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b="1" dirty="0">
                  <a:latin typeface="+mj-lt"/>
                </a:rPr>
                <a:t>AVANCES</a:t>
              </a:r>
            </a:p>
          </p:txBody>
        </p:sp>
        <p:sp>
          <p:nvSpPr>
            <p:cNvPr id="22" name="CuadroTexto 21"/>
            <p:cNvSpPr txBox="1"/>
            <p:nvPr/>
          </p:nvSpPr>
          <p:spPr>
            <a:xfrm>
              <a:off x="9416895" y="1418751"/>
              <a:ext cx="12582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b="1" dirty="0">
                  <a:latin typeface="+mj-lt"/>
                </a:rPr>
                <a:t>AGENDA</a:t>
              </a:r>
            </a:p>
          </p:txBody>
        </p:sp>
        <p:sp>
          <p:nvSpPr>
            <p:cNvPr id="27" name="Flecha derecha 26"/>
            <p:cNvSpPr/>
            <p:nvPr/>
          </p:nvSpPr>
          <p:spPr>
            <a:xfrm>
              <a:off x="2767391" y="1481351"/>
              <a:ext cx="980303" cy="263610"/>
            </a:xfrm>
            <a:prstGeom prst="rightArrow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>
                <a:latin typeface="+mj-lt"/>
              </a:endParaRPr>
            </a:p>
          </p:txBody>
        </p:sp>
        <p:sp>
          <p:nvSpPr>
            <p:cNvPr id="29" name="Flecha derecha 28"/>
            <p:cNvSpPr/>
            <p:nvPr/>
          </p:nvSpPr>
          <p:spPr>
            <a:xfrm>
              <a:off x="7437270" y="1480321"/>
              <a:ext cx="980303" cy="263610"/>
            </a:xfrm>
            <a:prstGeom prst="rightArrow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>
                <a:latin typeface="+mj-lt"/>
              </a:endParaRPr>
            </a:p>
          </p:txBody>
        </p:sp>
        <p:sp>
          <p:nvSpPr>
            <p:cNvPr id="30" name="CuadroTexto 29">
              <a:extLst>
                <a:ext uri="{FF2B5EF4-FFF2-40B4-BE49-F238E27FC236}">
                  <a16:creationId xmlns="" xmlns:a16="http://schemas.microsoft.com/office/drawing/2014/main" id="{8428B7DF-F2C8-488A-9562-6103EFB600E4}"/>
                </a:ext>
              </a:extLst>
            </p:cNvPr>
            <p:cNvSpPr txBox="1"/>
            <p:nvPr/>
          </p:nvSpPr>
          <p:spPr>
            <a:xfrm>
              <a:off x="795676" y="1413319"/>
              <a:ext cx="15260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b="1" dirty="0" smtClean="0">
                  <a:latin typeface="+mj-lt"/>
                </a:rPr>
                <a:t>DIAGNÓSTICO</a:t>
              </a:r>
              <a:endParaRPr lang="es-PE" b="1" dirty="0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56371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02795"/>
            <a:ext cx="2262974" cy="419386"/>
          </a:xfrm>
          <a:prstGeom prst="rect">
            <a:avLst/>
          </a:prstGeom>
        </p:spPr>
      </p:pic>
      <p:pic>
        <p:nvPicPr>
          <p:cNvPr id="1026" name="Picture 2" descr="Resultado de imagen para LOGO EL PERU PRIMER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29025" y="6302795"/>
            <a:ext cx="2134543" cy="481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Conector recto 7"/>
          <p:cNvCxnSpPr/>
          <p:nvPr/>
        </p:nvCxnSpPr>
        <p:spPr>
          <a:xfrm>
            <a:off x="0" y="6184527"/>
            <a:ext cx="12192000" cy="0"/>
          </a:xfrm>
          <a:prstGeom prst="line">
            <a:avLst/>
          </a:prstGeom>
          <a:ln w="476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ángulo 19"/>
          <p:cNvSpPr/>
          <p:nvPr/>
        </p:nvSpPr>
        <p:spPr>
          <a:xfrm>
            <a:off x="0" y="-26024"/>
            <a:ext cx="12192000" cy="52353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48000">
                <a:schemeClr val="bg1">
                  <a:lumMod val="95000"/>
                </a:schemeClr>
              </a:gs>
              <a:gs pos="16000">
                <a:schemeClr val="bg1">
                  <a:lumMod val="85000"/>
                </a:schemeClr>
              </a:gs>
              <a:gs pos="100000">
                <a:schemeClr val="bg1">
                  <a:alpha val="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PE">
              <a:latin typeface="+mj-lt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584886" y="745009"/>
            <a:ext cx="7962589" cy="40011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s-PE" sz="2000" b="1" dirty="0">
                <a:latin typeface="+mj-lt"/>
              </a:rPr>
              <a:t>1</a:t>
            </a:r>
            <a:r>
              <a:rPr lang="es-PE" sz="2000" b="1" dirty="0" smtClean="0">
                <a:latin typeface="+mj-lt"/>
              </a:rPr>
              <a:t>.2</a:t>
            </a:r>
            <a:r>
              <a:rPr lang="es-PE" sz="2000" b="1" dirty="0">
                <a:latin typeface="+mj-lt"/>
              </a:rPr>
              <a:t>. Fondo Invierte para el Desarrollo Territorial (FIDT)</a:t>
            </a:r>
          </a:p>
        </p:txBody>
      </p:sp>
      <p:sp>
        <p:nvSpPr>
          <p:cNvPr id="29" name="Rectángulo 28"/>
          <p:cNvSpPr/>
          <p:nvPr/>
        </p:nvSpPr>
        <p:spPr>
          <a:xfrm>
            <a:off x="189615" y="2017929"/>
            <a:ext cx="312369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E" sz="1400" b="1" dirty="0">
                <a:solidFill>
                  <a:srgbClr val="C00000"/>
                </a:solidFill>
                <a:latin typeface="+mj-lt"/>
              </a:rPr>
              <a:t>Existencia de superposición y duplicidad de criterios y procedimientos para otorgar financiamiento o cofinanciamiento a los GR y GL.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3816991" y="1974399"/>
            <a:ext cx="430467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PE" sz="1600" dirty="0">
                <a:latin typeface="+mj-lt"/>
              </a:rPr>
              <a:t>A partir de la aprobación del DL N° 1435 que establece la implementación y funcionamiento del Fondo Invierte para el Desarrollo Territorial – FIDT se busca:</a:t>
            </a:r>
          </a:p>
          <a:p>
            <a:pPr algn="just"/>
            <a:endParaRPr lang="es-PE" sz="1600" dirty="0">
              <a:latin typeface="+mj-lt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PE" sz="1600" dirty="0">
                <a:latin typeface="+mj-lt"/>
              </a:rPr>
              <a:t>Contar con un único mecanismo que financie o cofinancie las inversiones de los GR y GL que generen un mayor impacto en la prestación de servicios públicos y la provisión de infraestructura.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es-PE" sz="1600" dirty="0">
              <a:latin typeface="+mj-lt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PE" sz="1600" dirty="0">
                <a:latin typeface="+mj-lt"/>
              </a:rPr>
              <a:t>Evitar la superposición y duplicidad de criterios y procedimientos para otorgar financiamiento o cofinanciamiento a los GR y GL.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es-PE" sz="1600" dirty="0">
              <a:latin typeface="+mj-lt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8632272" y="2048435"/>
            <a:ext cx="300325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PE" sz="1600" dirty="0">
                <a:latin typeface="+mj-lt"/>
              </a:rPr>
              <a:t>Aprobación del Reglamento, con la participación de PCM, MEF, MIDIS, ANGR, AMPE y REMURPE.</a:t>
            </a:r>
          </a:p>
          <a:p>
            <a:pPr algn="just"/>
            <a:endParaRPr lang="es-PE" sz="1600" dirty="0">
              <a:latin typeface="+mj-lt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PE" sz="1600" dirty="0">
                <a:latin typeface="+mj-lt"/>
              </a:rPr>
              <a:t>Diseño de fondos </a:t>
            </a:r>
            <a:r>
              <a:rPr lang="es-PE" sz="1600" dirty="0" smtClean="0">
                <a:latin typeface="+mj-lt"/>
              </a:rPr>
              <a:t>complementarios </a:t>
            </a:r>
            <a:r>
              <a:rPr lang="es-PE" sz="1600" dirty="0">
                <a:latin typeface="+mj-lt"/>
              </a:rPr>
              <a:t>y/o extensión de reglas de transparencia y predictibilidad de otros fondos sectoriales.</a:t>
            </a:r>
          </a:p>
        </p:txBody>
      </p:sp>
      <p:pic>
        <p:nvPicPr>
          <p:cNvPr id="16" name="Imagen 15"/>
          <p:cNvPicPr>
            <a:picLocks noChangeAspect="1"/>
          </p:cNvPicPr>
          <p:nvPr/>
        </p:nvPicPr>
        <p:blipFill rotWithShape="1">
          <a:blip r:embed="rId5"/>
          <a:srcRect l="5411" t="26159" r="21625"/>
          <a:stretch/>
        </p:blipFill>
        <p:spPr>
          <a:xfrm>
            <a:off x="58714" y="49683"/>
            <a:ext cx="702893" cy="471450"/>
          </a:xfrm>
          <a:prstGeom prst="rect">
            <a:avLst/>
          </a:prstGeom>
        </p:spPr>
      </p:pic>
      <p:sp>
        <p:nvSpPr>
          <p:cNvPr id="18" name="Rectángulo 17"/>
          <p:cNvSpPr/>
          <p:nvPr/>
        </p:nvSpPr>
        <p:spPr>
          <a:xfrm>
            <a:off x="761607" y="-18815"/>
            <a:ext cx="11430393" cy="52353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48000">
                <a:schemeClr val="bg1">
                  <a:lumMod val="95000"/>
                </a:schemeClr>
              </a:gs>
              <a:gs pos="16000">
                <a:schemeClr val="bg1">
                  <a:lumMod val="85000"/>
                </a:schemeClr>
              </a:gs>
              <a:gs pos="100000">
                <a:schemeClr val="bg1">
                  <a:alpha val="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es-PE" sz="2400" b="1" dirty="0">
                <a:solidFill>
                  <a:srgbClr val="C00000"/>
                </a:solidFill>
                <a:latin typeface="+mj-lt"/>
              </a:rPr>
              <a:t> 1. Planificación territorial vía optimización de recursos </a:t>
            </a:r>
            <a:r>
              <a:rPr lang="es-PE" sz="2400" b="1" dirty="0" smtClean="0">
                <a:solidFill>
                  <a:srgbClr val="C00000"/>
                </a:solidFill>
                <a:latin typeface="+mj-lt"/>
              </a:rPr>
              <a:t>públicos</a:t>
            </a:r>
            <a:endParaRPr lang="es-PE" sz="2400" b="1" dirty="0">
              <a:solidFill>
                <a:srgbClr val="C00000"/>
              </a:solidFill>
              <a:latin typeface="+mj-lt"/>
            </a:endParaRPr>
          </a:p>
        </p:txBody>
      </p:sp>
      <p:grpSp>
        <p:nvGrpSpPr>
          <p:cNvPr id="20" name="Grupo 19"/>
          <p:cNvGrpSpPr/>
          <p:nvPr/>
        </p:nvGrpSpPr>
        <p:grpSpPr>
          <a:xfrm>
            <a:off x="936475" y="1380028"/>
            <a:ext cx="9879466" cy="378762"/>
            <a:chOff x="795676" y="1413319"/>
            <a:chExt cx="9879466" cy="378762"/>
          </a:xfrm>
        </p:grpSpPr>
        <p:sp>
          <p:nvSpPr>
            <p:cNvPr id="22" name="CuadroTexto 21"/>
            <p:cNvSpPr txBox="1"/>
            <p:nvPr/>
          </p:nvSpPr>
          <p:spPr>
            <a:xfrm>
              <a:off x="4917990" y="1422749"/>
              <a:ext cx="117801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b="1" dirty="0">
                  <a:latin typeface="+mj-lt"/>
                </a:rPr>
                <a:t>AVANCES</a:t>
              </a:r>
            </a:p>
          </p:txBody>
        </p:sp>
        <p:sp>
          <p:nvSpPr>
            <p:cNvPr id="23" name="CuadroTexto 22"/>
            <p:cNvSpPr txBox="1"/>
            <p:nvPr/>
          </p:nvSpPr>
          <p:spPr>
            <a:xfrm>
              <a:off x="9416895" y="1418751"/>
              <a:ext cx="12582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b="1" dirty="0">
                  <a:latin typeface="+mj-lt"/>
                </a:rPr>
                <a:t>AGENDA</a:t>
              </a:r>
            </a:p>
          </p:txBody>
        </p:sp>
        <p:sp>
          <p:nvSpPr>
            <p:cNvPr id="25" name="Flecha derecha 24"/>
            <p:cNvSpPr/>
            <p:nvPr/>
          </p:nvSpPr>
          <p:spPr>
            <a:xfrm>
              <a:off x="2767391" y="1481351"/>
              <a:ext cx="980303" cy="263610"/>
            </a:xfrm>
            <a:prstGeom prst="rightArrow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>
                <a:latin typeface="+mj-lt"/>
              </a:endParaRPr>
            </a:p>
          </p:txBody>
        </p:sp>
        <p:sp>
          <p:nvSpPr>
            <p:cNvPr id="27" name="Flecha derecha 26"/>
            <p:cNvSpPr/>
            <p:nvPr/>
          </p:nvSpPr>
          <p:spPr>
            <a:xfrm>
              <a:off x="7437270" y="1480321"/>
              <a:ext cx="980303" cy="263610"/>
            </a:xfrm>
            <a:prstGeom prst="rightArrow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>
                <a:latin typeface="+mj-lt"/>
              </a:endParaRPr>
            </a:p>
          </p:txBody>
        </p:sp>
        <p:sp>
          <p:nvSpPr>
            <p:cNvPr id="30" name="CuadroTexto 29">
              <a:extLst>
                <a:ext uri="{FF2B5EF4-FFF2-40B4-BE49-F238E27FC236}">
                  <a16:creationId xmlns="" xmlns:a16="http://schemas.microsoft.com/office/drawing/2014/main" id="{8428B7DF-F2C8-488A-9562-6103EFB600E4}"/>
                </a:ext>
              </a:extLst>
            </p:cNvPr>
            <p:cNvSpPr txBox="1"/>
            <p:nvPr/>
          </p:nvSpPr>
          <p:spPr>
            <a:xfrm>
              <a:off x="795676" y="1413319"/>
              <a:ext cx="15260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b="1" dirty="0" smtClean="0">
                  <a:latin typeface="+mj-lt"/>
                </a:rPr>
                <a:t>DIAGNÓSTICO</a:t>
              </a:r>
              <a:endParaRPr lang="es-PE" b="1" dirty="0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55932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04" y="6338958"/>
            <a:ext cx="2262974" cy="419386"/>
          </a:xfrm>
          <a:prstGeom prst="rect">
            <a:avLst/>
          </a:prstGeom>
        </p:spPr>
      </p:pic>
      <p:pic>
        <p:nvPicPr>
          <p:cNvPr id="1026" name="Picture 2" descr="Resultado de imagen para LOGO EL PERU PRIMER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0050" y="6276404"/>
            <a:ext cx="2134543" cy="481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Conector recto 7"/>
          <p:cNvCxnSpPr/>
          <p:nvPr/>
        </p:nvCxnSpPr>
        <p:spPr>
          <a:xfrm>
            <a:off x="0" y="6184527"/>
            <a:ext cx="12192000" cy="0"/>
          </a:xfrm>
          <a:prstGeom prst="line">
            <a:avLst/>
          </a:prstGeom>
          <a:ln w="476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ángulo 19"/>
          <p:cNvSpPr/>
          <p:nvPr/>
        </p:nvSpPr>
        <p:spPr>
          <a:xfrm>
            <a:off x="0" y="-26024"/>
            <a:ext cx="12192000" cy="52353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48000">
                <a:schemeClr val="bg1">
                  <a:lumMod val="95000"/>
                </a:schemeClr>
              </a:gs>
              <a:gs pos="16000">
                <a:schemeClr val="bg1">
                  <a:lumMod val="85000"/>
                </a:schemeClr>
              </a:gs>
              <a:gs pos="100000">
                <a:schemeClr val="bg1">
                  <a:alpha val="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PE">
              <a:latin typeface="+mj-lt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506626" y="974985"/>
            <a:ext cx="10981038" cy="400110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s-PE" sz="2000" b="1" dirty="0">
                <a:latin typeface="+mj-lt"/>
              </a:rPr>
              <a:t>1.3. Caracterización de </a:t>
            </a:r>
            <a:r>
              <a:rPr lang="es-PE" sz="2000" b="1" dirty="0" smtClean="0">
                <a:latin typeface="+mj-lt"/>
              </a:rPr>
              <a:t>gobiernos </a:t>
            </a:r>
            <a:r>
              <a:rPr lang="es-PE" sz="2000" b="1" dirty="0">
                <a:latin typeface="+mj-lt"/>
              </a:rPr>
              <a:t>locales (</a:t>
            </a:r>
            <a:r>
              <a:rPr lang="es-PE" sz="2000" b="1" dirty="0" smtClean="0">
                <a:latin typeface="+mj-lt"/>
              </a:rPr>
              <a:t>Tipología de Municipalidades)</a:t>
            </a:r>
            <a:endParaRPr lang="es-PE" sz="2000" b="1" dirty="0">
              <a:latin typeface="+mj-lt"/>
            </a:endParaRPr>
          </a:p>
        </p:txBody>
      </p:sp>
      <p:sp>
        <p:nvSpPr>
          <p:cNvPr id="29" name="Rectángulo 28"/>
          <p:cNvSpPr/>
          <p:nvPr/>
        </p:nvSpPr>
        <p:spPr>
          <a:xfrm>
            <a:off x="71111" y="2275235"/>
            <a:ext cx="332794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s-PE" sz="1400" b="1" dirty="0">
                <a:solidFill>
                  <a:srgbClr val="C00000"/>
                </a:solidFill>
                <a:latin typeface="+mj-lt"/>
              </a:rPr>
              <a:t>Listado de municipalidades rurales requería de actualización.</a:t>
            </a:r>
          </a:p>
          <a:p>
            <a:pPr algn="just"/>
            <a:endParaRPr lang="es-PE" sz="1400" b="1" dirty="0">
              <a:solidFill>
                <a:srgbClr val="C00000"/>
              </a:solidFill>
              <a:latin typeface="+mj-lt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s-PE" sz="1400" b="1" dirty="0">
                <a:solidFill>
                  <a:srgbClr val="C00000"/>
                </a:solidFill>
                <a:latin typeface="+mj-lt"/>
              </a:rPr>
              <a:t>No existe una caracterización de distritos  que pueda ayudar a la focalización de la acción de los sectores y a la transferencia condicionada de recursos.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es-PE" sz="1400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3810982" y="2267323"/>
            <a:ext cx="398687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PE" sz="1500" dirty="0">
                <a:latin typeface="+mj-lt"/>
              </a:rPr>
              <a:t>Se tiene una metodología para la caracterización de distritos en relación a su grado de urbanidad y grado de ruralidad a partir de su población y la distancia hacia su capital distrital.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es-PE" sz="1500" dirty="0">
              <a:latin typeface="+mj-lt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PE" sz="1500" dirty="0">
                <a:latin typeface="+mj-lt"/>
              </a:rPr>
              <a:t>Se agrupa un conjunto reducido y significativo de categorías, a distritos que presentan ciertas similitudes (8 categorías).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es-PE" sz="1500" dirty="0">
              <a:latin typeface="+mj-lt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PE" sz="1500" dirty="0">
                <a:latin typeface="+mj-lt"/>
              </a:rPr>
              <a:t>La tipología contribuye a orientar la focalización de las intervenciones públicas en los distritos y la realización de acciones coordinadas con los respectivos Gobiernos Regionales y Gobiernos Locales para el desarrollo de los mismos.</a:t>
            </a:r>
          </a:p>
        </p:txBody>
      </p:sp>
      <p:sp>
        <p:nvSpPr>
          <p:cNvPr id="13" name="CuadroTexto 12"/>
          <p:cNvSpPr txBox="1"/>
          <p:nvPr/>
        </p:nvSpPr>
        <p:spPr>
          <a:xfrm>
            <a:off x="8288011" y="2337320"/>
            <a:ext cx="3632139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PE" sz="1600" dirty="0" smtClean="0">
                <a:latin typeface="+mj-lt"/>
              </a:rPr>
              <a:t>Implementación del </a:t>
            </a:r>
            <a:r>
              <a:rPr lang="es-PE" sz="1600" dirty="0">
                <a:latin typeface="+mj-lt"/>
              </a:rPr>
              <a:t>esquema normativo que reglamentará el listado de distritos y su caracterización</a:t>
            </a:r>
            <a:r>
              <a:rPr lang="es-PE" sz="1600" dirty="0" smtClean="0">
                <a:latin typeface="+mj-lt"/>
              </a:rPr>
              <a:t>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es-PE" sz="1600" dirty="0">
              <a:latin typeface="+mj-lt"/>
            </a:endParaRPr>
          </a:p>
          <a:p>
            <a:pPr algn="just"/>
            <a:r>
              <a:rPr lang="es-PE" sz="1600" b="1" u="sng" dirty="0">
                <a:latin typeface="+mj-lt"/>
              </a:rPr>
              <a:t>Agenda con la Comisión de Descentralización:</a:t>
            </a:r>
          </a:p>
          <a:p>
            <a:pPr marL="742950" lvl="1" indent="-285750" algn="just">
              <a:buFont typeface="Wingdings" panose="05000000000000000000" pitchFamily="2" charset="2"/>
              <a:buChar char="q"/>
            </a:pPr>
            <a:endParaRPr lang="es-PE" sz="1600" dirty="0">
              <a:latin typeface="+mj-lt"/>
            </a:endParaRPr>
          </a:p>
          <a:p>
            <a:pPr marL="285750" lvl="1" indent="-285750" algn="just">
              <a:buFont typeface="Wingdings" panose="05000000000000000000" pitchFamily="2" charset="2"/>
              <a:buChar char="q"/>
            </a:pPr>
            <a:r>
              <a:rPr lang="es-PE" sz="1600" dirty="0" smtClean="0">
                <a:latin typeface="+mj-lt"/>
              </a:rPr>
              <a:t>Modificar el Artículo 139° de la Ley N°27972, Ley Orgánica de Municipalidades, que define como rural distritos con población urbana no mayor al 50% de la población total.</a:t>
            </a:r>
            <a:endParaRPr lang="es-PE" sz="1600" dirty="0">
              <a:latin typeface="+mj-lt"/>
            </a:endParaRPr>
          </a:p>
          <a:p>
            <a:pPr algn="just"/>
            <a:endParaRPr lang="es-PE" sz="1600" dirty="0">
              <a:latin typeface="+mj-lt"/>
            </a:endParaRPr>
          </a:p>
        </p:txBody>
      </p:sp>
      <p:pic>
        <p:nvPicPr>
          <p:cNvPr id="19" name="Imagen 18"/>
          <p:cNvPicPr>
            <a:picLocks noChangeAspect="1"/>
          </p:cNvPicPr>
          <p:nvPr/>
        </p:nvPicPr>
        <p:blipFill rotWithShape="1">
          <a:blip r:embed="rId5"/>
          <a:srcRect l="5411" t="26159" r="21625"/>
          <a:stretch/>
        </p:blipFill>
        <p:spPr>
          <a:xfrm>
            <a:off x="58714" y="49683"/>
            <a:ext cx="702893" cy="471450"/>
          </a:xfrm>
          <a:prstGeom prst="rect">
            <a:avLst/>
          </a:prstGeom>
        </p:spPr>
      </p:pic>
      <p:sp>
        <p:nvSpPr>
          <p:cNvPr id="20" name="Rectángulo 19"/>
          <p:cNvSpPr/>
          <p:nvPr/>
        </p:nvSpPr>
        <p:spPr>
          <a:xfrm>
            <a:off x="761607" y="-18815"/>
            <a:ext cx="11430393" cy="52353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48000">
                <a:schemeClr val="bg1">
                  <a:lumMod val="95000"/>
                </a:schemeClr>
              </a:gs>
              <a:gs pos="16000">
                <a:schemeClr val="bg1">
                  <a:lumMod val="85000"/>
                </a:schemeClr>
              </a:gs>
              <a:gs pos="100000">
                <a:schemeClr val="bg1">
                  <a:alpha val="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es-PE" sz="2400" b="1" dirty="0">
                <a:solidFill>
                  <a:srgbClr val="C00000"/>
                </a:solidFill>
                <a:latin typeface="+mj-lt"/>
              </a:rPr>
              <a:t> 1. Planificación territorial vía optimización de recursos públicos</a:t>
            </a:r>
          </a:p>
        </p:txBody>
      </p:sp>
      <p:grpSp>
        <p:nvGrpSpPr>
          <p:cNvPr id="26" name="Grupo 25"/>
          <p:cNvGrpSpPr/>
          <p:nvPr/>
        </p:nvGrpSpPr>
        <p:grpSpPr>
          <a:xfrm>
            <a:off x="1156267" y="1736127"/>
            <a:ext cx="9879466" cy="378762"/>
            <a:chOff x="795676" y="1413319"/>
            <a:chExt cx="9879466" cy="378762"/>
          </a:xfrm>
        </p:grpSpPr>
        <p:sp>
          <p:nvSpPr>
            <p:cNvPr id="27" name="CuadroTexto 26"/>
            <p:cNvSpPr txBox="1"/>
            <p:nvPr/>
          </p:nvSpPr>
          <p:spPr>
            <a:xfrm>
              <a:off x="4917990" y="1422749"/>
              <a:ext cx="117801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b="1" dirty="0">
                  <a:latin typeface="+mj-lt"/>
                </a:rPr>
                <a:t>AVANCES</a:t>
              </a:r>
            </a:p>
          </p:txBody>
        </p:sp>
        <p:sp>
          <p:nvSpPr>
            <p:cNvPr id="30" name="CuadroTexto 29"/>
            <p:cNvSpPr txBox="1"/>
            <p:nvPr/>
          </p:nvSpPr>
          <p:spPr>
            <a:xfrm>
              <a:off x="9416895" y="1418751"/>
              <a:ext cx="12582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b="1" dirty="0">
                  <a:latin typeface="+mj-lt"/>
                </a:rPr>
                <a:t>AGENDA</a:t>
              </a:r>
            </a:p>
          </p:txBody>
        </p:sp>
        <p:sp>
          <p:nvSpPr>
            <p:cNvPr id="31" name="Flecha derecha 30"/>
            <p:cNvSpPr/>
            <p:nvPr/>
          </p:nvSpPr>
          <p:spPr>
            <a:xfrm>
              <a:off x="2767391" y="1481351"/>
              <a:ext cx="980303" cy="263610"/>
            </a:xfrm>
            <a:prstGeom prst="rightArrow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>
                <a:latin typeface="+mj-lt"/>
              </a:endParaRPr>
            </a:p>
          </p:txBody>
        </p:sp>
        <p:sp>
          <p:nvSpPr>
            <p:cNvPr id="32" name="Flecha derecha 31"/>
            <p:cNvSpPr/>
            <p:nvPr/>
          </p:nvSpPr>
          <p:spPr>
            <a:xfrm>
              <a:off x="7437270" y="1480321"/>
              <a:ext cx="980303" cy="263610"/>
            </a:xfrm>
            <a:prstGeom prst="rightArrow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>
                <a:latin typeface="+mj-lt"/>
              </a:endParaRPr>
            </a:p>
          </p:txBody>
        </p:sp>
        <p:sp>
          <p:nvSpPr>
            <p:cNvPr id="33" name="CuadroTexto 32">
              <a:extLst>
                <a:ext uri="{FF2B5EF4-FFF2-40B4-BE49-F238E27FC236}">
                  <a16:creationId xmlns="" xmlns:a16="http://schemas.microsoft.com/office/drawing/2014/main" id="{8428B7DF-F2C8-488A-9562-6103EFB600E4}"/>
                </a:ext>
              </a:extLst>
            </p:cNvPr>
            <p:cNvSpPr txBox="1"/>
            <p:nvPr/>
          </p:nvSpPr>
          <p:spPr>
            <a:xfrm>
              <a:off x="795676" y="1413319"/>
              <a:ext cx="15260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b="1" dirty="0" smtClean="0">
                  <a:latin typeface="+mj-lt"/>
                </a:rPr>
                <a:t>DIAGNÓSTICO</a:t>
              </a:r>
              <a:endParaRPr lang="es-PE" b="1" dirty="0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04451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62" y="6330530"/>
            <a:ext cx="2262974" cy="419386"/>
          </a:xfrm>
          <a:prstGeom prst="rect">
            <a:avLst/>
          </a:prstGeom>
        </p:spPr>
      </p:pic>
      <p:pic>
        <p:nvPicPr>
          <p:cNvPr id="1026" name="Picture 2" descr="Resultado de imagen para LOGO EL PERU PRIMER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0059" y="6237388"/>
            <a:ext cx="2134543" cy="481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Conector recto 7"/>
          <p:cNvCxnSpPr/>
          <p:nvPr/>
        </p:nvCxnSpPr>
        <p:spPr>
          <a:xfrm>
            <a:off x="0" y="6184527"/>
            <a:ext cx="12192000" cy="0"/>
          </a:xfrm>
          <a:prstGeom prst="line">
            <a:avLst/>
          </a:prstGeom>
          <a:ln w="476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ángulo 19"/>
          <p:cNvSpPr/>
          <p:nvPr/>
        </p:nvSpPr>
        <p:spPr>
          <a:xfrm>
            <a:off x="0" y="-26024"/>
            <a:ext cx="12192000" cy="52353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48000">
                <a:schemeClr val="bg1">
                  <a:lumMod val="95000"/>
                </a:schemeClr>
              </a:gs>
              <a:gs pos="16000">
                <a:schemeClr val="bg1">
                  <a:lumMod val="85000"/>
                </a:schemeClr>
              </a:gs>
              <a:gs pos="100000">
                <a:schemeClr val="bg1">
                  <a:alpha val="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PE">
              <a:latin typeface="+mj-lt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331142" y="831818"/>
            <a:ext cx="11529716" cy="400110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s-PE" sz="2000" b="1" dirty="0" smtClean="0">
                <a:latin typeface="+mj-lt"/>
              </a:rPr>
              <a:t>1.4. Plataforma </a:t>
            </a:r>
            <a:r>
              <a:rPr lang="es-PE" sz="2000" b="1" dirty="0">
                <a:latin typeface="+mj-lt"/>
              </a:rPr>
              <a:t>de </a:t>
            </a:r>
            <a:r>
              <a:rPr lang="es-PE" sz="2000" b="1" dirty="0" smtClean="0">
                <a:latin typeface="+mj-lt"/>
              </a:rPr>
              <a:t>servicio de </a:t>
            </a:r>
            <a:r>
              <a:rPr lang="es-PE" sz="2000" b="1" dirty="0">
                <a:latin typeface="+mj-lt"/>
              </a:rPr>
              <a:t>i</a:t>
            </a:r>
            <a:r>
              <a:rPr lang="es-PE" sz="2000" b="1" dirty="0" smtClean="0">
                <a:latin typeface="+mj-lt"/>
              </a:rPr>
              <a:t>nformación y acompañamiento para el </a:t>
            </a:r>
            <a:r>
              <a:rPr lang="es-PE" sz="2000" b="1" dirty="0">
                <a:latin typeface="+mj-lt"/>
              </a:rPr>
              <a:t>nivel </a:t>
            </a:r>
            <a:r>
              <a:rPr lang="es-PE" sz="2000" b="1" dirty="0" smtClean="0">
                <a:latin typeface="+mj-lt"/>
              </a:rPr>
              <a:t>regional y municipal</a:t>
            </a:r>
            <a:endParaRPr lang="es-PE" sz="2000" b="1" dirty="0">
              <a:latin typeface="+mj-lt"/>
            </a:endParaRPr>
          </a:p>
        </p:txBody>
      </p:sp>
      <p:sp>
        <p:nvSpPr>
          <p:cNvPr id="29" name="Rectángulo 28"/>
          <p:cNvSpPr/>
          <p:nvPr/>
        </p:nvSpPr>
        <p:spPr>
          <a:xfrm>
            <a:off x="179875" y="1889298"/>
            <a:ext cx="2743055" cy="22929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s-PE" sz="1300" b="1" dirty="0" smtClean="0">
                <a:solidFill>
                  <a:srgbClr val="C00000"/>
                </a:solidFill>
                <a:latin typeface="+mj-lt"/>
              </a:rPr>
              <a:t>Dificultad </a:t>
            </a:r>
            <a:r>
              <a:rPr lang="es-PE" sz="1300" b="1" dirty="0">
                <a:solidFill>
                  <a:srgbClr val="C00000"/>
                </a:solidFill>
                <a:latin typeface="+mj-lt"/>
              </a:rPr>
              <a:t>en acceso a información ordenada y actualizada </a:t>
            </a:r>
            <a:r>
              <a:rPr lang="es-PE" sz="1300" b="1" dirty="0" smtClean="0">
                <a:solidFill>
                  <a:srgbClr val="C00000"/>
                </a:solidFill>
                <a:latin typeface="+mj-lt"/>
              </a:rPr>
              <a:t>para el apoyo a la gestión de autoridades y funcionarios </a:t>
            </a:r>
            <a:r>
              <a:rPr lang="es-PE" sz="1300" b="1" dirty="0">
                <a:solidFill>
                  <a:srgbClr val="C00000"/>
                </a:solidFill>
                <a:latin typeface="+mj-lt"/>
              </a:rPr>
              <a:t>de gobiernos regionales y municipales</a:t>
            </a:r>
            <a:r>
              <a:rPr lang="es-PE" sz="1300" b="1" dirty="0" smtClean="0">
                <a:solidFill>
                  <a:srgbClr val="C00000"/>
                </a:solidFill>
                <a:latin typeface="+mj-lt"/>
              </a:rPr>
              <a:t>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es-PE" sz="1300" b="1" dirty="0">
              <a:solidFill>
                <a:srgbClr val="C00000"/>
              </a:solidFill>
              <a:latin typeface="+mj-lt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s-PE" sz="1300" b="1" dirty="0">
                <a:solidFill>
                  <a:srgbClr val="C00000"/>
                </a:solidFill>
                <a:latin typeface="+mj-lt"/>
              </a:rPr>
              <a:t>Ausencia de mecanismos de información de fondos/alternativas para acceso a inversiones para Gobiernos Regionales y Locales</a:t>
            </a:r>
            <a:r>
              <a:rPr lang="es-PE" sz="1300" b="1" dirty="0" smtClean="0">
                <a:solidFill>
                  <a:srgbClr val="C00000"/>
                </a:solidFill>
                <a:latin typeface="+mj-lt"/>
              </a:rPr>
              <a:t>.</a:t>
            </a:r>
          </a:p>
        </p:txBody>
      </p:sp>
      <p:sp>
        <p:nvSpPr>
          <p:cNvPr id="13" name="CuadroTexto 12"/>
          <p:cNvSpPr txBox="1"/>
          <p:nvPr/>
        </p:nvSpPr>
        <p:spPr>
          <a:xfrm>
            <a:off x="8131515" y="1889298"/>
            <a:ext cx="382158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PE" sz="1500" dirty="0">
                <a:latin typeface="+mj-lt"/>
              </a:rPr>
              <a:t>Absolver consultas </a:t>
            </a:r>
            <a:r>
              <a:rPr lang="es-PE" sz="1500" dirty="0" smtClean="0">
                <a:latin typeface="+mj-lt"/>
              </a:rPr>
              <a:t>a través de “Municipio el Día” en </a:t>
            </a:r>
            <a:r>
              <a:rPr lang="es-PE" sz="1500" dirty="0">
                <a:latin typeface="+mj-lt"/>
              </a:rPr>
              <a:t>los </a:t>
            </a:r>
            <a:r>
              <a:rPr lang="es-PE" sz="1500" dirty="0" smtClean="0">
                <a:latin typeface="+mj-lt"/>
              </a:rPr>
              <a:t>1,874 </a:t>
            </a:r>
            <a:r>
              <a:rPr lang="es-PE" sz="1500" dirty="0">
                <a:latin typeface="+mj-lt"/>
              </a:rPr>
              <a:t>distritos a nivel nacional (la cobertura actual es de </a:t>
            </a:r>
            <a:r>
              <a:rPr lang="es-PE" sz="1500" dirty="0" smtClean="0">
                <a:latin typeface="+mj-lt"/>
              </a:rPr>
              <a:t>1,658 </a:t>
            </a:r>
            <a:r>
              <a:rPr lang="es-PE" sz="1500" dirty="0">
                <a:latin typeface="+mj-lt"/>
              </a:rPr>
              <a:t>distritos</a:t>
            </a:r>
            <a:r>
              <a:rPr lang="es-PE" sz="1500" dirty="0" smtClean="0">
                <a:latin typeface="+mj-lt"/>
              </a:rPr>
              <a:t>).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es-PE" sz="1500" dirty="0" smtClean="0">
              <a:latin typeface="+mj-lt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PE" sz="1500" dirty="0" smtClean="0">
                <a:latin typeface="+mj-lt"/>
              </a:rPr>
              <a:t>Implementar </a:t>
            </a:r>
            <a:r>
              <a:rPr lang="es-PE" sz="1500" dirty="0">
                <a:latin typeface="+mj-lt"/>
              </a:rPr>
              <a:t>un sistema de seguimiento de gestión territorial y recursos </a:t>
            </a:r>
            <a:r>
              <a:rPr lang="es-PE" sz="1500" dirty="0" smtClean="0">
                <a:latin typeface="+mj-lt"/>
              </a:rPr>
              <a:t>financieros (monitoreo de transferencias e inversiones).</a:t>
            </a:r>
            <a:endParaRPr lang="es-PE" sz="1500" dirty="0">
              <a:latin typeface="+mj-lt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es-PE" sz="1500" dirty="0">
              <a:latin typeface="+mj-lt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PE" sz="1500" dirty="0">
                <a:latin typeface="+mj-lt"/>
              </a:rPr>
              <a:t>Acompañamiento a la transición de gobierno e </a:t>
            </a:r>
            <a:r>
              <a:rPr lang="es-PE" sz="1500" dirty="0" smtClean="0">
                <a:latin typeface="+mj-lt"/>
              </a:rPr>
              <a:t>inicio de gestión </a:t>
            </a:r>
            <a:r>
              <a:rPr lang="es-PE" sz="1500" dirty="0">
                <a:latin typeface="+mj-lt"/>
              </a:rPr>
              <a:t>de las nuevas autoridades regionales y </a:t>
            </a:r>
            <a:r>
              <a:rPr lang="es-PE" sz="1500" dirty="0" smtClean="0">
                <a:latin typeface="+mj-lt"/>
              </a:rPr>
              <a:t>locales.</a:t>
            </a:r>
            <a:endParaRPr lang="es-PE" sz="1500" b="1" u="sng" dirty="0">
              <a:latin typeface="+mj-lt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es-PE" sz="1500" dirty="0">
              <a:latin typeface="+mj-lt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3387937" y="1882261"/>
            <a:ext cx="4183022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PE" sz="1500" dirty="0" smtClean="0">
                <a:latin typeface="+mj-lt"/>
              </a:rPr>
              <a:t>Desarrollo y fortalecimiento </a:t>
            </a:r>
            <a:r>
              <a:rPr lang="es-PE" sz="1500" dirty="0">
                <a:latin typeface="+mj-lt"/>
              </a:rPr>
              <a:t>de “Municipio al </a:t>
            </a:r>
            <a:r>
              <a:rPr lang="es-PE" sz="1500" dirty="0" smtClean="0">
                <a:latin typeface="+mj-lt"/>
              </a:rPr>
              <a:t>Día”: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PE" sz="1200" dirty="0" smtClean="0">
                <a:latin typeface="+mj-lt"/>
              </a:rPr>
              <a:t>Absolución </a:t>
            </a:r>
            <a:r>
              <a:rPr lang="es-PE" sz="1200" dirty="0">
                <a:latin typeface="+mj-lt"/>
              </a:rPr>
              <a:t>de </a:t>
            </a:r>
            <a:r>
              <a:rPr lang="es-PE" sz="1200" dirty="0" smtClean="0">
                <a:latin typeface="+mj-lt"/>
              </a:rPr>
              <a:t>1,320 consultas </a:t>
            </a:r>
            <a:r>
              <a:rPr lang="es-PE" sz="1200" dirty="0">
                <a:latin typeface="+mj-lt"/>
              </a:rPr>
              <a:t>en </a:t>
            </a:r>
            <a:r>
              <a:rPr lang="es-PE" sz="1200" dirty="0" smtClean="0">
                <a:latin typeface="+mj-lt"/>
              </a:rPr>
              <a:t>línea (directas </a:t>
            </a:r>
            <a:r>
              <a:rPr lang="es-PE" sz="1200" dirty="0">
                <a:latin typeface="+mj-lt"/>
              </a:rPr>
              <a:t>y </a:t>
            </a:r>
            <a:r>
              <a:rPr lang="es-PE" sz="1200" dirty="0" smtClean="0">
                <a:latin typeface="+mj-lt"/>
              </a:rPr>
              <a:t>frecuentes) desde </a:t>
            </a:r>
            <a:r>
              <a:rPr lang="es-PE" sz="1200" dirty="0">
                <a:latin typeface="+mj-lt"/>
              </a:rPr>
              <a:t>su implementación </a:t>
            </a:r>
            <a:r>
              <a:rPr lang="es-PE" sz="1200" dirty="0" smtClean="0">
                <a:latin typeface="+mj-lt"/>
              </a:rPr>
              <a:t>(junio 2017).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PE" sz="1200" dirty="0" smtClean="0">
                <a:latin typeface="+mj-lt"/>
              </a:rPr>
              <a:t>Acceso </a:t>
            </a:r>
            <a:r>
              <a:rPr lang="es-PE" sz="1200" dirty="0">
                <a:latin typeface="+mj-lt"/>
              </a:rPr>
              <a:t>a información actualizada para la gestión: Calendario de obligaciones municipales, boletín legal, publicaciones, actualidad municipal.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PE" sz="1200" dirty="0" smtClean="0">
                <a:latin typeface="+mj-lt"/>
              </a:rPr>
              <a:t>Plataforma </a:t>
            </a:r>
            <a:r>
              <a:rPr lang="es-PE" sz="1200" dirty="0">
                <a:latin typeface="+mj-lt"/>
              </a:rPr>
              <a:t>formativa: </a:t>
            </a:r>
            <a:r>
              <a:rPr lang="es-PE" sz="1200" dirty="0" smtClean="0">
                <a:latin typeface="+mj-lt"/>
              </a:rPr>
              <a:t>Reciente capacitación virtual en </a:t>
            </a:r>
            <a:r>
              <a:rPr lang="es-PE" sz="1200" dirty="0">
                <a:latin typeface="+mj-lt"/>
              </a:rPr>
              <a:t>temas de transferencia de </a:t>
            </a:r>
            <a:r>
              <a:rPr lang="es-PE" sz="1200" dirty="0" smtClean="0">
                <a:latin typeface="+mj-lt"/>
              </a:rPr>
              <a:t>gestión municipal</a:t>
            </a:r>
            <a:r>
              <a:rPr lang="es-PE" sz="1200" dirty="0">
                <a:latin typeface="+mj-lt"/>
              </a:rPr>
              <a:t> </a:t>
            </a:r>
            <a:r>
              <a:rPr lang="es-PE" sz="1200" dirty="0" smtClean="0">
                <a:latin typeface="+mj-lt"/>
              </a:rPr>
              <a:t>a </a:t>
            </a:r>
            <a:r>
              <a:rPr lang="es-PE" sz="1200" dirty="0">
                <a:latin typeface="+mj-lt"/>
              </a:rPr>
              <a:t>3,000 funcionarios municipales </a:t>
            </a:r>
            <a:r>
              <a:rPr lang="es-PE" sz="1200" dirty="0" smtClean="0">
                <a:latin typeface="+mj-lt"/>
              </a:rPr>
              <a:t>(con ENAP).</a:t>
            </a:r>
          </a:p>
          <a:p>
            <a:pPr lvl="1" algn="just"/>
            <a:endParaRPr lang="es-PE" sz="1500" dirty="0">
              <a:latin typeface="+mj-lt"/>
            </a:endParaRPr>
          </a:p>
          <a:p>
            <a:pPr marL="285750" lvl="1" indent="-285750" algn="just">
              <a:buFont typeface="Wingdings" panose="05000000000000000000" pitchFamily="2" charset="2"/>
              <a:buChar char="ü"/>
            </a:pPr>
            <a:r>
              <a:rPr lang="es-PE" sz="1500" dirty="0">
                <a:latin typeface="+mj-lt"/>
              </a:rPr>
              <a:t>1,300 acciones </a:t>
            </a:r>
            <a:r>
              <a:rPr lang="es-PE" sz="1500" dirty="0" smtClean="0">
                <a:latin typeface="+mj-lt"/>
              </a:rPr>
              <a:t>asistencia técnica a autoridades y funcionarios </a:t>
            </a:r>
            <a:r>
              <a:rPr lang="es-PE" sz="1500" dirty="0">
                <a:latin typeface="+mj-lt"/>
              </a:rPr>
              <a:t>regionales y locales (Reporte de agosto 2016 a  Setiembre 2018 de </a:t>
            </a:r>
            <a:r>
              <a:rPr lang="es-PE" sz="1500" dirty="0" smtClean="0">
                <a:latin typeface="+mj-lt"/>
              </a:rPr>
              <a:t>la SD).</a:t>
            </a:r>
            <a:endParaRPr lang="es-PE" sz="1500" dirty="0">
              <a:latin typeface="+mj-lt"/>
            </a:endParaRPr>
          </a:p>
          <a:p>
            <a:pPr marL="285750" lvl="1" indent="-285750" algn="just">
              <a:buFont typeface="Wingdings" panose="05000000000000000000" pitchFamily="2" charset="2"/>
              <a:buChar char="ü"/>
            </a:pPr>
            <a:endParaRPr lang="es-PE" sz="1500" dirty="0">
              <a:latin typeface="+mj-lt"/>
            </a:endParaRPr>
          </a:p>
          <a:p>
            <a:pPr marL="285750" lvl="1" indent="-285750" algn="just">
              <a:buFont typeface="Wingdings" panose="05000000000000000000" pitchFamily="2" charset="2"/>
              <a:buChar char="ü"/>
            </a:pPr>
            <a:r>
              <a:rPr lang="es-PE" sz="1500" dirty="0" smtClean="0">
                <a:latin typeface="+mj-lt"/>
              </a:rPr>
              <a:t>Asistencia </a:t>
            </a:r>
            <a:r>
              <a:rPr lang="es-PE" sz="1500" dirty="0">
                <a:latin typeface="+mj-lt"/>
              </a:rPr>
              <a:t>técnica a 18 municipalidades de reciente creación con acompañamiento desde inicio de </a:t>
            </a:r>
            <a:r>
              <a:rPr lang="es-PE" sz="1500" dirty="0" smtClean="0">
                <a:latin typeface="+mj-lt"/>
              </a:rPr>
              <a:t>gestión (2017).</a:t>
            </a:r>
            <a:endParaRPr lang="es-PE" sz="1500" dirty="0">
              <a:latin typeface="+mj-lt"/>
            </a:endParaRPr>
          </a:p>
          <a:p>
            <a:pPr marL="285750" lvl="1" indent="-285750" algn="just">
              <a:buFont typeface="Wingdings" panose="05000000000000000000" pitchFamily="2" charset="2"/>
              <a:buChar char="ü"/>
            </a:pPr>
            <a:endParaRPr lang="es-PE" sz="1600" dirty="0">
              <a:latin typeface="+mj-lt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es-PE" sz="1200" dirty="0">
              <a:latin typeface="+mj-lt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es-PE" sz="1600" dirty="0">
              <a:latin typeface="+mj-lt"/>
            </a:endParaRPr>
          </a:p>
        </p:txBody>
      </p:sp>
      <p:pic>
        <p:nvPicPr>
          <p:cNvPr id="16" name="Imagen 15"/>
          <p:cNvPicPr>
            <a:picLocks noChangeAspect="1"/>
          </p:cNvPicPr>
          <p:nvPr/>
        </p:nvPicPr>
        <p:blipFill rotWithShape="1">
          <a:blip r:embed="rId5"/>
          <a:srcRect l="5411" t="26159" r="21625"/>
          <a:stretch/>
        </p:blipFill>
        <p:spPr>
          <a:xfrm>
            <a:off x="58714" y="49683"/>
            <a:ext cx="702893" cy="471450"/>
          </a:xfrm>
          <a:prstGeom prst="rect">
            <a:avLst/>
          </a:prstGeom>
        </p:spPr>
      </p:pic>
      <p:sp>
        <p:nvSpPr>
          <p:cNvPr id="20" name="Rectángulo 19"/>
          <p:cNvSpPr/>
          <p:nvPr/>
        </p:nvSpPr>
        <p:spPr>
          <a:xfrm>
            <a:off x="761607" y="-18975"/>
            <a:ext cx="11462624" cy="52353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48000">
                <a:schemeClr val="bg1">
                  <a:lumMod val="95000"/>
                </a:schemeClr>
              </a:gs>
              <a:gs pos="16000">
                <a:schemeClr val="bg1">
                  <a:lumMod val="85000"/>
                </a:schemeClr>
              </a:gs>
              <a:gs pos="100000">
                <a:schemeClr val="bg1">
                  <a:alpha val="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es-PE" sz="2400" b="1" dirty="0">
                <a:solidFill>
                  <a:srgbClr val="C00000"/>
                </a:solidFill>
                <a:latin typeface="+mj-lt"/>
              </a:rPr>
              <a:t>1. Planificación territorial vía optimización de recursos </a:t>
            </a:r>
            <a:r>
              <a:rPr lang="es-PE" sz="2400" b="1" dirty="0" smtClean="0">
                <a:solidFill>
                  <a:srgbClr val="C00000"/>
                </a:solidFill>
                <a:latin typeface="+mj-lt"/>
              </a:rPr>
              <a:t>públicos</a:t>
            </a:r>
            <a:endParaRPr lang="es-PE" sz="2400" b="1" dirty="0">
              <a:solidFill>
                <a:srgbClr val="C00000"/>
              </a:solidFill>
              <a:latin typeface="+mj-lt"/>
            </a:endParaRPr>
          </a:p>
        </p:txBody>
      </p:sp>
      <p:grpSp>
        <p:nvGrpSpPr>
          <p:cNvPr id="2" name="Grupo 1"/>
          <p:cNvGrpSpPr/>
          <p:nvPr/>
        </p:nvGrpSpPr>
        <p:grpSpPr>
          <a:xfrm>
            <a:off x="892210" y="1409993"/>
            <a:ext cx="9883797" cy="398235"/>
            <a:chOff x="958113" y="1526445"/>
            <a:chExt cx="9883797" cy="398235"/>
          </a:xfrm>
        </p:grpSpPr>
        <p:sp>
          <p:nvSpPr>
            <p:cNvPr id="5" name="Flecha derecha 4"/>
            <p:cNvSpPr/>
            <p:nvPr/>
          </p:nvSpPr>
          <p:spPr>
            <a:xfrm>
              <a:off x="3060518" y="1580568"/>
              <a:ext cx="980303" cy="263610"/>
            </a:xfrm>
            <a:prstGeom prst="rightArrow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>
                <a:latin typeface="+mj-lt"/>
              </a:endParaRPr>
            </a:p>
          </p:txBody>
        </p:sp>
        <p:sp>
          <p:nvSpPr>
            <p:cNvPr id="28" name="Flecha derecha 27"/>
            <p:cNvSpPr/>
            <p:nvPr/>
          </p:nvSpPr>
          <p:spPr>
            <a:xfrm>
              <a:off x="7450573" y="1574897"/>
              <a:ext cx="980303" cy="263610"/>
            </a:xfrm>
            <a:prstGeom prst="rightArrow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>
                <a:latin typeface="+mj-lt"/>
              </a:endParaRPr>
            </a:p>
          </p:txBody>
        </p:sp>
        <p:sp>
          <p:nvSpPr>
            <p:cNvPr id="17" name="CuadroTexto 16"/>
            <p:cNvSpPr txBox="1"/>
            <p:nvPr/>
          </p:nvSpPr>
          <p:spPr>
            <a:xfrm>
              <a:off x="5119776" y="1526445"/>
              <a:ext cx="117801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b="1" dirty="0">
                  <a:latin typeface="+mj-lt"/>
                </a:rPr>
                <a:t>AVANCES</a:t>
              </a:r>
            </a:p>
          </p:txBody>
        </p:sp>
        <p:sp>
          <p:nvSpPr>
            <p:cNvPr id="18" name="CuadroTexto 17"/>
            <p:cNvSpPr txBox="1"/>
            <p:nvPr/>
          </p:nvSpPr>
          <p:spPr>
            <a:xfrm>
              <a:off x="9583663" y="1544201"/>
              <a:ext cx="12582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b="1" dirty="0">
                  <a:latin typeface="+mj-lt"/>
                </a:rPr>
                <a:t>AGENDA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="" xmlns:a16="http://schemas.microsoft.com/office/drawing/2014/main" id="{8428B7DF-F2C8-488A-9562-6103EFB600E4}"/>
                </a:ext>
              </a:extLst>
            </p:cNvPr>
            <p:cNvSpPr txBox="1"/>
            <p:nvPr/>
          </p:nvSpPr>
          <p:spPr>
            <a:xfrm>
              <a:off x="958113" y="1555348"/>
              <a:ext cx="15260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b="1" dirty="0" smtClean="0">
                  <a:latin typeface="+mj-lt"/>
                </a:rPr>
                <a:t>DIAGNÓSTICO</a:t>
              </a:r>
              <a:endParaRPr lang="es-PE" b="1" dirty="0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506339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1397</TotalTime>
  <Words>4430</Words>
  <Application>Microsoft Office PowerPoint</Application>
  <PresentationFormat>Panorámica</PresentationFormat>
  <Paragraphs>339</Paragraphs>
  <Slides>16</Slides>
  <Notes>14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Beatriz Canchari Hermitaño</dc:creator>
  <cp:lastModifiedBy>Moraima Vanessa Espinoza Pereda</cp:lastModifiedBy>
  <cp:revision>304</cp:revision>
  <cp:lastPrinted>2018-10-17T17:40:24Z</cp:lastPrinted>
  <dcterms:created xsi:type="dcterms:W3CDTF">2018-09-18T21:36:58Z</dcterms:created>
  <dcterms:modified xsi:type="dcterms:W3CDTF">2018-10-17T18:20:20Z</dcterms:modified>
</cp:coreProperties>
</file>