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86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</p:sldIdLst>
  <p:sldSz cx="9144000" cy="6858000" type="screen4x3"/>
  <p:notesSz cx="6805613" cy="99441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1104" y="90"/>
      </p:cViewPr>
      <p:guideLst/>
    </p:cSldViewPr>
  </p:slideViewPr>
  <p:outlineViewPr>
    <p:cViewPr>
      <p:scale>
        <a:sx n="33" d="100"/>
        <a:sy n="33" d="100"/>
      </p:scale>
      <p:origin x="0" y="-5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87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9100" cy="498932"/>
          </a:xfrm>
          <a:prstGeom prst="rect">
            <a:avLst/>
          </a:prstGeom>
        </p:spPr>
        <p:txBody>
          <a:bodyPr vert="horz" lIns="92199" tIns="46097" rIns="92199" bIns="46097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4940" y="4"/>
            <a:ext cx="2949100" cy="498932"/>
          </a:xfrm>
          <a:prstGeom prst="rect">
            <a:avLst/>
          </a:prstGeom>
        </p:spPr>
        <p:txBody>
          <a:bodyPr vert="horz" lIns="92199" tIns="46097" rIns="92199" bIns="46097" rtlCol="0"/>
          <a:lstStyle>
            <a:lvl1pPr algn="r">
              <a:defRPr sz="1200"/>
            </a:lvl1pPr>
          </a:lstStyle>
          <a:p>
            <a:fld id="{D9F4367A-D6D4-48CF-822D-FE77539C57D5}" type="datetimeFigureOut">
              <a:rPr lang="es-ES" smtClean="0"/>
              <a:t>22/11/2018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100" cy="498931"/>
          </a:xfrm>
          <a:prstGeom prst="rect">
            <a:avLst/>
          </a:prstGeom>
        </p:spPr>
        <p:txBody>
          <a:bodyPr vert="horz" lIns="92199" tIns="46097" rIns="92199" bIns="46097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4940" y="9445171"/>
            <a:ext cx="2949100" cy="498931"/>
          </a:xfrm>
          <a:prstGeom prst="rect">
            <a:avLst/>
          </a:prstGeom>
        </p:spPr>
        <p:txBody>
          <a:bodyPr vert="horz" lIns="92199" tIns="46097" rIns="92199" bIns="46097" rtlCol="0" anchor="b"/>
          <a:lstStyle>
            <a:lvl1pPr algn="r">
              <a:defRPr sz="1200"/>
            </a:lvl1pPr>
          </a:lstStyle>
          <a:p>
            <a:fld id="{AA383201-763E-4A78-95D4-802777C2B45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4041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2949687" cy="499205"/>
          </a:xfrm>
          <a:prstGeom prst="rect">
            <a:avLst/>
          </a:prstGeom>
        </p:spPr>
        <p:txBody>
          <a:bodyPr vert="horz" lIns="92199" tIns="46097" rIns="92199" bIns="46097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78337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7" rIns="92199" bIns="46097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085" y="4785651"/>
            <a:ext cx="5445453" cy="3915238"/>
          </a:xfrm>
          <a:prstGeom prst="rect">
            <a:avLst/>
          </a:prstGeom>
        </p:spPr>
        <p:txBody>
          <a:bodyPr vert="horz" lIns="92199" tIns="46097" rIns="92199" bIns="4609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9" y="9444897"/>
            <a:ext cx="2949687" cy="499205"/>
          </a:xfrm>
          <a:prstGeom prst="rect">
            <a:avLst/>
          </a:prstGeom>
        </p:spPr>
        <p:txBody>
          <a:bodyPr vert="horz" lIns="92199" tIns="46097" rIns="92199" bIns="46097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325" y="9444897"/>
            <a:ext cx="2949686" cy="499205"/>
          </a:xfrm>
          <a:prstGeom prst="rect">
            <a:avLst/>
          </a:prstGeom>
        </p:spPr>
        <p:txBody>
          <a:bodyPr vert="horz" lIns="92199" tIns="46097" rIns="92199" bIns="46097" rtlCol="0" anchor="b"/>
          <a:lstStyle>
            <a:lvl1pPr algn="r">
              <a:defRPr sz="1200"/>
            </a:lvl1pPr>
          </a:lstStyle>
          <a:p>
            <a:fld id="{416B6F37-2E43-4A82-9179-17883FEE8F6C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9582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57213" y="665163"/>
            <a:ext cx="5637212" cy="4227512"/>
          </a:xfrm>
        </p:spPr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6F37-2E43-4A82-9179-17883FEE8F6C}" type="slidenum">
              <a:rPr lang="es-PE" smtClean="0"/>
              <a:t>1</a:t>
            </a:fld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11"/>
          </p:nvPr>
        </p:nvSpPr>
        <p:spPr>
          <a:xfrm>
            <a:off x="523942" y="5636032"/>
            <a:ext cx="5705584" cy="3064860"/>
          </a:xfrm>
        </p:spPr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82773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013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246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0DBF7-CACA-4020-9546-C0EA4677A2C2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" y="-1"/>
            <a:ext cx="9143217" cy="68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05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0A19D-3907-43C6-9545-BD3F82600060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31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EC63-F579-4B92-AD4E-A9C25BF7D8AA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82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31FB-2768-435B-AA6D-E0C758DCCA48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" y="0"/>
            <a:ext cx="9142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0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09F9-756B-4F15-9534-23CD749E27AC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" y="0"/>
            <a:ext cx="9141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2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4126-12A6-474F-A957-9070640A2FF6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113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AE91-6DD5-40D3-A5D6-D159917B5B81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915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50F97-9CDA-4F4D-839B-26E9E2622CB9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5725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192A-BF5E-4417-B514-2F4B6932EF34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242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3E8F-9F74-4F4E-9C1B-65C917D406BC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147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4A07C-652D-4DAF-8BBF-F6A2218326A6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4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8350B-FF57-41AA-970A-CA511C06DBE9}" type="datetime1">
              <a:rPr lang="es-ES" smtClean="0"/>
              <a:t>22/11/2018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AC81-0BCF-4A88-91DD-6D952CB3253A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92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61456" y="2286000"/>
            <a:ext cx="5431973" cy="1365963"/>
          </a:xfrm>
        </p:spPr>
        <p:txBody>
          <a:bodyPr anchor="ctr">
            <a:normAutofit fontScale="90000"/>
          </a:bodyPr>
          <a:lstStyle/>
          <a:p>
            <a:pPr defTabSz="858838">
              <a:spcBef>
                <a:spcPts val="0"/>
              </a:spcBef>
              <a:defRPr/>
            </a:pPr>
            <a:r>
              <a:rPr lang="es-PE" sz="2400" b="1" dirty="0" smtClean="0">
                <a:latin typeface="+mn-lt"/>
              </a:rPr>
              <a:t>SISTEMA NACIONAL DE PROGRAMACIÓN MULTIANUAL Y GESTIÓN DE INVERSIONES</a:t>
            </a:r>
            <a:br>
              <a:rPr lang="es-PE" sz="2400" b="1" dirty="0" smtClean="0">
                <a:latin typeface="+mn-lt"/>
              </a:rPr>
            </a:br>
            <a:r>
              <a:rPr lang="es-PE" sz="2400" b="1" dirty="0" smtClean="0">
                <a:latin typeface="+mn-lt"/>
              </a:rPr>
              <a:t>(Invierte.pe)</a:t>
            </a:r>
            <a:endParaRPr lang="es-MX" sz="2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684" y="710810"/>
            <a:ext cx="3512317" cy="74109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7950" y="5298880"/>
            <a:ext cx="788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Lima, </a:t>
            </a:r>
            <a:r>
              <a:rPr lang="es-P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Noviembre</a:t>
            </a:r>
            <a:r>
              <a:rPr lang="es-P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 </a:t>
            </a:r>
            <a:r>
              <a:rPr lang="es-PE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2018</a:t>
            </a:r>
            <a:endParaRPr lang="es-MX" sz="2400" b="1" dirty="0">
              <a:effectLst>
                <a:outerShdw blurRad="38100" dist="38100" dir="2700000" algn="tl">
                  <a:srgbClr val="C0C0C0"/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3690255" y="6244549"/>
            <a:ext cx="2057400" cy="425339"/>
          </a:xfrm>
        </p:spPr>
        <p:txBody>
          <a:bodyPr vert="horz" lIns="91440" tIns="45720" rIns="91440" bIns="45720" rtlCol="0" anchor="ctr"/>
          <a:lstStyle/>
          <a:p>
            <a:pPr algn="ctr"/>
            <a:fld id="{3A10AC81-0BCF-4A88-91DD-6D952CB3253A}" type="slidenum">
              <a:rPr lang="es-ES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</a:t>
            </a:fld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037990" y="4559670"/>
            <a:ext cx="112242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_tradnl" sz="1500" dirty="0">
                <a:solidFill>
                  <a:schemeClr val="bg1"/>
                </a:solidFill>
              </a:rPr>
              <a:t>3. Ejecución</a:t>
            </a:r>
          </a:p>
        </p:txBody>
      </p:sp>
      <p:sp>
        <p:nvSpPr>
          <p:cNvPr id="12" name="object 2"/>
          <p:cNvSpPr txBox="1">
            <a:spLocks/>
          </p:cNvSpPr>
          <p:nvPr/>
        </p:nvSpPr>
        <p:spPr>
          <a:xfrm>
            <a:off x="499687" y="494348"/>
            <a:ext cx="853560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950" b="1" i="0">
                <a:solidFill>
                  <a:srgbClr val="E10717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Ciclo de </a:t>
            </a:r>
            <a:r>
              <a:rPr lang="es-PE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Inversión</a:t>
            </a:r>
            <a:endParaRPr lang="es-PE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4609" y="1268891"/>
            <a:ext cx="2183001" cy="468000"/>
          </a:xfrm>
          <a:custGeom>
            <a:avLst/>
            <a:gdLst/>
            <a:ahLst/>
            <a:cxnLst/>
            <a:rect l="l" t="t" r="r" b="b"/>
            <a:pathLst>
              <a:path w="3653790" h="743585">
                <a:moveTo>
                  <a:pt x="3653307" y="743229"/>
                </a:moveTo>
                <a:lnTo>
                  <a:pt x="0" y="743229"/>
                </a:lnTo>
                <a:lnTo>
                  <a:pt x="0" y="0"/>
                </a:lnTo>
                <a:lnTo>
                  <a:pt x="3653307" y="0"/>
                </a:lnTo>
                <a:lnTo>
                  <a:pt x="3653307" y="74322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Programación Multianual de Inversiones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5" name="object 19"/>
          <p:cNvSpPr/>
          <p:nvPr/>
        </p:nvSpPr>
        <p:spPr>
          <a:xfrm>
            <a:off x="4712542" y="1281428"/>
            <a:ext cx="2181600" cy="468000"/>
          </a:xfrm>
          <a:custGeom>
            <a:avLst/>
            <a:gdLst/>
            <a:ahLst/>
            <a:cxnLst/>
            <a:rect l="l" t="t" r="r" b="b"/>
            <a:pathLst>
              <a:path w="2769234" h="743585">
                <a:moveTo>
                  <a:pt x="2769082" y="743229"/>
                </a:moveTo>
                <a:lnTo>
                  <a:pt x="0" y="743229"/>
                </a:lnTo>
                <a:lnTo>
                  <a:pt x="0" y="0"/>
                </a:lnTo>
                <a:lnTo>
                  <a:pt x="2769082" y="0"/>
                </a:lnTo>
                <a:lnTo>
                  <a:pt x="2769082" y="743229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Ejecución</a:t>
            </a:r>
          </a:p>
        </p:txBody>
      </p:sp>
      <p:sp>
        <p:nvSpPr>
          <p:cNvPr id="16" name="object 21"/>
          <p:cNvSpPr/>
          <p:nvPr/>
        </p:nvSpPr>
        <p:spPr>
          <a:xfrm>
            <a:off x="6891414" y="1292634"/>
            <a:ext cx="2181600" cy="468000"/>
          </a:xfrm>
          <a:custGeom>
            <a:avLst/>
            <a:gdLst/>
            <a:ahLst/>
            <a:cxnLst/>
            <a:rect l="l" t="t" r="r" b="b"/>
            <a:pathLst>
              <a:path w="2769234" h="730250">
                <a:moveTo>
                  <a:pt x="2769082" y="730059"/>
                </a:moveTo>
                <a:lnTo>
                  <a:pt x="0" y="730059"/>
                </a:lnTo>
                <a:lnTo>
                  <a:pt x="0" y="0"/>
                </a:lnTo>
                <a:lnTo>
                  <a:pt x="2769082" y="0"/>
                </a:lnTo>
                <a:lnTo>
                  <a:pt x="2769082" y="73005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Funcionamiento</a:t>
            </a:r>
            <a:endParaRPr sz="1600" b="1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557610" y="1812328"/>
            <a:ext cx="21794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Elaboración de fichas técnicas o estudios de </a:t>
            </a:r>
            <a:r>
              <a:rPr lang="es-PE" sz="1400" dirty="0" err="1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preinversión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algn="just"/>
            <a:endParaRPr lang="es-PE" sz="1400" dirty="0" smtClean="0">
              <a:solidFill>
                <a:schemeClr val="bg2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4625" lvl="0" indent="-174625" algn="just"/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Proyectos &lt; </a:t>
            </a:r>
            <a:r>
              <a:rPr lang="es-PE" sz="1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750 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UIT: </a:t>
            </a:r>
            <a:r>
              <a:rPr lang="es-PE" sz="1400" b="1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fichas simplificadas.</a:t>
            </a:r>
          </a:p>
          <a:p>
            <a:pPr marL="174625" indent="-174625" algn="just">
              <a:tabLst>
                <a:tab pos="271463" algn="l"/>
              </a:tabLst>
            </a:pP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	Proyectos replicables (proyectos estándar): </a:t>
            </a:r>
            <a:r>
              <a:rPr lang="es-PE" sz="1400" b="1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fichas </a:t>
            </a:r>
            <a:r>
              <a:rPr lang="es-PE" sz="1400" b="1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técnicas 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es-PE" sz="1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previa aprobación de 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la estandarización de la tipología del proyecto por el Sector competente). </a:t>
            </a:r>
            <a:endParaRPr lang="es-PE" sz="1400" b="1" dirty="0" smtClean="0">
              <a:solidFill>
                <a:schemeClr val="bg2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marL="174625" lvl="0" indent="-174625" algn="just"/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Proyectos </a:t>
            </a:r>
            <a:r>
              <a:rPr lang="es-PE" sz="1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750 a 407, 000 UIT :</a:t>
            </a:r>
            <a:r>
              <a:rPr lang="es-PE" sz="1400" b="1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estudios a nivel de perfil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174625" lvl="0" indent="-174625" algn="just"/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Proyectos </a:t>
            </a:r>
            <a:r>
              <a:rPr lang="es-PE" sz="1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más de 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407,000 UIT: </a:t>
            </a:r>
            <a:r>
              <a:rPr lang="es-PE" sz="1400" b="1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estudios a nivel de perfil reforzado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s-ES" sz="1400" dirty="0">
              <a:solidFill>
                <a:schemeClr val="bg2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817979" y="1760634"/>
            <a:ext cx="194144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es-ES" sz="1400" dirty="0" smtClean="0"/>
              <a:t>La UEI elabora expediente técnico o documento equivalente.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es-ES" sz="1400" dirty="0" smtClean="0"/>
              <a:t>Sistema de seguimiento de inversiones.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es-ES" sz="1400" dirty="0" smtClean="0"/>
              <a:t>UEI realiza el cierre del proyecto.</a:t>
            </a:r>
          </a:p>
          <a:p>
            <a:pPr marL="171450" indent="-171450">
              <a:buFontTx/>
              <a:buChar char="-"/>
            </a:pPr>
            <a:endParaRPr lang="es-ES" sz="1200" dirty="0"/>
          </a:p>
          <a:p>
            <a:endParaRPr lang="es-ES" sz="1200" dirty="0"/>
          </a:p>
        </p:txBody>
      </p:sp>
      <p:sp>
        <p:nvSpPr>
          <p:cNvPr id="19" name="Rectángulo 18"/>
          <p:cNvSpPr/>
          <p:nvPr/>
        </p:nvSpPr>
        <p:spPr>
          <a:xfrm>
            <a:off x="287291" y="1812328"/>
            <a:ext cx="2100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 algn="just">
              <a:spcAft>
                <a:spcPts val="600"/>
              </a:spcAft>
              <a:tabLst>
                <a:tab pos="174625" algn="l"/>
              </a:tabLst>
            </a:pPr>
            <a:r>
              <a:rPr lang="es-PE" sz="12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	</a:t>
            </a: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Elaboración </a:t>
            </a:r>
            <a:r>
              <a:rPr lang="es-PE" sz="1400" dirty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diagnóstico de brechas.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Aplicar criterios de priorización. </a:t>
            </a:r>
          </a:p>
          <a:p>
            <a:pPr marL="171450" indent="-171450" algn="just">
              <a:spcAft>
                <a:spcPts val="600"/>
              </a:spcAft>
              <a:buFontTx/>
              <a:buChar char="-"/>
            </a:pPr>
            <a:r>
              <a:rPr lang="es-PE" sz="1400" dirty="0" smtClean="0">
                <a:solidFill>
                  <a:schemeClr val="bg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Elaboración de una cartera de inversiones.</a:t>
            </a:r>
            <a:endParaRPr lang="es-PE" sz="1400" dirty="0">
              <a:solidFill>
                <a:schemeClr val="bg2">
                  <a:lumMod val="1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2535356" y="1270222"/>
            <a:ext cx="2181600" cy="468000"/>
          </a:xfrm>
          <a:custGeom>
            <a:avLst/>
            <a:gdLst/>
            <a:ahLst/>
            <a:cxnLst/>
            <a:rect l="l" t="t" r="r" b="b"/>
            <a:pathLst>
              <a:path w="2769234" h="743585">
                <a:moveTo>
                  <a:pt x="2769082" y="743229"/>
                </a:moveTo>
                <a:lnTo>
                  <a:pt x="0" y="743229"/>
                </a:lnTo>
                <a:lnTo>
                  <a:pt x="0" y="0"/>
                </a:lnTo>
                <a:lnTo>
                  <a:pt x="2769082" y="0"/>
                </a:lnTo>
                <a:lnTo>
                  <a:pt x="2769082" y="74322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Formulación y Evaluación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2557610" y="1760634"/>
            <a:ext cx="13044" cy="4418375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2" name="Conector recto 21"/>
          <p:cNvCxnSpPr/>
          <p:nvPr/>
        </p:nvCxnSpPr>
        <p:spPr>
          <a:xfrm>
            <a:off x="4709324" y="1736891"/>
            <a:ext cx="67661" cy="444211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23" name="Conector recto 22"/>
          <p:cNvCxnSpPr/>
          <p:nvPr/>
        </p:nvCxnSpPr>
        <p:spPr>
          <a:xfrm>
            <a:off x="6891414" y="1736891"/>
            <a:ext cx="43722" cy="434822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24" name="CuadroTexto 23"/>
          <p:cNvSpPr txBox="1"/>
          <p:nvPr/>
        </p:nvSpPr>
        <p:spPr>
          <a:xfrm>
            <a:off x="7064359" y="1812328"/>
            <a:ext cx="183571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-87313" algn="just">
              <a:spcAft>
                <a:spcPts val="600"/>
              </a:spcAft>
            </a:pPr>
            <a:r>
              <a:rPr lang="es-ES" sz="1100" dirty="0" smtClean="0"/>
              <a:t>- </a:t>
            </a:r>
            <a:r>
              <a:rPr lang="es-ES" sz="1400" dirty="0" smtClean="0"/>
              <a:t>Los </a:t>
            </a:r>
            <a:r>
              <a:rPr lang="es-ES" sz="1400" dirty="0"/>
              <a:t>titulares de los activos deben </a:t>
            </a:r>
            <a:r>
              <a:rPr lang="es-ES" sz="1400" dirty="0" smtClean="0"/>
              <a:t>asegurar la </a:t>
            </a:r>
            <a:r>
              <a:rPr lang="es-ES" sz="1400" dirty="0"/>
              <a:t>operación y mantenimiento de los mismos</a:t>
            </a:r>
            <a:r>
              <a:rPr lang="es-ES" sz="1400" dirty="0" smtClean="0"/>
              <a:t>.</a:t>
            </a:r>
          </a:p>
          <a:p>
            <a:pPr marL="87313" indent="-87313" algn="just">
              <a:spcAft>
                <a:spcPts val="600"/>
              </a:spcAft>
              <a:tabLst>
                <a:tab pos="0" algn="l"/>
              </a:tabLst>
            </a:pPr>
            <a:r>
              <a:rPr lang="es-ES" sz="1400" dirty="0" smtClean="0"/>
              <a:t>- Evaluación expost de inversiones.</a:t>
            </a:r>
            <a:endParaRPr lang="es-ES" sz="1400" dirty="0"/>
          </a:p>
          <a:p>
            <a:pPr algn="just">
              <a:spcAft>
                <a:spcPts val="600"/>
              </a:spcAft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827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2747527"/>
            <a:ext cx="8219440" cy="1123433"/>
          </a:xfrm>
        </p:spPr>
        <p:txBody>
          <a:bodyPr>
            <a:normAutofit/>
          </a:bodyPr>
          <a:lstStyle/>
          <a:p>
            <a:pPr algn="ctr"/>
            <a:r>
              <a:rPr lang="es-PE" sz="3200" b="1" dirty="0" smtClean="0">
                <a:latin typeface="Calibri" panose="020F0502020204030204" pitchFamily="34" charset="0"/>
              </a:rPr>
              <a:t>FONDO INVIERTE PARA EL DESARROLLO TERRITORIAL (</a:t>
            </a:r>
            <a:r>
              <a:rPr lang="es-ES" sz="3200" b="1" dirty="0" smtClean="0">
                <a:latin typeface="Calibri" panose="020F0502020204030204" pitchFamily="34" charset="0"/>
              </a:rPr>
              <a:t>FIDT)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2" y="564714"/>
            <a:ext cx="2847996" cy="60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8680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9" y="5637903"/>
            <a:ext cx="2621482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/>
          <p:cNvSpPr/>
          <p:nvPr/>
        </p:nvSpPr>
        <p:spPr>
          <a:xfrm>
            <a:off x="567784" y="1042839"/>
            <a:ext cx="822322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Creado </a:t>
            </a:r>
            <a:r>
              <a:rPr lang="es-PE" sz="200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Legislativo </a:t>
            </a:r>
            <a:r>
              <a:rPr lang="es-PE" sz="200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Nº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1435.</a:t>
            </a:r>
          </a:p>
          <a:p>
            <a:pPr algn="just"/>
            <a:endParaRPr lang="es-PE" sz="2000" dirty="0" smtClean="0">
              <a:solidFill>
                <a:srgbClr val="22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2000" dirty="0">
              <a:solidFill>
                <a:srgbClr val="22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PE" sz="2000" dirty="0" smtClean="0">
              <a:solidFill>
                <a:srgbClr val="221F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</a:t>
            </a:r>
            <a:r>
              <a:rPr lang="es-PE" sz="2000" b="1" u="sng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fondo concursable</a:t>
            </a:r>
            <a:r>
              <a:rPr lang="es-PE" sz="2000" b="1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que, </a:t>
            </a:r>
            <a:r>
              <a:rPr lang="es-PE" sz="200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Invierte.pe,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financia o cofinancia </a:t>
            </a:r>
            <a:r>
              <a:rPr lang="es-PE" sz="2000" b="1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inversiones y estudios de </a:t>
            </a:r>
            <a:r>
              <a:rPr lang="es-PE" sz="2000" b="1" dirty="0" err="1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preinversión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orientados </a:t>
            </a:r>
            <a:r>
              <a:rPr lang="es-PE" sz="200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brechas </a:t>
            </a:r>
            <a:r>
              <a:rPr lang="es-PE" sz="200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provisión de servicios e infraestructura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básica, </a:t>
            </a:r>
            <a:r>
              <a:rPr lang="es-PE" sz="2000" dirty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tengan mayor impacto en la reducción de la pobreza y la pobreza extrema en el </a:t>
            </a:r>
            <a:r>
              <a:rPr lang="es-PE" sz="2000" dirty="0" smtClean="0">
                <a:solidFill>
                  <a:srgbClr val="221F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país.</a:t>
            </a:r>
            <a:endParaRPr lang="es-P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ás 1"/>
          <p:cNvSpPr/>
          <p:nvPr/>
        </p:nvSpPr>
        <p:spPr>
          <a:xfrm>
            <a:off x="2826049" y="4568673"/>
            <a:ext cx="828885" cy="791568"/>
          </a:xfrm>
          <a:prstGeom prst="mathPlus">
            <a:avLst>
              <a:gd name="adj1" fmla="val 16789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3" name="Igual que 2"/>
          <p:cNvSpPr/>
          <p:nvPr/>
        </p:nvSpPr>
        <p:spPr>
          <a:xfrm>
            <a:off x="6380487" y="4604130"/>
            <a:ext cx="798991" cy="831019"/>
          </a:xfrm>
          <a:prstGeom prst="mathEqual">
            <a:avLst>
              <a:gd name="adj1" fmla="val 15660"/>
              <a:gd name="adj2" fmla="val 1176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pic>
        <p:nvPicPr>
          <p:cNvPr id="17" name="Picture 2" descr="Resultado de imagen para FONI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3" r="20406" b="37062"/>
          <a:stretch/>
        </p:blipFill>
        <p:spPr bwMode="auto">
          <a:xfrm>
            <a:off x="3712982" y="4568153"/>
            <a:ext cx="2479623" cy="85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esultado de imagen para fonipr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4" y="4568153"/>
            <a:ext cx="2252677" cy="90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7367360" y="4568153"/>
            <a:ext cx="17214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400" b="1" dirty="0">
                <a:solidFill>
                  <a:prstClr val="black"/>
                </a:solidFill>
              </a:rPr>
              <a:t>FIDT</a:t>
            </a:r>
            <a:endParaRPr lang="es-PE" sz="5400"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67784" y="546762"/>
            <a:ext cx="8728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PE" sz="3200" b="1" dirty="0" smtClean="0"/>
              <a:t>Fondo Invierte para el Desarrollo Territorial (FIDT)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75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611756" y="1250242"/>
            <a:ext cx="612236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77" algn="just"/>
            <a:endParaRPr lang="es-PE" sz="1400" spc="-3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PE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Mapa de pobreza y de necesidades.</a:t>
            </a: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MX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Magnitud de los recursos recibidos por los GGLL Y GGRR.</a:t>
            </a: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MX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Cierre de brechas en la provisión de servicios e infraestructura básicos.</a:t>
            </a: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MX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Grado de articulación de las inversiones.</a:t>
            </a: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MX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Consistencia con los objetivos priorizados, metas e indicadores del PMI regional y local.</a:t>
            </a: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MX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Ubicación en zonas de frontera.</a:t>
            </a:r>
          </a:p>
          <a:p>
            <a:pPr marL="46077" algn="just">
              <a:spcBef>
                <a:spcPts val="600"/>
              </a:spcBef>
              <a:spcAft>
                <a:spcPts val="600"/>
              </a:spcAft>
            </a:pPr>
            <a:r>
              <a:rPr lang="es-PE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Cumpla </a:t>
            </a:r>
            <a:r>
              <a:rPr lang="es-PE" b="1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 las condiciones de dimensionamiento y </a:t>
            </a:r>
            <a:r>
              <a:rPr lang="es-PE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sostenibilidad.</a:t>
            </a:r>
          </a:p>
          <a:p>
            <a:pPr marL="217527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Proyectos: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declarados 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viables o cuenten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 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aprobación,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conforme 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a lo establecido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	por 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el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Invierte.pe.</a:t>
            </a:r>
            <a:endParaRPr lang="es-PE" spc="-3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17527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E" b="1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Estudios: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la 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intervención debe contribuir al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cierre 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 brechas de acuerdo a los objetivos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priorizados</a:t>
            </a:r>
            <a:r>
              <a:rPr lang="es-PE" spc="-3" dirty="0" smtClean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s-PE" spc="-3" dirty="0">
              <a:solidFill>
                <a:prstClr val="black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2835" y="1675838"/>
            <a:ext cx="415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 smtClean="0">
                <a:solidFill>
                  <a:prstClr val="white"/>
                </a:solidFill>
              </a:rPr>
              <a:t>q</a:t>
            </a:r>
            <a:endParaRPr lang="es-ES_tradnl" sz="1013" dirty="0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65122" y="2510197"/>
            <a:ext cx="415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>
                <a:solidFill>
                  <a:prstClr val="white"/>
                </a:solidFill>
              </a:rPr>
              <a:t>q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65122" y="2071047"/>
            <a:ext cx="415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>
                <a:solidFill>
                  <a:prstClr val="white"/>
                </a:solidFill>
              </a:rPr>
              <a:t>q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59526" y="3234695"/>
            <a:ext cx="308839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>
                <a:solidFill>
                  <a:prstClr val="white"/>
                </a:solidFill>
              </a:rPr>
              <a:t>q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9881" t="19334" r="32143" b="4760"/>
          <a:stretch/>
        </p:blipFill>
        <p:spPr>
          <a:xfrm>
            <a:off x="6683109" y="1660605"/>
            <a:ext cx="2259184" cy="471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ángulo 14"/>
          <p:cNvSpPr/>
          <p:nvPr/>
        </p:nvSpPr>
        <p:spPr>
          <a:xfrm>
            <a:off x="416135" y="3629904"/>
            <a:ext cx="415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>
                <a:solidFill>
                  <a:prstClr val="white"/>
                </a:solidFill>
              </a:rPr>
              <a:t>q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416135" y="4793727"/>
            <a:ext cx="415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>
                <a:solidFill>
                  <a:prstClr val="white"/>
                </a:solidFill>
              </a:rPr>
              <a:t>q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416135" y="4349085"/>
            <a:ext cx="415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734" indent="-160734">
              <a:buClr>
                <a:srgbClr val="FF0000"/>
              </a:buClr>
              <a:buSzPct val="150000"/>
              <a:buFont typeface="Wingdings" charset="2"/>
              <a:buChar char="ü"/>
            </a:pPr>
            <a:r>
              <a:rPr lang="es-ES_tradnl" sz="1013" dirty="0">
                <a:solidFill>
                  <a:prstClr val="white"/>
                </a:solidFill>
              </a:rPr>
              <a:t>q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15384" y="394362"/>
            <a:ext cx="8728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PE" sz="3200" b="1" dirty="0" smtClean="0"/>
              <a:t>Criterios de asignación del FIDT</a:t>
            </a:r>
            <a:endParaRPr lang="en-US" sz="3200" b="1" dirty="0"/>
          </a:p>
        </p:txBody>
      </p:sp>
      <p:sp>
        <p:nvSpPr>
          <p:cNvPr id="2" name="Rectángulo 1"/>
          <p:cNvSpPr/>
          <p:nvPr/>
        </p:nvSpPr>
        <p:spPr>
          <a:xfrm>
            <a:off x="352835" y="927077"/>
            <a:ext cx="8526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77" algn="just"/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En el </a:t>
            </a:r>
            <a:r>
              <a:rPr lang="es-PE" u="sng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marco </a:t>
            </a:r>
            <a:r>
              <a:rPr lang="es-PE" u="sng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del concurso vigente</a:t>
            </a:r>
            <a:r>
              <a:rPr lang="es-PE" spc="-3" dirty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s-PE" spc="-3" dirty="0" smtClean="0">
                <a:solidFill>
                  <a:prstClr val="black"/>
                </a:solidFill>
                <a:ea typeface="Tahoma" panose="020B0604030504040204" pitchFamily="34" charset="0"/>
                <a:cs typeface="Arial" panose="020B0604020202020204" pitchFamily="34" charset="0"/>
              </a:rPr>
              <a:t>las solicitudes de financiamiento o cofinanciamiento se seleccionaran tomando en cuenta:</a:t>
            </a:r>
            <a:endParaRPr lang="es-PE" spc="-3" dirty="0">
              <a:solidFill>
                <a:prstClr val="black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2747527"/>
            <a:ext cx="8219440" cy="112343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alibri" panose="020F0502020204030204" pitchFamily="34" charset="0"/>
              </a:rPr>
              <a:t>ACOMPAÑAMIENTO DE ESPECIALISTAS DE INVERSIÓN PÚBLICA (EIP)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2" y="564714"/>
            <a:ext cx="2847996" cy="60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8680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9" y="5637903"/>
            <a:ext cx="2621482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0645" t="29002" r="16825" b="16173"/>
          <a:stretch/>
        </p:blipFill>
        <p:spPr>
          <a:xfrm>
            <a:off x="5276996" y="1134510"/>
            <a:ext cx="3706906" cy="507141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15384" y="394362"/>
            <a:ext cx="87286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PE" sz="3200" b="1" dirty="0" smtClean="0"/>
              <a:t>Acompañamiento de Especialistas de Inversión Pública a nivel nacional </a:t>
            </a:r>
            <a:endParaRPr lang="en-US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15384" y="3343603"/>
            <a:ext cx="495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es-PE" dirty="0" smtClean="0"/>
          </a:p>
          <a:p>
            <a:pPr marL="285750" indent="-285750">
              <a:buFontTx/>
              <a:buChar char="-"/>
            </a:pPr>
            <a:endParaRPr lang="es-PE" dirty="0"/>
          </a:p>
        </p:txBody>
      </p:sp>
      <p:sp>
        <p:nvSpPr>
          <p:cNvPr id="10" name="Rectángulo 9"/>
          <p:cNvSpPr/>
          <p:nvPr/>
        </p:nvSpPr>
        <p:spPr>
          <a:xfrm>
            <a:off x="415384" y="1768999"/>
            <a:ext cx="25672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>
              <a:buBlip>
                <a:blip r:embed="rId3"/>
              </a:buBlip>
            </a:pPr>
            <a:r>
              <a:rPr lang="es-PE" b="1" dirty="0" smtClean="0"/>
              <a:t>SERVICIOS</a:t>
            </a:r>
            <a:r>
              <a:rPr lang="es-PE" b="1" dirty="0"/>
              <a:t>:</a:t>
            </a:r>
          </a:p>
          <a:p>
            <a:endParaRPr lang="es-PE" dirty="0"/>
          </a:p>
          <a:p>
            <a:pPr marL="285750" indent="-285750">
              <a:buFontTx/>
              <a:buChar char="-"/>
            </a:pPr>
            <a:r>
              <a:rPr lang="es-PE" dirty="0"/>
              <a:t>Asistencia técnica</a:t>
            </a:r>
          </a:p>
          <a:p>
            <a:pPr marL="285750" indent="-285750">
              <a:buFontTx/>
              <a:buChar char="-"/>
            </a:pPr>
            <a:r>
              <a:rPr lang="es-PE" dirty="0"/>
              <a:t>Capacitación</a:t>
            </a:r>
          </a:p>
          <a:p>
            <a:pPr marL="174625" indent="-174625" defTabSz="457200">
              <a:buBlip>
                <a:blip r:embed="rId3"/>
              </a:buBlip>
            </a:pPr>
            <a:endParaRPr lang="es-ES_tradnl" b="1" dirty="0"/>
          </a:p>
        </p:txBody>
      </p:sp>
      <p:sp>
        <p:nvSpPr>
          <p:cNvPr id="11" name="Rectángulo 10"/>
          <p:cNvSpPr/>
          <p:nvPr/>
        </p:nvSpPr>
        <p:spPr>
          <a:xfrm>
            <a:off x="415384" y="3533310"/>
            <a:ext cx="49519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>
              <a:buBlip>
                <a:blip r:embed="rId3"/>
              </a:buBlip>
            </a:pPr>
            <a:r>
              <a:rPr lang="es-PE" b="1" dirty="0" smtClean="0"/>
              <a:t>TEMÁTICA</a:t>
            </a:r>
            <a:r>
              <a:rPr lang="es-PE" b="1" dirty="0"/>
              <a:t>:</a:t>
            </a:r>
          </a:p>
          <a:p>
            <a:endParaRPr lang="es-PE" dirty="0"/>
          </a:p>
          <a:p>
            <a:pPr marL="285750" indent="-285750">
              <a:buFontTx/>
              <a:buChar char="-"/>
            </a:pPr>
            <a:r>
              <a:rPr lang="es-PE" dirty="0"/>
              <a:t>Programación Multianual de inversiones.</a:t>
            </a:r>
          </a:p>
          <a:p>
            <a:pPr marL="285750" indent="-285750">
              <a:buFontTx/>
              <a:buChar char="-"/>
            </a:pPr>
            <a:r>
              <a:rPr lang="es-PE" dirty="0"/>
              <a:t>Formulación y evaluación</a:t>
            </a:r>
          </a:p>
          <a:p>
            <a:pPr marL="285750" indent="-285750">
              <a:buFontTx/>
              <a:buChar char="-"/>
            </a:pPr>
            <a:r>
              <a:rPr lang="es-PE" dirty="0"/>
              <a:t>Ejecución de inversiones.</a:t>
            </a:r>
          </a:p>
          <a:p>
            <a:pPr marL="285750" indent="-285750">
              <a:buFontTx/>
              <a:buChar char="-"/>
            </a:pPr>
            <a:r>
              <a:rPr lang="es-PE" dirty="0"/>
              <a:t>Seguimiento a la gestión de las inversiones.</a:t>
            </a:r>
          </a:p>
          <a:p>
            <a:pPr marL="285750" indent="-285750">
              <a:buFontTx/>
              <a:buChar char="-"/>
            </a:pPr>
            <a:r>
              <a:rPr lang="es-PE" dirty="0"/>
              <a:t>Fondo Invierte para el Desarrollo Territorial (FIDT).</a:t>
            </a:r>
          </a:p>
        </p:txBody>
      </p:sp>
    </p:spTree>
    <p:extLst>
      <p:ext uri="{BB962C8B-B14F-4D97-AF65-F5344CB8AC3E}">
        <p14:creationId xmlns:p14="http://schemas.microsoft.com/office/powerpoint/2010/main" val="307399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8" y="903514"/>
            <a:ext cx="8741228" cy="48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0743" y="699911"/>
            <a:ext cx="374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b="1" dirty="0" smtClean="0"/>
              <a:t>OBJETIVO</a:t>
            </a:r>
            <a:endParaRPr lang="es-PE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500743" y="1505454"/>
            <a:ext cx="7815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Blip>
                <a:blip r:embed="rId2"/>
              </a:buBlip>
            </a:pPr>
            <a:r>
              <a:rPr lang="es-PE" sz="2400" dirty="0"/>
              <a:t>Orientar el uso de los recursos públicos destinados a la inversión para la efectiva prestación de servicios y la provisión de la infraestructura necesaria para el desarrollo del </a:t>
            </a:r>
            <a:r>
              <a:rPr lang="es-PE" sz="2400" dirty="0" smtClean="0"/>
              <a:t>país.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7000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2747527"/>
            <a:ext cx="8219440" cy="112343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alibri" panose="020F0502020204030204" pitchFamily="34" charset="0"/>
              </a:rPr>
              <a:t>APLICACIÓN DEL INVIERTE.PE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2" y="564714"/>
            <a:ext cx="2847996" cy="60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8680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9" y="5637903"/>
            <a:ext cx="2621482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5645" y="162606"/>
            <a:ext cx="7886700" cy="1325563"/>
          </a:xfrm>
        </p:spPr>
        <p:txBody>
          <a:bodyPr>
            <a:normAutofit/>
          </a:bodyPr>
          <a:lstStyle/>
          <a:p>
            <a:pPr algn="just"/>
            <a:r>
              <a:rPr lang="es-PE" sz="3200" b="1" dirty="0" smtClean="0">
                <a:latin typeface="+mn-lt"/>
                <a:ea typeface="+mn-ea"/>
                <a:cs typeface="+mn-cs"/>
              </a:rPr>
              <a:t>ÁMBITO DE APLICACIÓN DEL INVIERTE.PE</a:t>
            </a:r>
            <a:endParaRPr lang="es-PE" sz="32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9806" y="1488169"/>
            <a:ext cx="7543349" cy="4351338"/>
          </a:xfrm>
        </p:spPr>
        <p:txBody>
          <a:bodyPr>
            <a:normAutofit/>
          </a:bodyPr>
          <a:lstStyle/>
          <a:p>
            <a:pPr marL="361950" indent="-361950" algn="just">
              <a:spcAft>
                <a:spcPct val="30000"/>
              </a:spcAft>
              <a:buClr>
                <a:schemeClr val="tx1"/>
              </a:buClr>
              <a:buSzPct val="100000"/>
              <a:buBlip>
                <a:blip r:embed="rId2"/>
              </a:buBlip>
            </a:pPr>
            <a:r>
              <a:rPr lang="es-PE" altLang="es-PE" sz="2400" dirty="0">
                <a:cs typeface="Arial" panose="020B0604020202020204" pitchFamily="34" charset="0"/>
              </a:rPr>
              <a:t>T</a:t>
            </a:r>
            <a:r>
              <a:rPr lang="es-PE" altLang="es-PE" sz="2400" dirty="0" smtClean="0">
                <a:cs typeface="Arial" panose="020B0604020202020204" pitchFamily="34" charset="0"/>
              </a:rPr>
              <a:t>odas </a:t>
            </a:r>
            <a:r>
              <a:rPr lang="es-PE" altLang="es-PE" sz="2400" dirty="0">
                <a:cs typeface="Arial" panose="020B0604020202020204" pitchFamily="34" charset="0"/>
              </a:rPr>
              <a:t>las entidades y empresas del Sector Público No Financiero.</a:t>
            </a:r>
          </a:p>
          <a:p>
            <a:pPr marL="361950" indent="-361950" algn="just">
              <a:spcAft>
                <a:spcPct val="30000"/>
              </a:spcAft>
              <a:buSzPct val="100000"/>
              <a:buBlip>
                <a:blip r:embed="rId2"/>
              </a:buBlip>
            </a:pPr>
            <a:r>
              <a:rPr lang="es-ES" altLang="es-PE" sz="2400" dirty="0" smtClean="0">
                <a:cs typeface="Arial" panose="020B0604020202020204" pitchFamily="34" charset="0"/>
              </a:rPr>
              <a:t>Las inversiones de GL </a:t>
            </a:r>
            <a:r>
              <a:rPr lang="es-ES" altLang="es-PE" sz="2400" dirty="0">
                <a:cs typeface="Arial" panose="020B0604020202020204" pitchFamily="34" charset="0"/>
              </a:rPr>
              <a:t>no sujetos al </a:t>
            </a:r>
            <a:r>
              <a:rPr lang="es-ES" altLang="es-PE" sz="2400" dirty="0" smtClean="0">
                <a:cs typeface="Arial" panose="020B0604020202020204" pitchFamily="34" charset="0"/>
              </a:rPr>
              <a:t>Invierte.pe </a:t>
            </a:r>
            <a:r>
              <a:rPr lang="es-ES" altLang="es-PE" sz="2400" dirty="0">
                <a:cs typeface="Arial" panose="020B0604020202020204" pitchFamily="34" charset="0"/>
              </a:rPr>
              <a:t>que luego de su ejecución, la </a:t>
            </a:r>
            <a:r>
              <a:rPr lang="es-ES" altLang="es-PE" sz="2400" dirty="0" smtClean="0">
                <a:cs typeface="Arial" panose="020B0604020202020204" pitchFamily="34" charset="0"/>
              </a:rPr>
              <a:t>operación y mantenimiento estará </a:t>
            </a:r>
            <a:r>
              <a:rPr lang="es-ES" altLang="es-PE" sz="2400" dirty="0">
                <a:cs typeface="Arial" panose="020B0604020202020204" pitchFamily="34" charset="0"/>
              </a:rPr>
              <a:t>a cargo de una Entidad sujeta al </a:t>
            </a:r>
            <a:r>
              <a:rPr lang="es-ES" altLang="es-PE" sz="2400" dirty="0" smtClean="0">
                <a:cs typeface="Arial" panose="020B0604020202020204" pitchFamily="34" charset="0"/>
              </a:rPr>
              <a:t>Invierte.pe.</a:t>
            </a:r>
          </a:p>
          <a:p>
            <a:pPr marL="361950" indent="-361950" algn="just">
              <a:spcAft>
                <a:spcPct val="30000"/>
              </a:spcAft>
              <a:buSzPct val="100000"/>
              <a:buBlip>
                <a:blip r:embed="rId2"/>
              </a:buBlip>
            </a:pPr>
            <a:r>
              <a:rPr lang="es-ES" altLang="es-PE" sz="2400" dirty="0" smtClean="0">
                <a:cs typeface="Arial" panose="020B0604020202020204" pitchFamily="34" charset="0"/>
              </a:rPr>
              <a:t>Las inversiones de instituciones </a:t>
            </a:r>
            <a:r>
              <a:rPr lang="es-ES" altLang="es-PE" sz="2400" dirty="0">
                <a:cs typeface="Arial" panose="020B0604020202020204" pitchFamily="34" charset="0"/>
              </a:rPr>
              <a:t>perceptoras de Cooperación Técnica Internacional, cuando una Entidad sujeta al </a:t>
            </a:r>
            <a:r>
              <a:rPr lang="es-ES" altLang="es-PE" sz="2400" dirty="0" smtClean="0">
                <a:cs typeface="Arial" panose="020B0604020202020204" pitchFamily="34" charset="0"/>
              </a:rPr>
              <a:t>Invierte.pe </a:t>
            </a:r>
            <a:r>
              <a:rPr lang="es-ES" altLang="es-PE" sz="2400" dirty="0">
                <a:cs typeface="Arial" panose="020B0604020202020204" pitchFamily="34" charset="0"/>
              </a:rPr>
              <a:t>deba asumir los gastos de operación y mantenimiento </a:t>
            </a:r>
            <a:r>
              <a:rPr lang="es-ES" altLang="es-PE" sz="2400" dirty="0" smtClean="0">
                <a:cs typeface="Arial" panose="020B0604020202020204" pitchFamily="34" charset="0"/>
              </a:rPr>
              <a:t>.</a:t>
            </a:r>
            <a:endParaRPr lang="es-ES" altLang="es-PE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8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2747527"/>
            <a:ext cx="8219440" cy="112343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alibri" panose="020F0502020204030204" pitchFamily="34" charset="0"/>
              </a:rPr>
              <a:t>PRINCIPALES DEFINICIONES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2" y="564714"/>
            <a:ext cx="2847996" cy="60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8680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9" y="5637903"/>
            <a:ext cx="2621482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4892" y="311931"/>
            <a:ext cx="8690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25717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b="1" dirty="0" smtClean="0"/>
              <a:t>Inversiones públicas</a:t>
            </a:r>
            <a:endParaRPr lang="es-ES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47879" y="1097987"/>
            <a:ext cx="335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257175">
              <a:buBlip>
                <a:blip r:embed="rId2"/>
              </a:buBlip>
            </a:pPr>
            <a:r>
              <a:rPr lang="es-ES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Proyecto de Inversión</a:t>
            </a:r>
            <a:endParaRPr lang="es-ES" b="1" dirty="0">
              <a:solidFill>
                <a:srgbClr val="FF0000"/>
              </a:solidFill>
              <a:ea typeface="Calibri" charset="0"/>
              <a:cs typeface="Calibri" charset="0"/>
            </a:endParaRPr>
          </a:p>
          <a:p>
            <a:pPr algn="just" defTabSz="257175"/>
            <a:endParaRPr lang="es-ES_tradnl" dirty="0">
              <a:solidFill>
                <a:srgbClr val="FF0000"/>
              </a:solidFill>
              <a:ea typeface="Calibri" charset="0"/>
              <a:cs typeface="Calibri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212588" y="1097987"/>
            <a:ext cx="430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257175">
              <a:buBlip>
                <a:blip r:embed="rId2"/>
              </a:buBlip>
            </a:pPr>
            <a:r>
              <a:rPr lang="es-ES" b="1" dirty="0" smtClean="0">
                <a:solidFill>
                  <a:srgbClr val="FF0000"/>
                </a:solidFill>
                <a:ea typeface="Calibri" charset="0"/>
                <a:cs typeface="Calibri" charset="0"/>
              </a:rPr>
              <a:t>Inversiones que no son proyecto de inversión (OARR)</a:t>
            </a:r>
            <a:endParaRPr lang="es-ES" b="1" dirty="0">
              <a:solidFill>
                <a:srgbClr val="FF0000"/>
              </a:solidFill>
              <a:ea typeface="Calibri" charset="0"/>
              <a:cs typeface="Calibri" charset="0"/>
            </a:endParaRPr>
          </a:p>
          <a:p>
            <a:pPr marL="285750" indent="-285750" defTabSz="257175">
              <a:buBlip>
                <a:blip r:embed="rId2"/>
              </a:buBlip>
            </a:pPr>
            <a:endParaRPr lang="es-ES_tradnl" dirty="0">
              <a:solidFill>
                <a:prstClr val="black"/>
              </a:solidFill>
              <a:ea typeface="Calibri" charset="0"/>
              <a:cs typeface="Calibri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62956" y="1807679"/>
            <a:ext cx="3124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257175">
              <a:buClr>
                <a:srgbClr val="FF0000"/>
              </a:buClr>
              <a:buSzPct val="114000"/>
            </a:pP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Formación de capital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 físico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, 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humano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, 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natural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,  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institucional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y/o 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intelectual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que tenga como propósito crear, ampliar, mejorar o recuperar la capacidad de producción de bienes o servicios que el Estado tenga responsabilidad de brindar o de garantizar su prestación.</a:t>
            </a:r>
            <a:endParaRPr lang="es-ES_tradnl" sz="1600" dirty="0">
              <a:solidFill>
                <a:prstClr val="black"/>
              </a:solidFill>
              <a:ea typeface="Calibri" charset="0"/>
              <a:cs typeface="Calibri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212588" y="1807679"/>
            <a:ext cx="4305124" cy="4547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257175">
              <a:spcAft>
                <a:spcPts val="338"/>
              </a:spcAft>
              <a:buClr>
                <a:srgbClr val="E22017"/>
              </a:buClr>
              <a:buSzPct val="103000"/>
              <a:buBlip>
                <a:blip r:embed="rId3"/>
              </a:buBlip>
            </a:pPr>
            <a:r>
              <a:rPr lang="es-ES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Optimización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</a:t>
            </a:r>
          </a:p>
          <a:p>
            <a:pPr algn="just" defTabSz="257175">
              <a:spcAft>
                <a:spcPts val="338"/>
              </a:spcAft>
              <a:buClr>
                <a:srgbClr val="E22017"/>
              </a:buClr>
              <a:buSzPct val="103000"/>
            </a:pP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	</a:t>
            </a:r>
            <a:r>
              <a:rPr lang="es-ES" sz="1600" b="1" i="1" dirty="0">
                <a:solidFill>
                  <a:prstClr val="black"/>
                </a:solidFill>
                <a:ea typeface="Calibri" charset="0"/>
                <a:cs typeface="Calibri" charset="0"/>
              </a:rPr>
              <a:t>Caso 01: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Compra de terrenos e </a:t>
            </a:r>
          </a:p>
          <a:p>
            <a:pPr algn="just" defTabSz="257175">
              <a:spcAft>
                <a:spcPts val="338"/>
              </a:spcAft>
              <a:buClr>
                <a:srgbClr val="E22017"/>
              </a:buClr>
              <a:buSzPct val="103000"/>
            </a:pPr>
            <a:r>
              <a:rPr lang="es-ES" sz="1600" b="1" i="1" dirty="0">
                <a:solidFill>
                  <a:prstClr val="black"/>
                </a:solidFill>
                <a:ea typeface="Calibri" charset="0"/>
                <a:cs typeface="Calibri" charset="0"/>
              </a:rPr>
              <a:t>	Caso 02: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Inversiones menores que resultan de 	hacer un mejor </a:t>
            </a:r>
            <a:r>
              <a:rPr lang="es-ES" sz="16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uso 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de la oferta existente. </a:t>
            </a:r>
          </a:p>
          <a:p>
            <a:pPr marL="285750" indent="-285750" algn="just" defTabSz="257175">
              <a:spcAft>
                <a:spcPts val="338"/>
              </a:spcAft>
              <a:buClr>
                <a:srgbClr val="E22017"/>
              </a:buClr>
              <a:buSzPct val="103000"/>
              <a:buBlip>
                <a:blip r:embed="rId3"/>
              </a:buBlip>
            </a:pP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Ampliación marginal: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incrementan el activo no financiero de una entidad pública, </a:t>
            </a:r>
          </a:p>
          <a:p>
            <a:pPr algn="just" defTabSz="257175">
              <a:spcAft>
                <a:spcPts val="338"/>
              </a:spcAft>
              <a:buClr>
                <a:srgbClr val="E22017"/>
              </a:buClr>
              <a:buSzPct val="103000"/>
            </a:pPr>
            <a:r>
              <a:rPr lang="es-ES" sz="1600" b="1" i="1" dirty="0">
                <a:solidFill>
                  <a:prstClr val="black"/>
                </a:solidFill>
                <a:ea typeface="Calibri" charset="0"/>
                <a:cs typeface="Calibri" charset="0"/>
              </a:rPr>
              <a:t>	Caso 01: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No modifican su capacidad de 	producción de servicios o, </a:t>
            </a:r>
          </a:p>
          <a:p>
            <a:pPr algn="just" defTabSz="257175">
              <a:spcAft>
                <a:spcPts val="338"/>
              </a:spcAft>
              <a:buClr>
                <a:srgbClr val="E22017"/>
              </a:buClr>
              <a:buSzPct val="103000"/>
            </a:pPr>
            <a:r>
              <a:rPr lang="es-ES" sz="1600" b="1" i="1" dirty="0">
                <a:solidFill>
                  <a:prstClr val="black"/>
                </a:solidFill>
                <a:ea typeface="Calibri" charset="0"/>
                <a:cs typeface="Calibri" charset="0"/>
              </a:rPr>
              <a:t>	Caso 02: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Modifica capacidad de producción, 	pero 	no supera el 	20% de dicha capacidad 	en 	proyectos estándar.</a:t>
            </a:r>
          </a:p>
          <a:p>
            <a:pPr marL="285750" indent="-285750" algn="just" defTabSz="257175">
              <a:spcAft>
                <a:spcPts val="338"/>
              </a:spcAft>
              <a:buClr>
                <a:srgbClr val="E22017"/>
              </a:buClr>
              <a:buSzPct val="103000"/>
              <a:buBlip>
                <a:blip r:embed="rId3"/>
              </a:buBlip>
            </a:pPr>
            <a:r>
              <a:rPr lang="es-ES" sz="1600" b="1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Reposición</a:t>
            </a: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reemplazo de activos que han superado su vida útil.</a:t>
            </a:r>
          </a:p>
          <a:p>
            <a:pPr marL="285750" indent="-285750" algn="just" defTabSz="257175">
              <a:spcAft>
                <a:spcPts val="338"/>
              </a:spcAft>
              <a:buClr>
                <a:srgbClr val="E22017"/>
              </a:buClr>
              <a:buSzPct val="103000"/>
              <a:buBlip>
                <a:blip r:embed="rId3"/>
              </a:buBlip>
            </a:pPr>
            <a:r>
              <a:rPr lang="es-ES" sz="1600" b="1" dirty="0">
                <a:solidFill>
                  <a:prstClr val="black"/>
                </a:solidFill>
                <a:ea typeface="Calibri" charset="0"/>
                <a:cs typeface="Calibri" charset="0"/>
              </a:rPr>
              <a:t>Rehabilitación:</a:t>
            </a:r>
            <a:r>
              <a:rPr lang="es-ES" sz="1600" dirty="0">
                <a:solidFill>
                  <a:prstClr val="black"/>
                </a:solidFill>
                <a:ea typeface="Calibri" charset="0"/>
                <a:cs typeface="Calibri" charset="0"/>
              </a:rPr>
              <a:t> reparación o renovación de las instalaciones, equipamiento y elementos constructivos sin ampliar la capacidad de provisión de servicios</a:t>
            </a:r>
            <a:r>
              <a:rPr lang="es-ES" sz="1600" dirty="0" smtClean="0">
                <a:solidFill>
                  <a:prstClr val="black"/>
                </a:solidFill>
                <a:ea typeface="Calibri" charset="0"/>
                <a:cs typeface="Calibri" charset="0"/>
              </a:rPr>
              <a:t>.</a:t>
            </a:r>
            <a:endParaRPr lang="es-ES" sz="1600" b="1" dirty="0">
              <a:solidFill>
                <a:prstClr val="black"/>
              </a:solidFill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2747527"/>
            <a:ext cx="8219440" cy="112343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alibri" panose="020F0502020204030204" pitchFamily="34" charset="0"/>
              </a:rPr>
              <a:t>ORGANOS DEL INVIERTE.PE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2" y="564714"/>
            <a:ext cx="2847996" cy="60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8680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9" y="5637903"/>
            <a:ext cx="2621482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09493" y="1392038"/>
            <a:ext cx="2567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>
              <a:buBlip>
                <a:blip r:embed="rId2"/>
              </a:buBlip>
            </a:pPr>
            <a:r>
              <a:rPr lang="es-PE" sz="1400" b="1" dirty="0"/>
              <a:t>Órgano Resolutivo (OR)</a:t>
            </a:r>
            <a:endParaRPr lang="es-ES_tradnl" sz="1400" b="1" dirty="0"/>
          </a:p>
        </p:txBody>
      </p:sp>
      <p:sp>
        <p:nvSpPr>
          <p:cNvPr id="6" name="Rectángulo 5"/>
          <p:cNvSpPr/>
          <p:nvPr/>
        </p:nvSpPr>
        <p:spPr>
          <a:xfrm>
            <a:off x="3123088" y="1390001"/>
            <a:ext cx="2933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>
              <a:buBlip>
                <a:blip r:embed="rId2"/>
              </a:buBlip>
            </a:pPr>
            <a:r>
              <a:rPr lang="es-ES_tradnl" sz="1400" b="1" dirty="0"/>
              <a:t>Oficina de Programación Multianual de Inversiones (OPMI)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189146" y="1390001"/>
            <a:ext cx="27653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defTabSz="457200">
              <a:buBlip>
                <a:blip r:embed="rId2"/>
              </a:buBlip>
            </a:pPr>
            <a:r>
              <a:rPr lang="es-ES_tradnl" sz="1400" b="1" dirty="0" smtClean="0"/>
              <a:t>Unidad Formuladora (UF)</a:t>
            </a:r>
            <a:endParaRPr lang="es-ES_tradnl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307787" y="1913221"/>
            <a:ext cx="25672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Aprueba el PMI.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Designa a la OPMI.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Aprueba los criterios de priorización asociados a su PMI.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6189145" y="1913221"/>
            <a:ext cx="27653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Elabora las fichas técnicas y estudios de </a:t>
            </a:r>
            <a:r>
              <a:rPr lang="es-PE" sz="1400" dirty="0" err="1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preinversión</a:t>
            </a: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Registra en el banco de inversiones.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Aprueba la ejecución de las inversiones no consideradas proyecto de inversión.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Declara la viabilidad de los proyectos de inversión.</a:t>
            </a:r>
          </a:p>
          <a:p>
            <a:pPr marL="174625" indent="-174625" algn="just" defTabSz="457200">
              <a:buBlip>
                <a:blip r:embed="rId3"/>
              </a:buBlip>
            </a:pPr>
            <a:endParaRPr lang="es-PE" sz="1400" dirty="0">
              <a:solidFill>
                <a:srgbClr val="EEECE1">
                  <a:lumMod val="10000"/>
                </a:srgbClr>
              </a:solidFill>
              <a:ea typeface="Calibri" charset="0"/>
              <a:cs typeface="Calibri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982634" y="1950748"/>
            <a:ext cx="3098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Elabora el PMI.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Elabora el diagnóstico de brechas.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Propone criterios de priorización de la cartera de inversiones.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Elabora y actualiza la cartera de inversiones.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Realiza seguimiento y monitoreo a las inversiones.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Realiza la evaluación ex post.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415384" y="394362"/>
            <a:ext cx="8728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PE" sz="3200" b="1" dirty="0" smtClean="0"/>
              <a:t>Órganos del Invierte.pe</a:t>
            </a:r>
            <a:endParaRPr lang="en-US" sz="3200" b="1" dirty="0"/>
          </a:p>
        </p:txBody>
      </p:sp>
      <p:sp>
        <p:nvSpPr>
          <p:cNvPr id="12" name="Rectángulo 11"/>
          <p:cNvSpPr/>
          <p:nvPr/>
        </p:nvSpPr>
        <p:spPr>
          <a:xfrm>
            <a:off x="415383" y="4304166"/>
            <a:ext cx="32649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0" indent="-174625" defTabSz="457200">
              <a:buBlip>
                <a:blip r:embed="rId2"/>
              </a:buBlip>
            </a:pPr>
            <a:r>
              <a:rPr lang="es-PE" sz="1400" b="1" dirty="0" smtClean="0"/>
              <a:t>Unidad Ejecutora de Inversiones (UEI)</a:t>
            </a:r>
            <a:endParaRPr lang="en-US" sz="1400" b="1" dirty="0"/>
          </a:p>
        </p:txBody>
      </p:sp>
      <p:sp>
        <p:nvSpPr>
          <p:cNvPr id="13" name="Rectángulo 12"/>
          <p:cNvSpPr/>
          <p:nvPr/>
        </p:nvSpPr>
        <p:spPr>
          <a:xfrm>
            <a:off x="307787" y="4876217"/>
            <a:ext cx="33725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Elabora el expediente técnico o documento equivalente.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Responsable de la ejecución física financiera de las inversiones.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465815" y="4304166"/>
            <a:ext cx="4194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buBlip>
                <a:blip r:embed="rId2"/>
              </a:buBlip>
            </a:pPr>
            <a:r>
              <a:rPr lang="es-PE" sz="1400" b="1" dirty="0"/>
              <a:t>Dirección General de Programación Multianual de Inversiones del MEF (DGPMI</a:t>
            </a:r>
            <a:r>
              <a:rPr lang="es-PE" sz="1400" b="1" dirty="0" smtClean="0"/>
              <a:t>)</a:t>
            </a:r>
            <a:endParaRPr lang="en-US" sz="1400" b="1" dirty="0"/>
          </a:p>
        </p:txBody>
      </p:sp>
      <p:sp>
        <p:nvSpPr>
          <p:cNvPr id="15" name="Rectángulo 14"/>
          <p:cNvSpPr/>
          <p:nvPr/>
        </p:nvSpPr>
        <p:spPr>
          <a:xfrm>
            <a:off x="4465814" y="4862878"/>
            <a:ext cx="41940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Ente rector del Invierte.pe.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Emite directivas y metodologías relacionados  con el ciclo de inversiones.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Aprueba perfiles profesionales de responsables de OPMI y UF.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Consolidad la PMI del Estado.</a:t>
            </a:r>
          </a:p>
          <a:p>
            <a:pPr marL="174625" indent="-174625" algn="just" defTabSz="457200">
              <a:buBlip>
                <a:blip r:embed="rId3"/>
              </a:buBlip>
            </a:pPr>
            <a:r>
              <a:rPr lang="es-PE" sz="1400" dirty="0" smtClean="0">
                <a:solidFill>
                  <a:srgbClr val="EEECE1">
                    <a:lumMod val="10000"/>
                  </a:srgbClr>
                </a:solidFill>
                <a:ea typeface="Calibri" charset="0"/>
                <a:cs typeface="Calibri" charset="0"/>
              </a:rPr>
              <a:t>Brinda capacitación y asistencia técnica.</a:t>
            </a:r>
          </a:p>
          <a:p>
            <a:pPr marL="174625" indent="-174625" algn="just" defTabSz="457200">
              <a:buBlip>
                <a:blip r:embed="rId3"/>
              </a:buBlip>
            </a:pPr>
            <a:endParaRPr lang="es-PE" sz="1400" dirty="0" smtClean="0">
              <a:solidFill>
                <a:srgbClr val="EEECE1">
                  <a:lumMod val="10000"/>
                </a:srgbClr>
              </a:solidFill>
              <a:ea typeface="Calibri" charset="0"/>
              <a:cs typeface="Calibri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2918446" y="1630145"/>
            <a:ext cx="20779" cy="199490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7" name="Conector recto 16"/>
          <p:cNvCxnSpPr/>
          <p:nvPr/>
        </p:nvCxnSpPr>
        <p:spPr>
          <a:xfrm>
            <a:off x="6109686" y="1585835"/>
            <a:ext cx="20779" cy="199490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  <p:cxnSp>
        <p:nvCxnSpPr>
          <p:cNvPr id="18" name="Conector recto 17"/>
          <p:cNvCxnSpPr/>
          <p:nvPr/>
        </p:nvCxnSpPr>
        <p:spPr>
          <a:xfrm>
            <a:off x="4062685" y="4315183"/>
            <a:ext cx="20779" cy="1994903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7155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360" y="2747527"/>
            <a:ext cx="8219440" cy="112343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latin typeface="Calibri" panose="020F0502020204030204" pitchFamily="34" charset="0"/>
              </a:rPr>
              <a:t>CICLO DE INVERSIÓN</a:t>
            </a:r>
            <a:endParaRPr lang="es-ES" sz="3200" b="1" dirty="0"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82" y="564714"/>
            <a:ext cx="2847996" cy="60092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8686800" y="2245360"/>
            <a:ext cx="467360" cy="23571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339" y="5637903"/>
            <a:ext cx="2621482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11106</TotalTime>
  <Words>704</Words>
  <Application>Microsoft Office PowerPoint</Application>
  <PresentationFormat>Presentación en pantalla (4:3)</PresentationFormat>
  <Paragraphs>112</Paragraphs>
  <Slides>16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Tema de Office</vt:lpstr>
      <vt:lpstr>SISTEMA NACIONAL DE PROGRAMACIÓN MULTIANUAL Y GESTIÓN DE INVERSIONES (Invierte.pe)</vt:lpstr>
      <vt:lpstr>Presentación de PowerPoint</vt:lpstr>
      <vt:lpstr>APLICACIÓN DEL INVIERTE.PE</vt:lpstr>
      <vt:lpstr>ÁMBITO DE APLICACIÓN DEL INVIERTE.PE</vt:lpstr>
      <vt:lpstr>PRINCIPALES DEFINICIONES</vt:lpstr>
      <vt:lpstr>Presentación de PowerPoint</vt:lpstr>
      <vt:lpstr>ORGANOS DEL INVIERTE.PE</vt:lpstr>
      <vt:lpstr>Presentación de PowerPoint</vt:lpstr>
      <vt:lpstr>CICLO DE INVERSIÓN</vt:lpstr>
      <vt:lpstr>Presentación de PowerPoint</vt:lpstr>
      <vt:lpstr>FONDO INVIERTE PARA EL DESARROLLO TERRITORIAL (FIDT)</vt:lpstr>
      <vt:lpstr>Presentación de PowerPoint</vt:lpstr>
      <vt:lpstr>Presentación de PowerPoint</vt:lpstr>
      <vt:lpstr>ACOMPAÑAMIENTO DE ESPECIALISTAS DE INVERSIÓN PÚBLICA (EIP)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Figueroa Cajamarca, Francisco Lorenzo</dc:creator>
  <cp:lastModifiedBy>Gómez Ríos, Miguel</cp:lastModifiedBy>
  <cp:revision>819</cp:revision>
  <cp:lastPrinted>2018-10-15T23:38:58Z</cp:lastPrinted>
  <dcterms:created xsi:type="dcterms:W3CDTF">2016-04-11T20:10:07Z</dcterms:created>
  <dcterms:modified xsi:type="dcterms:W3CDTF">2018-11-23T00:22:44Z</dcterms:modified>
</cp:coreProperties>
</file>