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618" r:id="rId3"/>
    <p:sldId id="680" r:id="rId4"/>
    <p:sldId id="657" r:id="rId5"/>
    <p:sldId id="562" r:id="rId6"/>
    <p:sldId id="570" r:id="rId7"/>
    <p:sldId id="572" r:id="rId8"/>
    <p:sldId id="525" r:id="rId9"/>
    <p:sldId id="568" r:id="rId10"/>
    <p:sldId id="577" r:id="rId11"/>
    <p:sldId id="483" r:id="rId12"/>
    <p:sldId id="681" r:id="rId13"/>
    <p:sldId id="682" r:id="rId14"/>
    <p:sldId id="749" r:id="rId15"/>
    <p:sldId id="738" r:id="rId16"/>
    <p:sldId id="750" r:id="rId17"/>
    <p:sldId id="751" r:id="rId18"/>
    <p:sldId id="752" r:id="rId19"/>
    <p:sldId id="753" r:id="rId20"/>
    <p:sldId id="785" r:id="rId21"/>
    <p:sldId id="754" r:id="rId22"/>
    <p:sldId id="780" r:id="rId23"/>
    <p:sldId id="781" r:id="rId24"/>
    <p:sldId id="776" r:id="rId25"/>
    <p:sldId id="782" r:id="rId26"/>
    <p:sldId id="741" r:id="rId27"/>
    <p:sldId id="580" r:id="rId28"/>
    <p:sldId id="755" r:id="rId29"/>
    <p:sldId id="691" r:id="rId30"/>
    <p:sldId id="756" r:id="rId31"/>
    <p:sldId id="757" r:id="rId32"/>
    <p:sldId id="683" r:id="rId33"/>
    <p:sldId id="685" r:id="rId34"/>
    <p:sldId id="695" r:id="rId35"/>
    <p:sldId id="783" r:id="rId36"/>
    <p:sldId id="784" r:id="rId37"/>
    <p:sldId id="777" r:id="rId38"/>
    <p:sldId id="778" r:id="rId39"/>
    <p:sldId id="779" r:id="rId40"/>
    <p:sldId id="620" r:id="rId41"/>
    <p:sldId id="758" r:id="rId42"/>
    <p:sldId id="706" r:id="rId43"/>
    <p:sldId id="709" r:id="rId44"/>
    <p:sldId id="772" r:id="rId45"/>
    <p:sldId id="774" r:id="rId46"/>
    <p:sldId id="775" r:id="rId47"/>
    <p:sldId id="718" r:id="rId48"/>
    <p:sldId id="786" r:id="rId49"/>
    <p:sldId id="736" r:id="rId50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5103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ado Ampudia, Sandra" initials="JA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09090"/>
    <a:srgbClr val="8C8C8C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87808" autoAdjust="0"/>
  </p:normalViewPr>
  <p:slideViewPr>
    <p:cSldViewPr snapToGrid="0">
      <p:cViewPr>
        <p:scale>
          <a:sx n="71" d="100"/>
          <a:sy n="71" d="100"/>
        </p:scale>
        <p:origin x="-1266" y="-66"/>
      </p:cViewPr>
      <p:guideLst>
        <p:guide orient="horz" pos="1026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GABRIELA\SEGUIMIENTO\CELSO_carpetas\Gr&#225;ficos%20ppt%20VICE%20ppto%20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GABRIELA\SEGUIMIENTO\CELSO_carpetas\Ley%20presupuesto%202017\proyeccion%20n&#250;mero%20indicad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 pp_funcion'!$A$12</c:f>
              <c:strCache>
                <c:ptCount val="1"/>
                <c:pt idx="0">
                  <c:v>Participación % PP*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 pp_funcion'!$B$11:$G$11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'n pp_funcion'!$B$12:$G$12</c:f>
              <c:numCache>
                <c:formatCode>0%</c:formatCode>
                <c:ptCount val="6"/>
                <c:pt idx="0">
                  <c:v>0.51747072189639187</c:v>
                </c:pt>
                <c:pt idx="1">
                  <c:v>0.55727892411740898</c:v>
                </c:pt>
                <c:pt idx="2">
                  <c:v>0.58314343331753715</c:v>
                </c:pt>
                <c:pt idx="3">
                  <c:v>0.66753206364858819</c:v>
                </c:pt>
                <c:pt idx="4" formatCode="0.0%">
                  <c:v>0.70781539187221587</c:v>
                </c:pt>
                <c:pt idx="5" formatCode="0.0%">
                  <c:v>0.7115175717484209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43840"/>
        <c:axId val="32572544"/>
      </c:barChart>
      <c:lineChart>
        <c:grouping val="standard"/>
        <c:varyColors val="0"/>
        <c:ser>
          <c:idx val="1"/>
          <c:order val="1"/>
          <c:tx>
            <c:strRef>
              <c:f>'n pp_funcion'!$A$13</c:f>
              <c:strCache>
                <c:ptCount val="1"/>
                <c:pt idx="0">
                  <c:v>N° de PP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'n pp_funcion'!$B$11:$G$11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'n pp_funcion'!$B$13:$G$13</c:f>
              <c:numCache>
                <c:formatCode>General</c:formatCode>
                <c:ptCount val="6"/>
                <c:pt idx="0">
                  <c:v>59</c:v>
                </c:pt>
                <c:pt idx="1">
                  <c:v>67</c:v>
                </c:pt>
                <c:pt idx="2">
                  <c:v>73</c:v>
                </c:pt>
                <c:pt idx="3">
                  <c:v>85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42304"/>
        <c:axId val="32573120"/>
      </c:lineChart>
      <c:catAx>
        <c:axId val="350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572544"/>
        <c:crosses val="autoZero"/>
        <c:auto val="1"/>
        <c:lblAlgn val="ctr"/>
        <c:lblOffset val="100"/>
        <c:noMultiLvlLbl val="0"/>
      </c:catAx>
      <c:valAx>
        <c:axId val="3257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050"/>
                  <a:t>Participación en el PIA*</a:t>
                </a:r>
              </a:p>
            </c:rich>
          </c:tx>
          <c:layout>
            <c:manualLayout>
              <c:xMode val="edge"/>
              <c:yMode val="edge"/>
              <c:x val="1.1737089201877904E-2"/>
              <c:y val="0.232660346716987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043840"/>
        <c:crosses val="autoZero"/>
        <c:crossBetween val="between"/>
      </c:valAx>
      <c:valAx>
        <c:axId val="325731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N°</a:t>
                </a:r>
                <a:r>
                  <a:rPr lang="es-ES" baseline="0"/>
                  <a:t>  PP 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042304"/>
        <c:crosses val="max"/>
        <c:crossBetween val="between"/>
      </c:valAx>
      <c:catAx>
        <c:axId val="3504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573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2222441674001E-2"/>
          <c:y val="0"/>
          <c:w val="0.95165542434928718"/>
          <c:h val="0.59110453904123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Hoja5!$B$2</c:f>
              <c:strCache>
                <c:ptCount val="1"/>
                <c:pt idx="0">
                  <c:v>Medidos 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Hoja5!$A$3:$A$24</c:f>
              <c:strCache>
                <c:ptCount val="22"/>
                <c:pt idx="0">
                  <c:v>Salud</c:v>
                </c:pt>
                <c:pt idx="1">
                  <c:v>Educacion</c:v>
                </c:pt>
                <c:pt idx="2">
                  <c:v>Comunicaciones</c:v>
                </c:pt>
                <c:pt idx="3">
                  <c:v>Planeamiento, gest. y reser.</c:v>
                </c:pt>
                <c:pt idx="4">
                  <c:v>Agropecuaria</c:v>
                </c:pt>
                <c:pt idx="5">
                  <c:v>Orden publico y seguridad</c:v>
                </c:pt>
                <c:pt idx="6">
                  <c:v>Pesca</c:v>
                </c:pt>
                <c:pt idx="7">
                  <c:v>Proteccion social</c:v>
                </c:pt>
                <c:pt idx="8">
                  <c:v>Saneamiento</c:v>
                </c:pt>
                <c:pt idx="9">
                  <c:v>Trabajo</c:v>
                </c:pt>
                <c:pt idx="10">
                  <c:v>Ambiente</c:v>
                </c:pt>
                <c:pt idx="11">
                  <c:v>Industria</c:v>
                </c:pt>
                <c:pt idx="12">
                  <c:v>Vivienda y desarrollo urbano</c:v>
                </c:pt>
                <c:pt idx="13">
                  <c:v>Turismo</c:v>
                </c:pt>
                <c:pt idx="14">
                  <c:v>Justicia</c:v>
                </c:pt>
                <c:pt idx="15">
                  <c:v>Transporte</c:v>
                </c:pt>
                <c:pt idx="16">
                  <c:v>Energia</c:v>
                </c:pt>
                <c:pt idx="17">
                  <c:v>Comercio</c:v>
                </c:pt>
                <c:pt idx="18">
                  <c:v>Cultura y deporte</c:v>
                </c:pt>
                <c:pt idx="19">
                  <c:v>Defensa y seguridad nacional</c:v>
                </c:pt>
                <c:pt idx="20">
                  <c:v>Mineria</c:v>
                </c:pt>
                <c:pt idx="21">
                  <c:v>Relaciones exteriores</c:v>
                </c:pt>
              </c:strCache>
            </c:strRef>
          </c:cat>
          <c:val>
            <c:numRef>
              <c:f>Hoja5!$B$3:$B$24</c:f>
              <c:numCache>
                <c:formatCode>General</c:formatCode>
                <c:ptCount val="22"/>
                <c:pt idx="0">
                  <c:v>100</c:v>
                </c:pt>
                <c:pt idx="1">
                  <c:v>33</c:v>
                </c:pt>
                <c:pt idx="2">
                  <c:v>32</c:v>
                </c:pt>
                <c:pt idx="3">
                  <c:v>24</c:v>
                </c:pt>
                <c:pt idx="4">
                  <c:v>22</c:v>
                </c:pt>
                <c:pt idx="5">
                  <c:v>21</c:v>
                </c:pt>
                <c:pt idx="6">
                  <c:v>16</c:v>
                </c:pt>
                <c:pt idx="7">
                  <c:v>16</c:v>
                </c:pt>
                <c:pt idx="8">
                  <c:v>15</c:v>
                </c:pt>
                <c:pt idx="9">
                  <c:v>15</c:v>
                </c:pt>
                <c:pt idx="10">
                  <c:v>11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Hoja5!$C$2</c:f>
              <c:strCache>
                <c:ptCount val="1"/>
                <c:pt idx="0">
                  <c:v>Plan 2017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Hoja5!$A$3:$A$24</c:f>
              <c:strCache>
                <c:ptCount val="22"/>
                <c:pt idx="0">
                  <c:v>Salud</c:v>
                </c:pt>
                <c:pt idx="1">
                  <c:v>Educacion</c:v>
                </c:pt>
                <c:pt idx="2">
                  <c:v>Comunicaciones</c:v>
                </c:pt>
                <c:pt idx="3">
                  <c:v>Planeamiento, gest. y reser.</c:v>
                </c:pt>
                <c:pt idx="4">
                  <c:v>Agropecuaria</c:v>
                </c:pt>
                <c:pt idx="5">
                  <c:v>Orden publico y seguridad</c:v>
                </c:pt>
                <c:pt idx="6">
                  <c:v>Pesca</c:v>
                </c:pt>
                <c:pt idx="7">
                  <c:v>Proteccion social</c:v>
                </c:pt>
                <c:pt idx="8">
                  <c:v>Saneamiento</c:v>
                </c:pt>
                <c:pt idx="9">
                  <c:v>Trabajo</c:v>
                </c:pt>
                <c:pt idx="10">
                  <c:v>Ambiente</c:v>
                </c:pt>
                <c:pt idx="11">
                  <c:v>Industria</c:v>
                </c:pt>
                <c:pt idx="12">
                  <c:v>Vivienda y desarrollo urbano</c:v>
                </c:pt>
                <c:pt idx="13">
                  <c:v>Turismo</c:v>
                </c:pt>
                <c:pt idx="14">
                  <c:v>Justicia</c:v>
                </c:pt>
                <c:pt idx="15">
                  <c:v>Transporte</c:v>
                </c:pt>
                <c:pt idx="16">
                  <c:v>Energia</c:v>
                </c:pt>
                <c:pt idx="17">
                  <c:v>Comercio</c:v>
                </c:pt>
                <c:pt idx="18">
                  <c:v>Cultura y deporte</c:v>
                </c:pt>
                <c:pt idx="19">
                  <c:v>Defensa y seguridad nacional</c:v>
                </c:pt>
                <c:pt idx="20">
                  <c:v>Mineria</c:v>
                </c:pt>
                <c:pt idx="21">
                  <c:v>Relaciones exteriores</c:v>
                </c:pt>
              </c:strCache>
            </c:strRef>
          </c:cat>
          <c:val>
            <c:numRef>
              <c:f>Hoja5!$C$3:$C$24</c:f>
              <c:numCache>
                <c:formatCode>General</c:formatCode>
                <c:ptCount val="22"/>
                <c:pt idx="0">
                  <c:v>100</c:v>
                </c:pt>
                <c:pt idx="1">
                  <c:v>40</c:v>
                </c:pt>
                <c:pt idx="2">
                  <c:v>32</c:v>
                </c:pt>
                <c:pt idx="3">
                  <c:v>33</c:v>
                </c:pt>
                <c:pt idx="4">
                  <c:v>24</c:v>
                </c:pt>
                <c:pt idx="5">
                  <c:v>24</c:v>
                </c:pt>
                <c:pt idx="6">
                  <c:v>16</c:v>
                </c:pt>
                <c:pt idx="7">
                  <c:v>22</c:v>
                </c:pt>
                <c:pt idx="8">
                  <c:v>15</c:v>
                </c:pt>
                <c:pt idx="9">
                  <c:v>15</c:v>
                </c:pt>
                <c:pt idx="10">
                  <c:v>10</c:v>
                </c:pt>
                <c:pt idx="11">
                  <c:v>9</c:v>
                </c:pt>
                <c:pt idx="12">
                  <c:v>10</c:v>
                </c:pt>
                <c:pt idx="13">
                  <c:v>7</c:v>
                </c:pt>
                <c:pt idx="14">
                  <c:v>15</c:v>
                </c:pt>
                <c:pt idx="15">
                  <c:v>10</c:v>
                </c:pt>
                <c:pt idx="16">
                  <c:v>5</c:v>
                </c:pt>
                <c:pt idx="17">
                  <c:v>2</c:v>
                </c:pt>
                <c:pt idx="18">
                  <c:v>6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0239232"/>
        <c:axId val="32576576"/>
      </c:barChart>
      <c:catAx>
        <c:axId val="1102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576576"/>
        <c:crosses val="autoZero"/>
        <c:auto val="1"/>
        <c:lblAlgn val="ctr"/>
        <c:lblOffset val="100"/>
        <c:noMultiLvlLbl val="0"/>
      </c:catAx>
      <c:valAx>
        <c:axId val="3257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023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42181877254203"/>
          <c:y val="0.9235893808374418"/>
          <c:w val="0.24981464285997904"/>
          <c:h val="5.8286421312915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5D45A-A65C-4102-AC6A-BC2E44492E5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87DD9EC-511E-4857-BF33-3BA6805DDB1F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Programas Presupuestales</a:t>
          </a:r>
          <a:endParaRPr lang="es-ES" sz="1600" dirty="0">
            <a:solidFill>
              <a:schemeClr val="tx1"/>
            </a:solidFill>
          </a:endParaRPr>
        </a:p>
      </dgm:t>
    </dgm:pt>
    <dgm:pt modelId="{81430F1B-5B39-4EE6-B08C-9FE8444A57BD}" type="parTrans" cxnId="{35B1156B-4F48-4D3D-8F4F-7F2FF842105C}">
      <dgm:prSet/>
      <dgm:spPr/>
      <dgm:t>
        <a:bodyPr/>
        <a:lstStyle/>
        <a:p>
          <a:endParaRPr lang="es-ES"/>
        </a:p>
      </dgm:t>
    </dgm:pt>
    <dgm:pt modelId="{9C4B6E43-3E2E-404A-89FC-6EF394C7A719}" type="sibTrans" cxnId="{35B1156B-4F48-4D3D-8F4F-7F2FF842105C}">
      <dgm:prSet/>
      <dgm:spPr/>
      <dgm:t>
        <a:bodyPr/>
        <a:lstStyle/>
        <a:p>
          <a:endParaRPr lang="es-ES"/>
        </a:p>
      </dgm:t>
    </dgm:pt>
    <dgm:pt modelId="{B26A6C7E-26B9-4C69-9F37-3020D56A90D6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Seguimiento </a:t>
          </a:r>
          <a:endParaRPr lang="es-ES" sz="1400" dirty="0">
            <a:solidFill>
              <a:schemeClr val="tx1"/>
            </a:solidFill>
          </a:endParaRPr>
        </a:p>
      </dgm:t>
    </dgm:pt>
    <dgm:pt modelId="{11F72ED7-67AD-41F2-BE31-3A283675A4EF}" type="parTrans" cxnId="{F687BED0-EFC4-4535-93AF-66217709F0A9}">
      <dgm:prSet/>
      <dgm:spPr/>
      <dgm:t>
        <a:bodyPr/>
        <a:lstStyle/>
        <a:p>
          <a:endParaRPr lang="es-ES"/>
        </a:p>
      </dgm:t>
    </dgm:pt>
    <dgm:pt modelId="{305D7249-D451-487E-BABE-BD5536FBB63D}" type="sibTrans" cxnId="{F687BED0-EFC4-4535-93AF-66217709F0A9}">
      <dgm:prSet/>
      <dgm:spPr/>
      <dgm:t>
        <a:bodyPr/>
        <a:lstStyle/>
        <a:p>
          <a:endParaRPr lang="es-ES"/>
        </a:p>
      </dgm:t>
    </dgm:pt>
    <dgm:pt modelId="{C905FE88-1586-49F2-8B7F-627B286A6CAA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Evaluación</a:t>
          </a:r>
          <a:endParaRPr lang="es-ES" sz="1400" dirty="0">
            <a:solidFill>
              <a:schemeClr val="tx1"/>
            </a:solidFill>
          </a:endParaRPr>
        </a:p>
      </dgm:t>
    </dgm:pt>
    <dgm:pt modelId="{3EFDA632-FD57-4D16-8389-1CA640FE6DD1}" type="parTrans" cxnId="{0E94E8AE-3891-484F-8FC2-0D193BE4BC82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25CB4C26-B4D1-44D8-8F97-0131EA2294C0}" type="sibTrans" cxnId="{0E94E8AE-3891-484F-8FC2-0D193BE4BC82}">
      <dgm:prSet/>
      <dgm:spPr/>
      <dgm:t>
        <a:bodyPr/>
        <a:lstStyle/>
        <a:p>
          <a:endParaRPr lang="es-ES"/>
        </a:p>
      </dgm:t>
    </dgm:pt>
    <dgm:pt modelId="{48346DB3-839A-451A-84CE-C3F3067A684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Incentivos</a:t>
          </a:r>
          <a:endParaRPr lang="es-ES" sz="1400" dirty="0">
            <a:solidFill>
              <a:schemeClr val="tx1"/>
            </a:solidFill>
          </a:endParaRPr>
        </a:p>
      </dgm:t>
    </dgm:pt>
    <dgm:pt modelId="{FD51BAAC-8B23-4355-8C44-8E45A7284166}" type="parTrans" cxnId="{905CA5E2-3255-4BB7-A52B-C733EB2120AF}">
      <dgm:prSet/>
      <dgm:spPr/>
      <dgm:t>
        <a:bodyPr/>
        <a:lstStyle/>
        <a:p>
          <a:endParaRPr lang="es-ES"/>
        </a:p>
      </dgm:t>
    </dgm:pt>
    <dgm:pt modelId="{1C49E485-8710-44DE-85AB-014C6E799998}" type="sibTrans" cxnId="{905CA5E2-3255-4BB7-A52B-C733EB2120AF}">
      <dgm:prSet/>
      <dgm:spPr/>
      <dgm:t>
        <a:bodyPr/>
        <a:lstStyle/>
        <a:p>
          <a:endParaRPr lang="es-ES"/>
        </a:p>
      </dgm:t>
    </dgm:pt>
    <dgm:pt modelId="{64AB8DD0-56EB-4483-887F-C90F84841004}">
      <dgm:prSet/>
      <dgm:spPr/>
      <dgm:t>
        <a:bodyPr/>
        <a:lstStyle/>
        <a:p>
          <a:endParaRPr lang="es-ES" dirty="0"/>
        </a:p>
      </dgm:t>
    </dgm:pt>
    <dgm:pt modelId="{1F1C7C9F-7FB9-446A-B7D3-3B56F685D77F}" type="parTrans" cxnId="{C9CC53BB-C153-4A8B-BFE2-3F94A37B561C}">
      <dgm:prSet/>
      <dgm:spPr/>
      <dgm:t>
        <a:bodyPr/>
        <a:lstStyle/>
        <a:p>
          <a:endParaRPr lang="es-ES"/>
        </a:p>
      </dgm:t>
    </dgm:pt>
    <dgm:pt modelId="{FE88EB7B-9EE4-4E20-8707-E986D3C19F94}" type="sibTrans" cxnId="{C9CC53BB-C153-4A8B-BFE2-3F94A37B561C}">
      <dgm:prSet/>
      <dgm:spPr/>
      <dgm:t>
        <a:bodyPr/>
        <a:lstStyle/>
        <a:p>
          <a:endParaRPr lang="es-ES"/>
        </a:p>
      </dgm:t>
    </dgm:pt>
    <dgm:pt modelId="{09D8EA94-90AA-4D25-B9D3-C5EDACBDD841}" type="pres">
      <dgm:prSet presAssocID="{5E85D45A-A65C-4102-AC6A-BC2E44492E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8A4ABB-4E42-4803-A7B3-87660A4BD88C}" type="pres">
      <dgm:prSet presAssocID="{087DD9EC-511E-4857-BF33-3BA6805DDB1F}" presName="centerShape" presStyleLbl="node0" presStyleIdx="0" presStyleCnt="1" custScaleX="134251" custScaleY="116025" custLinFactNeighborX="1985" custLinFactNeighborY="699"/>
      <dgm:spPr/>
      <dgm:t>
        <a:bodyPr/>
        <a:lstStyle/>
        <a:p>
          <a:endParaRPr lang="es-ES"/>
        </a:p>
      </dgm:t>
    </dgm:pt>
    <dgm:pt modelId="{3727F94C-A539-440A-B48F-7139EF918123}" type="pres">
      <dgm:prSet presAssocID="{11F72ED7-67AD-41F2-BE31-3A283675A4EF}" presName="parTrans" presStyleLbl="bgSibTrans2D1" presStyleIdx="0" presStyleCnt="3" custScaleX="107946"/>
      <dgm:spPr/>
      <dgm:t>
        <a:bodyPr/>
        <a:lstStyle/>
        <a:p>
          <a:endParaRPr lang="es-ES"/>
        </a:p>
      </dgm:t>
    </dgm:pt>
    <dgm:pt modelId="{0A936CD2-21D7-49AC-AB16-C7013BD220EE}" type="pres">
      <dgm:prSet presAssocID="{B26A6C7E-26B9-4C69-9F37-3020D56A90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234EB-9060-4DB0-85DA-CB00058E52B4}" type="pres">
      <dgm:prSet presAssocID="{3EFDA632-FD57-4D16-8389-1CA640FE6DD1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8A9EA115-1C59-48C7-BA88-D626F61E1ADD}" type="pres">
      <dgm:prSet presAssocID="{C905FE88-1586-49F2-8B7F-627B286A6C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B89FB-84B6-4F9C-A2F1-8BAE9B9D9E6A}" type="pres">
      <dgm:prSet presAssocID="{FD51BAAC-8B23-4355-8C44-8E45A7284166}" presName="parTrans" presStyleLbl="bgSibTrans2D1" presStyleIdx="2" presStyleCnt="3" custScaleX="119326"/>
      <dgm:spPr/>
      <dgm:t>
        <a:bodyPr/>
        <a:lstStyle/>
        <a:p>
          <a:endParaRPr lang="es-ES"/>
        </a:p>
      </dgm:t>
    </dgm:pt>
    <dgm:pt modelId="{308C0B64-371C-4596-8F26-FA38CAF747FB}" type="pres">
      <dgm:prSet presAssocID="{48346DB3-839A-451A-84CE-C3F3067A6841}" presName="node" presStyleLbl="node1" presStyleIdx="2" presStyleCnt="3" custRadScaleRad="106938" custRadScaleInc="-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CC53BB-C153-4A8B-BFE2-3F94A37B561C}" srcId="{5E85D45A-A65C-4102-AC6A-BC2E44492E5A}" destId="{64AB8DD0-56EB-4483-887F-C90F84841004}" srcOrd="1" destOrd="0" parTransId="{1F1C7C9F-7FB9-446A-B7D3-3B56F685D77F}" sibTransId="{FE88EB7B-9EE4-4E20-8707-E986D3C19F94}"/>
    <dgm:cxn modelId="{35B1156B-4F48-4D3D-8F4F-7F2FF842105C}" srcId="{5E85D45A-A65C-4102-AC6A-BC2E44492E5A}" destId="{087DD9EC-511E-4857-BF33-3BA6805DDB1F}" srcOrd="0" destOrd="0" parTransId="{81430F1B-5B39-4EE6-B08C-9FE8444A57BD}" sibTransId="{9C4B6E43-3E2E-404A-89FC-6EF394C7A719}"/>
    <dgm:cxn modelId="{A9B50C69-DC3B-4AA1-8410-61674A84870C}" type="presOf" srcId="{087DD9EC-511E-4857-BF33-3BA6805DDB1F}" destId="{F98A4ABB-4E42-4803-A7B3-87660A4BD88C}" srcOrd="0" destOrd="0" presId="urn:microsoft.com/office/officeart/2005/8/layout/radial4"/>
    <dgm:cxn modelId="{905CA5E2-3255-4BB7-A52B-C733EB2120AF}" srcId="{087DD9EC-511E-4857-BF33-3BA6805DDB1F}" destId="{48346DB3-839A-451A-84CE-C3F3067A6841}" srcOrd="2" destOrd="0" parTransId="{FD51BAAC-8B23-4355-8C44-8E45A7284166}" sibTransId="{1C49E485-8710-44DE-85AB-014C6E799998}"/>
    <dgm:cxn modelId="{171A2D0E-377D-49CB-84C7-42DB1C35895E}" type="presOf" srcId="{3EFDA632-FD57-4D16-8389-1CA640FE6DD1}" destId="{05E234EB-9060-4DB0-85DA-CB00058E52B4}" srcOrd="0" destOrd="0" presId="urn:microsoft.com/office/officeart/2005/8/layout/radial4"/>
    <dgm:cxn modelId="{0E94E8AE-3891-484F-8FC2-0D193BE4BC82}" srcId="{087DD9EC-511E-4857-BF33-3BA6805DDB1F}" destId="{C905FE88-1586-49F2-8B7F-627B286A6CAA}" srcOrd="1" destOrd="0" parTransId="{3EFDA632-FD57-4D16-8389-1CA640FE6DD1}" sibTransId="{25CB4C26-B4D1-44D8-8F97-0131EA2294C0}"/>
    <dgm:cxn modelId="{DB706C7A-B010-4763-804C-49B4C5E9CF1F}" type="presOf" srcId="{5E85D45A-A65C-4102-AC6A-BC2E44492E5A}" destId="{09D8EA94-90AA-4D25-B9D3-C5EDACBDD841}" srcOrd="0" destOrd="0" presId="urn:microsoft.com/office/officeart/2005/8/layout/radial4"/>
    <dgm:cxn modelId="{5C87A4A0-CAA7-48C5-A4EA-0CD270D37E1B}" type="presOf" srcId="{11F72ED7-67AD-41F2-BE31-3A283675A4EF}" destId="{3727F94C-A539-440A-B48F-7139EF918123}" srcOrd="0" destOrd="0" presId="urn:microsoft.com/office/officeart/2005/8/layout/radial4"/>
    <dgm:cxn modelId="{22FD63D4-0BA0-41CD-BBB9-CBA2B265A604}" type="presOf" srcId="{B26A6C7E-26B9-4C69-9F37-3020D56A90D6}" destId="{0A936CD2-21D7-49AC-AB16-C7013BD220EE}" srcOrd="0" destOrd="0" presId="urn:microsoft.com/office/officeart/2005/8/layout/radial4"/>
    <dgm:cxn modelId="{C656851F-F3C6-4248-9DA2-0DF1E0006072}" type="presOf" srcId="{FD51BAAC-8B23-4355-8C44-8E45A7284166}" destId="{180B89FB-84B6-4F9C-A2F1-8BAE9B9D9E6A}" srcOrd="0" destOrd="0" presId="urn:microsoft.com/office/officeart/2005/8/layout/radial4"/>
    <dgm:cxn modelId="{BA7FBC0B-0AAC-46C7-B607-1CAA1E046563}" type="presOf" srcId="{48346DB3-839A-451A-84CE-C3F3067A6841}" destId="{308C0B64-371C-4596-8F26-FA38CAF747FB}" srcOrd="0" destOrd="0" presId="urn:microsoft.com/office/officeart/2005/8/layout/radial4"/>
    <dgm:cxn modelId="{F687BED0-EFC4-4535-93AF-66217709F0A9}" srcId="{087DD9EC-511E-4857-BF33-3BA6805DDB1F}" destId="{B26A6C7E-26B9-4C69-9F37-3020D56A90D6}" srcOrd="0" destOrd="0" parTransId="{11F72ED7-67AD-41F2-BE31-3A283675A4EF}" sibTransId="{305D7249-D451-487E-BABE-BD5536FBB63D}"/>
    <dgm:cxn modelId="{A7BB6F9F-D7D5-456D-BF77-F03F68021282}" type="presOf" srcId="{C905FE88-1586-49F2-8B7F-627B286A6CAA}" destId="{8A9EA115-1C59-48C7-BA88-D626F61E1ADD}" srcOrd="0" destOrd="0" presId="urn:microsoft.com/office/officeart/2005/8/layout/radial4"/>
    <dgm:cxn modelId="{32CD3BA2-0A27-4764-9218-F5805E77CD82}" type="presParOf" srcId="{09D8EA94-90AA-4D25-B9D3-C5EDACBDD841}" destId="{F98A4ABB-4E42-4803-A7B3-87660A4BD88C}" srcOrd="0" destOrd="0" presId="urn:microsoft.com/office/officeart/2005/8/layout/radial4"/>
    <dgm:cxn modelId="{F62A3BE0-996D-4DED-8BA1-79962B7D71E8}" type="presParOf" srcId="{09D8EA94-90AA-4D25-B9D3-C5EDACBDD841}" destId="{3727F94C-A539-440A-B48F-7139EF918123}" srcOrd="1" destOrd="0" presId="urn:microsoft.com/office/officeart/2005/8/layout/radial4"/>
    <dgm:cxn modelId="{37F8E8A7-4825-4799-8554-95A3277DC5FA}" type="presParOf" srcId="{09D8EA94-90AA-4D25-B9D3-C5EDACBDD841}" destId="{0A936CD2-21D7-49AC-AB16-C7013BD220EE}" srcOrd="2" destOrd="0" presId="urn:microsoft.com/office/officeart/2005/8/layout/radial4"/>
    <dgm:cxn modelId="{9EB55180-361A-4141-B5F2-409220F9661B}" type="presParOf" srcId="{09D8EA94-90AA-4D25-B9D3-C5EDACBDD841}" destId="{05E234EB-9060-4DB0-85DA-CB00058E52B4}" srcOrd="3" destOrd="0" presId="urn:microsoft.com/office/officeart/2005/8/layout/radial4"/>
    <dgm:cxn modelId="{52BF533B-8513-48F2-9A2E-CCA5361028B8}" type="presParOf" srcId="{09D8EA94-90AA-4D25-B9D3-C5EDACBDD841}" destId="{8A9EA115-1C59-48C7-BA88-D626F61E1ADD}" srcOrd="4" destOrd="0" presId="urn:microsoft.com/office/officeart/2005/8/layout/radial4"/>
    <dgm:cxn modelId="{EF1863BD-E89A-4CFD-99C9-3124C262CE16}" type="presParOf" srcId="{09D8EA94-90AA-4D25-B9D3-C5EDACBDD841}" destId="{180B89FB-84B6-4F9C-A2F1-8BAE9B9D9E6A}" srcOrd="5" destOrd="0" presId="urn:microsoft.com/office/officeart/2005/8/layout/radial4"/>
    <dgm:cxn modelId="{5E4239C2-289C-4C17-BB2F-BB2F5D44C6A4}" type="presParOf" srcId="{09D8EA94-90AA-4D25-B9D3-C5EDACBDD841}" destId="{308C0B64-371C-4596-8F26-FA38CAF747F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05476-CBEA-4C4C-9C37-388D830141DA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PE"/>
        </a:p>
      </dgm:t>
    </dgm:pt>
    <dgm:pt modelId="{1EE40A29-8D86-4907-B35A-F2FEF923C0AF}">
      <dgm:prSet phldrT="[Texto]" custT="1"/>
      <dgm:spPr>
        <a:solidFill>
          <a:schemeClr val="accent3"/>
        </a:solidFill>
      </dgm:spPr>
      <dgm:t>
        <a:bodyPr lIns="0" rIns="0"/>
        <a:lstStyle/>
        <a:p>
          <a:r>
            <a:rPr lang="es-PE" sz="1200" b="1" dirty="0" smtClean="0">
              <a:latin typeface="Gill Sans MT" panose="020B0502020104020203" pitchFamily="34" charset="0"/>
            </a:rPr>
            <a:t>Gestión de Residuos Sólidos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78BD6A85-6A26-415F-BB8A-225FE284A6A3}" type="parTrans" cxnId="{75D824FA-4032-4541-A095-FAF29EA9A1C7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7D0BC98-5E5A-4E9B-B262-0A4ACF3CEB8A}" type="sibTrans" cxnId="{75D824FA-4032-4541-A095-FAF29EA9A1C7}">
      <dgm:prSet/>
      <dgm:spPr>
        <a:solidFill>
          <a:schemeClr val="accent3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EAC0D74-7E2F-4F75-90EE-80E1605BF720}">
      <dgm:prSet phldrT="[Texto]" custT="1"/>
      <dgm:spPr/>
      <dgm:t>
        <a:bodyPr lIns="0" rIns="0"/>
        <a:lstStyle/>
        <a:p>
          <a:r>
            <a:rPr lang="es-PE" sz="1200" b="1" dirty="0" smtClean="0">
              <a:latin typeface="Gill Sans MT" panose="020B0502020104020203" pitchFamily="34" charset="0"/>
            </a:rPr>
            <a:t>Simplificación Administrativa / Clima de Negocios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3679DF52-7A39-4B4F-BED1-74AD930B2D37}" type="par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BC62E19-EE64-4E25-AA01-2F1C547EB4FA}" type="sib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6E77E0B-3C48-4EB7-AF16-758CFD584F74}">
      <dgm:prSet phldrT="[Texto]" custT="1"/>
      <dgm:spPr>
        <a:solidFill>
          <a:schemeClr val="accent4"/>
        </a:solidFill>
      </dgm:spPr>
      <dgm:t>
        <a:bodyPr lIns="0" rIns="0"/>
        <a:lstStyle/>
        <a:p>
          <a:r>
            <a:rPr lang="es-PE" sz="1200" b="1" dirty="0" err="1" smtClean="0">
              <a:latin typeface="Gill Sans MT" panose="020B0502020104020203" pitchFamily="34" charset="0"/>
            </a:rPr>
            <a:t>Autosostenibilidad</a:t>
          </a:r>
          <a:r>
            <a:rPr lang="es-PE" sz="1200" b="1" dirty="0" smtClean="0">
              <a:latin typeface="Gill Sans MT" panose="020B0502020104020203" pitchFamily="34" charset="0"/>
            </a:rPr>
            <a:t> Fiscal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3EE7B5CC-2640-44D3-B4EA-D53DD1A321AE}" type="parTrans" cxnId="{A3773780-22FD-4D44-A2AB-629B44399C1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B3AC5CD-F9F9-431C-861F-70901AFB3DA1}" type="sibTrans" cxnId="{A3773780-22FD-4D44-A2AB-629B44399C1C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E5AF699-DFE7-4AB8-AD5B-4ACF669E8065}">
      <dgm:prSet phldrT="[Texto]" custT="1"/>
      <dgm:spPr>
        <a:solidFill>
          <a:schemeClr val="accent4"/>
        </a:solidFill>
      </dgm:spPr>
      <dgm:t>
        <a:bodyPr lIns="0" rIns="0"/>
        <a:lstStyle/>
        <a:p>
          <a:r>
            <a:rPr lang="es-PE" sz="1200" b="1" dirty="0" smtClean="0">
              <a:latin typeface="Gill Sans MT" panose="020B0502020104020203" pitchFamily="34" charset="0"/>
            </a:rPr>
            <a:t>Inversión en Infraestructura Básica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1D94426F-E072-4414-8C1E-B2EB8B96F309}" type="parTrans" cxnId="{D99CC4B8-B582-4D35-94D6-38DDE88DE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FC6E935-7158-483E-BB52-213BD7CC9C9A}" type="sibTrans" cxnId="{D99CC4B8-B582-4D35-94D6-38DDE88DE5E5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1F85FED-6217-4E74-AADB-CEF4319A4E38}">
      <dgm:prSet phldrT="[Texto]" custT="1"/>
      <dgm:spPr>
        <a:solidFill>
          <a:schemeClr val="accent2"/>
        </a:solidFill>
      </dgm:spPr>
      <dgm:t>
        <a:bodyPr lIns="0" rIns="0"/>
        <a:lstStyle/>
        <a:p>
          <a:r>
            <a:rPr lang="es-PE" sz="1200" b="1" dirty="0" smtClean="0">
              <a:latin typeface="Gill Sans MT" panose="020B0502020104020203" pitchFamily="34" charset="0"/>
            </a:rPr>
            <a:t>Sanidad animal y vegetal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6838C637-C4DF-424F-A1E0-70B38D347357}" type="par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95E79103-A323-4DF0-9F31-D8D5B29C0A1E}" type="sib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5D3F767-A55E-4400-8BF3-88F4B1F27AC2}">
      <dgm:prSet phldrT="[Texto]" custT="1"/>
      <dgm:spPr>
        <a:solidFill>
          <a:schemeClr val="accent6"/>
        </a:solidFill>
      </dgm:spPr>
      <dgm:t>
        <a:bodyPr lIns="0" rIns="0"/>
        <a:lstStyle/>
        <a:p>
          <a:r>
            <a:rPr lang="es-PE" sz="1200" b="1" dirty="0" smtClean="0">
              <a:latin typeface="Gill Sans MT" panose="020B0502020104020203" pitchFamily="34" charset="0"/>
            </a:rPr>
            <a:t>Gestión de Riesgos de Desastres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0A5E71F4-24A7-426D-9C38-54F1B41A8FA6}" type="parTrans" cxnId="{04521BA7-8567-4AFE-B9F2-8C822B768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4BD386D-2179-4561-8FBC-6B024C8609FD}" type="sibTrans" cxnId="{04521BA7-8567-4AFE-B9F2-8C822B7685E5}">
      <dgm:prSet/>
      <dgm:spPr>
        <a:solidFill>
          <a:schemeClr val="accent6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06DB6D1-EDCC-4503-BAC4-CF0E678F1880}">
      <dgm:prSet phldrT="[Texto]" custT="1"/>
      <dgm:spPr>
        <a:solidFill>
          <a:schemeClr val="accent2"/>
        </a:solidFill>
      </dgm:spPr>
      <dgm:t>
        <a:bodyPr lIns="0" rIns="0"/>
        <a:lstStyle/>
        <a:p>
          <a:r>
            <a:rPr lang="es-PE" sz="1200" b="1" dirty="0" smtClean="0">
              <a:latin typeface="Gill Sans MT" panose="020B0502020104020203" pitchFamily="34" charset="0"/>
            </a:rPr>
            <a:t>Inocuidad alimentaria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B6073DF2-9910-467F-96F9-238C40429772}" type="parTrans" cxnId="{06FC8675-9E1C-4D75-8E25-6974C766B724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C7215D8-5B38-4459-A329-5319203E8C06}" type="sibTrans" cxnId="{06FC8675-9E1C-4D75-8E25-6974C766B724}">
      <dgm:prSet/>
      <dgm:spPr>
        <a:solidFill>
          <a:schemeClr val="accent2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53A9440-7E3A-4130-823B-F427204E641A}">
      <dgm:prSet phldrT="[Texto]" custT="1"/>
      <dgm:spPr>
        <a:solidFill>
          <a:schemeClr val="accent1"/>
        </a:solidFill>
      </dgm:spPr>
      <dgm:t>
        <a:bodyPr lIns="0" rIns="0"/>
        <a:lstStyle/>
        <a:p>
          <a:r>
            <a:rPr lang="es-PE" sz="1200" b="1" dirty="0" smtClean="0">
              <a:latin typeface="Gill Sans MT" panose="020B0502020104020203" pitchFamily="34" charset="0"/>
            </a:rPr>
            <a:t>Seguridad ciudadana</a:t>
          </a:r>
          <a:endParaRPr lang="es-PE" sz="1200" b="1" dirty="0">
            <a:latin typeface="Gill Sans MT" panose="020B0502020104020203" pitchFamily="34" charset="0"/>
          </a:endParaRPr>
        </a:p>
      </dgm:t>
    </dgm:pt>
    <dgm:pt modelId="{8FEE2786-EE5B-4E43-BCD7-FCBE0F9D398F}" type="parTrans" cxnId="{182E7BDD-4879-4CE9-8508-AE7B63014726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292D063-C2F8-46B9-B3A0-BFCB2E9B4A73}" type="sibTrans" cxnId="{182E7BDD-4879-4CE9-8508-AE7B63014726}">
      <dgm:prSet/>
      <dgm:spPr>
        <a:solidFill>
          <a:schemeClr val="accent1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8B16AC66-5EF8-480D-93E7-5979BFBC2BE5}">
      <dgm:prSet phldrT="[Texto]"/>
      <dgm:spPr>
        <a:noFill/>
        <a:ln>
          <a:noFill/>
        </a:ln>
      </dgm:spPr>
      <dgm:t>
        <a:bodyPr/>
        <a:lstStyle/>
        <a:p>
          <a:r>
            <a:rPr lang="es-PE" b="1" dirty="0" smtClean="0">
              <a:solidFill>
                <a:sysClr val="windowText" lastClr="000000"/>
              </a:solidFill>
              <a:latin typeface="Gill Sans MT" panose="020B0502020104020203" pitchFamily="34" charset="0"/>
            </a:rPr>
            <a:t>Programa de Incentivos Municipales</a:t>
          </a:r>
          <a:endParaRPr lang="es-PE" b="1" dirty="0">
            <a:solidFill>
              <a:sysClr val="windowText" lastClr="000000"/>
            </a:solidFill>
            <a:latin typeface="Gill Sans MT" panose="020B0502020104020203" pitchFamily="34" charset="0"/>
          </a:endParaRPr>
        </a:p>
      </dgm:t>
    </dgm:pt>
    <dgm:pt modelId="{E8E25F8E-7ECB-4D73-BC9C-70A2B96A4668}" type="par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D35FE22A-86D2-4485-8C38-DA8DAFE54C3E}" type="sib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34D2205B-700C-4E34-B24F-EB7DA11AFA08}" type="pres">
      <dgm:prSet presAssocID="{2B705476-CBEA-4C4C-9C37-388D830141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5CEB3-BA72-4E65-B282-A812FA627AEA}" type="pres">
      <dgm:prSet presAssocID="{8B16AC66-5EF8-480D-93E7-5979BFBC2BE5}" presName="centerShape" presStyleLbl="node0" presStyleIdx="0" presStyleCnt="1" custScaleX="130186" custScaleY="10774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D2BEE6-3637-4F09-8AD9-C9F4CA52A2EB}" type="pres">
      <dgm:prSet presAssocID="{1EE40A29-8D86-4907-B35A-F2FEF923C0AF}" presName="node" presStyleLbl="node1" presStyleIdx="0" presStyleCnt="8" custScaleX="143957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9D46499F-B8CA-4BB3-A0A2-C8A9A98E6DA7}" type="pres">
      <dgm:prSet presAssocID="{1EE40A29-8D86-4907-B35A-F2FEF923C0AF}" presName="dummy" presStyleCnt="0"/>
      <dgm:spPr/>
    </dgm:pt>
    <dgm:pt modelId="{E18ADD35-E0B8-44D4-94D0-58CF19C257EB}" type="pres">
      <dgm:prSet presAssocID="{47D0BC98-5E5A-4E9B-B262-0A4ACF3CEB8A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10B7CEC-91B4-44D9-9EA3-2D28F0A4EE8E}" type="pres">
      <dgm:prSet presAssocID="{75D3F767-A55E-4400-8BF3-88F4B1F27AC2}" presName="node" presStyleLbl="node1" presStyleIdx="1" presStyleCnt="8" custScaleX="143035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E7A6B28-1AD1-47D4-A966-91AE3F7985D1}" type="pres">
      <dgm:prSet presAssocID="{75D3F767-A55E-4400-8BF3-88F4B1F27AC2}" presName="dummy" presStyleCnt="0"/>
      <dgm:spPr/>
    </dgm:pt>
    <dgm:pt modelId="{2AD9127D-E1CF-4BCA-92C2-6DD036B2B360}" type="pres">
      <dgm:prSet presAssocID="{04BD386D-2179-4561-8FBC-6B024C8609FD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DA713FB-5B27-4CEB-875F-63623EBDC4A9}" type="pres">
      <dgm:prSet presAssocID="{AEAC0D74-7E2F-4F75-90EE-80E1605BF720}" presName="node" presStyleLbl="node1" presStyleIdx="2" presStyleCnt="8" custScaleX="125050" custScaleY="1130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F6E9E55F-AC20-498C-A618-0658E9FF718E}" type="pres">
      <dgm:prSet presAssocID="{AEAC0D74-7E2F-4F75-90EE-80E1605BF720}" presName="dummy" presStyleCnt="0"/>
      <dgm:spPr/>
    </dgm:pt>
    <dgm:pt modelId="{3A6EB401-6B7D-467F-A4C0-A6262C8DFF2F}" type="pres">
      <dgm:prSet presAssocID="{ABC62E19-EE64-4E25-AA01-2F1C547EB4FA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DA13961-C467-4050-B3D9-3B20EFC058CA}" type="pres">
      <dgm:prSet presAssocID="{E6E77E0B-3C48-4EB7-AF16-758CFD584F74}" presName="node" presStyleLbl="node1" presStyleIdx="3" presStyleCnt="8" custScaleX="15002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B64E9A1D-CEE4-46D3-A49E-A7480E411C8D}" type="pres">
      <dgm:prSet presAssocID="{E6E77E0B-3C48-4EB7-AF16-758CFD584F74}" presName="dummy" presStyleCnt="0"/>
      <dgm:spPr/>
    </dgm:pt>
    <dgm:pt modelId="{B4E3D7A1-0963-4D7D-96B9-B1E1F5F2D4F7}" type="pres">
      <dgm:prSet presAssocID="{2B3AC5CD-F9F9-431C-861F-70901AFB3DA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CC31A6C-0260-4C42-81A4-6A1EB7593DF5}" type="pres">
      <dgm:prSet presAssocID="{4E5AF699-DFE7-4AB8-AD5B-4ACF669E8065}" presName="node" presStyleLbl="node1" presStyleIdx="4" presStyleCnt="8" custScaleX="125050" custScaleY="831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2EA5F685-6C32-42D3-A3EE-8E81630D19C4}" type="pres">
      <dgm:prSet presAssocID="{4E5AF699-DFE7-4AB8-AD5B-4ACF669E8065}" presName="dummy" presStyleCnt="0"/>
      <dgm:spPr/>
    </dgm:pt>
    <dgm:pt modelId="{5DB90445-542D-46D2-B2E5-4D8903B575AD}" type="pres">
      <dgm:prSet presAssocID="{EFC6E935-7158-483E-BB52-213BD7CC9C9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96F88B7-8AC9-446B-86DB-D5A7F8417052}" type="pres">
      <dgm:prSet presAssocID="{21F85FED-6217-4E74-AADB-CEF4319A4E38}" presName="node" presStyleLbl="node1" presStyleIdx="5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320130FA-F907-4411-916A-05A4CA16DE12}" type="pres">
      <dgm:prSet presAssocID="{21F85FED-6217-4E74-AADB-CEF4319A4E38}" presName="dummy" presStyleCnt="0"/>
      <dgm:spPr/>
    </dgm:pt>
    <dgm:pt modelId="{0512A5DA-6CC2-403B-AB14-AF9FB76C152B}" type="pres">
      <dgm:prSet presAssocID="{95E79103-A323-4DF0-9F31-D8D5B29C0A1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33B19DF5-4EFF-4698-BF06-4822C18C0ED7}" type="pres">
      <dgm:prSet presAssocID="{206DB6D1-EDCC-4503-BAC4-CF0E678F1880}" presName="node" presStyleLbl="node1" presStyleIdx="6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1828AF1-0EA6-4F56-ADA7-7C54F39F39DB}" type="pres">
      <dgm:prSet presAssocID="{206DB6D1-EDCC-4503-BAC4-CF0E678F1880}" presName="dummy" presStyleCnt="0"/>
      <dgm:spPr/>
    </dgm:pt>
    <dgm:pt modelId="{E518CE3B-0061-4306-9D0E-D2E524752C8C}" type="pres">
      <dgm:prSet presAssocID="{7C7215D8-5B38-4459-A329-5319203E8C0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4C88ED06-F0BD-49C0-8025-E6CA10265922}" type="pres">
      <dgm:prSet presAssocID="{A53A9440-7E3A-4130-823B-F427204E641A}" presName="node" presStyleLbl="node1" presStyleIdx="7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5E124E7-2E62-4FDF-B305-2A6DE21E269C}" type="pres">
      <dgm:prSet presAssocID="{A53A9440-7E3A-4130-823B-F427204E641A}" presName="dummy" presStyleCnt="0"/>
      <dgm:spPr/>
    </dgm:pt>
    <dgm:pt modelId="{C6CA24A0-ADD1-43DD-B65C-2D6A09199A82}" type="pres">
      <dgm:prSet presAssocID="{0292D063-C2F8-46B9-B3A0-BFCB2E9B4A73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75D824FA-4032-4541-A095-FAF29EA9A1C7}" srcId="{8B16AC66-5EF8-480D-93E7-5979BFBC2BE5}" destId="{1EE40A29-8D86-4907-B35A-F2FEF923C0AF}" srcOrd="0" destOrd="0" parTransId="{78BD6A85-6A26-415F-BB8A-225FE284A6A3}" sibTransId="{47D0BC98-5E5A-4E9B-B262-0A4ACF3CEB8A}"/>
    <dgm:cxn modelId="{AE1C6145-ADA5-48DE-B93B-EE418D804915}" srcId="{8B16AC66-5EF8-480D-93E7-5979BFBC2BE5}" destId="{AEAC0D74-7E2F-4F75-90EE-80E1605BF720}" srcOrd="2" destOrd="0" parTransId="{3679DF52-7A39-4B4F-BED1-74AD930B2D37}" sibTransId="{ABC62E19-EE64-4E25-AA01-2F1C547EB4FA}"/>
    <dgm:cxn modelId="{DFD03B65-186A-49F6-BE90-A02ED8F45592}" type="presOf" srcId="{0292D063-C2F8-46B9-B3A0-BFCB2E9B4A73}" destId="{C6CA24A0-ADD1-43DD-B65C-2D6A09199A82}" srcOrd="0" destOrd="0" presId="urn:microsoft.com/office/officeart/2005/8/layout/radial6"/>
    <dgm:cxn modelId="{182E7BDD-4879-4CE9-8508-AE7B63014726}" srcId="{8B16AC66-5EF8-480D-93E7-5979BFBC2BE5}" destId="{A53A9440-7E3A-4130-823B-F427204E641A}" srcOrd="7" destOrd="0" parTransId="{8FEE2786-EE5B-4E43-BCD7-FCBE0F9D398F}" sibTransId="{0292D063-C2F8-46B9-B3A0-BFCB2E9B4A73}"/>
    <dgm:cxn modelId="{D99CC4B8-B582-4D35-94D6-38DDE88DE5E5}" srcId="{8B16AC66-5EF8-480D-93E7-5979BFBC2BE5}" destId="{4E5AF699-DFE7-4AB8-AD5B-4ACF669E8065}" srcOrd="4" destOrd="0" parTransId="{1D94426F-E072-4414-8C1E-B2EB8B96F309}" sibTransId="{EFC6E935-7158-483E-BB52-213BD7CC9C9A}"/>
    <dgm:cxn modelId="{50A04179-349B-4E80-8F6C-1B7000CA474F}" type="presOf" srcId="{A53A9440-7E3A-4130-823B-F427204E641A}" destId="{4C88ED06-F0BD-49C0-8025-E6CA10265922}" srcOrd="0" destOrd="0" presId="urn:microsoft.com/office/officeart/2005/8/layout/radial6"/>
    <dgm:cxn modelId="{BF824924-CFEE-4950-9587-975EF32FD5E8}" srcId="{8B16AC66-5EF8-480D-93E7-5979BFBC2BE5}" destId="{21F85FED-6217-4E74-AADB-CEF4319A4E38}" srcOrd="5" destOrd="0" parTransId="{6838C637-C4DF-424F-A1E0-70B38D347357}" sibTransId="{95E79103-A323-4DF0-9F31-D8D5B29C0A1E}"/>
    <dgm:cxn modelId="{A3773780-22FD-4D44-A2AB-629B44399C1C}" srcId="{8B16AC66-5EF8-480D-93E7-5979BFBC2BE5}" destId="{E6E77E0B-3C48-4EB7-AF16-758CFD584F74}" srcOrd="3" destOrd="0" parTransId="{3EE7B5CC-2640-44D3-B4EA-D53DD1A321AE}" sibTransId="{2B3AC5CD-F9F9-431C-861F-70901AFB3DA1}"/>
    <dgm:cxn modelId="{06FC8675-9E1C-4D75-8E25-6974C766B724}" srcId="{8B16AC66-5EF8-480D-93E7-5979BFBC2BE5}" destId="{206DB6D1-EDCC-4503-BAC4-CF0E678F1880}" srcOrd="6" destOrd="0" parTransId="{B6073DF2-9910-467F-96F9-238C40429772}" sibTransId="{7C7215D8-5B38-4459-A329-5319203E8C06}"/>
    <dgm:cxn modelId="{902AF71B-1D2F-4F26-A9B0-FAA43BB7A077}" type="presOf" srcId="{47D0BC98-5E5A-4E9B-B262-0A4ACF3CEB8A}" destId="{E18ADD35-E0B8-44D4-94D0-58CF19C257EB}" srcOrd="0" destOrd="0" presId="urn:microsoft.com/office/officeart/2005/8/layout/radial6"/>
    <dgm:cxn modelId="{7D53EF92-AC69-468E-BF8D-30D3CD784011}" type="presOf" srcId="{4E5AF699-DFE7-4AB8-AD5B-4ACF669E8065}" destId="{ECC31A6C-0260-4C42-81A4-6A1EB7593DF5}" srcOrd="0" destOrd="0" presId="urn:microsoft.com/office/officeart/2005/8/layout/radial6"/>
    <dgm:cxn modelId="{04521BA7-8567-4AFE-B9F2-8C822B7685E5}" srcId="{8B16AC66-5EF8-480D-93E7-5979BFBC2BE5}" destId="{75D3F767-A55E-4400-8BF3-88F4B1F27AC2}" srcOrd="1" destOrd="0" parTransId="{0A5E71F4-24A7-426D-9C38-54F1B41A8FA6}" sibTransId="{04BD386D-2179-4561-8FBC-6B024C8609FD}"/>
    <dgm:cxn modelId="{D9402EBC-277B-4854-ADA1-18885D0A92A9}" type="presOf" srcId="{21F85FED-6217-4E74-AADB-CEF4319A4E38}" destId="{096F88B7-8AC9-446B-86DB-D5A7F8417052}" srcOrd="0" destOrd="0" presId="urn:microsoft.com/office/officeart/2005/8/layout/radial6"/>
    <dgm:cxn modelId="{6FC7CA93-B69E-4804-96C5-96B58B3F7D2B}" type="presOf" srcId="{AEAC0D74-7E2F-4F75-90EE-80E1605BF720}" destId="{DDA713FB-5B27-4CEB-875F-63623EBDC4A9}" srcOrd="0" destOrd="0" presId="urn:microsoft.com/office/officeart/2005/8/layout/radial6"/>
    <dgm:cxn modelId="{D0F693E3-44B7-4159-8F77-DE4E1062C490}" type="presOf" srcId="{75D3F767-A55E-4400-8BF3-88F4B1F27AC2}" destId="{910B7CEC-91B4-44D9-9EA3-2D28F0A4EE8E}" srcOrd="0" destOrd="0" presId="urn:microsoft.com/office/officeart/2005/8/layout/radial6"/>
    <dgm:cxn modelId="{83DDC2C2-62D3-4D12-B88A-73D68431E02C}" srcId="{2B705476-CBEA-4C4C-9C37-388D830141DA}" destId="{8B16AC66-5EF8-480D-93E7-5979BFBC2BE5}" srcOrd="0" destOrd="0" parTransId="{E8E25F8E-7ECB-4D73-BC9C-70A2B96A4668}" sibTransId="{D35FE22A-86D2-4485-8C38-DA8DAFE54C3E}"/>
    <dgm:cxn modelId="{0176C5B1-37D8-4677-B14A-CC4CDE76B430}" type="presOf" srcId="{7C7215D8-5B38-4459-A329-5319203E8C06}" destId="{E518CE3B-0061-4306-9D0E-D2E524752C8C}" srcOrd="0" destOrd="0" presId="urn:microsoft.com/office/officeart/2005/8/layout/radial6"/>
    <dgm:cxn modelId="{6F7E0F6E-34D3-449D-87A9-91C1B901F3F8}" type="presOf" srcId="{E6E77E0B-3C48-4EB7-AF16-758CFD584F74}" destId="{0DA13961-C467-4050-B3D9-3B20EFC058CA}" srcOrd="0" destOrd="0" presId="urn:microsoft.com/office/officeart/2005/8/layout/radial6"/>
    <dgm:cxn modelId="{0B0CC41F-DD16-4922-B9FF-27CDC29D947B}" type="presOf" srcId="{EFC6E935-7158-483E-BB52-213BD7CC9C9A}" destId="{5DB90445-542D-46D2-B2E5-4D8903B575AD}" srcOrd="0" destOrd="0" presId="urn:microsoft.com/office/officeart/2005/8/layout/radial6"/>
    <dgm:cxn modelId="{32F4F931-0731-406E-9337-305279AC90B2}" type="presOf" srcId="{ABC62E19-EE64-4E25-AA01-2F1C547EB4FA}" destId="{3A6EB401-6B7D-467F-A4C0-A6262C8DFF2F}" srcOrd="0" destOrd="0" presId="urn:microsoft.com/office/officeart/2005/8/layout/radial6"/>
    <dgm:cxn modelId="{98105F17-6BAC-433C-84E7-47E7D5E2F022}" type="presOf" srcId="{2B3AC5CD-F9F9-431C-861F-70901AFB3DA1}" destId="{B4E3D7A1-0963-4D7D-96B9-B1E1F5F2D4F7}" srcOrd="0" destOrd="0" presId="urn:microsoft.com/office/officeart/2005/8/layout/radial6"/>
    <dgm:cxn modelId="{C3B9535F-D17A-4A8F-B16D-7A30E9275CE4}" type="presOf" srcId="{1EE40A29-8D86-4907-B35A-F2FEF923C0AF}" destId="{5FD2BEE6-3637-4F09-8AD9-C9F4CA52A2EB}" srcOrd="0" destOrd="0" presId="urn:microsoft.com/office/officeart/2005/8/layout/radial6"/>
    <dgm:cxn modelId="{DA1800C5-07F6-4182-9538-6E2B181B6F7B}" type="presOf" srcId="{8B16AC66-5EF8-480D-93E7-5979BFBC2BE5}" destId="{8975CEB3-BA72-4E65-B282-A812FA627AEA}" srcOrd="0" destOrd="0" presId="urn:microsoft.com/office/officeart/2005/8/layout/radial6"/>
    <dgm:cxn modelId="{CD9EE61F-26F3-416E-A430-37DA645F2DE2}" type="presOf" srcId="{04BD386D-2179-4561-8FBC-6B024C8609FD}" destId="{2AD9127D-E1CF-4BCA-92C2-6DD036B2B360}" srcOrd="0" destOrd="0" presId="urn:microsoft.com/office/officeart/2005/8/layout/radial6"/>
    <dgm:cxn modelId="{92FCB798-81E2-4E35-B1A4-9BDEC0065BC1}" type="presOf" srcId="{95E79103-A323-4DF0-9F31-D8D5B29C0A1E}" destId="{0512A5DA-6CC2-403B-AB14-AF9FB76C152B}" srcOrd="0" destOrd="0" presId="urn:microsoft.com/office/officeart/2005/8/layout/radial6"/>
    <dgm:cxn modelId="{23CFF6B6-A4C8-46C8-987E-AE05D35528AE}" type="presOf" srcId="{206DB6D1-EDCC-4503-BAC4-CF0E678F1880}" destId="{33B19DF5-4EFF-4698-BF06-4822C18C0ED7}" srcOrd="0" destOrd="0" presId="urn:microsoft.com/office/officeart/2005/8/layout/radial6"/>
    <dgm:cxn modelId="{B7E5B09D-FE38-4945-B952-4EDB45B03AB1}" type="presOf" srcId="{2B705476-CBEA-4C4C-9C37-388D830141DA}" destId="{34D2205B-700C-4E34-B24F-EB7DA11AFA08}" srcOrd="0" destOrd="0" presId="urn:microsoft.com/office/officeart/2005/8/layout/radial6"/>
    <dgm:cxn modelId="{9D598AFB-97B5-45B6-841F-41BA84C6D107}" type="presParOf" srcId="{34D2205B-700C-4E34-B24F-EB7DA11AFA08}" destId="{8975CEB3-BA72-4E65-B282-A812FA627AEA}" srcOrd="0" destOrd="0" presId="urn:microsoft.com/office/officeart/2005/8/layout/radial6"/>
    <dgm:cxn modelId="{D59199F7-627B-4321-B6FE-F37AD7845AA0}" type="presParOf" srcId="{34D2205B-700C-4E34-B24F-EB7DA11AFA08}" destId="{5FD2BEE6-3637-4F09-8AD9-C9F4CA52A2EB}" srcOrd="1" destOrd="0" presId="urn:microsoft.com/office/officeart/2005/8/layout/radial6"/>
    <dgm:cxn modelId="{A7ED7E15-F8C7-488A-A71E-33677D9E0D31}" type="presParOf" srcId="{34D2205B-700C-4E34-B24F-EB7DA11AFA08}" destId="{9D46499F-B8CA-4BB3-A0A2-C8A9A98E6DA7}" srcOrd="2" destOrd="0" presId="urn:microsoft.com/office/officeart/2005/8/layout/radial6"/>
    <dgm:cxn modelId="{FC49738E-004A-4BE6-858F-E99C5E075B55}" type="presParOf" srcId="{34D2205B-700C-4E34-B24F-EB7DA11AFA08}" destId="{E18ADD35-E0B8-44D4-94D0-58CF19C257EB}" srcOrd="3" destOrd="0" presId="urn:microsoft.com/office/officeart/2005/8/layout/radial6"/>
    <dgm:cxn modelId="{A30DDF91-FEE1-4BCD-9258-A1D923535084}" type="presParOf" srcId="{34D2205B-700C-4E34-B24F-EB7DA11AFA08}" destId="{910B7CEC-91B4-44D9-9EA3-2D28F0A4EE8E}" srcOrd="4" destOrd="0" presId="urn:microsoft.com/office/officeart/2005/8/layout/radial6"/>
    <dgm:cxn modelId="{EFF16E32-43CD-4903-A97C-721EACFBE56F}" type="presParOf" srcId="{34D2205B-700C-4E34-B24F-EB7DA11AFA08}" destId="{DE7A6B28-1AD1-47D4-A966-91AE3F7985D1}" srcOrd="5" destOrd="0" presId="urn:microsoft.com/office/officeart/2005/8/layout/radial6"/>
    <dgm:cxn modelId="{FC19A4BE-EA8D-4FF9-8CB1-B7568055283F}" type="presParOf" srcId="{34D2205B-700C-4E34-B24F-EB7DA11AFA08}" destId="{2AD9127D-E1CF-4BCA-92C2-6DD036B2B360}" srcOrd="6" destOrd="0" presId="urn:microsoft.com/office/officeart/2005/8/layout/radial6"/>
    <dgm:cxn modelId="{1735C822-3747-492A-B40E-FAA1BF9B66A5}" type="presParOf" srcId="{34D2205B-700C-4E34-B24F-EB7DA11AFA08}" destId="{DDA713FB-5B27-4CEB-875F-63623EBDC4A9}" srcOrd="7" destOrd="0" presId="urn:microsoft.com/office/officeart/2005/8/layout/radial6"/>
    <dgm:cxn modelId="{0C67CC9A-9936-4C31-A8BF-BDE56C1AA3D3}" type="presParOf" srcId="{34D2205B-700C-4E34-B24F-EB7DA11AFA08}" destId="{F6E9E55F-AC20-498C-A618-0658E9FF718E}" srcOrd="8" destOrd="0" presId="urn:microsoft.com/office/officeart/2005/8/layout/radial6"/>
    <dgm:cxn modelId="{B7B7E09C-B863-4C56-8FE1-1BCE6B61B2D6}" type="presParOf" srcId="{34D2205B-700C-4E34-B24F-EB7DA11AFA08}" destId="{3A6EB401-6B7D-467F-A4C0-A6262C8DFF2F}" srcOrd="9" destOrd="0" presId="urn:microsoft.com/office/officeart/2005/8/layout/radial6"/>
    <dgm:cxn modelId="{2B5FD392-A58F-4D5A-AFF5-5C96E23B08FB}" type="presParOf" srcId="{34D2205B-700C-4E34-B24F-EB7DA11AFA08}" destId="{0DA13961-C467-4050-B3D9-3B20EFC058CA}" srcOrd="10" destOrd="0" presId="urn:microsoft.com/office/officeart/2005/8/layout/radial6"/>
    <dgm:cxn modelId="{96820EB9-6152-4F85-AA14-3119398603AE}" type="presParOf" srcId="{34D2205B-700C-4E34-B24F-EB7DA11AFA08}" destId="{B64E9A1D-CEE4-46D3-A49E-A7480E411C8D}" srcOrd="11" destOrd="0" presId="urn:microsoft.com/office/officeart/2005/8/layout/radial6"/>
    <dgm:cxn modelId="{DE10665F-AB33-41CA-B675-96FEF8AE7ED0}" type="presParOf" srcId="{34D2205B-700C-4E34-B24F-EB7DA11AFA08}" destId="{B4E3D7A1-0963-4D7D-96B9-B1E1F5F2D4F7}" srcOrd="12" destOrd="0" presId="urn:microsoft.com/office/officeart/2005/8/layout/radial6"/>
    <dgm:cxn modelId="{6163D19E-540D-45AB-8DBA-52E3B2707396}" type="presParOf" srcId="{34D2205B-700C-4E34-B24F-EB7DA11AFA08}" destId="{ECC31A6C-0260-4C42-81A4-6A1EB7593DF5}" srcOrd="13" destOrd="0" presId="urn:microsoft.com/office/officeart/2005/8/layout/radial6"/>
    <dgm:cxn modelId="{ED90941F-BFA1-4293-BBDD-E9BEFE03175F}" type="presParOf" srcId="{34D2205B-700C-4E34-B24F-EB7DA11AFA08}" destId="{2EA5F685-6C32-42D3-A3EE-8E81630D19C4}" srcOrd="14" destOrd="0" presId="urn:microsoft.com/office/officeart/2005/8/layout/radial6"/>
    <dgm:cxn modelId="{BB0266B4-362D-49D9-AE99-3238643B65CA}" type="presParOf" srcId="{34D2205B-700C-4E34-B24F-EB7DA11AFA08}" destId="{5DB90445-542D-46D2-B2E5-4D8903B575AD}" srcOrd="15" destOrd="0" presId="urn:microsoft.com/office/officeart/2005/8/layout/radial6"/>
    <dgm:cxn modelId="{F77B88C4-6B62-4186-AE74-2BD0CED83A4A}" type="presParOf" srcId="{34D2205B-700C-4E34-B24F-EB7DA11AFA08}" destId="{096F88B7-8AC9-446B-86DB-D5A7F8417052}" srcOrd="16" destOrd="0" presId="urn:microsoft.com/office/officeart/2005/8/layout/radial6"/>
    <dgm:cxn modelId="{84774CDC-56B4-45D2-93F5-7AE85A568036}" type="presParOf" srcId="{34D2205B-700C-4E34-B24F-EB7DA11AFA08}" destId="{320130FA-F907-4411-916A-05A4CA16DE12}" srcOrd="17" destOrd="0" presId="urn:microsoft.com/office/officeart/2005/8/layout/radial6"/>
    <dgm:cxn modelId="{6081E1E8-FA8B-4E2F-8A48-45B03DA5CFB2}" type="presParOf" srcId="{34D2205B-700C-4E34-B24F-EB7DA11AFA08}" destId="{0512A5DA-6CC2-403B-AB14-AF9FB76C152B}" srcOrd="18" destOrd="0" presId="urn:microsoft.com/office/officeart/2005/8/layout/radial6"/>
    <dgm:cxn modelId="{45633149-EEBD-42FF-AFB0-39F93C64F138}" type="presParOf" srcId="{34D2205B-700C-4E34-B24F-EB7DA11AFA08}" destId="{33B19DF5-4EFF-4698-BF06-4822C18C0ED7}" srcOrd="19" destOrd="0" presId="urn:microsoft.com/office/officeart/2005/8/layout/radial6"/>
    <dgm:cxn modelId="{92B9766B-CD14-4D2B-903D-4F6B1E9B289B}" type="presParOf" srcId="{34D2205B-700C-4E34-B24F-EB7DA11AFA08}" destId="{61828AF1-0EA6-4F56-ADA7-7C54F39F39DB}" srcOrd="20" destOrd="0" presId="urn:microsoft.com/office/officeart/2005/8/layout/radial6"/>
    <dgm:cxn modelId="{2B19B81F-BA65-4D8A-B988-42EC271230BE}" type="presParOf" srcId="{34D2205B-700C-4E34-B24F-EB7DA11AFA08}" destId="{E518CE3B-0061-4306-9D0E-D2E524752C8C}" srcOrd="21" destOrd="0" presId="urn:microsoft.com/office/officeart/2005/8/layout/radial6"/>
    <dgm:cxn modelId="{8C1FFC33-6D27-4B94-8ED1-29ACC7FB6C79}" type="presParOf" srcId="{34D2205B-700C-4E34-B24F-EB7DA11AFA08}" destId="{4C88ED06-F0BD-49C0-8025-E6CA10265922}" srcOrd="22" destOrd="0" presId="urn:microsoft.com/office/officeart/2005/8/layout/radial6"/>
    <dgm:cxn modelId="{50EEA986-F565-4ECB-91F5-41CCDCA81EDB}" type="presParOf" srcId="{34D2205B-700C-4E34-B24F-EB7DA11AFA08}" destId="{D5E124E7-2E62-4FDF-B305-2A6DE21E269C}" srcOrd="23" destOrd="0" presId="urn:microsoft.com/office/officeart/2005/8/layout/radial6"/>
    <dgm:cxn modelId="{BC905159-D7EE-4E94-BC9E-5E7636E775E7}" type="presParOf" srcId="{34D2205B-700C-4E34-B24F-EB7DA11AFA08}" destId="{C6CA24A0-ADD1-43DD-B65C-2D6A09199A8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2945659" cy="498135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50" y="8"/>
            <a:ext cx="2945659" cy="498135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r">
              <a:defRPr sz="1200"/>
            </a:lvl1pPr>
          </a:lstStyle>
          <a:p>
            <a:fld id="{D9F4367A-D6D4-48CF-822D-FE77539C57D5}" type="datetimeFigureOut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8" y="9430093"/>
            <a:ext cx="2945659" cy="498134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50" y="9430093"/>
            <a:ext cx="2945659" cy="498134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r">
              <a:defRPr sz="1200"/>
            </a:lvl1pPr>
          </a:lstStyle>
          <a:p>
            <a:fld id="{AA383201-763E-4A78-95D4-802777C2B45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041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2945659" cy="498135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50" y="8"/>
            <a:ext cx="2945659" cy="498135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r">
              <a:defRPr sz="1200"/>
            </a:lvl1pPr>
          </a:lstStyle>
          <a:p>
            <a:fld id="{2BC099A7-9FC9-4A9D-82FF-01BA7789EDA6}" type="datetimeFigureOut">
              <a:rPr lang="es-PE" smtClean="0"/>
              <a:pPr/>
              <a:t>22/09/2016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1" tIns="45671" rIns="91341" bIns="45671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9239"/>
          </a:xfrm>
          <a:prstGeom prst="rect">
            <a:avLst/>
          </a:prstGeom>
        </p:spPr>
        <p:txBody>
          <a:bodyPr vert="horz" lIns="91341" tIns="45671" rIns="91341" bIns="4567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9430093"/>
            <a:ext cx="2945659" cy="498134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50" y="9430093"/>
            <a:ext cx="2945659" cy="498134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r">
              <a:defRPr sz="1200"/>
            </a:lvl1pPr>
          </a:lstStyle>
          <a:p>
            <a:fld id="{AB4B1C6A-A128-4B59-A276-A739D0E7FE5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349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441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081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En un contexto de caida de los ingresos por actividades minieras y de hidrocarburos es una senhal de fuerte compromiso con la descentralizacion.  Este es un esfuerzo fical importante. Luego de contraccion</a:t>
            </a:r>
            <a:r>
              <a:rPr lang="es-PE" baseline="0" dirty="0" smtClean="0"/>
              <a:t> del pesupuesto ene el 2016.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50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982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621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1631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ES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245D4B-2CB1-4022-8F96-0532F1CC206D}" type="slidenum">
              <a:rPr lang="es-PE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70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472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4721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472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55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2759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557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198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incluye el fonde de agua</a:t>
            </a:r>
            <a:r>
              <a:rPr lang="en-US" baseline="0" dirty="0" smtClean="0"/>
              <a:t>, saneamiento y salud.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7352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 Evaluaciones de Diseño y </a:t>
            </a:r>
            <a:r>
              <a:rPr lang="en-US" dirty="0" err="1" smtClean="0"/>
              <a:t>Ejecución</a:t>
            </a:r>
            <a:r>
              <a:rPr lang="en-US" dirty="0" smtClean="0"/>
              <a:t> </a:t>
            </a:r>
            <a:r>
              <a:rPr lang="en-US" dirty="0" err="1" smtClean="0"/>
              <a:t>Presupuestal</a:t>
            </a:r>
            <a:r>
              <a:rPr lang="en-US" dirty="0" smtClean="0"/>
              <a:t> (EDEP)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contribuido</a:t>
            </a:r>
            <a:r>
              <a:rPr lang="en-US" dirty="0" smtClean="0"/>
              <a:t> a </a:t>
            </a:r>
            <a:r>
              <a:rPr lang="en-US" dirty="0" err="1" smtClean="0"/>
              <a:t>mejorar</a:t>
            </a:r>
            <a:r>
              <a:rPr lang="en-US" dirty="0" smtClean="0"/>
              <a:t>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intervenciones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</a:t>
            </a:r>
            <a:r>
              <a:rPr lang="en-US" dirty="0" err="1" smtClean="0"/>
              <a:t>evaluadas</a:t>
            </a:r>
            <a:r>
              <a:rPr lang="en-US" dirty="0" smtClean="0"/>
              <a:t> (IPE) y la </a:t>
            </a:r>
            <a:r>
              <a:rPr lang="en-US" dirty="0" err="1" smtClean="0"/>
              <a:t>eficiencia</a:t>
            </a:r>
            <a:r>
              <a:rPr lang="en-US" dirty="0" smtClean="0"/>
              <a:t> en el </a:t>
            </a:r>
            <a:r>
              <a:rPr lang="en-US" dirty="0" err="1" smtClean="0"/>
              <a:t>uso</a:t>
            </a:r>
            <a:r>
              <a:rPr lang="en-US" dirty="0" smtClean="0"/>
              <a:t> de los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.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valiosa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programación</a:t>
            </a:r>
            <a:r>
              <a:rPr lang="en-US" dirty="0" smtClean="0"/>
              <a:t> </a:t>
            </a:r>
            <a:r>
              <a:rPr lang="en-US" dirty="0" err="1" smtClean="0"/>
              <a:t>presupuestal</a:t>
            </a:r>
            <a:r>
              <a:rPr lang="en-US" dirty="0" smtClean="0"/>
              <a:t>. Las EDEP </a:t>
            </a:r>
            <a:r>
              <a:rPr lang="en-US" dirty="0" err="1" smtClean="0"/>
              <a:t>pasaron</a:t>
            </a:r>
            <a:r>
              <a:rPr lang="en-US" dirty="0" smtClean="0"/>
              <a:t> de 4 en 2008 a 55 a </a:t>
            </a:r>
            <a:r>
              <a:rPr lang="en-US" dirty="0" err="1" smtClean="0"/>
              <a:t>julio</a:t>
            </a:r>
            <a:r>
              <a:rPr lang="en-US" dirty="0" smtClean="0"/>
              <a:t> del 2016. Al 2016 </a:t>
            </a:r>
            <a:r>
              <a:rPr lang="en-US" dirty="0" err="1" smtClean="0"/>
              <a:t>sehan</a:t>
            </a:r>
            <a:r>
              <a:rPr lang="en-US" dirty="0" smtClean="0"/>
              <a:t> </a:t>
            </a:r>
            <a:r>
              <a:rPr lang="en-US" dirty="0" err="1" smtClean="0"/>
              <a:t>alcanzado</a:t>
            </a:r>
            <a:r>
              <a:rPr lang="en-US" dirty="0" smtClean="0"/>
              <a:t> 16 </a:t>
            </a:r>
            <a:r>
              <a:rPr lang="en-US" dirty="0" err="1" smtClean="0"/>
              <a:t>evaluaciones</a:t>
            </a:r>
            <a:r>
              <a:rPr lang="en-US" dirty="0" smtClean="0"/>
              <a:t> de </a:t>
            </a:r>
            <a:r>
              <a:rPr lang="en-US" dirty="0" err="1" smtClean="0"/>
              <a:t>impacto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0383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2239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9763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690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2010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7986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69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253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49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188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75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8602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198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Crecimiento casi nulo desde el 2013 </a:t>
            </a:r>
          </a:p>
          <a:p>
            <a:r>
              <a:rPr lang="es-PE" dirty="0" smtClean="0"/>
              <a:t>Sectores que crecen en</a:t>
            </a:r>
            <a:r>
              <a:rPr lang="es-PE" baseline="0" dirty="0" smtClean="0"/>
              <a:t> mayor proporcion son transportes, saneamiento, educacion y agricultra.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44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La distribucion del presupuesto por sectores</a:t>
            </a:r>
            <a:r>
              <a:rPr lang="es-PE" baseline="0" dirty="0" smtClean="0"/>
              <a:t> refleja las prioridades de gobierno. </a:t>
            </a:r>
          </a:p>
          <a:p>
            <a:r>
              <a:rPr lang="es-PE" baseline="0" dirty="0" smtClean="0"/>
              <a:t>Distribucion por unidades administrativas, es decir Ministerios y otros pliegos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45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aseline="0" dirty="0" smtClean="0"/>
              <a:t>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764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409A-2B99-4E2E-8F7A-B0E217B6525F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" y="-1"/>
            <a:ext cx="9143217" cy="68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0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EA49-47B3-4882-B0A4-824D5099DFA6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31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C93-BC61-4B3F-8AFD-4415AE404494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82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323-8426-4D8E-9EF0-EF959D593BEA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" y="0"/>
            <a:ext cx="9142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D5C6-8F5E-442B-B037-DED4F659703E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" y="0"/>
            <a:ext cx="9141653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623888" y="821934"/>
            <a:ext cx="8518938" cy="1027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3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3A9-AA05-4A4B-9922-F7AED4E134F2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11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BA41-CE78-4144-BFA2-B4D962DAF222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1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D03F-3D5A-405E-BE26-38FAAA5E09A6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572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AFD7-AC3F-49C4-9855-AA254456534D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2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FF38-C0E3-4537-B3A3-E349FBDC5065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147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61F3-97A6-441D-AD88-A8C4DE50D2B4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4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E608-34B1-4DC1-A662-3A30B89DEE9F}" type="datetime1">
              <a:rPr lang="es-ES" smtClean="0"/>
              <a:pPr/>
              <a:t>22/09/2016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92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1456" y="4211642"/>
            <a:ext cx="5431973" cy="338591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84" y="729342"/>
            <a:ext cx="3512317" cy="7410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23314" y="5061857"/>
            <a:ext cx="20900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 smtClean="0"/>
              <a:t>Lima, setiembre 2016</a:t>
            </a:r>
            <a:endParaRPr lang="es-PE" sz="15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61456" y="2275113"/>
            <a:ext cx="5431973" cy="184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FF0000"/>
                </a:solidFill>
                <a:latin typeface="+mn-lt"/>
              </a:rPr>
              <a:t>PERÚ</a:t>
            </a:r>
          </a:p>
          <a:p>
            <a:r>
              <a:rPr lang="es-ES" sz="4000" b="1" dirty="0" smtClean="0">
                <a:latin typeface="+mn-lt"/>
              </a:rPr>
              <a:t/>
            </a:r>
            <a:br>
              <a:rPr lang="es-E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Proyecto de Ley de Presupuesto del Año Fiscal 2017</a:t>
            </a:r>
            <a:endParaRPr lang="es-ES" sz="4000" b="1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7457" y="5061857"/>
            <a:ext cx="695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Rossana Polastri Clark</a:t>
            </a: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Viceministra de Hacienda</a:t>
            </a:r>
            <a:endParaRPr lang="es-E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72014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latin typeface="+mn-lt"/>
              </a:rPr>
              <a:t>… gasto de personal se destina prioritariamente a fortalecer el capital humano de los sectores salud y educacion, seguridad y defensa</a:t>
            </a:r>
            <a:endParaRPr lang="es-PE" sz="2000" b="1" dirty="0">
              <a:latin typeface="+mn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41220" y="6445129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10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928047" y="1151493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PIA del Gasto en personal y obligaciones sociales por funciones</a:t>
            </a:r>
            <a:endParaRPr lang="es-ES" sz="1600" b="1" dirty="0"/>
          </a:p>
          <a:p>
            <a:pPr algn="ctr">
              <a:defRPr/>
            </a:pPr>
            <a:r>
              <a:rPr lang="es-ES" sz="1400" dirty="0" smtClean="0"/>
              <a:t>(En 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2" y="2152162"/>
            <a:ext cx="7850138" cy="421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circular"/>
          <p:cNvSpPr/>
          <p:nvPr/>
        </p:nvSpPr>
        <p:spPr>
          <a:xfrm rot="20715271">
            <a:off x="6753092" y="2300930"/>
            <a:ext cx="878634" cy="399290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40518" y="2068729"/>
            <a:ext cx="70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9.6%</a:t>
            </a:r>
            <a:endParaRPr lang="es-PE" sz="1200" b="1" dirty="0"/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1155700" y="1866900"/>
            <a:ext cx="6388600" cy="1460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063000" y="2207228"/>
            <a:ext cx="70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1.9 x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9589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000" b="1" dirty="0" smtClean="0">
                <a:latin typeface="+mn-lt"/>
              </a:rPr>
              <a:t>… aumento del gasto de capital es el mas alto desde el 2013</a:t>
            </a:r>
            <a:endParaRPr lang="es-PE" sz="2000" b="1" dirty="0">
              <a:latin typeface="+mn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05547" y="6029631"/>
            <a:ext cx="91080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>
                <a:solidFill>
                  <a:prstClr val="black"/>
                </a:solidFill>
                <a:latin typeface="+mj-lt"/>
              </a:rPr>
              <a:t>(*/) No incluye la Reserva de Contingencia. </a:t>
            </a:r>
            <a:r>
              <a:rPr lang="es-MX" sz="1050" dirty="0" smtClean="0">
                <a:solidFill>
                  <a:prstClr val="black"/>
                </a:solidFill>
              </a:rPr>
              <a:t>En los años 2014-2016 considera actualización de recursos determinados. </a:t>
            </a:r>
          </a:p>
          <a:p>
            <a:r>
              <a:rPr lang="es-MX" sz="1050" dirty="0" smtClean="0">
                <a:solidFill>
                  <a:prstClr val="black"/>
                </a:solidFill>
              </a:rPr>
              <a:t> (**) En el año 2017 se incluye S/ 2,000 millones del Fondo de </a:t>
            </a:r>
            <a:r>
              <a:rPr lang="es-MX" sz="1050" dirty="0">
                <a:solidFill>
                  <a:prstClr val="black"/>
                </a:solidFill>
              </a:rPr>
              <a:t>inversiones </a:t>
            </a:r>
            <a:r>
              <a:rPr lang="es-MX" sz="1050" dirty="0" smtClean="0">
                <a:solidFill>
                  <a:prstClr val="black"/>
                </a:solidFill>
              </a:rPr>
              <a:t>en agua, saneamiento y salud.</a:t>
            </a:r>
            <a:endParaRPr lang="es-PE" sz="105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907824" y="6439005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11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547" y="1758700"/>
            <a:ext cx="7401113" cy="3978644"/>
          </a:xfrm>
          <a:prstGeom prst="rect">
            <a:avLst/>
          </a:prstGeom>
        </p:spPr>
      </p:pic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854575" y="1017891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PIA del Gasto de Capital </a:t>
            </a:r>
            <a:r>
              <a:rPr lang="es-ES" sz="1600" dirty="0" smtClean="0"/>
              <a:t>(*/)</a:t>
            </a:r>
            <a:endParaRPr lang="es-ES" sz="1600" dirty="0"/>
          </a:p>
          <a:p>
            <a:pPr algn="ctr">
              <a:defRPr/>
            </a:pPr>
            <a:r>
              <a:rPr lang="es-ES" sz="1400" dirty="0" smtClean="0"/>
              <a:t>(En 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357035" y="5737343"/>
            <a:ext cx="82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(**/)</a:t>
            </a:r>
            <a:endParaRPr lang="es-PE" sz="1050" dirty="0"/>
          </a:p>
        </p:txBody>
      </p:sp>
      <p:sp>
        <p:nvSpPr>
          <p:cNvPr id="3" name="Abrir llave 2"/>
          <p:cNvSpPr/>
          <p:nvPr/>
        </p:nvSpPr>
        <p:spPr>
          <a:xfrm>
            <a:off x="7476796" y="2150421"/>
            <a:ext cx="459728" cy="1063676"/>
          </a:xfrm>
          <a:prstGeom prst="leftBrace">
            <a:avLst>
              <a:gd name="adj1" fmla="val 8333"/>
              <a:gd name="adj2" fmla="val 5570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7706660" y="2212899"/>
            <a:ext cx="13883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MX" sz="1100" dirty="0" smtClean="0"/>
              <a:t>Transportes y Comunicaciones.</a:t>
            </a:r>
          </a:p>
          <a:p>
            <a:r>
              <a:rPr lang="es-MX" sz="1100" dirty="0" smtClean="0"/>
              <a:t>2.    Saneamiento</a:t>
            </a:r>
          </a:p>
          <a:p>
            <a:r>
              <a:rPr lang="es-MX" sz="1100" dirty="0" smtClean="0"/>
              <a:t>3.    Educación</a:t>
            </a:r>
          </a:p>
          <a:p>
            <a:r>
              <a:rPr lang="es-MX" sz="1100" dirty="0" smtClean="0"/>
              <a:t>4.    Agricultura</a:t>
            </a:r>
            <a:endParaRPr lang="es-PE" sz="1100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429000" y="1571889"/>
            <a:ext cx="3810000" cy="133934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 rot="20484731">
            <a:off x="4624839" y="1909613"/>
            <a:ext cx="86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1.5 x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21733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II.D Distribución por Sectores</a:t>
            </a:r>
            <a:endParaRPr lang="es-PE" sz="2200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64783" y="6435969"/>
            <a:ext cx="2057400" cy="365125"/>
          </a:xfrm>
        </p:spPr>
        <p:txBody>
          <a:bodyPr/>
          <a:lstStyle/>
          <a:p>
            <a:pPr algn="ctr"/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 algn="ctr"/>
              <a:t>12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18 CuadroTexto"/>
          <p:cNvSpPr txBox="1"/>
          <p:nvPr/>
        </p:nvSpPr>
        <p:spPr>
          <a:xfrm>
            <a:off x="1925755" y="943042"/>
            <a:ext cx="493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Presupuesto por niveles de Gobierno y Sectores</a:t>
            </a:r>
            <a:endParaRPr lang="es-PE" sz="1600" b="1" dirty="0" smtClean="0">
              <a:latin typeface="+mn-lt"/>
            </a:endParaRPr>
          </a:p>
          <a:p>
            <a:pPr algn="ctr"/>
            <a:r>
              <a:rPr lang="es-PE" sz="1400" dirty="0" smtClean="0">
                <a:latin typeface="+mn-lt"/>
              </a:rPr>
              <a:t>( </a:t>
            </a:r>
            <a:r>
              <a:rPr lang="es-PE" sz="1400" dirty="0">
                <a:latin typeface="+mn-lt"/>
              </a:rPr>
              <a:t>Millones de S</a:t>
            </a:r>
            <a:r>
              <a:rPr lang="es-PE" sz="1400" dirty="0" smtClean="0">
                <a:latin typeface="+mn-lt"/>
              </a:rPr>
              <a:t>/)</a:t>
            </a:r>
            <a:endParaRPr lang="es-PE" sz="1200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115" y="1497040"/>
            <a:ext cx="5744308" cy="4938929"/>
          </a:xfrm>
          <a:prstGeom prst="rect">
            <a:avLst/>
          </a:prstGeom>
        </p:spPr>
      </p:pic>
      <p:sp>
        <p:nvSpPr>
          <p:cNvPr id="3" name="2 Más"/>
          <p:cNvSpPr/>
          <p:nvPr/>
        </p:nvSpPr>
        <p:spPr>
          <a:xfrm>
            <a:off x="7334251" y="2981325"/>
            <a:ext cx="144000" cy="108000"/>
          </a:xfrm>
          <a:prstGeom prst="mathPlus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Más"/>
          <p:cNvSpPr/>
          <p:nvPr/>
        </p:nvSpPr>
        <p:spPr>
          <a:xfrm>
            <a:off x="7334251" y="3133725"/>
            <a:ext cx="144000" cy="108000"/>
          </a:xfrm>
          <a:prstGeom prst="mathPlus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Más"/>
          <p:cNvSpPr/>
          <p:nvPr/>
        </p:nvSpPr>
        <p:spPr>
          <a:xfrm>
            <a:off x="7334251" y="2619375"/>
            <a:ext cx="144000" cy="108000"/>
          </a:xfrm>
          <a:prstGeom prst="mathPlus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Más"/>
          <p:cNvSpPr/>
          <p:nvPr/>
        </p:nvSpPr>
        <p:spPr>
          <a:xfrm>
            <a:off x="7324726" y="5048250"/>
            <a:ext cx="144000" cy="108000"/>
          </a:xfrm>
          <a:prstGeom prst="mathPlus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Más"/>
          <p:cNvSpPr/>
          <p:nvPr/>
        </p:nvSpPr>
        <p:spPr>
          <a:xfrm>
            <a:off x="7324726" y="5181600"/>
            <a:ext cx="144000" cy="108000"/>
          </a:xfrm>
          <a:prstGeom prst="mathPlus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4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II.E Distribucion por Categorias Funcionales</a:t>
            </a:r>
            <a:endParaRPr lang="es-PE" sz="2200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64784" y="6447692"/>
            <a:ext cx="2057400" cy="365125"/>
          </a:xfrm>
        </p:spPr>
        <p:txBody>
          <a:bodyPr/>
          <a:lstStyle/>
          <a:p>
            <a:pPr algn="ctr"/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 algn="ctr"/>
              <a:t>13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18 CuadroTexto"/>
          <p:cNvSpPr txBox="1"/>
          <p:nvPr/>
        </p:nvSpPr>
        <p:spPr>
          <a:xfrm>
            <a:off x="1925756" y="1101728"/>
            <a:ext cx="493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Presupuesto por Funciones</a:t>
            </a:r>
            <a:endParaRPr lang="es-PE" sz="1600" b="1" dirty="0"/>
          </a:p>
          <a:p>
            <a:pPr algn="ctr"/>
            <a:r>
              <a:rPr lang="es-PE" sz="1400" dirty="0" smtClean="0">
                <a:latin typeface="+mn-lt"/>
              </a:rPr>
              <a:t>(Millones </a:t>
            </a:r>
            <a:r>
              <a:rPr lang="es-PE" sz="1400" dirty="0">
                <a:latin typeface="+mn-lt"/>
              </a:rPr>
              <a:t>de S</a:t>
            </a:r>
            <a:r>
              <a:rPr lang="es-PE" sz="1400" dirty="0" smtClean="0">
                <a:latin typeface="+mn-lt"/>
              </a:rPr>
              <a:t>/)</a:t>
            </a:r>
            <a:endParaRPr lang="es-PE" sz="1200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785" y="1655726"/>
            <a:ext cx="5777301" cy="47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…presupuesto 2017 por Funciones</a:t>
            </a:r>
            <a:endParaRPr lang="es-PE" sz="2200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64784" y="6427877"/>
            <a:ext cx="2057400" cy="365125"/>
          </a:xfrm>
        </p:spPr>
        <p:txBody>
          <a:bodyPr/>
          <a:lstStyle/>
          <a:p>
            <a:pPr algn="ctr"/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 algn="ctr"/>
              <a:t>14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29" y="1695401"/>
            <a:ext cx="7913079" cy="4585917"/>
          </a:xfrm>
          <a:prstGeom prst="rect">
            <a:avLst/>
          </a:prstGeom>
        </p:spPr>
      </p:pic>
      <p:sp>
        <p:nvSpPr>
          <p:cNvPr id="15" name="18 CuadroTexto"/>
          <p:cNvSpPr txBox="1"/>
          <p:nvPr/>
        </p:nvSpPr>
        <p:spPr>
          <a:xfrm>
            <a:off x="2150635" y="5785079"/>
            <a:ext cx="493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latin typeface="+mn-lt"/>
              </a:rPr>
              <a:t>Millones de S/</a:t>
            </a:r>
            <a:endParaRPr lang="es-PE" sz="1200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6851" y="6090160"/>
            <a:ext cx="438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sz="1200" dirty="0" smtClean="0"/>
          </a:p>
          <a:p>
            <a:pPr algn="just"/>
            <a:r>
              <a:rPr lang="es-PE" sz="1200" dirty="0" smtClean="0"/>
              <a:t>*/ Considera reserva de contingencia distribuida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622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93907" y="6445983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15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979013" y="2857496"/>
            <a:ext cx="77429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lnSpc>
                <a:spcPct val="90000"/>
              </a:lnSpc>
              <a:spcBef>
                <a:spcPct val="200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s-ES" sz="3200" dirty="0" smtClean="0">
                <a:solidFill>
                  <a:schemeClr val="tx1"/>
                </a:solidFill>
              </a:rPr>
              <a:t>III. PRESUPUESTO DE GOBIERNOS </a:t>
            </a:r>
          </a:p>
          <a:p>
            <a:r>
              <a:rPr lang="es-ES" sz="3200" dirty="0">
                <a:solidFill>
                  <a:schemeClr val="tx1"/>
                </a:solidFill>
              </a:rPr>
              <a:t> </a:t>
            </a:r>
            <a:r>
              <a:rPr lang="es-ES" sz="3200" dirty="0" smtClean="0">
                <a:solidFill>
                  <a:schemeClr val="tx1"/>
                </a:solidFill>
              </a:rPr>
              <a:t>     REGIONALES Y LOCALES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186" y="1424954"/>
            <a:ext cx="7297980" cy="4491423"/>
          </a:xfrm>
          <a:prstGeom prst="rect">
            <a:avLst/>
          </a:prstGeom>
        </p:spPr>
      </p:pic>
      <p:sp>
        <p:nvSpPr>
          <p:cNvPr id="23" name="Título 3"/>
          <p:cNvSpPr txBox="1">
            <a:spLocks/>
          </p:cNvSpPr>
          <p:nvPr/>
        </p:nvSpPr>
        <p:spPr>
          <a:xfrm>
            <a:off x="246185" y="313167"/>
            <a:ext cx="8897815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latin typeface="+mn-lt"/>
              </a:rPr>
              <a:t>Presupuesto 2017 de los Gobiernos Regionales crece en 13.4%, mayor aumento desde el 2013</a:t>
            </a:r>
            <a:endParaRPr lang="es-PE" sz="2000" b="1" dirty="0">
              <a:latin typeface="+mn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40416" y="6414672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16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980281" y="1229790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PIA del Gasto Total de los Gobiernos Regionales</a:t>
            </a:r>
            <a:endParaRPr lang="es-ES" sz="1600" b="1" dirty="0"/>
          </a:p>
          <a:p>
            <a:pPr algn="ctr">
              <a:defRPr/>
            </a:pPr>
            <a:r>
              <a:rPr lang="es-ES" sz="1400" dirty="0" smtClean="0"/>
              <a:t>(Millones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586907" y="2548465"/>
            <a:ext cx="131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T</a:t>
            </a:r>
            <a:r>
              <a:rPr lang="es-MX" sz="1200" dirty="0" smtClean="0"/>
              <a:t>ransferencias de Educación, salud, Transportes, </a:t>
            </a:r>
            <a:r>
              <a:rPr lang="es-MX" sz="1200" dirty="0" err="1" smtClean="0"/>
              <a:t>Foniprel</a:t>
            </a:r>
            <a:r>
              <a:rPr lang="es-MX" sz="1200" dirty="0" smtClean="0"/>
              <a:t>.</a:t>
            </a:r>
            <a:endParaRPr lang="es-PE" sz="1200" dirty="0"/>
          </a:p>
        </p:txBody>
      </p:sp>
      <p:sp>
        <p:nvSpPr>
          <p:cNvPr id="10" name="Rectángulo 9"/>
          <p:cNvSpPr/>
          <p:nvPr/>
        </p:nvSpPr>
        <p:spPr>
          <a:xfrm>
            <a:off x="92342" y="6166348"/>
            <a:ext cx="7615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u="sng" dirty="0" smtClean="0"/>
              <a:t>Nota</a:t>
            </a:r>
            <a:r>
              <a:rPr lang="es-PE" sz="1100" dirty="0" smtClean="0"/>
              <a:t>: En el 2016 se considera </a:t>
            </a:r>
            <a:r>
              <a:rPr lang="es-PE" sz="1100" dirty="0"/>
              <a:t>lo establecido en la Segunda Disposición Complementaria Transitoria de la Ley Nº 30372. En </a:t>
            </a:r>
            <a:r>
              <a:rPr lang="es-PE" sz="1100" dirty="0" smtClean="0"/>
              <a:t>marzo 2017 es la fecha máxima de transferencias  a favor de G. Regionales y Locales para ejecución de proyectos de inversión. </a:t>
            </a:r>
            <a:endParaRPr lang="es-PE" sz="1100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7218329" y="2827436"/>
            <a:ext cx="325837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82" y="1846155"/>
            <a:ext cx="7109063" cy="3839537"/>
          </a:xfrm>
          <a:prstGeom prst="rect">
            <a:avLst/>
          </a:prstGeom>
        </p:spPr>
      </p:pic>
      <p:sp>
        <p:nvSpPr>
          <p:cNvPr id="23" name="Título 3"/>
          <p:cNvSpPr txBox="1">
            <a:spLocks/>
          </p:cNvSpPr>
          <p:nvPr/>
        </p:nvSpPr>
        <p:spPr>
          <a:xfrm>
            <a:off x="246185" y="296804"/>
            <a:ext cx="8897815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latin typeface="+mn-lt"/>
              </a:rPr>
              <a:t>Despues de una caida en el 2016, el presupuesto </a:t>
            </a:r>
            <a:r>
              <a:rPr lang="es-PE" sz="2000" b="1" dirty="0">
                <a:latin typeface="+mn-lt"/>
              </a:rPr>
              <a:t>de los Gobiernos </a:t>
            </a:r>
            <a:r>
              <a:rPr lang="es-PE" sz="2000" b="1" dirty="0" smtClean="0">
                <a:latin typeface="+mn-lt"/>
              </a:rPr>
              <a:t>Locales crece en 4.6%</a:t>
            </a:r>
            <a:endParaRPr lang="es-PE" sz="2000" b="1" dirty="0">
              <a:latin typeface="+mn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20388" y="6449215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17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654111" y="1292157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PIA del Gasto Total de los Gobiernos Locales</a:t>
            </a:r>
            <a:endParaRPr lang="es-ES" sz="1600" b="1" dirty="0"/>
          </a:p>
          <a:p>
            <a:pPr algn="ctr">
              <a:defRPr/>
            </a:pPr>
            <a:r>
              <a:rPr lang="es-ES" sz="1400" dirty="0" smtClean="0"/>
              <a:t>(Millones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566879" y="2409056"/>
            <a:ext cx="1310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T</a:t>
            </a:r>
            <a:r>
              <a:rPr lang="es-MX" sz="1200" dirty="0" smtClean="0"/>
              <a:t>ransferencias de Vivienda, Educación, Trabajo, </a:t>
            </a:r>
            <a:r>
              <a:rPr lang="es-MX" sz="1200" dirty="0" err="1" smtClean="0"/>
              <a:t>Devida</a:t>
            </a:r>
            <a:r>
              <a:rPr lang="es-MX" sz="1200" dirty="0" smtClean="0"/>
              <a:t>, Programa de Incentivos y  </a:t>
            </a:r>
            <a:r>
              <a:rPr lang="es-MX" sz="1200" dirty="0" err="1" smtClean="0"/>
              <a:t>Foniprel</a:t>
            </a:r>
            <a:r>
              <a:rPr lang="es-MX" sz="1200" dirty="0" smtClean="0"/>
              <a:t>.</a:t>
            </a:r>
            <a:endParaRPr lang="es-PE" sz="1200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7040408" y="3101553"/>
            <a:ext cx="325837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92342" y="6166348"/>
            <a:ext cx="7615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u="sng" dirty="0" smtClean="0"/>
              <a:t>Nota</a:t>
            </a:r>
            <a:r>
              <a:rPr lang="es-PE" sz="1100" dirty="0" smtClean="0"/>
              <a:t>: En el 2016 se considera </a:t>
            </a:r>
            <a:r>
              <a:rPr lang="es-PE" sz="1100" dirty="0"/>
              <a:t>lo establecido en la Segunda Disposición Complementaria Transitoria de la Ley Nº 30372. En </a:t>
            </a:r>
            <a:r>
              <a:rPr lang="es-PE" sz="1100" dirty="0" smtClean="0"/>
              <a:t>marzo 2017 es la fecha máxima de transferencias  a favor de G. Regionales y Locales para ejecución de proyectos de inversión. </a:t>
            </a:r>
            <a:endParaRPr lang="es-PE" sz="1100" dirty="0"/>
          </a:p>
        </p:txBody>
      </p:sp>
      <p:sp>
        <p:nvSpPr>
          <p:cNvPr id="8" name="Rectángulo 7"/>
          <p:cNvSpPr/>
          <p:nvPr/>
        </p:nvSpPr>
        <p:spPr>
          <a:xfrm>
            <a:off x="4853354" y="5404338"/>
            <a:ext cx="128954" cy="117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17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Presupuesto por Funciones y Nivel de Gobierno</a:t>
            </a:r>
            <a:endParaRPr lang="es-PE" sz="2200" b="1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58174" y="6434260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18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559881" y="1032012"/>
            <a:ext cx="6000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Distribución Funcional por nivel de Gobierno 2017</a:t>
            </a:r>
          </a:p>
          <a:p>
            <a:pPr algn="ctr"/>
            <a:r>
              <a:rPr lang="es-ES" sz="1400" dirty="0" smtClean="0">
                <a:cs typeface="Arial" pitchFamily="34" charset="0"/>
              </a:rPr>
              <a:t>(Millones de S/)</a:t>
            </a:r>
            <a:endParaRPr lang="es-ES" sz="1600" dirty="0" smtClean="0"/>
          </a:p>
          <a:p>
            <a:pPr algn="ctr"/>
            <a:endParaRPr lang="es-ES" sz="1400" b="1" dirty="0">
              <a:latin typeface="Calibri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683" y="1547446"/>
            <a:ext cx="6080990" cy="49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Los Gastos de Capital se ejecutan de manera descentralizada</a:t>
            </a:r>
            <a:endParaRPr lang="es-PE" sz="2200" b="1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58174" y="6434260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19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571604" y="1243027"/>
            <a:ext cx="6000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Distribución del Gasto de Capital 2017</a:t>
            </a:r>
          </a:p>
          <a:p>
            <a:pPr algn="ctr"/>
            <a:r>
              <a:rPr lang="es-ES" sz="1400" dirty="0" smtClean="0">
                <a:cs typeface="Arial" pitchFamily="34" charset="0"/>
              </a:rPr>
              <a:t>(Estructura %)</a:t>
            </a:r>
            <a:endParaRPr lang="es-ES" sz="1600" dirty="0" smtClean="0"/>
          </a:p>
          <a:p>
            <a:pPr algn="ctr"/>
            <a:endParaRPr lang="es-ES" sz="1400" b="1" dirty="0">
              <a:latin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567" y="1814495"/>
            <a:ext cx="7211691" cy="43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47016" y="6400984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smtClean="0">
                <a:solidFill>
                  <a:schemeClr val="bg1"/>
                </a:solidFill>
              </a:rPr>
              <a:pPr/>
              <a:t>2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611188" y="135255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latin typeface="+mn-lt"/>
              </a:rPr>
              <a:t>PROYECTO DE PRESUPUESTO PÚBLICO PARA EL AÑO FISCAL 2017</a:t>
            </a:r>
            <a:endParaRPr lang="es-ES" sz="2800" b="1" dirty="0">
              <a:latin typeface="+mn-lt"/>
            </a:endParaRPr>
          </a:p>
        </p:txBody>
      </p:sp>
      <p:sp>
        <p:nvSpPr>
          <p:cNvPr id="6" name="4 Marcador de texto"/>
          <p:cNvSpPr txBox="1">
            <a:spLocks/>
          </p:cNvSpPr>
          <p:nvPr/>
        </p:nvSpPr>
        <p:spPr>
          <a:xfrm>
            <a:off x="722313" y="3223846"/>
            <a:ext cx="7772400" cy="213396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romanUcPeriod"/>
              <a:defRPr/>
            </a:pPr>
            <a:r>
              <a:rPr lang="es-ES" sz="2000" b="1" dirty="0" smtClean="0"/>
              <a:t>SUPUESTOS MACROECONÓMICOS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ES" sz="2000" b="1" dirty="0" smtClean="0"/>
              <a:t>CARACTERISTICAS GENERALES DEL PRESUPUESTO PÚBLICO  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ES" sz="2000" b="1" dirty="0" smtClean="0"/>
              <a:t>PRESUPUESTO DE LOS GOBIERNOS REGIONALES Y LOCALES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ES" sz="2000" b="1" dirty="0" smtClean="0"/>
              <a:t>PRIORIDADES DEL PRESUPUESTO 2017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MX" sz="2000" b="1" dirty="0" smtClean="0"/>
              <a:t>PRESUPUESTO POR RESULTADOS</a:t>
            </a:r>
          </a:p>
          <a:p>
            <a:pPr marL="457200" indent="-457200" algn="just">
              <a:buFont typeface="+mj-lt"/>
              <a:buAutoNum type="romanUcPeriod"/>
              <a:defRPr/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093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06356"/>
            <a:ext cx="8520112" cy="601318"/>
          </a:xfrm>
          <a:noFill/>
        </p:spPr>
        <p:txBody>
          <a:bodyPr>
            <a:noAutofit/>
          </a:bodyPr>
          <a:lstStyle/>
          <a:p>
            <a:pPr lvl="0"/>
            <a:r>
              <a:rPr lang="es-ES" sz="2400" b="1" dirty="0" smtClean="0">
                <a:solidFill>
                  <a:prstClr val="black"/>
                </a:solidFill>
              </a:rPr>
              <a:t>Fondos e Instrumentos Disponibles para </a:t>
            </a:r>
            <a:r>
              <a:rPr lang="es-ES" sz="2400" b="1" dirty="0">
                <a:solidFill>
                  <a:prstClr val="black"/>
                </a:solidFill>
              </a:rPr>
              <a:t>el 2017</a:t>
            </a:r>
            <a:endParaRPr lang="es-PE" sz="2800" b="1" dirty="0"/>
          </a:p>
        </p:txBody>
      </p:sp>
      <p:sp>
        <p:nvSpPr>
          <p:cNvPr id="22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828065" y="6356351"/>
            <a:ext cx="1341377" cy="365125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20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5564" y="1093372"/>
            <a:ext cx="845990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1700" dirty="0">
                <a:solidFill>
                  <a:prstClr val="black"/>
                </a:solidFill>
              </a:rPr>
              <a:t>Fondo para financiamiento de proyectos de inversión pública en agua, saneamiento y salud </a:t>
            </a:r>
            <a:r>
              <a:rPr lang="es-ES" sz="1700" dirty="0" smtClean="0">
                <a:solidFill>
                  <a:prstClr val="black"/>
                </a:solidFill>
              </a:rPr>
              <a:t>(</a:t>
            </a:r>
            <a:r>
              <a:rPr lang="es-PE" sz="1700" dirty="0">
                <a:solidFill>
                  <a:prstClr val="black"/>
                </a:solidFill>
              </a:rPr>
              <a:t>S/ 2 000 millones).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sz="17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700" dirty="0" smtClean="0">
                <a:solidFill>
                  <a:prstClr val="black"/>
                </a:solidFill>
              </a:rPr>
              <a:t>Fondo </a:t>
            </a:r>
            <a:r>
              <a:rPr lang="es-ES" sz="1700" dirty="0">
                <a:solidFill>
                  <a:prstClr val="black"/>
                </a:solidFill>
              </a:rPr>
              <a:t>de Promoción del Riego en la Sierra - MI RIEGO, el cual se denominará “Fondo Sierra </a:t>
            </a:r>
            <a:r>
              <a:rPr lang="es-ES" sz="1700" dirty="0" smtClean="0">
                <a:solidFill>
                  <a:prstClr val="black"/>
                </a:solidFill>
              </a:rPr>
              <a:t>Azul</a:t>
            </a:r>
            <a:r>
              <a:rPr lang="es-ES" sz="1700" dirty="0">
                <a:solidFill>
                  <a:prstClr val="black"/>
                </a:solidFill>
              </a:rPr>
              <a:t>” (</a:t>
            </a:r>
            <a:r>
              <a:rPr lang="es-PE" sz="1700" dirty="0">
                <a:solidFill>
                  <a:prstClr val="black"/>
                </a:solidFill>
              </a:rPr>
              <a:t>S/ </a:t>
            </a:r>
            <a:r>
              <a:rPr lang="es-PE" sz="1700" dirty="0" smtClean="0">
                <a:solidFill>
                  <a:prstClr val="black"/>
                </a:solidFill>
              </a:rPr>
              <a:t>300 </a:t>
            </a:r>
            <a:r>
              <a:rPr lang="es-PE" sz="1700" dirty="0">
                <a:solidFill>
                  <a:prstClr val="black"/>
                </a:solidFill>
              </a:rPr>
              <a:t>millones).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sz="1700" dirty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700" dirty="0" smtClean="0">
                <a:solidFill>
                  <a:prstClr val="black"/>
                </a:solidFill>
              </a:rPr>
              <a:t>Fondo </a:t>
            </a:r>
            <a:r>
              <a:rPr lang="es-ES" sz="1700" dirty="0">
                <a:solidFill>
                  <a:prstClr val="black"/>
                </a:solidFill>
              </a:rPr>
              <a:t>de Promoción a la Inversión Pública Regional y Local </a:t>
            </a:r>
            <a:r>
              <a:rPr lang="es-ES" sz="1700" dirty="0" smtClean="0">
                <a:solidFill>
                  <a:prstClr val="black"/>
                </a:solidFill>
              </a:rPr>
              <a:t>–FONIPREL (S/ 150 millones) </a:t>
            </a:r>
            <a:endParaRPr lang="es-ES" sz="1700" dirty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ES" sz="1700" dirty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700" dirty="0">
                <a:solidFill>
                  <a:prstClr val="black"/>
                </a:solidFill>
              </a:rPr>
              <a:t>Fondo para intervenciones ante la ocurrencia de desastres </a:t>
            </a:r>
            <a:r>
              <a:rPr lang="es-ES" sz="1700" dirty="0" smtClean="0">
                <a:solidFill>
                  <a:prstClr val="black"/>
                </a:solidFill>
              </a:rPr>
              <a:t>naturales (S/50 millones) adicionalmente para proyectos (S/ 300 millones) </a:t>
            </a:r>
            <a:endParaRPr lang="es-ES" sz="1700" dirty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ES" sz="1700" dirty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700" dirty="0">
                <a:solidFill>
                  <a:prstClr val="black"/>
                </a:solidFill>
              </a:rPr>
              <a:t>Fondo de Estímulo al Desempeño y Logro de Resultados Sociales (FED</a:t>
            </a:r>
            <a:r>
              <a:rPr lang="es-ES" sz="1700" dirty="0" smtClean="0">
                <a:solidFill>
                  <a:prstClr val="black"/>
                </a:solidFill>
              </a:rPr>
              <a:t>)- MIDIS (S/ 170 millones)</a:t>
            </a:r>
            <a:endParaRPr lang="es-ES" sz="1700" dirty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ES" sz="1700" dirty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700" dirty="0">
                <a:solidFill>
                  <a:prstClr val="black"/>
                </a:solidFill>
              </a:rPr>
              <a:t>Transferencias financieras del MINSA para epidemias y emergencias sanitarias, del Seguro Integral de Salud (SIS) para el financiamiento prestaciones de salud, entre otras</a:t>
            </a:r>
            <a:r>
              <a:rPr lang="es-ES" sz="17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sz="17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700" dirty="0">
                <a:solidFill>
                  <a:prstClr val="black"/>
                </a:solidFill>
              </a:rPr>
              <a:t>Convenios con el sector privado para proyectos APP y Obras por Impuestos 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sz="1700" dirty="0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9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246185" y="373075"/>
            <a:ext cx="8897815" cy="418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latin typeface="+mn-lt"/>
              </a:rPr>
              <a:t>2017: Distribución Geográfica de los Proyectos de Inversión del Gobierno Nacional</a:t>
            </a:r>
            <a:endParaRPr lang="es-PE" sz="2000" b="1" dirty="0">
              <a:latin typeface="+mn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29180" y="6445983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21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5" y="1136925"/>
            <a:ext cx="4062124" cy="5495887"/>
          </a:xfrm>
          <a:prstGeom prst="rect">
            <a:avLst/>
          </a:prstGeom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559881" y="830715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cs typeface="Arial" pitchFamily="34" charset="0"/>
              </a:rPr>
              <a:t>Número</a:t>
            </a:r>
            <a:endParaRPr lang="es-ES" sz="1600" dirty="0" smtClean="0"/>
          </a:p>
          <a:p>
            <a:pPr algn="ctr"/>
            <a:endParaRPr lang="es-E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29180" y="6445983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22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15" y="1266605"/>
            <a:ext cx="3896194" cy="5352562"/>
          </a:xfrm>
          <a:prstGeom prst="rect">
            <a:avLst/>
          </a:prstGeom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559881" y="881884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cs typeface="Arial" pitchFamily="34" charset="0"/>
              </a:rPr>
              <a:t>Número</a:t>
            </a:r>
            <a:endParaRPr lang="es-ES" sz="1600" dirty="0" smtClean="0"/>
          </a:p>
          <a:p>
            <a:pPr algn="ctr"/>
            <a:endParaRPr lang="es-ES" sz="1400" b="1" dirty="0">
              <a:latin typeface="Calibri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246185" y="175846"/>
            <a:ext cx="8897815" cy="5477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latin typeface="+mn-lt"/>
              </a:rPr>
              <a:t>2017: Distribución Geográfica de los Proyectos de Inversion del Gobierno Regional </a:t>
            </a:r>
            <a:endParaRPr lang="es-PE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0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29180" y="6445983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23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53" y="1266604"/>
            <a:ext cx="3788564" cy="5325265"/>
          </a:xfrm>
          <a:prstGeom prst="rect">
            <a:avLst/>
          </a:prstGeom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559881" y="881884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cs typeface="Arial" pitchFamily="34" charset="0"/>
              </a:rPr>
              <a:t>Número</a:t>
            </a:r>
            <a:endParaRPr lang="es-ES" sz="1600" dirty="0" smtClean="0"/>
          </a:p>
          <a:p>
            <a:pPr algn="ctr"/>
            <a:endParaRPr lang="es-ES" sz="1400" b="1" dirty="0">
              <a:latin typeface="Calibri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246185" y="265613"/>
            <a:ext cx="8897815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latin typeface="+mn-lt"/>
              </a:rPr>
              <a:t>2017: Distribución Geográfica de los Proyectos de Inversión del Gobierno Local</a:t>
            </a:r>
            <a:endParaRPr lang="es-PE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0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107462" y="275383"/>
            <a:ext cx="90365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000" b="1" dirty="0" smtClean="0">
                <a:latin typeface="+mn-lt"/>
              </a:rPr>
              <a:t>2017: Distribución del Presupuesto en Proyectos de Inversion por Departamento</a:t>
            </a:r>
            <a:endParaRPr lang="es-PE" sz="2000" b="1" dirty="0">
              <a:latin typeface="+mn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29180" y="6445983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24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21270" y="639860"/>
            <a:ext cx="60007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s-ES" sz="1400" dirty="0" smtClean="0">
                <a:cs typeface="Arial" pitchFamily="34" charset="0"/>
              </a:rPr>
              <a:t>(Millones de S/)</a:t>
            </a:r>
            <a:endParaRPr lang="es-ES" sz="1400" b="1" dirty="0">
              <a:latin typeface="Calibri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18" y="1146875"/>
            <a:ext cx="4175055" cy="54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29180" y="6445983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25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1214604" y="887053"/>
            <a:ext cx="6000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cs typeface="Arial" pitchFamily="34" charset="0"/>
              </a:rPr>
              <a:t>S/ Per cápita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46185" y="265614"/>
            <a:ext cx="8897815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000" b="1" dirty="0">
                <a:latin typeface="Calibri"/>
                <a:cs typeface="Calibri"/>
              </a:rPr>
              <a:t>2017: Distribución del Presupuesto en Proyectos de Inversion por Departamento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82" y="1193372"/>
            <a:ext cx="4208602" cy="53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352442" y="6457706"/>
            <a:ext cx="1675397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26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3888" y="106356"/>
            <a:ext cx="8520112" cy="60131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latin typeface="+mn-lt"/>
              </a:rPr>
              <a:t>Disposiciones para dinamizar el gasto descentralizado en el año 2017</a:t>
            </a:r>
            <a:endParaRPr lang="es-PE" sz="2000" b="1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5720" y="841270"/>
            <a:ext cx="79356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 smtClean="0"/>
              <a:t>Predictibilidad </a:t>
            </a:r>
            <a:r>
              <a:rPr lang="es-MX" b="1" dirty="0"/>
              <a:t>Recursos: Transferencias Sectoriales  Marzo 2017</a:t>
            </a:r>
            <a:endParaRPr lang="es-PE" dirty="0"/>
          </a:p>
          <a:p>
            <a:pPr marL="285750" indent="-20638" algn="just"/>
            <a:r>
              <a:rPr lang="es-ES" dirty="0" smtClean="0"/>
              <a:t>	Se </a:t>
            </a:r>
            <a:r>
              <a:rPr lang="es-ES" dirty="0"/>
              <a:t>adelanta </a:t>
            </a:r>
            <a:r>
              <a:rPr lang="es-ES" dirty="0" smtClean="0"/>
              <a:t>a marzo 2017</a:t>
            </a:r>
            <a:r>
              <a:rPr lang="es-ES" dirty="0"/>
              <a:t>, el plazo </a:t>
            </a:r>
            <a:r>
              <a:rPr lang="es-ES" dirty="0" smtClean="0"/>
              <a:t>de </a:t>
            </a:r>
            <a:r>
              <a:rPr lang="es-ES" dirty="0"/>
              <a:t>transferencias a favor de los Gobiernos Regionales y Locales para </a:t>
            </a:r>
            <a:r>
              <a:rPr lang="es-ES" dirty="0" smtClean="0"/>
              <a:t>financiar </a:t>
            </a:r>
            <a:r>
              <a:rPr lang="es-ES" dirty="0"/>
              <a:t>proyectos </a:t>
            </a:r>
            <a:r>
              <a:rPr lang="es-ES" dirty="0" smtClean="0"/>
              <a:t>con </a:t>
            </a:r>
            <a:r>
              <a:rPr lang="es-ES" dirty="0"/>
              <a:t>el fin </a:t>
            </a:r>
            <a:r>
              <a:rPr lang="es-ES" dirty="0" smtClean="0"/>
              <a:t>que tengan </a:t>
            </a:r>
            <a:r>
              <a:rPr lang="es-ES" dirty="0"/>
              <a:t>un presupuesto más predecible y oportuno, facilitando </a:t>
            </a:r>
            <a:r>
              <a:rPr lang="es-ES" dirty="0" smtClean="0"/>
              <a:t>una </a:t>
            </a:r>
            <a:r>
              <a:rPr lang="es-ES" dirty="0"/>
              <a:t>mejor ejecución descentralizada de la inversión pública</a:t>
            </a:r>
            <a:r>
              <a:rPr lang="es-ES" dirty="0" smtClean="0"/>
              <a:t>.</a:t>
            </a:r>
          </a:p>
          <a:p>
            <a:pPr marL="285750" indent="-20638" algn="just">
              <a:buFont typeface="Wingdings" panose="05000000000000000000" pitchFamily="2" charset="2"/>
              <a:buChar char="Ø"/>
            </a:pPr>
            <a:endParaRPr lang="es-PE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/>
              <a:t>Simplificación: Suspensión de Firma de Convenios de Traspaso de Recursos</a:t>
            </a:r>
            <a:endParaRPr lang="es-PE" dirty="0"/>
          </a:p>
          <a:p>
            <a:pPr marL="265113" algn="just"/>
            <a:r>
              <a:rPr lang="es-MX" dirty="0" smtClean="0"/>
              <a:t>Se </a:t>
            </a:r>
            <a:r>
              <a:rPr lang="es-MX" dirty="0"/>
              <a:t>suspende los convenios de traspaso de recursos </a:t>
            </a:r>
            <a:r>
              <a:rPr lang="es-MX" dirty="0" smtClean="0"/>
              <a:t>financiados con operaciones </a:t>
            </a:r>
            <a:r>
              <a:rPr lang="es-MX" dirty="0"/>
              <a:t>oficiales de </a:t>
            </a:r>
            <a:r>
              <a:rPr lang="es-MX" dirty="0" smtClean="0"/>
              <a:t>créditos,  </a:t>
            </a:r>
            <a:r>
              <a:rPr lang="es-MX" dirty="0"/>
              <a:t>cuyas condiciones serán contenidas en los convenios que se efectúen en el marco de las transferencias sectoriales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E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/>
              <a:t>Reasignación presupuestaria </a:t>
            </a:r>
            <a:r>
              <a:rPr lang="es-MX" b="1" dirty="0" smtClean="0"/>
              <a:t>de proyectos  sin </a:t>
            </a:r>
            <a:r>
              <a:rPr lang="es-MX" b="1" dirty="0"/>
              <a:t>informe previo </a:t>
            </a:r>
            <a:r>
              <a:rPr lang="es-MX" b="1" dirty="0" smtClean="0"/>
              <a:t>MEF</a:t>
            </a:r>
            <a:endParaRPr lang="es-PE" dirty="0" smtClean="0"/>
          </a:p>
          <a:p>
            <a:pPr marL="265113" lvl="0" algn="just"/>
            <a:r>
              <a:rPr lang="es-PE" dirty="0" smtClean="0"/>
              <a:t>Las reasignaciones las efectuaran las entidades bajo responsabilidad del titular del pliego, sin informe previo MEF, protegiendo los proyectos de inversión pública que se encuentren en ejecución.</a:t>
            </a:r>
          </a:p>
          <a:p>
            <a:pPr marL="265113" lvl="0"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9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029077" y="6445577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27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979013" y="2857496"/>
            <a:ext cx="72612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lnSpc>
                <a:spcPct val="90000"/>
              </a:lnSpc>
              <a:spcBef>
                <a:spcPct val="200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s-ES" sz="3200" dirty="0" smtClean="0">
                <a:solidFill>
                  <a:schemeClr val="tx1"/>
                </a:solidFill>
              </a:rPr>
              <a:t>IV. PRIORIDADES DEL PRESUPUESTO 2017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Prioridades del Presupuesto 2017</a:t>
            </a:r>
            <a:endParaRPr lang="es-PE" sz="2200" dirty="0" smtClean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866897" y="6424520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28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323954" y="1548986"/>
            <a:ext cx="828675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6400" lvl="1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PE" sz="2000" b="1" dirty="0" smtClean="0"/>
              <a:t>Acceso </a:t>
            </a:r>
            <a:r>
              <a:rPr lang="es-PE" sz="2000" b="1" dirty="0"/>
              <a:t>a servicios públicos básicos en agua y saneamiento</a:t>
            </a:r>
            <a:r>
              <a:rPr lang="es-PE" sz="2000" b="1" dirty="0" smtClean="0"/>
              <a:t>.</a:t>
            </a:r>
          </a:p>
          <a:p>
            <a:pPr marL="872100" lvl="1" indent="-342900" algn="just">
              <a:spcBef>
                <a:spcPts val="600"/>
              </a:spcBef>
              <a:buFont typeface="+mj-lt"/>
              <a:buAutoNum type="arabicPeriod"/>
              <a:defRPr/>
            </a:pPr>
            <a:endParaRPr lang="es-PE" b="1" dirty="0"/>
          </a:p>
          <a:p>
            <a:pPr marL="986400" lvl="1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PE" sz="2000" b="1" dirty="0"/>
              <a:t>Seguridad ciudadana y </a:t>
            </a:r>
            <a:r>
              <a:rPr lang="es-PE" sz="2000" b="1" dirty="0" smtClean="0"/>
              <a:t>Justicia</a:t>
            </a:r>
          </a:p>
          <a:p>
            <a:pPr marL="872100" lvl="1" indent="-342900" algn="just">
              <a:spcBef>
                <a:spcPts val="600"/>
              </a:spcBef>
              <a:buFont typeface="+mj-lt"/>
              <a:buAutoNum type="arabicPeriod"/>
              <a:defRPr/>
            </a:pPr>
            <a:endParaRPr lang="es-PE" b="1" dirty="0"/>
          </a:p>
          <a:p>
            <a:pPr marL="986400" lvl="1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MX" sz="2000" b="1" dirty="0" smtClean="0"/>
              <a:t>Educación </a:t>
            </a:r>
            <a:r>
              <a:rPr lang="es-MX" sz="2000" b="1" dirty="0"/>
              <a:t>pública de </a:t>
            </a:r>
            <a:r>
              <a:rPr lang="es-MX" sz="2000" b="1" dirty="0" smtClean="0"/>
              <a:t>calidad</a:t>
            </a:r>
          </a:p>
          <a:p>
            <a:pPr marL="872100" lvl="1" indent="-342900" algn="just">
              <a:spcBef>
                <a:spcPts val="600"/>
              </a:spcBef>
              <a:buFont typeface="+mj-lt"/>
              <a:buAutoNum type="arabicPeriod"/>
              <a:defRPr/>
            </a:pPr>
            <a:endParaRPr lang="es-MX" b="1" dirty="0" smtClean="0"/>
          </a:p>
          <a:p>
            <a:pPr marL="986400" lvl="1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MX" sz="2000" b="1" dirty="0" smtClean="0"/>
              <a:t>Servicios de salud orientado a las personas</a:t>
            </a:r>
          </a:p>
          <a:p>
            <a:pPr marL="529200" lvl="1" algn="just">
              <a:spcBef>
                <a:spcPts val="600"/>
              </a:spcBef>
              <a:defRPr/>
            </a:pPr>
            <a:endParaRPr lang="es-MX" sz="2000" b="1" dirty="0" smtClean="0"/>
          </a:p>
          <a:p>
            <a:pPr marL="986400" lvl="1" indent="-457200" algn="just"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es-MX" sz="2000" b="1" dirty="0" smtClean="0"/>
              <a:t>Resto de Funciones</a:t>
            </a:r>
          </a:p>
          <a:p>
            <a:pPr marL="872100" lvl="1" indent="-342900" algn="just">
              <a:spcBef>
                <a:spcPts val="600"/>
              </a:spcBef>
              <a:buFont typeface="+mj-lt"/>
              <a:buAutoNum type="arabicPeriod" startAt="5"/>
              <a:defRPr/>
            </a:pPr>
            <a:endParaRPr lang="es-MX" b="1" dirty="0" smtClean="0"/>
          </a:p>
          <a:p>
            <a:pPr marL="586350" indent="-514350" algn="just">
              <a:spcBef>
                <a:spcPts val="600"/>
              </a:spcBef>
              <a:buFont typeface="+mj-lt"/>
              <a:buAutoNum type="arabicPeriod" startAt="2"/>
              <a:defRPr/>
            </a:pPr>
            <a:endParaRPr lang="es-PE" sz="800" b="1" dirty="0" smtClean="0">
              <a:latin typeface="+mn-lt"/>
            </a:endParaRPr>
          </a:p>
          <a:p>
            <a:pPr marL="72000" algn="just">
              <a:spcBef>
                <a:spcPts val="600"/>
              </a:spcBef>
              <a:defRPr/>
            </a:pPr>
            <a:endParaRPr lang="es-ES" sz="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5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82086" y="6481336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29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Los recursos para agua y saneamiento crecerán en 72% en el año 2017</a:t>
            </a:r>
            <a:endParaRPr lang="es-PE" sz="2800" dirty="0">
              <a:latin typeface="+mn-lt"/>
            </a:endParaRP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126718" y="1229576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Evolución del PIA en Función Saneamiento</a:t>
            </a:r>
            <a:endParaRPr lang="es-ES" sz="1600" dirty="0"/>
          </a:p>
          <a:p>
            <a:pPr algn="ctr">
              <a:defRPr/>
            </a:pPr>
            <a:r>
              <a:rPr lang="es-ES" sz="1400" dirty="0" smtClean="0"/>
              <a:t>(En 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74" y="2937652"/>
            <a:ext cx="7922808" cy="34398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0308" y="1888327"/>
            <a:ext cx="2743199" cy="141577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Fondo de Agua, saneamiento y Salud: S/ 2,000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Programa Nacional de Saneamiento Urbano: S/ 1,708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Programa Nacional de Saneamiento Rural: S/ 2,210 mm</a:t>
            </a:r>
            <a:endParaRPr lang="es-P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84986" y="2011287"/>
            <a:ext cx="2963491" cy="10464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Cobertura de acceso de agua en el ámbito urbano al menos 96%</a:t>
            </a:r>
          </a:p>
          <a:p>
            <a:pPr marL="171450" indent="-171450">
              <a:buFontTx/>
              <a:buChar char="-"/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Cobertura de acceso de agua en el ámbito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rural al menos 71%</a:t>
            </a:r>
          </a:p>
        </p:txBody>
      </p:sp>
    </p:spTree>
    <p:extLst>
      <p:ext uri="{BB962C8B-B14F-4D97-AF65-F5344CB8AC3E}">
        <p14:creationId xmlns:p14="http://schemas.microsoft.com/office/powerpoint/2010/main" val="29707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55479" y="6409070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979013" y="2857496"/>
            <a:ext cx="72612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lnSpc>
                <a:spcPct val="90000"/>
              </a:lnSpc>
              <a:spcBef>
                <a:spcPct val="200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s-ES" sz="3200" dirty="0" smtClean="0">
                <a:solidFill>
                  <a:schemeClr val="tx1"/>
                </a:solidFill>
              </a:rPr>
              <a:t>I. SUPUESTOS MACROECONÓMICOS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724" y="3065133"/>
            <a:ext cx="7866993" cy="335139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005631" y="6463821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63415" y="250243"/>
            <a:ext cx="8780585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Los recursos para la seguridad ciudadana se incrementan en cerca de 13%</a:t>
            </a:r>
            <a:endParaRPr lang="es-PE" sz="2800" dirty="0">
              <a:latin typeface="+mn-lt"/>
            </a:endParaRP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035964" y="1129025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Evolución del PIA en Función Orden Público y Seguridad</a:t>
            </a:r>
            <a:endParaRPr lang="es-ES" sz="1600" dirty="0"/>
          </a:p>
          <a:p>
            <a:pPr algn="ctr">
              <a:defRPr/>
            </a:pPr>
            <a:r>
              <a:rPr lang="es-ES" sz="1400" dirty="0" smtClean="0"/>
              <a:t>(En 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10308" y="1730667"/>
            <a:ext cx="2883877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Reducción de delitos y faltas que afectan la seguridad ciudadana: S/ 4,757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Incremento remunerativo (V tramo):      S/ 516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Reducción del tráfico ilícito de drogas:   S/ 295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Fondo Seguridad ciudadana: S/ 150 mm</a:t>
            </a:r>
            <a:endParaRPr lang="es-P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98123" y="1892565"/>
            <a:ext cx="3350353" cy="8617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Tasa de victimización (% población) reducir a 28%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Droga ilícita decomisada por año (Kg) 113,3 mil</a:t>
            </a:r>
          </a:p>
        </p:txBody>
      </p:sp>
    </p:spTree>
    <p:extLst>
      <p:ext uri="{BB962C8B-B14F-4D97-AF65-F5344CB8AC3E}">
        <p14:creationId xmlns:p14="http://schemas.microsoft.com/office/powerpoint/2010/main" val="20400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82086" y="6506440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31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Se fortalecerá las intervenciones en Justicia </a:t>
            </a:r>
            <a:endParaRPr lang="es-PE" sz="2800" dirty="0">
              <a:latin typeface="+mn-lt"/>
            </a:endParaRP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126718" y="1229576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Evolución del PIA en Función Justicia</a:t>
            </a:r>
            <a:endParaRPr lang="es-ES" sz="1600" dirty="0"/>
          </a:p>
          <a:p>
            <a:pPr algn="ctr">
              <a:defRPr/>
            </a:pPr>
            <a:r>
              <a:rPr lang="es-ES" sz="1400" dirty="0" smtClean="0"/>
              <a:t>(En 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40" y="2890277"/>
            <a:ext cx="7852867" cy="352156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0308" y="1888327"/>
            <a:ext cx="2883877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Mejora de los servicios del Sistema de Justicia Penal: S/ 1,252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Mejora de las competencias de la población penitenciaria para su reinserción social positiva: S/ 943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Celeridad de los Procesos Judiciales:     S/ 120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82086" y="6458519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Mayores recursos para mejorar la calidad de la educación en todos sus niveles</a:t>
            </a:r>
            <a:endParaRPr lang="es-PE" sz="2800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167" y="3031394"/>
            <a:ext cx="7539870" cy="3286449"/>
          </a:xfrm>
          <a:prstGeom prst="rect">
            <a:avLst/>
          </a:prstGeom>
        </p:spPr>
      </p:pic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126718" y="1030577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Evolución del PIA en Función Educación</a:t>
            </a:r>
            <a:endParaRPr lang="es-ES" sz="1600" dirty="0"/>
          </a:p>
          <a:p>
            <a:pPr algn="ctr">
              <a:defRPr/>
            </a:pPr>
            <a:r>
              <a:rPr lang="es-ES" sz="1400" dirty="0" smtClean="0"/>
              <a:t>(En 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10308" y="1888327"/>
            <a:ext cx="2883877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Fortalecimiento de las capacidades de los docentes: S/ 1,281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Mejora de la calidad de los aprendizajes:      S/ 1,371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Consolidación de la educación superior:   S/ 1,157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Infraestructura educativa: S/ 4,414 mm</a:t>
            </a:r>
            <a:endParaRPr lang="es-P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98124" y="1687056"/>
            <a:ext cx="3350353" cy="10464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Comprensión lectora en niños de 2º primaria con nivel suficiente al menos 57%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Razonamiento matemático en niños de 2º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primaria con nivel suficiente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al menos 32%</a:t>
            </a:r>
          </a:p>
        </p:txBody>
      </p:sp>
    </p:spTree>
    <p:extLst>
      <p:ext uri="{BB962C8B-B14F-4D97-AF65-F5344CB8AC3E}">
        <p14:creationId xmlns:p14="http://schemas.microsoft.com/office/powerpoint/2010/main" val="34068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82086" y="6492875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Se aseguran las prestaciones en salud enfocándose en las personas</a:t>
            </a:r>
            <a:endParaRPr lang="es-PE" sz="2800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308" y="3097690"/>
            <a:ext cx="7936841" cy="3326649"/>
          </a:xfrm>
          <a:prstGeom prst="rect">
            <a:avLst/>
          </a:prstGeom>
        </p:spPr>
      </p:pic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126718" y="1229576"/>
            <a:ext cx="6912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Evolución del PIA en Función Salud</a:t>
            </a:r>
            <a:endParaRPr lang="es-ES" sz="1600" dirty="0"/>
          </a:p>
          <a:p>
            <a:pPr algn="ctr">
              <a:defRPr/>
            </a:pPr>
            <a:r>
              <a:rPr lang="es-ES" sz="1400" dirty="0" smtClean="0"/>
              <a:t>(En Millones de S/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10308" y="1888327"/>
            <a:ext cx="2883877" cy="1785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Fortalecimiento de los recursos humanos: S/ 575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Aseguramiento y sistema integrado de salud: S/ 966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Potenciar el desarrollo infantil:   S/ 1,783 </a:t>
            </a:r>
            <a:r>
              <a:rPr lang="es-MX" sz="1200" dirty="0" err="1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Infraestructura hospitalaria: S/ 1,740 mm</a:t>
            </a:r>
            <a:endParaRPr lang="es-P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47460" y="1921061"/>
            <a:ext cx="3487107" cy="10464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Desnutrición crónica en niños menores de 5 años 11.9%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Proporción de anemia en niños entre 3 y 36 meses de edad 40%</a:t>
            </a:r>
          </a:p>
        </p:txBody>
      </p:sp>
    </p:spTree>
    <p:extLst>
      <p:ext uri="{BB962C8B-B14F-4D97-AF65-F5344CB8AC3E}">
        <p14:creationId xmlns:p14="http://schemas.microsoft.com/office/powerpoint/2010/main" val="4334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47016" y="6424430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34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979013" y="2857496"/>
            <a:ext cx="72612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lnSpc>
                <a:spcPct val="90000"/>
              </a:lnSpc>
              <a:spcBef>
                <a:spcPct val="200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s-ES" sz="3200" dirty="0" smtClean="0">
                <a:solidFill>
                  <a:schemeClr val="tx1"/>
                </a:solidFill>
              </a:rPr>
              <a:t>Resto de Funciones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35293" y="6424128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16276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Protección Social: Fortalecimiento de los Programas Sociales</a:t>
            </a:r>
            <a:endParaRPr lang="es-PE" sz="2800" dirty="0">
              <a:latin typeface="+mn-lt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761644" y="767822"/>
            <a:ext cx="7886700" cy="513000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Protección Social: Presupuesto 2017 de S/ 5,780 millones</a:t>
            </a:r>
            <a:endParaRPr lang="es-PE" sz="18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522515" y="1304766"/>
            <a:ext cx="2889426" cy="487825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algn="ctr">
              <a:defRPr/>
            </a:pPr>
            <a:endParaRPr lang="es-ES" sz="13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Qaliwarma: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1,590 mm.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Juntos: S/ 1,008 mm.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Pensión 65: S/ 802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Cuna Más: S/ 378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Haku Wiñay: S/ 200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Programa Nacional contra la violencia Familiar y Sexual: S/ 149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Programa de Pensión por Discapacidad Severa:  S/ 19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Vida Digna:  S/ 5 mm </a:t>
            </a:r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3603009" y="1304766"/>
            <a:ext cx="5349923" cy="487825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Beneficiarios</a:t>
            </a:r>
          </a:p>
          <a:p>
            <a:pPr algn="ctr">
              <a:defRPr/>
            </a:pPr>
            <a:endParaRPr lang="es-ES" sz="13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Qaliwarma:  3.7 millones de </a:t>
            </a:r>
            <a:r>
              <a:rPr lang="es-PE" sz="1350" dirty="0" smtClean="0">
                <a:solidFill>
                  <a:schemeClr val="accent1">
                    <a:lumMod val="50000"/>
                  </a:schemeClr>
                </a:solidFill>
              </a:rPr>
              <a:t>desayunos </a:t>
            </a:r>
            <a:r>
              <a:rPr lang="es-PE" sz="1350" dirty="0">
                <a:solidFill>
                  <a:schemeClr val="accent1">
                    <a:lumMod val="50000"/>
                  </a:schemeClr>
                </a:solidFill>
              </a:rPr>
              <a:t>y almuerzos escolares </a:t>
            </a:r>
            <a:r>
              <a:rPr lang="es-PE" sz="1350" dirty="0" smtClean="0">
                <a:solidFill>
                  <a:schemeClr val="accent1">
                    <a:lumMod val="50000"/>
                  </a:schemeClr>
                </a:solidFill>
              </a:rPr>
              <a:t> a nivel nacional.</a:t>
            </a:r>
            <a:endParaRPr lang="es-PE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Juntos: </a:t>
            </a:r>
            <a:r>
              <a:rPr lang="es-PE" sz="1350" dirty="0" smtClean="0">
                <a:solidFill>
                  <a:schemeClr val="accent1">
                    <a:lumMod val="50000"/>
                  </a:schemeClr>
                </a:solidFill>
              </a:rPr>
              <a:t>672 </a:t>
            </a:r>
            <a:r>
              <a:rPr lang="es-PE" sz="1350" dirty="0">
                <a:solidFill>
                  <a:schemeClr val="accent1">
                    <a:lumMod val="50000"/>
                  </a:schemeClr>
                </a:solidFill>
              </a:rPr>
              <a:t>mil hogares </a:t>
            </a:r>
            <a:r>
              <a:rPr lang="es-PE" sz="1350" dirty="0" smtClean="0">
                <a:solidFill>
                  <a:schemeClr val="accent1">
                    <a:lumMod val="50000"/>
                  </a:schemeClr>
                </a:solidFill>
              </a:rPr>
              <a:t>extremos pobres con el </a:t>
            </a:r>
            <a:r>
              <a:rPr lang="es-PE" sz="1350" dirty="0">
                <a:solidFill>
                  <a:schemeClr val="accent1">
                    <a:lumMod val="50000"/>
                  </a:schemeClr>
                </a:solidFill>
              </a:rPr>
              <a:t>incentivo monetario por cumplir </a:t>
            </a:r>
            <a:r>
              <a:rPr lang="es-PE" sz="1350" dirty="0" smtClean="0">
                <a:solidFill>
                  <a:schemeClr val="accent1">
                    <a:lumMod val="50000"/>
                  </a:schemeClr>
                </a:solidFill>
              </a:rPr>
              <a:t>compromisos </a:t>
            </a:r>
            <a:r>
              <a:rPr lang="es-PE" sz="1350" dirty="0">
                <a:solidFill>
                  <a:schemeClr val="accent1">
                    <a:lumMod val="50000"/>
                  </a:schemeClr>
                </a:solidFill>
              </a:rPr>
              <a:t>en salud, nutrición y </a:t>
            </a:r>
            <a:r>
              <a:rPr lang="es-PE" sz="1350" dirty="0" smtClean="0">
                <a:solidFill>
                  <a:schemeClr val="accent1">
                    <a:lumMod val="50000"/>
                  </a:schemeClr>
                </a:solidFill>
              </a:rPr>
              <a:t>educación.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Tx/>
              <a:buChar char="-"/>
              <a:defRPr/>
            </a:pP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Pensión 65:  500 mil adultos mayores extremos pobres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Cuna Más:  Servicio de cuidado diurno para 65 mil niños (as) menores de 3 años y acompañamiento a 109 mil familias.</a:t>
            </a: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Haku Wiñay:  Ejecución de 339 proyectos productivos  y más de 2 mil de emprendimiento beneficiando a más de 37 mil hogares  pobres.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Programa Nacional contra la violencia Familiar y Sexual:  Atención de mas de 62 mil casos de violencia  familiar y sexual en 245 CEM.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Programa de Pensión por Discapacidad Severa:  10,9 mil personas con discapacidad severa pobres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Vida Digna:  90 adultos mayores en abandono</a:t>
            </a:r>
          </a:p>
        </p:txBody>
      </p:sp>
    </p:spTree>
    <p:extLst>
      <p:ext uri="{BB962C8B-B14F-4D97-AF65-F5344CB8AC3E}">
        <p14:creationId xmlns:p14="http://schemas.microsoft.com/office/powerpoint/2010/main" val="14469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35293" y="6424128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16276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Trabajo</a:t>
            </a:r>
            <a:endParaRPr lang="es-PE" sz="2800" dirty="0">
              <a:latin typeface="+mn-lt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761644" y="767822"/>
            <a:ext cx="7886700" cy="513000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Trabajo: Presupuesto 2017 de S/ 414 millones</a:t>
            </a:r>
            <a:endParaRPr lang="es-PE" sz="18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522515" y="1446660"/>
            <a:ext cx="2889426" cy="446276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algn="ctr">
              <a:defRPr/>
            </a:pPr>
            <a:endParaRPr lang="es-ES" sz="13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Trabaja Perú: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83 mm.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Proempleo: S/ 56 mm.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Fortalecimiento de las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ondiciones Laborales: S/ 87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Inserción de los jóvenes al mercado laboral: S/ 48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Lucha contra el trabajo infantil: S/ 2 mm</a:t>
            </a:r>
          </a:p>
          <a:p>
            <a:pPr marL="285750" indent="-285750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3868492" y="1446659"/>
            <a:ext cx="4606768" cy="467050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Metas/ Beneficiarios</a:t>
            </a:r>
          </a:p>
          <a:p>
            <a:pPr algn="just">
              <a:defRPr/>
            </a:pPr>
            <a:endParaRPr lang="es-ES" sz="13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Trabaja Perú:  17 mil empleos temporales para  personas desempleadas en situación de pobreza.</a:t>
            </a: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Proempleo: 15 mil personas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de escasos recursos económicos mejoran sus competencias laborales. Certificación de competencias laborales a 10 mil personas </a:t>
            </a: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Fortalecimiento de las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ondiciones Laborales:  2 mil inspecciones laborales a nivel nacional</a:t>
            </a: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Inserción de los jóvenes al mercado laboral:  Ejecución de proyectos para inserción de jóvenes en el mercado laboral en 7 regiones del país</a:t>
            </a: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Lucha contra el trabajo infantil:  Implementación de la estrategia Nacional de Prevención y Erradicación del Trabajo Infantil.</a:t>
            </a:r>
          </a:p>
          <a:p>
            <a:pPr marL="285750" indent="-285750" algn="just">
              <a:buFontTx/>
              <a:buChar char="-"/>
              <a:defRPr/>
            </a:pPr>
            <a:endParaRPr lang="es-ES" sz="135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35293" y="6424128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37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16276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Transportes y Comunicaciones, y Agropecuaria</a:t>
            </a:r>
            <a:endParaRPr lang="es-PE" sz="2800" dirty="0">
              <a:latin typeface="+mn-lt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761644" y="767822"/>
            <a:ext cx="7886700" cy="513000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Transportes </a:t>
            </a: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y </a:t>
            </a:r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Comunicaciones: Presupuesto 2017 de S/ 14,491 millones</a:t>
            </a:r>
            <a:endParaRPr lang="es-PE" sz="18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522514" y="1446660"/>
            <a:ext cx="4659086" cy="19697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  <a:endParaRPr lang="es-ES" sz="13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ejecución de Proyectos de inversión en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Transportes:      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9,303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Concesiones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Viales, Aeroportuarias, Ferroviarias y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Portuarias: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1,560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Servicios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de Mantenimiento en Vías Nacionales, Vías Ferroviarias, Vías Departamentales, Vecinales y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Urbanas:  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1,699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Intervenciones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Comunicaciones: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407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5 CuadroTexto"/>
          <p:cNvSpPr txBox="1">
            <a:spLocks noChangeArrowheads="1"/>
          </p:cNvSpPr>
          <p:nvPr/>
        </p:nvSpPr>
        <p:spPr bwMode="auto">
          <a:xfrm>
            <a:off x="522514" y="4432843"/>
            <a:ext cx="4659086" cy="11387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Proyecto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de infraestructura de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Riego: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2,178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Fon Sierra Azul (Ex mi Riego):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300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Reconversión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de Cultivos en el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VRAEM: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60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Renovación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de plantaciones de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café: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70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 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51101" y="3527040"/>
            <a:ext cx="7886700" cy="51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Agropecuaria: Presupuesto 2017 de S/ 3,635 millones</a:t>
            </a:r>
            <a:endParaRPr lang="es-PE" sz="18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372333" y="1558662"/>
            <a:ext cx="3350353" cy="196977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Red Vial Nacional pavimentada (%): 84.0% (2017) vs 79.0 (2016).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Red Vial Nacional pavimentada, en buen estado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(%):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98.0%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(2017) vs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97.0%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(2016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Población que tiene cobertura de servicios de telefonía móvil (%): 73.9%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(2017) vs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68.5%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(2016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Población con acceso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a internet (%):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14.7%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(2017) vs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13.6%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(2016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72333" y="4453060"/>
            <a:ext cx="3350353" cy="10464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Hectáreas irrigadas por año del Fondo Sierra Azul (monto acumulado): 46.4 mil (2017) vs 34.3 mil (2016).</a:t>
            </a:r>
          </a:p>
          <a:p>
            <a:pPr marL="171450" indent="-171450">
              <a:buFontTx/>
              <a:buChar char="-"/>
            </a:pP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82185" y="6492875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20421" y="322809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Principales intervenciones en Vivienda y Desarrollo Urbano y Energía y Minería</a:t>
            </a:r>
            <a:endParaRPr lang="es-PE" sz="2800" dirty="0">
              <a:latin typeface="+mn-lt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522515" y="990140"/>
            <a:ext cx="7886700" cy="513000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Vivienda </a:t>
            </a: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y Desarrollo </a:t>
            </a:r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Urbano: Presupuesto 2017 de S/ 2,080 millones  </a:t>
            </a:r>
            <a:endParaRPr lang="es-PE" sz="18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2515" y="3389255"/>
            <a:ext cx="7886700" cy="51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800" u="sng" dirty="0" smtClean="0">
                <a:solidFill>
                  <a:schemeClr val="accent1">
                    <a:lumMod val="50000"/>
                  </a:schemeClr>
                </a:solidFill>
              </a:rPr>
              <a:t>Energía </a:t>
            </a:r>
            <a:r>
              <a:rPr lang="es-ES" sz="1800" u="sng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s-ES" sz="1800" u="sng" dirty="0" smtClean="0">
                <a:solidFill>
                  <a:schemeClr val="accent1">
                    <a:lumMod val="50000"/>
                  </a:schemeClr>
                </a:solidFill>
              </a:rPr>
              <a:t>Minería: Presupuesto 2017 de S/ 1,124 millones</a:t>
            </a:r>
            <a:endParaRPr lang="es-PE" sz="1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547228" y="1709215"/>
            <a:ext cx="4185409" cy="16004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>
              <a:defRPr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-     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Bono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Familiar Habitacional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– BFH: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467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Mejora Integral de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Barrios: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446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Nuestras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Ciudades: S/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320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Apoyo al Hábitat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Rural: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198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Acceso de la Población a la Propiedad Predial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Formalizada: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60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 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43313" y="1747218"/>
            <a:ext cx="3350353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Hogares con déficit habitacional urbano (%): 8.6% (2017) vs 9.2 (2016).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Hogares con déficit cualitativo de vivienda urbana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(%):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6.5%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(2017) vs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6.8%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(2016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Informalidad de la propiedad predial urbana (%): 28.6% (2017) vs 30.1% (2016).</a:t>
            </a: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s-MX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552304" y="4030415"/>
            <a:ext cx="4185409" cy="138499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Electrificación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Rural: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434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Formalización de la Pequeña Minería y Minería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Artesanal: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5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Investigación: S/ 4 mm.</a:t>
            </a:r>
          </a:p>
          <a:p>
            <a:pPr marL="285750" indent="-285750">
              <a:buFontTx/>
              <a:buChar char="-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Ciencia e Innovación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Tecnológica: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3 mm. 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243313" y="4229707"/>
            <a:ext cx="3350353" cy="8617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Viviendas rurales que tienen acceso a energía eléctrica mediante red pública (%): 93.0% (2017) vs 89.2% (2016).</a:t>
            </a:r>
          </a:p>
        </p:txBody>
      </p:sp>
    </p:spTree>
    <p:extLst>
      <p:ext uri="{BB962C8B-B14F-4D97-AF65-F5344CB8AC3E}">
        <p14:creationId xmlns:p14="http://schemas.microsoft.com/office/powerpoint/2010/main" val="2550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58738" y="6434260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39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16276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Principales intervenciones en Ambiente y Producción</a:t>
            </a:r>
            <a:endParaRPr lang="es-PE" sz="2800" dirty="0">
              <a:latin typeface="+mn-lt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22515" y="990140"/>
            <a:ext cx="7886700" cy="513000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Ambiente: Presupuesto 2017 de S/ 2,462 millones</a:t>
            </a:r>
            <a:endParaRPr lang="es-PE" sz="18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06965" y="3407807"/>
            <a:ext cx="7886700" cy="51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800" u="sng" dirty="0" smtClean="0">
                <a:solidFill>
                  <a:schemeClr val="accent1">
                    <a:lumMod val="50000"/>
                  </a:schemeClr>
                </a:solidFill>
              </a:rPr>
              <a:t>Producción </a:t>
            </a:r>
            <a:r>
              <a:rPr lang="es-ES" sz="1800" u="sng" dirty="0">
                <a:solidFill>
                  <a:schemeClr val="accent1">
                    <a:lumMod val="50000"/>
                  </a:schemeClr>
                </a:solidFill>
              </a:rPr>
              <a:t>(Industria y Pesca</a:t>
            </a:r>
            <a:r>
              <a:rPr lang="es-ES" sz="1800" u="sng" dirty="0" smtClean="0">
                <a:solidFill>
                  <a:schemeClr val="accent1">
                    <a:lumMod val="50000"/>
                  </a:schemeClr>
                </a:solidFill>
              </a:rPr>
              <a:t>): Presupuesto 2017 de S/ 638 millones</a:t>
            </a:r>
            <a:endParaRPr lang="es-PE" sz="1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616276" y="4067633"/>
            <a:ext cx="4345191" cy="17620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Desarrollo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Productivo de las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Empresas: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132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Fortalecimiento de la Pesca Artesanal y Desarrollo de la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Acuicultura: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109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Innovación para la Competitividad y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Productividad: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64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Infraestructura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Pesquera: S/ 56 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Incentivo para el Consumo de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pescado: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9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 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616276" y="1708924"/>
            <a:ext cx="4345191" cy="134652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Intervenciones</a:t>
            </a:r>
            <a:endParaRPr lang="es-ES" sz="13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Gestión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de Residuos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Sólidos: S/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1,276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Supervisión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y Fiscalización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Ambiental: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117 mm.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Conservación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de la Diversidad Biológica y Aprovechamiento de los Recursos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Naturales: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56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Conservación 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Bosques: S</a:t>
            </a:r>
            <a:r>
              <a:rPr lang="es-ES" sz="1350" dirty="0">
                <a:solidFill>
                  <a:schemeClr val="accent1">
                    <a:lumMod val="50000"/>
                  </a:schemeClr>
                </a:solidFill>
              </a:rPr>
              <a:t>/ 9 </a:t>
            </a:r>
            <a:r>
              <a:rPr lang="es-ES" sz="1350" dirty="0" smtClean="0">
                <a:solidFill>
                  <a:schemeClr val="accent1">
                    <a:lumMod val="50000"/>
                  </a:schemeClr>
                </a:solidFill>
              </a:rPr>
              <a:t>mm.</a:t>
            </a:r>
            <a:endParaRPr lang="es-E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243312" y="1668164"/>
            <a:ext cx="3350353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Ecosistemas conservados en áreas naturales protegidas (%): 95.19% (2017) vs 95.10% (2016).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G. Locales de las ciudades principales que segregan en la fuente y recogen de forma selectiva los residuos (%): 75.8% (2017) vs 73.4% (2016).</a:t>
            </a: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243312" y="4672084"/>
            <a:ext cx="3350353" cy="6771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Metas</a:t>
            </a:r>
          </a:p>
          <a:p>
            <a:pPr marL="171450" indent="-171450">
              <a:buFontTx/>
              <a:buChar char="-"/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</a:rPr>
              <a:t>Índice de Productividad total de factores de la MIPYME: 1.9 (2017) vs 1.8 (2016).</a:t>
            </a: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06965" y="6492875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smtClean="0">
                <a:solidFill>
                  <a:schemeClr val="bg1"/>
                </a:solidFill>
              </a:rPr>
              <a:pPr/>
              <a:t>4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83882" y="250373"/>
            <a:ext cx="8560117" cy="608927"/>
          </a:xfrm>
        </p:spPr>
        <p:txBody>
          <a:bodyPr>
            <a:noAutofit/>
          </a:bodyPr>
          <a:lstStyle/>
          <a:p>
            <a:pPr algn="just"/>
            <a:r>
              <a:rPr lang="es-PE" sz="2200" b="1" dirty="0" smtClean="0">
                <a:latin typeface="+mn-lt"/>
              </a:rPr>
              <a:t>Supuestos Macroeconómicos del año 2017</a:t>
            </a:r>
            <a:endParaRPr lang="es-ES" sz="2200" b="1" dirty="0">
              <a:latin typeface="+mn-lt"/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09285"/>
              </p:ext>
            </p:extLst>
          </p:nvPr>
        </p:nvGraphicFramePr>
        <p:xfrm>
          <a:off x="1096736" y="1436234"/>
          <a:ext cx="7286625" cy="4245069"/>
        </p:xfrm>
        <a:graphic>
          <a:graphicData uri="http://schemas.openxmlformats.org/drawingml/2006/table">
            <a:tbl>
              <a:tblPr/>
              <a:tblGrid>
                <a:gridCol w="5791933"/>
                <a:gridCol w="1494692"/>
              </a:tblGrid>
              <a:tr h="68075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Variables económicas </a:t>
                      </a:r>
                      <a:endParaRPr lang="es-ES" sz="16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ctr" rtl="0" fontAlgn="t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MMM Revisado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2017-2019)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ES" sz="16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ctr" rtl="0" fontAlgn="t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2017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2559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Producto Bruto Interno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4,8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6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Variación porcentual real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2559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Tipo de cambio (S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/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por US dólar)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3,48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6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Promedio anual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2559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Índice de Precios al Consumidor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2,8</a:t>
                      </a:r>
                    </a:p>
                    <a:p>
                      <a:pPr algn="ctr" rtl="0" fontAlgn="t"/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ctr" rtl="0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6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Acumulado (Var.% anual)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2559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Balanza Comercial (Millones US $)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776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559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Exportaciones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38 680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3332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Importaciones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37 905</a:t>
                      </a:r>
                    </a:p>
                    <a:p>
                      <a:pPr algn="ctr" rtl="0" fontAlgn="t"/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6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Resultado Económico del SPNF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-2,5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6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Porcentaje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del PBI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1106497" y="4937636"/>
            <a:ext cx="7274859" cy="1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58739" y="6424430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40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2708" y="2960437"/>
            <a:ext cx="858129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lnSpc>
                <a:spcPct val="90000"/>
              </a:lnSpc>
              <a:spcBef>
                <a:spcPct val="200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s-ES" sz="3200" dirty="0">
                <a:solidFill>
                  <a:schemeClr val="tx1"/>
                </a:solidFill>
              </a:rPr>
              <a:t>V</a:t>
            </a:r>
            <a:r>
              <a:rPr lang="es-ES" sz="3200" dirty="0" smtClean="0">
                <a:solidFill>
                  <a:schemeClr val="tx1"/>
                </a:solidFill>
              </a:rPr>
              <a:t>. PRESUPUESTO POR RESULTADOS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82185" y="6428111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41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714375" y="3466695"/>
            <a:ext cx="7858125" cy="85725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defRPr/>
            </a:pPr>
            <a:endParaRPr lang="es-ES" sz="9600" kern="1000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7" name="Título 3"/>
          <p:cNvSpPr txBox="1">
            <a:spLocks/>
          </p:cNvSpPr>
          <p:nvPr/>
        </p:nvSpPr>
        <p:spPr>
          <a:xfrm>
            <a:off x="510058" y="405079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 smtClean="0">
                <a:latin typeface="+mn-lt"/>
              </a:rPr>
              <a:t>Instrumentos del PpR</a:t>
            </a:r>
            <a:endParaRPr lang="es-PE" sz="2200" b="1" dirty="0">
              <a:latin typeface="+mn-lt"/>
            </a:endParaRPr>
          </a:p>
        </p:txBody>
      </p:sp>
      <p:sp>
        <p:nvSpPr>
          <p:cNvPr id="9" name="14 Forma libre"/>
          <p:cNvSpPr/>
          <p:nvPr/>
        </p:nvSpPr>
        <p:spPr>
          <a:xfrm>
            <a:off x="350473" y="1366226"/>
            <a:ext cx="122238" cy="255588"/>
          </a:xfrm>
          <a:custGeom>
            <a:avLst/>
            <a:gdLst>
              <a:gd name="connsiteX0" fmla="*/ 0 w 121444"/>
              <a:gd name="connsiteY0" fmla="*/ 0 h 254794"/>
              <a:gd name="connsiteX1" fmla="*/ 50006 w 121444"/>
              <a:gd name="connsiteY1" fmla="*/ 2382 h 254794"/>
              <a:gd name="connsiteX2" fmla="*/ 121444 w 121444"/>
              <a:gd name="connsiteY2" fmla="*/ 126207 h 254794"/>
              <a:gd name="connsiteX3" fmla="*/ 42863 w 121444"/>
              <a:gd name="connsiteY3" fmla="*/ 254794 h 254794"/>
              <a:gd name="connsiteX4" fmla="*/ 0 w 121444"/>
              <a:gd name="connsiteY4" fmla="*/ 254794 h 254794"/>
              <a:gd name="connsiteX5" fmla="*/ 71438 w 121444"/>
              <a:gd name="connsiteY5" fmla="*/ 123825 h 254794"/>
              <a:gd name="connsiteX6" fmla="*/ 0 w 121444"/>
              <a:gd name="connsiteY6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4" h="254794">
                <a:moveTo>
                  <a:pt x="0" y="0"/>
                </a:moveTo>
                <a:lnTo>
                  <a:pt x="50006" y="2382"/>
                </a:lnTo>
                <a:lnTo>
                  <a:pt x="121444" y="126207"/>
                </a:lnTo>
                <a:lnTo>
                  <a:pt x="42863" y="254794"/>
                </a:lnTo>
                <a:lnTo>
                  <a:pt x="0" y="254794"/>
                </a:lnTo>
                <a:lnTo>
                  <a:pt x="71438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33023" y="2437789"/>
            <a:ext cx="7858125" cy="85725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defRPr/>
            </a:pPr>
            <a:endParaRPr lang="es-ES" sz="9600" kern="1000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33023" y="1723414"/>
            <a:ext cx="80724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s-MX" sz="1800" dirty="0">
                <a:latin typeface="Calibri" pitchFamily="34" charset="0"/>
              </a:rPr>
              <a:t>Seguimiento</a:t>
            </a:r>
            <a:endParaRPr lang="es-PE" sz="1800" dirty="0">
              <a:latin typeface="Calibri" pitchFamily="34" charset="0"/>
            </a:endParaRPr>
          </a:p>
        </p:txBody>
      </p:sp>
      <p:sp>
        <p:nvSpPr>
          <p:cNvPr id="12" name="22 Forma libre"/>
          <p:cNvSpPr/>
          <p:nvPr/>
        </p:nvSpPr>
        <p:spPr>
          <a:xfrm>
            <a:off x="350473" y="2009164"/>
            <a:ext cx="122238" cy="255587"/>
          </a:xfrm>
          <a:custGeom>
            <a:avLst/>
            <a:gdLst>
              <a:gd name="connsiteX0" fmla="*/ 0 w 121444"/>
              <a:gd name="connsiteY0" fmla="*/ 0 h 254794"/>
              <a:gd name="connsiteX1" fmla="*/ 50006 w 121444"/>
              <a:gd name="connsiteY1" fmla="*/ 2382 h 254794"/>
              <a:gd name="connsiteX2" fmla="*/ 121444 w 121444"/>
              <a:gd name="connsiteY2" fmla="*/ 126207 h 254794"/>
              <a:gd name="connsiteX3" fmla="*/ 42863 w 121444"/>
              <a:gd name="connsiteY3" fmla="*/ 254794 h 254794"/>
              <a:gd name="connsiteX4" fmla="*/ 0 w 121444"/>
              <a:gd name="connsiteY4" fmla="*/ 254794 h 254794"/>
              <a:gd name="connsiteX5" fmla="*/ 71438 w 121444"/>
              <a:gd name="connsiteY5" fmla="*/ 123825 h 254794"/>
              <a:gd name="connsiteX6" fmla="*/ 0 w 121444"/>
              <a:gd name="connsiteY6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4" h="254794">
                <a:moveTo>
                  <a:pt x="0" y="0"/>
                </a:moveTo>
                <a:lnTo>
                  <a:pt x="50006" y="2382"/>
                </a:lnTo>
                <a:lnTo>
                  <a:pt x="121444" y="126207"/>
                </a:lnTo>
                <a:lnTo>
                  <a:pt x="42863" y="254794"/>
                </a:lnTo>
                <a:lnTo>
                  <a:pt x="0" y="254794"/>
                </a:lnTo>
                <a:lnTo>
                  <a:pt x="71438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12386" y="2366351"/>
            <a:ext cx="8072437" cy="785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s-MX" sz="1800" dirty="0" smtClean="0">
                <a:latin typeface="Calibri" pitchFamily="34" charset="0"/>
              </a:rPr>
              <a:t>Evaluaciones: de </a:t>
            </a:r>
            <a:r>
              <a:rPr lang="es-MX" dirty="0">
                <a:latin typeface="Calibri" pitchFamily="34" charset="0"/>
              </a:rPr>
              <a:t>diseño </a:t>
            </a:r>
            <a:r>
              <a:rPr lang="es-MX" sz="1800" dirty="0" smtClean="0">
                <a:latin typeface="Calibri" pitchFamily="34" charset="0"/>
              </a:rPr>
              <a:t>(55) y de impacto (16)</a:t>
            </a:r>
            <a:endParaRPr lang="es-PE" sz="1800" dirty="0">
              <a:latin typeface="Calibri" pitchFamily="34" charset="0"/>
            </a:endParaRPr>
          </a:p>
        </p:txBody>
      </p:sp>
      <p:sp>
        <p:nvSpPr>
          <p:cNvPr id="14" name="25 Forma libre"/>
          <p:cNvSpPr/>
          <p:nvPr/>
        </p:nvSpPr>
        <p:spPr>
          <a:xfrm>
            <a:off x="329836" y="2652101"/>
            <a:ext cx="122237" cy="255588"/>
          </a:xfrm>
          <a:custGeom>
            <a:avLst/>
            <a:gdLst>
              <a:gd name="connsiteX0" fmla="*/ 0 w 121444"/>
              <a:gd name="connsiteY0" fmla="*/ 0 h 254794"/>
              <a:gd name="connsiteX1" fmla="*/ 50006 w 121444"/>
              <a:gd name="connsiteY1" fmla="*/ 2382 h 254794"/>
              <a:gd name="connsiteX2" fmla="*/ 121444 w 121444"/>
              <a:gd name="connsiteY2" fmla="*/ 126207 h 254794"/>
              <a:gd name="connsiteX3" fmla="*/ 42863 w 121444"/>
              <a:gd name="connsiteY3" fmla="*/ 254794 h 254794"/>
              <a:gd name="connsiteX4" fmla="*/ 0 w 121444"/>
              <a:gd name="connsiteY4" fmla="*/ 254794 h 254794"/>
              <a:gd name="connsiteX5" fmla="*/ 71438 w 121444"/>
              <a:gd name="connsiteY5" fmla="*/ 123825 h 254794"/>
              <a:gd name="connsiteX6" fmla="*/ 0 w 121444"/>
              <a:gd name="connsiteY6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4" h="254794">
                <a:moveTo>
                  <a:pt x="0" y="0"/>
                </a:moveTo>
                <a:lnTo>
                  <a:pt x="50006" y="2382"/>
                </a:lnTo>
                <a:lnTo>
                  <a:pt x="121444" y="126207"/>
                </a:lnTo>
                <a:lnTo>
                  <a:pt x="42863" y="254794"/>
                </a:lnTo>
                <a:lnTo>
                  <a:pt x="0" y="254794"/>
                </a:lnTo>
                <a:lnTo>
                  <a:pt x="71438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433023" y="3009289"/>
            <a:ext cx="8072438" cy="78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s-MX" sz="1800" dirty="0">
                <a:latin typeface="Calibri" pitchFamily="34" charset="0"/>
              </a:rPr>
              <a:t>Incentivos a la gestión</a:t>
            </a:r>
            <a:endParaRPr lang="es-PE" sz="1800" dirty="0">
              <a:latin typeface="Calibri" pitchFamily="34" charset="0"/>
            </a:endParaRPr>
          </a:p>
        </p:txBody>
      </p:sp>
      <p:sp>
        <p:nvSpPr>
          <p:cNvPr id="17" name="27 Forma libre"/>
          <p:cNvSpPr/>
          <p:nvPr/>
        </p:nvSpPr>
        <p:spPr>
          <a:xfrm>
            <a:off x="350473" y="3295039"/>
            <a:ext cx="122238" cy="255587"/>
          </a:xfrm>
          <a:custGeom>
            <a:avLst/>
            <a:gdLst>
              <a:gd name="connsiteX0" fmla="*/ 0 w 121444"/>
              <a:gd name="connsiteY0" fmla="*/ 0 h 254794"/>
              <a:gd name="connsiteX1" fmla="*/ 50006 w 121444"/>
              <a:gd name="connsiteY1" fmla="*/ 2382 h 254794"/>
              <a:gd name="connsiteX2" fmla="*/ 121444 w 121444"/>
              <a:gd name="connsiteY2" fmla="*/ 126207 h 254794"/>
              <a:gd name="connsiteX3" fmla="*/ 42863 w 121444"/>
              <a:gd name="connsiteY3" fmla="*/ 254794 h 254794"/>
              <a:gd name="connsiteX4" fmla="*/ 0 w 121444"/>
              <a:gd name="connsiteY4" fmla="*/ 254794 h 254794"/>
              <a:gd name="connsiteX5" fmla="*/ 71438 w 121444"/>
              <a:gd name="connsiteY5" fmla="*/ 123825 h 254794"/>
              <a:gd name="connsiteX6" fmla="*/ 0 w 121444"/>
              <a:gd name="connsiteY6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4" h="254794">
                <a:moveTo>
                  <a:pt x="0" y="0"/>
                </a:moveTo>
                <a:lnTo>
                  <a:pt x="50006" y="2382"/>
                </a:lnTo>
                <a:lnTo>
                  <a:pt x="121444" y="126207"/>
                </a:lnTo>
                <a:lnTo>
                  <a:pt x="42863" y="254794"/>
                </a:lnTo>
                <a:lnTo>
                  <a:pt x="0" y="254794"/>
                </a:lnTo>
                <a:lnTo>
                  <a:pt x="71438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aphicFrame>
        <p:nvGraphicFramePr>
          <p:cNvPr id="18" name="28 Diagrama"/>
          <p:cNvGraphicFramePr/>
          <p:nvPr>
            <p:extLst>
              <p:ext uri="{D42A27DB-BD31-4B8C-83A1-F6EECF244321}">
                <p14:modId xmlns:p14="http://schemas.microsoft.com/office/powerpoint/2010/main" val="865973480"/>
              </p:ext>
            </p:extLst>
          </p:nvPr>
        </p:nvGraphicFramePr>
        <p:xfrm>
          <a:off x="3969177" y="2417548"/>
          <a:ext cx="4786346" cy="36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29 Flecha a la derecha con muesca"/>
          <p:cNvSpPr/>
          <p:nvPr/>
        </p:nvSpPr>
        <p:spPr>
          <a:xfrm>
            <a:off x="147273" y="4298339"/>
            <a:ext cx="3643313" cy="1143000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>
                <a:solidFill>
                  <a:schemeClr val="tx1"/>
                </a:solidFill>
              </a:rPr>
              <a:t>En el marco de la progresividad de la reforma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433023" y="1080476"/>
            <a:ext cx="80724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s-MX" sz="1800" dirty="0">
                <a:latin typeface="Calibri" pitchFamily="34" charset="0"/>
              </a:rPr>
              <a:t>Programas Presupuestales</a:t>
            </a:r>
            <a:endParaRPr lang="es-PE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35293" y="6461845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42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714375" y="3466695"/>
            <a:ext cx="7858125" cy="85725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defRPr/>
            </a:pPr>
            <a:endParaRPr lang="es-ES" sz="9600" kern="1000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7" name="Título 3"/>
          <p:cNvSpPr txBox="1">
            <a:spLocks/>
          </p:cNvSpPr>
          <p:nvPr/>
        </p:nvSpPr>
        <p:spPr>
          <a:xfrm>
            <a:off x="510058" y="346464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>
                <a:latin typeface="+mn-lt"/>
              </a:rPr>
              <a:t>Programas Presupuestales: Progresividad en la implementación del enfoque por resultados</a:t>
            </a:r>
            <a:endParaRPr lang="es-PE" sz="2200" b="1" dirty="0">
              <a:latin typeface="+mn-lt"/>
            </a:endParaRPr>
          </a:p>
        </p:txBody>
      </p:sp>
      <p:sp>
        <p:nvSpPr>
          <p:cNvPr id="58" name="6 Marcador de texto"/>
          <p:cNvSpPr txBox="1">
            <a:spLocks/>
          </p:cNvSpPr>
          <p:nvPr/>
        </p:nvSpPr>
        <p:spPr>
          <a:xfrm>
            <a:off x="2400300" y="930233"/>
            <a:ext cx="3816350" cy="3460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PP implementados y </a:t>
            </a:r>
            <a:r>
              <a:rPr lang="es-PE" sz="14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participación </a:t>
            </a:r>
            <a:r>
              <a:rPr lang="es-PE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 el </a:t>
            </a:r>
            <a:r>
              <a:rPr lang="es-PE" sz="14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PIA (*) </a:t>
            </a:r>
            <a:endParaRPr lang="es-ES" sz="1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11 CuadroTexto"/>
          <p:cNvSpPr txBox="1"/>
          <p:nvPr/>
        </p:nvSpPr>
        <p:spPr>
          <a:xfrm>
            <a:off x="1104473" y="5077153"/>
            <a:ext cx="64080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100" dirty="0">
                <a:latin typeface="+mn-lt"/>
              </a:rPr>
              <a:t>(*) Porcentaje del presupuesto excluyendo deuda, pensiones y reserva del contingencia. </a:t>
            </a:r>
          </a:p>
        </p:txBody>
      </p:sp>
      <p:sp>
        <p:nvSpPr>
          <p:cNvPr id="60" name="9 CuadroTexto"/>
          <p:cNvSpPr txBox="1"/>
          <p:nvPr/>
        </p:nvSpPr>
        <p:spPr>
          <a:xfrm>
            <a:off x="960438" y="5875561"/>
            <a:ext cx="7127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b="1" dirty="0"/>
              <a:t>90 </a:t>
            </a:r>
            <a:r>
              <a:rPr lang="es-ES" sz="1400" dirty="0"/>
              <a:t>Programas presupuestales (PP) en el marco del </a:t>
            </a:r>
            <a:r>
              <a:rPr lang="es-ES" sz="1400" dirty="0" err="1" smtClean="0"/>
              <a:t>PpR</a:t>
            </a:r>
            <a:r>
              <a:rPr lang="es-ES" sz="1400" dirty="0" smtClean="0"/>
              <a:t>.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Los recursos asignados a los PP alcanzan el </a:t>
            </a:r>
            <a:r>
              <a:rPr lang="es-ES" sz="1400" dirty="0" smtClean="0"/>
              <a:t>71,2% </a:t>
            </a:r>
            <a:r>
              <a:rPr lang="es-ES" sz="1400" dirty="0"/>
              <a:t>del presupuesto  (S</a:t>
            </a:r>
            <a:r>
              <a:rPr lang="es-ES" sz="1400" dirty="0" smtClean="0"/>
              <a:t>/ 70 758 millones</a:t>
            </a:r>
            <a:r>
              <a:rPr lang="es-ES" sz="1400" dirty="0"/>
              <a:t>).</a:t>
            </a:r>
          </a:p>
        </p:txBody>
      </p:sp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509156"/>
              </p:ext>
            </p:extLst>
          </p:nvPr>
        </p:nvGraphicFramePr>
        <p:xfrm>
          <a:off x="960437" y="1378632"/>
          <a:ext cx="7386393" cy="372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7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58381" y="6424429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43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Título 3"/>
          <p:cNvSpPr txBox="1">
            <a:spLocks/>
          </p:cNvSpPr>
          <p:nvPr/>
        </p:nvSpPr>
        <p:spPr>
          <a:xfrm>
            <a:off x="510058" y="346464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 smtClean="0">
                <a:latin typeface="+mn-lt"/>
              </a:rPr>
              <a:t>Seguimiento a </a:t>
            </a:r>
            <a:r>
              <a:rPr lang="es-ES" sz="2200" b="1" dirty="0" err="1" smtClean="0">
                <a:latin typeface="+mn-lt"/>
              </a:rPr>
              <a:t>traves</a:t>
            </a:r>
            <a:r>
              <a:rPr lang="es-ES" sz="2200" b="1" dirty="0" smtClean="0">
                <a:latin typeface="+mn-lt"/>
              </a:rPr>
              <a:t> de indicadores de </a:t>
            </a:r>
            <a:r>
              <a:rPr lang="es-ES" sz="2200" b="1" dirty="0" err="1" smtClean="0">
                <a:latin typeface="+mn-lt"/>
              </a:rPr>
              <a:t>Desempeno</a:t>
            </a:r>
            <a:endParaRPr lang="es-PE" sz="2200" b="1" dirty="0"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349817" y="5114170"/>
            <a:ext cx="45719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  <p:sp>
        <p:nvSpPr>
          <p:cNvPr id="12" name="Rectángulo 11"/>
          <p:cNvSpPr/>
          <p:nvPr/>
        </p:nvSpPr>
        <p:spPr bwMode="auto">
          <a:xfrm>
            <a:off x="401275" y="5114170"/>
            <a:ext cx="45719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/>
          </a:p>
        </p:txBody>
      </p:sp>
      <p:sp>
        <p:nvSpPr>
          <p:cNvPr id="13" name="Marcador de contenido 4"/>
          <p:cNvSpPr txBox="1">
            <a:spLocks/>
          </p:cNvSpPr>
          <p:nvPr/>
        </p:nvSpPr>
        <p:spPr bwMode="auto">
          <a:xfrm>
            <a:off x="349817" y="5578270"/>
            <a:ext cx="7970793" cy="98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" sz="1400" b="0" dirty="0">
                <a:latin typeface="Calibri" panose="020F0502020204030204" pitchFamily="34" charset="0"/>
              </a:rPr>
              <a:t>Para el año 2017, se proyecta medir 52 indicadores más (en total 399). </a:t>
            </a:r>
            <a:endParaRPr lang="es-ES" sz="1400" b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0" dirty="0">
                <a:latin typeface="Calibri" panose="020F0502020204030204" pitchFamily="34" charset="0"/>
              </a:rPr>
              <a:t>Al 2016 hay 347 indicadores </a:t>
            </a:r>
            <a:r>
              <a:rPr lang="es-ES" sz="1400" b="0" dirty="0" smtClean="0">
                <a:latin typeface="Calibri" panose="020F0502020204030204" pitchFamily="34" charset="0"/>
              </a:rPr>
              <a:t>medidos (175 de producto y 172 de Resultado)</a:t>
            </a:r>
            <a:endParaRPr lang="es-ES" sz="1400" b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0" dirty="0">
                <a:latin typeface="Calibri" panose="020F0502020204030204" pitchFamily="34" charset="0"/>
              </a:rPr>
              <a:t>Son 59 PP con al menos 1 indicador de desempeño medido.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400" b="0" dirty="0">
              <a:latin typeface="Calibri" panose="020F05020202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5508" y="1389884"/>
            <a:ext cx="9038492" cy="3893497"/>
            <a:chOff x="523673" y="2483465"/>
            <a:chExt cx="5316279" cy="2619943"/>
          </a:xfrm>
        </p:grpSpPr>
        <p:sp>
          <p:nvSpPr>
            <p:cNvPr id="15" name="Marcador de contenido 4"/>
            <p:cNvSpPr txBox="1">
              <a:spLocks/>
            </p:cNvSpPr>
            <p:nvPr/>
          </p:nvSpPr>
          <p:spPr>
            <a:xfrm>
              <a:off x="761622" y="2483465"/>
              <a:ext cx="3837250" cy="2777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dirty="0">
                  <a:latin typeface="Calibri" panose="020F0502020204030204" pitchFamily="34" charset="0"/>
                </a:rPr>
                <a:t>Número de indicadores de desempeño por Función</a:t>
              </a:r>
            </a:p>
          </p:txBody>
        </p:sp>
        <p:graphicFrame>
          <p:nvGraphicFramePr>
            <p:cNvPr id="16" name="Grá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2264489"/>
                </p:ext>
              </p:extLst>
            </p:nvPr>
          </p:nvGraphicFramePr>
          <p:xfrm>
            <a:off x="523673" y="2791863"/>
            <a:ext cx="5316279" cy="23115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/>
          <a:srcRect l="6735" t="9435" r="4309" b="16936"/>
          <a:stretch/>
        </p:blipFill>
        <p:spPr>
          <a:xfrm>
            <a:off x="6280721" y="1357523"/>
            <a:ext cx="2726637" cy="1798234"/>
          </a:xfrm>
          <a:prstGeom prst="rect">
            <a:avLst/>
          </a:prstGeom>
        </p:spPr>
      </p:pic>
      <p:sp>
        <p:nvSpPr>
          <p:cNvPr id="17" name="Marcador de contenido 4"/>
          <p:cNvSpPr txBox="1">
            <a:spLocks/>
          </p:cNvSpPr>
          <p:nvPr/>
        </p:nvSpPr>
        <p:spPr bwMode="auto">
          <a:xfrm>
            <a:off x="6118230" y="972400"/>
            <a:ext cx="2928205" cy="33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smtClean="0">
                <a:solidFill>
                  <a:srgbClr val="A40000"/>
                </a:solidFill>
                <a:latin typeface="Calibri" panose="020F0502020204030204" pitchFamily="34" charset="0"/>
              </a:rPr>
              <a:t>Aplicativo RESULTA</a:t>
            </a:r>
            <a:endParaRPr lang="es-ES" sz="1600" dirty="0">
              <a:solidFill>
                <a:srgbClr val="A40000"/>
              </a:solidFill>
            </a:endParaRPr>
          </a:p>
          <a:p>
            <a:pPr marL="0" indent="0" algn="ctr">
              <a:buNone/>
            </a:pPr>
            <a:endParaRPr lang="es-ES" sz="1600" dirty="0" smtClean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35292" y="6424430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44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Título 3"/>
          <p:cNvSpPr txBox="1">
            <a:spLocks/>
          </p:cNvSpPr>
          <p:nvPr/>
        </p:nvSpPr>
        <p:spPr>
          <a:xfrm>
            <a:off x="510058" y="258541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 smtClean="0">
                <a:latin typeface="+mn-lt"/>
              </a:rPr>
              <a:t>Evaluaciones de Impacto</a:t>
            </a:r>
            <a:endParaRPr lang="es-PE" sz="2200" b="1" dirty="0">
              <a:latin typeface="+mn-lt"/>
            </a:endParaRPr>
          </a:p>
        </p:txBody>
      </p:sp>
      <p:graphicFrame>
        <p:nvGraphicFramePr>
          <p:cNvPr id="1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274876"/>
              </p:ext>
            </p:extLst>
          </p:nvPr>
        </p:nvGraphicFramePr>
        <p:xfrm>
          <a:off x="771762" y="897212"/>
          <a:ext cx="7375231" cy="55109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7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6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1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520">
                <a:tc>
                  <a:txBody>
                    <a:bodyPr/>
                    <a:lstStyle/>
                    <a:p>
                      <a:pPr algn="l"/>
                      <a:r>
                        <a:rPr lang="es-P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CULMINADAS</a:t>
                      </a:r>
                      <a:endParaRPr lang="es-P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PROCESO</a:t>
                      </a:r>
                      <a:endParaRPr lang="es-P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PROGRAMADAS</a:t>
                      </a:r>
                      <a:r>
                        <a:rPr lang="es-PE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s-P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515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Programa Articulado Nutricional </a:t>
                      </a: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Salud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Beca18</a:t>
                      </a:r>
                      <a:endParaRPr lang="es-PE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Cohorte 2015 </a:t>
                      </a:r>
                      <a:endParaRPr lang="es-ES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Educación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PE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Saneamiento Rural</a:t>
                      </a: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PE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Vivienda,</a:t>
                      </a:r>
                      <a:r>
                        <a:rPr lang="es-PE" sz="1050" i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es-PE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Construcción y Saneamiento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515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Piloto Retén Franco</a:t>
                      </a:r>
                      <a:endParaRPr lang="es-PE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Interior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endParaRPr lang="es-PE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PE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Patrullaje policial y comunidades seguras </a:t>
                      </a: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PE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Seguridad Ciudadana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</a:tr>
              <a:tr h="604214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Construyendo Perú</a:t>
                      </a:r>
                      <a:endParaRPr lang="es-PE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Trabajo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Fondo Mi Riego</a:t>
                      </a:r>
                      <a:endParaRPr lang="es-PE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Agricultura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Fondo de promoción de riego en la sierra Mi Riego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Agricultura</a:t>
                      </a:r>
                      <a:endParaRPr lang="es-PE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</a:tr>
              <a:tr h="542515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Beca18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Cohorte 2013 (1er medición)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Educación</a:t>
                      </a:r>
                      <a:endParaRPr lang="es-PE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Juntos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Desarrollo e Inclusión social</a:t>
                      </a:r>
                      <a:endParaRPr lang="es-PE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Beca18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Cohorte 2013 (2da medición)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Educación</a:t>
                      </a:r>
                      <a:endParaRPr lang="es-PE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</a:tr>
              <a:tr h="611760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Convenios de Apoyo al Programa Articulado </a:t>
                      </a: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Nutricional</a:t>
                      </a:r>
                      <a:endParaRPr lang="es-PE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endParaRPr lang="es-ES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Ministerio </a:t>
                      </a:r>
                      <a:r>
                        <a:rPr lang="es-ES" sz="1050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de Economía y Finanzas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Fondo de Estímulo al Desempeño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Desarrollo e</a:t>
                      </a:r>
                      <a:r>
                        <a:rPr lang="es-ES" sz="1050" i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 Inclusión social</a:t>
                      </a:r>
                      <a:endParaRPr lang="es-PE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endParaRPr lang="es-PE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022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endParaRPr lang="es-ES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FONIPREL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Ministerio de Economía y Finanzas</a:t>
                      </a:r>
                    </a:p>
                    <a:p>
                      <a:pPr algn="l"/>
                      <a:endParaRPr lang="es-PE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PE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Soporte Pedagógico Intercultural </a:t>
                      </a: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PE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Educación</a:t>
                      </a: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P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515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endParaRPr lang="es-ES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Cuna Más Acompañamiento a Familias </a:t>
                      </a: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Desarrollo e Inclusión social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Acompañamiento Pedagógico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Educación</a:t>
                      </a:r>
                      <a:endParaRPr lang="es-PE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  <a:buFont typeface="Arial" panose="020B0604020202020204" pitchFamily="34" charset="0"/>
                        <a:buChar char="•"/>
                      </a:pPr>
                      <a:endParaRPr lang="es-PE" sz="105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P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4022">
                <a:tc>
                  <a:txBody>
                    <a:bodyPr/>
                    <a:lstStyle/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endParaRPr lang="es-ES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Pensión 65</a:t>
                      </a:r>
                      <a:endParaRPr lang="es-PE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274955" marR="3810" indent="-184785" algn="l" defTabSz="914400" rtl="0" eaLnBrk="1" latinLnBrk="0" hangingPunct="1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sz="105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rPr>
                        <a:t>Desarrollo e Inclusión social</a:t>
                      </a:r>
                      <a:endParaRPr lang="es-PE" sz="105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algn="l"/>
                      <a:endParaRPr lang="es-PE" sz="2000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s-PE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P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3"/>
          <p:cNvSpPr txBox="1">
            <a:spLocks/>
          </p:cNvSpPr>
          <p:nvPr/>
        </p:nvSpPr>
        <p:spPr>
          <a:xfrm>
            <a:off x="510058" y="346464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 smtClean="0">
                <a:latin typeface="+mn-lt"/>
              </a:rPr>
              <a:t>Cambio Importante: Comisión Consultiva de Evaluaciones Independientes</a:t>
            </a:r>
            <a:endParaRPr lang="es-PE" sz="2200" b="1" dirty="0">
              <a:latin typeface="+mn-lt"/>
            </a:endParaRPr>
          </a:p>
        </p:txBody>
      </p:sp>
      <p:sp>
        <p:nvSpPr>
          <p:cNvPr id="2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47016" y="6453446"/>
            <a:ext cx="2057400" cy="365125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45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Subtítulo 2"/>
          <p:cNvSpPr txBox="1">
            <a:spLocks/>
          </p:cNvSpPr>
          <p:nvPr/>
        </p:nvSpPr>
        <p:spPr>
          <a:xfrm>
            <a:off x="740964" y="1286638"/>
            <a:ext cx="7774385" cy="4880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s-ES" sz="1800" dirty="0" smtClean="0"/>
              <a:t>Las evaluaciones en el marco del </a:t>
            </a:r>
            <a:r>
              <a:rPr lang="es-ES" sz="1800" dirty="0" err="1" smtClean="0"/>
              <a:t>PpR</a:t>
            </a:r>
            <a:r>
              <a:rPr lang="es-ES" sz="1800" dirty="0" smtClean="0"/>
              <a:t>, para el año 2017, serán determinadas por la Comisión Consultiva de Evaluaciones Independientes (CCEI) establecida en el D.S. Nº 108-2016-EF. </a:t>
            </a:r>
          </a:p>
          <a:p>
            <a:pPr algn="just"/>
            <a:endParaRPr lang="es-ES" sz="1000" dirty="0" smtClean="0"/>
          </a:p>
          <a:p>
            <a:pPr marL="285750" indent="-285750" algn="just">
              <a:buFontTx/>
              <a:buChar char="-"/>
            </a:pPr>
            <a:r>
              <a:rPr lang="es-ES" sz="1800" dirty="0" smtClean="0"/>
              <a:t>Esta Comisión tiene como asegurar que la identificación de las intervenciones públicas seleccionadas sea independiente y basadas en sustentos técnicos.</a:t>
            </a:r>
          </a:p>
          <a:p>
            <a:pPr algn="just"/>
            <a:endParaRPr lang="es-ES" sz="1000" dirty="0" smtClean="0"/>
          </a:p>
          <a:p>
            <a:pPr marL="285750" indent="-285750" algn="just">
              <a:buFontTx/>
              <a:buChar char="-"/>
            </a:pPr>
            <a:r>
              <a:rPr lang="es-ES" sz="1800" dirty="0" smtClean="0"/>
              <a:t>La Comisión estará conformada por tres expertos nacionales de reconocida trayectoria profesional, no menor a diez (10) años en materia de evaluaciones de políticas públicas e investigación.</a:t>
            </a:r>
          </a:p>
          <a:p>
            <a:pPr algn="just"/>
            <a:endParaRPr lang="es-ES" sz="1000" dirty="0" smtClean="0"/>
          </a:p>
          <a:p>
            <a:pPr marL="285750" indent="-285750" algn="just">
              <a:buFontTx/>
              <a:buChar char="-"/>
            </a:pPr>
            <a:r>
              <a:rPr lang="es-ES" sz="1800" dirty="0" smtClean="0"/>
              <a:t>El Calendario de Evaluaciones Independientes correspondiente al año 2017 será publicado en la página web del Ministerio de Economía y Finanzas, previa opinión de la Comisión.</a:t>
            </a:r>
          </a:p>
          <a:p>
            <a:pPr algn="just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6945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3"/>
          <p:cNvSpPr txBox="1">
            <a:spLocks/>
          </p:cNvSpPr>
          <p:nvPr/>
        </p:nvSpPr>
        <p:spPr>
          <a:xfrm>
            <a:off x="510058" y="346464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 smtClean="0">
                <a:latin typeface="+mn-lt"/>
              </a:rPr>
              <a:t>Evaluaciones Independientes: Logros</a:t>
            </a:r>
            <a:endParaRPr lang="es-PE" sz="2200" b="1" dirty="0">
              <a:latin typeface="+mn-lt"/>
            </a:endParaRPr>
          </a:p>
        </p:txBody>
      </p:sp>
      <p:sp>
        <p:nvSpPr>
          <p:cNvPr id="2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105009" y="6424825"/>
            <a:ext cx="1870364" cy="365125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46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80650" y="2459974"/>
            <a:ext cx="3332318" cy="2333062"/>
          </a:xfrm>
          <a:prstGeom prst="rect">
            <a:avLst/>
          </a:prstGeom>
        </p:spPr>
      </p:pic>
      <p:sp>
        <p:nvSpPr>
          <p:cNvPr id="6" name="Marcador de contenido 3"/>
          <p:cNvSpPr txBox="1">
            <a:spLocks/>
          </p:cNvSpPr>
          <p:nvPr/>
        </p:nvSpPr>
        <p:spPr>
          <a:xfrm>
            <a:off x="1245930" y="3250690"/>
            <a:ext cx="3568700" cy="2041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55600" algn="l"/>
              </a:tabLst>
            </a:pPr>
            <a:r>
              <a:rPr lang="es-PE" dirty="0" smtClean="0">
                <a:solidFill>
                  <a:schemeClr val="bg2">
                    <a:lumMod val="25000"/>
                  </a:schemeClr>
                </a:solidFill>
              </a:rPr>
              <a:t>Reconocimiento en los Premio a las Buenas Prácticas en Gestión Pública (BPGP):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MX" b="0" dirty="0" smtClean="0">
                <a:solidFill>
                  <a:schemeClr val="bg2">
                    <a:lumMod val="25000"/>
                  </a:schemeClr>
                </a:solidFill>
              </a:rPr>
              <a:t>Seguimiento al gasto en niñas, niños y adolescentes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MX" b="0" dirty="0" smtClean="0">
                <a:solidFill>
                  <a:schemeClr val="bg2">
                    <a:lumMod val="25000"/>
                  </a:schemeClr>
                </a:solidFill>
              </a:rPr>
              <a:t>Evaluación de diseño y ejecución presupuestal para la mejora de la gestión pública</a:t>
            </a:r>
            <a:endParaRPr lang="es-PE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2" descr="https://thumbs.dreamstime.com/x/purpose-el-concepto-del-logro-15995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80" y="4382851"/>
            <a:ext cx="2073649" cy="21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77815" y="2261861"/>
            <a:ext cx="320922" cy="307777"/>
          </a:xfrm>
          <a:prstGeom prst="rect">
            <a:avLst/>
          </a:prstGeom>
          <a:solidFill>
            <a:srgbClr val="EC1D27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1.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80698" y="3355302"/>
            <a:ext cx="378630" cy="307777"/>
          </a:xfrm>
          <a:prstGeom prst="rect">
            <a:avLst/>
          </a:prstGeom>
          <a:solidFill>
            <a:srgbClr val="EC1D27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2.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73605" y="5240797"/>
            <a:ext cx="378630" cy="307777"/>
          </a:xfrm>
          <a:prstGeom prst="rect">
            <a:avLst/>
          </a:prstGeom>
          <a:solidFill>
            <a:srgbClr val="EC1D27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3.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>
          <a:xfrm>
            <a:off x="1250591" y="5240184"/>
            <a:ext cx="3568700" cy="61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55600" algn="l"/>
              </a:tabLst>
            </a:pPr>
            <a:r>
              <a:rPr lang="es-PE" dirty="0" smtClean="0">
                <a:solidFill>
                  <a:schemeClr val="bg2">
                    <a:lumMod val="25000"/>
                  </a:schemeClr>
                </a:solidFill>
              </a:rPr>
              <a:t>Primer lugar en el II Premio Anual 2016 GESTIÓN PARA RESULTADOS (COPLAC)</a:t>
            </a:r>
          </a:p>
          <a:p>
            <a:pPr algn="l">
              <a:tabLst>
                <a:tab pos="355600" algn="l"/>
              </a:tabLst>
            </a:pPr>
            <a:endParaRPr lang="es-PE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Marcador de contenido 3"/>
          <p:cNvSpPr txBox="1">
            <a:spLocks/>
          </p:cNvSpPr>
          <p:nvPr/>
        </p:nvSpPr>
        <p:spPr>
          <a:xfrm>
            <a:off x="1245305" y="2198089"/>
            <a:ext cx="3568700" cy="110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55600" algn="l"/>
              </a:tabLst>
            </a:pPr>
            <a:r>
              <a:rPr lang="es-PE" dirty="0" smtClean="0">
                <a:solidFill>
                  <a:schemeClr val="bg2">
                    <a:lumMod val="25000"/>
                  </a:schemeClr>
                </a:solidFill>
              </a:rPr>
              <a:t>Premio a las Buenas Prácticas en Gestión Pública (BPGP): 2015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MX" b="0" dirty="0" smtClean="0">
                <a:solidFill>
                  <a:schemeClr val="bg2">
                    <a:lumMod val="25000"/>
                  </a:schemeClr>
                </a:solidFill>
              </a:rPr>
              <a:t>Programa de incentivos a la mejora de la gestión municipal</a:t>
            </a:r>
            <a:endParaRPr lang="es-PE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70461" y="6425223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/>
              <a:t>47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Título 3"/>
          <p:cNvSpPr txBox="1">
            <a:spLocks/>
          </p:cNvSpPr>
          <p:nvPr/>
        </p:nvSpPr>
        <p:spPr>
          <a:xfrm>
            <a:off x="510058" y="346464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>
                <a:latin typeface="+mn-lt"/>
              </a:rPr>
              <a:t>Programa de Incentivos a la Mejora de la Gestión Municipal</a:t>
            </a:r>
            <a:endParaRPr lang="es-PE" sz="2200" b="1" dirty="0">
              <a:latin typeface="+mn-lt"/>
            </a:endParaRP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3156941" y="3835321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Evaluaciones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00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Independientes</a:t>
            </a: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453399" y="898430"/>
            <a:ext cx="821537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s-PE" sz="1800" b="0" dirty="0">
                <a:solidFill>
                  <a:prstClr val="black"/>
                </a:solidFill>
              </a:rPr>
              <a:t>Involucra una transferencia de recursos financieros </a:t>
            </a:r>
            <a:r>
              <a:rPr lang="es-PE" sz="1800" b="0" u="sng" dirty="0">
                <a:solidFill>
                  <a:prstClr val="black"/>
                </a:solidFill>
              </a:rPr>
              <a:t>adicionales al presupuesto de todas las municipalidades</a:t>
            </a:r>
            <a:r>
              <a:rPr lang="es-PE" sz="1800" b="0" dirty="0">
                <a:solidFill>
                  <a:prstClr val="black"/>
                </a:solidFill>
              </a:rPr>
              <a:t> condicionada al logro de metas semestrales y anuales.</a:t>
            </a:r>
          </a:p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590988" y="2139218"/>
            <a:ext cx="2286016" cy="194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indent="-2730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PE" sz="1400" dirty="0">
                <a:solidFill>
                  <a:prstClr val="black"/>
                </a:solidFill>
              </a:rPr>
              <a:t>Para el </a:t>
            </a:r>
            <a:r>
              <a:rPr lang="es-PE" sz="1400" dirty="0" smtClean="0">
                <a:solidFill>
                  <a:prstClr val="black"/>
                </a:solidFill>
              </a:rPr>
              <a:t>2017, </a:t>
            </a:r>
            <a:r>
              <a:rPr lang="es-PE" sz="1400" dirty="0">
                <a:solidFill>
                  <a:prstClr val="black"/>
                </a:solidFill>
              </a:rPr>
              <a:t>el </a:t>
            </a:r>
            <a:r>
              <a:rPr lang="es-PE" sz="1400" dirty="0" smtClean="0">
                <a:solidFill>
                  <a:prstClr val="black"/>
                </a:solidFill>
              </a:rPr>
              <a:t>proyecto de Ley de Presupuesto considera </a:t>
            </a:r>
            <a:r>
              <a:rPr lang="es-PE" sz="1400" b="1" dirty="0" smtClean="0">
                <a:solidFill>
                  <a:prstClr val="black"/>
                </a:solidFill>
              </a:rPr>
              <a:t>S/ 1,000 millones.</a:t>
            </a:r>
            <a:endParaRPr lang="es-PE" sz="1400" b="1" dirty="0">
              <a:solidFill>
                <a:prstClr val="black"/>
              </a:solidFill>
            </a:endParaRPr>
          </a:p>
          <a:p>
            <a:pPr marL="273050" indent="-2730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s-PE" sz="500" dirty="0">
              <a:solidFill>
                <a:prstClr val="black"/>
              </a:solidFill>
            </a:endParaRPr>
          </a:p>
          <a:p>
            <a:pPr marL="273050" indent="-2730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PE" sz="1400" dirty="0">
                <a:solidFill>
                  <a:prstClr val="black"/>
                </a:solidFill>
              </a:rPr>
              <a:t>El PI establece metas en el campo social, económico y productivo como se observa en el siguiente cuadro: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1" name="4 Diagrama"/>
          <p:cNvGraphicFramePr/>
          <p:nvPr>
            <p:extLst>
              <p:ext uri="{D42A27DB-BD31-4B8C-83A1-F6EECF244321}">
                <p14:modId xmlns:p14="http://schemas.microsoft.com/office/powerpoint/2010/main" val="418747902"/>
              </p:ext>
            </p:extLst>
          </p:nvPr>
        </p:nvGraphicFramePr>
        <p:xfrm>
          <a:off x="2364555" y="1612810"/>
          <a:ext cx="6347048" cy="47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7 CuadroTexto"/>
          <p:cNvSpPr txBox="1"/>
          <p:nvPr/>
        </p:nvSpPr>
        <p:spPr>
          <a:xfrm>
            <a:off x="753482" y="4871678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Interior</a:t>
            </a:r>
            <a:endParaRPr lang="es-PE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7" name="8 CuadroTexto"/>
          <p:cNvSpPr txBox="1"/>
          <p:nvPr/>
        </p:nvSpPr>
        <p:spPr>
          <a:xfrm>
            <a:off x="672801" y="5131202"/>
            <a:ext cx="8322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>
                <a:solidFill>
                  <a:prstClr val="black"/>
                </a:solidFill>
                <a:latin typeface="Gill Sans MT" panose="020B0502020104020203" pitchFamily="34" charset="0"/>
              </a:rPr>
              <a:t>Ambiente</a:t>
            </a:r>
          </a:p>
        </p:txBody>
      </p:sp>
      <p:sp>
        <p:nvSpPr>
          <p:cNvPr id="38" name="9 CuadroTexto"/>
          <p:cNvSpPr txBox="1"/>
          <p:nvPr/>
        </p:nvSpPr>
        <p:spPr>
          <a:xfrm>
            <a:off x="672801" y="5470588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>
                <a:solidFill>
                  <a:prstClr val="black"/>
                </a:solidFill>
                <a:latin typeface="Gill Sans MT" panose="020B0502020104020203" pitchFamily="34" charset="0"/>
              </a:rPr>
              <a:t>Vivienda</a:t>
            </a:r>
          </a:p>
        </p:txBody>
      </p:sp>
      <p:sp>
        <p:nvSpPr>
          <p:cNvPr id="39" name="10 CuadroTexto"/>
          <p:cNvSpPr txBox="1"/>
          <p:nvPr/>
        </p:nvSpPr>
        <p:spPr>
          <a:xfrm>
            <a:off x="672800" y="5740777"/>
            <a:ext cx="15424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>
                <a:solidFill>
                  <a:prstClr val="black"/>
                </a:solidFill>
                <a:latin typeface="Gill Sans MT" panose="020B0502020104020203" pitchFamily="34" charset="0"/>
              </a:rPr>
              <a:t>Economía y Finanzas</a:t>
            </a:r>
          </a:p>
        </p:txBody>
      </p:sp>
      <p:sp>
        <p:nvSpPr>
          <p:cNvPr id="40" name="11 CuadroTexto"/>
          <p:cNvSpPr txBox="1"/>
          <p:nvPr/>
        </p:nvSpPr>
        <p:spPr>
          <a:xfrm>
            <a:off x="672801" y="6026874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Agricultura</a:t>
            </a:r>
            <a:endParaRPr lang="es-PE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1" name="12 Elipse"/>
          <p:cNvSpPr/>
          <p:nvPr/>
        </p:nvSpPr>
        <p:spPr>
          <a:xfrm>
            <a:off x="453399" y="4907476"/>
            <a:ext cx="182964" cy="14398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solidFill>
                <a:prstClr val="white"/>
              </a:solidFill>
            </a:endParaRPr>
          </a:p>
        </p:txBody>
      </p:sp>
      <p:sp>
        <p:nvSpPr>
          <p:cNvPr id="42" name="13 Elipse"/>
          <p:cNvSpPr/>
          <p:nvPr/>
        </p:nvSpPr>
        <p:spPr>
          <a:xfrm>
            <a:off x="453399" y="5179627"/>
            <a:ext cx="182964" cy="1439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solidFill>
                <a:prstClr val="white"/>
              </a:solidFill>
            </a:endParaRPr>
          </a:p>
        </p:txBody>
      </p:sp>
      <p:sp>
        <p:nvSpPr>
          <p:cNvPr id="43" name="14 Elipse"/>
          <p:cNvSpPr/>
          <p:nvPr/>
        </p:nvSpPr>
        <p:spPr>
          <a:xfrm>
            <a:off x="453399" y="5492119"/>
            <a:ext cx="182964" cy="14398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solidFill>
                <a:prstClr val="white"/>
              </a:solidFill>
            </a:endParaRPr>
          </a:p>
        </p:txBody>
      </p:sp>
      <p:sp>
        <p:nvSpPr>
          <p:cNvPr id="44" name="15 Elipse"/>
          <p:cNvSpPr/>
          <p:nvPr/>
        </p:nvSpPr>
        <p:spPr>
          <a:xfrm>
            <a:off x="453399" y="5762308"/>
            <a:ext cx="182964" cy="14398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solidFill>
                <a:prstClr val="white"/>
              </a:solidFill>
            </a:endParaRPr>
          </a:p>
        </p:txBody>
      </p:sp>
      <p:sp>
        <p:nvSpPr>
          <p:cNvPr id="45" name="16 Elipse"/>
          <p:cNvSpPr/>
          <p:nvPr/>
        </p:nvSpPr>
        <p:spPr>
          <a:xfrm>
            <a:off x="453399" y="6130549"/>
            <a:ext cx="182964" cy="143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3"/>
          <p:cNvSpPr txBox="1">
            <a:spLocks/>
          </p:cNvSpPr>
          <p:nvPr/>
        </p:nvSpPr>
        <p:spPr>
          <a:xfrm>
            <a:off x="510058" y="346464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 smtClean="0">
                <a:latin typeface="+mn-lt"/>
              </a:rPr>
              <a:t>Resumen</a:t>
            </a:r>
            <a:endParaRPr lang="es-PE" sz="2200" b="1" dirty="0">
              <a:latin typeface="+mn-lt"/>
            </a:endParaRPr>
          </a:p>
        </p:txBody>
      </p:sp>
      <p:sp>
        <p:nvSpPr>
          <p:cNvPr id="2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47016" y="6453446"/>
            <a:ext cx="2057400" cy="365125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48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Subtítulo 2"/>
          <p:cNvSpPr txBox="1">
            <a:spLocks/>
          </p:cNvSpPr>
          <p:nvPr/>
        </p:nvSpPr>
        <p:spPr>
          <a:xfrm>
            <a:off x="701887" y="1042407"/>
            <a:ext cx="7774385" cy="4880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1000" dirty="0" smtClean="0"/>
          </a:p>
          <a:p>
            <a:pPr marL="285750" indent="-285750" algn="just">
              <a:buFont typeface="Wingdings" charset="2"/>
              <a:buChar char="Ø"/>
            </a:pPr>
            <a:r>
              <a:rPr lang="es-ES" sz="2000" dirty="0" smtClean="0"/>
              <a:t>Responsabilidad </a:t>
            </a:r>
            <a:r>
              <a:rPr lang="es-ES" sz="2000" dirty="0"/>
              <a:t>fiscal: aumento del gasto publico concordante con las metas de trayectoria del </a:t>
            </a:r>
            <a:r>
              <a:rPr lang="es-ES" sz="2000" dirty="0" smtClean="0"/>
              <a:t>déficit;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" sz="2000" dirty="0" smtClean="0"/>
              <a:t>Prioridades de política publica: reflejadas </a:t>
            </a:r>
            <a:r>
              <a:rPr lang="es-ES" sz="2000" dirty="0"/>
              <a:t>en la asignación </a:t>
            </a:r>
            <a:r>
              <a:rPr lang="es-ES" sz="2000" dirty="0" smtClean="0"/>
              <a:t>presupuestaria;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" sz="2000" dirty="0" smtClean="0"/>
              <a:t>Énfasis </a:t>
            </a:r>
            <a:r>
              <a:rPr lang="es-ES" sz="2000" dirty="0"/>
              <a:t>en </a:t>
            </a:r>
            <a:r>
              <a:rPr lang="es-ES" sz="2000" dirty="0" smtClean="0"/>
              <a:t>inversión </a:t>
            </a:r>
            <a:r>
              <a:rPr lang="es-ES" sz="2000" dirty="0"/>
              <a:t>publica: aumento del gasto de capital por encima del aumento promedio del </a:t>
            </a:r>
            <a:r>
              <a:rPr lang="es-ES" sz="2000" dirty="0" smtClean="0"/>
              <a:t>presupuesto;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" sz="2000" dirty="0" smtClean="0"/>
              <a:t>Uso </a:t>
            </a:r>
            <a:r>
              <a:rPr lang="es-ES" sz="2000" dirty="0"/>
              <a:t>eficiente de los </a:t>
            </a:r>
            <a:r>
              <a:rPr lang="es-ES" sz="2000" dirty="0" smtClean="0"/>
              <a:t>recursos: herramienta </a:t>
            </a:r>
            <a:r>
              <a:rPr lang="es-ES" sz="2000" dirty="0"/>
              <a:t>que permite priorizar las intervenciones de inversión publica en base a las brechas a </a:t>
            </a:r>
            <a:r>
              <a:rPr lang="es-ES" sz="2000" dirty="0" smtClean="0"/>
              <a:t>cerrar;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" sz="2000" dirty="0" smtClean="0"/>
              <a:t>Descentralización del gasto: importante incremento </a:t>
            </a:r>
            <a:r>
              <a:rPr lang="es-ES" sz="2000" dirty="0"/>
              <a:t>de recursos </a:t>
            </a:r>
            <a:r>
              <a:rPr lang="es-ES" sz="2000" dirty="0" smtClean="0"/>
              <a:t>asignados a </a:t>
            </a:r>
            <a:r>
              <a:rPr lang="es-ES" sz="2000" dirty="0"/>
              <a:t>los gobiernos regionales y locales por encima del incremento promedio del presupuesto, y facilitación de </a:t>
            </a:r>
            <a:r>
              <a:rPr lang="es-ES" sz="2000" dirty="0" smtClean="0"/>
              <a:t>procesos;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" sz="2000" dirty="0" smtClean="0"/>
              <a:t>Enfoque </a:t>
            </a:r>
            <a:r>
              <a:rPr lang="es-ES" sz="2000" dirty="0"/>
              <a:t>en resultados: programas presupuestales </a:t>
            </a:r>
            <a:r>
              <a:rPr lang="es-ES" sz="2000" dirty="0" smtClean="0"/>
              <a:t>que incluyen </a:t>
            </a:r>
            <a:r>
              <a:rPr lang="es-ES" sz="2000" dirty="0"/>
              <a:t>metas de desempeño y evaluaciones que guían la discusión presupuestaria. </a:t>
            </a:r>
          </a:p>
        </p:txBody>
      </p:sp>
    </p:spTree>
    <p:extLst>
      <p:ext uri="{BB962C8B-B14F-4D97-AF65-F5344CB8AC3E}">
        <p14:creationId xmlns:p14="http://schemas.microsoft.com/office/powerpoint/2010/main" val="25367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1078" y="4728309"/>
            <a:ext cx="3003620" cy="160215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1456" y="4211642"/>
            <a:ext cx="5431973" cy="338591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84" y="729342"/>
            <a:ext cx="3512317" cy="7410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23314" y="5061857"/>
            <a:ext cx="20900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 smtClean="0"/>
              <a:t>Lima, setiembre 2016</a:t>
            </a:r>
            <a:endParaRPr lang="es-PE" sz="15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71227" y="2921000"/>
            <a:ext cx="5431973" cy="927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>
                <a:solidFill>
                  <a:srgbClr val="FF0000"/>
                </a:solidFill>
                <a:latin typeface="+mn-lt"/>
              </a:rPr>
              <a:t>Muchas Gracias</a:t>
            </a:r>
            <a:endParaRPr lang="es-ES" sz="4000" b="1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7457" y="5061857"/>
            <a:ext cx="695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Rossana Polastri Clark</a:t>
            </a: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Viceministra de Hacienda</a:t>
            </a:r>
            <a:endParaRPr lang="es-E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947015" y="6424430"/>
            <a:ext cx="2057400" cy="365125"/>
          </a:xfrm>
        </p:spPr>
        <p:txBody>
          <a:bodyPr/>
          <a:lstStyle/>
          <a:p>
            <a:fld id="{3A10AC81-0BCF-4A88-91DD-6D952CB3253A}" type="slidenum">
              <a:rPr lang="es-ES" smtClean="0">
                <a:solidFill>
                  <a:schemeClr val="bg1"/>
                </a:solidFill>
              </a:rPr>
              <a:pPr/>
              <a:t>5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838336" y="1607001"/>
            <a:ext cx="7261220" cy="35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lnSpc>
                <a:spcPct val="90000"/>
              </a:lnSpc>
              <a:spcBef>
                <a:spcPct val="200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s-ES" sz="3200" dirty="0" smtClean="0">
                <a:solidFill>
                  <a:schemeClr val="tx1"/>
                </a:solidFill>
              </a:rPr>
              <a:t>II. CARACTERÍSTICAS GENERALES DEL PRESUPUESTO PÚBLICO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ES" sz="2200" dirty="0" smtClean="0">
                <a:solidFill>
                  <a:schemeClr val="tx1"/>
                </a:solidFill>
              </a:rPr>
              <a:t>Evolución</a:t>
            </a:r>
          </a:p>
          <a:p>
            <a:pPr marL="971550" lvl="1" indent="-514350">
              <a:buAutoNum type="alphaUcPeriod"/>
            </a:pPr>
            <a:r>
              <a:rPr lang="es-ES" sz="2200" dirty="0" smtClean="0">
                <a:solidFill>
                  <a:schemeClr val="tx1"/>
                </a:solidFill>
              </a:rPr>
              <a:t>Fuentes del Presupuesto</a:t>
            </a:r>
          </a:p>
          <a:p>
            <a:pPr marL="971550" lvl="1" indent="-514350">
              <a:buAutoNum type="alphaUcPeriod"/>
            </a:pPr>
            <a:r>
              <a:rPr lang="es-ES" sz="2200" dirty="0" smtClean="0">
                <a:solidFill>
                  <a:schemeClr val="tx1"/>
                </a:solidFill>
              </a:rPr>
              <a:t>Clasificación Económica</a:t>
            </a:r>
          </a:p>
          <a:p>
            <a:pPr marL="971550" lvl="1" indent="-514350">
              <a:buAutoNum type="alphaUcPeriod"/>
            </a:pPr>
            <a:r>
              <a:rPr lang="es-ES" sz="2200" dirty="0" smtClean="0">
                <a:solidFill>
                  <a:schemeClr val="tx1"/>
                </a:solidFill>
              </a:rPr>
              <a:t>Distribución por Sectores</a:t>
            </a:r>
          </a:p>
          <a:p>
            <a:pPr marL="971550" lvl="1" indent="-514350">
              <a:buAutoNum type="alphaUcPeriod"/>
            </a:pPr>
            <a:r>
              <a:rPr lang="es-ES" sz="2200" dirty="0" smtClean="0">
                <a:solidFill>
                  <a:schemeClr val="tx1"/>
                </a:solidFill>
              </a:rPr>
              <a:t>Distribución por Categorías Funcionales</a:t>
            </a:r>
          </a:p>
          <a:p>
            <a:pPr marL="514350" indent="-514350">
              <a:buAutoNum type="alphaUcPeriod"/>
            </a:pPr>
            <a:endParaRPr lang="es-ES" sz="2200" dirty="0" smtClean="0">
              <a:solidFill>
                <a:schemeClr val="tx1"/>
              </a:solidFill>
            </a:endParaRP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5634" y="1128652"/>
            <a:ext cx="787767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/>
              <a:t>Evolución del Presupuesto 2006-2017</a:t>
            </a:r>
            <a:endParaRPr lang="es-PE" sz="1600" b="1" dirty="0"/>
          </a:p>
          <a:p>
            <a:pPr algn="ctr"/>
            <a:r>
              <a:rPr lang="es-PE" sz="1400" dirty="0" smtClean="0">
                <a:cs typeface="Arial" panose="020B0604020202020204" pitchFamily="34" charset="0"/>
              </a:rPr>
              <a:t>(</a:t>
            </a:r>
            <a:r>
              <a:rPr lang="es-PE" sz="1400" dirty="0">
                <a:cs typeface="Arial" panose="020B0604020202020204" pitchFamily="34" charset="0"/>
              </a:rPr>
              <a:t>Millones </a:t>
            </a:r>
            <a:r>
              <a:rPr lang="es-PE" sz="1400" dirty="0" smtClean="0">
                <a:cs typeface="Arial" panose="020B0604020202020204" pitchFamily="34" charset="0"/>
              </a:rPr>
              <a:t>de S/)</a:t>
            </a:r>
            <a:endParaRPr lang="es-ES" sz="1400" baseline="30000" dirty="0" smtClean="0">
              <a:cs typeface="Arial" panose="020B0604020202020204" pitchFamily="34" charset="0"/>
            </a:endParaRPr>
          </a:p>
        </p:txBody>
      </p:sp>
      <p:sp>
        <p:nvSpPr>
          <p:cNvPr id="23" name="Título 3"/>
          <p:cNvSpPr txBox="1">
            <a:spLocks/>
          </p:cNvSpPr>
          <p:nvPr/>
        </p:nvSpPr>
        <p:spPr>
          <a:xfrm>
            <a:off x="246185" y="323638"/>
            <a:ext cx="8897815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b="1" dirty="0" smtClean="0">
                <a:latin typeface="+mn-lt"/>
              </a:rPr>
              <a:t>II.A Aumento del presupuesto manteniendo la sostenibilidad fiscal </a:t>
            </a:r>
            <a:endParaRPr lang="es-PE" sz="2200" b="1" dirty="0">
              <a:latin typeface="+mn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71740" y="6470644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6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08" y="1658404"/>
            <a:ext cx="8121164" cy="38371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5634" y="5299541"/>
            <a:ext cx="854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 smtClean="0"/>
              <a:t>(*/)</a:t>
            </a:r>
            <a:r>
              <a:rPr lang="es-PE" sz="1200" dirty="0"/>
              <a:t> </a:t>
            </a:r>
            <a:r>
              <a:rPr lang="es-PE" sz="1200" dirty="0" smtClean="0"/>
              <a:t> La Ley Nº 30499 amplió en el año 2017 el margen para gastar en S/ 5,000 millones, que financiaran prioritariamente gasto en infraestructura pública en agua, saneamiento y salud. Sin la aprobación de esta Ley, el crecimiento hubiera sido de 1%.</a:t>
            </a:r>
          </a:p>
          <a:p>
            <a:endParaRPr lang="es-MX" sz="1200" dirty="0"/>
          </a:p>
          <a:p>
            <a:r>
              <a:rPr lang="es-MX" sz="1200" dirty="0" smtClean="0"/>
              <a:t>(**) </a:t>
            </a:r>
            <a:r>
              <a:rPr lang="es-PE" sz="1200" dirty="0"/>
              <a:t>En el año 2016 se considera lo establecido en la Segunda Disposición Complementaria Transitoria de la Ley Nº 30372. Excluye </a:t>
            </a:r>
            <a:r>
              <a:rPr lang="es-PE" sz="1200" dirty="0" smtClean="0"/>
              <a:t>       S</a:t>
            </a:r>
            <a:r>
              <a:rPr lang="es-PE" sz="1200" dirty="0"/>
              <a:t>/ 1,910 millones debido a que mediante Ley Nº 30458 se autoriza el uso de los recursos del FEN en el </a:t>
            </a:r>
            <a:r>
              <a:rPr lang="es-PE" sz="1200" dirty="0" smtClean="0"/>
              <a:t>presupuesto </a:t>
            </a:r>
            <a:r>
              <a:rPr lang="es-PE" sz="1200" dirty="0"/>
              <a:t>2017 </a:t>
            </a:r>
          </a:p>
          <a:p>
            <a:endParaRPr lang="es-PE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871740" y="4784093"/>
            <a:ext cx="82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(**/)</a:t>
            </a:r>
            <a:endParaRPr lang="es-PE" sz="1050" dirty="0"/>
          </a:p>
        </p:txBody>
      </p:sp>
      <p:sp>
        <p:nvSpPr>
          <p:cNvPr id="2" name="1 Flecha circular"/>
          <p:cNvSpPr/>
          <p:nvPr/>
        </p:nvSpPr>
        <p:spPr>
          <a:xfrm rot="21163643">
            <a:off x="929669" y="3384027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9 Flecha circular"/>
          <p:cNvSpPr/>
          <p:nvPr/>
        </p:nvSpPr>
        <p:spPr>
          <a:xfrm rot="21163643">
            <a:off x="1502749" y="3256425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0615" y="3039714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14.5%</a:t>
            </a:r>
            <a:endParaRPr lang="es-PE" sz="105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80618" y="3014862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15.0%</a:t>
            </a:r>
            <a:endParaRPr lang="es-PE" sz="1050" b="1" dirty="0"/>
          </a:p>
        </p:txBody>
      </p:sp>
      <p:sp>
        <p:nvSpPr>
          <p:cNvPr id="14" name="13 Flecha circular"/>
          <p:cNvSpPr/>
          <p:nvPr/>
        </p:nvSpPr>
        <p:spPr>
          <a:xfrm rot="21163643">
            <a:off x="2117627" y="3127676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973812" y="2844073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1.8%</a:t>
            </a:r>
            <a:endParaRPr lang="es-PE" sz="1050" b="1" dirty="0"/>
          </a:p>
        </p:txBody>
      </p:sp>
      <p:sp>
        <p:nvSpPr>
          <p:cNvPr id="16" name="15 Flecha circular"/>
          <p:cNvSpPr/>
          <p:nvPr/>
        </p:nvSpPr>
        <p:spPr>
          <a:xfrm rot="21163643">
            <a:off x="2712428" y="3050390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01394" y="2825367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13.1%</a:t>
            </a:r>
            <a:endParaRPr lang="es-PE" sz="1050" b="1" dirty="0"/>
          </a:p>
        </p:txBody>
      </p:sp>
      <p:sp>
        <p:nvSpPr>
          <p:cNvPr id="18" name="17 Flecha circular"/>
          <p:cNvSpPr/>
          <p:nvPr/>
        </p:nvSpPr>
        <p:spPr>
          <a:xfrm rot="21163643">
            <a:off x="3371759" y="2948873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60725" y="2722657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8.1%</a:t>
            </a:r>
            <a:endParaRPr lang="es-PE" sz="1050" b="1" dirty="0"/>
          </a:p>
        </p:txBody>
      </p:sp>
      <p:sp>
        <p:nvSpPr>
          <p:cNvPr id="21" name="20 Flecha circular"/>
          <p:cNvSpPr/>
          <p:nvPr/>
        </p:nvSpPr>
        <p:spPr>
          <a:xfrm rot="21163643">
            <a:off x="3986640" y="2801399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862908" y="2560798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8.0%</a:t>
            </a:r>
            <a:endParaRPr lang="es-PE" sz="1050" b="1" dirty="0"/>
          </a:p>
        </p:txBody>
      </p:sp>
      <p:sp>
        <p:nvSpPr>
          <p:cNvPr id="24" name="23 Flecha circular"/>
          <p:cNvSpPr/>
          <p:nvPr/>
        </p:nvSpPr>
        <p:spPr>
          <a:xfrm rot="21163643">
            <a:off x="4563437" y="2619253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496854" y="2357174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13.5%</a:t>
            </a:r>
            <a:endParaRPr lang="es-PE" sz="1050" b="1" dirty="0"/>
          </a:p>
        </p:txBody>
      </p:sp>
      <p:sp>
        <p:nvSpPr>
          <p:cNvPr id="26" name="25 Flecha circular"/>
          <p:cNvSpPr/>
          <p:nvPr/>
        </p:nvSpPr>
        <p:spPr>
          <a:xfrm rot="20630925">
            <a:off x="5727615" y="2448720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675680" y="2206860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11.3%</a:t>
            </a:r>
            <a:endParaRPr lang="es-PE" sz="1050" b="1" dirty="0"/>
          </a:p>
        </p:txBody>
      </p:sp>
      <p:sp>
        <p:nvSpPr>
          <p:cNvPr id="28" name="27 Flecha circular"/>
          <p:cNvSpPr/>
          <p:nvPr/>
        </p:nvSpPr>
        <p:spPr>
          <a:xfrm rot="21163643">
            <a:off x="6342491" y="2291184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379462" y="2025204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4.7%</a:t>
            </a:r>
            <a:endParaRPr lang="es-PE" sz="1050" b="1" dirty="0"/>
          </a:p>
        </p:txBody>
      </p:sp>
      <p:sp>
        <p:nvSpPr>
          <p:cNvPr id="30" name="29 Flecha circular"/>
          <p:cNvSpPr/>
          <p:nvPr/>
        </p:nvSpPr>
        <p:spPr>
          <a:xfrm rot="21163643">
            <a:off x="5155377" y="2595364"/>
            <a:ext cx="570617" cy="385895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107840" y="2328359"/>
            <a:ext cx="703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7.7%</a:t>
            </a:r>
            <a:endParaRPr lang="es-PE" sz="1050" b="1" dirty="0"/>
          </a:p>
        </p:txBody>
      </p:sp>
    </p:spTree>
    <p:extLst>
      <p:ext uri="{BB962C8B-B14F-4D97-AF65-F5344CB8AC3E}">
        <p14:creationId xmlns:p14="http://schemas.microsoft.com/office/powerpoint/2010/main" val="30146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269247" y="282663"/>
            <a:ext cx="8874753" cy="577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200" b="1" dirty="0" smtClean="0">
                <a:latin typeface="+mn-lt"/>
              </a:rPr>
              <a:t>… el incremento del presupuesto fue distribuido de acuerdo a las prioridades de Gobierno</a:t>
            </a:r>
            <a:endParaRPr lang="es-PE" sz="2200" b="1" dirty="0">
              <a:latin typeface="+mn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864349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bg1"/>
                </a:solidFill>
              </a:rPr>
              <a:pPr algn="ctr"/>
              <a:t>7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539344" y="911128"/>
            <a:ext cx="79782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/>
              <a:t>Distribución  </a:t>
            </a:r>
            <a:r>
              <a:rPr lang="es-ES" sz="1600" b="1" dirty="0" smtClean="0"/>
              <a:t>Funcional del Incremento</a:t>
            </a:r>
            <a:endParaRPr lang="es-ES" sz="1600" b="1" dirty="0"/>
          </a:p>
          <a:p>
            <a:pPr algn="ctr">
              <a:defRPr/>
            </a:pPr>
            <a:r>
              <a:rPr lang="es-ES" sz="1400" dirty="0"/>
              <a:t>(</a:t>
            </a:r>
            <a:r>
              <a:rPr lang="es-ES" sz="1400" dirty="0" smtClean="0"/>
              <a:t>Millones de S/, y Estructura %)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1465126"/>
            <a:ext cx="7061200" cy="47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II.B Fuentes del Presupuesto</a:t>
            </a:r>
            <a:endParaRPr lang="es-PE" sz="2200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00827" y="6401567"/>
            <a:ext cx="2057400" cy="365125"/>
          </a:xfrm>
        </p:spPr>
        <p:txBody>
          <a:bodyPr/>
          <a:lstStyle/>
          <a:p>
            <a:pPr algn="ctr"/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 algn="ctr"/>
              <a:t>8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162" y="1703858"/>
            <a:ext cx="8172450" cy="33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>
          <a:xfrm>
            <a:off x="627162" y="250243"/>
            <a:ext cx="8516838" cy="53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b="1" dirty="0" smtClean="0">
                <a:latin typeface="+mn-lt"/>
              </a:rPr>
              <a:t>II.C Clasificacion Economica</a:t>
            </a:r>
            <a:endParaRPr lang="es-PE" sz="2200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64784" y="6469429"/>
            <a:ext cx="2057400" cy="365125"/>
          </a:xfrm>
        </p:spPr>
        <p:txBody>
          <a:bodyPr/>
          <a:lstStyle/>
          <a:p>
            <a:pPr algn="ctr"/>
            <a:fld id="{3A10AC81-0BCF-4A88-91DD-6D952CB3253A}" type="slidenum">
              <a:rPr lang="es-ES" b="1" smtClean="0">
                <a:solidFill>
                  <a:schemeClr val="bg1"/>
                </a:solidFill>
              </a:rPr>
              <a:pPr algn="ctr"/>
              <a:t>9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84" y="1454479"/>
            <a:ext cx="8118254" cy="34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10001</TotalTime>
  <Words>3407</Words>
  <Application>Microsoft Office PowerPoint</Application>
  <PresentationFormat>Presentación en pantalla (4:3)</PresentationFormat>
  <Paragraphs>544</Paragraphs>
  <Slides>49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Presentación de PowerPoint</vt:lpstr>
      <vt:lpstr>PROYECTO DE PRESUPUESTO PÚBLICO PARA EL AÑO FISCAL 2017</vt:lpstr>
      <vt:lpstr>Presentación de PowerPoint</vt:lpstr>
      <vt:lpstr>Supuestos Macroeconómicos del año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Fondos e Instrumentos Disponibles para el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Protección Social: Presupuesto 2017 de S/ 5,780 millones</vt:lpstr>
      <vt:lpstr>Trabajo: Presupuesto 2017 de S/ 414 millones</vt:lpstr>
      <vt:lpstr>Transportes y Comunicaciones: Presupuesto 2017 de S/ 14,491 millones</vt:lpstr>
      <vt:lpstr>Vivienda y Desarrollo Urbano: Presupuesto 2017 de S/ 2,080 millones  </vt:lpstr>
      <vt:lpstr>Ambiente: Presupuesto 2017 de S/ 2,462 millones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Figueroa Cajamarca, Francisco Lorenzo</dc:creator>
  <cp:lastModifiedBy>Luis Enrique Pineda Larzo</cp:lastModifiedBy>
  <cp:revision>1058</cp:revision>
  <cp:lastPrinted>2016-09-17T01:46:34Z</cp:lastPrinted>
  <dcterms:created xsi:type="dcterms:W3CDTF">2016-04-11T20:10:07Z</dcterms:created>
  <dcterms:modified xsi:type="dcterms:W3CDTF">2016-09-22T14:58:25Z</dcterms:modified>
</cp:coreProperties>
</file>