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handoutMasterIdLst>
    <p:handoutMasterId r:id="rId22"/>
  </p:handoutMasterIdLst>
  <p:sldIdLst>
    <p:sldId id="261" r:id="rId2"/>
    <p:sldId id="302" r:id="rId3"/>
    <p:sldId id="303" r:id="rId4"/>
    <p:sldId id="304" r:id="rId5"/>
    <p:sldId id="305" r:id="rId6"/>
    <p:sldId id="301" r:id="rId7"/>
    <p:sldId id="306" r:id="rId8"/>
    <p:sldId id="262" r:id="rId9"/>
    <p:sldId id="307" r:id="rId10"/>
    <p:sldId id="308" r:id="rId11"/>
    <p:sldId id="309" r:id="rId12"/>
    <p:sldId id="310" r:id="rId13"/>
    <p:sldId id="312" r:id="rId14"/>
    <p:sldId id="314" r:id="rId15"/>
    <p:sldId id="315" r:id="rId16"/>
    <p:sldId id="317" r:id="rId17"/>
    <p:sldId id="265" r:id="rId18"/>
    <p:sldId id="318" r:id="rId19"/>
    <p:sldId id="285" r:id="rId20"/>
  </p:sldIdLst>
  <p:sldSz cx="12192000" cy="6858000"/>
  <p:notesSz cx="9926638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  <a:srgbClr val="EE1C25"/>
    <a:srgbClr val="D2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9467" autoAdjust="0"/>
  </p:normalViewPr>
  <p:slideViewPr>
    <p:cSldViewPr snapToGrid="0">
      <p:cViewPr>
        <p:scale>
          <a:sx n="50" d="100"/>
          <a:sy n="50" d="100"/>
        </p:scale>
        <p:origin x="-1188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3A8FA-A548-46E9-A489-8F5F2BF4DFEC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6E35F325-8249-4795-A430-DC064355F18E}">
      <dgm:prSet phldrT="[Texto]"/>
      <dgm:spPr/>
      <dgm:t>
        <a:bodyPr/>
        <a:lstStyle/>
        <a:p>
          <a:r>
            <a:rPr lang="es-PE" b="1" dirty="0" smtClean="0"/>
            <a:t>ARTÍCULO 1. OBJETO DE LA LEY</a:t>
          </a:r>
          <a:endParaRPr lang="es-PE" dirty="0"/>
        </a:p>
      </dgm:t>
    </dgm:pt>
    <dgm:pt modelId="{78267807-8C2A-4717-9535-B5FD75222101}" type="parTrans" cxnId="{5D65B1DA-9CDD-4238-9A8C-8B78DBE2A8E0}">
      <dgm:prSet/>
      <dgm:spPr/>
      <dgm:t>
        <a:bodyPr/>
        <a:lstStyle/>
        <a:p>
          <a:endParaRPr lang="es-PE"/>
        </a:p>
      </dgm:t>
    </dgm:pt>
    <dgm:pt modelId="{93C47DFB-74E6-4D97-9688-E536C26A2EED}" type="sibTrans" cxnId="{5D65B1DA-9CDD-4238-9A8C-8B78DBE2A8E0}">
      <dgm:prSet/>
      <dgm:spPr/>
      <dgm:t>
        <a:bodyPr/>
        <a:lstStyle/>
        <a:p>
          <a:endParaRPr lang="es-PE"/>
        </a:p>
      </dgm:t>
    </dgm:pt>
    <dgm:pt modelId="{DC62454C-DA67-460C-B347-21674C18AA57}">
      <dgm:prSet/>
      <dgm:spPr/>
      <dgm:t>
        <a:bodyPr/>
        <a:lstStyle/>
        <a:p>
          <a:r>
            <a:rPr lang="es-PE" b="1" i="1" u="sng" dirty="0" smtClean="0"/>
            <a:t>Promover las Unidades Productivas en los Comedores Populares incluidos en el Programa de Complementación Alimentaria (PCA),</a:t>
          </a:r>
          <a:r>
            <a:rPr lang="es-PE" b="1" i="1" dirty="0" smtClean="0"/>
            <a:t> </a:t>
          </a:r>
          <a:r>
            <a:rPr lang="es-PE" dirty="0" smtClean="0"/>
            <a:t>en especialidades adecuadas a los beneficiarios(as) y a cada región del país, a fin de fomentar el trabajo productivo para su autosostenibilidad. </a:t>
          </a:r>
        </a:p>
      </dgm:t>
    </dgm:pt>
    <dgm:pt modelId="{55602426-D635-4E6E-AE5F-C52B11A71D83}" type="parTrans" cxnId="{350AC33F-36E6-4A58-91DA-6C1470A56488}">
      <dgm:prSet/>
      <dgm:spPr/>
      <dgm:t>
        <a:bodyPr/>
        <a:lstStyle/>
        <a:p>
          <a:endParaRPr lang="es-PE"/>
        </a:p>
      </dgm:t>
    </dgm:pt>
    <dgm:pt modelId="{C895334C-C8A4-49F3-A3D2-9794A2B4296B}" type="sibTrans" cxnId="{350AC33F-36E6-4A58-91DA-6C1470A56488}">
      <dgm:prSet/>
      <dgm:spPr/>
      <dgm:t>
        <a:bodyPr/>
        <a:lstStyle/>
        <a:p>
          <a:endParaRPr lang="es-PE"/>
        </a:p>
      </dgm:t>
    </dgm:pt>
    <dgm:pt modelId="{2A132BF0-27F8-425C-B3D1-4FD77E18BB52}">
      <dgm:prSet/>
      <dgm:spPr/>
      <dgm:t>
        <a:bodyPr/>
        <a:lstStyle/>
        <a:p>
          <a:r>
            <a:rPr lang="es-PE" b="1" dirty="0" smtClean="0"/>
            <a:t>ARTÍCULO 2.  ALCANCE</a:t>
          </a:r>
        </a:p>
      </dgm:t>
    </dgm:pt>
    <dgm:pt modelId="{C6A9F8FA-8901-4876-8BD9-C918BE6F1482}" type="parTrans" cxnId="{034D84D2-1E11-4714-818D-5DB52EA1B90D}">
      <dgm:prSet/>
      <dgm:spPr/>
      <dgm:t>
        <a:bodyPr/>
        <a:lstStyle/>
        <a:p>
          <a:endParaRPr lang="es-PE"/>
        </a:p>
      </dgm:t>
    </dgm:pt>
    <dgm:pt modelId="{7732F525-3A92-4AC5-A23F-6068328C5B6C}" type="sibTrans" cxnId="{034D84D2-1E11-4714-818D-5DB52EA1B90D}">
      <dgm:prSet/>
      <dgm:spPr/>
      <dgm:t>
        <a:bodyPr/>
        <a:lstStyle/>
        <a:p>
          <a:endParaRPr lang="es-PE"/>
        </a:p>
      </dgm:t>
    </dgm:pt>
    <dgm:pt modelId="{619AC2E8-653E-4682-94A2-40DE6F2B1B10}">
      <dgm:prSet/>
      <dgm:spPr/>
      <dgm:t>
        <a:bodyPr/>
        <a:lstStyle/>
        <a:p>
          <a:r>
            <a:rPr lang="es-PE" dirty="0" smtClean="0"/>
            <a:t>Las Unidades Productivas  se harán efectivas en los </a:t>
          </a:r>
          <a:r>
            <a:rPr lang="es-PE" b="1" i="1" u="sng" dirty="0" smtClean="0"/>
            <a:t>Comedores Populares</a:t>
          </a:r>
          <a:r>
            <a:rPr lang="es-PE" u="sng" dirty="0" smtClean="0"/>
            <a:t> </a:t>
          </a:r>
          <a:r>
            <a:rPr lang="es-PE" dirty="0" smtClean="0"/>
            <a:t>del País que estén conformadas, como tal, en la modalidad de “Comedores” del Programa de Complementación Alimentaria. </a:t>
          </a:r>
        </a:p>
      </dgm:t>
    </dgm:pt>
    <dgm:pt modelId="{3C7C4DCB-74E8-4FCE-8FDF-4D5200E3F61D}" type="parTrans" cxnId="{60FA6B1C-F70C-486F-99BF-AB5E5FB075D7}">
      <dgm:prSet/>
      <dgm:spPr/>
      <dgm:t>
        <a:bodyPr/>
        <a:lstStyle/>
        <a:p>
          <a:endParaRPr lang="es-PE"/>
        </a:p>
      </dgm:t>
    </dgm:pt>
    <dgm:pt modelId="{B55D3F57-AC27-47A6-92E9-66E82A656DA5}" type="sibTrans" cxnId="{60FA6B1C-F70C-486F-99BF-AB5E5FB075D7}">
      <dgm:prSet/>
      <dgm:spPr/>
      <dgm:t>
        <a:bodyPr/>
        <a:lstStyle/>
        <a:p>
          <a:endParaRPr lang="es-PE"/>
        </a:p>
      </dgm:t>
    </dgm:pt>
    <dgm:pt modelId="{3BDB4088-BEC4-45B0-9829-119791ADFDBB}">
      <dgm:prSet/>
      <dgm:spPr/>
      <dgm:t>
        <a:bodyPr/>
        <a:lstStyle/>
        <a:p>
          <a:r>
            <a:rPr lang="es-PE" b="1" smtClean="0"/>
            <a:t>ARTÍCULO 3.</a:t>
          </a:r>
          <a:r>
            <a:rPr lang="es-PE" smtClean="0"/>
            <a:t> </a:t>
          </a:r>
          <a:r>
            <a:rPr lang="es-PE" b="1" smtClean="0"/>
            <a:t>BENEFICIARIOS</a:t>
          </a:r>
          <a:endParaRPr lang="es-PE" b="1" dirty="0" smtClean="0"/>
        </a:p>
      </dgm:t>
    </dgm:pt>
    <dgm:pt modelId="{4B9232A8-3492-439D-A5B1-981FB1080A86}" type="parTrans" cxnId="{352D8E49-0F67-480E-9B7E-71218E9CD9AA}">
      <dgm:prSet/>
      <dgm:spPr/>
      <dgm:t>
        <a:bodyPr/>
        <a:lstStyle/>
        <a:p>
          <a:endParaRPr lang="es-PE"/>
        </a:p>
      </dgm:t>
    </dgm:pt>
    <dgm:pt modelId="{B30F66C4-CCEA-4D6E-9ECA-63245D19A519}" type="sibTrans" cxnId="{352D8E49-0F67-480E-9B7E-71218E9CD9AA}">
      <dgm:prSet/>
      <dgm:spPr/>
      <dgm:t>
        <a:bodyPr/>
        <a:lstStyle/>
        <a:p>
          <a:endParaRPr lang="es-PE"/>
        </a:p>
      </dgm:t>
    </dgm:pt>
    <dgm:pt modelId="{DBD1F001-A7F8-47C2-8191-5EAD48EFF18C}">
      <dgm:prSet/>
      <dgm:spPr/>
      <dgm:t>
        <a:bodyPr/>
        <a:lstStyle/>
        <a:p>
          <a:r>
            <a:rPr lang="es-PE" dirty="0" smtClean="0"/>
            <a:t>Los principales beneficiarios de las Unidades Productivas serán </a:t>
          </a:r>
          <a:r>
            <a:rPr lang="es-PE" b="1" i="1" dirty="0" smtClean="0"/>
            <a:t>las </a:t>
          </a:r>
          <a:r>
            <a:rPr lang="es-PE" b="1" i="1" u="sng" dirty="0" smtClean="0"/>
            <a:t>madres  de familia y mujeres que operan en los Comedores</a:t>
          </a:r>
          <a:r>
            <a:rPr lang="es-PE" b="1" i="1" dirty="0" smtClean="0"/>
            <a:t>.</a:t>
          </a:r>
          <a:r>
            <a:rPr lang="es-PE" dirty="0" smtClean="0"/>
            <a:t> Así mismo las personas que se encuentren es estado de vulnerabilidad.</a:t>
          </a:r>
          <a:endParaRPr lang="es-PE" dirty="0"/>
        </a:p>
      </dgm:t>
    </dgm:pt>
    <dgm:pt modelId="{2FA8E81D-8A10-4325-A6C1-E76175F062B1}" type="parTrans" cxnId="{9DDE1132-4C11-43FD-A3A0-1448A2F9CD67}">
      <dgm:prSet/>
      <dgm:spPr/>
      <dgm:t>
        <a:bodyPr/>
        <a:lstStyle/>
        <a:p>
          <a:endParaRPr lang="es-PE"/>
        </a:p>
      </dgm:t>
    </dgm:pt>
    <dgm:pt modelId="{39BDC116-991C-4B24-B31E-C8B7E5950006}" type="sibTrans" cxnId="{9DDE1132-4C11-43FD-A3A0-1448A2F9CD67}">
      <dgm:prSet/>
      <dgm:spPr/>
      <dgm:t>
        <a:bodyPr/>
        <a:lstStyle/>
        <a:p>
          <a:endParaRPr lang="es-PE"/>
        </a:p>
      </dgm:t>
    </dgm:pt>
    <dgm:pt modelId="{589CCE44-83CD-43AD-AC03-D5BE79B36574}" type="pres">
      <dgm:prSet presAssocID="{1EE3A8FA-A548-46E9-A489-8F5F2BF4DFE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583EF36A-6324-487B-80CE-E867DB65C4B8}" type="pres">
      <dgm:prSet presAssocID="{6E35F325-8249-4795-A430-DC064355F18E}" presName="comp" presStyleCnt="0"/>
      <dgm:spPr/>
    </dgm:pt>
    <dgm:pt modelId="{527FE70D-1EFC-4202-A41F-6540EB3F9B3D}" type="pres">
      <dgm:prSet presAssocID="{6E35F325-8249-4795-A430-DC064355F18E}" presName="box" presStyleLbl="node1" presStyleIdx="0" presStyleCnt="3" custLinFactNeighborX="6213" custLinFactNeighborY="-2341"/>
      <dgm:spPr/>
      <dgm:t>
        <a:bodyPr/>
        <a:lstStyle/>
        <a:p>
          <a:endParaRPr lang="es-PE"/>
        </a:p>
      </dgm:t>
    </dgm:pt>
    <dgm:pt modelId="{62563DF5-9FE2-45D4-9ECD-741311C9B1AB}" type="pres">
      <dgm:prSet presAssocID="{6E35F325-8249-4795-A430-DC064355F18E}" presName="img" presStyleLbl="fgImgPlace1" presStyleIdx="0" presStyleCnt="3" custScaleX="78974" custScaleY="7954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161D11F4-1620-4AA4-8509-3B180DF55789}" type="pres">
      <dgm:prSet presAssocID="{6E35F325-8249-4795-A430-DC064355F18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553A4DD-2DB7-4D68-85AC-070DBD7B506A}" type="pres">
      <dgm:prSet presAssocID="{93C47DFB-74E6-4D97-9688-E536C26A2EED}" presName="spacer" presStyleCnt="0"/>
      <dgm:spPr/>
    </dgm:pt>
    <dgm:pt modelId="{65BAC384-B3EE-48C2-87B7-B6E88ECBFEA5}" type="pres">
      <dgm:prSet presAssocID="{2A132BF0-27F8-425C-B3D1-4FD77E18BB52}" presName="comp" presStyleCnt="0"/>
      <dgm:spPr/>
    </dgm:pt>
    <dgm:pt modelId="{A1F64DFF-7E7A-4D19-86BC-483B15FC7950}" type="pres">
      <dgm:prSet presAssocID="{2A132BF0-27F8-425C-B3D1-4FD77E18BB52}" presName="box" presStyleLbl="node1" presStyleIdx="1" presStyleCnt="3"/>
      <dgm:spPr/>
      <dgm:t>
        <a:bodyPr/>
        <a:lstStyle/>
        <a:p>
          <a:endParaRPr lang="es-PE"/>
        </a:p>
      </dgm:t>
    </dgm:pt>
    <dgm:pt modelId="{60EB3B7A-F68C-4A3F-A5F4-31CE65C6F14A}" type="pres">
      <dgm:prSet presAssocID="{2A132BF0-27F8-425C-B3D1-4FD77E18BB52}" presName="img" presStyleLbl="fgImgPlace1" presStyleIdx="1" presStyleCnt="3" custScaleX="83563" custScaleY="7045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90EC5D1D-753F-421E-9E0C-06A81FAF5B8C}" type="pres">
      <dgm:prSet presAssocID="{2A132BF0-27F8-425C-B3D1-4FD77E18BB5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BB33B95-4EF0-4CD4-AFB6-1D02115C60F0}" type="pres">
      <dgm:prSet presAssocID="{7732F525-3A92-4AC5-A23F-6068328C5B6C}" presName="spacer" presStyleCnt="0"/>
      <dgm:spPr/>
    </dgm:pt>
    <dgm:pt modelId="{365B73B3-361D-4C77-8001-EACEBB6E5B4C}" type="pres">
      <dgm:prSet presAssocID="{3BDB4088-BEC4-45B0-9829-119791ADFDBB}" presName="comp" presStyleCnt="0"/>
      <dgm:spPr/>
    </dgm:pt>
    <dgm:pt modelId="{22C19B03-9E79-4012-B63A-C34E9D38C324}" type="pres">
      <dgm:prSet presAssocID="{3BDB4088-BEC4-45B0-9829-119791ADFDBB}" presName="box" presStyleLbl="node1" presStyleIdx="2" presStyleCnt="3"/>
      <dgm:spPr/>
      <dgm:t>
        <a:bodyPr/>
        <a:lstStyle/>
        <a:p>
          <a:endParaRPr lang="es-PE"/>
        </a:p>
      </dgm:t>
    </dgm:pt>
    <dgm:pt modelId="{F7044D1C-85D0-47EA-9B8C-65DDB0BDF2E9}" type="pres">
      <dgm:prSet presAssocID="{3BDB4088-BEC4-45B0-9829-119791ADFDBB}" presName="img" presStyleLbl="fgImgPlace1" presStyleIdx="2" presStyleCnt="3" custScaleX="86623" custScaleY="8636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s-PE"/>
        </a:p>
      </dgm:t>
    </dgm:pt>
    <dgm:pt modelId="{F456606F-3FC7-49E0-B303-5CF430994838}" type="pres">
      <dgm:prSet presAssocID="{3BDB4088-BEC4-45B0-9829-119791ADFDB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0FA6B1C-F70C-486F-99BF-AB5E5FB075D7}" srcId="{2A132BF0-27F8-425C-B3D1-4FD77E18BB52}" destId="{619AC2E8-653E-4682-94A2-40DE6F2B1B10}" srcOrd="0" destOrd="0" parTransId="{3C7C4DCB-74E8-4FCE-8FDF-4D5200E3F61D}" sibTransId="{B55D3F57-AC27-47A6-92E9-66E82A656DA5}"/>
    <dgm:cxn modelId="{AF31893E-0847-49E7-8718-2CE55F68B703}" type="presOf" srcId="{6E35F325-8249-4795-A430-DC064355F18E}" destId="{161D11F4-1620-4AA4-8509-3B180DF55789}" srcOrd="1" destOrd="0" presId="urn:microsoft.com/office/officeart/2005/8/layout/vList4"/>
    <dgm:cxn modelId="{A2CECC47-4C78-4149-A93D-2589D9FCDFCA}" type="presOf" srcId="{DC62454C-DA67-460C-B347-21674C18AA57}" destId="{527FE70D-1EFC-4202-A41F-6540EB3F9B3D}" srcOrd="0" destOrd="1" presId="urn:microsoft.com/office/officeart/2005/8/layout/vList4"/>
    <dgm:cxn modelId="{C777005F-D10D-42FD-B75D-0E80114BC336}" type="presOf" srcId="{3BDB4088-BEC4-45B0-9829-119791ADFDBB}" destId="{F456606F-3FC7-49E0-B303-5CF430994838}" srcOrd="1" destOrd="0" presId="urn:microsoft.com/office/officeart/2005/8/layout/vList4"/>
    <dgm:cxn modelId="{12ECC34A-B324-4CD0-9127-C23A1DCC2737}" type="presOf" srcId="{619AC2E8-653E-4682-94A2-40DE6F2B1B10}" destId="{A1F64DFF-7E7A-4D19-86BC-483B15FC7950}" srcOrd="0" destOrd="1" presId="urn:microsoft.com/office/officeart/2005/8/layout/vList4"/>
    <dgm:cxn modelId="{034D84D2-1E11-4714-818D-5DB52EA1B90D}" srcId="{1EE3A8FA-A548-46E9-A489-8F5F2BF4DFEC}" destId="{2A132BF0-27F8-425C-B3D1-4FD77E18BB52}" srcOrd="1" destOrd="0" parTransId="{C6A9F8FA-8901-4876-8BD9-C918BE6F1482}" sibTransId="{7732F525-3A92-4AC5-A23F-6068328C5B6C}"/>
    <dgm:cxn modelId="{C51091E3-3B05-4F9A-A931-314649011D3E}" type="presOf" srcId="{3BDB4088-BEC4-45B0-9829-119791ADFDBB}" destId="{22C19B03-9E79-4012-B63A-C34E9D38C324}" srcOrd="0" destOrd="0" presId="urn:microsoft.com/office/officeart/2005/8/layout/vList4"/>
    <dgm:cxn modelId="{5BC45BBA-CB0D-4AFE-941B-5B0804AF5715}" type="presOf" srcId="{1EE3A8FA-A548-46E9-A489-8F5F2BF4DFEC}" destId="{589CCE44-83CD-43AD-AC03-D5BE79B36574}" srcOrd="0" destOrd="0" presId="urn:microsoft.com/office/officeart/2005/8/layout/vList4"/>
    <dgm:cxn modelId="{352D8E49-0F67-480E-9B7E-71218E9CD9AA}" srcId="{1EE3A8FA-A548-46E9-A489-8F5F2BF4DFEC}" destId="{3BDB4088-BEC4-45B0-9829-119791ADFDBB}" srcOrd="2" destOrd="0" parTransId="{4B9232A8-3492-439D-A5B1-981FB1080A86}" sibTransId="{B30F66C4-CCEA-4D6E-9ECA-63245D19A519}"/>
    <dgm:cxn modelId="{31D0463F-F1E1-43AE-9D2B-F31E19483380}" type="presOf" srcId="{DBD1F001-A7F8-47C2-8191-5EAD48EFF18C}" destId="{F456606F-3FC7-49E0-B303-5CF430994838}" srcOrd="1" destOrd="1" presId="urn:microsoft.com/office/officeart/2005/8/layout/vList4"/>
    <dgm:cxn modelId="{350AC33F-36E6-4A58-91DA-6C1470A56488}" srcId="{6E35F325-8249-4795-A430-DC064355F18E}" destId="{DC62454C-DA67-460C-B347-21674C18AA57}" srcOrd="0" destOrd="0" parTransId="{55602426-D635-4E6E-AE5F-C52B11A71D83}" sibTransId="{C895334C-C8A4-49F3-A3D2-9794A2B4296B}"/>
    <dgm:cxn modelId="{8E2A7C77-44A7-4415-B125-D3C54C28A6CF}" type="presOf" srcId="{2A132BF0-27F8-425C-B3D1-4FD77E18BB52}" destId="{90EC5D1D-753F-421E-9E0C-06A81FAF5B8C}" srcOrd="1" destOrd="0" presId="urn:microsoft.com/office/officeart/2005/8/layout/vList4"/>
    <dgm:cxn modelId="{905241A7-33E8-4747-98DB-B7D1178850A3}" type="presOf" srcId="{DC62454C-DA67-460C-B347-21674C18AA57}" destId="{161D11F4-1620-4AA4-8509-3B180DF55789}" srcOrd="1" destOrd="1" presId="urn:microsoft.com/office/officeart/2005/8/layout/vList4"/>
    <dgm:cxn modelId="{A525DBB5-8C91-4BF5-B642-C5923DE4AD98}" type="presOf" srcId="{2A132BF0-27F8-425C-B3D1-4FD77E18BB52}" destId="{A1F64DFF-7E7A-4D19-86BC-483B15FC7950}" srcOrd="0" destOrd="0" presId="urn:microsoft.com/office/officeart/2005/8/layout/vList4"/>
    <dgm:cxn modelId="{32E43668-A960-4098-BBF6-AA175FE4F5E4}" type="presOf" srcId="{6E35F325-8249-4795-A430-DC064355F18E}" destId="{527FE70D-1EFC-4202-A41F-6540EB3F9B3D}" srcOrd="0" destOrd="0" presId="urn:microsoft.com/office/officeart/2005/8/layout/vList4"/>
    <dgm:cxn modelId="{9DDE1132-4C11-43FD-A3A0-1448A2F9CD67}" srcId="{3BDB4088-BEC4-45B0-9829-119791ADFDBB}" destId="{DBD1F001-A7F8-47C2-8191-5EAD48EFF18C}" srcOrd="0" destOrd="0" parTransId="{2FA8E81D-8A10-4325-A6C1-E76175F062B1}" sibTransId="{39BDC116-991C-4B24-B31E-C8B7E5950006}"/>
    <dgm:cxn modelId="{AEFB9249-2535-4086-B9AA-52BEDEC23EF6}" type="presOf" srcId="{619AC2E8-653E-4682-94A2-40DE6F2B1B10}" destId="{90EC5D1D-753F-421E-9E0C-06A81FAF5B8C}" srcOrd="1" destOrd="1" presId="urn:microsoft.com/office/officeart/2005/8/layout/vList4"/>
    <dgm:cxn modelId="{5D65B1DA-9CDD-4238-9A8C-8B78DBE2A8E0}" srcId="{1EE3A8FA-A548-46E9-A489-8F5F2BF4DFEC}" destId="{6E35F325-8249-4795-A430-DC064355F18E}" srcOrd="0" destOrd="0" parTransId="{78267807-8C2A-4717-9535-B5FD75222101}" sibTransId="{93C47DFB-74E6-4D97-9688-E536C26A2EED}"/>
    <dgm:cxn modelId="{5A4CA83F-795C-444E-A666-D1C1EC1D3604}" type="presOf" srcId="{DBD1F001-A7F8-47C2-8191-5EAD48EFF18C}" destId="{22C19B03-9E79-4012-B63A-C34E9D38C324}" srcOrd="0" destOrd="1" presId="urn:microsoft.com/office/officeart/2005/8/layout/vList4"/>
    <dgm:cxn modelId="{59670DF5-3A9B-4378-8ADD-95B5296500B5}" type="presParOf" srcId="{589CCE44-83CD-43AD-AC03-D5BE79B36574}" destId="{583EF36A-6324-487B-80CE-E867DB65C4B8}" srcOrd="0" destOrd="0" presId="urn:microsoft.com/office/officeart/2005/8/layout/vList4"/>
    <dgm:cxn modelId="{74D96692-F535-4202-A427-28909F01D4B5}" type="presParOf" srcId="{583EF36A-6324-487B-80CE-E867DB65C4B8}" destId="{527FE70D-1EFC-4202-A41F-6540EB3F9B3D}" srcOrd="0" destOrd="0" presId="urn:microsoft.com/office/officeart/2005/8/layout/vList4"/>
    <dgm:cxn modelId="{97F11503-79E0-4C7D-A8CF-722E05C4EEAC}" type="presParOf" srcId="{583EF36A-6324-487B-80CE-E867DB65C4B8}" destId="{62563DF5-9FE2-45D4-9ECD-741311C9B1AB}" srcOrd="1" destOrd="0" presId="urn:microsoft.com/office/officeart/2005/8/layout/vList4"/>
    <dgm:cxn modelId="{ABC3B7A5-8B67-49B5-BD1E-E2FA3BD3CB96}" type="presParOf" srcId="{583EF36A-6324-487B-80CE-E867DB65C4B8}" destId="{161D11F4-1620-4AA4-8509-3B180DF55789}" srcOrd="2" destOrd="0" presId="urn:microsoft.com/office/officeart/2005/8/layout/vList4"/>
    <dgm:cxn modelId="{5D8575B1-5A80-4D2C-AA0F-C920592ED7C7}" type="presParOf" srcId="{589CCE44-83CD-43AD-AC03-D5BE79B36574}" destId="{F553A4DD-2DB7-4D68-85AC-070DBD7B506A}" srcOrd="1" destOrd="0" presId="urn:microsoft.com/office/officeart/2005/8/layout/vList4"/>
    <dgm:cxn modelId="{50FE8A22-6E4F-4C03-BED7-DE310C1F1A0F}" type="presParOf" srcId="{589CCE44-83CD-43AD-AC03-D5BE79B36574}" destId="{65BAC384-B3EE-48C2-87B7-B6E88ECBFEA5}" srcOrd="2" destOrd="0" presId="urn:microsoft.com/office/officeart/2005/8/layout/vList4"/>
    <dgm:cxn modelId="{395052DC-2005-44F8-951B-2210D9C6D232}" type="presParOf" srcId="{65BAC384-B3EE-48C2-87B7-B6E88ECBFEA5}" destId="{A1F64DFF-7E7A-4D19-86BC-483B15FC7950}" srcOrd="0" destOrd="0" presId="urn:microsoft.com/office/officeart/2005/8/layout/vList4"/>
    <dgm:cxn modelId="{27A8EF0B-6850-4855-A23E-CD994D253B7C}" type="presParOf" srcId="{65BAC384-B3EE-48C2-87B7-B6E88ECBFEA5}" destId="{60EB3B7A-F68C-4A3F-A5F4-31CE65C6F14A}" srcOrd="1" destOrd="0" presId="urn:microsoft.com/office/officeart/2005/8/layout/vList4"/>
    <dgm:cxn modelId="{7AF7D5F8-E67B-40C1-A64F-87F03907C41F}" type="presParOf" srcId="{65BAC384-B3EE-48C2-87B7-B6E88ECBFEA5}" destId="{90EC5D1D-753F-421E-9E0C-06A81FAF5B8C}" srcOrd="2" destOrd="0" presId="urn:microsoft.com/office/officeart/2005/8/layout/vList4"/>
    <dgm:cxn modelId="{1B33A9AF-AFEC-432E-99AA-44EFCFFD878C}" type="presParOf" srcId="{589CCE44-83CD-43AD-AC03-D5BE79B36574}" destId="{7BB33B95-4EF0-4CD4-AFB6-1D02115C60F0}" srcOrd="3" destOrd="0" presId="urn:microsoft.com/office/officeart/2005/8/layout/vList4"/>
    <dgm:cxn modelId="{3CAFA321-1D65-4AAC-8184-7D72DC49B593}" type="presParOf" srcId="{589CCE44-83CD-43AD-AC03-D5BE79B36574}" destId="{365B73B3-361D-4C77-8001-EACEBB6E5B4C}" srcOrd="4" destOrd="0" presId="urn:microsoft.com/office/officeart/2005/8/layout/vList4"/>
    <dgm:cxn modelId="{30DB0EC8-25E4-4254-A187-1BCFA152112C}" type="presParOf" srcId="{365B73B3-361D-4C77-8001-EACEBB6E5B4C}" destId="{22C19B03-9E79-4012-B63A-C34E9D38C324}" srcOrd="0" destOrd="0" presId="urn:microsoft.com/office/officeart/2005/8/layout/vList4"/>
    <dgm:cxn modelId="{964196F3-39E5-451D-A1FA-7895C8131C8B}" type="presParOf" srcId="{365B73B3-361D-4C77-8001-EACEBB6E5B4C}" destId="{F7044D1C-85D0-47EA-9B8C-65DDB0BDF2E9}" srcOrd="1" destOrd="0" presId="urn:microsoft.com/office/officeart/2005/8/layout/vList4"/>
    <dgm:cxn modelId="{646D46A2-3500-4E4C-9AF3-3ACA8E1130F4}" type="presParOf" srcId="{365B73B3-361D-4C77-8001-EACEBB6E5B4C}" destId="{F456606F-3FC7-49E0-B303-5CF4309948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D864B9-9049-4A8E-B8EB-0A1CE09F5B56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C3521EA5-BE0D-4D36-B9F7-3AEB3C9480D7}">
      <dgm:prSet phldrT="[Texto]"/>
      <dgm:spPr/>
      <dgm:t>
        <a:bodyPr/>
        <a:lstStyle/>
        <a:p>
          <a:r>
            <a:rPr lang="es-PE" dirty="0" smtClean="0"/>
            <a:t>LEY GENERAL DE SALUD </a:t>
          </a:r>
          <a:endParaRPr lang="es-PE" dirty="0"/>
        </a:p>
      </dgm:t>
    </dgm:pt>
    <dgm:pt modelId="{1CD294FF-29C4-48FA-8D17-F9BD3AF91F54}" type="parTrans" cxnId="{A0E85FBA-A278-4E80-91E4-553D4345E65E}">
      <dgm:prSet/>
      <dgm:spPr/>
      <dgm:t>
        <a:bodyPr/>
        <a:lstStyle/>
        <a:p>
          <a:endParaRPr lang="es-PE"/>
        </a:p>
      </dgm:t>
    </dgm:pt>
    <dgm:pt modelId="{D96A8363-8060-4C86-8E34-698404174379}" type="sibTrans" cxnId="{A0E85FBA-A278-4E80-91E4-553D4345E65E}">
      <dgm:prSet/>
      <dgm:spPr/>
      <dgm:t>
        <a:bodyPr/>
        <a:lstStyle/>
        <a:p>
          <a:endParaRPr lang="es-PE"/>
        </a:p>
      </dgm:t>
    </dgm:pt>
    <dgm:pt modelId="{56979976-4E6A-445A-8806-F4FA9715C509}">
      <dgm:prSet phldrT="[Texto]" custT="1"/>
      <dgm:spPr/>
      <dgm:t>
        <a:bodyPr/>
        <a:lstStyle/>
        <a:p>
          <a:pPr algn="just"/>
          <a:r>
            <a:rPr lang="es-PE" sz="2400" dirty="0" smtClean="0"/>
            <a:t>Artículo 10: "Toda </a:t>
          </a:r>
          <a:r>
            <a:rPr lang="es-PE" sz="2400" b="1" dirty="0" smtClean="0"/>
            <a:t>persona tiene derecho a recibir una alimentación sana y suficiente para cubrir sus necesidades biológica</a:t>
          </a:r>
          <a:r>
            <a:rPr lang="es-PE" sz="2400" dirty="0" smtClean="0"/>
            <a:t>s (...). En los programas de nutrición y </a:t>
          </a:r>
          <a:r>
            <a:rPr lang="es-PE" sz="2400" b="1" dirty="0" smtClean="0"/>
            <a:t>asistencia alimentaria </a:t>
          </a:r>
          <a:r>
            <a:rPr lang="es-PE" sz="2400" dirty="0" smtClean="0"/>
            <a:t>el Estado brinda atención preferente al niño, a la madre gestante y lactante, al adolescente y el anciano en situación de abandono social“. </a:t>
          </a:r>
          <a:endParaRPr lang="es-PE" sz="2400" dirty="0"/>
        </a:p>
      </dgm:t>
    </dgm:pt>
    <dgm:pt modelId="{FBB114B2-2CF8-40B4-8246-3C6AE32DDFA5}" type="parTrans" cxnId="{9CFE411A-9D50-4C80-88B0-34CDFEC368B4}">
      <dgm:prSet/>
      <dgm:spPr/>
      <dgm:t>
        <a:bodyPr/>
        <a:lstStyle/>
        <a:p>
          <a:endParaRPr lang="es-PE"/>
        </a:p>
      </dgm:t>
    </dgm:pt>
    <dgm:pt modelId="{B9CCD0EB-AEED-4FDC-A253-DD261FD159A4}" type="sibTrans" cxnId="{9CFE411A-9D50-4C80-88B0-34CDFEC368B4}">
      <dgm:prSet/>
      <dgm:spPr/>
      <dgm:t>
        <a:bodyPr/>
        <a:lstStyle/>
        <a:p>
          <a:endParaRPr lang="es-PE"/>
        </a:p>
      </dgm:t>
    </dgm:pt>
    <dgm:pt modelId="{4F1CCCBF-0C91-410F-A088-8B24EB02FBCD}">
      <dgm:prSet phldrT="[Texto]"/>
      <dgm:spPr/>
      <dgm:t>
        <a:bodyPr/>
        <a:lstStyle/>
        <a:p>
          <a:r>
            <a:rPr lang="es-PE" dirty="0" smtClean="0"/>
            <a:t>DERECHO A LA ALIMENTACIÓN</a:t>
          </a:r>
          <a:endParaRPr lang="es-PE" dirty="0"/>
        </a:p>
      </dgm:t>
    </dgm:pt>
    <dgm:pt modelId="{7458F6DE-15A2-4627-9CEC-C4F9E9546985}" type="parTrans" cxnId="{C4547B13-BD61-467D-ABEB-86F795C649C0}">
      <dgm:prSet/>
      <dgm:spPr/>
      <dgm:t>
        <a:bodyPr/>
        <a:lstStyle/>
        <a:p>
          <a:endParaRPr lang="es-PE"/>
        </a:p>
      </dgm:t>
    </dgm:pt>
    <dgm:pt modelId="{95C9AE38-1D65-45E5-B707-842566FD74C1}" type="sibTrans" cxnId="{C4547B13-BD61-467D-ABEB-86F795C649C0}">
      <dgm:prSet/>
      <dgm:spPr/>
      <dgm:t>
        <a:bodyPr/>
        <a:lstStyle/>
        <a:p>
          <a:endParaRPr lang="es-PE"/>
        </a:p>
      </dgm:t>
    </dgm:pt>
    <dgm:pt modelId="{CC0C8972-358D-4212-910D-FFFD374A36F3}">
      <dgm:prSet phldrT="[Texto]" custT="1"/>
      <dgm:spPr/>
      <dgm:t>
        <a:bodyPr/>
        <a:lstStyle/>
        <a:p>
          <a:pPr algn="just"/>
          <a:r>
            <a:rPr lang="es-PE" sz="2400" dirty="0" smtClean="0"/>
            <a:t>Derecho a la alimentación es </a:t>
          </a:r>
          <a:r>
            <a:rPr lang="es-PE" sz="2400" b="1" dirty="0" smtClean="0"/>
            <a:t>inherente a todo ser humano y requiere de un compromiso que debe ser asumido por el Estado </a:t>
          </a:r>
          <a:r>
            <a:rPr lang="es-PE" sz="2400" dirty="0" smtClean="0"/>
            <a:t>y la sociedad en su conjunto</a:t>
          </a:r>
          <a:r>
            <a:rPr lang="es-PE" sz="3000" dirty="0" smtClean="0"/>
            <a:t>. </a:t>
          </a:r>
          <a:endParaRPr lang="es-PE" sz="3000" dirty="0"/>
        </a:p>
      </dgm:t>
    </dgm:pt>
    <dgm:pt modelId="{9B478770-471A-4EAF-A787-353625C0D526}" type="parTrans" cxnId="{10DB7D76-4AD5-4D3E-B58B-63C167D37A93}">
      <dgm:prSet/>
      <dgm:spPr/>
      <dgm:t>
        <a:bodyPr/>
        <a:lstStyle/>
        <a:p>
          <a:endParaRPr lang="es-PE"/>
        </a:p>
      </dgm:t>
    </dgm:pt>
    <dgm:pt modelId="{5C6813E8-F99D-4677-BC4F-6B5D31CE6772}" type="sibTrans" cxnId="{10DB7D76-4AD5-4D3E-B58B-63C167D37A93}">
      <dgm:prSet/>
      <dgm:spPr/>
      <dgm:t>
        <a:bodyPr/>
        <a:lstStyle/>
        <a:p>
          <a:endParaRPr lang="es-PE"/>
        </a:p>
      </dgm:t>
    </dgm:pt>
    <dgm:pt modelId="{6A6D8F35-22A4-4D12-942C-5074D8CFBA92}" type="pres">
      <dgm:prSet presAssocID="{21D864B9-9049-4A8E-B8EB-0A1CE09F5B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08156EE-FEDA-45FB-8720-14FB29D1325A}" type="pres">
      <dgm:prSet presAssocID="{C3521EA5-BE0D-4D36-B9F7-3AEB3C9480D7}" presName="linNode" presStyleCnt="0"/>
      <dgm:spPr/>
    </dgm:pt>
    <dgm:pt modelId="{25EF63B7-884F-43F2-81A8-FBC21033E663}" type="pres">
      <dgm:prSet presAssocID="{C3521EA5-BE0D-4D36-B9F7-3AEB3C9480D7}" presName="parentText" presStyleLbl="node1" presStyleIdx="0" presStyleCnt="2" custScaleX="85766" custScaleY="61787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2E4157-A356-4392-A23A-8145621FFCCD}" type="pres">
      <dgm:prSet presAssocID="{C3521EA5-BE0D-4D36-B9F7-3AEB3C9480D7}" presName="descendantText" presStyleLbl="alignAccFollowNode1" presStyleIdx="0" presStyleCnt="2" custScaleX="125213" custScaleY="12600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D461652-57B1-4BE6-8245-DEE01D403B3A}" type="pres">
      <dgm:prSet presAssocID="{D96A8363-8060-4C86-8E34-698404174379}" presName="sp" presStyleCnt="0"/>
      <dgm:spPr/>
    </dgm:pt>
    <dgm:pt modelId="{4032BE0D-0EE3-48D9-AD12-2DE4D15DAC72}" type="pres">
      <dgm:prSet presAssocID="{4F1CCCBF-0C91-410F-A088-8B24EB02FBCD}" presName="linNode" presStyleCnt="0"/>
      <dgm:spPr/>
    </dgm:pt>
    <dgm:pt modelId="{DF704658-09FE-4C49-A510-BAFF36DAD2F6}" type="pres">
      <dgm:prSet presAssocID="{4F1CCCBF-0C91-410F-A088-8B24EB02FBCD}" presName="parentText" presStyleLbl="node1" presStyleIdx="1" presStyleCnt="2" custScaleX="79431" custScaleY="61787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1B5806E-AEF3-4D17-B245-60995AF85BEC}" type="pres">
      <dgm:prSet presAssocID="{4F1CCCBF-0C91-410F-A088-8B24EB02FBCD}" presName="descendantText" presStyleLbl="alignAccFollowNode1" presStyleIdx="1" presStyleCnt="2" custScaleX="11758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4547B13-BD61-467D-ABEB-86F795C649C0}" srcId="{21D864B9-9049-4A8E-B8EB-0A1CE09F5B56}" destId="{4F1CCCBF-0C91-410F-A088-8B24EB02FBCD}" srcOrd="1" destOrd="0" parTransId="{7458F6DE-15A2-4627-9CEC-C4F9E9546985}" sibTransId="{95C9AE38-1D65-45E5-B707-842566FD74C1}"/>
    <dgm:cxn modelId="{31B90765-D6CB-4A75-BAB0-73207C43AC25}" type="presOf" srcId="{21D864B9-9049-4A8E-B8EB-0A1CE09F5B56}" destId="{6A6D8F35-22A4-4D12-942C-5074D8CFBA92}" srcOrd="0" destOrd="0" presId="urn:microsoft.com/office/officeart/2005/8/layout/vList5"/>
    <dgm:cxn modelId="{9CFE411A-9D50-4C80-88B0-34CDFEC368B4}" srcId="{C3521EA5-BE0D-4D36-B9F7-3AEB3C9480D7}" destId="{56979976-4E6A-445A-8806-F4FA9715C509}" srcOrd="0" destOrd="0" parTransId="{FBB114B2-2CF8-40B4-8246-3C6AE32DDFA5}" sibTransId="{B9CCD0EB-AEED-4FDC-A253-DD261FD159A4}"/>
    <dgm:cxn modelId="{66923302-2ABE-4CD6-9DE5-0FC1FCAC5613}" type="presOf" srcId="{C3521EA5-BE0D-4D36-B9F7-3AEB3C9480D7}" destId="{25EF63B7-884F-43F2-81A8-FBC21033E663}" srcOrd="0" destOrd="0" presId="urn:microsoft.com/office/officeart/2005/8/layout/vList5"/>
    <dgm:cxn modelId="{10DB7D76-4AD5-4D3E-B58B-63C167D37A93}" srcId="{4F1CCCBF-0C91-410F-A088-8B24EB02FBCD}" destId="{CC0C8972-358D-4212-910D-FFFD374A36F3}" srcOrd="0" destOrd="0" parTransId="{9B478770-471A-4EAF-A787-353625C0D526}" sibTransId="{5C6813E8-F99D-4677-BC4F-6B5D31CE6772}"/>
    <dgm:cxn modelId="{68C00E46-FD93-4827-84FB-A91947288175}" type="presOf" srcId="{CC0C8972-358D-4212-910D-FFFD374A36F3}" destId="{E1B5806E-AEF3-4D17-B245-60995AF85BEC}" srcOrd="0" destOrd="0" presId="urn:microsoft.com/office/officeart/2005/8/layout/vList5"/>
    <dgm:cxn modelId="{A0E85FBA-A278-4E80-91E4-553D4345E65E}" srcId="{21D864B9-9049-4A8E-B8EB-0A1CE09F5B56}" destId="{C3521EA5-BE0D-4D36-B9F7-3AEB3C9480D7}" srcOrd="0" destOrd="0" parTransId="{1CD294FF-29C4-48FA-8D17-F9BD3AF91F54}" sibTransId="{D96A8363-8060-4C86-8E34-698404174379}"/>
    <dgm:cxn modelId="{93C56062-A062-495A-B445-120334EB47BE}" type="presOf" srcId="{56979976-4E6A-445A-8806-F4FA9715C509}" destId="{402E4157-A356-4392-A23A-8145621FFCCD}" srcOrd="0" destOrd="0" presId="urn:microsoft.com/office/officeart/2005/8/layout/vList5"/>
    <dgm:cxn modelId="{D8E34587-F416-4B78-B72D-13291917DD1A}" type="presOf" srcId="{4F1CCCBF-0C91-410F-A088-8B24EB02FBCD}" destId="{DF704658-09FE-4C49-A510-BAFF36DAD2F6}" srcOrd="0" destOrd="0" presId="urn:microsoft.com/office/officeart/2005/8/layout/vList5"/>
    <dgm:cxn modelId="{CC479198-CBB8-4A3A-B29E-13E95BB31860}" type="presParOf" srcId="{6A6D8F35-22A4-4D12-942C-5074D8CFBA92}" destId="{108156EE-FEDA-45FB-8720-14FB29D1325A}" srcOrd="0" destOrd="0" presId="urn:microsoft.com/office/officeart/2005/8/layout/vList5"/>
    <dgm:cxn modelId="{835574D5-3C15-4DA2-927D-EFF867DA7BF5}" type="presParOf" srcId="{108156EE-FEDA-45FB-8720-14FB29D1325A}" destId="{25EF63B7-884F-43F2-81A8-FBC21033E663}" srcOrd="0" destOrd="0" presId="urn:microsoft.com/office/officeart/2005/8/layout/vList5"/>
    <dgm:cxn modelId="{C345AD8F-DA3A-478C-838B-3B0C6E069DAC}" type="presParOf" srcId="{108156EE-FEDA-45FB-8720-14FB29D1325A}" destId="{402E4157-A356-4392-A23A-8145621FFCCD}" srcOrd="1" destOrd="0" presId="urn:microsoft.com/office/officeart/2005/8/layout/vList5"/>
    <dgm:cxn modelId="{BD807220-9BEA-4612-87AB-7C41CD154A8F}" type="presParOf" srcId="{6A6D8F35-22A4-4D12-942C-5074D8CFBA92}" destId="{0D461652-57B1-4BE6-8245-DEE01D403B3A}" srcOrd="1" destOrd="0" presId="urn:microsoft.com/office/officeart/2005/8/layout/vList5"/>
    <dgm:cxn modelId="{DDB8B790-D64D-486A-AA87-6A35D92A88E7}" type="presParOf" srcId="{6A6D8F35-22A4-4D12-942C-5074D8CFBA92}" destId="{4032BE0D-0EE3-48D9-AD12-2DE4D15DAC72}" srcOrd="2" destOrd="0" presId="urn:microsoft.com/office/officeart/2005/8/layout/vList5"/>
    <dgm:cxn modelId="{BDFD2AF6-7BCB-45A7-BAD1-96A44B333589}" type="presParOf" srcId="{4032BE0D-0EE3-48D9-AD12-2DE4D15DAC72}" destId="{DF704658-09FE-4C49-A510-BAFF36DAD2F6}" srcOrd="0" destOrd="0" presId="urn:microsoft.com/office/officeart/2005/8/layout/vList5"/>
    <dgm:cxn modelId="{12716804-3761-42A8-BCF4-A41B1DAE7E88}" type="presParOf" srcId="{4032BE0D-0EE3-48D9-AD12-2DE4D15DAC72}" destId="{E1B5806E-AEF3-4D17-B245-60995AF85B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6A2C39-6BB4-4633-BBAE-8972E16DDD70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1A26ABBD-82FA-4D20-92A6-E38849ACCD98}">
      <dgm:prSet phldrT="[Texto]" custT="1"/>
      <dgm:spPr/>
      <dgm:t>
        <a:bodyPr/>
        <a:lstStyle/>
        <a:p>
          <a:r>
            <a:rPr lang="es-PE" sz="2400" b="1" dirty="0" smtClean="0"/>
            <a:t>1.</a:t>
          </a:r>
          <a:r>
            <a:rPr lang="es-PE" sz="2400" dirty="0" smtClean="0"/>
            <a:t> </a:t>
          </a:r>
          <a:endParaRPr lang="es-PE" sz="2400" dirty="0"/>
        </a:p>
      </dgm:t>
    </dgm:pt>
    <dgm:pt modelId="{9BD17968-6638-4921-A745-A1CE61FED115}" type="parTrans" cxnId="{CC4F995E-BE6E-4406-A0C0-8A8CA517C128}">
      <dgm:prSet/>
      <dgm:spPr/>
      <dgm:t>
        <a:bodyPr/>
        <a:lstStyle/>
        <a:p>
          <a:endParaRPr lang="es-PE" sz="2000"/>
        </a:p>
      </dgm:t>
    </dgm:pt>
    <dgm:pt modelId="{CC990F99-972B-4C07-9883-94FA68307B0F}" type="sibTrans" cxnId="{CC4F995E-BE6E-4406-A0C0-8A8CA517C128}">
      <dgm:prSet/>
      <dgm:spPr/>
      <dgm:t>
        <a:bodyPr/>
        <a:lstStyle/>
        <a:p>
          <a:endParaRPr lang="es-PE" sz="2000"/>
        </a:p>
      </dgm:t>
    </dgm:pt>
    <dgm:pt modelId="{92E585B0-4000-42CD-90C6-D9E210750E03}">
      <dgm:prSet phldrT="[Texto]" custT="1"/>
      <dgm:spPr/>
      <dgm:t>
        <a:bodyPr/>
        <a:lstStyle/>
        <a:p>
          <a:pPr algn="just"/>
          <a:r>
            <a:rPr lang="es-PE" sz="1600" dirty="0" smtClean="0"/>
            <a:t>El país ha tenido algunos intentos de apoyar a la población en situación de pobreza con diversas ayudas alimenticias. </a:t>
          </a:r>
          <a:endParaRPr lang="es-PE" sz="1600" dirty="0"/>
        </a:p>
      </dgm:t>
    </dgm:pt>
    <dgm:pt modelId="{DC5F6E42-45F1-4B64-88A5-D8F93C3F8B90}" type="parTrans" cxnId="{6A826734-8CEF-447B-9DDC-E180B814F5BD}">
      <dgm:prSet/>
      <dgm:spPr/>
      <dgm:t>
        <a:bodyPr/>
        <a:lstStyle/>
        <a:p>
          <a:endParaRPr lang="es-PE" sz="2000"/>
        </a:p>
      </dgm:t>
    </dgm:pt>
    <dgm:pt modelId="{91A36A05-B4F0-43C0-BE09-51D57B61849E}" type="sibTrans" cxnId="{6A826734-8CEF-447B-9DDC-E180B814F5BD}">
      <dgm:prSet/>
      <dgm:spPr/>
      <dgm:t>
        <a:bodyPr/>
        <a:lstStyle/>
        <a:p>
          <a:endParaRPr lang="es-PE" sz="2000"/>
        </a:p>
      </dgm:t>
    </dgm:pt>
    <dgm:pt modelId="{2F8A14B3-C7BD-493C-AEA1-4EA6C8B8176B}">
      <dgm:prSet phldrT="[Texto]" custT="1"/>
      <dgm:spPr/>
      <dgm:t>
        <a:bodyPr/>
        <a:lstStyle/>
        <a:p>
          <a:r>
            <a:rPr lang="es-PE" sz="2400" b="1" dirty="0" smtClean="0"/>
            <a:t>2. </a:t>
          </a:r>
          <a:endParaRPr lang="es-PE" sz="2400" b="1" dirty="0"/>
        </a:p>
      </dgm:t>
    </dgm:pt>
    <dgm:pt modelId="{2D456952-0D31-41BA-A5B0-31272BB1AA7C}" type="parTrans" cxnId="{85740BF5-3446-47BA-B2C2-4313643635B8}">
      <dgm:prSet/>
      <dgm:spPr/>
      <dgm:t>
        <a:bodyPr/>
        <a:lstStyle/>
        <a:p>
          <a:endParaRPr lang="es-PE" sz="2000"/>
        </a:p>
      </dgm:t>
    </dgm:pt>
    <dgm:pt modelId="{C4006132-F08A-46A0-92CC-99AD0B7C3B61}" type="sibTrans" cxnId="{85740BF5-3446-47BA-B2C2-4313643635B8}">
      <dgm:prSet/>
      <dgm:spPr/>
      <dgm:t>
        <a:bodyPr/>
        <a:lstStyle/>
        <a:p>
          <a:endParaRPr lang="es-PE" sz="2000"/>
        </a:p>
      </dgm:t>
    </dgm:pt>
    <dgm:pt modelId="{1223904A-F75B-422B-BFD1-37A412FF8248}">
      <dgm:prSet phldrT="[Texto]" custT="1"/>
      <dgm:spPr/>
      <dgm:t>
        <a:bodyPr/>
        <a:lstStyle/>
        <a:p>
          <a:pPr algn="just"/>
          <a:r>
            <a:rPr lang="es-PE" sz="1600" dirty="0" smtClean="0"/>
            <a:t>En 1992 nació el </a:t>
          </a:r>
          <a:r>
            <a:rPr lang="es-PE" sz="1600" b="1" dirty="0" smtClean="0"/>
            <a:t>PROGRAMA NACIONAL DE ASISTENCIA ALIMENTARIA </a:t>
          </a:r>
          <a:r>
            <a:rPr lang="es-PE" sz="1600" dirty="0" smtClean="0"/>
            <a:t>(PRONAA), para brindar apoyos alimentarios a las áreas urbanas marginales y las zonas rurales más deprimidas del país.</a:t>
          </a:r>
          <a:endParaRPr lang="es-PE" sz="1600" dirty="0"/>
        </a:p>
      </dgm:t>
    </dgm:pt>
    <dgm:pt modelId="{E87E5AEF-DB43-4846-9B91-6187AE36D1FC}" type="parTrans" cxnId="{9103FA06-234C-447A-8186-90CD3982D73D}">
      <dgm:prSet/>
      <dgm:spPr/>
      <dgm:t>
        <a:bodyPr/>
        <a:lstStyle/>
        <a:p>
          <a:endParaRPr lang="es-PE" sz="2000"/>
        </a:p>
      </dgm:t>
    </dgm:pt>
    <dgm:pt modelId="{A80D97C5-171B-4310-BC17-A78DB0029E99}" type="sibTrans" cxnId="{9103FA06-234C-447A-8186-90CD3982D73D}">
      <dgm:prSet/>
      <dgm:spPr/>
      <dgm:t>
        <a:bodyPr/>
        <a:lstStyle/>
        <a:p>
          <a:endParaRPr lang="es-PE" sz="2000"/>
        </a:p>
      </dgm:t>
    </dgm:pt>
    <dgm:pt modelId="{EB239799-F916-4F2C-B7B1-95A1E927BF25}">
      <dgm:prSet phldrT="[Texto]" custT="1"/>
      <dgm:spPr/>
      <dgm:t>
        <a:bodyPr/>
        <a:lstStyle/>
        <a:p>
          <a:r>
            <a:rPr lang="es-PE" sz="2400" b="1" dirty="0" smtClean="0"/>
            <a:t>3.</a:t>
          </a:r>
          <a:endParaRPr lang="es-PE" sz="2400" b="1" dirty="0"/>
        </a:p>
      </dgm:t>
    </dgm:pt>
    <dgm:pt modelId="{27C5020F-8834-44F6-ADE6-5D5EDF15D631}" type="parTrans" cxnId="{8F1A6894-5D05-4D24-8C6A-0211BDED8B16}">
      <dgm:prSet/>
      <dgm:spPr/>
      <dgm:t>
        <a:bodyPr/>
        <a:lstStyle/>
        <a:p>
          <a:endParaRPr lang="es-PE" sz="2000"/>
        </a:p>
      </dgm:t>
    </dgm:pt>
    <dgm:pt modelId="{5C9C7D1B-B813-4A0B-897C-3D375D87EEF6}" type="sibTrans" cxnId="{8F1A6894-5D05-4D24-8C6A-0211BDED8B16}">
      <dgm:prSet/>
      <dgm:spPr/>
      <dgm:t>
        <a:bodyPr/>
        <a:lstStyle/>
        <a:p>
          <a:endParaRPr lang="es-PE" sz="2000"/>
        </a:p>
      </dgm:t>
    </dgm:pt>
    <dgm:pt modelId="{E9C0AA94-570A-4C67-8372-4C07451DFC37}">
      <dgm:prSet phldrT="[Texto]" custT="1"/>
      <dgm:spPr/>
      <dgm:t>
        <a:bodyPr/>
        <a:lstStyle/>
        <a:p>
          <a:pPr algn="just"/>
          <a:r>
            <a:rPr lang="es-PE" sz="1600" dirty="0" smtClean="0"/>
            <a:t>Sin embargo en 1999, con la Ley N°27060, se autorizó al </a:t>
          </a:r>
          <a:r>
            <a:rPr lang="es-PE" sz="1600" b="1" dirty="0" smtClean="0"/>
            <a:t>PRONAA</a:t>
          </a:r>
          <a:r>
            <a:rPr lang="es-PE" sz="1600" dirty="0" smtClean="0"/>
            <a:t>, a adquirir directamente productos alimenticios nacionales a los pequeños productores locales, a fin de promover la compra a los pequeños productores. </a:t>
          </a:r>
          <a:endParaRPr lang="es-PE" sz="1600" dirty="0"/>
        </a:p>
      </dgm:t>
    </dgm:pt>
    <dgm:pt modelId="{893538E9-8C0A-4454-9E17-3AC0750F5841}" type="parTrans" cxnId="{8CAFC419-4BD1-43FE-8F22-606A12360FF7}">
      <dgm:prSet/>
      <dgm:spPr/>
      <dgm:t>
        <a:bodyPr/>
        <a:lstStyle/>
        <a:p>
          <a:endParaRPr lang="es-PE" sz="2000"/>
        </a:p>
      </dgm:t>
    </dgm:pt>
    <dgm:pt modelId="{4EFEC592-330A-49FB-AFCE-9463736E0EAF}" type="sibTrans" cxnId="{8CAFC419-4BD1-43FE-8F22-606A12360FF7}">
      <dgm:prSet/>
      <dgm:spPr/>
      <dgm:t>
        <a:bodyPr/>
        <a:lstStyle/>
        <a:p>
          <a:endParaRPr lang="es-PE" sz="2000"/>
        </a:p>
      </dgm:t>
    </dgm:pt>
    <dgm:pt modelId="{9D6C0CA3-3FF3-46D4-B2AD-273E37806AC2}">
      <dgm:prSet phldrT="[Texto]" custT="1"/>
      <dgm:spPr/>
      <dgm:t>
        <a:bodyPr/>
        <a:lstStyle/>
        <a:p>
          <a:pPr algn="just"/>
          <a:r>
            <a:rPr lang="es-PE" sz="1600" dirty="0" smtClean="0"/>
            <a:t>Todas estas reformas que ha sufrido el PRONAA la hicieron poco eficiente, por lo que el Poder Ejecutivo decidió cerrarlo en el año 2012 y </a:t>
          </a:r>
          <a:r>
            <a:rPr lang="es-PE" sz="1600" b="0" dirty="0" smtClean="0"/>
            <a:t>crear</a:t>
          </a:r>
          <a:r>
            <a:rPr lang="es-PE" sz="1600" b="1" dirty="0" smtClean="0"/>
            <a:t> </a:t>
          </a:r>
          <a:r>
            <a:rPr lang="es-PE" sz="1600" b="0" dirty="0" smtClean="0"/>
            <a:t>el</a:t>
          </a:r>
          <a:r>
            <a:rPr lang="es-PE" sz="1600" b="1" dirty="0" smtClean="0"/>
            <a:t> QALI WARMA, </a:t>
          </a:r>
          <a:r>
            <a:rPr lang="es-PE" sz="1600" dirty="0" smtClean="0"/>
            <a:t>destinada a la  en atención alimentaria para niños, entre 3 y 12 años, que asisten a la escuela Pública o Privada.</a:t>
          </a:r>
          <a:endParaRPr lang="es-PE" sz="1600" dirty="0"/>
        </a:p>
      </dgm:t>
    </dgm:pt>
    <dgm:pt modelId="{49E8F473-C219-45C4-A1D9-15EC59D3DC99}" type="parTrans" cxnId="{0BBD6B8B-F2AF-4D14-8CFF-F98A16088D3A}">
      <dgm:prSet/>
      <dgm:spPr/>
      <dgm:t>
        <a:bodyPr/>
        <a:lstStyle/>
        <a:p>
          <a:endParaRPr lang="es-PE" sz="2000"/>
        </a:p>
      </dgm:t>
    </dgm:pt>
    <dgm:pt modelId="{8732D7B3-300B-4780-9C05-7BB9FDD52FBC}" type="sibTrans" cxnId="{0BBD6B8B-F2AF-4D14-8CFF-F98A16088D3A}">
      <dgm:prSet/>
      <dgm:spPr/>
      <dgm:t>
        <a:bodyPr/>
        <a:lstStyle/>
        <a:p>
          <a:endParaRPr lang="es-PE" sz="2000"/>
        </a:p>
      </dgm:t>
    </dgm:pt>
    <dgm:pt modelId="{5F304C33-849B-4B4A-9CD0-E8B82F120871}">
      <dgm:prSet phldrT="[Texto]" custT="1"/>
      <dgm:spPr/>
      <dgm:t>
        <a:bodyPr/>
        <a:lstStyle/>
        <a:p>
          <a:r>
            <a:rPr lang="es-PE" sz="2400" b="1" dirty="0" smtClean="0">
              <a:solidFill>
                <a:schemeClr val="bg1"/>
              </a:solidFill>
            </a:rPr>
            <a:t>4.</a:t>
          </a:r>
          <a:endParaRPr lang="es-PE" sz="2400" b="1" dirty="0">
            <a:solidFill>
              <a:schemeClr val="bg1"/>
            </a:solidFill>
          </a:endParaRPr>
        </a:p>
      </dgm:t>
    </dgm:pt>
    <dgm:pt modelId="{190EAB57-5455-439D-B92B-CE9669527ED9}" type="parTrans" cxnId="{9A175FF3-FC75-4A3C-9180-008679699E53}">
      <dgm:prSet/>
      <dgm:spPr/>
      <dgm:t>
        <a:bodyPr/>
        <a:lstStyle/>
        <a:p>
          <a:endParaRPr lang="es-PE" sz="2000"/>
        </a:p>
      </dgm:t>
    </dgm:pt>
    <dgm:pt modelId="{18CA58AD-BBD9-4EF1-84D1-AC499F566F73}" type="sibTrans" cxnId="{9A175FF3-FC75-4A3C-9180-008679699E53}">
      <dgm:prSet/>
      <dgm:spPr/>
      <dgm:t>
        <a:bodyPr/>
        <a:lstStyle/>
        <a:p>
          <a:endParaRPr lang="es-PE" sz="2000"/>
        </a:p>
      </dgm:t>
    </dgm:pt>
    <dgm:pt modelId="{B8AEF8A7-A69D-4078-A402-265C7F4089E2}">
      <dgm:prSet phldrT="[Texto]" custT="1"/>
      <dgm:spPr/>
      <dgm:t>
        <a:bodyPr/>
        <a:lstStyle/>
        <a:p>
          <a:pPr algn="just"/>
          <a:r>
            <a:rPr lang="es-PE" sz="1600" dirty="0" smtClean="0"/>
            <a:t>Este programa actualmente sigue funcionando pero solo </a:t>
          </a:r>
          <a:r>
            <a:rPr lang="es-PE" sz="1600" b="1" dirty="0" smtClean="0"/>
            <a:t>atiende a la población infantil peruana</a:t>
          </a:r>
          <a:r>
            <a:rPr lang="es-PE" sz="1600" dirty="0" smtClean="0"/>
            <a:t>, quedando no cubierta el resto de la población en </a:t>
          </a:r>
          <a:r>
            <a:rPr lang="es-PE" sz="1600" b="1" dirty="0" smtClean="0"/>
            <a:t>situación de pobreza y pobreza extrema  </a:t>
          </a:r>
          <a:r>
            <a:rPr lang="es-PE" sz="1600" dirty="0" smtClean="0"/>
            <a:t>y que sobretodo presenta altas </a:t>
          </a:r>
          <a:r>
            <a:rPr lang="es-PE" sz="1600" b="1" dirty="0" smtClean="0"/>
            <a:t>tasas de desnutrición y pobreza</a:t>
          </a:r>
          <a:r>
            <a:rPr lang="es-PE" sz="1600" dirty="0" smtClean="0"/>
            <a:t>.  </a:t>
          </a:r>
          <a:endParaRPr lang="es-PE" sz="1600" dirty="0"/>
        </a:p>
      </dgm:t>
    </dgm:pt>
    <dgm:pt modelId="{F6270D3B-1703-46A1-A856-BEA60E0F0EAC}" type="parTrans" cxnId="{5924C7B4-A580-4632-A3AD-AD49417892C7}">
      <dgm:prSet/>
      <dgm:spPr/>
      <dgm:t>
        <a:bodyPr/>
        <a:lstStyle/>
        <a:p>
          <a:endParaRPr lang="es-PE" sz="2000"/>
        </a:p>
      </dgm:t>
    </dgm:pt>
    <dgm:pt modelId="{70006E43-081E-4BF3-A389-F1A82AE922B7}" type="sibTrans" cxnId="{5924C7B4-A580-4632-A3AD-AD49417892C7}">
      <dgm:prSet/>
      <dgm:spPr/>
      <dgm:t>
        <a:bodyPr/>
        <a:lstStyle/>
        <a:p>
          <a:endParaRPr lang="es-PE" sz="2000"/>
        </a:p>
      </dgm:t>
    </dgm:pt>
    <dgm:pt modelId="{64A37391-6344-49C7-B1FE-CF2C6E8DE4A6}">
      <dgm:prSet phldrT="[Texto]" custT="1"/>
      <dgm:spPr/>
      <dgm:t>
        <a:bodyPr/>
        <a:lstStyle/>
        <a:p>
          <a:r>
            <a:rPr lang="es-PE" sz="2400" b="1" dirty="0" smtClean="0">
              <a:solidFill>
                <a:schemeClr val="bg1"/>
              </a:solidFill>
            </a:rPr>
            <a:t>5.</a:t>
          </a:r>
          <a:endParaRPr lang="es-PE" sz="2400" b="1" dirty="0">
            <a:solidFill>
              <a:schemeClr val="bg1"/>
            </a:solidFill>
          </a:endParaRPr>
        </a:p>
      </dgm:t>
    </dgm:pt>
    <dgm:pt modelId="{6BEC4DC7-602F-4717-9EF5-E8E31A31AB70}" type="parTrans" cxnId="{9E7EE09D-792C-4030-8453-C0E6C37024BA}">
      <dgm:prSet/>
      <dgm:spPr/>
      <dgm:t>
        <a:bodyPr/>
        <a:lstStyle/>
        <a:p>
          <a:endParaRPr lang="es-PE" sz="2000"/>
        </a:p>
      </dgm:t>
    </dgm:pt>
    <dgm:pt modelId="{B06E30CF-C538-4B90-9CB3-AEEDAB2D7894}" type="sibTrans" cxnId="{9E7EE09D-792C-4030-8453-C0E6C37024BA}">
      <dgm:prSet/>
      <dgm:spPr/>
      <dgm:t>
        <a:bodyPr/>
        <a:lstStyle/>
        <a:p>
          <a:endParaRPr lang="es-PE" sz="2000"/>
        </a:p>
      </dgm:t>
    </dgm:pt>
    <dgm:pt modelId="{9DDBD098-CF5D-45A3-BD7F-85BA0B34CEED}" type="pres">
      <dgm:prSet presAssocID="{896A2C39-6BB4-4633-BBAE-8972E16DDD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178DA1A-8CF6-4681-9DC6-BFC021C1BCE9}" type="pres">
      <dgm:prSet presAssocID="{1A26ABBD-82FA-4D20-92A6-E38849ACCD98}" presName="composite" presStyleCnt="0"/>
      <dgm:spPr/>
    </dgm:pt>
    <dgm:pt modelId="{3DE8D55E-E281-4707-B38D-73C1F288AB9B}" type="pres">
      <dgm:prSet presAssocID="{1A26ABBD-82FA-4D20-92A6-E38849ACCD9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85C261-98A1-49D0-BFC6-CA59DC4441AC}" type="pres">
      <dgm:prSet presAssocID="{1A26ABBD-82FA-4D20-92A6-E38849ACCD9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7CF6F6B-B89C-4917-BCCE-E5BE3FEBAD48}" type="pres">
      <dgm:prSet presAssocID="{CC990F99-972B-4C07-9883-94FA68307B0F}" presName="sp" presStyleCnt="0"/>
      <dgm:spPr/>
    </dgm:pt>
    <dgm:pt modelId="{FBC33CE8-36B4-4449-A028-B866795B1DCB}" type="pres">
      <dgm:prSet presAssocID="{2F8A14B3-C7BD-493C-AEA1-4EA6C8B8176B}" presName="composite" presStyleCnt="0"/>
      <dgm:spPr/>
    </dgm:pt>
    <dgm:pt modelId="{16905BAE-49DE-49F3-A4B5-28BF65BE177B}" type="pres">
      <dgm:prSet presAssocID="{2F8A14B3-C7BD-493C-AEA1-4EA6C8B8176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3A93888-59C6-484F-BF9F-D66EEE20A615}" type="pres">
      <dgm:prSet presAssocID="{2F8A14B3-C7BD-493C-AEA1-4EA6C8B8176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4C22837-41CA-4D7D-B590-D2236534A7B9}" type="pres">
      <dgm:prSet presAssocID="{C4006132-F08A-46A0-92CC-99AD0B7C3B61}" presName="sp" presStyleCnt="0"/>
      <dgm:spPr/>
    </dgm:pt>
    <dgm:pt modelId="{A62F8ED3-D287-443D-BCCD-FB00A9824491}" type="pres">
      <dgm:prSet presAssocID="{EB239799-F916-4F2C-B7B1-95A1E927BF25}" presName="composite" presStyleCnt="0"/>
      <dgm:spPr/>
    </dgm:pt>
    <dgm:pt modelId="{399D78EF-14C3-4A48-91E9-A25ACE05FDCF}" type="pres">
      <dgm:prSet presAssocID="{EB239799-F916-4F2C-B7B1-95A1E927BF2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DA2C1BC-600C-47A2-BD9C-FB0C02488AC7}" type="pres">
      <dgm:prSet presAssocID="{EB239799-F916-4F2C-B7B1-95A1E927BF2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5837978-54E8-4485-A473-A756AA8A5326}" type="pres">
      <dgm:prSet presAssocID="{5C9C7D1B-B813-4A0B-897C-3D375D87EEF6}" presName="sp" presStyleCnt="0"/>
      <dgm:spPr/>
    </dgm:pt>
    <dgm:pt modelId="{72813331-4086-401F-AAD3-9A2AF6E4C98E}" type="pres">
      <dgm:prSet presAssocID="{5F304C33-849B-4B4A-9CD0-E8B82F120871}" presName="composite" presStyleCnt="0"/>
      <dgm:spPr/>
    </dgm:pt>
    <dgm:pt modelId="{4086B7F5-FEDF-48D3-A277-4E733E79216E}" type="pres">
      <dgm:prSet presAssocID="{5F304C33-849B-4B4A-9CD0-E8B82F12087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863B824-9E75-45D2-AB75-04B15CF67F05}" type="pres">
      <dgm:prSet presAssocID="{5F304C33-849B-4B4A-9CD0-E8B82F12087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D41A909-47DE-42BA-A3C1-B01DD28C1C43}" type="pres">
      <dgm:prSet presAssocID="{18CA58AD-BBD9-4EF1-84D1-AC499F566F73}" presName="sp" presStyleCnt="0"/>
      <dgm:spPr/>
    </dgm:pt>
    <dgm:pt modelId="{0633F092-D528-4659-92CB-2CC6B79384EE}" type="pres">
      <dgm:prSet presAssocID="{64A37391-6344-49C7-B1FE-CF2C6E8DE4A6}" presName="composite" presStyleCnt="0"/>
      <dgm:spPr/>
    </dgm:pt>
    <dgm:pt modelId="{C542971F-5A72-4A98-BCCE-AB81DCE74CD8}" type="pres">
      <dgm:prSet presAssocID="{64A37391-6344-49C7-B1FE-CF2C6E8DE4A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35EE95A-20DB-434C-89F7-12C4E0717A10}" type="pres">
      <dgm:prSet presAssocID="{64A37391-6344-49C7-B1FE-CF2C6E8DE4A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103FA06-234C-447A-8186-90CD3982D73D}" srcId="{2F8A14B3-C7BD-493C-AEA1-4EA6C8B8176B}" destId="{1223904A-F75B-422B-BFD1-37A412FF8248}" srcOrd="0" destOrd="0" parTransId="{E87E5AEF-DB43-4846-9B91-6187AE36D1FC}" sibTransId="{A80D97C5-171B-4310-BC17-A78DB0029E99}"/>
    <dgm:cxn modelId="{07B29881-F27A-42C8-8E8B-2FEE64F26EBD}" type="presOf" srcId="{2F8A14B3-C7BD-493C-AEA1-4EA6C8B8176B}" destId="{16905BAE-49DE-49F3-A4B5-28BF65BE177B}" srcOrd="0" destOrd="0" presId="urn:microsoft.com/office/officeart/2005/8/layout/chevron2"/>
    <dgm:cxn modelId="{3FC4289A-7C3B-4C5D-BD83-C4169E73A001}" type="presOf" srcId="{9D6C0CA3-3FF3-46D4-B2AD-273E37806AC2}" destId="{9863B824-9E75-45D2-AB75-04B15CF67F05}" srcOrd="0" destOrd="0" presId="urn:microsoft.com/office/officeart/2005/8/layout/chevron2"/>
    <dgm:cxn modelId="{6A826734-8CEF-447B-9DDC-E180B814F5BD}" srcId="{1A26ABBD-82FA-4D20-92A6-E38849ACCD98}" destId="{92E585B0-4000-42CD-90C6-D9E210750E03}" srcOrd="0" destOrd="0" parTransId="{DC5F6E42-45F1-4B64-88A5-D8F93C3F8B90}" sibTransId="{91A36A05-B4F0-43C0-BE09-51D57B61849E}"/>
    <dgm:cxn modelId="{9E7EE09D-792C-4030-8453-C0E6C37024BA}" srcId="{896A2C39-6BB4-4633-BBAE-8972E16DDD70}" destId="{64A37391-6344-49C7-B1FE-CF2C6E8DE4A6}" srcOrd="4" destOrd="0" parTransId="{6BEC4DC7-602F-4717-9EF5-E8E31A31AB70}" sibTransId="{B06E30CF-C538-4B90-9CB3-AEEDAB2D7894}"/>
    <dgm:cxn modelId="{5924C7B4-A580-4632-A3AD-AD49417892C7}" srcId="{64A37391-6344-49C7-B1FE-CF2C6E8DE4A6}" destId="{B8AEF8A7-A69D-4078-A402-265C7F4089E2}" srcOrd="0" destOrd="0" parTransId="{F6270D3B-1703-46A1-A856-BEA60E0F0EAC}" sibTransId="{70006E43-081E-4BF3-A389-F1A82AE922B7}"/>
    <dgm:cxn modelId="{A637E3CF-3A36-4DE3-A7C3-3CF2406CC379}" type="presOf" srcId="{92E585B0-4000-42CD-90C6-D9E210750E03}" destId="{5285C261-98A1-49D0-BFC6-CA59DC4441AC}" srcOrd="0" destOrd="0" presId="urn:microsoft.com/office/officeart/2005/8/layout/chevron2"/>
    <dgm:cxn modelId="{9EC961D8-D42D-4943-AB9B-D85C17468E83}" type="presOf" srcId="{EB239799-F916-4F2C-B7B1-95A1E927BF25}" destId="{399D78EF-14C3-4A48-91E9-A25ACE05FDCF}" srcOrd="0" destOrd="0" presId="urn:microsoft.com/office/officeart/2005/8/layout/chevron2"/>
    <dgm:cxn modelId="{AA50C350-FFC2-474B-B5B4-18B30FD03199}" type="presOf" srcId="{B8AEF8A7-A69D-4078-A402-265C7F4089E2}" destId="{535EE95A-20DB-434C-89F7-12C4E0717A10}" srcOrd="0" destOrd="0" presId="urn:microsoft.com/office/officeart/2005/8/layout/chevron2"/>
    <dgm:cxn modelId="{C18E4005-9B04-4568-909F-65B0912ABC05}" type="presOf" srcId="{1A26ABBD-82FA-4D20-92A6-E38849ACCD98}" destId="{3DE8D55E-E281-4707-B38D-73C1F288AB9B}" srcOrd="0" destOrd="0" presId="urn:microsoft.com/office/officeart/2005/8/layout/chevron2"/>
    <dgm:cxn modelId="{93F6CC29-A937-4DB7-B290-03C67461611C}" type="presOf" srcId="{5F304C33-849B-4B4A-9CD0-E8B82F120871}" destId="{4086B7F5-FEDF-48D3-A277-4E733E79216E}" srcOrd="0" destOrd="0" presId="urn:microsoft.com/office/officeart/2005/8/layout/chevron2"/>
    <dgm:cxn modelId="{958FC37D-21DE-4715-A487-C67A393EDE43}" type="presOf" srcId="{1223904A-F75B-422B-BFD1-37A412FF8248}" destId="{F3A93888-59C6-484F-BF9F-D66EEE20A615}" srcOrd="0" destOrd="0" presId="urn:microsoft.com/office/officeart/2005/8/layout/chevron2"/>
    <dgm:cxn modelId="{85740BF5-3446-47BA-B2C2-4313643635B8}" srcId="{896A2C39-6BB4-4633-BBAE-8972E16DDD70}" destId="{2F8A14B3-C7BD-493C-AEA1-4EA6C8B8176B}" srcOrd="1" destOrd="0" parTransId="{2D456952-0D31-41BA-A5B0-31272BB1AA7C}" sibTransId="{C4006132-F08A-46A0-92CC-99AD0B7C3B61}"/>
    <dgm:cxn modelId="{DE25BE7A-A6E3-4DAE-8A80-0EDE69A8B7A6}" type="presOf" srcId="{896A2C39-6BB4-4633-BBAE-8972E16DDD70}" destId="{9DDBD098-CF5D-45A3-BD7F-85BA0B34CEED}" srcOrd="0" destOrd="0" presId="urn:microsoft.com/office/officeart/2005/8/layout/chevron2"/>
    <dgm:cxn modelId="{9A175FF3-FC75-4A3C-9180-008679699E53}" srcId="{896A2C39-6BB4-4633-BBAE-8972E16DDD70}" destId="{5F304C33-849B-4B4A-9CD0-E8B82F120871}" srcOrd="3" destOrd="0" parTransId="{190EAB57-5455-439D-B92B-CE9669527ED9}" sibTransId="{18CA58AD-BBD9-4EF1-84D1-AC499F566F73}"/>
    <dgm:cxn modelId="{0BBD6B8B-F2AF-4D14-8CFF-F98A16088D3A}" srcId="{5F304C33-849B-4B4A-9CD0-E8B82F120871}" destId="{9D6C0CA3-3FF3-46D4-B2AD-273E37806AC2}" srcOrd="0" destOrd="0" parTransId="{49E8F473-C219-45C4-A1D9-15EC59D3DC99}" sibTransId="{8732D7B3-300B-4780-9C05-7BB9FDD52FBC}"/>
    <dgm:cxn modelId="{8CAFC419-4BD1-43FE-8F22-606A12360FF7}" srcId="{EB239799-F916-4F2C-B7B1-95A1E927BF25}" destId="{E9C0AA94-570A-4C67-8372-4C07451DFC37}" srcOrd="0" destOrd="0" parTransId="{893538E9-8C0A-4454-9E17-3AC0750F5841}" sibTransId="{4EFEC592-330A-49FB-AFCE-9463736E0EAF}"/>
    <dgm:cxn modelId="{350C71BF-77C7-435B-BE9C-E73AFB9FAFA0}" type="presOf" srcId="{64A37391-6344-49C7-B1FE-CF2C6E8DE4A6}" destId="{C542971F-5A72-4A98-BCCE-AB81DCE74CD8}" srcOrd="0" destOrd="0" presId="urn:microsoft.com/office/officeart/2005/8/layout/chevron2"/>
    <dgm:cxn modelId="{740E06D2-98C8-44E9-908A-A758604EB207}" type="presOf" srcId="{E9C0AA94-570A-4C67-8372-4C07451DFC37}" destId="{DDA2C1BC-600C-47A2-BD9C-FB0C02488AC7}" srcOrd="0" destOrd="0" presId="urn:microsoft.com/office/officeart/2005/8/layout/chevron2"/>
    <dgm:cxn modelId="{CC4F995E-BE6E-4406-A0C0-8A8CA517C128}" srcId="{896A2C39-6BB4-4633-BBAE-8972E16DDD70}" destId="{1A26ABBD-82FA-4D20-92A6-E38849ACCD98}" srcOrd="0" destOrd="0" parTransId="{9BD17968-6638-4921-A745-A1CE61FED115}" sibTransId="{CC990F99-972B-4C07-9883-94FA68307B0F}"/>
    <dgm:cxn modelId="{8F1A6894-5D05-4D24-8C6A-0211BDED8B16}" srcId="{896A2C39-6BB4-4633-BBAE-8972E16DDD70}" destId="{EB239799-F916-4F2C-B7B1-95A1E927BF25}" srcOrd="2" destOrd="0" parTransId="{27C5020F-8834-44F6-ADE6-5D5EDF15D631}" sibTransId="{5C9C7D1B-B813-4A0B-897C-3D375D87EEF6}"/>
    <dgm:cxn modelId="{C8A6BC25-BD05-413C-99D8-735F7476696F}" type="presParOf" srcId="{9DDBD098-CF5D-45A3-BD7F-85BA0B34CEED}" destId="{9178DA1A-8CF6-4681-9DC6-BFC021C1BCE9}" srcOrd="0" destOrd="0" presId="urn:microsoft.com/office/officeart/2005/8/layout/chevron2"/>
    <dgm:cxn modelId="{FC73ADF8-5A40-4092-B4BD-E0215C97E586}" type="presParOf" srcId="{9178DA1A-8CF6-4681-9DC6-BFC021C1BCE9}" destId="{3DE8D55E-E281-4707-B38D-73C1F288AB9B}" srcOrd="0" destOrd="0" presId="urn:microsoft.com/office/officeart/2005/8/layout/chevron2"/>
    <dgm:cxn modelId="{50A43219-E3F3-4D7C-A034-078E009B325E}" type="presParOf" srcId="{9178DA1A-8CF6-4681-9DC6-BFC021C1BCE9}" destId="{5285C261-98A1-49D0-BFC6-CA59DC4441AC}" srcOrd="1" destOrd="0" presId="urn:microsoft.com/office/officeart/2005/8/layout/chevron2"/>
    <dgm:cxn modelId="{64ACF3FA-FD78-44C5-997E-5A6A4906AAE3}" type="presParOf" srcId="{9DDBD098-CF5D-45A3-BD7F-85BA0B34CEED}" destId="{97CF6F6B-B89C-4917-BCCE-E5BE3FEBAD48}" srcOrd="1" destOrd="0" presId="urn:microsoft.com/office/officeart/2005/8/layout/chevron2"/>
    <dgm:cxn modelId="{EB9CB7B8-71E2-4C60-8FD9-D393B0D0FBDE}" type="presParOf" srcId="{9DDBD098-CF5D-45A3-BD7F-85BA0B34CEED}" destId="{FBC33CE8-36B4-4449-A028-B866795B1DCB}" srcOrd="2" destOrd="0" presId="urn:microsoft.com/office/officeart/2005/8/layout/chevron2"/>
    <dgm:cxn modelId="{E2B8B145-3999-4F6C-872E-9C1CE32C62FE}" type="presParOf" srcId="{FBC33CE8-36B4-4449-A028-B866795B1DCB}" destId="{16905BAE-49DE-49F3-A4B5-28BF65BE177B}" srcOrd="0" destOrd="0" presId="urn:microsoft.com/office/officeart/2005/8/layout/chevron2"/>
    <dgm:cxn modelId="{5FF3A5A2-F495-4E79-9025-B4A179E57E39}" type="presParOf" srcId="{FBC33CE8-36B4-4449-A028-B866795B1DCB}" destId="{F3A93888-59C6-484F-BF9F-D66EEE20A615}" srcOrd="1" destOrd="0" presId="urn:microsoft.com/office/officeart/2005/8/layout/chevron2"/>
    <dgm:cxn modelId="{78112398-A619-4CAA-AF64-D2ED20DF13F7}" type="presParOf" srcId="{9DDBD098-CF5D-45A3-BD7F-85BA0B34CEED}" destId="{F4C22837-41CA-4D7D-B590-D2236534A7B9}" srcOrd="3" destOrd="0" presId="urn:microsoft.com/office/officeart/2005/8/layout/chevron2"/>
    <dgm:cxn modelId="{40EE7B4F-2DDC-470D-B3C4-23389FF92DD4}" type="presParOf" srcId="{9DDBD098-CF5D-45A3-BD7F-85BA0B34CEED}" destId="{A62F8ED3-D287-443D-BCCD-FB00A9824491}" srcOrd="4" destOrd="0" presId="urn:microsoft.com/office/officeart/2005/8/layout/chevron2"/>
    <dgm:cxn modelId="{442C71B1-1E95-455E-84C6-128411B4DAC0}" type="presParOf" srcId="{A62F8ED3-D287-443D-BCCD-FB00A9824491}" destId="{399D78EF-14C3-4A48-91E9-A25ACE05FDCF}" srcOrd="0" destOrd="0" presId="urn:microsoft.com/office/officeart/2005/8/layout/chevron2"/>
    <dgm:cxn modelId="{12CDB788-954F-4A20-9E03-517C98F02244}" type="presParOf" srcId="{A62F8ED3-D287-443D-BCCD-FB00A9824491}" destId="{DDA2C1BC-600C-47A2-BD9C-FB0C02488AC7}" srcOrd="1" destOrd="0" presId="urn:microsoft.com/office/officeart/2005/8/layout/chevron2"/>
    <dgm:cxn modelId="{66A71474-EBAC-4ACA-8101-3697F8C03354}" type="presParOf" srcId="{9DDBD098-CF5D-45A3-BD7F-85BA0B34CEED}" destId="{A5837978-54E8-4485-A473-A756AA8A5326}" srcOrd="5" destOrd="0" presId="urn:microsoft.com/office/officeart/2005/8/layout/chevron2"/>
    <dgm:cxn modelId="{71AC3291-1DB8-4090-8CDC-784ED0DA782E}" type="presParOf" srcId="{9DDBD098-CF5D-45A3-BD7F-85BA0B34CEED}" destId="{72813331-4086-401F-AAD3-9A2AF6E4C98E}" srcOrd="6" destOrd="0" presId="urn:microsoft.com/office/officeart/2005/8/layout/chevron2"/>
    <dgm:cxn modelId="{D2C8180B-2B98-4AFF-B757-65182131E390}" type="presParOf" srcId="{72813331-4086-401F-AAD3-9A2AF6E4C98E}" destId="{4086B7F5-FEDF-48D3-A277-4E733E79216E}" srcOrd="0" destOrd="0" presId="urn:microsoft.com/office/officeart/2005/8/layout/chevron2"/>
    <dgm:cxn modelId="{45DAF2A5-886F-4AEB-8A4F-A7F84E6FF8D9}" type="presParOf" srcId="{72813331-4086-401F-AAD3-9A2AF6E4C98E}" destId="{9863B824-9E75-45D2-AB75-04B15CF67F05}" srcOrd="1" destOrd="0" presId="urn:microsoft.com/office/officeart/2005/8/layout/chevron2"/>
    <dgm:cxn modelId="{9ADDB0B9-D35B-4AEC-9073-C67C6E80E4D6}" type="presParOf" srcId="{9DDBD098-CF5D-45A3-BD7F-85BA0B34CEED}" destId="{2D41A909-47DE-42BA-A3C1-B01DD28C1C43}" srcOrd="7" destOrd="0" presId="urn:microsoft.com/office/officeart/2005/8/layout/chevron2"/>
    <dgm:cxn modelId="{9BACA3F1-5BEC-478C-96B3-2D063BBEBE43}" type="presParOf" srcId="{9DDBD098-CF5D-45A3-BD7F-85BA0B34CEED}" destId="{0633F092-D528-4659-92CB-2CC6B79384EE}" srcOrd="8" destOrd="0" presId="urn:microsoft.com/office/officeart/2005/8/layout/chevron2"/>
    <dgm:cxn modelId="{89FA8ED8-F15B-45DD-B78B-5D1EE04A18F6}" type="presParOf" srcId="{0633F092-D528-4659-92CB-2CC6B79384EE}" destId="{C542971F-5A72-4A98-BCCE-AB81DCE74CD8}" srcOrd="0" destOrd="0" presId="urn:microsoft.com/office/officeart/2005/8/layout/chevron2"/>
    <dgm:cxn modelId="{9A99F65D-FEB0-4435-AEE3-F45E13040CAF}" type="presParOf" srcId="{0633F092-D528-4659-92CB-2CC6B79384EE}" destId="{535EE95A-20DB-434C-89F7-12C4E0717A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7C5281-8B92-46BD-961C-ED1D0D58F171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CBA1B0A6-7EA0-4FB6-8472-2D790B155BC3}">
      <dgm:prSet phldrT="[Texto]" custT="1"/>
      <dgm:spPr/>
      <dgm:t>
        <a:bodyPr/>
        <a:lstStyle/>
        <a:p>
          <a:pPr algn="just"/>
          <a:r>
            <a:rPr lang="es-PE" sz="2000" dirty="0" smtClean="0"/>
            <a:t>De este modo, tomando como fundamento el ser humano y su dignidad, esta propuesta de Ley busca </a:t>
          </a:r>
          <a:r>
            <a:rPr lang="es-PE" sz="2000" b="1" i="1" dirty="0" smtClean="0"/>
            <a:t>A</a:t>
          </a:r>
          <a:r>
            <a:rPr lang="es-PE" sz="2000" b="1" i="1" u="sng" dirty="0" smtClean="0"/>
            <a:t>LCANZAR UN MEJOR NIVEL DE DESARROLLO AUTOSOSTENIDO</a:t>
          </a:r>
          <a:r>
            <a:rPr lang="es-PE" sz="2000" b="1" i="1" dirty="0" smtClean="0"/>
            <a:t> </a:t>
          </a:r>
          <a:r>
            <a:rPr lang="es-PE" sz="2000" dirty="0" smtClean="0"/>
            <a:t>del mismo, a través de su estabilidad económica y seguridad alimentaria de las personas de muy escasos recursos, en un país como Perú, en que la brecha de desigualdad entre los diferentes niveles socioeconómicos se hace cada vez mayor.  </a:t>
          </a:r>
          <a:endParaRPr lang="es-PE" sz="2000" dirty="0"/>
        </a:p>
      </dgm:t>
    </dgm:pt>
    <dgm:pt modelId="{CACCF67D-4C54-4C9F-97C0-45CEF0BC3750}" type="parTrans" cxnId="{BCE1B29A-28A0-4BFB-80CA-AF6F1167D993}">
      <dgm:prSet/>
      <dgm:spPr/>
      <dgm:t>
        <a:bodyPr/>
        <a:lstStyle/>
        <a:p>
          <a:endParaRPr lang="es-PE"/>
        </a:p>
      </dgm:t>
    </dgm:pt>
    <dgm:pt modelId="{705D8914-2101-405D-83A8-133C76C5EEAF}" type="sibTrans" cxnId="{BCE1B29A-28A0-4BFB-80CA-AF6F1167D993}">
      <dgm:prSet/>
      <dgm:spPr/>
      <dgm:t>
        <a:bodyPr/>
        <a:lstStyle/>
        <a:p>
          <a:endParaRPr lang="es-PE"/>
        </a:p>
      </dgm:t>
    </dgm:pt>
    <dgm:pt modelId="{F3FFBC54-2F8D-4907-B1CA-B00A9920F650}">
      <dgm:prSet/>
      <dgm:spPr/>
      <dgm:t>
        <a:bodyPr/>
        <a:lstStyle/>
        <a:p>
          <a:pPr algn="just"/>
          <a:r>
            <a:rPr lang="es-PE" dirty="0" smtClean="0"/>
            <a:t>Mediante la promoción de las Unidades Productivas, </a:t>
          </a:r>
          <a:r>
            <a:rPr lang="es-PE" b="1" i="1" u="sng" dirty="0" smtClean="0"/>
            <a:t>SE BUSCA DESARROLLAR COMEDORES POPULARES PRODUCTIVOS, QUE PERMITAN EL AUTOFINANCIAMIENTO DE LOS MISMOS,</a:t>
          </a:r>
          <a:r>
            <a:rPr lang="es-PE" dirty="0" smtClean="0"/>
            <a:t> planteando un proceso de ampliación de oportunidades con equidad y justicia: vida saludable, acceso al conocimiento, vida decorosa, desarrollo de capacidades, habilidades y destrezas, mejor salud, niñez sin anemia y mejores resultados educativos.</a:t>
          </a:r>
          <a:endParaRPr lang="es-P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5328D-A1F7-4095-A6AA-1EF52A023D17}" type="parTrans" cxnId="{16537EA5-8245-4AB9-9F78-22D5210F9752}">
      <dgm:prSet/>
      <dgm:spPr/>
      <dgm:t>
        <a:bodyPr/>
        <a:lstStyle/>
        <a:p>
          <a:endParaRPr lang="es-PE"/>
        </a:p>
      </dgm:t>
    </dgm:pt>
    <dgm:pt modelId="{DAF3C797-3348-436C-87B3-67D54EDCC3D2}" type="sibTrans" cxnId="{16537EA5-8245-4AB9-9F78-22D5210F9752}">
      <dgm:prSet/>
      <dgm:spPr/>
      <dgm:t>
        <a:bodyPr/>
        <a:lstStyle/>
        <a:p>
          <a:endParaRPr lang="es-PE"/>
        </a:p>
      </dgm:t>
    </dgm:pt>
    <dgm:pt modelId="{212AFE92-7296-4BAE-8751-0C4AD22D632F}" type="pres">
      <dgm:prSet presAssocID="{927C5281-8B92-46BD-961C-ED1D0D58F1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2AD9F6D-D5A7-487A-92C8-2BF633605EAA}" type="pres">
      <dgm:prSet presAssocID="{F3FFBC54-2F8D-4907-B1CA-B00A9920F650}" presName="boxAndChildren" presStyleCnt="0"/>
      <dgm:spPr/>
    </dgm:pt>
    <dgm:pt modelId="{B5E63B3C-FDBE-4153-A37D-1BB7EA9DD6D0}" type="pres">
      <dgm:prSet presAssocID="{F3FFBC54-2F8D-4907-B1CA-B00A9920F650}" presName="parentTextBox" presStyleLbl="node1" presStyleIdx="0" presStyleCnt="2"/>
      <dgm:spPr/>
      <dgm:t>
        <a:bodyPr/>
        <a:lstStyle/>
        <a:p>
          <a:endParaRPr lang="es-PE"/>
        </a:p>
      </dgm:t>
    </dgm:pt>
    <dgm:pt modelId="{027C60D2-545F-4386-9D13-0505752867F2}" type="pres">
      <dgm:prSet presAssocID="{705D8914-2101-405D-83A8-133C76C5EEAF}" presName="sp" presStyleCnt="0"/>
      <dgm:spPr/>
    </dgm:pt>
    <dgm:pt modelId="{6C4EF8D7-22C8-4719-BFBB-F2D643555504}" type="pres">
      <dgm:prSet presAssocID="{CBA1B0A6-7EA0-4FB6-8472-2D790B155BC3}" presName="arrowAndChildren" presStyleCnt="0"/>
      <dgm:spPr/>
    </dgm:pt>
    <dgm:pt modelId="{FEEFF02A-2A65-40D9-A1F9-9BE548DA0580}" type="pres">
      <dgm:prSet presAssocID="{CBA1B0A6-7EA0-4FB6-8472-2D790B155BC3}" presName="parentTextArrow" presStyleLbl="node1" presStyleIdx="1" presStyleCnt="2" custScaleY="88290"/>
      <dgm:spPr/>
      <dgm:t>
        <a:bodyPr/>
        <a:lstStyle/>
        <a:p>
          <a:endParaRPr lang="es-PE"/>
        </a:p>
      </dgm:t>
    </dgm:pt>
  </dgm:ptLst>
  <dgm:cxnLst>
    <dgm:cxn modelId="{16537EA5-8245-4AB9-9F78-22D5210F9752}" srcId="{927C5281-8B92-46BD-961C-ED1D0D58F171}" destId="{F3FFBC54-2F8D-4907-B1CA-B00A9920F650}" srcOrd="1" destOrd="0" parTransId="{5545328D-A1F7-4095-A6AA-1EF52A023D17}" sibTransId="{DAF3C797-3348-436C-87B3-67D54EDCC3D2}"/>
    <dgm:cxn modelId="{8540C95D-820A-4AAC-AB62-180562CF22E9}" type="presOf" srcId="{F3FFBC54-2F8D-4907-B1CA-B00A9920F650}" destId="{B5E63B3C-FDBE-4153-A37D-1BB7EA9DD6D0}" srcOrd="0" destOrd="0" presId="urn:microsoft.com/office/officeart/2005/8/layout/process4"/>
    <dgm:cxn modelId="{2B3D85D1-2267-4ADE-AE90-310600032EB2}" type="presOf" srcId="{927C5281-8B92-46BD-961C-ED1D0D58F171}" destId="{212AFE92-7296-4BAE-8751-0C4AD22D632F}" srcOrd="0" destOrd="0" presId="urn:microsoft.com/office/officeart/2005/8/layout/process4"/>
    <dgm:cxn modelId="{21AE9ACC-F77E-494B-A91F-52A2CD72B377}" type="presOf" srcId="{CBA1B0A6-7EA0-4FB6-8472-2D790B155BC3}" destId="{FEEFF02A-2A65-40D9-A1F9-9BE548DA0580}" srcOrd="0" destOrd="0" presId="urn:microsoft.com/office/officeart/2005/8/layout/process4"/>
    <dgm:cxn modelId="{BCE1B29A-28A0-4BFB-80CA-AF6F1167D993}" srcId="{927C5281-8B92-46BD-961C-ED1D0D58F171}" destId="{CBA1B0A6-7EA0-4FB6-8472-2D790B155BC3}" srcOrd="0" destOrd="0" parTransId="{CACCF67D-4C54-4C9F-97C0-45CEF0BC3750}" sibTransId="{705D8914-2101-405D-83A8-133C76C5EEAF}"/>
    <dgm:cxn modelId="{F7F2B27C-D3E2-44E4-8EF9-C5D05B09E284}" type="presParOf" srcId="{212AFE92-7296-4BAE-8751-0C4AD22D632F}" destId="{82AD9F6D-D5A7-487A-92C8-2BF633605EAA}" srcOrd="0" destOrd="0" presId="urn:microsoft.com/office/officeart/2005/8/layout/process4"/>
    <dgm:cxn modelId="{6DED352F-4941-42E7-951E-B63A9C21BC04}" type="presParOf" srcId="{82AD9F6D-D5A7-487A-92C8-2BF633605EAA}" destId="{B5E63B3C-FDBE-4153-A37D-1BB7EA9DD6D0}" srcOrd="0" destOrd="0" presId="urn:microsoft.com/office/officeart/2005/8/layout/process4"/>
    <dgm:cxn modelId="{46D88F75-7BC8-48B3-9127-29CB56189443}" type="presParOf" srcId="{212AFE92-7296-4BAE-8751-0C4AD22D632F}" destId="{027C60D2-545F-4386-9D13-0505752867F2}" srcOrd="1" destOrd="0" presId="urn:microsoft.com/office/officeart/2005/8/layout/process4"/>
    <dgm:cxn modelId="{F4D04141-49C6-4A2C-8875-DA4C36179BE7}" type="presParOf" srcId="{212AFE92-7296-4BAE-8751-0C4AD22D632F}" destId="{6C4EF8D7-22C8-4719-BFBB-F2D643555504}" srcOrd="2" destOrd="0" presId="urn:microsoft.com/office/officeart/2005/8/layout/process4"/>
    <dgm:cxn modelId="{7E3F8B09-C729-4C2D-910A-89CBA1882285}" type="presParOf" srcId="{6C4EF8D7-22C8-4719-BFBB-F2D643555504}" destId="{FEEFF02A-2A65-40D9-A1F9-9BE548DA058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27C5281-8B92-46BD-961C-ED1D0D58F171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CBA1B0A6-7EA0-4FB6-8472-2D790B155BC3}">
      <dgm:prSet phldrT="[Texto]" custT="1"/>
      <dgm:spPr/>
      <dgm:t>
        <a:bodyPr/>
        <a:lstStyle/>
        <a:p>
          <a:pPr algn="just"/>
          <a:r>
            <a:rPr lang="es-PE" sz="2300" dirty="0" smtClean="0"/>
            <a:t>Para remontar las extremas necesidades de pobre y muy pobres del país, esta propuesta  legislativa, se justifica ampliamente porque busca en particular beneficiar a las familias del pueblo peruano. Concretamente </a:t>
          </a:r>
          <a:r>
            <a:rPr lang="es-PE" sz="2300" b="1" i="1" u="none" dirty="0" smtClean="0"/>
            <a:t>AYUDARÁ A LAS MUJERES, MADRES, NIÑOS Y JÓVENES DE LAS COMUNIDADES, PARA QUE SE CONSTITUYAN EN PIEZA FUNDAMENTAL PARA EL DESARROLLO Y SOSTENIMIENTO DE LOS HOGARES POBRES</a:t>
          </a:r>
          <a:r>
            <a:rPr lang="es-PE" sz="2300" u="none" dirty="0" smtClean="0"/>
            <a:t>, </a:t>
          </a:r>
          <a:endParaRPr lang="es-PE" sz="2300" u="none" dirty="0"/>
        </a:p>
      </dgm:t>
    </dgm:pt>
    <dgm:pt modelId="{CACCF67D-4C54-4C9F-97C0-45CEF0BC3750}" type="parTrans" cxnId="{BCE1B29A-28A0-4BFB-80CA-AF6F1167D993}">
      <dgm:prSet/>
      <dgm:spPr/>
      <dgm:t>
        <a:bodyPr/>
        <a:lstStyle/>
        <a:p>
          <a:endParaRPr lang="es-PE" sz="2300"/>
        </a:p>
      </dgm:t>
    </dgm:pt>
    <dgm:pt modelId="{705D8914-2101-405D-83A8-133C76C5EEAF}" type="sibTrans" cxnId="{BCE1B29A-28A0-4BFB-80CA-AF6F1167D993}">
      <dgm:prSet/>
      <dgm:spPr/>
      <dgm:t>
        <a:bodyPr/>
        <a:lstStyle/>
        <a:p>
          <a:endParaRPr lang="es-PE" sz="2300"/>
        </a:p>
      </dgm:t>
    </dgm:pt>
    <dgm:pt modelId="{F3FFBC54-2F8D-4907-B1CA-B00A9920F650}">
      <dgm:prSet custT="1"/>
      <dgm:spPr/>
      <dgm:t>
        <a:bodyPr/>
        <a:lstStyle/>
        <a:p>
          <a:pPr algn="just"/>
          <a:r>
            <a:rPr lang="es-PE" sz="2300" dirty="0" smtClean="0"/>
            <a:t>Esta propuesta tiene como </a:t>
          </a:r>
          <a:r>
            <a:rPr lang="es-PE" sz="2300" b="1" i="1" u="none" dirty="0" smtClean="0"/>
            <a:t>PRINCIPIOS FUNDAMENTALES LA PARTICIPACIÓN, INICIATIVA POPULAR, SOLIDARIDAD, AUTOSOSTENIBILIDAD ECONÓMICA; ADEMÁS LEGÍTIMA LOS DERECHOS DE PARTICIPACIÓN SOCIAL,  PROPORCIONANDO LA OPORTUNIDAD DE CREAR ESPACIOS GRUPALES Y DE PARTICIPACIÓN DEMOCRÁTICA,</a:t>
          </a:r>
          <a:r>
            <a:rPr lang="es-PE" sz="2300" u="none" dirty="0" smtClean="0"/>
            <a:t>  </a:t>
          </a:r>
          <a:endParaRPr lang="es-PE" sz="230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5328D-A1F7-4095-A6AA-1EF52A023D17}" type="parTrans" cxnId="{16537EA5-8245-4AB9-9F78-22D5210F9752}">
      <dgm:prSet/>
      <dgm:spPr/>
      <dgm:t>
        <a:bodyPr/>
        <a:lstStyle/>
        <a:p>
          <a:endParaRPr lang="es-PE" sz="2300"/>
        </a:p>
      </dgm:t>
    </dgm:pt>
    <dgm:pt modelId="{DAF3C797-3348-436C-87B3-67D54EDCC3D2}" type="sibTrans" cxnId="{16537EA5-8245-4AB9-9F78-22D5210F9752}">
      <dgm:prSet/>
      <dgm:spPr/>
      <dgm:t>
        <a:bodyPr/>
        <a:lstStyle/>
        <a:p>
          <a:endParaRPr lang="es-PE" sz="2300"/>
        </a:p>
      </dgm:t>
    </dgm:pt>
    <dgm:pt modelId="{212AFE92-7296-4BAE-8751-0C4AD22D632F}" type="pres">
      <dgm:prSet presAssocID="{927C5281-8B92-46BD-961C-ED1D0D58F1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2AD9F6D-D5A7-487A-92C8-2BF633605EAA}" type="pres">
      <dgm:prSet presAssocID="{F3FFBC54-2F8D-4907-B1CA-B00A9920F650}" presName="boxAndChildren" presStyleCnt="0"/>
      <dgm:spPr/>
    </dgm:pt>
    <dgm:pt modelId="{B5E63B3C-FDBE-4153-A37D-1BB7EA9DD6D0}" type="pres">
      <dgm:prSet presAssocID="{F3FFBC54-2F8D-4907-B1CA-B00A9920F650}" presName="parentTextBox" presStyleLbl="node1" presStyleIdx="0" presStyleCnt="2" custScaleY="204714"/>
      <dgm:spPr/>
      <dgm:t>
        <a:bodyPr/>
        <a:lstStyle/>
        <a:p>
          <a:endParaRPr lang="es-PE"/>
        </a:p>
      </dgm:t>
    </dgm:pt>
    <dgm:pt modelId="{027C60D2-545F-4386-9D13-0505752867F2}" type="pres">
      <dgm:prSet presAssocID="{705D8914-2101-405D-83A8-133C76C5EEAF}" presName="sp" presStyleCnt="0"/>
      <dgm:spPr/>
    </dgm:pt>
    <dgm:pt modelId="{6C4EF8D7-22C8-4719-BFBB-F2D643555504}" type="pres">
      <dgm:prSet presAssocID="{CBA1B0A6-7EA0-4FB6-8472-2D790B155BC3}" presName="arrowAndChildren" presStyleCnt="0"/>
      <dgm:spPr/>
    </dgm:pt>
    <dgm:pt modelId="{FEEFF02A-2A65-40D9-A1F9-9BE548DA0580}" type="pres">
      <dgm:prSet presAssocID="{CBA1B0A6-7EA0-4FB6-8472-2D790B155BC3}" presName="parentTextArrow" presStyleLbl="node1" presStyleIdx="1" presStyleCnt="2" custScaleX="99076" custScaleY="231424"/>
      <dgm:spPr/>
      <dgm:t>
        <a:bodyPr/>
        <a:lstStyle/>
        <a:p>
          <a:endParaRPr lang="es-PE"/>
        </a:p>
      </dgm:t>
    </dgm:pt>
  </dgm:ptLst>
  <dgm:cxnLst>
    <dgm:cxn modelId="{9D0C3E99-6B88-4071-9B98-8F7DC5297C43}" type="presOf" srcId="{CBA1B0A6-7EA0-4FB6-8472-2D790B155BC3}" destId="{FEEFF02A-2A65-40D9-A1F9-9BE548DA0580}" srcOrd="0" destOrd="0" presId="urn:microsoft.com/office/officeart/2005/8/layout/process4"/>
    <dgm:cxn modelId="{551EFD70-59D3-45AB-8021-027F2F97206A}" type="presOf" srcId="{F3FFBC54-2F8D-4907-B1CA-B00A9920F650}" destId="{B5E63B3C-FDBE-4153-A37D-1BB7EA9DD6D0}" srcOrd="0" destOrd="0" presId="urn:microsoft.com/office/officeart/2005/8/layout/process4"/>
    <dgm:cxn modelId="{16537EA5-8245-4AB9-9F78-22D5210F9752}" srcId="{927C5281-8B92-46BD-961C-ED1D0D58F171}" destId="{F3FFBC54-2F8D-4907-B1CA-B00A9920F650}" srcOrd="1" destOrd="0" parTransId="{5545328D-A1F7-4095-A6AA-1EF52A023D17}" sibTransId="{DAF3C797-3348-436C-87B3-67D54EDCC3D2}"/>
    <dgm:cxn modelId="{8379FE71-2C17-47CF-88C6-57117BF0C760}" type="presOf" srcId="{927C5281-8B92-46BD-961C-ED1D0D58F171}" destId="{212AFE92-7296-4BAE-8751-0C4AD22D632F}" srcOrd="0" destOrd="0" presId="urn:microsoft.com/office/officeart/2005/8/layout/process4"/>
    <dgm:cxn modelId="{BCE1B29A-28A0-4BFB-80CA-AF6F1167D993}" srcId="{927C5281-8B92-46BD-961C-ED1D0D58F171}" destId="{CBA1B0A6-7EA0-4FB6-8472-2D790B155BC3}" srcOrd="0" destOrd="0" parTransId="{CACCF67D-4C54-4C9F-97C0-45CEF0BC3750}" sibTransId="{705D8914-2101-405D-83A8-133C76C5EEAF}"/>
    <dgm:cxn modelId="{486C4000-F762-44E0-BC9D-A95BB268CEFE}" type="presParOf" srcId="{212AFE92-7296-4BAE-8751-0C4AD22D632F}" destId="{82AD9F6D-D5A7-487A-92C8-2BF633605EAA}" srcOrd="0" destOrd="0" presId="urn:microsoft.com/office/officeart/2005/8/layout/process4"/>
    <dgm:cxn modelId="{D847983D-0AAB-442B-A73C-FBE98F549215}" type="presParOf" srcId="{82AD9F6D-D5A7-487A-92C8-2BF633605EAA}" destId="{B5E63B3C-FDBE-4153-A37D-1BB7EA9DD6D0}" srcOrd="0" destOrd="0" presId="urn:microsoft.com/office/officeart/2005/8/layout/process4"/>
    <dgm:cxn modelId="{F99B3A89-BE5F-4211-BA1D-22524862DDB6}" type="presParOf" srcId="{212AFE92-7296-4BAE-8751-0C4AD22D632F}" destId="{027C60D2-545F-4386-9D13-0505752867F2}" srcOrd="1" destOrd="0" presId="urn:microsoft.com/office/officeart/2005/8/layout/process4"/>
    <dgm:cxn modelId="{96EDE1F4-57B9-4EE2-AECA-617FC7E41013}" type="presParOf" srcId="{212AFE92-7296-4BAE-8751-0C4AD22D632F}" destId="{6C4EF8D7-22C8-4719-BFBB-F2D643555504}" srcOrd="2" destOrd="0" presId="urn:microsoft.com/office/officeart/2005/8/layout/process4"/>
    <dgm:cxn modelId="{7C9E155E-F950-44C2-A543-D655B0BE059C}" type="presParOf" srcId="{6C4EF8D7-22C8-4719-BFBB-F2D643555504}" destId="{FEEFF02A-2A65-40D9-A1F9-9BE548DA058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27C5281-8B92-46BD-961C-ED1D0D58F171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CBA1B0A6-7EA0-4FB6-8472-2D790B155BC3}">
      <dgm:prSet phldrT="[Texto]" custT="1"/>
      <dgm:spPr/>
      <dgm:t>
        <a:bodyPr/>
        <a:lstStyle/>
        <a:p>
          <a:pPr algn="just"/>
          <a:r>
            <a:rPr lang="es-PE" sz="2300" dirty="0" smtClean="0"/>
            <a:t>Finalmente la presente propuesta significa insistir en </a:t>
          </a:r>
          <a:r>
            <a:rPr lang="es-PE" sz="2300" b="1" i="1" dirty="0" smtClean="0"/>
            <a:t>DESARROLLAR UN MODELO DE ORGANIZACIÓN PARTICIPATIVO, DEMOCRÁTICO Y SOLIDARIO, FRENTE A PROPUESTAS QUE PROMUEVEN SALIDAS INDIVIDUALES</a:t>
          </a:r>
          <a:r>
            <a:rPr lang="es-PE" sz="2300" i="1" dirty="0" smtClean="0"/>
            <a:t>. </a:t>
          </a:r>
        </a:p>
        <a:p>
          <a:pPr algn="just"/>
          <a:r>
            <a:rPr lang="es-PE" sz="2300" dirty="0" smtClean="0"/>
            <a:t>Asimismo  busca </a:t>
          </a:r>
          <a:r>
            <a:rPr lang="es-PE" sz="2300" b="1" i="1" dirty="0" smtClean="0"/>
            <a:t>INCORPORAR  SISTEMÁTICAMENTE A LA LABOR PROMOCIONAL, LA NOCIÓN DE MUJER COMO GÉNERO</a:t>
          </a:r>
          <a:r>
            <a:rPr lang="es-PE" sz="2300" dirty="0" smtClean="0"/>
            <a:t>; </a:t>
          </a:r>
        </a:p>
        <a:p>
          <a:pPr algn="just"/>
          <a:r>
            <a:rPr lang="es-PE" sz="2300" dirty="0" smtClean="0"/>
            <a:t>y por último  contribuye a la </a:t>
          </a:r>
          <a:r>
            <a:rPr lang="es-PE" sz="2300" b="1" i="1" dirty="0" smtClean="0"/>
            <a:t>ELABORACIÓN DE POLÍTICAS QUE TRASCIENDAN EL BARRIO Y QUE SUGIERAN NUEVOS CAMINOS PARA ENFRENTAR LA ALIMENTACIÓN, LA PRODUCTIVIDAD Y LA AUTOGENERACIÓN DE OPORTUNIDADES LABORALES Y EMPRESARIALES EN EL PAÍS</a:t>
          </a:r>
          <a:r>
            <a:rPr lang="es-PE" sz="2300" dirty="0" smtClean="0"/>
            <a:t>.</a:t>
          </a:r>
          <a:r>
            <a:rPr lang="es-PE" sz="2300" u="none" dirty="0" smtClean="0"/>
            <a:t> </a:t>
          </a:r>
          <a:endParaRPr lang="es-PE" sz="2300" u="none" dirty="0"/>
        </a:p>
      </dgm:t>
    </dgm:pt>
    <dgm:pt modelId="{CACCF67D-4C54-4C9F-97C0-45CEF0BC3750}" type="parTrans" cxnId="{BCE1B29A-28A0-4BFB-80CA-AF6F1167D993}">
      <dgm:prSet/>
      <dgm:spPr/>
      <dgm:t>
        <a:bodyPr/>
        <a:lstStyle/>
        <a:p>
          <a:endParaRPr lang="es-PE" sz="2300"/>
        </a:p>
      </dgm:t>
    </dgm:pt>
    <dgm:pt modelId="{705D8914-2101-405D-83A8-133C76C5EEAF}" type="sibTrans" cxnId="{BCE1B29A-28A0-4BFB-80CA-AF6F1167D993}">
      <dgm:prSet/>
      <dgm:spPr/>
      <dgm:t>
        <a:bodyPr/>
        <a:lstStyle/>
        <a:p>
          <a:endParaRPr lang="es-PE" sz="2300"/>
        </a:p>
      </dgm:t>
    </dgm:pt>
    <dgm:pt modelId="{212AFE92-7296-4BAE-8751-0C4AD22D632F}" type="pres">
      <dgm:prSet presAssocID="{927C5281-8B92-46BD-961C-ED1D0D58F1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516E4F58-233B-4F45-860E-3CFAB5CFF81D}" type="pres">
      <dgm:prSet presAssocID="{CBA1B0A6-7EA0-4FB6-8472-2D790B155BC3}" presName="boxAndChildren" presStyleCnt="0"/>
      <dgm:spPr/>
    </dgm:pt>
    <dgm:pt modelId="{7CD235C0-7C1B-4F35-ADC0-80AF63B381E5}" type="pres">
      <dgm:prSet presAssocID="{CBA1B0A6-7EA0-4FB6-8472-2D790B155BC3}" presName="parentTextBox" presStyleLbl="node1" presStyleIdx="0" presStyleCnt="1" custLinFactNeighborX="-1028" custLinFactNeighborY="-4123"/>
      <dgm:spPr/>
      <dgm:t>
        <a:bodyPr/>
        <a:lstStyle/>
        <a:p>
          <a:endParaRPr lang="es-PE"/>
        </a:p>
      </dgm:t>
    </dgm:pt>
  </dgm:ptLst>
  <dgm:cxnLst>
    <dgm:cxn modelId="{BCE1B29A-28A0-4BFB-80CA-AF6F1167D993}" srcId="{927C5281-8B92-46BD-961C-ED1D0D58F171}" destId="{CBA1B0A6-7EA0-4FB6-8472-2D790B155BC3}" srcOrd="0" destOrd="0" parTransId="{CACCF67D-4C54-4C9F-97C0-45CEF0BC3750}" sibTransId="{705D8914-2101-405D-83A8-133C76C5EEAF}"/>
    <dgm:cxn modelId="{232F0D23-3803-4F6F-9233-1BF0F07559B5}" type="presOf" srcId="{927C5281-8B92-46BD-961C-ED1D0D58F171}" destId="{212AFE92-7296-4BAE-8751-0C4AD22D632F}" srcOrd="0" destOrd="0" presId="urn:microsoft.com/office/officeart/2005/8/layout/process4"/>
    <dgm:cxn modelId="{75DE85FA-EAFC-4104-A9C7-788676DDF44E}" type="presOf" srcId="{CBA1B0A6-7EA0-4FB6-8472-2D790B155BC3}" destId="{7CD235C0-7C1B-4F35-ADC0-80AF63B381E5}" srcOrd="0" destOrd="0" presId="urn:microsoft.com/office/officeart/2005/8/layout/process4"/>
    <dgm:cxn modelId="{123CE702-D8DE-4F1A-B040-F265D6939A89}" type="presParOf" srcId="{212AFE92-7296-4BAE-8751-0C4AD22D632F}" destId="{516E4F58-233B-4F45-860E-3CFAB5CFF81D}" srcOrd="0" destOrd="0" presId="urn:microsoft.com/office/officeart/2005/8/layout/process4"/>
    <dgm:cxn modelId="{836E9D1C-181A-4B8E-BCA4-E6EE23F62800}" type="presParOf" srcId="{516E4F58-233B-4F45-860E-3CFAB5CFF81D}" destId="{7CD235C0-7C1B-4F35-ADC0-80AF63B381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96A2C39-6BB4-4633-BBAE-8972E16DDD70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1A26ABBD-82FA-4D20-92A6-E38849ACCD98}">
      <dgm:prSet phldrT="[Texto]" custT="1"/>
      <dgm:spPr/>
      <dgm:t>
        <a:bodyPr/>
        <a:lstStyle/>
        <a:p>
          <a:r>
            <a:rPr lang="es-PE" sz="2400" b="1" dirty="0" smtClean="0"/>
            <a:t>1.</a:t>
          </a:r>
          <a:r>
            <a:rPr lang="es-PE" sz="2400" dirty="0" smtClean="0"/>
            <a:t> </a:t>
          </a:r>
          <a:endParaRPr lang="es-PE" sz="2400" dirty="0"/>
        </a:p>
      </dgm:t>
    </dgm:pt>
    <dgm:pt modelId="{9BD17968-6638-4921-A745-A1CE61FED115}" type="parTrans" cxnId="{CC4F995E-BE6E-4406-A0C0-8A8CA517C128}">
      <dgm:prSet/>
      <dgm:spPr/>
      <dgm:t>
        <a:bodyPr/>
        <a:lstStyle/>
        <a:p>
          <a:endParaRPr lang="es-PE" sz="2000"/>
        </a:p>
      </dgm:t>
    </dgm:pt>
    <dgm:pt modelId="{CC990F99-972B-4C07-9883-94FA68307B0F}" type="sibTrans" cxnId="{CC4F995E-BE6E-4406-A0C0-8A8CA517C128}">
      <dgm:prSet/>
      <dgm:spPr/>
      <dgm:t>
        <a:bodyPr/>
        <a:lstStyle/>
        <a:p>
          <a:endParaRPr lang="es-PE" sz="2000"/>
        </a:p>
      </dgm:t>
    </dgm:pt>
    <dgm:pt modelId="{92E585B0-4000-42CD-90C6-D9E210750E03}">
      <dgm:prSet phldrT="[Texto]" custT="1"/>
      <dgm:spPr/>
      <dgm:t>
        <a:bodyPr/>
        <a:lstStyle/>
        <a:p>
          <a:pPr algn="just"/>
          <a:r>
            <a:rPr lang="es-PE" sz="1600" b="1" dirty="0" smtClean="0"/>
            <a:t>ES NECESARIO LA IMPLEMENTACIÓN DEL EQUIPAMIENTO NECESARIO</a:t>
          </a:r>
          <a:r>
            <a:rPr lang="es-PE" sz="1600" dirty="0" smtClean="0"/>
            <a:t>; así como el  </a:t>
          </a:r>
          <a:r>
            <a:rPr lang="es-PE" sz="1600" b="1" i="1" dirty="0" smtClean="0"/>
            <a:t>DESARROLLO Y FORTALECIMIENTO DE CAPACIDADES</a:t>
          </a:r>
          <a:r>
            <a:rPr lang="es-PE" sz="1600" dirty="0" smtClean="0"/>
            <a:t> en diversas especialidades productivas, para lograr el objetivo trazado. Por ello, su implementación implicará un costo para el Estado, costo que resultará del </a:t>
          </a:r>
          <a:r>
            <a:rPr lang="es-PE" sz="1600" b="1" i="1" dirty="0" smtClean="0"/>
            <a:t>OTORGAMIENTO DE ASIGNACIONES PRESUPUESTALES </a:t>
          </a:r>
          <a:r>
            <a:rPr lang="es-PE" sz="1600" dirty="0" smtClean="0"/>
            <a:t>a favor del Ministerio de Desarrollo e Inclusión Social.</a:t>
          </a:r>
          <a:endParaRPr lang="es-PE" sz="1600" dirty="0"/>
        </a:p>
      </dgm:t>
    </dgm:pt>
    <dgm:pt modelId="{DC5F6E42-45F1-4B64-88A5-D8F93C3F8B90}" type="parTrans" cxnId="{6A826734-8CEF-447B-9DDC-E180B814F5BD}">
      <dgm:prSet/>
      <dgm:spPr/>
      <dgm:t>
        <a:bodyPr/>
        <a:lstStyle/>
        <a:p>
          <a:endParaRPr lang="es-PE" sz="2000"/>
        </a:p>
      </dgm:t>
    </dgm:pt>
    <dgm:pt modelId="{91A36A05-B4F0-43C0-BE09-51D57B61849E}" type="sibTrans" cxnId="{6A826734-8CEF-447B-9DDC-E180B814F5BD}">
      <dgm:prSet/>
      <dgm:spPr/>
      <dgm:t>
        <a:bodyPr/>
        <a:lstStyle/>
        <a:p>
          <a:endParaRPr lang="es-PE" sz="2000"/>
        </a:p>
      </dgm:t>
    </dgm:pt>
    <dgm:pt modelId="{2F8A14B3-C7BD-493C-AEA1-4EA6C8B8176B}">
      <dgm:prSet phldrT="[Texto]" custT="1"/>
      <dgm:spPr/>
      <dgm:t>
        <a:bodyPr/>
        <a:lstStyle/>
        <a:p>
          <a:r>
            <a:rPr lang="es-PE" sz="2400" b="1" dirty="0" smtClean="0"/>
            <a:t>2. </a:t>
          </a:r>
          <a:endParaRPr lang="es-PE" sz="2400" b="1" dirty="0"/>
        </a:p>
      </dgm:t>
    </dgm:pt>
    <dgm:pt modelId="{2D456952-0D31-41BA-A5B0-31272BB1AA7C}" type="parTrans" cxnId="{85740BF5-3446-47BA-B2C2-4313643635B8}">
      <dgm:prSet/>
      <dgm:spPr/>
      <dgm:t>
        <a:bodyPr/>
        <a:lstStyle/>
        <a:p>
          <a:endParaRPr lang="es-PE" sz="2000"/>
        </a:p>
      </dgm:t>
    </dgm:pt>
    <dgm:pt modelId="{C4006132-F08A-46A0-92CC-99AD0B7C3B61}" type="sibTrans" cxnId="{85740BF5-3446-47BA-B2C2-4313643635B8}">
      <dgm:prSet/>
      <dgm:spPr/>
      <dgm:t>
        <a:bodyPr/>
        <a:lstStyle/>
        <a:p>
          <a:endParaRPr lang="es-PE" sz="2000"/>
        </a:p>
      </dgm:t>
    </dgm:pt>
    <dgm:pt modelId="{1223904A-F75B-422B-BFD1-37A412FF8248}">
      <dgm:prSet phldrT="[Texto]" custT="1"/>
      <dgm:spPr/>
      <dgm:t>
        <a:bodyPr/>
        <a:lstStyle/>
        <a:p>
          <a:pPr algn="just"/>
          <a:r>
            <a:rPr lang="es-PE" sz="1600" dirty="0" smtClean="0"/>
            <a:t>Las proyecciones de costos iniciales se emplearán para la implementación de la presente Ley; asimismo, el </a:t>
          </a:r>
          <a:r>
            <a:rPr lang="es-PE" sz="1600" b="1" i="1" dirty="0" smtClean="0"/>
            <a:t>COSTO DISMINUIRÁ ANUALMENTE POR LA NATURALEZA PRODUCTIVA Y AUTOSOSTENIBLE</a:t>
          </a:r>
          <a:r>
            <a:rPr lang="es-PE" sz="1600" dirty="0" smtClean="0"/>
            <a:t> de las Unidades Productivas. </a:t>
          </a:r>
          <a:endParaRPr lang="es-PE" sz="1600" dirty="0"/>
        </a:p>
      </dgm:t>
    </dgm:pt>
    <dgm:pt modelId="{E87E5AEF-DB43-4846-9B91-6187AE36D1FC}" type="parTrans" cxnId="{9103FA06-234C-447A-8186-90CD3982D73D}">
      <dgm:prSet/>
      <dgm:spPr/>
      <dgm:t>
        <a:bodyPr/>
        <a:lstStyle/>
        <a:p>
          <a:endParaRPr lang="es-PE" sz="2000"/>
        </a:p>
      </dgm:t>
    </dgm:pt>
    <dgm:pt modelId="{A80D97C5-171B-4310-BC17-A78DB0029E99}" type="sibTrans" cxnId="{9103FA06-234C-447A-8186-90CD3982D73D}">
      <dgm:prSet/>
      <dgm:spPr/>
      <dgm:t>
        <a:bodyPr/>
        <a:lstStyle/>
        <a:p>
          <a:endParaRPr lang="es-PE" sz="2000"/>
        </a:p>
      </dgm:t>
    </dgm:pt>
    <dgm:pt modelId="{EB239799-F916-4F2C-B7B1-95A1E927BF25}">
      <dgm:prSet phldrT="[Texto]" custT="1"/>
      <dgm:spPr/>
      <dgm:t>
        <a:bodyPr/>
        <a:lstStyle/>
        <a:p>
          <a:r>
            <a:rPr lang="es-PE" sz="2400" b="1" dirty="0" smtClean="0"/>
            <a:t>3.</a:t>
          </a:r>
          <a:endParaRPr lang="es-PE" sz="2400" b="1" dirty="0"/>
        </a:p>
      </dgm:t>
    </dgm:pt>
    <dgm:pt modelId="{27C5020F-8834-44F6-ADE6-5D5EDF15D631}" type="parTrans" cxnId="{8F1A6894-5D05-4D24-8C6A-0211BDED8B16}">
      <dgm:prSet/>
      <dgm:spPr/>
      <dgm:t>
        <a:bodyPr/>
        <a:lstStyle/>
        <a:p>
          <a:endParaRPr lang="es-PE" sz="2000"/>
        </a:p>
      </dgm:t>
    </dgm:pt>
    <dgm:pt modelId="{5C9C7D1B-B813-4A0B-897C-3D375D87EEF6}" type="sibTrans" cxnId="{8F1A6894-5D05-4D24-8C6A-0211BDED8B16}">
      <dgm:prSet/>
      <dgm:spPr/>
      <dgm:t>
        <a:bodyPr/>
        <a:lstStyle/>
        <a:p>
          <a:endParaRPr lang="es-PE" sz="2000"/>
        </a:p>
      </dgm:t>
    </dgm:pt>
    <dgm:pt modelId="{E9C0AA94-570A-4C67-8372-4C07451DFC37}">
      <dgm:prSet phldrT="[Texto]" custT="1"/>
      <dgm:spPr/>
      <dgm:t>
        <a:bodyPr/>
        <a:lstStyle/>
        <a:p>
          <a:pPr algn="just"/>
          <a:r>
            <a:rPr lang="es-PE" sz="1600" dirty="0" smtClean="0"/>
            <a:t>La precisión sobre las disposiciones de la presente ley, así como </a:t>
          </a:r>
          <a:r>
            <a:rPr lang="es-PE" sz="1600" b="1" dirty="0" smtClean="0"/>
            <a:t>LA ASIGNACIÓN DE LOS RECURSOS AL MINISTERIO DE DESARROLLO E INCLUSIÓN SOCIAL SE REALIZARÁN A TRAVÉS DE LA RESPECTIVA REGLAMENTACIÓN </a:t>
          </a:r>
          <a:r>
            <a:rPr lang="es-PE" sz="1600" dirty="0" smtClean="0"/>
            <a:t>a ser propuesta por el Poder Ejecutivo según sus competencias. </a:t>
          </a:r>
          <a:endParaRPr lang="es-PE" sz="1600" dirty="0"/>
        </a:p>
      </dgm:t>
    </dgm:pt>
    <dgm:pt modelId="{893538E9-8C0A-4454-9E17-3AC0750F5841}" type="parTrans" cxnId="{8CAFC419-4BD1-43FE-8F22-606A12360FF7}">
      <dgm:prSet/>
      <dgm:spPr/>
      <dgm:t>
        <a:bodyPr/>
        <a:lstStyle/>
        <a:p>
          <a:endParaRPr lang="es-PE" sz="2000"/>
        </a:p>
      </dgm:t>
    </dgm:pt>
    <dgm:pt modelId="{4EFEC592-330A-49FB-AFCE-9463736E0EAF}" type="sibTrans" cxnId="{8CAFC419-4BD1-43FE-8F22-606A12360FF7}">
      <dgm:prSet/>
      <dgm:spPr/>
      <dgm:t>
        <a:bodyPr/>
        <a:lstStyle/>
        <a:p>
          <a:endParaRPr lang="es-PE" sz="2000"/>
        </a:p>
      </dgm:t>
    </dgm:pt>
    <dgm:pt modelId="{9DDBD098-CF5D-45A3-BD7F-85BA0B34CEED}" type="pres">
      <dgm:prSet presAssocID="{896A2C39-6BB4-4633-BBAE-8972E16DDD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178DA1A-8CF6-4681-9DC6-BFC021C1BCE9}" type="pres">
      <dgm:prSet presAssocID="{1A26ABBD-82FA-4D20-92A6-E38849ACCD98}" presName="composite" presStyleCnt="0"/>
      <dgm:spPr/>
    </dgm:pt>
    <dgm:pt modelId="{3DE8D55E-E281-4707-B38D-73C1F288AB9B}" type="pres">
      <dgm:prSet presAssocID="{1A26ABBD-82FA-4D20-92A6-E38849ACCD9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85C261-98A1-49D0-BFC6-CA59DC4441AC}" type="pres">
      <dgm:prSet presAssocID="{1A26ABBD-82FA-4D20-92A6-E38849ACCD98}" presName="descendantText" presStyleLbl="alignAcc1" presStyleIdx="0" presStyleCnt="3" custScaleY="155248" custLinFactNeighborY="135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7CF6F6B-B89C-4917-BCCE-E5BE3FEBAD48}" type="pres">
      <dgm:prSet presAssocID="{CC990F99-972B-4C07-9883-94FA68307B0F}" presName="sp" presStyleCnt="0"/>
      <dgm:spPr/>
    </dgm:pt>
    <dgm:pt modelId="{FBC33CE8-36B4-4449-A028-B866795B1DCB}" type="pres">
      <dgm:prSet presAssocID="{2F8A14B3-C7BD-493C-AEA1-4EA6C8B8176B}" presName="composite" presStyleCnt="0"/>
      <dgm:spPr/>
    </dgm:pt>
    <dgm:pt modelId="{16905BAE-49DE-49F3-A4B5-28BF65BE177B}" type="pres">
      <dgm:prSet presAssocID="{2F8A14B3-C7BD-493C-AEA1-4EA6C8B8176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3A93888-59C6-484F-BF9F-D66EEE20A615}" type="pres">
      <dgm:prSet presAssocID="{2F8A14B3-C7BD-493C-AEA1-4EA6C8B8176B}" presName="descendantText" presStyleLbl="alignAcc1" presStyleIdx="1" presStyleCnt="3" custScaleY="99425" custLinFactNeighborX="-162" custLinFactNeighborY="496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4C22837-41CA-4D7D-B590-D2236534A7B9}" type="pres">
      <dgm:prSet presAssocID="{C4006132-F08A-46A0-92CC-99AD0B7C3B61}" presName="sp" presStyleCnt="0"/>
      <dgm:spPr/>
    </dgm:pt>
    <dgm:pt modelId="{A62F8ED3-D287-443D-BCCD-FB00A9824491}" type="pres">
      <dgm:prSet presAssocID="{EB239799-F916-4F2C-B7B1-95A1E927BF25}" presName="composite" presStyleCnt="0"/>
      <dgm:spPr/>
    </dgm:pt>
    <dgm:pt modelId="{399D78EF-14C3-4A48-91E9-A25ACE05FDCF}" type="pres">
      <dgm:prSet presAssocID="{EB239799-F916-4F2C-B7B1-95A1E927BF2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DA2C1BC-600C-47A2-BD9C-FB0C02488AC7}" type="pres">
      <dgm:prSet presAssocID="{EB239799-F916-4F2C-B7B1-95A1E927BF25}" presName="descendantText" presStyleLbl="alignAcc1" presStyleIdx="2" presStyleCnt="3" custScaleY="11187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E0FAF87-8FE0-4F89-AAE8-9F803DC04986}" type="presOf" srcId="{2F8A14B3-C7BD-493C-AEA1-4EA6C8B8176B}" destId="{16905BAE-49DE-49F3-A4B5-28BF65BE177B}" srcOrd="0" destOrd="0" presId="urn:microsoft.com/office/officeart/2005/8/layout/chevron2"/>
    <dgm:cxn modelId="{ADF2BE72-46A6-49DB-BF28-3431FD5C2F3F}" type="presOf" srcId="{1223904A-F75B-422B-BFD1-37A412FF8248}" destId="{F3A93888-59C6-484F-BF9F-D66EEE20A615}" srcOrd="0" destOrd="0" presId="urn:microsoft.com/office/officeart/2005/8/layout/chevron2"/>
    <dgm:cxn modelId="{E889B3FD-6005-48A4-87E8-5B8AB0DAC734}" type="presOf" srcId="{E9C0AA94-570A-4C67-8372-4C07451DFC37}" destId="{DDA2C1BC-600C-47A2-BD9C-FB0C02488AC7}" srcOrd="0" destOrd="0" presId="urn:microsoft.com/office/officeart/2005/8/layout/chevron2"/>
    <dgm:cxn modelId="{85740BF5-3446-47BA-B2C2-4313643635B8}" srcId="{896A2C39-6BB4-4633-BBAE-8972E16DDD70}" destId="{2F8A14B3-C7BD-493C-AEA1-4EA6C8B8176B}" srcOrd="1" destOrd="0" parTransId="{2D456952-0D31-41BA-A5B0-31272BB1AA7C}" sibTransId="{C4006132-F08A-46A0-92CC-99AD0B7C3B61}"/>
    <dgm:cxn modelId="{074910C2-083C-4F8D-84FF-F3E1C5609E18}" type="presOf" srcId="{896A2C39-6BB4-4633-BBAE-8972E16DDD70}" destId="{9DDBD098-CF5D-45A3-BD7F-85BA0B34CEED}" srcOrd="0" destOrd="0" presId="urn:microsoft.com/office/officeart/2005/8/layout/chevron2"/>
    <dgm:cxn modelId="{103396EC-803F-4166-A1ED-3A2E37CC0944}" type="presOf" srcId="{92E585B0-4000-42CD-90C6-D9E210750E03}" destId="{5285C261-98A1-49D0-BFC6-CA59DC4441AC}" srcOrd="0" destOrd="0" presId="urn:microsoft.com/office/officeart/2005/8/layout/chevron2"/>
    <dgm:cxn modelId="{47EA89DE-5098-43BB-84A8-3A56F9F68A28}" type="presOf" srcId="{EB239799-F916-4F2C-B7B1-95A1E927BF25}" destId="{399D78EF-14C3-4A48-91E9-A25ACE05FDCF}" srcOrd="0" destOrd="0" presId="urn:microsoft.com/office/officeart/2005/8/layout/chevron2"/>
    <dgm:cxn modelId="{8F1A6894-5D05-4D24-8C6A-0211BDED8B16}" srcId="{896A2C39-6BB4-4633-BBAE-8972E16DDD70}" destId="{EB239799-F916-4F2C-B7B1-95A1E927BF25}" srcOrd="2" destOrd="0" parTransId="{27C5020F-8834-44F6-ADE6-5D5EDF15D631}" sibTransId="{5C9C7D1B-B813-4A0B-897C-3D375D87EEF6}"/>
    <dgm:cxn modelId="{CC4F995E-BE6E-4406-A0C0-8A8CA517C128}" srcId="{896A2C39-6BB4-4633-BBAE-8972E16DDD70}" destId="{1A26ABBD-82FA-4D20-92A6-E38849ACCD98}" srcOrd="0" destOrd="0" parTransId="{9BD17968-6638-4921-A745-A1CE61FED115}" sibTransId="{CC990F99-972B-4C07-9883-94FA68307B0F}"/>
    <dgm:cxn modelId="{9A7CA4B7-C883-421A-96A6-B633410DD4A2}" type="presOf" srcId="{1A26ABBD-82FA-4D20-92A6-E38849ACCD98}" destId="{3DE8D55E-E281-4707-B38D-73C1F288AB9B}" srcOrd="0" destOrd="0" presId="urn:microsoft.com/office/officeart/2005/8/layout/chevron2"/>
    <dgm:cxn modelId="{8CAFC419-4BD1-43FE-8F22-606A12360FF7}" srcId="{EB239799-F916-4F2C-B7B1-95A1E927BF25}" destId="{E9C0AA94-570A-4C67-8372-4C07451DFC37}" srcOrd="0" destOrd="0" parTransId="{893538E9-8C0A-4454-9E17-3AC0750F5841}" sibTransId="{4EFEC592-330A-49FB-AFCE-9463736E0EAF}"/>
    <dgm:cxn modelId="{6A826734-8CEF-447B-9DDC-E180B814F5BD}" srcId="{1A26ABBD-82FA-4D20-92A6-E38849ACCD98}" destId="{92E585B0-4000-42CD-90C6-D9E210750E03}" srcOrd="0" destOrd="0" parTransId="{DC5F6E42-45F1-4B64-88A5-D8F93C3F8B90}" sibTransId="{91A36A05-B4F0-43C0-BE09-51D57B61849E}"/>
    <dgm:cxn modelId="{9103FA06-234C-447A-8186-90CD3982D73D}" srcId="{2F8A14B3-C7BD-493C-AEA1-4EA6C8B8176B}" destId="{1223904A-F75B-422B-BFD1-37A412FF8248}" srcOrd="0" destOrd="0" parTransId="{E87E5AEF-DB43-4846-9B91-6187AE36D1FC}" sibTransId="{A80D97C5-171B-4310-BC17-A78DB0029E99}"/>
    <dgm:cxn modelId="{7ADB1B37-C6A9-4201-9250-F571456BB36A}" type="presParOf" srcId="{9DDBD098-CF5D-45A3-BD7F-85BA0B34CEED}" destId="{9178DA1A-8CF6-4681-9DC6-BFC021C1BCE9}" srcOrd="0" destOrd="0" presId="urn:microsoft.com/office/officeart/2005/8/layout/chevron2"/>
    <dgm:cxn modelId="{3114B957-67C2-4224-9578-9D70380175C0}" type="presParOf" srcId="{9178DA1A-8CF6-4681-9DC6-BFC021C1BCE9}" destId="{3DE8D55E-E281-4707-B38D-73C1F288AB9B}" srcOrd="0" destOrd="0" presId="urn:microsoft.com/office/officeart/2005/8/layout/chevron2"/>
    <dgm:cxn modelId="{E904FD95-9DF7-42C2-939C-D92B62E2D2AB}" type="presParOf" srcId="{9178DA1A-8CF6-4681-9DC6-BFC021C1BCE9}" destId="{5285C261-98A1-49D0-BFC6-CA59DC4441AC}" srcOrd="1" destOrd="0" presId="urn:microsoft.com/office/officeart/2005/8/layout/chevron2"/>
    <dgm:cxn modelId="{A6542871-33AB-435B-B725-1983C6DD0CC6}" type="presParOf" srcId="{9DDBD098-CF5D-45A3-BD7F-85BA0B34CEED}" destId="{97CF6F6B-B89C-4917-BCCE-E5BE3FEBAD48}" srcOrd="1" destOrd="0" presId="urn:microsoft.com/office/officeart/2005/8/layout/chevron2"/>
    <dgm:cxn modelId="{A383CAC7-5D6E-4CC3-A8B1-8BCC51B99246}" type="presParOf" srcId="{9DDBD098-CF5D-45A3-BD7F-85BA0B34CEED}" destId="{FBC33CE8-36B4-4449-A028-B866795B1DCB}" srcOrd="2" destOrd="0" presId="urn:microsoft.com/office/officeart/2005/8/layout/chevron2"/>
    <dgm:cxn modelId="{9897F76E-CB09-434A-BA7D-BA0CB93B668C}" type="presParOf" srcId="{FBC33CE8-36B4-4449-A028-B866795B1DCB}" destId="{16905BAE-49DE-49F3-A4B5-28BF65BE177B}" srcOrd="0" destOrd="0" presId="urn:microsoft.com/office/officeart/2005/8/layout/chevron2"/>
    <dgm:cxn modelId="{CCC3412A-EB95-49F5-B60D-AA253D7741E6}" type="presParOf" srcId="{FBC33CE8-36B4-4449-A028-B866795B1DCB}" destId="{F3A93888-59C6-484F-BF9F-D66EEE20A615}" srcOrd="1" destOrd="0" presId="urn:microsoft.com/office/officeart/2005/8/layout/chevron2"/>
    <dgm:cxn modelId="{C1BAEA60-FF33-4DB1-8605-29BA77831AFA}" type="presParOf" srcId="{9DDBD098-CF5D-45A3-BD7F-85BA0B34CEED}" destId="{F4C22837-41CA-4D7D-B590-D2236534A7B9}" srcOrd="3" destOrd="0" presId="urn:microsoft.com/office/officeart/2005/8/layout/chevron2"/>
    <dgm:cxn modelId="{B7EF8548-DB08-4FDE-97DD-E239F6E599A7}" type="presParOf" srcId="{9DDBD098-CF5D-45A3-BD7F-85BA0B34CEED}" destId="{A62F8ED3-D287-443D-BCCD-FB00A9824491}" srcOrd="4" destOrd="0" presId="urn:microsoft.com/office/officeart/2005/8/layout/chevron2"/>
    <dgm:cxn modelId="{EB4D3B34-2CD0-494D-AF90-447EFBE05833}" type="presParOf" srcId="{A62F8ED3-D287-443D-BCCD-FB00A9824491}" destId="{399D78EF-14C3-4A48-91E9-A25ACE05FDCF}" srcOrd="0" destOrd="0" presId="urn:microsoft.com/office/officeart/2005/8/layout/chevron2"/>
    <dgm:cxn modelId="{B3928357-B220-4E22-A026-99BFDE63FB16}" type="presParOf" srcId="{A62F8ED3-D287-443D-BCCD-FB00A9824491}" destId="{DDA2C1BC-600C-47A2-BD9C-FB0C02488A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728F4BE-A586-472E-AFED-FEEE59B76CE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FEC4907A-8BAA-4C68-8F36-B08970DC6F16}">
      <dgm:prSet phldrT="[Texto]" custT="1"/>
      <dgm:spPr/>
      <dgm:t>
        <a:bodyPr/>
        <a:lstStyle/>
        <a:p>
          <a:pPr algn="just"/>
          <a:r>
            <a:rPr lang="es-PE" sz="2400" b="1" dirty="0" smtClean="0"/>
            <a:t>REDUCIR LOS ÍNDICES DE POBREZA </a:t>
          </a:r>
          <a:r>
            <a:rPr lang="es-PE" sz="2400" dirty="0" smtClean="0"/>
            <a:t>a través de la auto-sostenibilidad nutricional de la población en situación de vulnerabilidad, así como la </a:t>
          </a:r>
          <a:r>
            <a:rPr lang="es-PE" sz="2400" b="1" dirty="0" smtClean="0"/>
            <a:t>MEJORA DEL DESARROLLO DE CAPACIDADES. </a:t>
          </a:r>
        </a:p>
      </dgm:t>
    </dgm:pt>
    <dgm:pt modelId="{F11407F5-6470-47FF-A163-9A0A7BE2DE1E}" type="parTrans" cxnId="{5713CE4F-2FAC-46A2-8894-53B3266F32AC}">
      <dgm:prSet/>
      <dgm:spPr/>
      <dgm:t>
        <a:bodyPr/>
        <a:lstStyle/>
        <a:p>
          <a:endParaRPr lang="es-PE"/>
        </a:p>
      </dgm:t>
    </dgm:pt>
    <dgm:pt modelId="{676C02F9-4BD0-4916-B995-94A6EAB406B8}" type="sibTrans" cxnId="{5713CE4F-2FAC-46A2-8894-53B3266F32AC}">
      <dgm:prSet/>
      <dgm:spPr/>
      <dgm:t>
        <a:bodyPr/>
        <a:lstStyle/>
        <a:p>
          <a:endParaRPr lang="es-PE"/>
        </a:p>
      </dgm:t>
    </dgm:pt>
    <dgm:pt modelId="{17DBE754-BB3F-4575-8656-26B4A64092C1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2400" b="1" dirty="0" smtClean="0"/>
            <a:t>PROTEGER LA SALUD DE LA MUJER </a:t>
          </a:r>
          <a:r>
            <a:rPr lang="es-PE" sz="2400" dirty="0" smtClean="0"/>
            <a:t>durante la gestación y lactancia, a través del apoyo alimentario; así como </a:t>
          </a:r>
          <a:r>
            <a:rPr lang="es-PE" sz="2400" b="1" dirty="0" smtClean="0"/>
            <a:t>PREVENIR LAS CARENCIAS NUTRICIONALES DEL ADULTO MAYOR</a:t>
          </a:r>
          <a:r>
            <a:rPr lang="es-PE" sz="2400" dirty="0" smtClean="0"/>
            <a:t>.</a:t>
          </a:r>
          <a:endParaRPr lang="es-PE" sz="2400" b="1" dirty="0"/>
        </a:p>
      </dgm:t>
    </dgm:pt>
    <dgm:pt modelId="{4F504149-3CF1-4463-B300-C2FA4160FAE7}" type="sibTrans" cxnId="{98DD9735-7483-4AEE-A12D-94E2740CD9FF}">
      <dgm:prSet/>
      <dgm:spPr/>
      <dgm:t>
        <a:bodyPr/>
        <a:lstStyle/>
        <a:p>
          <a:endParaRPr lang="es-PE"/>
        </a:p>
      </dgm:t>
    </dgm:pt>
    <dgm:pt modelId="{93F92492-234B-4DCE-9068-4B23550A5A9A}" type="parTrans" cxnId="{98DD9735-7483-4AEE-A12D-94E2740CD9FF}">
      <dgm:prSet/>
      <dgm:spPr/>
      <dgm:t>
        <a:bodyPr/>
        <a:lstStyle/>
        <a:p>
          <a:endParaRPr lang="es-PE"/>
        </a:p>
      </dgm:t>
    </dgm:pt>
    <dgm:pt modelId="{22EDD332-51B2-44EF-AC33-011CDEEAFE11}" type="pres">
      <dgm:prSet presAssocID="{3728F4BE-A586-472E-AFED-FEEE59B76C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6FBAF2E9-3033-4732-B0CA-C43D4262E3B5}" type="pres">
      <dgm:prSet presAssocID="{3728F4BE-A586-472E-AFED-FEEE59B76CE0}" presName="Name1" presStyleCnt="0"/>
      <dgm:spPr/>
    </dgm:pt>
    <dgm:pt modelId="{682A1149-41FB-4267-AA06-CFAD152A4453}" type="pres">
      <dgm:prSet presAssocID="{3728F4BE-A586-472E-AFED-FEEE59B76CE0}" presName="cycle" presStyleCnt="0"/>
      <dgm:spPr/>
    </dgm:pt>
    <dgm:pt modelId="{FB9BAF10-E93C-437F-B47A-F5EF70037911}" type="pres">
      <dgm:prSet presAssocID="{3728F4BE-A586-472E-AFED-FEEE59B76CE0}" presName="srcNode" presStyleLbl="node1" presStyleIdx="0" presStyleCnt="2"/>
      <dgm:spPr/>
    </dgm:pt>
    <dgm:pt modelId="{F9904EF9-4C13-4442-9B52-9FA2FF3B7411}" type="pres">
      <dgm:prSet presAssocID="{3728F4BE-A586-472E-AFED-FEEE59B76CE0}" presName="conn" presStyleLbl="parChTrans1D2" presStyleIdx="0" presStyleCnt="1"/>
      <dgm:spPr/>
      <dgm:t>
        <a:bodyPr/>
        <a:lstStyle/>
        <a:p>
          <a:endParaRPr lang="es-PE"/>
        </a:p>
      </dgm:t>
    </dgm:pt>
    <dgm:pt modelId="{24E7FC64-779A-4174-96B1-5E8EC5653C27}" type="pres">
      <dgm:prSet presAssocID="{3728F4BE-A586-472E-AFED-FEEE59B76CE0}" presName="extraNode" presStyleLbl="node1" presStyleIdx="0" presStyleCnt="2"/>
      <dgm:spPr/>
    </dgm:pt>
    <dgm:pt modelId="{68643E41-A683-404E-B93F-1BE39800BB26}" type="pres">
      <dgm:prSet presAssocID="{3728F4BE-A586-472E-AFED-FEEE59B76CE0}" presName="dstNode" presStyleLbl="node1" presStyleIdx="0" presStyleCnt="2"/>
      <dgm:spPr/>
    </dgm:pt>
    <dgm:pt modelId="{8B4CD434-6655-4CDD-825B-8548E0212029}" type="pres">
      <dgm:prSet presAssocID="{FEC4907A-8BAA-4C68-8F36-B08970DC6F16}" presName="text_1" presStyleLbl="node1" presStyleIdx="0" presStyleCnt="2" custScaleX="105371" custScaleY="114123" custLinFactNeighborX="403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D93CD25-8EF4-4AEE-BE98-136D528409BA}" type="pres">
      <dgm:prSet presAssocID="{FEC4907A-8BAA-4C68-8F36-B08970DC6F16}" presName="accent_1" presStyleCnt="0"/>
      <dgm:spPr/>
    </dgm:pt>
    <dgm:pt modelId="{303F6A3A-D323-48FA-84AC-51D2F188BE72}" type="pres">
      <dgm:prSet presAssocID="{FEC4907A-8BAA-4C68-8F36-B08970DC6F16}" presName="accentRepeatNode" presStyleLbl="solidFgAcc1" presStyleIdx="0" presStyleCnt="2"/>
      <dgm:spPr>
        <a:prstGeom prst="chevron">
          <a:avLst/>
        </a:prstGeom>
      </dgm:spPr>
    </dgm:pt>
    <dgm:pt modelId="{84A93197-62C9-477C-B855-19E7EAB3A52B}" type="pres">
      <dgm:prSet presAssocID="{17DBE754-BB3F-4575-8656-26B4A64092C1}" presName="text_2" presStyleLbl="node1" presStyleIdx="1" presStyleCnt="2" custScaleX="10333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A644435-1A91-4F31-982F-5402FB68E0F3}" type="pres">
      <dgm:prSet presAssocID="{17DBE754-BB3F-4575-8656-26B4A64092C1}" presName="accent_2" presStyleCnt="0"/>
      <dgm:spPr/>
    </dgm:pt>
    <dgm:pt modelId="{F7493F84-957F-4418-A746-2A7C49502B04}" type="pres">
      <dgm:prSet presAssocID="{17DBE754-BB3F-4575-8656-26B4A64092C1}" presName="accentRepeatNode" presStyleLbl="solidFgAcc1" presStyleIdx="1" presStyleCnt="2"/>
      <dgm:spPr>
        <a:prstGeom prst="chevron">
          <a:avLst/>
        </a:prstGeom>
      </dgm:spPr>
    </dgm:pt>
  </dgm:ptLst>
  <dgm:cxnLst>
    <dgm:cxn modelId="{98DD9735-7483-4AEE-A12D-94E2740CD9FF}" srcId="{3728F4BE-A586-472E-AFED-FEEE59B76CE0}" destId="{17DBE754-BB3F-4575-8656-26B4A64092C1}" srcOrd="1" destOrd="0" parTransId="{93F92492-234B-4DCE-9068-4B23550A5A9A}" sibTransId="{4F504149-3CF1-4463-B300-C2FA4160FAE7}"/>
    <dgm:cxn modelId="{866F154E-E928-4375-AD3E-A91615F0CB05}" type="presOf" srcId="{FEC4907A-8BAA-4C68-8F36-B08970DC6F16}" destId="{8B4CD434-6655-4CDD-825B-8548E0212029}" srcOrd="0" destOrd="0" presId="urn:microsoft.com/office/officeart/2008/layout/VerticalCurvedList"/>
    <dgm:cxn modelId="{D3A23508-39EB-4DCF-890F-E1B5EF6F119B}" type="presOf" srcId="{3728F4BE-A586-472E-AFED-FEEE59B76CE0}" destId="{22EDD332-51B2-44EF-AC33-011CDEEAFE11}" srcOrd="0" destOrd="0" presId="urn:microsoft.com/office/officeart/2008/layout/VerticalCurvedList"/>
    <dgm:cxn modelId="{3B909270-6E02-4BAE-AAFF-144F115E9388}" type="presOf" srcId="{17DBE754-BB3F-4575-8656-26B4A64092C1}" destId="{84A93197-62C9-477C-B855-19E7EAB3A52B}" srcOrd="0" destOrd="0" presId="urn:microsoft.com/office/officeart/2008/layout/VerticalCurvedList"/>
    <dgm:cxn modelId="{5713CE4F-2FAC-46A2-8894-53B3266F32AC}" srcId="{3728F4BE-A586-472E-AFED-FEEE59B76CE0}" destId="{FEC4907A-8BAA-4C68-8F36-B08970DC6F16}" srcOrd="0" destOrd="0" parTransId="{F11407F5-6470-47FF-A163-9A0A7BE2DE1E}" sibTransId="{676C02F9-4BD0-4916-B995-94A6EAB406B8}"/>
    <dgm:cxn modelId="{0103B050-2EC1-4CAC-8627-21296F54F73F}" type="presOf" srcId="{676C02F9-4BD0-4916-B995-94A6EAB406B8}" destId="{F9904EF9-4C13-4442-9B52-9FA2FF3B7411}" srcOrd="0" destOrd="0" presId="urn:microsoft.com/office/officeart/2008/layout/VerticalCurvedList"/>
    <dgm:cxn modelId="{E88882DA-AD0E-460B-BD5A-692F5F26D4EC}" type="presParOf" srcId="{22EDD332-51B2-44EF-AC33-011CDEEAFE11}" destId="{6FBAF2E9-3033-4732-B0CA-C43D4262E3B5}" srcOrd="0" destOrd="0" presId="urn:microsoft.com/office/officeart/2008/layout/VerticalCurvedList"/>
    <dgm:cxn modelId="{CDEF0BAD-F8F1-4E25-A073-15A8F7E80BAE}" type="presParOf" srcId="{6FBAF2E9-3033-4732-B0CA-C43D4262E3B5}" destId="{682A1149-41FB-4267-AA06-CFAD152A4453}" srcOrd="0" destOrd="0" presId="urn:microsoft.com/office/officeart/2008/layout/VerticalCurvedList"/>
    <dgm:cxn modelId="{64D1B467-5147-4AA1-A663-D4FCA0BBFDB3}" type="presParOf" srcId="{682A1149-41FB-4267-AA06-CFAD152A4453}" destId="{FB9BAF10-E93C-437F-B47A-F5EF70037911}" srcOrd="0" destOrd="0" presId="urn:microsoft.com/office/officeart/2008/layout/VerticalCurvedList"/>
    <dgm:cxn modelId="{F1E50345-3772-4955-8ECF-0AF17DD2A47E}" type="presParOf" srcId="{682A1149-41FB-4267-AA06-CFAD152A4453}" destId="{F9904EF9-4C13-4442-9B52-9FA2FF3B7411}" srcOrd="1" destOrd="0" presId="urn:microsoft.com/office/officeart/2008/layout/VerticalCurvedList"/>
    <dgm:cxn modelId="{A18D9D02-3F11-46EC-89BF-916AF334814B}" type="presParOf" srcId="{682A1149-41FB-4267-AA06-CFAD152A4453}" destId="{24E7FC64-779A-4174-96B1-5E8EC5653C27}" srcOrd="2" destOrd="0" presId="urn:microsoft.com/office/officeart/2008/layout/VerticalCurvedList"/>
    <dgm:cxn modelId="{70B34E1A-3E51-41AA-89DD-3C483028E42D}" type="presParOf" srcId="{682A1149-41FB-4267-AA06-CFAD152A4453}" destId="{68643E41-A683-404E-B93F-1BE39800BB26}" srcOrd="3" destOrd="0" presId="urn:microsoft.com/office/officeart/2008/layout/VerticalCurvedList"/>
    <dgm:cxn modelId="{35F25B47-DB66-45D4-8803-AC5FAB60EE6A}" type="presParOf" srcId="{6FBAF2E9-3033-4732-B0CA-C43D4262E3B5}" destId="{8B4CD434-6655-4CDD-825B-8548E0212029}" srcOrd="1" destOrd="0" presId="urn:microsoft.com/office/officeart/2008/layout/VerticalCurvedList"/>
    <dgm:cxn modelId="{328D8BEC-FCF3-4CF7-BF8C-4E9FC7CE43C2}" type="presParOf" srcId="{6FBAF2E9-3033-4732-B0CA-C43D4262E3B5}" destId="{DD93CD25-8EF4-4AEE-BE98-136D528409BA}" srcOrd="2" destOrd="0" presId="urn:microsoft.com/office/officeart/2008/layout/VerticalCurvedList"/>
    <dgm:cxn modelId="{4BC3D28C-B736-44EC-84FE-A6955599EB50}" type="presParOf" srcId="{DD93CD25-8EF4-4AEE-BE98-136D528409BA}" destId="{303F6A3A-D323-48FA-84AC-51D2F188BE72}" srcOrd="0" destOrd="0" presId="urn:microsoft.com/office/officeart/2008/layout/VerticalCurvedList"/>
    <dgm:cxn modelId="{D5B7DEB2-5D8C-41BF-A062-61CA62E9D970}" type="presParOf" srcId="{6FBAF2E9-3033-4732-B0CA-C43D4262E3B5}" destId="{84A93197-62C9-477C-B855-19E7EAB3A52B}" srcOrd="3" destOrd="0" presId="urn:microsoft.com/office/officeart/2008/layout/VerticalCurvedList"/>
    <dgm:cxn modelId="{D4BFC32F-3283-4756-B260-F31437449282}" type="presParOf" srcId="{6FBAF2E9-3033-4732-B0CA-C43D4262E3B5}" destId="{2A644435-1A91-4F31-982F-5402FB68E0F3}" srcOrd="4" destOrd="0" presId="urn:microsoft.com/office/officeart/2008/layout/VerticalCurvedList"/>
    <dgm:cxn modelId="{DEC9C800-CA2B-42B4-B48B-ADDA56E7471F}" type="presParOf" srcId="{2A644435-1A91-4F31-982F-5402FB68E0F3}" destId="{F7493F84-957F-4418-A746-2A7C49502B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38F6A9E-69C4-4600-B321-BAC45A6F3DB3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72614339-A681-4A3E-A85F-D5620D8B0D44}">
      <dgm:prSet phldrT="[Texto]"/>
      <dgm:spPr/>
      <dgm:t>
        <a:bodyPr/>
        <a:lstStyle/>
        <a:p>
          <a:r>
            <a:rPr lang="es-PE" b="1" dirty="0" smtClean="0"/>
            <a:t>El Progreso Social</a:t>
          </a:r>
          <a:endParaRPr lang="es-PE" dirty="0"/>
        </a:p>
      </dgm:t>
    </dgm:pt>
    <dgm:pt modelId="{807D1714-9ABA-4D43-87E1-BEF1523E3BA3}" type="parTrans" cxnId="{C19F465A-B8BD-41D7-8062-C543C5FFAC4C}">
      <dgm:prSet/>
      <dgm:spPr/>
      <dgm:t>
        <a:bodyPr/>
        <a:lstStyle/>
        <a:p>
          <a:endParaRPr lang="es-PE"/>
        </a:p>
      </dgm:t>
    </dgm:pt>
    <dgm:pt modelId="{E26F4638-5061-4EE8-B707-8410B30C5D8F}" type="sibTrans" cxnId="{C19F465A-B8BD-41D7-8062-C543C5FFAC4C}">
      <dgm:prSet/>
      <dgm:spPr/>
      <dgm:t>
        <a:bodyPr/>
        <a:lstStyle/>
        <a:p>
          <a:endParaRPr lang="es-PE"/>
        </a:p>
      </dgm:t>
    </dgm:pt>
    <dgm:pt modelId="{F2F399EE-EDD5-4FDF-ACA5-3A6B9BF4A493}">
      <dgm:prSet phldrT="[Texto]"/>
      <dgm:spPr/>
      <dgm:t>
        <a:bodyPr/>
        <a:lstStyle/>
        <a:p>
          <a:r>
            <a:rPr lang="es-PE" b="1" dirty="0" smtClean="0"/>
            <a:t>Impulso de la Economía	</a:t>
          </a:r>
          <a:endParaRPr lang="es-PE" dirty="0"/>
        </a:p>
      </dgm:t>
    </dgm:pt>
    <dgm:pt modelId="{162A8CA6-96CB-4032-A540-8FEF63D52DBE}" type="parTrans" cxnId="{265F93DC-8906-4EBA-8B9E-322ED2B02EEA}">
      <dgm:prSet/>
      <dgm:spPr/>
      <dgm:t>
        <a:bodyPr/>
        <a:lstStyle/>
        <a:p>
          <a:endParaRPr lang="es-PE"/>
        </a:p>
      </dgm:t>
    </dgm:pt>
    <dgm:pt modelId="{484E25E9-0EE0-424C-8E19-D086FD7459EF}" type="sibTrans" cxnId="{265F93DC-8906-4EBA-8B9E-322ED2B02EEA}">
      <dgm:prSet/>
      <dgm:spPr/>
      <dgm:t>
        <a:bodyPr/>
        <a:lstStyle/>
        <a:p>
          <a:endParaRPr lang="es-PE"/>
        </a:p>
      </dgm:t>
    </dgm:pt>
    <dgm:pt modelId="{6A2B8C60-7E7A-4529-9594-0CAEC3D494DA}">
      <dgm:prSet phldrT="[Texto]"/>
      <dgm:spPr/>
      <dgm:t>
        <a:bodyPr/>
        <a:lstStyle/>
        <a:p>
          <a:r>
            <a:rPr lang="es-PE" b="1" dirty="0" smtClean="0"/>
            <a:t>Inserción en la Productividad</a:t>
          </a:r>
          <a:endParaRPr lang="es-PE" dirty="0"/>
        </a:p>
      </dgm:t>
    </dgm:pt>
    <dgm:pt modelId="{9CE0C9E8-8871-46A4-8C7B-F735D556F1D9}" type="parTrans" cxnId="{380A1278-7169-48BC-AF4D-6D845BAC6DF3}">
      <dgm:prSet/>
      <dgm:spPr/>
      <dgm:t>
        <a:bodyPr/>
        <a:lstStyle/>
        <a:p>
          <a:endParaRPr lang="es-PE"/>
        </a:p>
      </dgm:t>
    </dgm:pt>
    <dgm:pt modelId="{CB74E9E4-BB41-4582-867C-058CA95F4E3B}" type="sibTrans" cxnId="{380A1278-7169-48BC-AF4D-6D845BAC6DF3}">
      <dgm:prSet/>
      <dgm:spPr/>
      <dgm:t>
        <a:bodyPr/>
        <a:lstStyle/>
        <a:p>
          <a:endParaRPr lang="es-PE"/>
        </a:p>
      </dgm:t>
    </dgm:pt>
    <dgm:pt modelId="{635EDD5B-C25D-459E-BBF6-1B9DAA219EB3}">
      <dgm:prSet phldrT="[Texto]"/>
      <dgm:spPr/>
      <dgm:t>
        <a:bodyPr/>
        <a:lstStyle/>
        <a:p>
          <a:r>
            <a:rPr lang="es-PE" b="1" dirty="0" smtClean="0"/>
            <a:t>Impulso a la Participación</a:t>
          </a:r>
          <a:endParaRPr lang="es-PE" dirty="0"/>
        </a:p>
      </dgm:t>
    </dgm:pt>
    <dgm:pt modelId="{9BF3924D-B941-47AE-9B73-1EB9B4E325E2}" type="parTrans" cxnId="{B68901C7-068C-4287-B81E-387CE8AA6378}">
      <dgm:prSet/>
      <dgm:spPr/>
      <dgm:t>
        <a:bodyPr/>
        <a:lstStyle/>
        <a:p>
          <a:endParaRPr lang="es-PE"/>
        </a:p>
      </dgm:t>
    </dgm:pt>
    <dgm:pt modelId="{70A95AE5-347D-4473-8776-2DD0C459FB88}" type="sibTrans" cxnId="{B68901C7-068C-4287-B81E-387CE8AA6378}">
      <dgm:prSet/>
      <dgm:spPr/>
      <dgm:t>
        <a:bodyPr/>
        <a:lstStyle/>
        <a:p>
          <a:endParaRPr lang="es-PE"/>
        </a:p>
      </dgm:t>
    </dgm:pt>
    <dgm:pt modelId="{398137F5-FFBD-4CBB-9250-42DFDE291D3D}">
      <dgm:prSet phldrT="[Texto]"/>
      <dgm:spPr/>
      <dgm:t>
        <a:bodyPr/>
        <a:lstStyle/>
        <a:p>
          <a:r>
            <a:rPr lang="es-PE" b="1" smtClean="0"/>
            <a:t>Asegurar la autosostenibilidad</a:t>
          </a:r>
          <a:endParaRPr lang="es-PE" dirty="0"/>
        </a:p>
      </dgm:t>
    </dgm:pt>
    <dgm:pt modelId="{5DADBA9E-B136-494C-9255-950FCA175201}" type="parTrans" cxnId="{711D1A20-7A85-49C4-B92A-9462D5DA298C}">
      <dgm:prSet/>
      <dgm:spPr/>
      <dgm:t>
        <a:bodyPr/>
        <a:lstStyle/>
        <a:p>
          <a:endParaRPr lang="es-PE"/>
        </a:p>
      </dgm:t>
    </dgm:pt>
    <dgm:pt modelId="{ED4A441D-5C67-4A5F-A153-4EF525C184E8}" type="sibTrans" cxnId="{711D1A20-7A85-49C4-B92A-9462D5DA298C}">
      <dgm:prSet/>
      <dgm:spPr/>
      <dgm:t>
        <a:bodyPr/>
        <a:lstStyle/>
        <a:p>
          <a:endParaRPr lang="es-PE"/>
        </a:p>
      </dgm:t>
    </dgm:pt>
    <dgm:pt modelId="{8FBABDF8-AADC-4C44-AEE7-880D0392615B}" type="pres">
      <dgm:prSet presAssocID="{438F6A9E-69C4-4600-B321-BAC45A6F3DB3}" presName="linearFlow" presStyleCnt="0">
        <dgm:presLayoutVars>
          <dgm:resizeHandles val="exact"/>
        </dgm:presLayoutVars>
      </dgm:prSet>
      <dgm:spPr/>
    </dgm:pt>
    <dgm:pt modelId="{890E22E6-8E66-4237-AE37-D5EF2183D13F}" type="pres">
      <dgm:prSet presAssocID="{72614339-A681-4A3E-A85F-D5620D8B0D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006E437-9721-40E5-94A1-C020357B678D}" type="pres">
      <dgm:prSet presAssocID="{E26F4638-5061-4EE8-B707-8410B30C5D8F}" presName="sibTrans" presStyleLbl="sibTrans2D1" presStyleIdx="0" presStyleCnt="4"/>
      <dgm:spPr/>
      <dgm:t>
        <a:bodyPr/>
        <a:lstStyle/>
        <a:p>
          <a:endParaRPr lang="es-PE"/>
        </a:p>
      </dgm:t>
    </dgm:pt>
    <dgm:pt modelId="{9E8926DA-E1C5-4393-A752-2D5AE19638FA}" type="pres">
      <dgm:prSet presAssocID="{E26F4638-5061-4EE8-B707-8410B30C5D8F}" presName="connectorText" presStyleLbl="sibTrans2D1" presStyleIdx="0" presStyleCnt="4"/>
      <dgm:spPr/>
      <dgm:t>
        <a:bodyPr/>
        <a:lstStyle/>
        <a:p>
          <a:endParaRPr lang="es-PE"/>
        </a:p>
      </dgm:t>
    </dgm:pt>
    <dgm:pt modelId="{D260FD3A-1AA4-4316-A3CE-612681ED0A93}" type="pres">
      <dgm:prSet presAssocID="{F2F399EE-EDD5-4FDF-ACA5-3A6B9BF4A4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569F40A-1654-4816-B2FC-F5CD95215091}" type="pres">
      <dgm:prSet presAssocID="{484E25E9-0EE0-424C-8E19-D086FD7459EF}" presName="sibTrans" presStyleLbl="sibTrans2D1" presStyleIdx="1" presStyleCnt="4"/>
      <dgm:spPr/>
      <dgm:t>
        <a:bodyPr/>
        <a:lstStyle/>
        <a:p>
          <a:endParaRPr lang="es-PE"/>
        </a:p>
      </dgm:t>
    </dgm:pt>
    <dgm:pt modelId="{C10D23C7-3961-416B-9135-D124967D6060}" type="pres">
      <dgm:prSet presAssocID="{484E25E9-0EE0-424C-8E19-D086FD7459EF}" presName="connectorText" presStyleLbl="sibTrans2D1" presStyleIdx="1" presStyleCnt="4"/>
      <dgm:spPr/>
      <dgm:t>
        <a:bodyPr/>
        <a:lstStyle/>
        <a:p>
          <a:endParaRPr lang="es-PE"/>
        </a:p>
      </dgm:t>
    </dgm:pt>
    <dgm:pt modelId="{129B0D4A-532C-4BD4-8975-342E945C5F3A}" type="pres">
      <dgm:prSet presAssocID="{6A2B8C60-7E7A-4529-9594-0CAEC3D494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DDB2EBA-D81F-49E1-AFE7-E31F3B475185}" type="pres">
      <dgm:prSet presAssocID="{CB74E9E4-BB41-4582-867C-058CA95F4E3B}" presName="sibTrans" presStyleLbl="sibTrans2D1" presStyleIdx="2" presStyleCnt="4"/>
      <dgm:spPr/>
      <dgm:t>
        <a:bodyPr/>
        <a:lstStyle/>
        <a:p>
          <a:endParaRPr lang="es-PE"/>
        </a:p>
      </dgm:t>
    </dgm:pt>
    <dgm:pt modelId="{4A0EACB2-9DD7-450A-B5E8-006DDC2C20F9}" type="pres">
      <dgm:prSet presAssocID="{CB74E9E4-BB41-4582-867C-058CA95F4E3B}" presName="connectorText" presStyleLbl="sibTrans2D1" presStyleIdx="2" presStyleCnt="4"/>
      <dgm:spPr/>
      <dgm:t>
        <a:bodyPr/>
        <a:lstStyle/>
        <a:p>
          <a:endParaRPr lang="es-PE"/>
        </a:p>
      </dgm:t>
    </dgm:pt>
    <dgm:pt modelId="{C8CAFE38-D12A-45A5-B8B7-A67635F7BA0F}" type="pres">
      <dgm:prSet presAssocID="{635EDD5B-C25D-459E-BBF6-1B9DAA219EB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F1C0FB8-8F60-43BB-92F4-F5F5C5558FEC}" type="pres">
      <dgm:prSet presAssocID="{70A95AE5-347D-4473-8776-2DD0C459FB88}" presName="sibTrans" presStyleLbl="sibTrans2D1" presStyleIdx="3" presStyleCnt="4"/>
      <dgm:spPr/>
      <dgm:t>
        <a:bodyPr/>
        <a:lstStyle/>
        <a:p>
          <a:endParaRPr lang="es-PE"/>
        </a:p>
      </dgm:t>
    </dgm:pt>
    <dgm:pt modelId="{7D9E60A1-959F-4338-BE02-B5C4245C967F}" type="pres">
      <dgm:prSet presAssocID="{70A95AE5-347D-4473-8776-2DD0C459FB88}" presName="connectorText" presStyleLbl="sibTrans2D1" presStyleIdx="3" presStyleCnt="4"/>
      <dgm:spPr/>
      <dgm:t>
        <a:bodyPr/>
        <a:lstStyle/>
        <a:p>
          <a:endParaRPr lang="es-PE"/>
        </a:p>
      </dgm:t>
    </dgm:pt>
    <dgm:pt modelId="{27A37DE9-8C14-4E82-ABBB-924FC46DBD8B}" type="pres">
      <dgm:prSet presAssocID="{398137F5-FFBD-4CBB-9250-42DFDE291D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BF2F072-EC76-4B37-9E68-89FAD44EBCBD}" type="presOf" srcId="{F2F399EE-EDD5-4FDF-ACA5-3A6B9BF4A493}" destId="{D260FD3A-1AA4-4316-A3CE-612681ED0A93}" srcOrd="0" destOrd="0" presId="urn:microsoft.com/office/officeart/2005/8/layout/process2"/>
    <dgm:cxn modelId="{265F93DC-8906-4EBA-8B9E-322ED2B02EEA}" srcId="{438F6A9E-69C4-4600-B321-BAC45A6F3DB3}" destId="{F2F399EE-EDD5-4FDF-ACA5-3A6B9BF4A493}" srcOrd="1" destOrd="0" parTransId="{162A8CA6-96CB-4032-A540-8FEF63D52DBE}" sibTransId="{484E25E9-0EE0-424C-8E19-D086FD7459EF}"/>
    <dgm:cxn modelId="{B916C7CA-B840-4F32-81A6-595017603F90}" type="presOf" srcId="{CB74E9E4-BB41-4582-867C-058CA95F4E3B}" destId="{4A0EACB2-9DD7-450A-B5E8-006DDC2C20F9}" srcOrd="1" destOrd="0" presId="urn:microsoft.com/office/officeart/2005/8/layout/process2"/>
    <dgm:cxn modelId="{6CDAFAED-8339-4502-93B4-49F7946C9F4D}" type="presOf" srcId="{E26F4638-5061-4EE8-B707-8410B30C5D8F}" destId="{7006E437-9721-40E5-94A1-C020357B678D}" srcOrd="0" destOrd="0" presId="urn:microsoft.com/office/officeart/2005/8/layout/process2"/>
    <dgm:cxn modelId="{D534EBCE-E623-4AC8-9A0E-D75D82EC3A84}" type="presOf" srcId="{E26F4638-5061-4EE8-B707-8410B30C5D8F}" destId="{9E8926DA-E1C5-4393-A752-2D5AE19638FA}" srcOrd="1" destOrd="0" presId="urn:microsoft.com/office/officeart/2005/8/layout/process2"/>
    <dgm:cxn modelId="{458A647B-4184-4911-BF5E-09DDAB86FE46}" type="presOf" srcId="{484E25E9-0EE0-424C-8E19-D086FD7459EF}" destId="{C10D23C7-3961-416B-9135-D124967D6060}" srcOrd="1" destOrd="0" presId="urn:microsoft.com/office/officeart/2005/8/layout/process2"/>
    <dgm:cxn modelId="{711D1A20-7A85-49C4-B92A-9462D5DA298C}" srcId="{438F6A9E-69C4-4600-B321-BAC45A6F3DB3}" destId="{398137F5-FFBD-4CBB-9250-42DFDE291D3D}" srcOrd="4" destOrd="0" parTransId="{5DADBA9E-B136-494C-9255-950FCA175201}" sibTransId="{ED4A441D-5C67-4A5F-A153-4EF525C184E8}"/>
    <dgm:cxn modelId="{C99D947D-D7B7-430D-82C2-B1A4EAC55F5A}" type="presOf" srcId="{484E25E9-0EE0-424C-8E19-D086FD7459EF}" destId="{8569F40A-1654-4816-B2FC-F5CD95215091}" srcOrd="0" destOrd="0" presId="urn:microsoft.com/office/officeart/2005/8/layout/process2"/>
    <dgm:cxn modelId="{58A84508-AF64-4854-8721-865E1F1D9D21}" type="presOf" srcId="{398137F5-FFBD-4CBB-9250-42DFDE291D3D}" destId="{27A37DE9-8C14-4E82-ABBB-924FC46DBD8B}" srcOrd="0" destOrd="0" presId="urn:microsoft.com/office/officeart/2005/8/layout/process2"/>
    <dgm:cxn modelId="{230CB1AA-12E1-4915-92FF-DC257FE0F87A}" type="presOf" srcId="{72614339-A681-4A3E-A85F-D5620D8B0D44}" destId="{890E22E6-8E66-4237-AE37-D5EF2183D13F}" srcOrd="0" destOrd="0" presId="urn:microsoft.com/office/officeart/2005/8/layout/process2"/>
    <dgm:cxn modelId="{1DC955D7-DD09-47B4-A3DF-7BBB704E739F}" type="presOf" srcId="{70A95AE5-347D-4473-8776-2DD0C459FB88}" destId="{CF1C0FB8-8F60-43BB-92F4-F5F5C5558FEC}" srcOrd="0" destOrd="0" presId="urn:microsoft.com/office/officeart/2005/8/layout/process2"/>
    <dgm:cxn modelId="{0384BC14-009A-4908-A186-9C8825041523}" type="presOf" srcId="{70A95AE5-347D-4473-8776-2DD0C459FB88}" destId="{7D9E60A1-959F-4338-BE02-B5C4245C967F}" srcOrd="1" destOrd="0" presId="urn:microsoft.com/office/officeart/2005/8/layout/process2"/>
    <dgm:cxn modelId="{2DDB5CCC-3534-44A8-929B-54D8ECEAC2F8}" type="presOf" srcId="{CB74E9E4-BB41-4582-867C-058CA95F4E3B}" destId="{4DDB2EBA-D81F-49E1-AFE7-E31F3B475185}" srcOrd="0" destOrd="0" presId="urn:microsoft.com/office/officeart/2005/8/layout/process2"/>
    <dgm:cxn modelId="{B68901C7-068C-4287-B81E-387CE8AA6378}" srcId="{438F6A9E-69C4-4600-B321-BAC45A6F3DB3}" destId="{635EDD5B-C25D-459E-BBF6-1B9DAA219EB3}" srcOrd="3" destOrd="0" parTransId="{9BF3924D-B941-47AE-9B73-1EB9B4E325E2}" sibTransId="{70A95AE5-347D-4473-8776-2DD0C459FB88}"/>
    <dgm:cxn modelId="{380A1278-7169-48BC-AF4D-6D845BAC6DF3}" srcId="{438F6A9E-69C4-4600-B321-BAC45A6F3DB3}" destId="{6A2B8C60-7E7A-4529-9594-0CAEC3D494DA}" srcOrd="2" destOrd="0" parTransId="{9CE0C9E8-8871-46A4-8C7B-F735D556F1D9}" sibTransId="{CB74E9E4-BB41-4582-867C-058CA95F4E3B}"/>
    <dgm:cxn modelId="{023AD5BB-20DE-4DFB-80FC-88C288ADED22}" type="presOf" srcId="{635EDD5B-C25D-459E-BBF6-1B9DAA219EB3}" destId="{C8CAFE38-D12A-45A5-B8B7-A67635F7BA0F}" srcOrd="0" destOrd="0" presId="urn:microsoft.com/office/officeart/2005/8/layout/process2"/>
    <dgm:cxn modelId="{616D4C03-147C-4E39-A30C-924ADC5D5881}" type="presOf" srcId="{438F6A9E-69C4-4600-B321-BAC45A6F3DB3}" destId="{8FBABDF8-AADC-4C44-AEE7-880D0392615B}" srcOrd="0" destOrd="0" presId="urn:microsoft.com/office/officeart/2005/8/layout/process2"/>
    <dgm:cxn modelId="{C19F465A-B8BD-41D7-8062-C543C5FFAC4C}" srcId="{438F6A9E-69C4-4600-B321-BAC45A6F3DB3}" destId="{72614339-A681-4A3E-A85F-D5620D8B0D44}" srcOrd="0" destOrd="0" parTransId="{807D1714-9ABA-4D43-87E1-BEF1523E3BA3}" sibTransId="{E26F4638-5061-4EE8-B707-8410B30C5D8F}"/>
    <dgm:cxn modelId="{AF5CFDF1-476D-489E-8EE8-412405CDE794}" type="presOf" srcId="{6A2B8C60-7E7A-4529-9594-0CAEC3D494DA}" destId="{129B0D4A-532C-4BD4-8975-342E945C5F3A}" srcOrd="0" destOrd="0" presId="urn:microsoft.com/office/officeart/2005/8/layout/process2"/>
    <dgm:cxn modelId="{3E683672-6962-4230-AD8B-F40293835CF9}" type="presParOf" srcId="{8FBABDF8-AADC-4C44-AEE7-880D0392615B}" destId="{890E22E6-8E66-4237-AE37-D5EF2183D13F}" srcOrd="0" destOrd="0" presId="urn:microsoft.com/office/officeart/2005/8/layout/process2"/>
    <dgm:cxn modelId="{2B79324D-1CC8-485B-AF7A-1ECB20602393}" type="presParOf" srcId="{8FBABDF8-AADC-4C44-AEE7-880D0392615B}" destId="{7006E437-9721-40E5-94A1-C020357B678D}" srcOrd="1" destOrd="0" presId="urn:microsoft.com/office/officeart/2005/8/layout/process2"/>
    <dgm:cxn modelId="{18890ECC-3FC4-43E1-9A30-09E25EDDDE8B}" type="presParOf" srcId="{7006E437-9721-40E5-94A1-C020357B678D}" destId="{9E8926DA-E1C5-4393-A752-2D5AE19638FA}" srcOrd="0" destOrd="0" presId="urn:microsoft.com/office/officeart/2005/8/layout/process2"/>
    <dgm:cxn modelId="{EC1340C0-59AB-4DC8-9DC0-52B6FED35E84}" type="presParOf" srcId="{8FBABDF8-AADC-4C44-AEE7-880D0392615B}" destId="{D260FD3A-1AA4-4316-A3CE-612681ED0A93}" srcOrd="2" destOrd="0" presId="urn:microsoft.com/office/officeart/2005/8/layout/process2"/>
    <dgm:cxn modelId="{DF0A1441-5DFF-4346-AF11-E0505141FA1B}" type="presParOf" srcId="{8FBABDF8-AADC-4C44-AEE7-880D0392615B}" destId="{8569F40A-1654-4816-B2FC-F5CD95215091}" srcOrd="3" destOrd="0" presId="urn:microsoft.com/office/officeart/2005/8/layout/process2"/>
    <dgm:cxn modelId="{27EE2DCE-0DB3-40BA-9664-12C0E636B6FE}" type="presParOf" srcId="{8569F40A-1654-4816-B2FC-F5CD95215091}" destId="{C10D23C7-3961-416B-9135-D124967D6060}" srcOrd="0" destOrd="0" presId="urn:microsoft.com/office/officeart/2005/8/layout/process2"/>
    <dgm:cxn modelId="{43914A56-59BB-4541-8F9A-6B381A033C48}" type="presParOf" srcId="{8FBABDF8-AADC-4C44-AEE7-880D0392615B}" destId="{129B0D4A-532C-4BD4-8975-342E945C5F3A}" srcOrd="4" destOrd="0" presId="urn:microsoft.com/office/officeart/2005/8/layout/process2"/>
    <dgm:cxn modelId="{1CEC59CF-2968-4752-BF9D-F0BE78A547A6}" type="presParOf" srcId="{8FBABDF8-AADC-4C44-AEE7-880D0392615B}" destId="{4DDB2EBA-D81F-49E1-AFE7-E31F3B475185}" srcOrd="5" destOrd="0" presId="urn:microsoft.com/office/officeart/2005/8/layout/process2"/>
    <dgm:cxn modelId="{4F14160C-91BD-4BEA-AC37-F558CBC9BC36}" type="presParOf" srcId="{4DDB2EBA-D81F-49E1-AFE7-E31F3B475185}" destId="{4A0EACB2-9DD7-450A-B5E8-006DDC2C20F9}" srcOrd="0" destOrd="0" presId="urn:microsoft.com/office/officeart/2005/8/layout/process2"/>
    <dgm:cxn modelId="{92B263C2-486A-42C5-A63F-3856BA1E6646}" type="presParOf" srcId="{8FBABDF8-AADC-4C44-AEE7-880D0392615B}" destId="{C8CAFE38-D12A-45A5-B8B7-A67635F7BA0F}" srcOrd="6" destOrd="0" presId="urn:microsoft.com/office/officeart/2005/8/layout/process2"/>
    <dgm:cxn modelId="{5CCBB163-D218-43D3-B11B-3C98E8847F61}" type="presParOf" srcId="{8FBABDF8-AADC-4C44-AEE7-880D0392615B}" destId="{CF1C0FB8-8F60-43BB-92F4-F5F5C5558FEC}" srcOrd="7" destOrd="0" presId="urn:microsoft.com/office/officeart/2005/8/layout/process2"/>
    <dgm:cxn modelId="{8518E0F1-6329-491C-A9D2-DE6F203D6D0E}" type="presParOf" srcId="{CF1C0FB8-8F60-43BB-92F4-F5F5C5558FEC}" destId="{7D9E60A1-959F-4338-BE02-B5C4245C967F}" srcOrd="0" destOrd="0" presId="urn:microsoft.com/office/officeart/2005/8/layout/process2"/>
    <dgm:cxn modelId="{1AC7F6E9-4A28-4F44-9918-E1AE94CD8378}" type="presParOf" srcId="{8FBABDF8-AADC-4C44-AEE7-880D0392615B}" destId="{27A37DE9-8C14-4E82-ABBB-924FC46DBD8B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3FB796-01A0-4A6A-AB00-2645AEA3CFEE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E8EE5824-D70C-493A-9D3B-B067D8F80E00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pPr marL="0" indent="0" algn="l"/>
          <a:r>
            <a:rPr lang="es-PE" b="1" dirty="0" smtClean="0"/>
            <a:t>ARTÍCULO 4</a:t>
          </a:r>
          <a:r>
            <a:rPr lang="es-PE" dirty="0" smtClean="0"/>
            <a:t>. </a:t>
          </a:r>
          <a:r>
            <a:rPr lang="es-PE" b="1" dirty="0" smtClean="0"/>
            <a:t>DEFINICIONES</a:t>
          </a:r>
          <a:endParaRPr lang="es-PE" dirty="0" smtClean="0"/>
        </a:p>
        <a:p>
          <a:pPr marL="0" indent="0" algn="l"/>
          <a:r>
            <a:rPr lang="es-PE" dirty="0" smtClean="0"/>
            <a:t>Para los efectos de la presente ley se entiende por:</a:t>
          </a:r>
        </a:p>
        <a:p>
          <a:pPr marL="0" indent="0" algn="just"/>
          <a:r>
            <a:rPr lang="es-PE" b="1" u="sng" dirty="0" smtClean="0"/>
            <a:t>-Programa de Complementación Alimentaria</a:t>
          </a:r>
          <a:r>
            <a:rPr lang="es-PE" dirty="0" smtClean="0"/>
            <a:t>: Programa que brinda apoyo alimentario a sus usuarios a través de los Centros de Atención agrupado en diversas modalidades</a:t>
          </a:r>
        </a:p>
        <a:p>
          <a:pPr marL="0" indent="0" algn="just"/>
          <a:r>
            <a:rPr lang="es-PE" b="1" u="sng" dirty="0" smtClean="0"/>
            <a:t>-Unidades Productivas</a:t>
          </a:r>
          <a:r>
            <a:rPr lang="es-PE" b="1" dirty="0" smtClean="0"/>
            <a:t>: </a:t>
          </a:r>
          <a:r>
            <a:rPr lang="es-PE" dirty="0" smtClean="0"/>
            <a:t>Comedores Populares que generan productos y/o servicios  para su </a:t>
          </a:r>
          <a:r>
            <a:rPr lang="es-PE" dirty="0" err="1" smtClean="0"/>
            <a:t>autosostenimiento</a:t>
          </a:r>
          <a:r>
            <a:rPr lang="es-PE" dirty="0" smtClean="0"/>
            <a:t> y generación de empleo. </a:t>
          </a:r>
        </a:p>
        <a:p>
          <a:pPr marL="0" indent="0" algn="just"/>
          <a:r>
            <a:rPr lang="es-PE" b="1" u="sng" dirty="0" smtClean="0"/>
            <a:t>-Comedores: </a:t>
          </a:r>
          <a:r>
            <a:rPr lang="es-PE" dirty="0" smtClean="0"/>
            <a:t>Organizaciones</a:t>
          </a:r>
          <a:r>
            <a:rPr lang="es-PE" b="1" dirty="0" smtClean="0"/>
            <a:t> </a:t>
          </a:r>
          <a:r>
            <a:rPr lang="es-PE" dirty="0" smtClean="0"/>
            <a:t>Sociales de Base conformadas por personas, que tienen como actividad  principal la preparación de alimentos y el apoyo social. Pueden ser Comedor Popular, Comedor de Clubes de Madre y otros afines. </a:t>
          </a:r>
        </a:p>
        <a:p>
          <a:pPr marL="0" indent="0" algn="just"/>
          <a:r>
            <a:rPr lang="es-PE" b="1" u="sng" dirty="0" smtClean="0"/>
            <a:t>-Gobiernos Locales</a:t>
          </a:r>
          <a:r>
            <a:rPr lang="es-PE" b="1" dirty="0" smtClean="0"/>
            <a:t>: </a:t>
          </a:r>
          <a:r>
            <a:rPr lang="es-PE" dirty="0" smtClean="0"/>
            <a:t>Municipalidades provinciales y distritales a las cuales se les ha transferido el Programa de Complementación Alimentaria.</a:t>
          </a:r>
        </a:p>
        <a:p>
          <a:pPr marL="0" indent="0" algn="just"/>
          <a:r>
            <a:rPr lang="es-PE" b="1" dirty="0" smtClean="0"/>
            <a:t>-</a:t>
          </a:r>
          <a:r>
            <a:rPr lang="es-PE" b="1" u="sng" dirty="0" smtClean="0"/>
            <a:t>Centro de Atención: </a:t>
          </a:r>
          <a:r>
            <a:rPr lang="es-PE" dirty="0" smtClean="0"/>
            <a:t>Es la entidad, organización y/o colectivo de personas a través del cual se entrega del apoyo alimentaria los usuarios del programa,  sea preparado o en crudo, según la modalidad de atención que pertenezcan. </a:t>
          </a:r>
          <a:endParaRPr lang="es-PE" dirty="0"/>
        </a:p>
      </dgm:t>
    </dgm:pt>
    <dgm:pt modelId="{CEC3BAA8-37E5-41D2-BC8E-FE533EB1E9AB}" type="parTrans" cxnId="{C96434E3-5819-4283-A5B7-297BB8901804}">
      <dgm:prSet/>
      <dgm:spPr/>
      <dgm:t>
        <a:bodyPr/>
        <a:lstStyle/>
        <a:p>
          <a:endParaRPr lang="es-PE"/>
        </a:p>
      </dgm:t>
    </dgm:pt>
    <dgm:pt modelId="{2E5B0934-3CA1-4EDE-A0BC-8323B49EF9E2}" type="sibTrans" cxnId="{C96434E3-5819-4283-A5B7-297BB8901804}">
      <dgm:prSet/>
      <dgm:spPr/>
      <dgm:t>
        <a:bodyPr/>
        <a:lstStyle/>
        <a:p>
          <a:endParaRPr lang="es-PE"/>
        </a:p>
      </dgm:t>
    </dgm:pt>
    <dgm:pt modelId="{402FF55A-026F-4330-B27F-0381DC738A21}" type="pres">
      <dgm:prSet presAssocID="{DD3FB796-01A0-4A6A-AB00-2645AEA3CFE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749556F-0F0E-4304-A75F-D27DD450CC79}" type="pres">
      <dgm:prSet presAssocID="{E8EE5824-D70C-493A-9D3B-B067D8F80E00}" presName="comp" presStyleCnt="0"/>
      <dgm:spPr/>
    </dgm:pt>
    <dgm:pt modelId="{68A15D7C-4E50-4037-BCCA-6A8B13E7FD73}" type="pres">
      <dgm:prSet presAssocID="{E8EE5824-D70C-493A-9D3B-B067D8F80E00}" presName="box" presStyleLbl="node1" presStyleIdx="0" presStyleCnt="1" custLinFactNeighborX="1672"/>
      <dgm:spPr/>
      <dgm:t>
        <a:bodyPr/>
        <a:lstStyle/>
        <a:p>
          <a:endParaRPr lang="es-PE"/>
        </a:p>
      </dgm:t>
    </dgm:pt>
    <dgm:pt modelId="{827083C9-2FE4-45F1-BCD8-9E87143C9A0B}" type="pres">
      <dgm:prSet presAssocID="{E8EE5824-D70C-493A-9D3B-B067D8F80E00}" presName="img" presStyleLbl="fgImgPlace1" presStyleIdx="0" presStyleCnt="1" custScaleX="98941" custScaleY="102875" custLinFactNeighborX="-9441" custLinFactNeighborY="-31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1000" r="-131000"/>
          </a:stretch>
        </a:blipFill>
      </dgm:spPr>
      <dgm:t>
        <a:bodyPr/>
        <a:lstStyle/>
        <a:p>
          <a:endParaRPr lang="es-PE"/>
        </a:p>
      </dgm:t>
    </dgm:pt>
    <dgm:pt modelId="{B8A0B8B4-9F13-4ED5-9296-E57317AF5B91}" type="pres">
      <dgm:prSet presAssocID="{E8EE5824-D70C-493A-9D3B-B067D8F80E0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CB75AE4-E414-4134-A1E6-6FC0ABA0A350}" type="presOf" srcId="{E8EE5824-D70C-493A-9D3B-B067D8F80E00}" destId="{68A15D7C-4E50-4037-BCCA-6A8B13E7FD73}" srcOrd="0" destOrd="0" presId="urn:microsoft.com/office/officeart/2005/8/layout/vList4"/>
    <dgm:cxn modelId="{5BF9A513-5517-4495-BB20-84A475272C6D}" type="presOf" srcId="{DD3FB796-01A0-4A6A-AB00-2645AEA3CFEE}" destId="{402FF55A-026F-4330-B27F-0381DC738A21}" srcOrd="0" destOrd="0" presId="urn:microsoft.com/office/officeart/2005/8/layout/vList4"/>
    <dgm:cxn modelId="{9036EA12-4AB2-412A-BC3D-83639D71BE87}" type="presOf" srcId="{E8EE5824-D70C-493A-9D3B-B067D8F80E00}" destId="{B8A0B8B4-9F13-4ED5-9296-E57317AF5B91}" srcOrd="1" destOrd="0" presId="urn:microsoft.com/office/officeart/2005/8/layout/vList4"/>
    <dgm:cxn modelId="{C96434E3-5819-4283-A5B7-297BB8901804}" srcId="{DD3FB796-01A0-4A6A-AB00-2645AEA3CFEE}" destId="{E8EE5824-D70C-493A-9D3B-B067D8F80E00}" srcOrd="0" destOrd="0" parTransId="{CEC3BAA8-37E5-41D2-BC8E-FE533EB1E9AB}" sibTransId="{2E5B0934-3CA1-4EDE-A0BC-8323B49EF9E2}"/>
    <dgm:cxn modelId="{14B858B5-14D7-477C-AE59-34D7C9247EA4}" type="presParOf" srcId="{402FF55A-026F-4330-B27F-0381DC738A21}" destId="{D749556F-0F0E-4304-A75F-D27DD450CC79}" srcOrd="0" destOrd="0" presId="urn:microsoft.com/office/officeart/2005/8/layout/vList4"/>
    <dgm:cxn modelId="{9FC0D6FF-AC22-4E13-98D5-1A900FA475E5}" type="presParOf" srcId="{D749556F-0F0E-4304-A75F-D27DD450CC79}" destId="{68A15D7C-4E50-4037-BCCA-6A8B13E7FD73}" srcOrd="0" destOrd="0" presId="urn:microsoft.com/office/officeart/2005/8/layout/vList4"/>
    <dgm:cxn modelId="{6C0E084E-E62E-4A5D-8B0B-D058DD77E5F3}" type="presParOf" srcId="{D749556F-0F0E-4304-A75F-D27DD450CC79}" destId="{827083C9-2FE4-45F1-BCD8-9E87143C9A0B}" srcOrd="1" destOrd="0" presId="urn:microsoft.com/office/officeart/2005/8/layout/vList4"/>
    <dgm:cxn modelId="{82B0F5EB-93A9-473D-91A8-A2E6ECF385DC}" type="presParOf" srcId="{D749556F-0F0E-4304-A75F-D27DD450CC79}" destId="{B8A0B8B4-9F13-4ED5-9296-E57317AF5B9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0EB352-3934-4E56-8211-4DF87ABE38A2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21C63009-8B90-4478-BD11-DACDEDB261B6}">
      <dgm:prSet phldrT="[Texto]"/>
      <dgm:spPr/>
      <dgm:t>
        <a:bodyPr/>
        <a:lstStyle/>
        <a:p>
          <a:pPr algn="l"/>
          <a:r>
            <a:rPr lang="es-PE" sz="1700" b="1" dirty="0" smtClean="0"/>
            <a:t>ARTÍCULO 5. DENOMINACIÓN</a:t>
          </a:r>
          <a:endParaRPr lang="es-PE" sz="1700" dirty="0"/>
        </a:p>
      </dgm:t>
    </dgm:pt>
    <dgm:pt modelId="{5CA78432-3527-4EF5-9F03-7F74EA3B32FD}" type="parTrans" cxnId="{F4E66C5A-84E6-408A-827F-14D89B61539B}">
      <dgm:prSet/>
      <dgm:spPr/>
      <dgm:t>
        <a:bodyPr/>
        <a:lstStyle/>
        <a:p>
          <a:endParaRPr lang="es-PE"/>
        </a:p>
      </dgm:t>
    </dgm:pt>
    <dgm:pt modelId="{96081CCF-1389-4CD8-A9DC-CC1373F16FBC}" type="sibTrans" cxnId="{F4E66C5A-84E6-408A-827F-14D89B61539B}">
      <dgm:prSet/>
      <dgm:spPr/>
      <dgm:t>
        <a:bodyPr/>
        <a:lstStyle/>
        <a:p>
          <a:endParaRPr lang="es-PE"/>
        </a:p>
      </dgm:t>
    </dgm:pt>
    <dgm:pt modelId="{F69DA4A2-7875-495C-A2E1-B626C2E0693B}">
      <dgm:prSet custT="1"/>
      <dgm:spPr/>
      <dgm:t>
        <a:bodyPr/>
        <a:lstStyle/>
        <a:p>
          <a:pPr algn="l"/>
          <a:r>
            <a:rPr lang="es-PE" sz="1800" b="1" dirty="0" smtClean="0"/>
            <a:t>ARTÍCULO 6. CONFORMACIÓN</a:t>
          </a:r>
          <a:endParaRPr lang="es-PE" sz="1800" dirty="0"/>
        </a:p>
      </dgm:t>
    </dgm:pt>
    <dgm:pt modelId="{66CB27D6-D495-416C-8B58-D25D48E27C85}" type="parTrans" cxnId="{971DA193-BCEE-4257-8A5F-0F7EAC4B66A9}">
      <dgm:prSet/>
      <dgm:spPr/>
      <dgm:t>
        <a:bodyPr/>
        <a:lstStyle/>
        <a:p>
          <a:endParaRPr lang="es-PE"/>
        </a:p>
      </dgm:t>
    </dgm:pt>
    <dgm:pt modelId="{E96A960E-523D-4D86-A6D9-D1E31C295F56}" type="sibTrans" cxnId="{971DA193-BCEE-4257-8A5F-0F7EAC4B66A9}">
      <dgm:prSet/>
      <dgm:spPr/>
      <dgm:t>
        <a:bodyPr/>
        <a:lstStyle/>
        <a:p>
          <a:endParaRPr lang="es-PE"/>
        </a:p>
      </dgm:t>
    </dgm:pt>
    <dgm:pt modelId="{AD017038-123F-4E91-964D-D951683513D3}">
      <dgm:prSet custT="1"/>
      <dgm:spPr/>
      <dgm:t>
        <a:bodyPr/>
        <a:lstStyle/>
        <a:p>
          <a:pPr algn="just"/>
          <a:r>
            <a:rPr lang="es-PE" sz="1800" dirty="0" smtClean="0"/>
            <a:t>Las Unidades Productivas estarán conformadas por los Comedores que estén constituidos como modalidad del Programa de Complementación Alimentaria (PCA).</a:t>
          </a:r>
          <a:endParaRPr lang="es-PE" sz="1800" dirty="0"/>
        </a:p>
      </dgm:t>
    </dgm:pt>
    <dgm:pt modelId="{29610EBC-024E-4749-9396-94C66D2C0F0E}" type="parTrans" cxnId="{05EE019B-6918-4FAD-A1D0-D976AEDD07B3}">
      <dgm:prSet/>
      <dgm:spPr/>
      <dgm:t>
        <a:bodyPr/>
        <a:lstStyle/>
        <a:p>
          <a:endParaRPr lang="es-PE"/>
        </a:p>
      </dgm:t>
    </dgm:pt>
    <dgm:pt modelId="{1E82C038-5974-4A2F-9E59-733173D428D4}" type="sibTrans" cxnId="{05EE019B-6918-4FAD-A1D0-D976AEDD07B3}">
      <dgm:prSet/>
      <dgm:spPr/>
      <dgm:t>
        <a:bodyPr/>
        <a:lstStyle/>
        <a:p>
          <a:endParaRPr lang="es-PE"/>
        </a:p>
      </dgm:t>
    </dgm:pt>
    <dgm:pt modelId="{463EA067-2F5F-424A-AA89-0859DAC49645}">
      <dgm:prSet custT="1"/>
      <dgm:spPr/>
      <dgm:t>
        <a:bodyPr/>
        <a:lstStyle/>
        <a:p>
          <a:pPr algn="l"/>
          <a:r>
            <a:rPr lang="es-PE" sz="1800" b="1" dirty="0" smtClean="0"/>
            <a:t>ARTÍCULO 7. ORGANIZACIÓN</a:t>
          </a:r>
          <a:endParaRPr lang="es-PE" sz="1800" dirty="0"/>
        </a:p>
      </dgm:t>
    </dgm:pt>
    <dgm:pt modelId="{E349E73D-D9F7-41BC-8552-15CCECA9F7D3}" type="parTrans" cxnId="{3261BDE4-641C-43A0-BB30-55B05662DFA2}">
      <dgm:prSet/>
      <dgm:spPr/>
      <dgm:t>
        <a:bodyPr/>
        <a:lstStyle/>
        <a:p>
          <a:endParaRPr lang="es-PE"/>
        </a:p>
      </dgm:t>
    </dgm:pt>
    <dgm:pt modelId="{F8D075BB-AC7B-4719-8049-89EDB8C429A3}" type="sibTrans" cxnId="{3261BDE4-641C-43A0-BB30-55B05662DFA2}">
      <dgm:prSet/>
      <dgm:spPr/>
      <dgm:t>
        <a:bodyPr/>
        <a:lstStyle/>
        <a:p>
          <a:endParaRPr lang="es-PE"/>
        </a:p>
      </dgm:t>
    </dgm:pt>
    <dgm:pt modelId="{96B8D238-9C7B-4959-84E6-4FB42440F3EA}">
      <dgm:prSet custT="1"/>
      <dgm:spPr/>
      <dgm:t>
        <a:bodyPr/>
        <a:lstStyle/>
        <a:p>
          <a:pPr algn="just"/>
          <a:r>
            <a:rPr lang="es-PE" sz="1800" dirty="0" smtClean="0"/>
            <a:t>La organización de las Unidades Productivas se regirá de acuerdo a la organización de los Centros de Atención y su normativa aplicable.</a:t>
          </a:r>
          <a:endParaRPr lang="es-PE" sz="1800" dirty="0"/>
        </a:p>
      </dgm:t>
    </dgm:pt>
    <dgm:pt modelId="{01DD5D54-D92D-476B-BEF7-D2F98692FBC4}" type="parTrans" cxnId="{1F86EF3E-970E-4EE1-8D9A-7FBEED7D7864}">
      <dgm:prSet/>
      <dgm:spPr/>
      <dgm:t>
        <a:bodyPr/>
        <a:lstStyle/>
        <a:p>
          <a:endParaRPr lang="es-PE"/>
        </a:p>
      </dgm:t>
    </dgm:pt>
    <dgm:pt modelId="{C18EE45A-F4BF-4EE7-B696-42551D6795B2}" type="sibTrans" cxnId="{1F86EF3E-970E-4EE1-8D9A-7FBEED7D7864}">
      <dgm:prSet/>
      <dgm:spPr/>
      <dgm:t>
        <a:bodyPr/>
        <a:lstStyle/>
        <a:p>
          <a:endParaRPr lang="es-PE"/>
        </a:p>
      </dgm:t>
    </dgm:pt>
    <dgm:pt modelId="{A117E170-1D21-46E3-9AC7-5FEC2B76F822}">
      <dgm:prSet custT="1"/>
      <dgm:spPr/>
      <dgm:t>
        <a:bodyPr/>
        <a:lstStyle/>
        <a:p>
          <a:pPr algn="l"/>
          <a:r>
            <a:rPr lang="es-PE" sz="1800" b="1" dirty="0" smtClean="0"/>
            <a:t>ARTÍCULO 8. FUNCIONAMIENTO</a:t>
          </a:r>
          <a:endParaRPr lang="es-PE" sz="1800" dirty="0"/>
        </a:p>
      </dgm:t>
    </dgm:pt>
    <dgm:pt modelId="{0D528A56-6A3D-40CA-A4E4-6FB78AE483BF}" type="parTrans" cxnId="{C4C881AA-FD52-4C87-814D-879E91CB2548}">
      <dgm:prSet/>
      <dgm:spPr/>
      <dgm:t>
        <a:bodyPr/>
        <a:lstStyle/>
        <a:p>
          <a:endParaRPr lang="es-PE"/>
        </a:p>
      </dgm:t>
    </dgm:pt>
    <dgm:pt modelId="{6CF9084F-EAE6-4FEE-A546-4B9A5857A69F}" type="sibTrans" cxnId="{C4C881AA-FD52-4C87-814D-879E91CB2548}">
      <dgm:prSet/>
      <dgm:spPr/>
      <dgm:t>
        <a:bodyPr/>
        <a:lstStyle/>
        <a:p>
          <a:endParaRPr lang="es-PE"/>
        </a:p>
      </dgm:t>
    </dgm:pt>
    <dgm:pt modelId="{D7F28A0B-926C-4141-8484-8BBFC4253C14}">
      <dgm:prSet custT="1"/>
      <dgm:spPr/>
      <dgm:t>
        <a:bodyPr/>
        <a:lstStyle/>
        <a:p>
          <a:pPr algn="just"/>
          <a:r>
            <a:rPr lang="es-PE" sz="1700" dirty="0" smtClean="0"/>
            <a:t>Las Unidades Productivas de los Comedores operarán y se gestionarán en los mismos Centros de Atención que conforman cada comedor y se regirán según el “Reglamento de las Modalidades de Atención del Programa de Complementación Alimentaria” u otras normas aplicables.</a:t>
          </a:r>
          <a:endParaRPr lang="es-PE" sz="1700" dirty="0"/>
        </a:p>
      </dgm:t>
    </dgm:pt>
    <dgm:pt modelId="{A0AC0EF1-AAC9-4AC6-B167-05104063A0F3}" type="parTrans" cxnId="{85D9C3E4-0B34-4640-BFCC-642BC8E35E1E}">
      <dgm:prSet/>
      <dgm:spPr/>
      <dgm:t>
        <a:bodyPr/>
        <a:lstStyle/>
        <a:p>
          <a:endParaRPr lang="es-PE"/>
        </a:p>
      </dgm:t>
    </dgm:pt>
    <dgm:pt modelId="{C2FA8BBC-68BF-4045-938D-A0D58622F475}" type="sibTrans" cxnId="{85D9C3E4-0B34-4640-BFCC-642BC8E35E1E}">
      <dgm:prSet/>
      <dgm:spPr/>
      <dgm:t>
        <a:bodyPr/>
        <a:lstStyle/>
        <a:p>
          <a:endParaRPr lang="es-PE"/>
        </a:p>
      </dgm:t>
    </dgm:pt>
    <dgm:pt modelId="{52CF03C1-6251-4B27-A6DA-933E79A0E6B8}">
      <dgm:prSet phldrT="[Texto]" custT="1"/>
      <dgm:spPr/>
      <dgm:t>
        <a:bodyPr/>
        <a:lstStyle/>
        <a:p>
          <a:pPr algn="just"/>
          <a:r>
            <a:rPr lang="es-PE" sz="1800" dirty="0" smtClean="0"/>
            <a:t>Las Unidades Productivas desarrolladas en los Comedores como modalidad del Programa de Complementación Alimentaria se denominarán Comedores Populares Productivos (CPP).</a:t>
          </a:r>
          <a:endParaRPr lang="es-PE" sz="1800" dirty="0"/>
        </a:p>
      </dgm:t>
    </dgm:pt>
    <dgm:pt modelId="{FFA56640-CAA0-49FA-8DE2-80F3FB25D9D5}" type="parTrans" cxnId="{1E0A7512-7473-4B27-875A-55204B0762D5}">
      <dgm:prSet/>
      <dgm:spPr/>
      <dgm:t>
        <a:bodyPr/>
        <a:lstStyle/>
        <a:p>
          <a:endParaRPr lang="es-PE"/>
        </a:p>
      </dgm:t>
    </dgm:pt>
    <dgm:pt modelId="{8DE9C9C2-D140-4BEB-8C75-938D14463A19}" type="sibTrans" cxnId="{1E0A7512-7473-4B27-875A-55204B0762D5}">
      <dgm:prSet/>
      <dgm:spPr/>
      <dgm:t>
        <a:bodyPr/>
        <a:lstStyle/>
        <a:p>
          <a:endParaRPr lang="es-PE"/>
        </a:p>
      </dgm:t>
    </dgm:pt>
    <dgm:pt modelId="{3EBE8E22-279E-48A5-8928-76A24EBF82B0}" type="pres">
      <dgm:prSet presAssocID="{2C0EB352-3934-4E56-8211-4DF87ABE38A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0699256-62B3-4D3E-9A84-3B6D0A4CE228}" type="pres">
      <dgm:prSet presAssocID="{21C63009-8B90-4478-BD11-DACDEDB261B6}" presName="comp" presStyleCnt="0"/>
      <dgm:spPr/>
    </dgm:pt>
    <dgm:pt modelId="{1D67DC53-05E7-4B3F-A132-98BD9BB37231}" type="pres">
      <dgm:prSet presAssocID="{21C63009-8B90-4478-BD11-DACDEDB261B6}" presName="box" presStyleLbl="node1" presStyleIdx="0" presStyleCnt="4"/>
      <dgm:spPr/>
      <dgm:t>
        <a:bodyPr/>
        <a:lstStyle/>
        <a:p>
          <a:endParaRPr lang="es-PE"/>
        </a:p>
      </dgm:t>
    </dgm:pt>
    <dgm:pt modelId="{32BB350A-E97F-44CC-84C0-9FB48C4052C5}" type="pres">
      <dgm:prSet presAssocID="{21C63009-8B90-4478-BD11-DACDEDB261B6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36106AB-C8FC-4530-9629-33F014A6DE4F}" type="pres">
      <dgm:prSet presAssocID="{21C63009-8B90-4478-BD11-DACDEDB261B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133896C-C1D8-422E-AA34-CB8E42DFD8F3}" type="pres">
      <dgm:prSet presAssocID="{96081CCF-1389-4CD8-A9DC-CC1373F16FBC}" presName="spacer" presStyleCnt="0"/>
      <dgm:spPr/>
    </dgm:pt>
    <dgm:pt modelId="{3D149338-C8D4-4F98-B143-F711E324401A}" type="pres">
      <dgm:prSet presAssocID="{F69DA4A2-7875-495C-A2E1-B626C2E0693B}" presName="comp" presStyleCnt="0"/>
      <dgm:spPr/>
    </dgm:pt>
    <dgm:pt modelId="{8CF2A299-46A2-4AF8-87BD-0599CDC0EC61}" type="pres">
      <dgm:prSet presAssocID="{F69DA4A2-7875-495C-A2E1-B626C2E0693B}" presName="box" presStyleLbl="node1" presStyleIdx="1" presStyleCnt="4"/>
      <dgm:spPr/>
      <dgm:t>
        <a:bodyPr/>
        <a:lstStyle/>
        <a:p>
          <a:endParaRPr lang="es-PE"/>
        </a:p>
      </dgm:t>
    </dgm:pt>
    <dgm:pt modelId="{1937B785-38C7-4073-9073-B24077C0C75C}" type="pres">
      <dgm:prSet presAssocID="{F69DA4A2-7875-495C-A2E1-B626C2E0693B}" presName="img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AE05687-D0B0-466C-A32B-5D3C3A237E08}" type="pres">
      <dgm:prSet presAssocID="{F69DA4A2-7875-495C-A2E1-B626C2E0693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FAE1E1-928A-4B12-B1BB-1596E1378E26}" type="pres">
      <dgm:prSet presAssocID="{E96A960E-523D-4D86-A6D9-D1E31C295F56}" presName="spacer" presStyleCnt="0"/>
      <dgm:spPr/>
    </dgm:pt>
    <dgm:pt modelId="{B057A46D-461A-40AC-8D90-844F19C8C68C}" type="pres">
      <dgm:prSet presAssocID="{463EA067-2F5F-424A-AA89-0859DAC49645}" presName="comp" presStyleCnt="0"/>
      <dgm:spPr/>
    </dgm:pt>
    <dgm:pt modelId="{E6D37616-B76D-4B88-BD51-AF2B7EB5476A}" type="pres">
      <dgm:prSet presAssocID="{463EA067-2F5F-424A-AA89-0859DAC49645}" presName="box" presStyleLbl="node1" presStyleIdx="2" presStyleCnt="4"/>
      <dgm:spPr/>
      <dgm:t>
        <a:bodyPr/>
        <a:lstStyle/>
        <a:p>
          <a:endParaRPr lang="es-PE"/>
        </a:p>
      </dgm:t>
    </dgm:pt>
    <dgm:pt modelId="{6E5D4678-2C92-484D-A610-B2BF63CF85EC}" type="pres">
      <dgm:prSet presAssocID="{463EA067-2F5F-424A-AA89-0859DAC49645}" presName="img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7CD6566-9022-4F0F-879F-87BE1EA653E7}" type="pres">
      <dgm:prSet presAssocID="{463EA067-2F5F-424A-AA89-0859DAC4964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0EB3ABB-24C2-4612-AE20-6347263CE5B8}" type="pres">
      <dgm:prSet presAssocID="{F8D075BB-AC7B-4719-8049-89EDB8C429A3}" presName="spacer" presStyleCnt="0"/>
      <dgm:spPr/>
    </dgm:pt>
    <dgm:pt modelId="{2A99AACD-69DE-4CA3-B2C4-C255C7908B9D}" type="pres">
      <dgm:prSet presAssocID="{A117E170-1D21-46E3-9AC7-5FEC2B76F822}" presName="comp" presStyleCnt="0"/>
      <dgm:spPr/>
    </dgm:pt>
    <dgm:pt modelId="{20ECCD52-59AE-46FD-9163-C2B93812CDA9}" type="pres">
      <dgm:prSet presAssocID="{A117E170-1D21-46E3-9AC7-5FEC2B76F822}" presName="box" presStyleLbl="node1" presStyleIdx="3" presStyleCnt="4" custScaleY="115096" custLinFactNeighborY="-4289"/>
      <dgm:spPr/>
      <dgm:t>
        <a:bodyPr/>
        <a:lstStyle/>
        <a:p>
          <a:endParaRPr lang="es-PE"/>
        </a:p>
      </dgm:t>
    </dgm:pt>
    <dgm:pt modelId="{3C8F0B57-2CC1-4BCE-93A3-BA077832F190}" type="pres">
      <dgm:prSet presAssocID="{A117E170-1D21-46E3-9AC7-5FEC2B76F822}" presName="img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1FF210AA-0110-42F3-AED6-0BA34BFC253F}" type="pres">
      <dgm:prSet presAssocID="{A117E170-1D21-46E3-9AC7-5FEC2B76F82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2BF9C2D-C08B-4D36-B4EC-65DC4D01427A}" type="presOf" srcId="{AD017038-123F-4E91-964D-D951683513D3}" destId="{8CF2A299-46A2-4AF8-87BD-0599CDC0EC61}" srcOrd="0" destOrd="1" presId="urn:microsoft.com/office/officeart/2005/8/layout/vList4"/>
    <dgm:cxn modelId="{43A2FBB4-BC7B-4E70-9AB9-C9F12F67FB5C}" type="presOf" srcId="{21C63009-8B90-4478-BD11-DACDEDB261B6}" destId="{1D67DC53-05E7-4B3F-A132-98BD9BB37231}" srcOrd="0" destOrd="0" presId="urn:microsoft.com/office/officeart/2005/8/layout/vList4"/>
    <dgm:cxn modelId="{18A78426-52ED-4533-85C0-021E58800D99}" type="presOf" srcId="{AD017038-123F-4E91-964D-D951683513D3}" destId="{3AE05687-D0B0-466C-A32B-5D3C3A237E08}" srcOrd="1" destOrd="1" presId="urn:microsoft.com/office/officeart/2005/8/layout/vList4"/>
    <dgm:cxn modelId="{1F86EF3E-970E-4EE1-8D9A-7FBEED7D7864}" srcId="{463EA067-2F5F-424A-AA89-0859DAC49645}" destId="{96B8D238-9C7B-4959-84E6-4FB42440F3EA}" srcOrd="0" destOrd="0" parTransId="{01DD5D54-D92D-476B-BEF7-D2F98692FBC4}" sibTransId="{C18EE45A-F4BF-4EE7-B696-42551D6795B2}"/>
    <dgm:cxn modelId="{F20AC2D1-31A1-4D4A-B1DB-131702AC1ED0}" type="presOf" srcId="{D7F28A0B-926C-4141-8484-8BBFC4253C14}" destId="{1FF210AA-0110-42F3-AED6-0BA34BFC253F}" srcOrd="1" destOrd="1" presId="urn:microsoft.com/office/officeart/2005/8/layout/vList4"/>
    <dgm:cxn modelId="{44DDCAD8-349E-4F31-8DAD-F2AB4B54532F}" type="presOf" srcId="{F69DA4A2-7875-495C-A2E1-B626C2E0693B}" destId="{8CF2A299-46A2-4AF8-87BD-0599CDC0EC61}" srcOrd="0" destOrd="0" presId="urn:microsoft.com/office/officeart/2005/8/layout/vList4"/>
    <dgm:cxn modelId="{7CAD43CE-F746-4262-AD6B-64A3D114E7BA}" type="presOf" srcId="{21C63009-8B90-4478-BD11-DACDEDB261B6}" destId="{736106AB-C8FC-4530-9629-33F014A6DE4F}" srcOrd="1" destOrd="0" presId="urn:microsoft.com/office/officeart/2005/8/layout/vList4"/>
    <dgm:cxn modelId="{971DA193-BCEE-4257-8A5F-0F7EAC4B66A9}" srcId="{2C0EB352-3934-4E56-8211-4DF87ABE38A2}" destId="{F69DA4A2-7875-495C-A2E1-B626C2E0693B}" srcOrd="1" destOrd="0" parTransId="{66CB27D6-D495-416C-8B58-D25D48E27C85}" sibTransId="{E96A960E-523D-4D86-A6D9-D1E31C295F56}"/>
    <dgm:cxn modelId="{C4C881AA-FD52-4C87-814D-879E91CB2548}" srcId="{2C0EB352-3934-4E56-8211-4DF87ABE38A2}" destId="{A117E170-1D21-46E3-9AC7-5FEC2B76F822}" srcOrd="3" destOrd="0" parTransId="{0D528A56-6A3D-40CA-A4E4-6FB78AE483BF}" sibTransId="{6CF9084F-EAE6-4FEE-A546-4B9A5857A69F}"/>
    <dgm:cxn modelId="{CCD2B47F-22F3-47E2-BC62-68AC306A6B98}" type="presOf" srcId="{2C0EB352-3934-4E56-8211-4DF87ABE38A2}" destId="{3EBE8E22-279E-48A5-8928-76A24EBF82B0}" srcOrd="0" destOrd="0" presId="urn:microsoft.com/office/officeart/2005/8/layout/vList4"/>
    <dgm:cxn modelId="{806ACBE2-7C2B-4E09-A6FB-E3762ECE74C1}" type="presOf" srcId="{463EA067-2F5F-424A-AA89-0859DAC49645}" destId="{47CD6566-9022-4F0F-879F-87BE1EA653E7}" srcOrd="1" destOrd="0" presId="urn:microsoft.com/office/officeart/2005/8/layout/vList4"/>
    <dgm:cxn modelId="{7137F78C-BA2C-402E-A62F-D173F48FAC43}" type="presOf" srcId="{52CF03C1-6251-4B27-A6DA-933E79A0E6B8}" destId="{736106AB-C8FC-4530-9629-33F014A6DE4F}" srcOrd="1" destOrd="1" presId="urn:microsoft.com/office/officeart/2005/8/layout/vList4"/>
    <dgm:cxn modelId="{BBAD6944-4F51-4E3A-A7F7-083DC0CD5CC2}" type="presOf" srcId="{A117E170-1D21-46E3-9AC7-5FEC2B76F822}" destId="{1FF210AA-0110-42F3-AED6-0BA34BFC253F}" srcOrd="1" destOrd="0" presId="urn:microsoft.com/office/officeart/2005/8/layout/vList4"/>
    <dgm:cxn modelId="{CEFA3231-E53C-44DC-A0E1-BED2084F0386}" type="presOf" srcId="{52CF03C1-6251-4B27-A6DA-933E79A0E6B8}" destId="{1D67DC53-05E7-4B3F-A132-98BD9BB37231}" srcOrd="0" destOrd="1" presId="urn:microsoft.com/office/officeart/2005/8/layout/vList4"/>
    <dgm:cxn modelId="{B71481D1-10A7-4147-A088-1486FEE9D6D0}" type="presOf" srcId="{463EA067-2F5F-424A-AA89-0859DAC49645}" destId="{E6D37616-B76D-4B88-BD51-AF2B7EB5476A}" srcOrd="0" destOrd="0" presId="urn:microsoft.com/office/officeart/2005/8/layout/vList4"/>
    <dgm:cxn modelId="{A8FCFA8B-C24C-40E7-BCE8-3340189D8078}" type="presOf" srcId="{F69DA4A2-7875-495C-A2E1-B626C2E0693B}" destId="{3AE05687-D0B0-466C-A32B-5D3C3A237E08}" srcOrd="1" destOrd="0" presId="urn:microsoft.com/office/officeart/2005/8/layout/vList4"/>
    <dgm:cxn modelId="{8F0D0DC9-A1AC-4EAE-9B8B-D6AC59351556}" type="presOf" srcId="{96B8D238-9C7B-4959-84E6-4FB42440F3EA}" destId="{47CD6566-9022-4F0F-879F-87BE1EA653E7}" srcOrd="1" destOrd="1" presId="urn:microsoft.com/office/officeart/2005/8/layout/vList4"/>
    <dgm:cxn modelId="{3261BDE4-641C-43A0-BB30-55B05662DFA2}" srcId="{2C0EB352-3934-4E56-8211-4DF87ABE38A2}" destId="{463EA067-2F5F-424A-AA89-0859DAC49645}" srcOrd="2" destOrd="0" parTransId="{E349E73D-D9F7-41BC-8552-15CCECA9F7D3}" sibTransId="{F8D075BB-AC7B-4719-8049-89EDB8C429A3}"/>
    <dgm:cxn modelId="{1E0A7512-7473-4B27-875A-55204B0762D5}" srcId="{21C63009-8B90-4478-BD11-DACDEDB261B6}" destId="{52CF03C1-6251-4B27-A6DA-933E79A0E6B8}" srcOrd="0" destOrd="0" parTransId="{FFA56640-CAA0-49FA-8DE2-80F3FB25D9D5}" sibTransId="{8DE9C9C2-D140-4BEB-8C75-938D14463A19}"/>
    <dgm:cxn modelId="{F3724AA9-52A1-4E59-9DD5-CA1F87DDE507}" type="presOf" srcId="{D7F28A0B-926C-4141-8484-8BBFC4253C14}" destId="{20ECCD52-59AE-46FD-9163-C2B93812CDA9}" srcOrd="0" destOrd="1" presId="urn:microsoft.com/office/officeart/2005/8/layout/vList4"/>
    <dgm:cxn modelId="{85D9C3E4-0B34-4640-BFCC-642BC8E35E1E}" srcId="{A117E170-1D21-46E3-9AC7-5FEC2B76F822}" destId="{D7F28A0B-926C-4141-8484-8BBFC4253C14}" srcOrd="0" destOrd="0" parTransId="{A0AC0EF1-AAC9-4AC6-B167-05104063A0F3}" sibTransId="{C2FA8BBC-68BF-4045-938D-A0D58622F475}"/>
    <dgm:cxn modelId="{F4E66C5A-84E6-408A-827F-14D89B61539B}" srcId="{2C0EB352-3934-4E56-8211-4DF87ABE38A2}" destId="{21C63009-8B90-4478-BD11-DACDEDB261B6}" srcOrd="0" destOrd="0" parTransId="{5CA78432-3527-4EF5-9F03-7F74EA3B32FD}" sibTransId="{96081CCF-1389-4CD8-A9DC-CC1373F16FBC}"/>
    <dgm:cxn modelId="{05EE019B-6918-4FAD-A1D0-D976AEDD07B3}" srcId="{F69DA4A2-7875-495C-A2E1-B626C2E0693B}" destId="{AD017038-123F-4E91-964D-D951683513D3}" srcOrd="0" destOrd="0" parTransId="{29610EBC-024E-4749-9396-94C66D2C0F0E}" sibTransId="{1E82C038-5974-4A2F-9E59-733173D428D4}"/>
    <dgm:cxn modelId="{5C20F152-ECDF-4270-82EB-4463799861EC}" type="presOf" srcId="{A117E170-1D21-46E3-9AC7-5FEC2B76F822}" destId="{20ECCD52-59AE-46FD-9163-C2B93812CDA9}" srcOrd="0" destOrd="0" presId="urn:microsoft.com/office/officeart/2005/8/layout/vList4"/>
    <dgm:cxn modelId="{96E65B32-02AB-4582-AD1C-6341971BA6DD}" type="presOf" srcId="{96B8D238-9C7B-4959-84E6-4FB42440F3EA}" destId="{E6D37616-B76D-4B88-BD51-AF2B7EB5476A}" srcOrd="0" destOrd="1" presId="urn:microsoft.com/office/officeart/2005/8/layout/vList4"/>
    <dgm:cxn modelId="{536DADA2-E5DF-45FA-BDB7-A680A0B2CA62}" type="presParOf" srcId="{3EBE8E22-279E-48A5-8928-76A24EBF82B0}" destId="{F0699256-62B3-4D3E-9A84-3B6D0A4CE228}" srcOrd="0" destOrd="0" presId="urn:microsoft.com/office/officeart/2005/8/layout/vList4"/>
    <dgm:cxn modelId="{46799D23-2481-4BFE-822C-34B50768D6A3}" type="presParOf" srcId="{F0699256-62B3-4D3E-9A84-3B6D0A4CE228}" destId="{1D67DC53-05E7-4B3F-A132-98BD9BB37231}" srcOrd="0" destOrd="0" presId="urn:microsoft.com/office/officeart/2005/8/layout/vList4"/>
    <dgm:cxn modelId="{BDC1446D-E3A7-4B9D-8D16-CCA5016C5FE7}" type="presParOf" srcId="{F0699256-62B3-4D3E-9A84-3B6D0A4CE228}" destId="{32BB350A-E97F-44CC-84C0-9FB48C4052C5}" srcOrd="1" destOrd="0" presId="urn:microsoft.com/office/officeart/2005/8/layout/vList4"/>
    <dgm:cxn modelId="{4731C190-F8AB-4813-BDAF-F28350705B0D}" type="presParOf" srcId="{F0699256-62B3-4D3E-9A84-3B6D0A4CE228}" destId="{736106AB-C8FC-4530-9629-33F014A6DE4F}" srcOrd="2" destOrd="0" presId="urn:microsoft.com/office/officeart/2005/8/layout/vList4"/>
    <dgm:cxn modelId="{596DF8FD-B02B-4849-8E15-895C80D4DD68}" type="presParOf" srcId="{3EBE8E22-279E-48A5-8928-76A24EBF82B0}" destId="{0133896C-C1D8-422E-AA34-CB8E42DFD8F3}" srcOrd="1" destOrd="0" presId="urn:microsoft.com/office/officeart/2005/8/layout/vList4"/>
    <dgm:cxn modelId="{862D22C5-FFC2-4DDB-ADCB-FEEE176E8C9D}" type="presParOf" srcId="{3EBE8E22-279E-48A5-8928-76A24EBF82B0}" destId="{3D149338-C8D4-4F98-B143-F711E324401A}" srcOrd="2" destOrd="0" presId="urn:microsoft.com/office/officeart/2005/8/layout/vList4"/>
    <dgm:cxn modelId="{AECE5728-EF81-405E-BBA3-E7A57658569F}" type="presParOf" srcId="{3D149338-C8D4-4F98-B143-F711E324401A}" destId="{8CF2A299-46A2-4AF8-87BD-0599CDC0EC61}" srcOrd="0" destOrd="0" presId="urn:microsoft.com/office/officeart/2005/8/layout/vList4"/>
    <dgm:cxn modelId="{B9857212-3B00-40B8-B3D6-7AD36D106AAA}" type="presParOf" srcId="{3D149338-C8D4-4F98-B143-F711E324401A}" destId="{1937B785-38C7-4073-9073-B24077C0C75C}" srcOrd="1" destOrd="0" presId="urn:microsoft.com/office/officeart/2005/8/layout/vList4"/>
    <dgm:cxn modelId="{8D17A786-9F14-4D6E-8D86-39C84E3091A9}" type="presParOf" srcId="{3D149338-C8D4-4F98-B143-F711E324401A}" destId="{3AE05687-D0B0-466C-A32B-5D3C3A237E08}" srcOrd="2" destOrd="0" presId="urn:microsoft.com/office/officeart/2005/8/layout/vList4"/>
    <dgm:cxn modelId="{3F72373C-4A21-48DA-90C9-A9E4EC0E1D09}" type="presParOf" srcId="{3EBE8E22-279E-48A5-8928-76A24EBF82B0}" destId="{40FAE1E1-928A-4B12-B1BB-1596E1378E26}" srcOrd="3" destOrd="0" presId="urn:microsoft.com/office/officeart/2005/8/layout/vList4"/>
    <dgm:cxn modelId="{99E92C1D-6CDF-4245-9A87-C1A261DCA3AA}" type="presParOf" srcId="{3EBE8E22-279E-48A5-8928-76A24EBF82B0}" destId="{B057A46D-461A-40AC-8D90-844F19C8C68C}" srcOrd="4" destOrd="0" presId="urn:microsoft.com/office/officeart/2005/8/layout/vList4"/>
    <dgm:cxn modelId="{22F1DCD9-15A4-40D5-9373-AB9B64A383BF}" type="presParOf" srcId="{B057A46D-461A-40AC-8D90-844F19C8C68C}" destId="{E6D37616-B76D-4B88-BD51-AF2B7EB5476A}" srcOrd="0" destOrd="0" presId="urn:microsoft.com/office/officeart/2005/8/layout/vList4"/>
    <dgm:cxn modelId="{B70941DD-01FD-430E-8DC0-8218E09DAD35}" type="presParOf" srcId="{B057A46D-461A-40AC-8D90-844F19C8C68C}" destId="{6E5D4678-2C92-484D-A610-B2BF63CF85EC}" srcOrd="1" destOrd="0" presId="urn:microsoft.com/office/officeart/2005/8/layout/vList4"/>
    <dgm:cxn modelId="{2BA90F7A-E221-48A8-B4BF-5D971E1A4D6D}" type="presParOf" srcId="{B057A46D-461A-40AC-8D90-844F19C8C68C}" destId="{47CD6566-9022-4F0F-879F-87BE1EA653E7}" srcOrd="2" destOrd="0" presId="urn:microsoft.com/office/officeart/2005/8/layout/vList4"/>
    <dgm:cxn modelId="{0E64661B-E56D-438F-BCD8-EE37AB4BEFEF}" type="presParOf" srcId="{3EBE8E22-279E-48A5-8928-76A24EBF82B0}" destId="{30EB3ABB-24C2-4612-AE20-6347263CE5B8}" srcOrd="5" destOrd="0" presId="urn:microsoft.com/office/officeart/2005/8/layout/vList4"/>
    <dgm:cxn modelId="{8ABBB28E-99D8-46BC-857A-563A95C3DC90}" type="presParOf" srcId="{3EBE8E22-279E-48A5-8928-76A24EBF82B0}" destId="{2A99AACD-69DE-4CA3-B2C4-C255C7908B9D}" srcOrd="6" destOrd="0" presId="urn:microsoft.com/office/officeart/2005/8/layout/vList4"/>
    <dgm:cxn modelId="{E4C64025-2DA3-4942-A2D9-61415D4678E7}" type="presParOf" srcId="{2A99AACD-69DE-4CA3-B2C4-C255C7908B9D}" destId="{20ECCD52-59AE-46FD-9163-C2B93812CDA9}" srcOrd="0" destOrd="0" presId="urn:microsoft.com/office/officeart/2005/8/layout/vList4"/>
    <dgm:cxn modelId="{8E57A53E-232A-4B4A-924E-E7756F32ECA8}" type="presParOf" srcId="{2A99AACD-69DE-4CA3-B2C4-C255C7908B9D}" destId="{3C8F0B57-2CC1-4BCE-93A3-BA077832F190}" srcOrd="1" destOrd="0" presId="urn:microsoft.com/office/officeart/2005/8/layout/vList4"/>
    <dgm:cxn modelId="{9C6C0A24-B3A7-4081-9CAB-C08CD16FDE70}" type="presParOf" srcId="{2A99AACD-69DE-4CA3-B2C4-C255C7908B9D}" destId="{1FF210AA-0110-42F3-AED6-0BA34BFC253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5F758B-7AA3-4118-90BF-2726F454F496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1F5F1F55-4693-435F-92FB-5C33C683B98B}">
      <dgm:prSet phldrT="[Texto]" custT="1"/>
      <dgm:spPr/>
      <dgm:t>
        <a:bodyPr/>
        <a:lstStyle/>
        <a:p>
          <a:pPr algn="just"/>
          <a:r>
            <a:rPr lang="es-PE" sz="1800" b="1" dirty="0" smtClean="0"/>
            <a:t>ARTÍCULO 9. PROCEDIMIENTO</a:t>
          </a:r>
          <a:endParaRPr lang="es-PE" sz="1800" dirty="0"/>
        </a:p>
      </dgm:t>
    </dgm:pt>
    <dgm:pt modelId="{5AA8B170-65E2-42AA-9A8B-63A1CB55EC92}" type="parTrans" cxnId="{35320309-AE93-4630-8F1F-B56D8F4303A2}">
      <dgm:prSet/>
      <dgm:spPr/>
      <dgm:t>
        <a:bodyPr/>
        <a:lstStyle/>
        <a:p>
          <a:endParaRPr lang="es-PE"/>
        </a:p>
      </dgm:t>
    </dgm:pt>
    <dgm:pt modelId="{3BB65F46-F21D-4842-A229-5C92676BF262}" type="sibTrans" cxnId="{35320309-AE93-4630-8F1F-B56D8F4303A2}">
      <dgm:prSet/>
      <dgm:spPr/>
      <dgm:t>
        <a:bodyPr/>
        <a:lstStyle/>
        <a:p>
          <a:endParaRPr lang="es-PE"/>
        </a:p>
      </dgm:t>
    </dgm:pt>
    <dgm:pt modelId="{CF2FD30B-2DD8-4374-82A3-3C7913E93DDF}">
      <dgm:prSet custT="1"/>
      <dgm:spPr/>
      <dgm:t>
        <a:bodyPr/>
        <a:lstStyle/>
        <a:p>
          <a:pPr algn="just"/>
          <a:r>
            <a:rPr lang="es-PE" sz="1800" dirty="0" smtClean="0"/>
            <a:t>Las Unidades Productivas desarrollarán productos y/o servicios que permitan el </a:t>
          </a:r>
          <a:r>
            <a:rPr lang="es-PE" sz="1800" dirty="0" err="1" smtClean="0"/>
            <a:t>autosostenimiento</a:t>
          </a:r>
          <a:r>
            <a:rPr lang="es-PE" sz="1800" dirty="0" smtClean="0"/>
            <a:t> del Comedor a través de la </a:t>
          </a:r>
          <a:r>
            <a:rPr lang="es-PE" sz="1800" dirty="0" err="1" smtClean="0"/>
            <a:t>autoprovisión</a:t>
          </a:r>
          <a:r>
            <a:rPr lang="es-PE" sz="1800" dirty="0" smtClean="0"/>
            <a:t> de insumos; y/o comercialización de los mismos.</a:t>
          </a:r>
          <a:endParaRPr lang="es-PE" sz="1800" dirty="0"/>
        </a:p>
      </dgm:t>
    </dgm:pt>
    <dgm:pt modelId="{4A7BB06D-5FD1-490C-BF1D-1C20A6F0FEE2}" type="parTrans" cxnId="{685A6739-3776-4629-B241-79592539F607}">
      <dgm:prSet/>
      <dgm:spPr/>
      <dgm:t>
        <a:bodyPr/>
        <a:lstStyle/>
        <a:p>
          <a:endParaRPr lang="es-PE"/>
        </a:p>
      </dgm:t>
    </dgm:pt>
    <dgm:pt modelId="{9F23631D-2DE7-4015-8088-4114D240372B}" type="sibTrans" cxnId="{685A6739-3776-4629-B241-79592539F607}">
      <dgm:prSet/>
      <dgm:spPr/>
      <dgm:t>
        <a:bodyPr/>
        <a:lstStyle/>
        <a:p>
          <a:endParaRPr lang="es-PE"/>
        </a:p>
      </dgm:t>
    </dgm:pt>
    <dgm:pt modelId="{C7B7DB2C-26D5-45DC-9D8D-D2DB0CE9A067}">
      <dgm:prSet custT="1"/>
      <dgm:spPr/>
      <dgm:t>
        <a:bodyPr/>
        <a:lstStyle/>
        <a:p>
          <a:pPr algn="just"/>
          <a:r>
            <a:rPr lang="es-PE" sz="1800" b="1" dirty="0" smtClean="0"/>
            <a:t>ARTÍCULO 10. CAPACITACIÓN</a:t>
          </a:r>
          <a:endParaRPr lang="es-PE" sz="1800" dirty="0"/>
        </a:p>
      </dgm:t>
    </dgm:pt>
    <dgm:pt modelId="{1680E781-CB5E-4E24-A40B-0CABD0B8CAF1}" type="parTrans" cxnId="{C53F190D-6BEC-489F-8EEF-24386A9FCDA4}">
      <dgm:prSet/>
      <dgm:spPr/>
      <dgm:t>
        <a:bodyPr/>
        <a:lstStyle/>
        <a:p>
          <a:endParaRPr lang="es-PE"/>
        </a:p>
      </dgm:t>
    </dgm:pt>
    <dgm:pt modelId="{92204466-90FF-4177-B462-A10C6AAB1071}" type="sibTrans" cxnId="{C53F190D-6BEC-489F-8EEF-24386A9FCDA4}">
      <dgm:prSet/>
      <dgm:spPr/>
      <dgm:t>
        <a:bodyPr/>
        <a:lstStyle/>
        <a:p>
          <a:endParaRPr lang="es-PE"/>
        </a:p>
      </dgm:t>
    </dgm:pt>
    <dgm:pt modelId="{75FB5D16-AE8A-47E7-A40F-A75FD3543871}">
      <dgm:prSet custT="1"/>
      <dgm:spPr/>
      <dgm:t>
        <a:bodyPr/>
        <a:lstStyle/>
        <a:p>
          <a:pPr algn="just"/>
          <a:r>
            <a:rPr lang="es-PE" sz="1800" dirty="0" smtClean="0"/>
            <a:t>El desarrollo y fortalecimiento de capacidades se desarrollarán a través de talleres y según las especialidades productivas  propias a cada región. Estas estarán a cargo del Ministerio de Desarrollo e Inclusión Social, en coordinación con las actividades de desarrollo y fortalecimiento de capacidades que se realizan dentro del Programa de Complementación Alimentaria.  </a:t>
          </a:r>
          <a:endParaRPr lang="es-PE" sz="1800" dirty="0"/>
        </a:p>
      </dgm:t>
    </dgm:pt>
    <dgm:pt modelId="{AA793848-7988-4157-B8BE-E0F5E6D7089E}" type="parTrans" cxnId="{665235AE-1382-4D72-9FDC-469BF373C727}">
      <dgm:prSet/>
      <dgm:spPr/>
      <dgm:t>
        <a:bodyPr/>
        <a:lstStyle/>
        <a:p>
          <a:endParaRPr lang="es-PE"/>
        </a:p>
      </dgm:t>
    </dgm:pt>
    <dgm:pt modelId="{43AB3AAA-AA3C-4616-93D2-78D394FA9285}" type="sibTrans" cxnId="{665235AE-1382-4D72-9FDC-469BF373C727}">
      <dgm:prSet/>
      <dgm:spPr/>
      <dgm:t>
        <a:bodyPr/>
        <a:lstStyle/>
        <a:p>
          <a:endParaRPr lang="es-PE"/>
        </a:p>
      </dgm:t>
    </dgm:pt>
    <dgm:pt modelId="{6D5B0E02-7118-4AF9-B26C-3AA121AA4EAB}">
      <dgm:prSet custT="1"/>
      <dgm:spPr/>
      <dgm:t>
        <a:bodyPr/>
        <a:lstStyle/>
        <a:p>
          <a:pPr algn="just"/>
          <a:r>
            <a:rPr lang="es-PE" sz="1800" dirty="0" smtClean="0"/>
            <a:t>Las capacitaciones estarán destinadas para las Unidades Productivas de cada comedor; así como, para la población de la zona donde se ubica el mismo, permitiéndoles así la adquisición de conocimientos </a:t>
          </a:r>
          <a:r>
            <a:rPr lang="es-PE" sz="1400" dirty="0" smtClean="0"/>
            <a:t>y desarrollo de capacidades.</a:t>
          </a:r>
          <a:endParaRPr lang="es-PE" sz="1400" dirty="0"/>
        </a:p>
      </dgm:t>
    </dgm:pt>
    <dgm:pt modelId="{99BD7E7F-A6E3-4A01-97B9-364E28656FB0}" type="parTrans" cxnId="{8F864342-C316-4655-BFDF-41F9F6618D80}">
      <dgm:prSet/>
      <dgm:spPr/>
      <dgm:t>
        <a:bodyPr/>
        <a:lstStyle/>
        <a:p>
          <a:endParaRPr lang="es-PE"/>
        </a:p>
      </dgm:t>
    </dgm:pt>
    <dgm:pt modelId="{5B8964B1-7B53-432B-858E-4679A92E98C8}" type="sibTrans" cxnId="{8F864342-C316-4655-BFDF-41F9F6618D80}">
      <dgm:prSet/>
      <dgm:spPr/>
      <dgm:t>
        <a:bodyPr/>
        <a:lstStyle/>
        <a:p>
          <a:endParaRPr lang="es-PE"/>
        </a:p>
      </dgm:t>
    </dgm:pt>
    <dgm:pt modelId="{8BBBB235-F445-43B6-8DD6-E6197D34ECFD}">
      <dgm:prSet phldrT="[Texto]" custT="1"/>
      <dgm:spPr/>
      <dgm:t>
        <a:bodyPr/>
        <a:lstStyle/>
        <a:p>
          <a:pPr algn="just"/>
          <a:r>
            <a:rPr lang="es-PE" sz="1800" dirty="0" smtClean="0"/>
            <a:t>Los Unidades Productivos se desarrollarán en horarios complementarios a las actividades desarrolladas por los Comedores en las que operan. </a:t>
          </a:r>
          <a:endParaRPr lang="es-PE" sz="1800" dirty="0"/>
        </a:p>
      </dgm:t>
    </dgm:pt>
    <dgm:pt modelId="{44658C1C-7574-48A8-841F-30200A5F9F29}" type="parTrans" cxnId="{40DEF2C7-B56F-4A5D-8AA7-8C5A3FB83925}">
      <dgm:prSet/>
      <dgm:spPr/>
      <dgm:t>
        <a:bodyPr/>
        <a:lstStyle/>
        <a:p>
          <a:endParaRPr lang="es-PE"/>
        </a:p>
      </dgm:t>
    </dgm:pt>
    <dgm:pt modelId="{AD1B0E2A-193A-4FA2-9FFF-EDF3074F5F1B}" type="sibTrans" cxnId="{40DEF2C7-B56F-4A5D-8AA7-8C5A3FB83925}">
      <dgm:prSet/>
      <dgm:spPr/>
      <dgm:t>
        <a:bodyPr/>
        <a:lstStyle/>
        <a:p>
          <a:endParaRPr lang="es-PE"/>
        </a:p>
      </dgm:t>
    </dgm:pt>
    <dgm:pt modelId="{23595870-D945-44AC-BD37-0F14B0460FB9}" type="pres">
      <dgm:prSet presAssocID="{2B5F758B-7AA3-4118-90BF-2726F454F4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A7C4D78-D726-4216-9785-6BE486E5EF31}" type="pres">
      <dgm:prSet presAssocID="{1F5F1F55-4693-435F-92FB-5C33C683B98B}" presName="comp" presStyleCnt="0"/>
      <dgm:spPr/>
    </dgm:pt>
    <dgm:pt modelId="{912EBDC1-D51B-4873-A666-158B8C0F1E73}" type="pres">
      <dgm:prSet presAssocID="{1F5F1F55-4693-435F-92FB-5C33C683B98B}" presName="box" presStyleLbl="node1" presStyleIdx="0" presStyleCnt="2" custScaleX="97914" custScaleY="70708" custLinFactNeighborX="-8415" custLinFactNeighborY="-5229"/>
      <dgm:spPr/>
      <dgm:t>
        <a:bodyPr/>
        <a:lstStyle/>
        <a:p>
          <a:endParaRPr lang="es-PE"/>
        </a:p>
      </dgm:t>
    </dgm:pt>
    <dgm:pt modelId="{6B122DA8-B151-41A5-A601-30099FFA2135}" type="pres">
      <dgm:prSet presAssocID="{1F5F1F55-4693-435F-92FB-5C33C683B98B}" presName="img" presStyleLbl="fgImgPlace1" presStyleIdx="0" presStyleCnt="2" custScaleX="92513" custScaleY="75963" custLinFactNeighborX="-521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5B1C08D3-0278-4D37-9313-18ABF82A3370}" type="pres">
      <dgm:prSet presAssocID="{1F5F1F55-4693-435F-92FB-5C33C683B98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C887264-A294-4EC7-91E8-535FBE8C44C2}" type="pres">
      <dgm:prSet presAssocID="{3BB65F46-F21D-4842-A229-5C92676BF262}" presName="spacer" presStyleCnt="0"/>
      <dgm:spPr/>
    </dgm:pt>
    <dgm:pt modelId="{E817118C-4AF8-43A8-A639-284FAB435706}" type="pres">
      <dgm:prSet presAssocID="{C7B7DB2C-26D5-45DC-9D8D-D2DB0CE9A067}" presName="comp" presStyleCnt="0"/>
      <dgm:spPr/>
    </dgm:pt>
    <dgm:pt modelId="{D59E3983-6FC0-4114-8AA0-794B37DDCAE8}" type="pres">
      <dgm:prSet presAssocID="{C7B7DB2C-26D5-45DC-9D8D-D2DB0CE9A067}" presName="box" presStyleLbl="node1" presStyleIdx="1" presStyleCnt="2" custScaleX="96126"/>
      <dgm:spPr/>
      <dgm:t>
        <a:bodyPr/>
        <a:lstStyle/>
        <a:p>
          <a:endParaRPr lang="es-PE"/>
        </a:p>
      </dgm:t>
    </dgm:pt>
    <dgm:pt modelId="{32E0B44D-D57C-4F04-9486-6602333E5B0C}" type="pres">
      <dgm:prSet presAssocID="{C7B7DB2C-26D5-45DC-9D8D-D2DB0CE9A067}" presName="img" presStyleLbl="fgImgPlace1" presStyleIdx="1" presStyleCnt="2" custScaleX="93411" custScaleY="79084" custLinFactNeighborX="-2982" custLinFactNeighborY="-113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D425EB0D-99BD-4170-B3ED-422A8BC88C4C}" type="pres">
      <dgm:prSet presAssocID="{C7B7DB2C-26D5-45DC-9D8D-D2DB0CE9A06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0DEF2C7-B56F-4A5D-8AA7-8C5A3FB83925}" srcId="{1F5F1F55-4693-435F-92FB-5C33C683B98B}" destId="{8BBBB235-F445-43B6-8DD6-E6197D34ECFD}" srcOrd="0" destOrd="0" parTransId="{44658C1C-7574-48A8-841F-30200A5F9F29}" sibTransId="{AD1B0E2A-193A-4FA2-9FFF-EDF3074F5F1B}"/>
    <dgm:cxn modelId="{6D472AF7-1FAB-4EF5-AF7B-8AA40866D955}" type="presOf" srcId="{75FB5D16-AE8A-47E7-A40F-A75FD3543871}" destId="{D425EB0D-99BD-4170-B3ED-422A8BC88C4C}" srcOrd="1" destOrd="1" presId="urn:microsoft.com/office/officeart/2005/8/layout/vList4"/>
    <dgm:cxn modelId="{38930634-5C9B-48CF-9E28-B8FCD5681442}" type="presOf" srcId="{6D5B0E02-7118-4AF9-B26C-3AA121AA4EAB}" destId="{D425EB0D-99BD-4170-B3ED-422A8BC88C4C}" srcOrd="1" destOrd="2" presId="urn:microsoft.com/office/officeart/2005/8/layout/vList4"/>
    <dgm:cxn modelId="{EDFA7DFC-C45E-4117-BF12-46CA40C073DF}" type="presOf" srcId="{CF2FD30B-2DD8-4374-82A3-3C7913E93DDF}" destId="{5B1C08D3-0278-4D37-9313-18ABF82A3370}" srcOrd="1" destOrd="2" presId="urn:microsoft.com/office/officeart/2005/8/layout/vList4"/>
    <dgm:cxn modelId="{665235AE-1382-4D72-9FDC-469BF373C727}" srcId="{C7B7DB2C-26D5-45DC-9D8D-D2DB0CE9A067}" destId="{75FB5D16-AE8A-47E7-A40F-A75FD3543871}" srcOrd="0" destOrd="0" parTransId="{AA793848-7988-4157-B8BE-E0F5E6D7089E}" sibTransId="{43AB3AAA-AA3C-4616-93D2-78D394FA9285}"/>
    <dgm:cxn modelId="{087463C4-DE22-47DF-A875-81FAA1BAFDE6}" type="presOf" srcId="{C7B7DB2C-26D5-45DC-9D8D-D2DB0CE9A067}" destId="{D425EB0D-99BD-4170-B3ED-422A8BC88C4C}" srcOrd="1" destOrd="0" presId="urn:microsoft.com/office/officeart/2005/8/layout/vList4"/>
    <dgm:cxn modelId="{7703634B-2814-441C-8512-BC7AAF7F1BFF}" type="presOf" srcId="{2B5F758B-7AA3-4118-90BF-2726F454F496}" destId="{23595870-D945-44AC-BD37-0F14B0460FB9}" srcOrd="0" destOrd="0" presId="urn:microsoft.com/office/officeart/2005/8/layout/vList4"/>
    <dgm:cxn modelId="{8F864342-C316-4655-BFDF-41F9F6618D80}" srcId="{C7B7DB2C-26D5-45DC-9D8D-D2DB0CE9A067}" destId="{6D5B0E02-7118-4AF9-B26C-3AA121AA4EAB}" srcOrd="1" destOrd="0" parTransId="{99BD7E7F-A6E3-4A01-97B9-364E28656FB0}" sibTransId="{5B8964B1-7B53-432B-858E-4679A92E98C8}"/>
    <dgm:cxn modelId="{C89F5A28-57EA-4350-9F87-6D14897956F6}" type="presOf" srcId="{C7B7DB2C-26D5-45DC-9D8D-D2DB0CE9A067}" destId="{D59E3983-6FC0-4114-8AA0-794B37DDCAE8}" srcOrd="0" destOrd="0" presId="urn:microsoft.com/office/officeart/2005/8/layout/vList4"/>
    <dgm:cxn modelId="{C53F190D-6BEC-489F-8EEF-24386A9FCDA4}" srcId="{2B5F758B-7AA3-4118-90BF-2726F454F496}" destId="{C7B7DB2C-26D5-45DC-9D8D-D2DB0CE9A067}" srcOrd="1" destOrd="0" parTransId="{1680E781-CB5E-4E24-A40B-0CABD0B8CAF1}" sibTransId="{92204466-90FF-4177-B462-A10C6AAB1071}"/>
    <dgm:cxn modelId="{7CCF36CB-81E6-472F-9381-F20BFCBDC7A4}" type="presOf" srcId="{6D5B0E02-7118-4AF9-B26C-3AA121AA4EAB}" destId="{D59E3983-6FC0-4114-8AA0-794B37DDCAE8}" srcOrd="0" destOrd="2" presId="urn:microsoft.com/office/officeart/2005/8/layout/vList4"/>
    <dgm:cxn modelId="{86E41864-05F9-4A2C-B100-AA8E17280C0B}" type="presOf" srcId="{8BBBB235-F445-43B6-8DD6-E6197D34ECFD}" destId="{912EBDC1-D51B-4873-A666-158B8C0F1E73}" srcOrd="0" destOrd="1" presId="urn:microsoft.com/office/officeart/2005/8/layout/vList4"/>
    <dgm:cxn modelId="{4B8B74A8-080C-49EC-9366-0C243587A21C}" type="presOf" srcId="{1F5F1F55-4693-435F-92FB-5C33C683B98B}" destId="{912EBDC1-D51B-4873-A666-158B8C0F1E73}" srcOrd="0" destOrd="0" presId="urn:microsoft.com/office/officeart/2005/8/layout/vList4"/>
    <dgm:cxn modelId="{685A6739-3776-4629-B241-79592539F607}" srcId="{1F5F1F55-4693-435F-92FB-5C33C683B98B}" destId="{CF2FD30B-2DD8-4374-82A3-3C7913E93DDF}" srcOrd="1" destOrd="0" parTransId="{4A7BB06D-5FD1-490C-BF1D-1C20A6F0FEE2}" sibTransId="{9F23631D-2DE7-4015-8088-4114D240372B}"/>
    <dgm:cxn modelId="{48B5E6D0-3D9F-4F14-B78A-CBC884DA6825}" type="presOf" srcId="{1F5F1F55-4693-435F-92FB-5C33C683B98B}" destId="{5B1C08D3-0278-4D37-9313-18ABF82A3370}" srcOrd="1" destOrd="0" presId="urn:microsoft.com/office/officeart/2005/8/layout/vList4"/>
    <dgm:cxn modelId="{452D56E3-23ED-475F-A422-8F17589A5A4B}" type="presOf" srcId="{CF2FD30B-2DD8-4374-82A3-3C7913E93DDF}" destId="{912EBDC1-D51B-4873-A666-158B8C0F1E73}" srcOrd="0" destOrd="2" presId="urn:microsoft.com/office/officeart/2005/8/layout/vList4"/>
    <dgm:cxn modelId="{AFE0ADEF-67F3-4719-B6A9-B2ACE6D7BFC2}" type="presOf" srcId="{75FB5D16-AE8A-47E7-A40F-A75FD3543871}" destId="{D59E3983-6FC0-4114-8AA0-794B37DDCAE8}" srcOrd="0" destOrd="1" presId="urn:microsoft.com/office/officeart/2005/8/layout/vList4"/>
    <dgm:cxn modelId="{35320309-AE93-4630-8F1F-B56D8F4303A2}" srcId="{2B5F758B-7AA3-4118-90BF-2726F454F496}" destId="{1F5F1F55-4693-435F-92FB-5C33C683B98B}" srcOrd="0" destOrd="0" parTransId="{5AA8B170-65E2-42AA-9A8B-63A1CB55EC92}" sibTransId="{3BB65F46-F21D-4842-A229-5C92676BF262}"/>
    <dgm:cxn modelId="{9E0F43B0-9D20-4DD9-AB3C-FF94D5614C37}" type="presOf" srcId="{8BBBB235-F445-43B6-8DD6-E6197D34ECFD}" destId="{5B1C08D3-0278-4D37-9313-18ABF82A3370}" srcOrd="1" destOrd="1" presId="urn:microsoft.com/office/officeart/2005/8/layout/vList4"/>
    <dgm:cxn modelId="{947821A2-AC1A-455B-8016-0B6B036A4FDB}" type="presParOf" srcId="{23595870-D945-44AC-BD37-0F14B0460FB9}" destId="{4A7C4D78-D726-4216-9785-6BE486E5EF31}" srcOrd="0" destOrd="0" presId="urn:microsoft.com/office/officeart/2005/8/layout/vList4"/>
    <dgm:cxn modelId="{D549AE65-044F-4428-8BA4-2493618299A4}" type="presParOf" srcId="{4A7C4D78-D726-4216-9785-6BE486E5EF31}" destId="{912EBDC1-D51B-4873-A666-158B8C0F1E73}" srcOrd="0" destOrd="0" presId="urn:microsoft.com/office/officeart/2005/8/layout/vList4"/>
    <dgm:cxn modelId="{4596E0C2-C212-4248-8824-8D55FDD73CB3}" type="presParOf" srcId="{4A7C4D78-D726-4216-9785-6BE486E5EF31}" destId="{6B122DA8-B151-41A5-A601-30099FFA2135}" srcOrd="1" destOrd="0" presId="urn:microsoft.com/office/officeart/2005/8/layout/vList4"/>
    <dgm:cxn modelId="{8464D4B0-7D3C-4673-9035-9BEE7E62D5F2}" type="presParOf" srcId="{4A7C4D78-D726-4216-9785-6BE486E5EF31}" destId="{5B1C08D3-0278-4D37-9313-18ABF82A3370}" srcOrd="2" destOrd="0" presId="urn:microsoft.com/office/officeart/2005/8/layout/vList4"/>
    <dgm:cxn modelId="{0DB6107A-61A0-4719-BA38-B1F10F5494A7}" type="presParOf" srcId="{23595870-D945-44AC-BD37-0F14B0460FB9}" destId="{3C887264-A294-4EC7-91E8-535FBE8C44C2}" srcOrd="1" destOrd="0" presId="urn:microsoft.com/office/officeart/2005/8/layout/vList4"/>
    <dgm:cxn modelId="{A7AC05A1-135F-45E0-8E65-4DF9777E2E25}" type="presParOf" srcId="{23595870-D945-44AC-BD37-0F14B0460FB9}" destId="{E817118C-4AF8-43A8-A639-284FAB435706}" srcOrd="2" destOrd="0" presId="urn:microsoft.com/office/officeart/2005/8/layout/vList4"/>
    <dgm:cxn modelId="{F8BAD739-BC64-41A9-A868-84D6015889B4}" type="presParOf" srcId="{E817118C-4AF8-43A8-A639-284FAB435706}" destId="{D59E3983-6FC0-4114-8AA0-794B37DDCAE8}" srcOrd="0" destOrd="0" presId="urn:microsoft.com/office/officeart/2005/8/layout/vList4"/>
    <dgm:cxn modelId="{A443796E-13CB-44BE-A8AD-7D9A7E97055E}" type="presParOf" srcId="{E817118C-4AF8-43A8-A639-284FAB435706}" destId="{32E0B44D-D57C-4F04-9486-6602333E5B0C}" srcOrd="1" destOrd="0" presId="urn:microsoft.com/office/officeart/2005/8/layout/vList4"/>
    <dgm:cxn modelId="{BE8200BA-68ED-4146-AE34-E5A0C89CEDEC}" type="presParOf" srcId="{E817118C-4AF8-43A8-A639-284FAB435706}" destId="{D425EB0D-99BD-4170-B3ED-422A8BC88C4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D8CBF1-8739-4F8D-82BF-212088E6754E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10B87320-8706-4CEC-9381-BBDD99E4B9B8}">
      <dgm:prSet phldrT="[Texto]" custT="1"/>
      <dgm:spPr/>
      <dgm:t>
        <a:bodyPr/>
        <a:lstStyle/>
        <a:p>
          <a:pPr algn="l"/>
          <a:r>
            <a:rPr lang="es-PE" sz="1800" b="1" dirty="0" smtClean="0"/>
            <a:t>ARTÍCULO 11. CONVENIOS INTERINSTITUCIONALES</a:t>
          </a:r>
          <a:endParaRPr lang="es-PE" sz="1800" dirty="0"/>
        </a:p>
      </dgm:t>
    </dgm:pt>
    <dgm:pt modelId="{33D7BD54-F62E-4EBA-A99D-148AA9506C24}" type="parTrans" cxnId="{AC37DE60-7FF4-4BF2-BCCC-6632833A1F11}">
      <dgm:prSet/>
      <dgm:spPr/>
      <dgm:t>
        <a:bodyPr/>
        <a:lstStyle/>
        <a:p>
          <a:endParaRPr lang="es-PE"/>
        </a:p>
      </dgm:t>
    </dgm:pt>
    <dgm:pt modelId="{10FCD57E-E2F4-4459-AB63-B1706052F333}" type="sibTrans" cxnId="{AC37DE60-7FF4-4BF2-BCCC-6632833A1F11}">
      <dgm:prSet/>
      <dgm:spPr/>
      <dgm:t>
        <a:bodyPr/>
        <a:lstStyle/>
        <a:p>
          <a:endParaRPr lang="es-PE"/>
        </a:p>
      </dgm:t>
    </dgm:pt>
    <dgm:pt modelId="{A2BC4380-B34F-4533-9036-9F0ADD20D392}">
      <dgm:prSet phldrT="[Texto]" custT="1"/>
      <dgm:spPr/>
      <dgm:t>
        <a:bodyPr/>
        <a:lstStyle/>
        <a:p>
          <a:pPr algn="just"/>
          <a:r>
            <a:rPr lang="es-PE" sz="1700" dirty="0" smtClean="0"/>
            <a:t>Se promoverá convenios interinstitucionales con Entidades Nacionales como universidades, Institutos, entre otros; y entidades Internacionales de carácter público o privado, para el desarrollo de las capacitaciones y asesoramiento en las actividades productivas realizadas por la Unidades Productivas. Del mismo modo,  se promoverá las acciones de voluntariado con Instituciones Públicas o Privadas, para el desarrollo de las capacitaciones.</a:t>
          </a:r>
          <a:endParaRPr lang="es-PE" sz="1700" dirty="0"/>
        </a:p>
      </dgm:t>
    </dgm:pt>
    <dgm:pt modelId="{64E805AA-78AF-4D77-84C5-047B7313A509}" type="parTrans" cxnId="{7F9D2C4B-8498-4CCE-A148-F7454317B920}">
      <dgm:prSet/>
      <dgm:spPr/>
      <dgm:t>
        <a:bodyPr/>
        <a:lstStyle/>
        <a:p>
          <a:endParaRPr lang="es-PE"/>
        </a:p>
      </dgm:t>
    </dgm:pt>
    <dgm:pt modelId="{AEB05F30-D062-41F1-914C-C132FBF4C744}" type="sibTrans" cxnId="{7F9D2C4B-8498-4CCE-A148-F7454317B920}">
      <dgm:prSet/>
      <dgm:spPr/>
      <dgm:t>
        <a:bodyPr/>
        <a:lstStyle/>
        <a:p>
          <a:endParaRPr lang="es-PE"/>
        </a:p>
      </dgm:t>
    </dgm:pt>
    <dgm:pt modelId="{D9D6A0FD-6B69-4498-8289-4CCB1F7CE7B1}">
      <dgm:prSet phldrT="[Texto]" custT="1"/>
      <dgm:spPr/>
      <dgm:t>
        <a:bodyPr/>
        <a:lstStyle/>
        <a:p>
          <a:pPr algn="l"/>
          <a:r>
            <a:rPr lang="es-PE" sz="1700" dirty="0" smtClean="0"/>
            <a:t>La presente ley se articulará con la Ley N°28044, Ley General de Educación, permitiendo certificar las capacidades técnicas –productivas desarrolladas por las personas que cumplan los requisitos establecidos por los Centros de Educación Técnico –Productiv</a:t>
          </a:r>
          <a:r>
            <a:rPr lang="es-PE" sz="1800" dirty="0" smtClean="0"/>
            <a:t>a u otras entidades similares.</a:t>
          </a:r>
          <a:endParaRPr lang="es-PE" sz="1800" dirty="0"/>
        </a:p>
      </dgm:t>
    </dgm:pt>
    <dgm:pt modelId="{FC450980-8309-4FE9-9F17-CEC42F9471A1}" type="parTrans" cxnId="{FD9350FB-0945-41DC-8C08-A738836C6D90}">
      <dgm:prSet/>
      <dgm:spPr/>
      <dgm:t>
        <a:bodyPr/>
        <a:lstStyle/>
        <a:p>
          <a:endParaRPr lang="es-PE"/>
        </a:p>
      </dgm:t>
    </dgm:pt>
    <dgm:pt modelId="{971FB84A-B22F-4D92-8825-9E7D68FCAC49}" type="sibTrans" cxnId="{FD9350FB-0945-41DC-8C08-A738836C6D90}">
      <dgm:prSet/>
      <dgm:spPr/>
      <dgm:t>
        <a:bodyPr/>
        <a:lstStyle/>
        <a:p>
          <a:endParaRPr lang="es-PE"/>
        </a:p>
      </dgm:t>
    </dgm:pt>
    <dgm:pt modelId="{F9DAE578-8ED2-4596-A4AF-7598BCD5CBDD}">
      <dgm:prSet phldrT="[Texto]" custT="1"/>
      <dgm:spPr/>
      <dgm:t>
        <a:bodyPr/>
        <a:lstStyle/>
        <a:p>
          <a:pPr algn="l"/>
          <a:r>
            <a:rPr lang="es-PE" sz="1800" b="1" dirty="0" smtClean="0"/>
            <a:t>ARTÍCULO 12.  FINANCIAMIENTO</a:t>
          </a:r>
          <a:endParaRPr lang="es-PE" sz="1800" dirty="0"/>
        </a:p>
      </dgm:t>
    </dgm:pt>
    <dgm:pt modelId="{74E480CD-C39F-4C48-AA2A-6EB973EC6559}" type="parTrans" cxnId="{DAD8E001-B56D-4E8C-87FA-26FC06A80702}">
      <dgm:prSet/>
      <dgm:spPr/>
      <dgm:t>
        <a:bodyPr/>
        <a:lstStyle/>
        <a:p>
          <a:endParaRPr lang="es-PE"/>
        </a:p>
      </dgm:t>
    </dgm:pt>
    <dgm:pt modelId="{145663A9-EC28-4ACB-81DC-BC3906F51845}" type="sibTrans" cxnId="{DAD8E001-B56D-4E8C-87FA-26FC06A80702}">
      <dgm:prSet/>
      <dgm:spPr/>
      <dgm:t>
        <a:bodyPr/>
        <a:lstStyle/>
        <a:p>
          <a:endParaRPr lang="es-PE"/>
        </a:p>
      </dgm:t>
    </dgm:pt>
    <dgm:pt modelId="{831B4163-852C-4347-9D23-33244B327B15}">
      <dgm:prSet phldrT="[Texto]" custT="1"/>
      <dgm:spPr/>
      <dgm:t>
        <a:bodyPr/>
        <a:lstStyle/>
        <a:p>
          <a:pPr algn="just"/>
          <a:r>
            <a:rPr lang="es-PE" sz="1700" dirty="0" smtClean="0"/>
            <a:t>El Ministerio de Desarrollo e Inclusión Social, Gobiernos Regionales, Gobiernos Locales quedan facultados para poder realizar acciones y actividades a favor de las Unidades Productivas en los Comedores Populares incluidos en el Programa de Complementación Alimentaria con cargo a su presupuesto asignado en la Ley de Presupuesto de cada año, respetando su autonomía presupuestal, y/o cooperación internacional.</a:t>
          </a:r>
          <a:r>
            <a:rPr lang="es-PE" sz="1800" dirty="0" smtClean="0"/>
            <a:t>  </a:t>
          </a:r>
          <a:endParaRPr lang="es-PE" sz="1700" dirty="0"/>
        </a:p>
      </dgm:t>
    </dgm:pt>
    <dgm:pt modelId="{5F40005F-BB5C-4D14-B60C-93C1C4293AB0}" type="parTrans" cxnId="{8E44C4BB-89D3-408B-AAFE-9A3BB7ECC606}">
      <dgm:prSet/>
      <dgm:spPr/>
      <dgm:t>
        <a:bodyPr/>
        <a:lstStyle/>
        <a:p>
          <a:endParaRPr lang="es-PE"/>
        </a:p>
      </dgm:t>
    </dgm:pt>
    <dgm:pt modelId="{A3F90896-B1A7-4A83-A0FC-EC1F464FD70D}" type="sibTrans" cxnId="{8E44C4BB-89D3-408B-AAFE-9A3BB7ECC606}">
      <dgm:prSet/>
      <dgm:spPr/>
      <dgm:t>
        <a:bodyPr/>
        <a:lstStyle/>
        <a:p>
          <a:endParaRPr lang="es-PE"/>
        </a:p>
      </dgm:t>
    </dgm:pt>
    <dgm:pt modelId="{FC22C5F1-5F98-4D35-8720-0D2BA8C352FC}" type="pres">
      <dgm:prSet presAssocID="{21D8CBF1-8739-4F8D-82BF-212088E6754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0DCF2AB9-E451-4A6E-AB83-8ED54B273364}" type="pres">
      <dgm:prSet presAssocID="{10B87320-8706-4CEC-9381-BBDD99E4B9B8}" presName="comp" presStyleCnt="0"/>
      <dgm:spPr/>
    </dgm:pt>
    <dgm:pt modelId="{A7F37794-4FF9-4C33-BE9B-D17004B89E10}" type="pres">
      <dgm:prSet presAssocID="{10B87320-8706-4CEC-9381-BBDD99E4B9B8}" presName="box" presStyleLbl="node1" presStyleIdx="0" presStyleCnt="2" custScaleY="169458" custLinFactNeighborX="154"/>
      <dgm:spPr/>
      <dgm:t>
        <a:bodyPr/>
        <a:lstStyle/>
        <a:p>
          <a:endParaRPr lang="es-PE"/>
        </a:p>
      </dgm:t>
    </dgm:pt>
    <dgm:pt modelId="{93E71CDF-7EF2-4C01-8E24-8A98CA7811ED}" type="pres">
      <dgm:prSet presAssocID="{10B87320-8706-4CEC-9381-BBDD99E4B9B8}" presName="img" presStyleLbl="fgImgPlace1" presStyleIdx="0" presStyleCnt="2" custScaleX="99058" custScaleY="197227" custLinFactNeighborX="-7948" custLinFactNeighborY="-56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</dgm:spPr>
    </dgm:pt>
    <dgm:pt modelId="{53B19F0F-12F1-476F-BCA7-29788F7EC8DB}" type="pres">
      <dgm:prSet presAssocID="{10B87320-8706-4CEC-9381-BBDD99E4B9B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A7933EC-0288-4B30-B187-D3AAAB3E8868}" type="pres">
      <dgm:prSet presAssocID="{10FCD57E-E2F4-4459-AB63-B1706052F333}" presName="spacer" presStyleCnt="0"/>
      <dgm:spPr/>
    </dgm:pt>
    <dgm:pt modelId="{F24EA459-E6FB-4E31-8063-BE265C597128}" type="pres">
      <dgm:prSet presAssocID="{F9DAE578-8ED2-4596-A4AF-7598BCD5CBDD}" presName="comp" presStyleCnt="0"/>
      <dgm:spPr/>
    </dgm:pt>
    <dgm:pt modelId="{BF2B40BE-5CE1-4EF8-A380-B7992E8F9BD6}" type="pres">
      <dgm:prSet presAssocID="{F9DAE578-8ED2-4596-A4AF-7598BCD5CBDD}" presName="box" presStyleLbl="node1" presStyleIdx="1" presStyleCnt="2" custScaleY="114459" custLinFactNeighborX="-1304" custLinFactNeighborY="1846"/>
      <dgm:spPr/>
      <dgm:t>
        <a:bodyPr/>
        <a:lstStyle/>
        <a:p>
          <a:endParaRPr lang="es-PE"/>
        </a:p>
      </dgm:t>
    </dgm:pt>
    <dgm:pt modelId="{1C961DA0-BE14-4C9F-A7AE-31A2D7B30028}" type="pres">
      <dgm:prSet presAssocID="{F9DAE578-8ED2-4596-A4AF-7598BCD5CBDD}" presName="img" presStyleLbl="fgImgPlace1" presStyleIdx="1" presStyleCnt="2" custScaleX="95702" custScaleY="1146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AB4B335E-E668-41C0-BC1F-8E9A2D8C13D5}" type="pres">
      <dgm:prSet presAssocID="{F9DAE578-8ED2-4596-A4AF-7598BCD5CBD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E44C4BB-89D3-408B-AAFE-9A3BB7ECC606}" srcId="{F9DAE578-8ED2-4596-A4AF-7598BCD5CBDD}" destId="{831B4163-852C-4347-9D23-33244B327B15}" srcOrd="0" destOrd="0" parTransId="{5F40005F-BB5C-4D14-B60C-93C1C4293AB0}" sibTransId="{A3F90896-B1A7-4A83-A0FC-EC1F464FD70D}"/>
    <dgm:cxn modelId="{0B1EF8BD-4889-4EF9-B613-AEB0F76F36B9}" type="presOf" srcId="{D9D6A0FD-6B69-4498-8289-4CCB1F7CE7B1}" destId="{53B19F0F-12F1-476F-BCA7-29788F7EC8DB}" srcOrd="1" destOrd="2" presId="urn:microsoft.com/office/officeart/2005/8/layout/vList4"/>
    <dgm:cxn modelId="{7F9D2C4B-8498-4CCE-A148-F7454317B920}" srcId="{10B87320-8706-4CEC-9381-BBDD99E4B9B8}" destId="{A2BC4380-B34F-4533-9036-9F0ADD20D392}" srcOrd="0" destOrd="0" parTransId="{64E805AA-78AF-4D77-84C5-047B7313A509}" sibTransId="{AEB05F30-D062-41F1-914C-C132FBF4C744}"/>
    <dgm:cxn modelId="{99FB4B8F-21E7-4C23-A088-FD9D6B5C76E4}" type="presOf" srcId="{831B4163-852C-4347-9D23-33244B327B15}" destId="{BF2B40BE-5CE1-4EF8-A380-B7992E8F9BD6}" srcOrd="0" destOrd="1" presId="urn:microsoft.com/office/officeart/2005/8/layout/vList4"/>
    <dgm:cxn modelId="{01B16CC5-5BFA-4A09-91FB-A8243AC5F8DD}" type="presOf" srcId="{21D8CBF1-8739-4F8D-82BF-212088E6754E}" destId="{FC22C5F1-5F98-4D35-8720-0D2BA8C352FC}" srcOrd="0" destOrd="0" presId="urn:microsoft.com/office/officeart/2005/8/layout/vList4"/>
    <dgm:cxn modelId="{32B7F217-0F09-422C-AC1C-9E73371CFB58}" type="presOf" srcId="{F9DAE578-8ED2-4596-A4AF-7598BCD5CBDD}" destId="{BF2B40BE-5CE1-4EF8-A380-B7992E8F9BD6}" srcOrd="0" destOrd="0" presId="urn:microsoft.com/office/officeart/2005/8/layout/vList4"/>
    <dgm:cxn modelId="{362DB641-2774-4AFE-A2CF-F12FAAC18D35}" type="presOf" srcId="{A2BC4380-B34F-4533-9036-9F0ADD20D392}" destId="{A7F37794-4FF9-4C33-BE9B-D17004B89E10}" srcOrd="0" destOrd="1" presId="urn:microsoft.com/office/officeart/2005/8/layout/vList4"/>
    <dgm:cxn modelId="{AC37DE60-7FF4-4BF2-BCCC-6632833A1F11}" srcId="{21D8CBF1-8739-4F8D-82BF-212088E6754E}" destId="{10B87320-8706-4CEC-9381-BBDD99E4B9B8}" srcOrd="0" destOrd="0" parTransId="{33D7BD54-F62E-4EBA-A99D-148AA9506C24}" sibTransId="{10FCD57E-E2F4-4459-AB63-B1706052F333}"/>
    <dgm:cxn modelId="{68DB307A-AE02-412A-AABE-B8BEAA5046A5}" type="presOf" srcId="{10B87320-8706-4CEC-9381-BBDD99E4B9B8}" destId="{53B19F0F-12F1-476F-BCA7-29788F7EC8DB}" srcOrd="1" destOrd="0" presId="urn:microsoft.com/office/officeart/2005/8/layout/vList4"/>
    <dgm:cxn modelId="{C379FA76-E947-422F-91E7-CB6FE28E4C27}" type="presOf" srcId="{10B87320-8706-4CEC-9381-BBDD99E4B9B8}" destId="{A7F37794-4FF9-4C33-BE9B-D17004B89E10}" srcOrd="0" destOrd="0" presId="urn:microsoft.com/office/officeart/2005/8/layout/vList4"/>
    <dgm:cxn modelId="{DAD8E001-B56D-4E8C-87FA-26FC06A80702}" srcId="{21D8CBF1-8739-4F8D-82BF-212088E6754E}" destId="{F9DAE578-8ED2-4596-A4AF-7598BCD5CBDD}" srcOrd="1" destOrd="0" parTransId="{74E480CD-C39F-4C48-AA2A-6EB973EC6559}" sibTransId="{145663A9-EC28-4ACB-81DC-BC3906F51845}"/>
    <dgm:cxn modelId="{B7C53D69-7A13-479B-A8E1-399E5CC4C40B}" type="presOf" srcId="{A2BC4380-B34F-4533-9036-9F0ADD20D392}" destId="{53B19F0F-12F1-476F-BCA7-29788F7EC8DB}" srcOrd="1" destOrd="1" presId="urn:microsoft.com/office/officeart/2005/8/layout/vList4"/>
    <dgm:cxn modelId="{5FCA758C-65A6-449B-9D4B-E683FAB01DE5}" type="presOf" srcId="{831B4163-852C-4347-9D23-33244B327B15}" destId="{AB4B335E-E668-41C0-BC1F-8E9A2D8C13D5}" srcOrd="1" destOrd="1" presId="urn:microsoft.com/office/officeart/2005/8/layout/vList4"/>
    <dgm:cxn modelId="{263CDCA6-6180-41B3-90E3-97C8C59DE968}" type="presOf" srcId="{D9D6A0FD-6B69-4498-8289-4CCB1F7CE7B1}" destId="{A7F37794-4FF9-4C33-BE9B-D17004B89E10}" srcOrd="0" destOrd="2" presId="urn:microsoft.com/office/officeart/2005/8/layout/vList4"/>
    <dgm:cxn modelId="{E9971AB0-24BA-4DED-A6A9-20C56A328B8C}" type="presOf" srcId="{F9DAE578-8ED2-4596-A4AF-7598BCD5CBDD}" destId="{AB4B335E-E668-41C0-BC1F-8E9A2D8C13D5}" srcOrd="1" destOrd="0" presId="urn:microsoft.com/office/officeart/2005/8/layout/vList4"/>
    <dgm:cxn modelId="{FD9350FB-0945-41DC-8C08-A738836C6D90}" srcId="{10B87320-8706-4CEC-9381-BBDD99E4B9B8}" destId="{D9D6A0FD-6B69-4498-8289-4CCB1F7CE7B1}" srcOrd="1" destOrd="0" parTransId="{FC450980-8309-4FE9-9F17-CEC42F9471A1}" sibTransId="{971FB84A-B22F-4D92-8825-9E7D68FCAC49}"/>
    <dgm:cxn modelId="{253B4070-B8C5-4BAA-8F43-3DDE7AD0743C}" type="presParOf" srcId="{FC22C5F1-5F98-4D35-8720-0D2BA8C352FC}" destId="{0DCF2AB9-E451-4A6E-AB83-8ED54B273364}" srcOrd="0" destOrd="0" presId="urn:microsoft.com/office/officeart/2005/8/layout/vList4"/>
    <dgm:cxn modelId="{4A70F0D9-65BE-4B90-BCC3-5D3789132AD2}" type="presParOf" srcId="{0DCF2AB9-E451-4A6E-AB83-8ED54B273364}" destId="{A7F37794-4FF9-4C33-BE9B-D17004B89E10}" srcOrd="0" destOrd="0" presId="urn:microsoft.com/office/officeart/2005/8/layout/vList4"/>
    <dgm:cxn modelId="{86004743-8854-4D1F-94D0-2F4D0CAA2237}" type="presParOf" srcId="{0DCF2AB9-E451-4A6E-AB83-8ED54B273364}" destId="{93E71CDF-7EF2-4C01-8E24-8A98CA7811ED}" srcOrd="1" destOrd="0" presId="urn:microsoft.com/office/officeart/2005/8/layout/vList4"/>
    <dgm:cxn modelId="{E39B34C3-517D-4B7C-AB61-EAEEBFB49690}" type="presParOf" srcId="{0DCF2AB9-E451-4A6E-AB83-8ED54B273364}" destId="{53B19F0F-12F1-476F-BCA7-29788F7EC8DB}" srcOrd="2" destOrd="0" presId="urn:microsoft.com/office/officeart/2005/8/layout/vList4"/>
    <dgm:cxn modelId="{53F6252B-F6F7-41A0-BA9A-031EAB955B94}" type="presParOf" srcId="{FC22C5F1-5F98-4D35-8720-0D2BA8C352FC}" destId="{CA7933EC-0288-4B30-B187-D3AAAB3E8868}" srcOrd="1" destOrd="0" presId="urn:microsoft.com/office/officeart/2005/8/layout/vList4"/>
    <dgm:cxn modelId="{21FE7126-A78A-49A7-9C90-55DE9CA4C8E6}" type="presParOf" srcId="{FC22C5F1-5F98-4D35-8720-0D2BA8C352FC}" destId="{F24EA459-E6FB-4E31-8063-BE265C597128}" srcOrd="2" destOrd="0" presId="urn:microsoft.com/office/officeart/2005/8/layout/vList4"/>
    <dgm:cxn modelId="{56526C38-3C4A-4C73-BCB9-55CC48243A4C}" type="presParOf" srcId="{F24EA459-E6FB-4E31-8063-BE265C597128}" destId="{BF2B40BE-5CE1-4EF8-A380-B7992E8F9BD6}" srcOrd="0" destOrd="0" presId="urn:microsoft.com/office/officeart/2005/8/layout/vList4"/>
    <dgm:cxn modelId="{8346304A-D479-42F6-9FAF-C4F17C7CF17A}" type="presParOf" srcId="{F24EA459-E6FB-4E31-8063-BE265C597128}" destId="{1C961DA0-BE14-4C9F-A7AE-31A2D7B30028}" srcOrd="1" destOrd="0" presId="urn:microsoft.com/office/officeart/2005/8/layout/vList4"/>
    <dgm:cxn modelId="{7DD24466-2B2B-4DBD-83F5-2505355D6864}" type="presParOf" srcId="{F24EA459-E6FB-4E31-8063-BE265C597128}" destId="{AB4B335E-E668-41C0-BC1F-8E9A2D8C13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8EB092-6C21-44D3-8BC2-B1E8500EC511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664E0EEC-F71A-4DF1-AED2-16686AE00C94}">
      <dgm:prSet phldrT="[Texto]"/>
      <dgm:spPr/>
      <dgm:t>
        <a:bodyPr/>
        <a:lstStyle/>
        <a:p>
          <a:r>
            <a:rPr lang="es-PE" b="1" dirty="0" smtClean="0"/>
            <a:t>ARTÍCULO 13. CENTROS DE ATENCIÓN</a:t>
          </a:r>
          <a:endParaRPr lang="es-PE" dirty="0"/>
        </a:p>
      </dgm:t>
    </dgm:pt>
    <dgm:pt modelId="{52A7BD1A-EDA8-4865-8F94-5DF37E864885}" type="parTrans" cxnId="{54D18626-FFAC-47F0-99B9-EA770BE59894}">
      <dgm:prSet/>
      <dgm:spPr/>
      <dgm:t>
        <a:bodyPr/>
        <a:lstStyle/>
        <a:p>
          <a:endParaRPr lang="es-PE"/>
        </a:p>
      </dgm:t>
    </dgm:pt>
    <dgm:pt modelId="{D8AC99C5-9370-4FC3-BF24-888D04272BFC}" type="sibTrans" cxnId="{54D18626-FFAC-47F0-99B9-EA770BE59894}">
      <dgm:prSet/>
      <dgm:spPr/>
      <dgm:t>
        <a:bodyPr/>
        <a:lstStyle/>
        <a:p>
          <a:endParaRPr lang="es-PE"/>
        </a:p>
      </dgm:t>
    </dgm:pt>
    <dgm:pt modelId="{2426EBE3-B38B-4580-9A42-5C7BE7DF32C0}">
      <dgm:prSet/>
      <dgm:spPr/>
      <dgm:t>
        <a:bodyPr/>
        <a:lstStyle/>
        <a:p>
          <a:pPr algn="just"/>
          <a:r>
            <a:rPr lang="es-PE" dirty="0" smtClean="0"/>
            <a:t>Los Centros de Atención de los Comedores son los órganos administrativos de las Unidades Productivas y desarrollarán todas las funciones que rigen en su normativa vigente.  </a:t>
          </a:r>
          <a:endParaRPr lang="es-PE" dirty="0"/>
        </a:p>
      </dgm:t>
    </dgm:pt>
    <dgm:pt modelId="{26ADE2F0-48B9-43AF-8B3C-E4521F80B909}" type="parTrans" cxnId="{CF4DA2FF-E8B1-4C6E-92F8-BB20F31C1B2E}">
      <dgm:prSet/>
      <dgm:spPr/>
      <dgm:t>
        <a:bodyPr/>
        <a:lstStyle/>
        <a:p>
          <a:endParaRPr lang="es-PE"/>
        </a:p>
      </dgm:t>
    </dgm:pt>
    <dgm:pt modelId="{336CE2BF-5898-4EAC-9B9A-0CFEBD60E146}" type="sibTrans" cxnId="{CF4DA2FF-E8B1-4C6E-92F8-BB20F31C1B2E}">
      <dgm:prSet/>
      <dgm:spPr/>
      <dgm:t>
        <a:bodyPr/>
        <a:lstStyle/>
        <a:p>
          <a:endParaRPr lang="es-PE"/>
        </a:p>
      </dgm:t>
    </dgm:pt>
    <dgm:pt modelId="{21EDE968-41EE-45F3-888F-C568B0AE5BDF}" type="pres">
      <dgm:prSet presAssocID="{128EB092-6C21-44D3-8BC2-B1E8500EC5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CAF54DF-0A03-41A8-A3BE-BDA5AA942E8A}" type="pres">
      <dgm:prSet presAssocID="{664E0EEC-F71A-4DF1-AED2-16686AE00C94}" presName="composite" presStyleCnt="0"/>
      <dgm:spPr/>
    </dgm:pt>
    <dgm:pt modelId="{ADB075BC-DC6C-406E-B61C-3362D5EB21D7}" type="pres">
      <dgm:prSet presAssocID="{664E0EEC-F71A-4DF1-AED2-16686AE00C94}" presName="parentText" presStyleLbl="alignNode1" presStyleIdx="0" presStyleCnt="1" custScaleY="98895" custLinFactNeighborY="-576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F6EFA9E-3DEF-4CE1-B116-9C692CB6CC38}" type="pres">
      <dgm:prSet presAssocID="{664E0EEC-F71A-4DF1-AED2-16686AE00C94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C0975D8-4754-43FE-AC59-9D5E92AD7784}" type="presOf" srcId="{128EB092-6C21-44D3-8BC2-B1E8500EC511}" destId="{21EDE968-41EE-45F3-888F-C568B0AE5BDF}" srcOrd="0" destOrd="0" presId="urn:microsoft.com/office/officeart/2005/8/layout/chevron2"/>
    <dgm:cxn modelId="{B58C6067-51BE-4939-8115-69EF9EEABE70}" type="presOf" srcId="{2426EBE3-B38B-4580-9A42-5C7BE7DF32C0}" destId="{BF6EFA9E-3DEF-4CE1-B116-9C692CB6CC38}" srcOrd="0" destOrd="0" presId="urn:microsoft.com/office/officeart/2005/8/layout/chevron2"/>
    <dgm:cxn modelId="{CF4DA2FF-E8B1-4C6E-92F8-BB20F31C1B2E}" srcId="{664E0EEC-F71A-4DF1-AED2-16686AE00C94}" destId="{2426EBE3-B38B-4580-9A42-5C7BE7DF32C0}" srcOrd="0" destOrd="0" parTransId="{26ADE2F0-48B9-43AF-8B3C-E4521F80B909}" sibTransId="{336CE2BF-5898-4EAC-9B9A-0CFEBD60E146}"/>
    <dgm:cxn modelId="{54D18626-FFAC-47F0-99B9-EA770BE59894}" srcId="{128EB092-6C21-44D3-8BC2-B1E8500EC511}" destId="{664E0EEC-F71A-4DF1-AED2-16686AE00C94}" srcOrd="0" destOrd="0" parTransId="{52A7BD1A-EDA8-4865-8F94-5DF37E864885}" sibTransId="{D8AC99C5-9370-4FC3-BF24-888D04272BFC}"/>
    <dgm:cxn modelId="{53029207-424D-43E4-A35C-DDF17F3C9908}" type="presOf" srcId="{664E0EEC-F71A-4DF1-AED2-16686AE00C94}" destId="{ADB075BC-DC6C-406E-B61C-3362D5EB21D7}" srcOrd="0" destOrd="0" presId="urn:microsoft.com/office/officeart/2005/8/layout/chevron2"/>
    <dgm:cxn modelId="{1ACBE946-4322-4F5F-8554-D5DDB1A8191A}" type="presParOf" srcId="{21EDE968-41EE-45F3-888F-C568B0AE5BDF}" destId="{6CAF54DF-0A03-41A8-A3BE-BDA5AA942E8A}" srcOrd="0" destOrd="0" presId="urn:microsoft.com/office/officeart/2005/8/layout/chevron2"/>
    <dgm:cxn modelId="{815DA159-3958-4E43-8D83-CC078800DD86}" type="presParOf" srcId="{6CAF54DF-0A03-41A8-A3BE-BDA5AA942E8A}" destId="{ADB075BC-DC6C-406E-B61C-3362D5EB21D7}" srcOrd="0" destOrd="0" presId="urn:microsoft.com/office/officeart/2005/8/layout/chevron2"/>
    <dgm:cxn modelId="{EA3C161E-A024-420E-BFA7-9F3B20A870D1}" type="presParOf" srcId="{6CAF54DF-0A03-41A8-A3BE-BDA5AA942E8A}" destId="{BF6EFA9E-3DEF-4CE1-B116-9C692CB6CC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C0C09C-CFD8-4FEE-B2B1-54FAFB9856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D137BAAC-5EFB-4531-B135-512649A35ADA}">
      <dgm:prSet phldrT="[Texto]" custT="1"/>
      <dgm:spPr/>
      <dgm:t>
        <a:bodyPr/>
        <a:lstStyle/>
        <a:p>
          <a:pPr algn="just"/>
          <a:r>
            <a:rPr lang="es-PE" sz="1800" dirty="0" smtClean="0"/>
            <a:t>En los últimos años, el país ha vivido una prosperidad económica que se ve reflejada a través de la reducción de más del 50% de los índices de pobreza</a:t>
          </a:r>
          <a:endParaRPr lang="es-PE" sz="1800" b="1" dirty="0"/>
        </a:p>
      </dgm:t>
    </dgm:pt>
    <dgm:pt modelId="{B1EA3619-32E2-459C-A1D2-B79F994CFA59}" type="parTrans" cxnId="{5E156759-C45C-4748-BF2E-74000C8BBFF9}">
      <dgm:prSet/>
      <dgm:spPr/>
      <dgm:t>
        <a:bodyPr/>
        <a:lstStyle/>
        <a:p>
          <a:endParaRPr lang="es-PE" sz="1800"/>
        </a:p>
      </dgm:t>
    </dgm:pt>
    <dgm:pt modelId="{9F7D2CB8-E0FE-489A-8CB0-24C49D175C06}" type="sibTrans" cxnId="{5E156759-C45C-4748-BF2E-74000C8BBFF9}">
      <dgm:prSet/>
      <dgm:spPr/>
      <dgm:t>
        <a:bodyPr/>
        <a:lstStyle/>
        <a:p>
          <a:endParaRPr lang="es-PE" sz="1800"/>
        </a:p>
      </dgm:t>
    </dgm:pt>
    <dgm:pt modelId="{BB89CA76-75C8-44D6-B633-5097BDEC43E2}">
      <dgm:prSet phldrT="[Texto]" custT="1"/>
      <dgm:spPr/>
      <dgm:t>
        <a:bodyPr/>
        <a:lstStyle/>
        <a:p>
          <a:pPr algn="just"/>
          <a:r>
            <a:rPr lang="es-PE" sz="1800" dirty="0" smtClean="0"/>
            <a:t>El crecimiento económico se empleó para los incrementos en las asignaciones presupuestales de los programas sociales, y por ende, en las mejoras de las políticas públicas del país</a:t>
          </a:r>
          <a:endParaRPr lang="es-PE" sz="1800" b="1" dirty="0"/>
        </a:p>
      </dgm:t>
    </dgm:pt>
    <dgm:pt modelId="{1811826A-BBF7-4B8B-A4B2-41198F7205C9}" type="parTrans" cxnId="{A2A4F599-80B4-4A60-B4E2-8344A8E3138B}">
      <dgm:prSet/>
      <dgm:spPr/>
      <dgm:t>
        <a:bodyPr/>
        <a:lstStyle/>
        <a:p>
          <a:endParaRPr lang="es-PE" sz="1800"/>
        </a:p>
      </dgm:t>
    </dgm:pt>
    <dgm:pt modelId="{CE0EB998-6AD9-41C9-9213-CBCA33E15228}" type="sibTrans" cxnId="{A2A4F599-80B4-4A60-B4E2-8344A8E3138B}">
      <dgm:prSet/>
      <dgm:spPr/>
      <dgm:t>
        <a:bodyPr/>
        <a:lstStyle/>
        <a:p>
          <a:endParaRPr lang="es-PE" sz="1800"/>
        </a:p>
      </dgm:t>
    </dgm:pt>
    <dgm:pt modelId="{43C37E0A-D90A-4CD0-8CE9-F48B0A0AD7D3}">
      <dgm:prSet phldrT="[Texto]" custT="1"/>
      <dgm:spPr/>
      <dgm:t>
        <a:bodyPr/>
        <a:lstStyle/>
        <a:p>
          <a:pPr algn="just"/>
          <a:r>
            <a:rPr lang="es-PE" sz="1800" dirty="0" smtClean="0"/>
            <a:t>A pesar de ello, aún se pueden visualizar altos índices de pobreza y malnutrición entre la población rural del país.</a:t>
          </a:r>
          <a:endParaRPr lang="es-PE" sz="1800" dirty="0"/>
        </a:p>
      </dgm:t>
    </dgm:pt>
    <dgm:pt modelId="{C8FDD8DC-5030-4B40-B590-9427E34B6611}" type="parTrans" cxnId="{3CE2726C-98DD-425F-AB41-94021DECB3AE}">
      <dgm:prSet/>
      <dgm:spPr/>
      <dgm:t>
        <a:bodyPr/>
        <a:lstStyle/>
        <a:p>
          <a:endParaRPr lang="es-PE" sz="1800"/>
        </a:p>
      </dgm:t>
    </dgm:pt>
    <dgm:pt modelId="{FF4EBEB1-149D-4776-8969-FC32EEC1DF71}" type="sibTrans" cxnId="{3CE2726C-98DD-425F-AB41-94021DECB3AE}">
      <dgm:prSet/>
      <dgm:spPr/>
      <dgm:t>
        <a:bodyPr/>
        <a:lstStyle/>
        <a:p>
          <a:endParaRPr lang="es-PE" sz="1800"/>
        </a:p>
      </dgm:t>
    </dgm:pt>
    <dgm:pt modelId="{726FB077-07F8-4AAC-83F4-30F4EF040623}">
      <dgm:prSet phldrT="[Texto]" custT="1"/>
      <dgm:spPr/>
      <dgm:t>
        <a:bodyPr/>
        <a:lstStyle/>
        <a:p>
          <a:pPr algn="just"/>
          <a:r>
            <a:rPr lang="es-PE" sz="1800" dirty="0" smtClean="0"/>
            <a:t>El Director del Hemisferio Occidental del Fondo Monetario Internacional, indica que el principal desafío de política social en el futuro es la erradicación de los focos de pobreza y exclusión social</a:t>
          </a:r>
          <a:endParaRPr lang="es-PE" sz="1800" dirty="0"/>
        </a:p>
      </dgm:t>
    </dgm:pt>
    <dgm:pt modelId="{874E425A-995A-4CE0-B030-122D0AF74D2E}" type="parTrans" cxnId="{62DE005A-6DA5-4B2D-B16D-1A39F5500185}">
      <dgm:prSet/>
      <dgm:spPr/>
      <dgm:t>
        <a:bodyPr/>
        <a:lstStyle/>
        <a:p>
          <a:endParaRPr lang="es-PE"/>
        </a:p>
      </dgm:t>
    </dgm:pt>
    <dgm:pt modelId="{ABA055A3-638B-4DE5-8F1B-70A7FA81F2D8}" type="sibTrans" cxnId="{62DE005A-6DA5-4B2D-B16D-1A39F5500185}">
      <dgm:prSet/>
      <dgm:spPr/>
      <dgm:t>
        <a:bodyPr/>
        <a:lstStyle/>
        <a:p>
          <a:endParaRPr lang="es-PE"/>
        </a:p>
      </dgm:t>
    </dgm:pt>
    <dgm:pt modelId="{90708A9A-59C8-4772-95A7-92A737FD36B6}" type="pres">
      <dgm:prSet presAssocID="{D5C0C09C-CFD8-4FEE-B2B1-54FAFB9856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5D2B3B8-063A-4B9B-8430-D1C070B76374}" type="pres">
      <dgm:prSet presAssocID="{D137BAAC-5EFB-4531-B135-512649A35ADA}" presName="composite" presStyleCnt="0"/>
      <dgm:spPr/>
    </dgm:pt>
    <dgm:pt modelId="{DC9AA182-9C2B-4D75-A066-DDA85FF64EB6}" type="pres">
      <dgm:prSet presAssocID="{D137BAAC-5EFB-4531-B135-512649A35ADA}" presName="imgShp" presStyleLbl="fgImgPlace1" presStyleIdx="0" presStyleCnt="4" custLinFactNeighborX="-95964" custLinFactNeighborY="22997"/>
      <dgm:spPr>
        <a:prstGeom prst="rightArrow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PE"/>
        </a:p>
      </dgm:t>
    </dgm:pt>
    <dgm:pt modelId="{840C3748-018D-4A8E-95FF-70AB29D2D80C}" type="pres">
      <dgm:prSet presAssocID="{D137BAAC-5EFB-4531-B135-512649A35ADA}" presName="txShp" presStyleLbl="node1" presStyleIdx="0" presStyleCnt="4" custScaleX="137018" custScaleY="93709" custLinFactNeighborX="6679" custLinFactNeighborY="1446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064E796-17F3-410B-8F97-EBC94F39D458}" type="pres">
      <dgm:prSet presAssocID="{9F7D2CB8-E0FE-489A-8CB0-24C49D175C06}" presName="spacing" presStyleCnt="0"/>
      <dgm:spPr/>
    </dgm:pt>
    <dgm:pt modelId="{5B702E15-A16A-4154-9C87-4238D1000241}" type="pres">
      <dgm:prSet presAssocID="{BB89CA76-75C8-44D6-B633-5097BDEC43E2}" presName="composite" presStyleCnt="0"/>
      <dgm:spPr/>
    </dgm:pt>
    <dgm:pt modelId="{CDB9BB1C-4B37-43E9-8BE8-923A2EE19804}" type="pres">
      <dgm:prSet presAssocID="{BB89CA76-75C8-44D6-B633-5097BDEC43E2}" presName="imgShp" presStyleLbl="fgImgPlace1" presStyleIdx="1" presStyleCnt="4" custLinFactX="-6315" custLinFactNeighborX="-100000" custLinFactNeighborY="-5322"/>
      <dgm:spPr>
        <a:prstGeom prst="rightArrow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PE"/>
        </a:p>
      </dgm:t>
    </dgm:pt>
    <dgm:pt modelId="{8AD9D6E1-8953-4B43-8FA7-F1929B1505BF}" type="pres">
      <dgm:prSet presAssocID="{BB89CA76-75C8-44D6-B633-5097BDEC43E2}" presName="txShp" presStyleLbl="node1" presStyleIdx="1" presStyleCnt="4" custScaleX="142984" custScaleY="98227" custLinFactNeighborX="392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23D2459-AD79-4FD6-8A4C-93BDCE04E5DA}" type="pres">
      <dgm:prSet presAssocID="{CE0EB998-6AD9-41C9-9213-CBCA33E15228}" presName="spacing" presStyleCnt="0"/>
      <dgm:spPr/>
    </dgm:pt>
    <dgm:pt modelId="{13621189-313B-4714-B85B-73C47EDB2ECC}" type="pres">
      <dgm:prSet presAssocID="{43C37E0A-D90A-4CD0-8CE9-F48B0A0AD7D3}" presName="composite" presStyleCnt="0"/>
      <dgm:spPr/>
    </dgm:pt>
    <dgm:pt modelId="{33359E0F-D44F-4B23-906C-EE2ADAB54078}" type="pres">
      <dgm:prSet presAssocID="{43C37E0A-D90A-4CD0-8CE9-F48B0A0AD7D3}" presName="imgShp" presStyleLbl="fgImgPlace1" presStyleIdx="2" presStyleCnt="4" custLinFactNeighborX="-90388" custLinFactNeighborY="-25621"/>
      <dgm:spPr>
        <a:prstGeom prst="rightArrow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PE"/>
        </a:p>
      </dgm:t>
    </dgm:pt>
    <dgm:pt modelId="{377D2FA6-566C-4361-A932-DBD605953C88}" type="pres">
      <dgm:prSet presAssocID="{43C37E0A-D90A-4CD0-8CE9-F48B0A0AD7D3}" presName="txShp" presStyleLbl="node1" presStyleIdx="2" presStyleCnt="4" custScaleX="139709" custScaleY="85447" custLinFactNeighborX="5332" custLinFactNeighborY="-2341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7BFDF3B-1D62-472F-81D7-247890E61CC7}" type="pres">
      <dgm:prSet presAssocID="{FF4EBEB1-149D-4776-8969-FC32EEC1DF71}" presName="spacing" presStyleCnt="0"/>
      <dgm:spPr/>
    </dgm:pt>
    <dgm:pt modelId="{2049970E-8E14-43AC-BAF6-459D1766E8B7}" type="pres">
      <dgm:prSet presAssocID="{726FB077-07F8-4AAC-83F4-30F4EF040623}" presName="composite" presStyleCnt="0"/>
      <dgm:spPr/>
    </dgm:pt>
    <dgm:pt modelId="{F0DE6AA0-E86B-4B04-A5E1-A3956097BDED}" type="pres">
      <dgm:prSet presAssocID="{726FB077-07F8-4AAC-83F4-30F4EF040623}" presName="imgShp" presStyleLbl="fgImgPlace1" presStyleIdx="3" presStyleCnt="4" custLinFactNeighborX="-97645" custLinFactNeighborY="-38926"/>
      <dgm:spPr>
        <a:prstGeom prst="rightArrow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PE"/>
        </a:p>
      </dgm:t>
    </dgm:pt>
    <dgm:pt modelId="{8971982D-D9E1-4DF9-8E7B-41B5EC197314}" type="pres">
      <dgm:prSet presAssocID="{726FB077-07F8-4AAC-83F4-30F4EF040623}" presName="txShp" presStyleLbl="node1" presStyleIdx="3" presStyleCnt="4" custScaleX="140082" custLinFactNeighborX="5332" custLinFactNeighborY="-3892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CE2726C-98DD-425F-AB41-94021DECB3AE}" srcId="{D5C0C09C-CFD8-4FEE-B2B1-54FAFB985677}" destId="{43C37E0A-D90A-4CD0-8CE9-F48B0A0AD7D3}" srcOrd="2" destOrd="0" parTransId="{C8FDD8DC-5030-4B40-B590-9427E34B6611}" sibTransId="{FF4EBEB1-149D-4776-8969-FC32EEC1DF71}"/>
    <dgm:cxn modelId="{B18ED046-C7BC-46AB-8786-21315E78CE33}" type="presOf" srcId="{43C37E0A-D90A-4CD0-8CE9-F48B0A0AD7D3}" destId="{377D2FA6-566C-4361-A932-DBD605953C88}" srcOrd="0" destOrd="0" presId="urn:microsoft.com/office/officeart/2005/8/layout/vList3"/>
    <dgm:cxn modelId="{A2A4F599-80B4-4A60-B4E2-8344A8E3138B}" srcId="{D5C0C09C-CFD8-4FEE-B2B1-54FAFB985677}" destId="{BB89CA76-75C8-44D6-B633-5097BDEC43E2}" srcOrd="1" destOrd="0" parTransId="{1811826A-BBF7-4B8B-A4B2-41198F7205C9}" sibTransId="{CE0EB998-6AD9-41C9-9213-CBCA33E15228}"/>
    <dgm:cxn modelId="{94571CAF-6E20-4E8D-A2CB-2FEE4837FE60}" type="presOf" srcId="{D137BAAC-5EFB-4531-B135-512649A35ADA}" destId="{840C3748-018D-4A8E-95FF-70AB29D2D80C}" srcOrd="0" destOrd="0" presId="urn:microsoft.com/office/officeart/2005/8/layout/vList3"/>
    <dgm:cxn modelId="{D03017CB-8AE8-465E-A392-41B2CB385070}" type="presOf" srcId="{D5C0C09C-CFD8-4FEE-B2B1-54FAFB985677}" destId="{90708A9A-59C8-4772-95A7-92A737FD36B6}" srcOrd="0" destOrd="0" presId="urn:microsoft.com/office/officeart/2005/8/layout/vList3"/>
    <dgm:cxn modelId="{F33611EA-1BB6-4B01-B3BF-E36D5B2F8EA8}" type="presOf" srcId="{BB89CA76-75C8-44D6-B633-5097BDEC43E2}" destId="{8AD9D6E1-8953-4B43-8FA7-F1929B1505BF}" srcOrd="0" destOrd="0" presId="urn:microsoft.com/office/officeart/2005/8/layout/vList3"/>
    <dgm:cxn modelId="{62DE005A-6DA5-4B2D-B16D-1A39F5500185}" srcId="{D5C0C09C-CFD8-4FEE-B2B1-54FAFB985677}" destId="{726FB077-07F8-4AAC-83F4-30F4EF040623}" srcOrd="3" destOrd="0" parTransId="{874E425A-995A-4CE0-B030-122D0AF74D2E}" sibTransId="{ABA055A3-638B-4DE5-8F1B-70A7FA81F2D8}"/>
    <dgm:cxn modelId="{5E156759-C45C-4748-BF2E-74000C8BBFF9}" srcId="{D5C0C09C-CFD8-4FEE-B2B1-54FAFB985677}" destId="{D137BAAC-5EFB-4531-B135-512649A35ADA}" srcOrd="0" destOrd="0" parTransId="{B1EA3619-32E2-459C-A1D2-B79F994CFA59}" sibTransId="{9F7D2CB8-E0FE-489A-8CB0-24C49D175C06}"/>
    <dgm:cxn modelId="{28154871-ACCE-45E2-BE5F-992D4B57AF34}" type="presOf" srcId="{726FB077-07F8-4AAC-83F4-30F4EF040623}" destId="{8971982D-D9E1-4DF9-8E7B-41B5EC197314}" srcOrd="0" destOrd="0" presId="urn:microsoft.com/office/officeart/2005/8/layout/vList3"/>
    <dgm:cxn modelId="{A6BF8638-C160-427F-9615-0BF5D839ADEB}" type="presParOf" srcId="{90708A9A-59C8-4772-95A7-92A737FD36B6}" destId="{E5D2B3B8-063A-4B9B-8430-D1C070B76374}" srcOrd="0" destOrd="0" presId="urn:microsoft.com/office/officeart/2005/8/layout/vList3"/>
    <dgm:cxn modelId="{325AD162-302F-4CC4-944D-02EC12658AC8}" type="presParOf" srcId="{E5D2B3B8-063A-4B9B-8430-D1C070B76374}" destId="{DC9AA182-9C2B-4D75-A066-DDA85FF64EB6}" srcOrd="0" destOrd="0" presId="urn:microsoft.com/office/officeart/2005/8/layout/vList3"/>
    <dgm:cxn modelId="{2D51C05A-26EF-4FA3-B818-936080C3752D}" type="presParOf" srcId="{E5D2B3B8-063A-4B9B-8430-D1C070B76374}" destId="{840C3748-018D-4A8E-95FF-70AB29D2D80C}" srcOrd="1" destOrd="0" presId="urn:microsoft.com/office/officeart/2005/8/layout/vList3"/>
    <dgm:cxn modelId="{CF992F0D-1056-4CD6-BB9B-BE30182C844B}" type="presParOf" srcId="{90708A9A-59C8-4772-95A7-92A737FD36B6}" destId="{A064E796-17F3-410B-8F97-EBC94F39D458}" srcOrd="1" destOrd="0" presId="urn:microsoft.com/office/officeart/2005/8/layout/vList3"/>
    <dgm:cxn modelId="{271E9AE6-1393-46BC-B8D1-3DECED5F4C93}" type="presParOf" srcId="{90708A9A-59C8-4772-95A7-92A737FD36B6}" destId="{5B702E15-A16A-4154-9C87-4238D1000241}" srcOrd="2" destOrd="0" presId="urn:microsoft.com/office/officeart/2005/8/layout/vList3"/>
    <dgm:cxn modelId="{4BD0188A-F031-4068-8438-8C48C29190D4}" type="presParOf" srcId="{5B702E15-A16A-4154-9C87-4238D1000241}" destId="{CDB9BB1C-4B37-43E9-8BE8-923A2EE19804}" srcOrd="0" destOrd="0" presId="urn:microsoft.com/office/officeart/2005/8/layout/vList3"/>
    <dgm:cxn modelId="{A01DB6BF-E83F-4550-9C5B-62E39EF667A8}" type="presParOf" srcId="{5B702E15-A16A-4154-9C87-4238D1000241}" destId="{8AD9D6E1-8953-4B43-8FA7-F1929B1505BF}" srcOrd="1" destOrd="0" presId="urn:microsoft.com/office/officeart/2005/8/layout/vList3"/>
    <dgm:cxn modelId="{C31B7EBC-00AF-48FC-9E47-101AAA639119}" type="presParOf" srcId="{90708A9A-59C8-4772-95A7-92A737FD36B6}" destId="{B23D2459-AD79-4FD6-8A4C-93BDCE04E5DA}" srcOrd="3" destOrd="0" presId="urn:microsoft.com/office/officeart/2005/8/layout/vList3"/>
    <dgm:cxn modelId="{4D676650-0907-4846-ADEC-4844179382CB}" type="presParOf" srcId="{90708A9A-59C8-4772-95A7-92A737FD36B6}" destId="{13621189-313B-4714-B85B-73C47EDB2ECC}" srcOrd="4" destOrd="0" presId="urn:microsoft.com/office/officeart/2005/8/layout/vList3"/>
    <dgm:cxn modelId="{EEA0596C-6412-4E7F-A096-AB1065AC700F}" type="presParOf" srcId="{13621189-313B-4714-B85B-73C47EDB2ECC}" destId="{33359E0F-D44F-4B23-906C-EE2ADAB54078}" srcOrd="0" destOrd="0" presId="urn:microsoft.com/office/officeart/2005/8/layout/vList3"/>
    <dgm:cxn modelId="{2D1B4DF7-38BD-41A7-8F8A-780DC4CAD065}" type="presParOf" srcId="{13621189-313B-4714-B85B-73C47EDB2ECC}" destId="{377D2FA6-566C-4361-A932-DBD605953C88}" srcOrd="1" destOrd="0" presId="urn:microsoft.com/office/officeart/2005/8/layout/vList3"/>
    <dgm:cxn modelId="{0F2D2FE5-0D96-4A74-B142-06900889EC2D}" type="presParOf" srcId="{90708A9A-59C8-4772-95A7-92A737FD36B6}" destId="{57BFDF3B-1D62-472F-81D7-247890E61CC7}" srcOrd="5" destOrd="0" presId="urn:microsoft.com/office/officeart/2005/8/layout/vList3"/>
    <dgm:cxn modelId="{CD37A1A2-FA5F-4B6A-81E8-1E1FEABFDA98}" type="presParOf" srcId="{90708A9A-59C8-4772-95A7-92A737FD36B6}" destId="{2049970E-8E14-43AC-BAF6-459D1766E8B7}" srcOrd="6" destOrd="0" presId="urn:microsoft.com/office/officeart/2005/8/layout/vList3"/>
    <dgm:cxn modelId="{008B3979-6930-4CE9-801E-432A3C7327EF}" type="presParOf" srcId="{2049970E-8E14-43AC-BAF6-459D1766E8B7}" destId="{F0DE6AA0-E86B-4B04-A5E1-A3956097BDED}" srcOrd="0" destOrd="0" presId="urn:microsoft.com/office/officeart/2005/8/layout/vList3"/>
    <dgm:cxn modelId="{EBC6CDEB-A38B-4CC7-812C-0A53720CB637}" type="presParOf" srcId="{2049970E-8E14-43AC-BAF6-459D1766E8B7}" destId="{8971982D-D9E1-4DF9-8E7B-41B5EC1973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A14E3D-A035-46F7-B468-B33FF4266976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7382D2B2-BE70-488F-A831-47E7752D4CCA}">
      <dgm:prSet phldrT="[Texto]" custT="1"/>
      <dgm:spPr/>
      <dgm:t>
        <a:bodyPr/>
        <a:lstStyle/>
        <a:p>
          <a:r>
            <a:rPr lang="es-PE" sz="2000" b="1" dirty="0" smtClean="0"/>
            <a:t>POBREZA</a:t>
          </a:r>
        </a:p>
      </dgm:t>
    </dgm:pt>
    <dgm:pt modelId="{1D4B8B95-2B0D-445E-BA89-40805E6189B2}" type="parTrans" cxnId="{60BF2014-2D61-431C-9954-4BFFD47348E5}">
      <dgm:prSet/>
      <dgm:spPr/>
      <dgm:t>
        <a:bodyPr/>
        <a:lstStyle/>
        <a:p>
          <a:endParaRPr lang="es-PE"/>
        </a:p>
      </dgm:t>
    </dgm:pt>
    <dgm:pt modelId="{DAF2A204-6510-4FEA-B7C0-2D446A823F89}" type="sibTrans" cxnId="{60BF2014-2D61-431C-9954-4BFFD47348E5}">
      <dgm:prSet/>
      <dgm:spPr/>
      <dgm:t>
        <a:bodyPr/>
        <a:lstStyle/>
        <a:p>
          <a:endParaRPr lang="es-PE"/>
        </a:p>
      </dgm:t>
    </dgm:pt>
    <dgm:pt modelId="{383816F1-B3A7-4372-8F81-770A18F6F2D8}">
      <dgm:prSet phldrT="[Texto]" custT="1"/>
      <dgm:spPr/>
      <dgm:t>
        <a:bodyPr/>
        <a:lstStyle/>
        <a:p>
          <a:pPr algn="just"/>
          <a:r>
            <a:rPr lang="es-PE" sz="1800" dirty="0" smtClean="0"/>
            <a:t>El </a:t>
          </a:r>
          <a:r>
            <a:rPr lang="es-PE" sz="1800" b="1" dirty="0" smtClean="0"/>
            <a:t>21,8</a:t>
          </a:r>
          <a:r>
            <a:rPr lang="es-PE" sz="1800" dirty="0" smtClean="0"/>
            <a:t>% de la población del país se encontraba en situación de pobreza monetaria </a:t>
          </a:r>
          <a:endParaRPr lang="es-PE" sz="1800" dirty="0"/>
        </a:p>
      </dgm:t>
    </dgm:pt>
    <dgm:pt modelId="{2B13B4AD-271D-49AB-9732-40C825FAD39C}" type="parTrans" cxnId="{BB5880CC-737F-4E1E-ABA4-5A1651C2C34D}">
      <dgm:prSet/>
      <dgm:spPr/>
      <dgm:t>
        <a:bodyPr/>
        <a:lstStyle/>
        <a:p>
          <a:endParaRPr lang="es-PE"/>
        </a:p>
      </dgm:t>
    </dgm:pt>
    <dgm:pt modelId="{65B65F05-4218-471A-A847-06972B538BC7}" type="sibTrans" cxnId="{BB5880CC-737F-4E1E-ABA4-5A1651C2C34D}">
      <dgm:prSet/>
      <dgm:spPr/>
      <dgm:t>
        <a:bodyPr/>
        <a:lstStyle/>
        <a:p>
          <a:endParaRPr lang="es-PE"/>
        </a:p>
      </dgm:t>
    </dgm:pt>
    <dgm:pt modelId="{8BA556A6-C6CE-4C41-9263-CE30A5AEB657}">
      <dgm:prSet phldrT="[Texto]" custT="1"/>
      <dgm:spPr/>
      <dgm:t>
        <a:bodyPr/>
        <a:lstStyle/>
        <a:p>
          <a:pPr algn="just"/>
          <a:r>
            <a:rPr lang="es-PE" sz="1800" dirty="0" smtClean="0"/>
            <a:t>La pobreza monetaria extrema alcanzó al </a:t>
          </a:r>
          <a:r>
            <a:rPr lang="es-PE" sz="1800" b="1" dirty="0" smtClean="0"/>
            <a:t>4,1%</a:t>
          </a:r>
          <a:r>
            <a:rPr lang="es-PE" sz="1800" dirty="0" smtClean="0"/>
            <a:t> de la población y solo se redujo en 0,2 punto porcentual, en comparación con el año 2014</a:t>
          </a:r>
          <a:endParaRPr lang="es-PE" sz="1800" dirty="0"/>
        </a:p>
      </dgm:t>
    </dgm:pt>
    <dgm:pt modelId="{C9872ACC-25CC-4E4E-BE44-CA6C097E9990}" type="parTrans" cxnId="{07CE25F3-1265-48F9-9FFC-805041CACA6D}">
      <dgm:prSet/>
      <dgm:spPr/>
      <dgm:t>
        <a:bodyPr/>
        <a:lstStyle/>
        <a:p>
          <a:endParaRPr lang="es-PE"/>
        </a:p>
      </dgm:t>
    </dgm:pt>
    <dgm:pt modelId="{8CA679EE-C896-4ADA-9C51-7BFF4EB5B845}" type="sibTrans" cxnId="{07CE25F3-1265-48F9-9FFC-805041CACA6D}">
      <dgm:prSet/>
      <dgm:spPr/>
      <dgm:t>
        <a:bodyPr/>
        <a:lstStyle/>
        <a:p>
          <a:endParaRPr lang="es-PE"/>
        </a:p>
      </dgm:t>
    </dgm:pt>
    <dgm:pt modelId="{69ED4AD6-016E-49B2-B191-45E2EC5653EE}">
      <dgm:prSet phldrT="[Texto]" custT="1"/>
      <dgm:spPr/>
      <dgm:t>
        <a:bodyPr/>
        <a:lstStyle/>
        <a:p>
          <a:r>
            <a:rPr lang="es-PE" sz="1500" b="1" dirty="0" smtClean="0"/>
            <a:t>DESNUTRICIÓN</a:t>
          </a:r>
          <a:r>
            <a:rPr lang="es-PE" sz="1900" dirty="0" smtClean="0"/>
            <a:t> </a:t>
          </a:r>
          <a:endParaRPr lang="es-PE" sz="1900" dirty="0"/>
        </a:p>
      </dgm:t>
    </dgm:pt>
    <dgm:pt modelId="{B7D5C295-FB09-46CD-921E-B8CFBD58F8B2}" type="parTrans" cxnId="{588EC5A3-726B-42AB-B1B9-D18BDF2ED516}">
      <dgm:prSet/>
      <dgm:spPr/>
      <dgm:t>
        <a:bodyPr/>
        <a:lstStyle/>
        <a:p>
          <a:endParaRPr lang="es-PE"/>
        </a:p>
      </dgm:t>
    </dgm:pt>
    <dgm:pt modelId="{48DFD556-740A-4360-9BA3-F1B1072217E5}" type="sibTrans" cxnId="{588EC5A3-726B-42AB-B1B9-D18BDF2ED516}">
      <dgm:prSet/>
      <dgm:spPr/>
      <dgm:t>
        <a:bodyPr/>
        <a:lstStyle/>
        <a:p>
          <a:endParaRPr lang="es-PE"/>
        </a:p>
      </dgm:t>
    </dgm:pt>
    <dgm:pt modelId="{383AAD57-1E05-4534-B478-D9F2EBFE411E}">
      <dgm:prSet phldrT="[Texto]" custT="1"/>
      <dgm:spPr/>
      <dgm:t>
        <a:bodyPr/>
        <a:lstStyle/>
        <a:p>
          <a:pPr algn="just"/>
          <a:r>
            <a:rPr lang="es-PE" sz="1800" dirty="0" smtClean="0"/>
            <a:t>En los últimos tres años, la desnutrición crónica infantil se redujo 3,1% a nivel nacional, al pasar de 17,5% en el 2013 a 14,4% en el 2015.</a:t>
          </a:r>
          <a:endParaRPr lang="es-PE" sz="1800" dirty="0"/>
        </a:p>
      </dgm:t>
    </dgm:pt>
    <dgm:pt modelId="{D017C209-B697-4046-8C67-DA0772329EAD}" type="parTrans" cxnId="{AA039D1B-9DF6-4F05-BED5-8D54CAAB3BA9}">
      <dgm:prSet/>
      <dgm:spPr/>
      <dgm:t>
        <a:bodyPr/>
        <a:lstStyle/>
        <a:p>
          <a:endParaRPr lang="es-PE"/>
        </a:p>
      </dgm:t>
    </dgm:pt>
    <dgm:pt modelId="{9FB7A75D-0A66-41EA-BC16-29637CBAB7D5}" type="sibTrans" cxnId="{AA039D1B-9DF6-4F05-BED5-8D54CAAB3BA9}">
      <dgm:prSet/>
      <dgm:spPr/>
      <dgm:t>
        <a:bodyPr/>
        <a:lstStyle/>
        <a:p>
          <a:endParaRPr lang="es-PE"/>
        </a:p>
      </dgm:t>
    </dgm:pt>
    <dgm:pt modelId="{F49DD7FD-DD1C-4C35-82C3-A9E0CA7AD9BD}">
      <dgm:prSet phldrT="[Texto]" custT="1"/>
      <dgm:spPr/>
      <dgm:t>
        <a:bodyPr/>
        <a:lstStyle/>
        <a:p>
          <a:pPr algn="just"/>
          <a:r>
            <a:rPr lang="es-PE" sz="1800" dirty="0" smtClean="0"/>
            <a:t>Así mismo en importante señalar que durante los últimos cinco años esta tasa solo se redujo 5,1%. </a:t>
          </a:r>
          <a:endParaRPr lang="es-PE" sz="1800" dirty="0"/>
        </a:p>
      </dgm:t>
    </dgm:pt>
    <dgm:pt modelId="{A5C6DA2A-0FC3-4CC5-B635-FE8263711971}" type="parTrans" cxnId="{71CE395C-EF30-4D33-8F62-866433F770D9}">
      <dgm:prSet/>
      <dgm:spPr/>
      <dgm:t>
        <a:bodyPr/>
        <a:lstStyle/>
        <a:p>
          <a:endParaRPr lang="es-PE"/>
        </a:p>
      </dgm:t>
    </dgm:pt>
    <dgm:pt modelId="{8E0CA89F-13B9-48B7-8067-518762F07CAC}" type="sibTrans" cxnId="{71CE395C-EF30-4D33-8F62-866433F770D9}">
      <dgm:prSet/>
      <dgm:spPr/>
      <dgm:t>
        <a:bodyPr/>
        <a:lstStyle/>
        <a:p>
          <a:endParaRPr lang="es-PE"/>
        </a:p>
      </dgm:t>
    </dgm:pt>
    <dgm:pt modelId="{7383B7F7-CF09-456A-A086-97C22D434B31}">
      <dgm:prSet phldrT="[Texto]" custT="1"/>
      <dgm:spPr/>
      <dgm:t>
        <a:bodyPr/>
        <a:lstStyle/>
        <a:p>
          <a:r>
            <a:rPr lang="es-PE" sz="2000" b="1" dirty="0" smtClean="0"/>
            <a:t>ANEMIA</a:t>
          </a:r>
          <a:r>
            <a:rPr lang="es-PE" sz="2900" dirty="0" smtClean="0"/>
            <a:t> </a:t>
          </a:r>
          <a:endParaRPr lang="es-PE" sz="2900" dirty="0"/>
        </a:p>
      </dgm:t>
    </dgm:pt>
    <dgm:pt modelId="{45D7840E-EAD0-424D-A238-F7FB763C9139}" type="parTrans" cxnId="{8E00AD1B-3A8D-47DD-B2C9-9BF52D7B12AD}">
      <dgm:prSet/>
      <dgm:spPr/>
      <dgm:t>
        <a:bodyPr/>
        <a:lstStyle/>
        <a:p>
          <a:endParaRPr lang="es-PE"/>
        </a:p>
      </dgm:t>
    </dgm:pt>
    <dgm:pt modelId="{D929AEF7-5552-4866-B004-CC6EF682E003}" type="sibTrans" cxnId="{8E00AD1B-3A8D-47DD-B2C9-9BF52D7B12AD}">
      <dgm:prSet/>
      <dgm:spPr/>
      <dgm:t>
        <a:bodyPr/>
        <a:lstStyle/>
        <a:p>
          <a:endParaRPr lang="es-PE"/>
        </a:p>
      </dgm:t>
    </dgm:pt>
    <dgm:pt modelId="{09ECC8E1-B6C9-453D-921A-AEA44A9995AC}">
      <dgm:prSet phldrT="[Texto]" custT="1"/>
      <dgm:spPr/>
      <dgm:t>
        <a:bodyPr/>
        <a:lstStyle/>
        <a:p>
          <a:pPr algn="l"/>
          <a:r>
            <a:rPr lang="es-PE" sz="1800" dirty="0" smtClean="0"/>
            <a:t>En el año 2015, el 51,1% niñas y niños de 6 años y menores de 36 meses presentaron altas tasas de anemia,.</a:t>
          </a:r>
          <a:endParaRPr lang="es-PE" sz="1800" dirty="0"/>
        </a:p>
      </dgm:t>
    </dgm:pt>
    <dgm:pt modelId="{C16B5DF4-98D8-4DB4-B401-CEE51CEFF710}" type="parTrans" cxnId="{C1933881-C4B3-4DE6-943B-DA295ACFDFC9}">
      <dgm:prSet/>
      <dgm:spPr/>
      <dgm:t>
        <a:bodyPr/>
        <a:lstStyle/>
        <a:p>
          <a:endParaRPr lang="es-PE"/>
        </a:p>
      </dgm:t>
    </dgm:pt>
    <dgm:pt modelId="{18AE8BE2-4884-4AED-A824-9C9EEB20AA0E}" type="sibTrans" cxnId="{C1933881-C4B3-4DE6-943B-DA295ACFDFC9}">
      <dgm:prSet/>
      <dgm:spPr/>
      <dgm:t>
        <a:bodyPr/>
        <a:lstStyle/>
        <a:p>
          <a:endParaRPr lang="es-PE"/>
        </a:p>
      </dgm:t>
    </dgm:pt>
    <dgm:pt modelId="{562673F0-D433-4A20-BE16-154E9C33756A}">
      <dgm:prSet phldrT="[Texto]" custT="1"/>
      <dgm:spPr/>
      <dgm:t>
        <a:bodyPr/>
        <a:lstStyle/>
        <a:p>
          <a:pPr algn="just"/>
          <a:r>
            <a:rPr lang="es-PE" sz="1800" dirty="0" smtClean="0"/>
            <a:t>presentándose incidencia en el área urbana con 40,5% mientras que en el área rural alcanzó 27,7%.  </a:t>
          </a:r>
          <a:endParaRPr lang="es-PE" sz="1800" dirty="0"/>
        </a:p>
      </dgm:t>
    </dgm:pt>
    <dgm:pt modelId="{4AA32B74-0323-459B-837F-22CB205F714E}" type="parTrans" cxnId="{DC751342-34BD-4A35-A9BD-C7A8F72C268E}">
      <dgm:prSet/>
      <dgm:spPr/>
      <dgm:t>
        <a:bodyPr/>
        <a:lstStyle/>
        <a:p>
          <a:endParaRPr lang="es-PE"/>
        </a:p>
      </dgm:t>
    </dgm:pt>
    <dgm:pt modelId="{0BD5AF15-2CCE-4F34-A482-190380D85113}" type="sibTrans" cxnId="{DC751342-34BD-4A35-A9BD-C7A8F72C268E}">
      <dgm:prSet/>
      <dgm:spPr/>
      <dgm:t>
        <a:bodyPr/>
        <a:lstStyle/>
        <a:p>
          <a:endParaRPr lang="es-PE"/>
        </a:p>
      </dgm:t>
    </dgm:pt>
    <dgm:pt modelId="{4AE87484-5C5E-4E20-B4F8-DA9A3627D49D}">
      <dgm:prSet phldrT="[Texto]" custT="1"/>
      <dgm:spPr/>
      <dgm:t>
        <a:bodyPr/>
        <a:lstStyle/>
        <a:p>
          <a:pPr algn="just"/>
          <a:r>
            <a:rPr lang="es-PE" sz="1800" dirty="0" smtClean="0"/>
            <a:t>departamentos más afectados con desnutrición crónica infantil se encuentran los departamentos de Ayacucho, Cajamarca, Amazonas y Huancavelica.</a:t>
          </a:r>
          <a:endParaRPr lang="es-PE" sz="1800" dirty="0"/>
        </a:p>
      </dgm:t>
    </dgm:pt>
    <dgm:pt modelId="{DDB58BDB-9BB5-4A85-B46D-F8FB36BB7182}" type="parTrans" cxnId="{F11EF10A-B2D2-47F8-9C76-3689C56E53C6}">
      <dgm:prSet/>
      <dgm:spPr/>
      <dgm:t>
        <a:bodyPr/>
        <a:lstStyle/>
        <a:p>
          <a:endParaRPr lang="es-PE"/>
        </a:p>
      </dgm:t>
    </dgm:pt>
    <dgm:pt modelId="{71014047-BF5B-41F2-8B7E-63121BC79563}" type="sibTrans" cxnId="{F11EF10A-B2D2-47F8-9C76-3689C56E53C6}">
      <dgm:prSet/>
      <dgm:spPr/>
      <dgm:t>
        <a:bodyPr/>
        <a:lstStyle/>
        <a:p>
          <a:endParaRPr lang="es-PE"/>
        </a:p>
      </dgm:t>
    </dgm:pt>
    <dgm:pt modelId="{BE1F7162-C063-4EBE-B3B8-66C622DB39D7}" type="pres">
      <dgm:prSet presAssocID="{0DA14E3D-A035-46F7-B468-B33FF42669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8EBB45D-A036-433A-9896-AABAAF3F4DAB}" type="pres">
      <dgm:prSet presAssocID="{7382D2B2-BE70-488F-A831-47E7752D4CCA}" presName="composite" presStyleCnt="0"/>
      <dgm:spPr/>
    </dgm:pt>
    <dgm:pt modelId="{64D066A5-F7B5-47AC-AE6C-32F731BB7179}" type="pres">
      <dgm:prSet presAssocID="{7382D2B2-BE70-488F-A831-47E7752D4CC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25C459-FA10-46BA-9403-A1AD29D20855}" type="pres">
      <dgm:prSet presAssocID="{7382D2B2-BE70-488F-A831-47E7752D4CCA}" presName="descendantText" presStyleLbl="alignAcc1" presStyleIdx="0" presStyleCnt="3" custLinFactNeighborX="-558" custLinFactNeighborY="-240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3CE5668-3751-4AB3-8608-539881982899}" type="pres">
      <dgm:prSet presAssocID="{DAF2A204-6510-4FEA-B7C0-2D446A823F89}" presName="sp" presStyleCnt="0"/>
      <dgm:spPr/>
    </dgm:pt>
    <dgm:pt modelId="{6CC1C0D2-6B9B-419D-AB83-802B6943874B}" type="pres">
      <dgm:prSet presAssocID="{69ED4AD6-016E-49B2-B191-45E2EC5653EE}" presName="composite" presStyleCnt="0"/>
      <dgm:spPr/>
    </dgm:pt>
    <dgm:pt modelId="{B02833A1-33B7-40F1-8E37-EEBEEEF29707}" type="pres">
      <dgm:prSet presAssocID="{69ED4AD6-016E-49B2-B191-45E2EC5653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C18D34F-15F7-47B6-B0CD-E4F14E96446B}" type="pres">
      <dgm:prSet presAssocID="{69ED4AD6-016E-49B2-B191-45E2EC5653EE}" presName="descendantText" presStyleLbl="alignAcc1" presStyleIdx="1" presStyleCnt="3" custScaleX="100316" custScaleY="13963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BC0E389-06D3-42D3-9899-874EBEA2C1EA}" type="pres">
      <dgm:prSet presAssocID="{48DFD556-740A-4360-9BA3-F1B1072217E5}" presName="sp" presStyleCnt="0"/>
      <dgm:spPr/>
    </dgm:pt>
    <dgm:pt modelId="{7E7FDEF0-330C-4FA3-AF30-742392DFE497}" type="pres">
      <dgm:prSet presAssocID="{7383B7F7-CF09-456A-A086-97C22D434B31}" presName="composite" presStyleCnt="0"/>
      <dgm:spPr/>
    </dgm:pt>
    <dgm:pt modelId="{EC3C37B8-6C69-4E22-9F03-52D36512E817}" type="pres">
      <dgm:prSet presAssocID="{7383B7F7-CF09-456A-A086-97C22D434B3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C4645AC-432E-456B-9C8D-7101962991C7}" type="pres">
      <dgm:prSet presAssocID="{7383B7F7-CF09-456A-A086-97C22D434B3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3852C49-CBE3-48FF-9ADD-10B63EF09D9F}" type="presOf" srcId="{0DA14E3D-A035-46F7-B468-B33FF4266976}" destId="{BE1F7162-C063-4EBE-B3B8-66C622DB39D7}" srcOrd="0" destOrd="0" presId="urn:microsoft.com/office/officeart/2005/8/layout/chevron2"/>
    <dgm:cxn modelId="{A5B194DF-0F1A-427B-B363-24A0AE90398E}" type="presOf" srcId="{8BA556A6-C6CE-4C41-9263-CE30A5AEB657}" destId="{B125C459-FA10-46BA-9403-A1AD29D20855}" srcOrd="0" destOrd="1" presId="urn:microsoft.com/office/officeart/2005/8/layout/chevron2"/>
    <dgm:cxn modelId="{1419EE7D-F52A-4875-9480-6870575EDB1B}" type="presOf" srcId="{69ED4AD6-016E-49B2-B191-45E2EC5653EE}" destId="{B02833A1-33B7-40F1-8E37-EEBEEEF29707}" srcOrd="0" destOrd="0" presId="urn:microsoft.com/office/officeart/2005/8/layout/chevron2"/>
    <dgm:cxn modelId="{AA039D1B-9DF6-4F05-BED5-8D54CAAB3BA9}" srcId="{69ED4AD6-016E-49B2-B191-45E2EC5653EE}" destId="{383AAD57-1E05-4534-B478-D9F2EBFE411E}" srcOrd="0" destOrd="0" parTransId="{D017C209-B697-4046-8C67-DA0772329EAD}" sibTransId="{9FB7A75D-0A66-41EA-BC16-29637CBAB7D5}"/>
    <dgm:cxn modelId="{DE55E5C4-97DE-484E-A660-28D17487CCB2}" type="presOf" srcId="{383816F1-B3A7-4372-8F81-770A18F6F2D8}" destId="{B125C459-FA10-46BA-9403-A1AD29D20855}" srcOrd="0" destOrd="0" presId="urn:microsoft.com/office/officeart/2005/8/layout/chevron2"/>
    <dgm:cxn modelId="{588EC5A3-726B-42AB-B1B9-D18BDF2ED516}" srcId="{0DA14E3D-A035-46F7-B468-B33FF4266976}" destId="{69ED4AD6-016E-49B2-B191-45E2EC5653EE}" srcOrd="1" destOrd="0" parTransId="{B7D5C295-FB09-46CD-921E-B8CFBD58F8B2}" sibTransId="{48DFD556-740A-4360-9BA3-F1B1072217E5}"/>
    <dgm:cxn modelId="{F11EF10A-B2D2-47F8-9C76-3689C56E53C6}" srcId="{69ED4AD6-016E-49B2-B191-45E2EC5653EE}" destId="{4AE87484-5C5E-4E20-B4F8-DA9A3627D49D}" srcOrd="2" destOrd="0" parTransId="{DDB58BDB-9BB5-4A85-B46D-F8FB36BB7182}" sibTransId="{71014047-BF5B-41F2-8B7E-63121BC79563}"/>
    <dgm:cxn modelId="{60BF2014-2D61-431C-9954-4BFFD47348E5}" srcId="{0DA14E3D-A035-46F7-B468-B33FF4266976}" destId="{7382D2B2-BE70-488F-A831-47E7752D4CCA}" srcOrd="0" destOrd="0" parTransId="{1D4B8B95-2B0D-445E-BA89-40805E6189B2}" sibTransId="{DAF2A204-6510-4FEA-B7C0-2D446A823F89}"/>
    <dgm:cxn modelId="{460B658A-B5AD-45FB-AB2A-DB20ABB80693}" type="presOf" srcId="{562673F0-D433-4A20-BE16-154E9C33756A}" destId="{BC4645AC-432E-456B-9C8D-7101962991C7}" srcOrd="0" destOrd="1" presId="urn:microsoft.com/office/officeart/2005/8/layout/chevron2"/>
    <dgm:cxn modelId="{BB5880CC-737F-4E1E-ABA4-5A1651C2C34D}" srcId="{7382D2B2-BE70-488F-A831-47E7752D4CCA}" destId="{383816F1-B3A7-4372-8F81-770A18F6F2D8}" srcOrd="0" destOrd="0" parTransId="{2B13B4AD-271D-49AB-9732-40C825FAD39C}" sibTransId="{65B65F05-4218-471A-A847-06972B538BC7}"/>
    <dgm:cxn modelId="{18BFEE06-2E31-4E74-9CF9-96F277F1AF80}" type="presOf" srcId="{F49DD7FD-DD1C-4C35-82C3-A9E0CA7AD9BD}" destId="{3C18D34F-15F7-47B6-B0CD-E4F14E96446B}" srcOrd="0" destOrd="1" presId="urn:microsoft.com/office/officeart/2005/8/layout/chevron2"/>
    <dgm:cxn modelId="{2DD80EC7-572D-49C3-AA9C-B189E9166FA2}" type="presOf" srcId="{7383B7F7-CF09-456A-A086-97C22D434B31}" destId="{EC3C37B8-6C69-4E22-9F03-52D36512E817}" srcOrd="0" destOrd="0" presId="urn:microsoft.com/office/officeart/2005/8/layout/chevron2"/>
    <dgm:cxn modelId="{71CE395C-EF30-4D33-8F62-866433F770D9}" srcId="{69ED4AD6-016E-49B2-B191-45E2EC5653EE}" destId="{F49DD7FD-DD1C-4C35-82C3-A9E0CA7AD9BD}" srcOrd="1" destOrd="0" parTransId="{A5C6DA2A-0FC3-4CC5-B635-FE8263711971}" sibTransId="{8E0CA89F-13B9-48B7-8067-518762F07CAC}"/>
    <dgm:cxn modelId="{94EE5D7E-BABE-4A18-9955-154780B04E93}" type="presOf" srcId="{383AAD57-1E05-4534-B478-D9F2EBFE411E}" destId="{3C18D34F-15F7-47B6-B0CD-E4F14E96446B}" srcOrd="0" destOrd="0" presId="urn:microsoft.com/office/officeart/2005/8/layout/chevron2"/>
    <dgm:cxn modelId="{0FB0EA93-02FF-497F-A613-01201B28853C}" type="presOf" srcId="{4AE87484-5C5E-4E20-B4F8-DA9A3627D49D}" destId="{3C18D34F-15F7-47B6-B0CD-E4F14E96446B}" srcOrd="0" destOrd="2" presId="urn:microsoft.com/office/officeart/2005/8/layout/chevron2"/>
    <dgm:cxn modelId="{724594B8-BC2B-48CD-80DD-D2D714A7006C}" type="presOf" srcId="{09ECC8E1-B6C9-453D-921A-AEA44A9995AC}" destId="{BC4645AC-432E-456B-9C8D-7101962991C7}" srcOrd="0" destOrd="0" presId="urn:microsoft.com/office/officeart/2005/8/layout/chevron2"/>
    <dgm:cxn modelId="{DC751342-34BD-4A35-A9BD-C7A8F72C268E}" srcId="{7383B7F7-CF09-456A-A086-97C22D434B31}" destId="{562673F0-D433-4A20-BE16-154E9C33756A}" srcOrd="1" destOrd="0" parTransId="{4AA32B74-0323-459B-837F-22CB205F714E}" sibTransId="{0BD5AF15-2CCE-4F34-A482-190380D85113}"/>
    <dgm:cxn modelId="{61F67280-2C22-4773-BB97-2B24CC3FA29E}" type="presOf" srcId="{7382D2B2-BE70-488F-A831-47E7752D4CCA}" destId="{64D066A5-F7B5-47AC-AE6C-32F731BB7179}" srcOrd="0" destOrd="0" presId="urn:microsoft.com/office/officeart/2005/8/layout/chevron2"/>
    <dgm:cxn modelId="{07CE25F3-1265-48F9-9FFC-805041CACA6D}" srcId="{7382D2B2-BE70-488F-A831-47E7752D4CCA}" destId="{8BA556A6-C6CE-4C41-9263-CE30A5AEB657}" srcOrd="1" destOrd="0" parTransId="{C9872ACC-25CC-4E4E-BE44-CA6C097E9990}" sibTransId="{8CA679EE-C896-4ADA-9C51-7BFF4EB5B845}"/>
    <dgm:cxn modelId="{C1933881-C4B3-4DE6-943B-DA295ACFDFC9}" srcId="{7383B7F7-CF09-456A-A086-97C22D434B31}" destId="{09ECC8E1-B6C9-453D-921A-AEA44A9995AC}" srcOrd="0" destOrd="0" parTransId="{C16B5DF4-98D8-4DB4-B401-CEE51CEFF710}" sibTransId="{18AE8BE2-4884-4AED-A824-9C9EEB20AA0E}"/>
    <dgm:cxn modelId="{8E00AD1B-3A8D-47DD-B2C9-9BF52D7B12AD}" srcId="{0DA14E3D-A035-46F7-B468-B33FF4266976}" destId="{7383B7F7-CF09-456A-A086-97C22D434B31}" srcOrd="2" destOrd="0" parTransId="{45D7840E-EAD0-424D-A238-F7FB763C9139}" sibTransId="{D929AEF7-5552-4866-B004-CC6EF682E003}"/>
    <dgm:cxn modelId="{38FA47D6-FBB6-46D4-B3E1-FA487E684918}" type="presParOf" srcId="{BE1F7162-C063-4EBE-B3B8-66C622DB39D7}" destId="{A8EBB45D-A036-433A-9896-AABAAF3F4DAB}" srcOrd="0" destOrd="0" presId="urn:microsoft.com/office/officeart/2005/8/layout/chevron2"/>
    <dgm:cxn modelId="{694EA511-DEDA-440B-9934-4E96C95CB2BF}" type="presParOf" srcId="{A8EBB45D-A036-433A-9896-AABAAF3F4DAB}" destId="{64D066A5-F7B5-47AC-AE6C-32F731BB7179}" srcOrd="0" destOrd="0" presId="urn:microsoft.com/office/officeart/2005/8/layout/chevron2"/>
    <dgm:cxn modelId="{9E17A9E2-B8BE-40B2-A603-E57510394959}" type="presParOf" srcId="{A8EBB45D-A036-433A-9896-AABAAF3F4DAB}" destId="{B125C459-FA10-46BA-9403-A1AD29D20855}" srcOrd="1" destOrd="0" presId="urn:microsoft.com/office/officeart/2005/8/layout/chevron2"/>
    <dgm:cxn modelId="{2DC0539A-7D62-42FC-9C81-114D5F6E7EF1}" type="presParOf" srcId="{BE1F7162-C063-4EBE-B3B8-66C622DB39D7}" destId="{33CE5668-3751-4AB3-8608-539881982899}" srcOrd="1" destOrd="0" presId="urn:microsoft.com/office/officeart/2005/8/layout/chevron2"/>
    <dgm:cxn modelId="{BFC91CC4-770F-41BD-AE16-DC31C86F90D8}" type="presParOf" srcId="{BE1F7162-C063-4EBE-B3B8-66C622DB39D7}" destId="{6CC1C0D2-6B9B-419D-AB83-802B6943874B}" srcOrd="2" destOrd="0" presId="urn:microsoft.com/office/officeart/2005/8/layout/chevron2"/>
    <dgm:cxn modelId="{31A7DD2A-7FDE-4F9E-BFF9-50E34A3EE92B}" type="presParOf" srcId="{6CC1C0D2-6B9B-419D-AB83-802B6943874B}" destId="{B02833A1-33B7-40F1-8E37-EEBEEEF29707}" srcOrd="0" destOrd="0" presId="urn:microsoft.com/office/officeart/2005/8/layout/chevron2"/>
    <dgm:cxn modelId="{646DC32A-2E6E-4C3C-9040-B5117F894283}" type="presParOf" srcId="{6CC1C0D2-6B9B-419D-AB83-802B6943874B}" destId="{3C18D34F-15F7-47B6-B0CD-E4F14E96446B}" srcOrd="1" destOrd="0" presId="urn:microsoft.com/office/officeart/2005/8/layout/chevron2"/>
    <dgm:cxn modelId="{2CE58112-3AAA-4581-8A83-5BD7A80DD187}" type="presParOf" srcId="{BE1F7162-C063-4EBE-B3B8-66C622DB39D7}" destId="{4BC0E389-06D3-42D3-9899-874EBEA2C1EA}" srcOrd="3" destOrd="0" presId="urn:microsoft.com/office/officeart/2005/8/layout/chevron2"/>
    <dgm:cxn modelId="{47336946-EB57-489D-950F-3DDE66E17F53}" type="presParOf" srcId="{BE1F7162-C063-4EBE-B3B8-66C622DB39D7}" destId="{7E7FDEF0-330C-4FA3-AF30-742392DFE497}" srcOrd="4" destOrd="0" presId="urn:microsoft.com/office/officeart/2005/8/layout/chevron2"/>
    <dgm:cxn modelId="{987CB5C2-D7A8-4330-91BC-96CFF8A1146C}" type="presParOf" srcId="{7E7FDEF0-330C-4FA3-AF30-742392DFE497}" destId="{EC3C37B8-6C69-4E22-9F03-52D36512E817}" srcOrd="0" destOrd="0" presId="urn:microsoft.com/office/officeart/2005/8/layout/chevron2"/>
    <dgm:cxn modelId="{B44B260B-C4A3-4D25-9B54-0B86E65DC913}" type="presParOf" srcId="{7E7FDEF0-330C-4FA3-AF30-742392DFE497}" destId="{BC4645AC-432E-456B-9C8D-7101962991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BA3909-CD43-4F99-802D-C97427C3B1F7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376FC306-2A22-4364-B56E-EC4A46B806C5}">
      <dgm:prSet phldrT="[Texto]" custT="1"/>
      <dgm:spPr/>
      <dgm:t>
        <a:bodyPr/>
        <a:lstStyle/>
        <a:p>
          <a:r>
            <a:rPr lang="es-PE" sz="1500" b="1" dirty="0" smtClean="0"/>
            <a:t>Programa de las Naciones Unidas para el Desarrollo (PNUD</a:t>
          </a:r>
          <a:r>
            <a:rPr lang="es-PE" sz="1500" dirty="0" smtClean="0"/>
            <a:t>)</a:t>
          </a:r>
          <a:endParaRPr lang="es-PE" sz="1500" dirty="0"/>
        </a:p>
      </dgm:t>
    </dgm:pt>
    <dgm:pt modelId="{3B6F0975-1C87-440C-9DBE-3ADB0C7FC3A4}" type="parTrans" cxnId="{2A031D2F-935E-4E18-A175-9DD679D102F0}">
      <dgm:prSet/>
      <dgm:spPr/>
      <dgm:t>
        <a:bodyPr/>
        <a:lstStyle/>
        <a:p>
          <a:endParaRPr lang="es-PE"/>
        </a:p>
      </dgm:t>
    </dgm:pt>
    <dgm:pt modelId="{D0DB29C3-ECD7-460A-B04D-59BAEAA6E23A}" type="sibTrans" cxnId="{2A031D2F-935E-4E18-A175-9DD679D102F0}">
      <dgm:prSet/>
      <dgm:spPr/>
      <dgm:t>
        <a:bodyPr/>
        <a:lstStyle/>
        <a:p>
          <a:endParaRPr lang="es-PE"/>
        </a:p>
      </dgm:t>
    </dgm:pt>
    <dgm:pt modelId="{E33C8EE9-3E46-4EDD-B806-28F14FCD54B6}">
      <dgm:prSet phldrT="[Texto]" custT="1"/>
      <dgm:spPr/>
      <dgm:t>
        <a:bodyPr/>
        <a:lstStyle/>
        <a:p>
          <a:r>
            <a:rPr lang="es-PE" sz="1500" dirty="0" smtClean="0"/>
            <a:t>Replantea el concepto de Desarrollo Humano y la define como el “pr</a:t>
          </a:r>
          <a:r>
            <a:rPr lang="es-PE" sz="1500" i="1" dirty="0" smtClean="0"/>
            <a:t>oceso de ampliación de las opciones de las personas y mejora de las capacidades humanas y las libertades</a:t>
          </a:r>
          <a:r>
            <a:rPr lang="es-PE" sz="1500" dirty="0" smtClean="0"/>
            <a:t>, </a:t>
          </a:r>
          <a:r>
            <a:rPr lang="es-PE" sz="1500" i="1" dirty="0" smtClean="0"/>
            <a:t>para que las personas puedan vivir una vida larga y saludable, tener acceso a la educación, la salud, la alimentación, a un nivel de vida digno y participar en la vida de su comunidad y en las decisiones que afecten sus vidas</a:t>
          </a:r>
          <a:endParaRPr lang="es-PE" sz="1500" dirty="0"/>
        </a:p>
      </dgm:t>
    </dgm:pt>
    <dgm:pt modelId="{1061F288-F97D-4100-A0C6-BEC33D0855CA}" type="parTrans" cxnId="{E8D9D719-0B4F-4179-AA32-5739B400B17F}">
      <dgm:prSet/>
      <dgm:spPr/>
      <dgm:t>
        <a:bodyPr/>
        <a:lstStyle/>
        <a:p>
          <a:endParaRPr lang="es-PE"/>
        </a:p>
      </dgm:t>
    </dgm:pt>
    <dgm:pt modelId="{FADDA6B7-E78C-44DD-B5D4-60C22B251CDC}" type="sibTrans" cxnId="{E8D9D719-0B4F-4179-AA32-5739B400B17F}">
      <dgm:prSet/>
      <dgm:spPr/>
      <dgm:t>
        <a:bodyPr/>
        <a:lstStyle/>
        <a:p>
          <a:endParaRPr lang="es-PE"/>
        </a:p>
      </dgm:t>
    </dgm:pt>
    <dgm:pt modelId="{C74D6E21-83D2-4C70-A2AC-33D02B331796}">
      <dgm:prSet phldrT="[Texto]" custT="1"/>
      <dgm:spPr/>
      <dgm:t>
        <a:bodyPr/>
        <a:lstStyle/>
        <a:p>
          <a:r>
            <a:rPr lang="es-PE" sz="1500" b="1" dirty="0" smtClean="0"/>
            <a:t>Declaración Universal de Derechos Humanos (1948)</a:t>
          </a:r>
        </a:p>
      </dgm:t>
    </dgm:pt>
    <dgm:pt modelId="{F4E61681-E9EA-422B-A52F-8C2527FAC247}" type="parTrans" cxnId="{C174F641-1812-4CC0-B43E-514FDF6C6B9D}">
      <dgm:prSet/>
      <dgm:spPr/>
      <dgm:t>
        <a:bodyPr/>
        <a:lstStyle/>
        <a:p>
          <a:endParaRPr lang="es-PE"/>
        </a:p>
      </dgm:t>
    </dgm:pt>
    <dgm:pt modelId="{EBBE093B-6E51-41AE-9803-45840BA9EDE2}" type="sibTrans" cxnId="{C174F641-1812-4CC0-B43E-514FDF6C6B9D}">
      <dgm:prSet/>
      <dgm:spPr/>
      <dgm:t>
        <a:bodyPr/>
        <a:lstStyle/>
        <a:p>
          <a:endParaRPr lang="es-PE"/>
        </a:p>
      </dgm:t>
    </dgm:pt>
    <dgm:pt modelId="{9C7A90F9-2418-4659-8913-0385D9A3E2D5}">
      <dgm:prSet phldrT="[Texto]" custT="1"/>
      <dgm:spPr/>
      <dgm:t>
        <a:bodyPr/>
        <a:lstStyle/>
        <a:p>
          <a:r>
            <a:rPr lang="es-PE" sz="1500" dirty="0" smtClean="0"/>
            <a:t>Define a la alimentación como parte del derecho a un nivel de vida adecuado.</a:t>
          </a:r>
          <a:endParaRPr lang="es-PE" sz="1500" dirty="0"/>
        </a:p>
      </dgm:t>
    </dgm:pt>
    <dgm:pt modelId="{4F58B497-F566-4D21-9340-4822B7215A74}" type="parTrans" cxnId="{04EC196F-01D5-459E-A5CF-275E48D5E121}">
      <dgm:prSet/>
      <dgm:spPr/>
      <dgm:t>
        <a:bodyPr/>
        <a:lstStyle/>
        <a:p>
          <a:endParaRPr lang="es-PE"/>
        </a:p>
      </dgm:t>
    </dgm:pt>
    <dgm:pt modelId="{3ED6F0BA-5D98-425B-919D-43F1E3E5FAEA}" type="sibTrans" cxnId="{04EC196F-01D5-459E-A5CF-275E48D5E121}">
      <dgm:prSet/>
      <dgm:spPr/>
      <dgm:t>
        <a:bodyPr/>
        <a:lstStyle/>
        <a:p>
          <a:endParaRPr lang="es-PE"/>
        </a:p>
      </dgm:t>
    </dgm:pt>
    <dgm:pt modelId="{F68F372C-5EE4-4E06-AF0C-C1547F6C7900}">
      <dgm:prSet phldrT="[Texto]" custT="1"/>
      <dgm:spPr/>
      <dgm:t>
        <a:bodyPr/>
        <a:lstStyle/>
        <a:p>
          <a:r>
            <a:rPr lang="es-PE" sz="1500" b="1" dirty="0" smtClean="0"/>
            <a:t>Pacto Internacional de Derechos Económicos  Sociales y Culturales</a:t>
          </a:r>
          <a:endParaRPr lang="es-PE" sz="1500" b="1" dirty="0"/>
        </a:p>
      </dgm:t>
    </dgm:pt>
    <dgm:pt modelId="{3A8344F5-FF13-4871-9E93-2406D0637F4C}" type="parTrans" cxnId="{60ABD6EC-2633-4976-A3E2-3B99E126BDDF}">
      <dgm:prSet/>
      <dgm:spPr/>
      <dgm:t>
        <a:bodyPr/>
        <a:lstStyle/>
        <a:p>
          <a:endParaRPr lang="es-PE"/>
        </a:p>
      </dgm:t>
    </dgm:pt>
    <dgm:pt modelId="{5345A827-F24C-4663-9C1F-DE58EAC17921}" type="sibTrans" cxnId="{60ABD6EC-2633-4976-A3E2-3B99E126BDDF}">
      <dgm:prSet/>
      <dgm:spPr/>
      <dgm:t>
        <a:bodyPr/>
        <a:lstStyle/>
        <a:p>
          <a:endParaRPr lang="es-PE"/>
        </a:p>
      </dgm:t>
    </dgm:pt>
    <dgm:pt modelId="{7DDA7BEE-0C98-42B5-B4B9-B347CEEDAE52}">
      <dgm:prSet phldrT="[Texto]" custT="1"/>
      <dgm:spPr/>
      <dgm:t>
        <a:bodyPr/>
        <a:lstStyle/>
        <a:p>
          <a:r>
            <a:rPr lang="es-PE" sz="1500" dirty="0" smtClean="0"/>
            <a:t>Mediante el artículo 11°, reconoce que toda persona tiene derecho a la alimentación.</a:t>
          </a:r>
          <a:endParaRPr lang="es-PE" sz="1500" dirty="0"/>
        </a:p>
      </dgm:t>
    </dgm:pt>
    <dgm:pt modelId="{FC137DB3-F267-4920-9C4D-36F98315D486}" type="parTrans" cxnId="{1F6D68C9-8CE2-4FCD-A42D-1C0837253A8F}">
      <dgm:prSet/>
      <dgm:spPr/>
      <dgm:t>
        <a:bodyPr/>
        <a:lstStyle/>
        <a:p>
          <a:endParaRPr lang="es-PE"/>
        </a:p>
      </dgm:t>
    </dgm:pt>
    <dgm:pt modelId="{FA1FF466-2233-4062-BCAB-B5E042AFAC4F}" type="sibTrans" cxnId="{1F6D68C9-8CE2-4FCD-A42D-1C0837253A8F}">
      <dgm:prSet/>
      <dgm:spPr/>
      <dgm:t>
        <a:bodyPr/>
        <a:lstStyle/>
        <a:p>
          <a:endParaRPr lang="es-PE"/>
        </a:p>
      </dgm:t>
    </dgm:pt>
    <dgm:pt modelId="{C05BBFC8-5B36-4EF2-85AA-EED16E1F3276}">
      <dgm:prSet phldrT="[Texto]" custT="1"/>
      <dgm:spPr/>
      <dgm:t>
        <a:bodyPr/>
        <a:lstStyle/>
        <a:p>
          <a:r>
            <a:rPr lang="es-PE" sz="1500" b="1" dirty="0" smtClean="0"/>
            <a:t>Declaración Universal sobre la Erradicación del Hambre y la Malnutrición.</a:t>
          </a:r>
          <a:endParaRPr lang="es-PE" sz="1500" b="1" dirty="0"/>
        </a:p>
      </dgm:t>
    </dgm:pt>
    <dgm:pt modelId="{450557EE-65D4-4FA4-A7C5-02EF20DE026C}" type="parTrans" cxnId="{5D9C551C-ACA9-489F-836C-2ADA2A84A3B4}">
      <dgm:prSet/>
      <dgm:spPr/>
      <dgm:t>
        <a:bodyPr/>
        <a:lstStyle/>
        <a:p>
          <a:endParaRPr lang="es-PE"/>
        </a:p>
      </dgm:t>
    </dgm:pt>
    <dgm:pt modelId="{AE59DB25-6550-48C6-B5E4-3EFA361E4CB4}" type="sibTrans" cxnId="{5D9C551C-ACA9-489F-836C-2ADA2A84A3B4}">
      <dgm:prSet/>
      <dgm:spPr/>
      <dgm:t>
        <a:bodyPr/>
        <a:lstStyle/>
        <a:p>
          <a:endParaRPr lang="es-PE"/>
        </a:p>
      </dgm:t>
    </dgm:pt>
    <dgm:pt modelId="{04B2AA29-4397-4719-B705-DDD7FA7DA8F7}">
      <dgm:prSet phldrT="[Texto]" custT="1"/>
      <dgm:spPr/>
      <dgm:t>
        <a:bodyPr/>
        <a:lstStyle/>
        <a:p>
          <a:pPr algn="just"/>
          <a:r>
            <a:rPr lang="es-PE" sz="1500" dirty="0" smtClean="0"/>
            <a:t>En sus doce artículos reconoce que todos los hombres, mujeres y niños tienen derecho a no padecer hambre y malnutrición; y destacando que son los gobiernos los que tienen la responsabilidad de abarcar desde la producción hasta la distribución equitativa de los alimentos para la población en general.</a:t>
          </a:r>
          <a:endParaRPr lang="es-PE" sz="1500" dirty="0"/>
        </a:p>
      </dgm:t>
    </dgm:pt>
    <dgm:pt modelId="{578F2D89-0762-489D-9DE7-94EA2C3612B1}" type="parTrans" cxnId="{61A38EDE-5489-414A-B257-C3E87CE68652}">
      <dgm:prSet/>
      <dgm:spPr/>
      <dgm:t>
        <a:bodyPr/>
        <a:lstStyle/>
        <a:p>
          <a:endParaRPr lang="es-PE"/>
        </a:p>
      </dgm:t>
    </dgm:pt>
    <dgm:pt modelId="{47A6B253-6ECA-41BE-9F5A-B9B5C1B2C71A}" type="sibTrans" cxnId="{61A38EDE-5489-414A-B257-C3E87CE68652}">
      <dgm:prSet/>
      <dgm:spPr/>
      <dgm:t>
        <a:bodyPr/>
        <a:lstStyle/>
        <a:p>
          <a:endParaRPr lang="es-PE"/>
        </a:p>
      </dgm:t>
    </dgm:pt>
    <dgm:pt modelId="{148E39C9-1321-41F9-B2FC-1F92D90FB43C}">
      <dgm:prSet phldrT="[Texto]" custT="1"/>
      <dgm:spPr/>
      <dgm:t>
        <a:bodyPr/>
        <a:lstStyle/>
        <a:p>
          <a:pPr algn="ctr"/>
          <a:r>
            <a:rPr lang="es-PE" sz="1500" b="1" dirty="0" smtClean="0"/>
            <a:t>Declaración Sobre el Derecho al Desarrollo Asamblea General de la ONU </a:t>
          </a:r>
          <a:endParaRPr lang="es-PE" sz="1500" b="1" dirty="0"/>
        </a:p>
      </dgm:t>
    </dgm:pt>
    <dgm:pt modelId="{08C20904-5B05-45F4-9B57-0ACF6FC7DA8A}" type="parTrans" cxnId="{A3F3FEF6-BC01-4530-A8D9-4D0D283BCE4B}">
      <dgm:prSet/>
      <dgm:spPr/>
      <dgm:t>
        <a:bodyPr/>
        <a:lstStyle/>
        <a:p>
          <a:endParaRPr lang="es-PE"/>
        </a:p>
      </dgm:t>
    </dgm:pt>
    <dgm:pt modelId="{F96D1059-C4FD-4D9E-8479-EEFBF43A964E}" type="sibTrans" cxnId="{A3F3FEF6-BC01-4530-A8D9-4D0D283BCE4B}">
      <dgm:prSet/>
      <dgm:spPr/>
      <dgm:t>
        <a:bodyPr/>
        <a:lstStyle/>
        <a:p>
          <a:endParaRPr lang="es-PE"/>
        </a:p>
      </dgm:t>
    </dgm:pt>
    <dgm:pt modelId="{E3A973D7-5579-43C9-8A86-5351CE14F784}">
      <dgm:prSet/>
      <dgm:spPr/>
      <dgm:t>
        <a:bodyPr/>
        <a:lstStyle/>
        <a:p>
          <a:pPr algn="just"/>
          <a:r>
            <a:rPr lang="es-PE" dirty="0" smtClean="0"/>
            <a:t>En su artículo 8° establece que los Estados para realizar un derecho al desarrollo deben garantizar la igualdad de oportunidades para todos en cuanto al acceso a los recursos básicos, en caso concreto a los alimentos.</a:t>
          </a:r>
          <a:endParaRPr lang="es-PE" dirty="0"/>
        </a:p>
      </dgm:t>
    </dgm:pt>
    <dgm:pt modelId="{7079DD61-161A-454E-BBA2-3E576B4F38AA}" type="parTrans" cxnId="{91EF8862-9410-4C0C-B727-A506E2EC2EF0}">
      <dgm:prSet/>
      <dgm:spPr/>
      <dgm:t>
        <a:bodyPr/>
        <a:lstStyle/>
        <a:p>
          <a:endParaRPr lang="es-PE"/>
        </a:p>
      </dgm:t>
    </dgm:pt>
    <dgm:pt modelId="{B7C00CBB-BC66-47F7-87E3-09F793A91C26}" type="sibTrans" cxnId="{91EF8862-9410-4C0C-B727-A506E2EC2EF0}">
      <dgm:prSet/>
      <dgm:spPr/>
      <dgm:t>
        <a:bodyPr/>
        <a:lstStyle/>
        <a:p>
          <a:endParaRPr lang="es-PE"/>
        </a:p>
      </dgm:t>
    </dgm:pt>
    <dgm:pt modelId="{5D1DF6FB-01D3-4F97-8518-F6BAF6201D5F}" type="pres">
      <dgm:prSet presAssocID="{9EBA3909-CD43-4F99-802D-C97427C3B1F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13259146-B1D7-49D0-8DD8-93E382D85A5B}" type="pres">
      <dgm:prSet presAssocID="{376FC306-2A22-4364-B56E-EC4A46B806C5}" presName="linNode" presStyleCnt="0"/>
      <dgm:spPr/>
    </dgm:pt>
    <dgm:pt modelId="{C1513652-E7DD-422A-86A1-87D0848A3AF1}" type="pres">
      <dgm:prSet presAssocID="{376FC306-2A22-4364-B56E-EC4A46B806C5}" presName="parentShp" presStyleLbl="node1" presStyleIdx="0" presStyleCnt="5" custScaleX="64518" custScaleY="40861" custLinFactNeighborX="-1302" custLinFactNeighborY="459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CF6F8C5-72C0-46B5-AB2D-71559C6F4135}" type="pres">
      <dgm:prSet presAssocID="{376FC306-2A22-4364-B56E-EC4A46B806C5}" presName="childShp" presStyleLbl="bgAccFollowNode1" presStyleIdx="0" presStyleCnt="5" custScaleX="126229" custScaleY="92779" custLinFactNeighborX="113" custLinFactNeighborY="818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7707BE7-B291-49D3-AE77-6E49B248FB1C}" type="pres">
      <dgm:prSet presAssocID="{D0DB29C3-ECD7-460A-B04D-59BAEAA6E23A}" presName="spacing" presStyleCnt="0"/>
      <dgm:spPr/>
    </dgm:pt>
    <dgm:pt modelId="{E18546E1-3F82-461F-9D53-71E48762AE61}" type="pres">
      <dgm:prSet presAssocID="{C74D6E21-83D2-4C70-A2AC-33D02B331796}" presName="linNode" presStyleCnt="0"/>
      <dgm:spPr/>
    </dgm:pt>
    <dgm:pt modelId="{5AC6F04C-1E56-4E3D-BFEE-831BD509274F}" type="pres">
      <dgm:prSet presAssocID="{C74D6E21-83D2-4C70-A2AC-33D02B331796}" presName="parentShp" presStyleLbl="node1" presStyleIdx="1" presStyleCnt="5" custScaleX="68133" custScaleY="29768" custLinFactNeighborX="-3353" custLinFactNeighborY="-157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33BEA7C-BF74-42A1-8FC1-1848D09AC19C}" type="pres">
      <dgm:prSet presAssocID="{C74D6E21-83D2-4C70-A2AC-33D02B331796}" presName="childShp" presStyleLbl="bgAccFollowNode1" presStyleIdx="1" presStyleCnt="5" custScaleX="113134" custScaleY="34516" custLinFactNeighborX="-3214" custLinFactNeighborY="-2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B4578C5-DE00-49F6-BB01-3259A67A92C3}" type="pres">
      <dgm:prSet presAssocID="{EBBE093B-6E51-41AE-9803-45840BA9EDE2}" presName="spacing" presStyleCnt="0"/>
      <dgm:spPr/>
    </dgm:pt>
    <dgm:pt modelId="{7075548C-60F5-467C-B6DF-9EC774CC0183}" type="pres">
      <dgm:prSet presAssocID="{F68F372C-5EE4-4E06-AF0C-C1547F6C7900}" presName="linNode" presStyleCnt="0"/>
      <dgm:spPr/>
    </dgm:pt>
    <dgm:pt modelId="{663DE644-D9E0-46F2-90A5-C09F02B47235}" type="pres">
      <dgm:prSet presAssocID="{F68F372C-5EE4-4E06-AF0C-C1547F6C7900}" presName="parentShp" presStyleLbl="node1" presStyleIdx="2" presStyleCnt="5" custScaleX="68534" custScaleY="37136" custLinFactNeighborX="-2370" custLinFactNeighborY="-799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4A915A6-3B0A-4584-9FA3-A3D50E870ED8}" type="pres">
      <dgm:prSet presAssocID="{F68F372C-5EE4-4E06-AF0C-C1547F6C7900}" presName="childShp" presStyleLbl="bgAccFollowNode1" presStyleIdx="2" presStyleCnt="5" custScaleX="114614" custScaleY="32643" custLinFactNeighborX="-2881" custLinFactNeighborY="-1011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697788E-D315-4E3C-A854-7644C3801B9C}" type="pres">
      <dgm:prSet presAssocID="{5345A827-F24C-4663-9C1F-DE58EAC17921}" presName="spacing" presStyleCnt="0"/>
      <dgm:spPr/>
    </dgm:pt>
    <dgm:pt modelId="{63092F74-5F91-48E7-AE2D-2D6F991C82AF}" type="pres">
      <dgm:prSet presAssocID="{C05BBFC8-5B36-4EF2-85AA-EED16E1F3276}" presName="linNode" presStyleCnt="0"/>
      <dgm:spPr/>
    </dgm:pt>
    <dgm:pt modelId="{00140F75-31FE-418C-9ABB-13649CFE526B}" type="pres">
      <dgm:prSet presAssocID="{C05BBFC8-5B36-4EF2-85AA-EED16E1F3276}" presName="parentShp" presStyleLbl="node1" presStyleIdx="3" presStyleCnt="5" custScaleX="75041" custScaleY="39054" custLinFactNeighborX="-31" custLinFactNeighborY="-1822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4983230-1F00-48F0-B179-0B73CD5A6B1E}" type="pres">
      <dgm:prSet presAssocID="{C05BBFC8-5B36-4EF2-85AA-EED16E1F3276}" presName="childShp" presStyleLbl="bgAccFollowNode1" presStyleIdx="3" presStyleCnt="5" custScaleX="132319" custScaleY="64202" custLinFactNeighborX="44" custLinFactNeighborY="-1762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BA52D30-422D-4F13-94FA-0DE5E6586315}" type="pres">
      <dgm:prSet presAssocID="{AE59DB25-6550-48C6-B5E4-3EFA361E4CB4}" presName="spacing" presStyleCnt="0"/>
      <dgm:spPr/>
    </dgm:pt>
    <dgm:pt modelId="{C59E93C8-5ABB-465A-9E6F-4D4DD91BAC53}" type="pres">
      <dgm:prSet presAssocID="{148E39C9-1321-41F9-B2FC-1F92D90FB43C}" presName="linNode" presStyleCnt="0"/>
      <dgm:spPr/>
    </dgm:pt>
    <dgm:pt modelId="{E0BA8951-2FC8-48C5-A243-8A2E7E66300A}" type="pres">
      <dgm:prSet presAssocID="{148E39C9-1321-41F9-B2FC-1F92D90FB43C}" presName="parentShp" presStyleLbl="node1" presStyleIdx="4" presStyleCnt="5" custScaleX="68721" custScaleY="35506" custLinFactNeighborX="-4997" custLinFactNeighborY="-2793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2B4DD94-C20C-497C-AF59-8F39524FE246}" type="pres">
      <dgm:prSet presAssocID="{148E39C9-1321-41F9-B2FC-1F92D90FB43C}" presName="childShp" presStyleLbl="bgAccFollowNode1" presStyleIdx="4" presStyleCnt="5" custScaleX="118306" custScaleY="51230" custLinFactNeighborX="-3869" custLinFactNeighborY="-2697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20CF09E-9B4A-4FD0-80CD-7EC87F9694BD}" type="presOf" srcId="{7DDA7BEE-0C98-42B5-B4B9-B347CEEDAE52}" destId="{14A915A6-3B0A-4584-9FA3-A3D50E870ED8}" srcOrd="0" destOrd="0" presId="urn:microsoft.com/office/officeart/2005/8/layout/vList6"/>
    <dgm:cxn modelId="{60ABD6EC-2633-4976-A3E2-3B99E126BDDF}" srcId="{9EBA3909-CD43-4F99-802D-C97427C3B1F7}" destId="{F68F372C-5EE4-4E06-AF0C-C1547F6C7900}" srcOrd="2" destOrd="0" parTransId="{3A8344F5-FF13-4871-9E93-2406D0637F4C}" sibTransId="{5345A827-F24C-4663-9C1F-DE58EAC17921}"/>
    <dgm:cxn modelId="{6ECBD1AE-F63D-490F-BDFB-4FA9BF8225B3}" type="presOf" srcId="{04B2AA29-4397-4719-B705-DDD7FA7DA8F7}" destId="{64983230-1F00-48F0-B179-0B73CD5A6B1E}" srcOrd="0" destOrd="0" presId="urn:microsoft.com/office/officeart/2005/8/layout/vList6"/>
    <dgm:cxn modelId="{C174F641-1812-4CC0-B43E-514FDF6C6B9D}" srcId="{9EBA3909-CD43-4F99-802D-C97427C3B1F7}" destId="{C74D6E21-83D2-4C70-A2AC-33D02B331796}" srcOrd="1" destOrd="0" parTransId="{F4E61681-E9EA-422B-A52F-8C2527FAC247}" sibTransId="{EBBE093B-6E51-41AE-9803-45840BA9EDE2}"/>
    <dgm:cxn modelId="{AF216B32-A2CA-473C-8314-D875B381937F}" type="presOf" srcId="{F68F372C-5EE4-4E06-AF0C-C1547F6C7900}" destId="{663DE644-D9E0-46F2-90A5-C09F02B47235}" srcOrd="0" destOrd="0" presId="urn:microsoft.com/office/officeart/2005/8/layout/vList6"/>
    <dgm:cxn modelId="{B72A5C24-23C8-4F13-93D1-BD5D796E2BE7}" type="presOf" srcId="{9EBA3909-CD43-4F99-802D-C97427C3B1F7}" destId="{5D1DF6FB-01D3-4F97-8518-F6BAF6201D5F}" srcOrd="0" destOrd="0" presId="urn:microsoft.com/office/officeart/2005/8/layout/vList6"/>
    <dgm:cxn modelId="{AC361BD8-6ECB-480E-A237-FC1408410D9B}" type="presOf" srcId="{C74D6E21-83D2-4C70-A2AC-33D02B331796}" destId="{5AC6F04C-1E56-4E3D-BFEE-831BD509274F}" srcOrd="0" destOrd="0" presId="urn:microsoft.com/office/officeart/2005/8/layout/vList6"/>
    <dgm:cxn modelId="{1F6D68C9-8CE2-4FCD-A42D-1C0837253A8F}" srcId="{F68F372C-5EE4-4E06-AF0C-C1547F6C7900}" destId="{7DDA7BEE-0C98-42B5-B4B9-B347CEEDAE52}" srcOrd="0" destOrd="0" parTransId="{FC137DB3-F267-4920-9C4D-36F98315D486}" sibTransId="{FA1FF466-2233-4062-BCAB-B5E042AFAC4F}"/>
    <dgm:cxn modelId="{5D9C551C-ACA9-489F-836C-2ADA2A84A3B4}" srcId="{9EBA3909-CD43-4F99-802D-C97427C3B1F7}" destId="{C05BBFC8-5B36-4EF2-85AA-EED16E1F3276}" srcOrd="3" destOrd="0" parTransId="{450557EE-65D4-4FA4-A7C5-02EF20DE026C}" sibTransId="{AE59DB25-6550-48C6-B5E4-3EFA361E4CB4}"/>
    <dgm:cxn modelId="{7DDA17BC-86D3-4994-AA46-7D858C8B7C0D}" type="presOf" srcId="{E3A973D7-5579-43C9-8A86-5351CE14F784}" destId="{42B4DD94-C20C-497C-AF59-8F39524FE246}" srcOrd="0" destOrd="0" presId="urn:microsoft.com/office/officeart/2005/8/layout/vList6"/>
    <dgm:cxn modelId="{B4345ECB-0772-4979-B71B-7C710C6108D7}" type="presOf" srcId="{148E39C9-1321-41F9-B2FC-1F92D90FB43C}" destId="{E0BA8951-2FC8-48C5-A243-8A2E7E66300A}" srcOrd="0" destOrd="0" presId="urn:microsoft.com/office/officeart/2005/8/layout/vList6"/>
    <dgm:cxn modelId="{04EC196F-01D5-459E-A5CF-275E48D5E121}" srcId="{C74D6E21-83D2-4C70-A2AC-33D02B331796}" destId="{9C7A90F9-2418-4659-8913-0385D9A3E2D5}" srcOrd="0" destOrd="0" parTransId="{4F58B497-F566-4D21-9340-4822B7215A74}" sibTransId="{3ED6F0BA-5D98-425B-919D-43F1E3E5FAEA}"/>
    <dgm:cxn modelId="{E8D9D719-0B4F-4179-AA32-5739B400B17F}" srcId="{376FC306-2A22-4364-B56E-EC4A46B806C5}" destId="{E33C8EE9-3E46-4EDD-B806-28F14FCD54B6}" srcOrd="0" destOrd="0" parTransId="{1061F288-F97D-4100-A0C6-BEC33D0855CA}" sibTransId="{FADDA6B7-E78C-44DD-B5D4-60C22B251CDC}"/>
    <dgm:cxn modelId="{C760D28D-DACE-4109-90E3-144874CCB41B}" type="presOf" srcId="{376FC306-2A22-4364-B56E-EC4A46B806C5}" destId="{C1513652-E7DD-422A-86A1-87D0848A3AF1}" srcOrd="0" destOrd="0" presId="urn:microsoft.com/office/officeart/2005/8/layout/vList6"/>
    <dgm:cxn modelId="{91EF8862-9410-4C0C-B727-A506E2EC2EF0}" srcId="{148E39C9-1321-41F9-B2FC-1F92D90FB43C}" destId="{E3A973D7-5579-43C9-8A86-5351CE14F784}" srcOrd="0" destOrd="0" parTransId="{7079DD61-161A-454E-BBA2-3E576B4F38AA}" sibTransId="{B7C00CBB-BC66-47F7-87E3-09F793A91C26}"/>
    <dgm:cxn modelId="{C8EC01A2-5134-42FA-8869-76B9A9187EBC}" type="presOf" srcId="{C05BBFC8-5B36-4EF2-85AA-EED16E1F3276}" destId="{00140F75-31FE-418C-9ABB-13649CFE526B}" srcOrd="0" destOrd="0" presId="urn:microsoft.com/office/officeart/2005/8/layout/vList6"/>
    <dgm:cxn modelId="{DD9B9640-CA1A-472E-B54C-38F25C5520D5}" type="presOf" srcId="{E33C8EE9-3E46-4EDD-B806-28F14FCD54B6}" destId="{CCF6F8C5-72C0-46B5-AB2D-71559C6F4135}" srcOrd="0" destOrd="0" presId="urn:microsoft.com/office/officeart/2005/8/layout/vList6"/>
    <dgm:cxn modelId="{2A031D2F-935E-4E18-A175-9DD679D102F0}" srcId="{9EBA3909-CD43-4F99-802D-C97427C3B1F7}" destId="{376FC306-2A22-4364-B56E-EC4A46B806C5}" srcOrd="0" destOrd="0" parTransId="{3B6F0975-1C87-440C-9DBE-3ADB0C7FC3A4}" sibTransId="{D0DB29C3-ECD7-460A-B04D-59BAEAA6E23A}"/>
    <dgm:cxn modelId="{A3F3FEF6-BC01-4530-A8D9-4D0D283BCE4B}" srcId="{9EBA3909-CD43-4F99-802D-C97427C3B1F7}" destId="{148E39C9-1321-41F9-B2FC-1F92D90FB43C}" srcOrd="4" destOrd="0" parTransId="{08C20904-5B05-45F4-9B57-0ACF6FC7DA8A}" sibTransId="{F96D1059-C4FD-4D9E-8479-EEFBF43A964E}"/>
    <dgm:cxn modelId="{C153DD0B-0C9C-4F13-BA65-79AB8C3EBEB7}" type="presOf" srcId="{9C7A90F9-2418-4659-8913-0385D9A3E2D5}" destId="{C33BEA7C-BF74-42A1-8FC1-1848D09AC19C}" srcOrd="0" destOrd="0" presId="urn:microsoft.com/office/officeart/2005/8/layout/vList6"/>
    <dgm:cxn modelId="{61A38EDE-5489-414A-B257-C3E87CE68652}" srcId="{C05BBFC8-5B36-4EF2-85AA-EED16E1F3276}" destId="{04B2AA29-4397-4719-B705-DDD7FA7DA8F7}" srcOrd="0" destOrd="0" parTransId="{578F2D89-0762-489D-9DE7-94EA2C3612B1}" sibTransId="{47A6B253-6ECA-41BE-9F5A-B9B5C1B2C71A}"/>
    <dgm:cxn modelId="{38551965-D3D5-4B36-85B6-34076BC2C0DD}" type="presParOf" srcId="{5D1DF6FB-01D3-4F97-8518-F6BAF6201D5F}" destId="{13259146-B1D7-49D0-8DD8-93E382D85A5B}" srcOrd="0" destOrd="0" presId="urn:microsoft.com/office/officeart/2005/8/layout/vList6"/>
    <dgm:cxn modelId="{CC67506E-C052-4A63-835B-5373F6488FAC}" type="presParOf" srcId="{13259146-B1D7-49D0-8DD8-93E382D85A5B}" destId="{C1513652-E7DD-422A-86A1-87D0848A3AF1}" srcOrd="0" destOrd="0" presId="urn:microsoft.com/office/officeart/2005/8/layout/vList6"/>
    <dgm:cxn modelId="{9DE97FFB-891B-47CF-9C8A-552063019F30}" type="presParOf" srcId="{13259146-B1D7-49D0-8DD8-93E382D85A5B}" destId="{CCF6F8C5-72C0-46B5-AB2D-71559C6F4135}" srcOrd="1" destOrd="0" presId="urn:microsoft.com/office/officeart/2005/8/layout/vList6"/>
    <dgm:cxn modelId="{8E9E7806-2960-4532-9A8D-C118EFFBF136}" type="presParOf" srcId="{5D1DF6FB-01D3-4F97-8518-F6BAF6201D5F}" destId="{A7707BE7-B291-49D3-AE77-6E49B248FB1C}" srcOrd="1" destOrd="0" presId="urn:microsoft.com/office/officeart/2005/8/layout/vList6"/>
    <dgm:cxn modelId="{C48A18BA-2C84-419B-A9E3-598BA86B1606}" type="presParOf" srcId="{5D1DF6FB-01D3-4F97-8518-F6BAF6201D5F}" destId="{E18546E1-3F82-461F-9D53-71E48762AE61}" srcOrd="2" destOrd="0" presId="urn:microsoft.com/office/officeart/2005/8/layout/vList6"/>
    <dgm:cxn modelId="{8C27055F-5639-4B8C-B94E-9950D87A465F}" type="presParOf" srcId="{E18546E1-3F82-461F-9D53-71E48762AE61}" destId="{5AC6F04C-1E56-4E3D-BFEE-831BD509274F}" srcOrd="0" destOrd="0" presId="urn:microsoft.com/office/officeart/2005/8/layout/vList6"/>
    <dgm:cxn modelId="{75EA0F55-67A4-428D-9330-979C06C0FB3C}" type="presParOf" srcId="{E18546E1-3F82-461F-9D53-71E48762AE61}" destId="{C33BEA7C-BF74-42A1-8FC1-1848D09AC19C}" srcOrd="1" destOrd="0" presId="urn:microsoft.com/office/officeart/2005/8/layout/vList6"/>
    <dgm:cxn modelId="{E64240A0-CC90-4EE2-9D31-823FC3FDECE2}" type="presParOf" srcId="{5D1DF6FB-01D3-4F97-8518-F6BAF6201D5F}" destId="{AB4578C5-DE00-49F6-BB01-3259A67A92C3}" srcOrd="3" destOrd="0" presId="urn:microsoft.com/office/officeart/2005/8/layout/vList6"/>
    <dgm:cxn modelId="{A86A2E4B-04F6-4310-B610-80F5B0E17874}" type="presParOf" srcId="{5D1DF6FB-01D3-4F97-8518-F6BAF6201D5F}" destId="{7075548C-60F5-467C-B6DF-9EC774CC0183}" srcOrd="4" destOrd="0" presId="urn:microsoft.com/office/officeart/2005/8/layout/vList6"/>
    <dgm:cxn modelId="{638C5D08-705E-481C-928F-7DD8FE8552DE}" type="presParOf" srcId="{7075548C-60F5-467C-B6DF-9EC774CC0183}" destId="{663DE644-D9E0-46F2-90A5-C09F02B47235}" srcOrd="0" destOrd="0" presId="urn:microsoft.com/office/officeart/2005/8/layout/vList6"/>
    <dgm:cxn modelId="{950F28AF-6490-4489-92DC-39ACAE6516BA}" type="presParOf" srcId="{7075548C-60F5-467C-B6DF-9EC774CC0183}" destId="{14A915A6-3B0A-4584-9FA3-A3D50E870ED8}" srcOrd="1" destOrd="0" presId="urn:microsoft.com/office/officeart/2005/8/layout/vList6"/>
    <dgm:cxn modelId="{F6893102-5F2A-4A99-9B75-C405FD5E34B0}" type="presParOf" srcId="{5D1DF6FB-01D3-4F97-8518-F6BAF6201D5F}" destId="{4697788E-D315-4E3C-A854-7644C3801B9C}" srcOrd="5" destOrd="0" presId="urn:microsoft.com/office/officeart/2005/8/layout/vList6"/>
    <dgm:cxn modelId="{DD580491-5D95-451D-B10B-28E2F00F64F0}" type="presParOf" srcId="{5D1DF6FB-01D3-4F97-8518-F6BAF6201D5F}" destId="{63092F74-5F91-48E7-AE2D-2D6F991C82AF}" srcOrd="6" destOrd="0" presId="urn:microsoft.com/office/officeart/2005/8/layout/vList6"/>
    <dgm:cxn modelId="{59C60A9C-8683-4139-9EA2-D2EB87AA0664}" type="presParOf" srcId="{63092F74-5F91-48E7-AE2D-2D6F991C82AF}" destId="{00140F75-31FE-418C-9ABB-13649CFE526B}" srcOrd="0" destOrd="0" presId="urn:microsoft.com/office/officeart/2005/8/layout/vList6"/>
    <dgm:cxn modelId="{6AE9159B-B4BB-4EA8-9796-AA73E634CDB7}" type="presParOf" srcId="{63092F74-5F91-48E7-AE2D-2D6F991C82AF}" destId="{64983230-1F00-48F0-B179-0B73CD5A6B1E}" srcOrd="1" destOrd="0" presId="urn:microsoft.com/office/officeart/2005/8/layout/vList6"/>
    <dgm:cxn modelId="{8FB44963-B73E-448E-81B6-99818AB89D3E}" type="presParOf" srcId="{5D1DF6FB-01D3-4F97-8518-F6BAF6201D5F}" destId="{0BA52D30-422D-4F13-94FA-0DE5E6586315}" srcOrd="7" destOrd="0" presId="urn:microsoft.com/office/officeart/2005/8/layout/vList6"/>
    <dgm:cxn modelId="{360B9D46-5691-4998-945F-EABF398DCCF1}" type="presParOf" srcId="{5D1DF6FB-01D3-4F97-8518-F6BAF6201D5F}" destId="{C59E93C8-5ABB-465A-9E6F-4D4DD91BAC53}" srcOrd="8" destOrd="0" presId="urn:microsoft.com/office/officeart/2005/8/layout/vList6"/>
    <dgm:cxn modelId="{7B69B4D6-1DAA-49A6-9616-B87AE1F062AA}" type="presParOf" srcId="{C59E93C8-5ABB-465A-9E6F-4D4DD91BAC53}" destId="{E0BA8951-2FC8-48C5-A243-8A2E7E66300A}" srcOrd="0" destOrd="0" presId="urn:microsoft.com/office/officeart/2005/8/layout/vList6"/>
    <dgm:cxn modelId="{C1D320C1-3799-422A-99FC-6B711632B1BB}" type="presParOf" srcId="{C59E93C8-5ABB-465A-9E6F-4D4DD91BAC53}" destId="{42B4DD94-C20C-497C-AF59-8F39524FE2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FE70D-1EFC-4202-A41F-6540EB3F9B3D}">
      <dsp:nvSpPr>
        <dsp:cNvPr id="0" name=""/>
        <dsp:cNvSpPr/>
      </dsp:nvSpPr>
      <dsp:spPr>
        <a:xfrm>
          <a:off x="0" y="0"/>
          <a:ext cx="8921889" cy="15993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b="1" kern="1200" dirty="0" smtClean="0"/>
            <a:t>ARTÍCULO 1. OBJETO DE LA LEY</a:t>
          </a:r>
          <a:endParaRPr lang="es-PE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700" b="1" i="1" u="sng" kern="1200" dirty="0" smtClean="0"/>
            <a:t>Promover las Unidades Productivas en los Comedores Populares incluidos en el Programa de Complementación Alimentaria (PCA),</a:t>
          </a:r>
          <a:r>
            <a:rPr lang="es-PE" sz="1700" b="1" i="1" kern="1200" dirty="0" smtClean="0"/>
            <a:t> </a:t>
          </a:r>
          <a:r>
            <a:rPr lang="es-PE" sz="1700" kern="1200" dirty="0" smtClean="0"/>
            <a:t>en especialidades adecuadas a los beneficiarios(as) y a cada región del país, a fin de fomentar el trabajo productivo para su autosostenibilidad. </a:t>
          </a:r>
        </a:p>
      </dsp:txBody>
      <dsp:txXfrm>
        <a:off x="1944312" y="0"/>
        <a:ext cx="6977576" cy="1599346"/>
      </dsp:txXfrm>
    </dsp:sp>
    <dsp:sp modelId="{62563DF5-9FE2-45D4-9ECD-741311C9B1AB}">
      <dsp:nvSpPr>
        <dsp:cNvPr id="0" name=""/>
        <dsp:cNvSpPr/>
      </dsp:nvSpPr>
      <dsp:spPr>
        <a:xfrm>
          <a:off x="347526" y="290786"/>
          <a:ext cx="1409194" cy="10177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64DFF-7E7A-4D19-86BC-483B15FC7950}">
      <dsp:nvSpPr>
        <dsp:cNvPr id="0" name=""/>
        <dsp:cNvSpPr/>
      </dsp:nvSpPr>
      <dsp:spPr>
        <a:xfrm>
          <a:off x="0" y="1759281"/>
          <a:ext cx="8921889" cy="159934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b="1" kern="1200" dirty="0" smtClean="0"/>
            <a:t>ARTÍCULO 2.  ALCANCE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700" kern="1200" dirty="0" smtClean="0"/>
            <a:t>Las Unidades Productivas  se harán efectivas en los </a:t>
          </a:r>
          <a:r>
            <a:rPr lang="es-PE" sz="1700" b="1" i="1" u="sng" kern="1200" dirty="0" smtClean="0"/>
            <a:t>Comedores Populares</a:t>
          </a:r>
          <a:r>
            <a:rPr lang="es-PE" sz="1700" u="sng" kern="1200" dirty="0" smtClean="0"/>
            <a:t> </a:t>
          </a:r>
          <a:r>
            <a:rPr lang="es-PE" sz="1700" kern="1200" dirty="0" smtClean="0"/>
            <a:t>del País que estén conformadas, como tal, en la modalidad de “Comedores” del Programa de Complementación Alimentaria. </a:t>
          </a:r>
        </a:p>
      </dsp:txBody>
      <dsp:txXfrm>
        <a:off x="1944312" y="1759281"/>
        <a:ext cx="6977576" cy="1599346"/>
      </dsp:txXfrm>
    </dsp:sp>
    <dsp:sp modelId="{60EB3B7A-F68C-4A3F-A5F4-31CE65C6F14A}">
      <dsp:nvSpPr>
        <dsp:cNvPr id="0" name=""/>
        <dsp:cNvSpPr/>
      </dsp:nvSpPr>
      <dsp:spPr>
        <a:xfrm>
          <a:off x="306583" y="2108227"/>
          <a:ext cx="1491079" cy="9014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19B03-9E79-4012-B63A-C34E9D38C324}">
      <dsp:nvSpPr>
        <dsp:cNvPr id="0" name=""/>
        <dsp:cNvSpPr/>
      </dsp:nvSpPr>
      <dsp:spPr>
        <a:xfrm>
          <a:off x="0" y="3518563"/>
          <a:ext cx="8921889" cy="159934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b="1" kern="1200" smtClean="0"/>
            <a:t>ARTÍCULO 3.</a:t>
          </a:r>
          <a:r>
            <a:rPr lang="es-PE" sz="2200" kern="1200" smtClean="0"/>
            <a:t> </a:t>
          </a:r>
          <a:r>
            <a:rPr lang="es-PE" sz="2200" b="1" kern="1200" smtClean="0"/>
            <a:t>BENEFICIARIOS</a:t>
          </a:r>
          <a:endParaRPr lang="es-PE" sz="2200" b="1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700" kern="1200" dirty="0" smtClean="0"/>
            <a:t>Los principales beneficiarios de las Unidades Productivas serán </a:t>
          </a:r>
          <a:r>
            <a:rPr lang="es-PE" sz="1700" b="1" i="1" kern="1200" dirty="0" smtClean="0"/>
            <a:t>las </a:t>
          </a:r>
          <a:r>
            <a:rPr lang="es-PE" sz="1700" b="1" i="1" u="sng" kern="1200" dirty="0" smtClean="0"/>
            <a:t>madres  de familia y mujeres que operan en los Comedores</a:t>
          </a:r>
          <a:r>
            <a:rPr lang="es-PE" sz="1700" b="1" i="1" kern="1200" dirty="0" smtClean="0"/>
            <a:t>.</a:t>
          </a:r>
          <a:r>
            <a:rPr lang="es-PE" sz="1700" kern="1200" dirty="0" smtClean="0"/>
            <a:t> Así mismo las personas que se encuentren es estado de vulnerabilidad.</a:t>
          </a:r>
          <a:endParaRPr lang="es-PE" sz="1700" kern="1200" dirty="0"/>
        </a:p>
      </dsp:txBody>
      <dsp:txXfrm>
        <a:off x="1944312" y="3518563"/>
        <a:ext cx="6977576" cy="1599346"/>
      </dsp:txXfrm>
    </dsp:sp>
    <dsp:sp modelId="{F7044D1C-85D0-47EA-9B8C-65DDB0BDF2E9}">
      <dsp:nvSpPr>
        <dsp:cNvPr id="0" name=""/>
        <dsp:cNvSpPr/>
      </dsp:nvSpPr>
      <dsp:spPr>
        <a:xfrm>
          <a:off x="279282" y="3765732"/>
          <a:ext cx="1545681" cy="1105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E4157-A356-4392-A23A-8145621FFCCD}">
      <dsp:nvSpPr>
        <dsp:cNvPr id="0" name=""/>
        <dsp:cNvSpPr/>
      </dsp:nvSpPr>
      <dsp:spPr>
        <a:xfrm rot="5400000">
          <a:off x="4705584" y="-2106330"/>
          <a:ext cx="2530592" cy="674425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/>
            <a:t>Artículo 10: "Toda </a:t>
          </a:r>
          <a:r>
            <a:rPr lang="es-PE" sz="2400" b="1" kern="1200" dirty="0" smtClean="0"/>
            <a:t>persona tiene derecho a recibir una alimentación sana y suficiente para cubrir sus necesidades biológica</a:t>
          </a:r>
          <a:r>
            <a:rPr lang="es-PE" sz="2400" kern="1200" dirty="0" smtClean="0"/>
            <a:t>s (...). En los programas de nutrición y </a:t>
          </a:r>
          <a:r>
            <a:rPr lang="es-PE" sz="2400" b="1" kern="1200" dirty="0" smtClean="0"/>
            <a:t>asistencia alimentaria </a:t>
          </a:r>
          <a:r>
            <a:rPr lang="es-PE" sz="2400" kern="1200" dirty="0" smtClean="0"/>
            <a:t>el Estado brinda atención preferente al niño, a la madre gestante y lactante, al adolescente y el anciano en situación de abandono social“. </a:t>
          </a:r>
          <a:endParaRPr lang="es-PE" sz="2400" kern="1200" dirty="0"/>
        </a:p>
      </dsp:txBody>
      <dsp:txXfrm rot="-5400000">
        <a:off x="2598753" y="124034"/>
        <a:ext cx="6620722" cy="2283526"/>
      </dsp:txXfrm>
    </dsp:sp>
    <dsp:sp modelId="{25EF63B7-884F-43F2-81A8-FBC21033E663}">
      <dsp:nvSpPr>
        <dsp:cNvPr id="0" name=""/>
        <dsp:cNvSpPr/>
      </dsp:nvSpPr>
      <dsp:spPr>
        <a:xfrm>
          <a:off x="255" y="490244"/>
          <a:ext cx="2598497" cy="15511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smtClean="0"/>
            <a:t>LEY GENERAL DE SALUD </a:t>
          </a:r>
          <a:endParaRPr lang="es-PE" sz="2600" kern="1200" dirty="0"/>
        </a:p>
      </dsp:txBody>
      <dsp:txXfrm>
        <a:off x="75974" y="565963"/>
        <a:ext cx="2447059" cy="1399668"/>
      </dsp:txXfrm>
    </dsp:sp>
    <dsp:sp modelId="{E1B5806E-AEF3-4D17-B245-60995AF85BEC}">
      <dsp:nvSpPr>
        <dsp:cNvPr id="0" name=""/>
        <dsp:cNvSpPr/>
      </dsp:nvSpPr>
      <dsp:spPr>
        <a:xfrm rot="5400000">
          <a:off x="4961984" y="271013"/>
          <a:ext cx="2008326" cy="6779527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/>
            <a:t>Derecho a la alimentación es </a:t>
          </a:r>
          <a:r>
            <a:rPr lang="es-PE" sz="2400" b="1" kern="1200" dirty="0" smtClean="0"/>
            <a:t>inherente a todo ser humano y requiere de un compromiso que debe ser asumido por el Estado </a:t>
          </a:r>
          <a:r>
            <a:rPr lang="es-PE" sz="2400" kern="1200" dirty="0" smtClean="0"/>
            <a:t>y la sociedad en su conjunto</a:t>
          </a:r>
          <a:r>
            <a:rPr lang="es-PE" sz="3000" kern="1200" dirty="0" smtClean="0"/>
            <a:t>. </a:t>
          </a:r>
          <a:endParaRPr lang="es-PE" sz="3000" kern="1200" dirty="0"/>
        </a:p>
      </dsp:txBody>
      <dsp:txXfrm rot="-5400000">
        <a:off x="2576384" y="2754651"/>
        <a:ext cx="6681489" cy="1812250"/>
      </dsp:txXfrm>
    </dsp:sp>
    <dsp:sp modelId="{DF704658-09FE-4C49-A510-BAFF36DAD2F6}">
      <dsp:nvSpPr>
        <dsp:cNvPr id="0" name=""/>
        <dsp:cNvSpPr/>
      </dsp:nvSpPr>
      <dsp:spPr>
        <a:xfrm>
          <a:off x="255" y="2885224"/>
          <a:ext cx="2576128" cy="155110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600" kern="1200" dirty="0" smtClean="0"/>
            <a:t>DERECHO A LA ALIMENTACIÓN</a:t>
          </a:r>
          <a:endParaRPr lang="es-PE" sz="2600" kern="1200" dirty="0"/>
        </a:p>
      </dsp:txBody>
      <dsp:txXfrm>
        <a:off x="75974" y="2960943"/>
        <a:ext cx="2424690" cy="13996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8D55E-E281-4707-B38D-73C1F288AB9B}">
      <dsp:nvSpPr>
        <dsp:cNvPr id="0" name=""/>
        <dsp:cNvSpPr/>
      </dsp:nvSpPr>
      <dsp:spPr>
        <a:xfrm rot="5400000">
          <a:off x="-175341" y="180826"/>
          <a:ext cx="1168943" cy="81826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/>
            <a:t>1.</a:t>
          </a:r>
          <a:r>
            <a:rPr lang="es-PE" sz="2400" kern="1200" dirty="0" smtClean="0"/>
            <a:t> </a:t>
          </a:r>
          <a:endParaRPr lang="es-PE" sz="2400" kern="1200" dirty="0"/>
        </a:p>
      </dsp:txBody>
      <dsp:txXfrm rot="-5400000">
        <a:off x="1" y="414614"/>
        <a:ext cx="818260" cy="350683"/>
      </dsp:txXfrm>
    </dsp:sp>
    <dsp:sp modelId="{5285C261-98A1-49D0-BFC6-CA59DC4441AC}">
      <dsp:nvSpPr>
        <dsp:cNvPr id="0" name=""/>
        <dsp:cNvSpPr/>
      </dsp:nvSpPr>
      <dsp:spPr>
        <a:xfrm rot="5400000">
          <a:off x="4612493" y="-3788748"/>
          <a:ext cx="760212" cy="8348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El país ha tenido algunos intentos de apoyar a la población en situación de pobreza con diversas ayudas alimenticias. </a:t>
          </a:r>
          <a:endParaRPr lang="es-PE" sz="1600" kern="1200" dirty="0"/>
        </a:p>
      </dsp:txBody>
      <dsp:txXfrm rot="-5400000">
        <a:off x="818260" y="42595"/>
        <a:ext cx="8311568" cy="685992"/>
      </dsp:txXfrm>
    </dsp:sp>
    <dsp:sp modelId="{16905BAE-49DE-49F3-A4B5-28BF65BE177B}">
      <dsp:nvSpPr>
        <dsp:cNvPr id="0" name=""/>
        <dsp:cNvSpPr/>
      </dsp:nvSpPr>
      <dsp:spPr>
        <a:xfrm rot="5400000">
          <a:off x="-175341" y="1233618"/>
          <a:ext cx="1168943" cy="818260"/>
        </a:xfrm>
        <a:prstGeom prst="chevron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/>
            <a:t>2. </a:t>
          </a:r>
          <a:endParaRPr lang="es-PE" sz="2400" b="1" kern="1200" dirty="0"/>
        </a:p>
      </dsp:txBody>
      <dsp:txXfrm rot="-5400000">
        <a:off x="1" y="1467406"/>
        <a:ext cx="818260" cy="350683"/>
      </dsp:txXfrm>
    </dsp:sp>
    <dsp:sp modelId="{F3A93888-59C6-484F-BF9F-D66EEE20A615}">
      <dsp:nvSpPr>
        <dsp:cNvPr id="0" name=""/>
        <dsp:cNvSpPr/>
      </dsp:nvSpPr>
      <dsp:spPr>
        <a:xfrm rot="5400000">
          <a:off x="4612693" y="-2736155"/>
          <a:ext cx="759813" cy="8348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En 1992 nació el </a:t>
          </a:r>
          <a:r>
            <a:rPr lang="es-PE" sz="1600" b="1" kern="1200" dirty="0" smtClean="0"/>
            <a:t>PROGRAMA NACIONAL DE ASISTENCIA ALIMENTARIA </a:t>
          </a:r>
          <a:r>
            <a:rPr lang="es-PE" sz="1600" kern="1200" dirty="0" smtClean="0"/>
            <a:t>(PRONAA), para brindar apoyos alimentarios a las áreas urbanas marginales y las zonas rurales más deprimidas del país.</a:t>
          </a:r>
          <a:endParaRPr lang="es-PE" sz="1600" kern="1200" dirty="0"/>
        </a:p>
      </dsp:txBody>
      <dsp:txXfrm rot="-5400000">
        <a:off x="818261" y="1095368"/>
        <a:ext cx="8311587" cy="685631"/>
      </dsp:txXfrm>
    </dsp:sp>
    <dsp:sp modelId="{399D78EF-14C3-4A48-91E9-A25ACE05FDCF}">
      <dsp:nvSpPr>
        <dsp:cNvPr id="0" name=""/>
        <dsp:cNvSpPr/>
      </dsp:nvSpPr>
      <dsp:spPr>
        <a:xfrm rot="5400000">
          <a:off x="-175341" y="2286410"/>
          <a:ext cx="1168943" cy="818260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/>
            <a:t>3.</a:t>
          </a:r>
          <a:endParaRPr lang="es-PE" sz="2400" b="1" kern="1200" dirty="0"/>
        </a:p>
      </dsp:txBody>
      <dsp:txXfrm rot="-5400000">
        <a:off x="1" y="2520198"/>
        <a:ext cx="818260" cy="350683"/>
      </dsp:txXfrm>
    </dsp:sp>
    <dsp:sp modelId="{DDA2C1BC-600C-47A2-BD9C-FB0C02488AC7}">
      <dsp:nvSpPr>
        <dsp:cNvPr id="0" name=""/>
        <dsp:cNvSpPr/>
      </dsp:nvSpPr>
      <dsp:spPr>
        <a:xfrm rot="5400000">
          <a:off x="4612693" y="-1683363"/>
          <a:ext cx="759813" cy="8348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Sin embargo en 1999, con la Ley N°27060, se autorizó al </a:t>
          </a:r>
          <a:r>
            <a:rPr lang="es-PE" sz="1600" b="1" kern="1200" dirty="0" smtClean="0"/>
            <a:t>PRONAA</a:t>
          </a:r>
          <a:r>
            <a:rPr lang="es-PE" sz="1600" kern="1200" dirty="0" smtClean="0"/>
            <a:t>, a adquirir directamente productos alimenticios nacionales a los pequeños productores locales, a fin de promover la compra a los pequeños productores. </a:t>
          </a:r>
          <a:endParaRPr lang="es-PE" sz="1600" kern="1200" dirty="0"/>
        </a:p>
      </dsp:txBody>
      <dsp:txXfrm rot="-5400000">
        <a:off x="818261" y="2148160"/>
        <a:ext cx="8311587" cy="685631"/>
      </dsp:txXfrm>
    </dsp:sp>
    <dsp:sp modelId="{4086B7F5-FEDF-48D3-A277-4E733E79216E}">
      <dsp:nvSpPr>
        <dsp:cNvPr id="0" name=""/>
        <dsp:cNvSpPr/>
      </dsp:nvSpPr>
      <dsp:spPr>
        <a:xfrm rot="5400000">
          <a:off x="-175341" y="3339203"/>
          <a:ext cx="1168943" cy="818260"/>
        </a:xfrm>
        <a:prstGeom prst="chevron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solidFill>
                <a:schemeClr val="bg1"/>
              </a:solidFill>
            </a:rPr>
            <a:t>4.</a:t>
          </a:r>
          <a:endParaRPr lang="es-PE" sz="2400" b="1" kern="1200" dirty="0">
            <a:solidFill>
              <a:schemeClr val="bg1"/>
            </a:solidFill>
          </a:endParaRPr>
        </a:p>
      </dsp:txBody>
      <dsp:txXfrm rot="-5400000">
        <a:off x="1" y="3572991"/>
        <a:ext cx="818260" cy="350683"/>
      </dsp:txXfrm>
    </dsp:sp>
    <dsp:sp modelId="{9863B824-9E75-45D2-AB75-04B15CF67F05}">
      <dsp:nvSpPr>
        <dsp:cNvPr id="0" name=""/>
        <dsp:cNvSpPr/>
      </dsp:nvSpPr>
      <dsp:spPr>
        <a:xfrm rot="5400000">
          <a:off x="4612693" y="-630571"/>
          <a:ext cx="759813" cy="8348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Todas estas reformas que ha sufrido el PRONAA la hicieron poco eficiente, por lo que el Poder Ejecutivo decidió cerrarlo en el año 2012 y </a:t>
          </a:r>
          <a:r>
            <a:rPr lang="es-PE" sz="1600" b="0" kern="1200" dirty="0" smtClean="0"/>
            <a:t>crear</a:t>
          </a:r>
          <a:r>
            <a:rPr lang="es-PE" sz="1600" b="1" kern="1200" dirty="0" smtClean="0"/>
            <a:t> </a:t>
          </a:r>
          <a:r>
            <a:rPr lang="es-PE" sz="1600" b="0" kern="1200" dirty="0" smtClean="0"/>
            <a:t>el</a:t>
          </a:r>
          <a:r>
            <a:rPr lang="es-PE" sz="1600" b="1" kern="1200" dirty="0" smtClean="0"/>
            <a:t> QALI WARMA, </a:t>
          </a:r>
          <a:r>
            <a:rPr lang="es-PE" sz="1600" kern="1200" dirty="0" smtClean="0"/>
            <a:t>destinada a la  en atención alimentaria para niños, entre 3 y 12 años, que asisten a la escuela Pública o Privada.</a:t>
          </a:r>
          <a:endParaRPr lang="es-PE" sz="1600" kern="1200" dirty="0"/>
        </a:p>
      </dsp:txBody>
      <dsp:txXfrm rot="-5400000">
        <a:off x="818261" y="3200952"/>
        <a:ext cx="8311587" cy="685631"/>
      </dsp:txXfrm>
    </dsp:sp>
    <dsp:sp modelId="{C542971F-5A72-4A98-BCCE-AB81DCE74CD8}">
      <dsp:nvSpPr>
        <dsp:cNvPr id="0" name=""/>
        <dsp:cNvSpPr/>
      </dsp:nvSpPr>
      <dsp:spPr>
        <a:xfrm rot="5400000">
          <a:off x="-175341" y="4391995"/>
          <a:ext cx="1168943" cy="818260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solidFill>
                <a:schemeClr val="bg1"/>
              </a:solidFill>
            </a:rPr>
            <a:t>5.</a:t>
          </a:r>
          <a:endParaRPr lang="es-PE" sz="2400" b="1" kern="1200" dirty="0">
            <a:solidFill>
              <a:schemeClr val="bg1"/>
            </a:solidFill>
          </a:endParaRPr>
        </a:p>
      </dsp:txBody>
      <dsp:txXfrm rot="-5400000">
        <a:off x="1" y="4625783"/>
        <a:ext cx="818260" cy="350683"/>
      </dsp:txXfrm>
    </dsp:sp>
    <dsp:sp modelId="{535EE95A-20DB-434C-89F7-12C4E0717A10}">
      <dsp:nvSpPr>
        <dsp:cNvPr id="0" name=""/>
        <dsp:cNvSpPr/>
      </dsp:nvSpPr>
      <dsp:spPr>
        <a:xfrm rot="5400000">
          <a:off x="4612693" y="422221"/>
          <a:ext cx="759813" cy="8348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Este programa actualmente sigue funcionando pero solo </a:t>
          </a:r>
          <a:r>
            <a:rPr lang="es-PE" sz="1600" b="1" kern="1200" dirty="0" smtClean="0"/>
            <a:t>atiende a la población infantil peruana</a:t>
          </a:r>
          <a:r>
            <a:rPr lang="es-PE" sz="1600" kern="1200" dirty="0" smtClean="0"/>
            <a:t>, quedando no cubierta el resto de la población en </a:t>
          </a:r>
          <a:r>
            <a:rPr lang="es-PE" sz="1600" b="1" kern="1200" dirty="0" smtClean="0"/>
            <a:t>situación de pobreza y pobreza extrema  </a:t>
          </a:r>
          <a:r>
            <a:rPr lang="es-PE" sz="1600" kern="1200" dirty="0" smtClean="0"/>
            <a:t>y que sobretodo presenta altas </a:t>
          </a:r>
          <a:r>
            <a:rPr lang="es-PE" sz="1600" b="1" kern="1200" dirty="0" smtClean="0"/>
            <a:t>tasas de desnutrición y pobreza</a:t>
          </a:r>
          <a:r>
            <a:rPr lang="es-PE" sz="1600" kern="1200" dirty="0" smtClean="0"/>
            <a:t>.  </a:t>
          </a:r>
          <a:endParaRPr lang="es-PE" sz="1600" kern="1200" dirty="0"/>
        </a:p>
      </dsp:txBody>
      <dsp:txXfrm rot="-5400000">
        <a:off x="818261" y="4253745"/>
        <a:ext cx="8311587" cy="6856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63B3C-FDBE-4153-A37D-1BB7EA9DD6D0}">
      <dsp:nvSpPr>
        <dsp:cNvPr id="0" name=""/>
        <dsp:cNvSpPr/>
      </dsp:nvSpPr>
      <dsp:spPr>
        <a:xfrm>
          <a:off x="0" y="2657824"/>
          <a:ext cx="8862204" cy="1978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Mediante la promoción de las Unidades Productivas, </a:t>
          </a:r>
          <a:r>
            <a:rPr lang="es-PE" sz="2000" b="1" i="1" u="sng" kern="1200" dirty="0" smtClean="0"/>
            <a:t>SE BUSCA DESARROLLAR COMEDORES POPULARES PRODUCTIVOS, QUE PERMITAN EL AUTOFINANCIAMIENTO DE LOS MISMOS,</a:t>
          </a:r>
          <a:r>
            <a:rPr lang="es-PE" sz="2000" kern="1200" dirty="0" smtClean="0"/>
            <a:t> planteando un proceso de ampliación de oportunidades con equidad y justicia: vida saludable, acceso al conocimiento, vida decorosa, desarrollo de capacidades, habilidades y destrezas, mejor salud, niñez sin anemia y mejores resultados educativos.</a:t>
          </a:r>
          <a:endParaRPr lang="es-P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57824"/>
        <a:ext cx="8862204" cy="1978910"/>
      </dsp:txXfrm>
    </dsp:sp>
    <dsp:sp modelId="{FEEFF02A-2A65-40D9-A1F9-9BE548DA0580}">
      <dsp:nvSpPr>
        <dsp:cNvPr id="0" name=""/>
        <dsp:cNvSpPr/>
      </dsp:nvSpPr>
      <dsp:spPr>
        <a:xfrm rot="10800000">
          <a:off x="0" y="345"/>
          <a:ext cx="8862204" cy="268716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De este modo, tomando como fundamento el ser humano y su dignidad, esta propuesta de Ley busca </a:t>
          </a:r>
          <a:r>
            <a:rPr lang="es-PE" sz="2000" b="1" i="1" kern="1200" dirty="0" smtClean="0"/>
            <a:t>A</a:t>
          </a:r>
          <a:r>
            <a:rPr lang="es-PE" sz="2000" b="1" i="1" u="sng" kern="1200" dirty="0" smtClean="0"/>
            <a:t>LCANZAR UN MEJOR NIVEL DE DESARROLLO AUTOSOSTENIDO</a:t>
          </a:r>
          <a:r>
            <a:rPr lang="es-PE" sz="2000" b="1" i="1" kern="1200" dirty="0" smtClean="0"/>
            <a:t> </a:t>
          </a:r>
          <a:r>
            <a:rPr lang="es-PE" sz="2000" kern="1200" dirty="0" smtClean="0"/>
            <a:t>del mismo, a través de su estabilidad económica y seguridad alimentaria de las personas de muy escasos recursos, en un país como Perú, en que la brecha de desigualdad entre los diferentes niveles socioeconómicos se hace cada vez mayor.  </a:t>
          </a:r>
          <a:endParaRPr lang="es-PE" sz="2000" kern="1200" dirty="0"/>
        </a:p>
      </dsp:txBody>
      <dsp:txXfrm rot="10800000">
        <a:off x="0" y="345"/>
        <a:ext cx="8862204" cy="17460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63B3C-FDBE-4153-A37D-1BB7EA9DD6D0}">
      <dsp:nvSpPr>
        <dsp:cNvPr id="0" name=""/>
        <dsp:cNvSpPr/>
      </dsp:nvSpPr>
      <dsp:spPr>
        <a:xfrm>
          <a:off x="0" y="3309644"/>
          <a:ext cx="9303894" cy="1910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Esta propuesta tiene como </a:t>
          </a:r>
          <a:r>
            <a:rPr lang="es-PE" sz="2300" b="1" i="1" u="none" kern="1200" dirty="0" smtClean="0"/>
            <a:t>PRINCIPIOS FUNDAMENTALES LA PARTICIPACIÓN, INICIATIVA POPULAR, SOLIDARIDAD, AUTOSOSTENIBILIDAD ECONÓMICA; ADEMÁS LEGÍTIMA LOS DERECHOS DE PARTICIPACIÓN SOCIAL,  PROPORCIONANDO LA OPORTUNIDAD DE CREAR ESPACIOS GRUPALES Y DE PARTICIPACIÓN DEMOCRÁTICA,</a:t>
          </a:r>
          <a:r>
            <a:rPr lang="es-PE" sz="2300" u="none" kern="1200" dirty="0" smtClean="0"/>
            <a:t>  </a:t>
          </a:r>
          <a:endParaRPr lang="es-PE" sz="230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09644"/>
        <a:ext cx="9303894" cy="1910477"/>
      </dsp:txXfrm>
    </dsp:sp>
    <dsp:sp modelId="{FEEFF02A-2A65-40D9-A1F9-9BE548DA0580}">
      <dsp:nvSpPr>
        <dsp:cNvPr id="0" name=""/>
        <dsp:cNvSpPr/>
      </dsp:nvSpPr>
      <dsp:spPr>
        <a:xfrm rot="10800000">
          <a:off x="42983" y="1953"/>
          <a:ext cx="9217926" cy="332168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Para remontar las extremas necesidades de pobre y muy pobres del país, esta propuesta  legislativa, se justifica ampliamente porque busca en particular beneficiar a las familias del pueblo peruano. Concretamente </a:t>
          </a:r>
          <a:r>
            <a:rPr lang="es-PE" sz="2300" b="1" i="1" u="none" kern="1200" dirty="0" smtClean="0"/>
            <a:t>AYUDARÁ A LAS MUJERES, MADRES, NIÑOS Y JÓVENES DE LAS COMUNIDADES, PARA QUE SE CONSTITUYAN EN PIEZA FUNDAMENTAL PARA EL DESARROLLO Y SOSTENIMIENTO DE LOS HOGARES POBRES</a:t>
          </a:r>
          <a:r>
            <a:rPr lang="es-PE" sz="2300" u="none" kern="1200" dirty="0" smtClean="0"/>
            <a:t>, </a:t>
          </a:r>
          <a:endParaRPr lang="es-PE" sz="2300" u="none" kern="1200" dirty="0"/>
        </a:p>
      </dsp:txBody>
      <dsp:txXfrm rot="10800000">
        <a:off x="42983" y="1953"/>
        <a:ext cx="9217926" cy="21583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235C0-7C1B-4F35-ADC0-80AF63B381E5}">
      <dsp:nvSpPr>
        <dsp:cNvPr id="0" name=""/>
        <dsp:cNvSpPr/>
      </dsp:nvSpPr>
      <dsp:spPr>
        <a:xfrm>
          <a:off x="0" y="0"/>
          <a:ext cx="9290246" cy="3663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Finalmente la presente propuesta significa insistir en </a:t>
          </a:r>
          <a:r>
            <a:rPr lang="es-PE" sz="2300" b="1" i="1" kern="1200" dirty="0" smtClean="0"/>
            <a:t>DESARROLLAR UN MODELO DE ORGANIZACIÓN PARTICIPATIVO, DEMOCRÁTICO Y SOLIDARIO, FRENTE A PROPUESTAS QUE PROMUEVEN SALIDAS INDIVIDUALES</a:t>
          </a:r>
          <a:r>
            <a:rPr lang="es-PE" sz="2300" i="1" kern="1200" dirty="0" smtClean="0"/>
            <a:t>. 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Asimismo  busca </a:t>
          </a:r>
          <a:r>
            <a:rPr lang="es-PE" sz="2300" b="1" i="1" kern="1200" dirty="0" smtClean="0"/>
            <a:t>INCORPORAR  SISTEMÁTICAMENTE A LA LABOR PROMOCIONAL, LA NOCIÓN DE MUJER COMO GÉNERO</a:t>
          </a:r>
          <a:r>
            <a:rPr lang="es-PE" sz="2300" kern="1200" dirty="0" smtClean="0"/>
            <a:t>; 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dirty="0" smtClean="0"/>
            <a:t>y por último  contribuye a la </a:t>
          </a:r>
          <a:r>
            <a:rPr lang="es-PE" sz="2300" b="1" i="1" kern="1200" dirty="0" smtClean="0"/>
            <a:t>ELABORACIÓN DE POLÍTICAS QUE TRASCIENDAN EL BARRIO Y QUE SUGIERAN NUEVOS CAMINOS PARA ENFRENTAR LA ALIMENTACIÓN, LA PRODUCTIVIDAD Y LA AUTOGENERACIÓN DE OPORTUNIDADES LABORALES Y EMPRESARIALES EN EL PAÍS</a:t>
          </a:r>
          <a:r>
            <a:rPr lang="es-PE" sz="2300" kern="1200" dirty="0" smtClean="0"/>
            <a:t>.</a:t>
          </a:r>
          <a:r>
            <a:rPr lang="es-PE" sz="2300" u="none" kern="1200" dirty="0" smtClean="0"/>
            <a:t> </a:t>
          </a:r>
          <a:endParaRPr lang="es-PE" sz="2300" u="none" kern="1200" dirty="0"/>
        </a:p>
      </dsp:txBody>
      <dsp:txXfrm>
        <a:off x="0" y="0"/>
        <a:ext cx="9290246" cy="36635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8D55E-E281-4707-B38D-73C1F288AB9B}">
      <dsp:nvSpPr>
        <dsp:cNvPr id="0" name=""/>
        <dsp:cNvSpPr/>
      </dsp:nvSpPr>
      <dsp:spPr>
        <a:xfrm rot="5400000">
          <a:off x="-231910" y="514224"/>
          <a:ext cx="1546072" cy="10822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/>
            <a:t>1.</a:t>
          </a:r>
          <a:r>
            <a:rPr lang="es-PE" sz="2400" kern="1200" dirty="0" smtClean="0"/>
            <a:t> </a:t>
          </a:r>
          <a:endParaRPr lang="es-PE" sz="2400" kern="1200" dirty="0"/>
        </a:p>
      </dsp:txBody>
      <dsp:txXfrm rot="-5400000">
        <a:off x="1" y="823440"/>
        <a:ext cx="1082251" cy="463821"/>
      </dsp:txXfrm>
    </dsp:sp>
    <dsp:sp modelId="{5285C261-98A1-49D0-BFC6-CA59DC4441AC}">
      <dsp:nvSpPr>
        <dsp:cNvPr id="0" name=""/>
        <dsp:cNvSpPr/>
      </dsp:nvSpPr>
      <dsp:spPr>
        <a:xfrm rot="5400000">
          <a:off x="4495244" y="-3394638"/>
          <a:ext cx="1560160" cy="8386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b="1" kern="1200" dirty="0" smtClean="0"/>
            <a:t>ES NECESARIO LA IMPLEMENTACIÓN DEL EQUIPAMIENTO NECESARIO</a:t>
          </a:r>
          <a:r>
            <a:rPr lang="es-PE" sz="1600" kern="1200" dirty="0" smtClean="0"/>
            <a:t>; así como el  </a:t>
          </a:r>
          <a:r>
            <a:rPr lang="es-PE" sz="1600" b="1" i="1" kern="1200" dirty="0" smtClean="0"/>
            <a:t>DESARROLLO Y FORTALECIMIENTO DE CAPACIDADES</a:t>
          </a:r>
          <a:r>
            <a:rPr lang="es-PE" sz="1600" kern="1200" dirty="0" smtClean="0"/>
            <a:t> en diversas especialidades productivas, para lograr el objetivo trazado. Por ello, su implementación implicará un costo para el Estado, costo que resultará del </a:t>
          </a:r>
          <a:r>
            <a:rPr lang="es-PE" sz="1600" b="1" i="1" kern="1200" dirty="0" smtClean="0"/>
            <a:t>OTORGAMIENTO DE ASIGNACIONES PRESUPUESTALES </a:t>
          </a:r>
          <a:r>
            <a:rPr lang="es-PE" sz="1600" kern="1200" dirty="0" smtClean="0"/>
            <a:t>a favor del Ministerio de Desarrollo e Inclusión Social.</a:t>
          </a:r>
          <a:endParaRPr lang="es-PE" sz="1600" kern="1200" dirty="0"/>
        </a:p>
      </dsp:txBody>
      <dsp:txXfrm rot="-5400000">
        <a:off x="1082252" y="94515"/>
        <a:ext cx="8309985" cy="1407838"/>
      </dsp:txXfrm>
    </dsp:sp>
    <dsp:sp modelId="{16905BAE-49DE-49F3-A4B5-28BF65BE177B}">
      <dsp:nvSpPr>
        <dsp:cNvPr id="0" name=""/>
        <dsp:cNvSpPr/>
      </dsp:nvSpPr>
      <dsp:spPr>
        <a:xfrm rot="5400000">
          <a:off x="-231910" y="1881302"/>
          <a:ext cx="1546072" cy="1082251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/>
            <a:t>2. </a:t>
          </a:r>
          <a:endParaRPr lang="es-PE" sz="2400" b="1" kern="1200" dirty="0"/>
        </a:p>
      </dsp:txBody>
      <dsp:txXfrm rot="-5400000">
        <a:off x="1" y="2190518"/>
        <a:ext cx="1082251" cy="463821"/>
      </dsp:txXfrm>
    </dsp:sp>
    <dsp:sp modelId="{F3A93888-59C6-484F-BF9F-D66EEE20A615}">
      <dsp:nvSpPr>
        <dsp:cNvPr id="0" name=""/>
        <dsp:cNvSpPr/>
      </dsp:nvSpPr>
      <dsp:spPr>
        <a:xfrm rot="5400000">
          <a:off x="4762154" y="-1991322"/>
          <a:ext cx="999168" cy="8386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Las proyecciones de costos iniciales se emplearán para la implementación de la presente Ley; asimismo, el </a:t>
          </a:r>
          <a:r>
            <a:rPr lang="es-PE" sz="1600" b="1" i="1" kern="1200" dirty="0" smtClean="0"/>
            <a:t>COSTO DISMINUIRÁ ANUALMENTE POR LA NATURALEZA PRODUCTIVA Y AUTOSOSTENIBLE</a:t>
          </a:r>
          <a:r>
            <a:rPr lang="es-PE" sz="1600" kern="1200" dirty="0" smtClean="0"/>
            <a:t> de las Unidades Productivas. </a:t>
          </a:r>
          <a:endParaRPr lang="es-PE" sz="1600" kern="1200" dirty="0"/>
        </a:p>
      </dsp:txBody>
      <dsp:txXfrm rot="-5400000">
        <a:off x="1068666" y="1750941"/>
        <a:ext cx="8337371" cy="901618"/>
      </dsp:txXfrm>
    </dsp:sp>
    <dsp:sp modelId="{399D78EF-14C3-4A48-91E9-A25ACE05FDCF}">
      <dsp:nvSpPr>
        <dsp:cNvPr id="0" name=""/>
        <dsp:cNvSpPr/>
      </dsp:nvSpPr>
      <dsp:spPr>
        <a:xfrm rot="5400000">
          <a:off x="-231910" y="3308068"/>
          <a:ext cx="1546072" cy="1082251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/>
            <a:t>3.</a:t>
          </a:r>
          <a:endParaRPr lang="es-PE" sz="2400" b="1" kern="1200" dirty="0"/>
        </a:p>
      </dsp:txBody>
      <dsp:txXfrm rot="-5400000">
        <a:off x="1" y="3617284"/>
        <a:ext cx="1082251" cy="463821"/>
      </dsp:txXfrm>
    </dsp:sp>
    <dsp:sp modelId="{DDA2C1BC-600C-47A2-BD9C-FB0C02488AC7}">
      <dsp:nvSpPr>
        <dsp:cNvPr id="0" name=""/>
        <dsp:cNvSpPr/>
      </dsp:nvSpPr>
      <dsp:spPr>
        <a:xfrm rot="5400000">
          <a:off x="4713161" y="-614441"/>
          <a:ext cx="1124325" cy="8386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La precisión sobre las disposiciones de la presente ley, así como </a:t>
          </a:r>
          <a:r>
            <a:rPr lang="es-PE" sz="1600" b="1" kern="1200" dirty="0" smtClean="0"/>
            <a:t>LA ASIGNACIÓN DE LOS RECURSOS AL MINISTERIO DE DESARROLLO E INCLUSIÓN SOCIAL SE REALIZARÁN A TRAVÉS DE LA RESPECTIVA REGLAMENTACIÓN </a:t>
          </a:r>
          <a:r>
            <a:rPr lang="es-PE" sz="1600" kern="1200" dirty="0" smtClean="0"/>
            <a:t>a ser propuesta por el Poder Ejecutivo según sus competencias. </a:t>
          </a:r>
          <a:endParaRPr lang="es-PE" sz="1600" kern="1200" dirty="0"/>
        </a:p>
      </dsp:txBody>
      <dsp:txXfrm rot="-5400000">
        <a:off x="1082251" y="3071354"/>
        <a:ext cx="8331261" cy="101455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04EF9-4C13-4442-9B52-9FA2FF3B7411}">
      <dsp:nvSpPr>
        <dsp:cNvPr id="0" name=""/>
        <dsp:cNvSpPr/>
      </dsp:nvSpPr>
      <dsp:spPr>
        <a:xfrm>
          <a:off x="-5818578" y="-880491"/>
          <a:ext cx="6848723" cy="6848723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CD434-6655-4CDD-825B-8548E0212029}">
      <dsp:nvSpPr>
        <dsp:cNvPr id="0" name=""/>
        <dsp:cNvSpPr/>
      </dsp:nvSpPr>
      <dsp:spPr>
        <a:xfrm>
          <a:off x="603698" y="624198"/>
          <a:ext cx="8672833" cy="16587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689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/>
            <a:t>REDUCIR LOS ÍNDICES DE POBREZA </a:t>
          </a:r>
          <a:r>
            <a:rPr lang="es-PE" sz="2400" kern="1200" dirty="0" smtClean="0"/>
            <a:t>a través de la auto-sostenibilidad nutricional de la población en situación de vulnerabilidad, así como la </a:t>
          </a:r>
          <a:r>
            <a:rPr lang="es-PE" sz="2400" b="1" kern="1200" dirty="0" smtClean="0"/>
            <a:t>MEJORA DEL DESARROLLO DE CAPACIDADES. </a:t>
          </a:r>
        </a:p>
      </dsp:txBody>
      <dsp:txXfrm>
        <a:off x="603698" y="624198"/>
        <a:ext cx="8672833" cy="1658738"/>
      </dsp:txXfrm>
    </dsp:sp>
    <dsp:sp modelId="{303F6A3A-D323-48FA-84AC-51D2F188BE72}">
      <dsp:nvSpPr>
        <dsp:cNvPr id="0" name=""/>
        <dsp:cNvSpPr/>
      </dsp:nvSpPr>
      <dsp:spPr>
        <a:xfrm>
          <a:off x="-83680" y="545151"/>
          <a:ext cx="1816832" cy="18168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93197-62C9-477C-B855-19E7EAB3A52B}">
      <dsp:nvSpPr>
        <dsp:cNvPr id="0" name=""/>
        <dsp:cNvSpPr/>
      </dsp:nvSpPr>
      <dsp:spPr>
        <a:xfrm>
          <a:off x="687364" y="2907440"/>
          <a:ext cx="8505501" cy="1453465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3689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2400" b="1" kern="1200" dirty="0" smtClean="0"/>
            <a:t>PROTEGER LA SALUD DE LA MUJER </a:t>
          </a:r>
          <a:r>
            <a:rPr lang="es-PE" sz="2400" kern="1200" dirty="0" smtClean="0"/>
            <a:t>durante la gestación y lactancia, a través del apoyo alimentario; así como </a:t>
          </a:r>
          <a:r>
            <a:rPr lang="es-PE" sz="2400" b="1" kern="1200" dirty="0" smtClean="0"/>
            <a:t>PREVENIR LAS CARENCIAS NUTRICIONALES DEL ADULTO MAYOR</a:t>
          </a:r>
          <a:r>
            <a:rPr lang="es-PE" sz="2400" kern="1200" dirty="0" smtClean="0"/>
            <a:t>.</a:t>
          </a:r>
          <a:endParaRPr lang="es-PE" sz="2400" b="1" kern="1200" dirty="0"/>
        </a:p>
      </dsp:txBody>
      <dsp:txXfrm>
        <a:off x="687364" y="2907440"/>
        <a:ext cx="8505501" cy="1453465"/>
      </dsp:txXfrm>
    </dsp:sp>
    <dsp:sp modelId="{F7493F84-957F-4418-A746-2A7C49502B04}">
      <dsp:nvSpPr>
        <dsp:cNvPr id="0" name=""/>
        <dsp:cNvSpPr/>
      </dsp:nvSpPr>
      <dsp:spPr>
        <a:xfrm>
          <a:off x="-83680" y="2725757"/>
          <a:ext cx="1816832" cy="181683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E22E6-8E66-4237-AE37-D5EF2183D13F}">
      <dsp:nvSpPr>
        <dsp:cNvPr id="0" name=""/>
        <dsp:cNvSpPr/>
      </dsp:nvSpPr>
      <dsp:spPr>
        <a:xfrm>
          <a:off x="3074851" y="661"/>
          <a:ext cx="1978297" cy="773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El Progreso Social</a:t>
          </a:r>
          <a:endParaRPr lang="es-PE" sz="1800" kern="1200" dirty="0"/>
        </a:p>
      </dsp:txBody>
      <dsp:txXfrm>
        <a:off x="3097518" y="23328"/>
        <a:ext cx="1932963" cy="728572"/>
      </dsp:txXfrm>
    </dsp:sp>
    <dsp:sp modelId="{7006E437-9721-40E5-94A1-C020357B678D}">
      <dsp:nvSpPr>
        <dsp:cNvPr id="0" name=""/>
        <dsp:cNvSpPr/>
      </dsp:nvSpPr>
      <dsp:spPr>
        <a:xfrm rot="5400000">
          <a:off x="3918892" y="793915"/>
          <a:ext cx="290214" cy="348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/>
        </a:p>
      </dsp:txBody>
      <dsp:txXfrm rot="-5400000">
        <a:off x="3959522" y="822936"/>
        <a:ext cx="208955" cy="203150"/>
      </dsp:txXfrm>
    </dsp:sp>
    <dsp:sp modelId="{D260FD3A-1AA4-4316-A3CE-612681ED0A93}">
      <dsp:nvSpPr>
        <dsp:cNvPr id="0" name=""/>
        <dsp:cNvSpPr/>
      </dsp:nvSpPr>
      <dsp:spPr>
        <a:xfrm>
          <a:off x="3074851" y="1161520"/>
          <a:ext cx="1978297" cy="773906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Impulso de la Economía	</a:t>
          </a:r>
          <a:endParaRPr lang="es-PE" sz="1800" kern="1200" dirty="0"/>
        </a:p>
      </dsp:txBody>
      <dsp:txXfrm>
        <a:off x="3097518" y="1184187"/>
        <a:ext cx="1932963" cy="728572"/>
      </dsp:txXfrm>
    </dsp:sp>
    <dsp:sp modelId="{8569F40A-1654-4816-B2FC-F5CD95215091}">
      <dsp:nvSpPr>
        <dsp:cNvPr id="0" name=""/>
        <dsp:cNvSpPr/>
      </dsp:nvSpPr>
      <dsp:spPr>
        <a:xfrm rot="5400000">
          <a:off x="3918892" y="1954774"/>
          <a:ext cx="290214" cy="348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/>
        </a:p>
      </dsp:txBody>
      <dsp:txXfrm rot="-5400000">
        <a:off x="3959522" y="1983795"/>
        <a:ext cx="208955" cy="203150"/>
      </dsp:txXfrm>
    </dsp:sp>
    <dsp:sp modelId="{129B0D4A-532C-4BD4-8975-342E945C5F3A}">
      <dsp:nvSpPr>
        <dsp:cNvPr id="0" name=""/>
        <dsp:cNvSpPr/>
      </dsp:nvSpPr>
      <dsp:spPr>
        <a:xfrm>
          <a:off x="3074851" y="2322380"/>
          <a:ext cx="1978297" cy="77390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Inserción en la Productividad</a:t>
          </a:r>
          <a:endParaRPr lang="es-PE" sz="1800" kern="1200" dirty="0"/>
        </a:p>
      </dsp:txBody>
      <dsp:txXfrm>
        <a:off x="3097518" y="2345047"/>
        <a:ext cx="1932963" cy="728572"/>
      </dsp:txXfrm>
    </dsp:sp>
    <dsp:sp modelId="{4DDB2EBA-D81F-49E1-AFE7-E31F3B475185}">
      <dsp:nvSpPr>
        <dsp:cNvPr id="0" name=""/>
        <dsp:cNvSpPr/>
      </dsp:nvSpPr>
      <dsp:spPr>
        <a:xfrm rot="5400000">
          <a:off x="3918892" y="3115634"/>
          <a:ext cx="290214" cy="348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/>
        </a:p>
      </dsp:txBody>
      <dsp:txXfrm rot="-5400000">
        <a:off x="3959522" y="3144655"/>
        <a:ext cx="208955" cy="203150"/>
      </dsp:txXfrm>
    </dsp:sp>
    <dsp:sp modelId="{C8CAFE38-D12A-45A5-B8B7-A67635F7BA0F}">
      <dsp:nvSpPr>
        <dsp:cNvPr id="0" name=""/>
        <dsp:cNvSpPr/>
      </dsp:nvSpPr>
      <dsp:spPr>
        <a:xfrm>
          <a:off x="3074851" y="3483239"/>
          <a:ext cx="1978297" cy="773906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Impulso a la Participación</a:t>
          </a:r>
          <a:endParaRPr lang="es-PE" sz="1800" kern="1200" dirty="0"/>
        </a:p>
      </dsp:txBody>
      <dsp:txXfrm>
        <a:off x="3097518" y="3505906"/>
        <a:ext cx="1932963" cy="728572"/>
      </dsp:txXfrm>
    </dsp:sp>
    <dsp:sp modelId="{CF1C0FB8-8F60-43BB-92F4-F5F5C5558FEC}">
      <dsp:nvSpPr>
        <dsp:cNvPr id="0" name=""/>
        <dsp:cNvSpPr/>
      </dsp:nvSpPr>
      <dsp:spPr>
        <a:xfrm rot="5400000">
          <a:off x="3918892" y="4276493"/>
          <a:ext cx="290214" cy="348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/>
        </a:p>
      </dsp:txBody>
      <dsp:txXfrm rot="-5400000">
        <a:off x="3959522" y="4305514"/>
        <a:ext cx="208955" cy="203150"/>
      </dsp:txXfrm>
    </dsp:sp>
    <dsp:sp modelId="{27A37DE9-8C14-4E82-ABBB-924FC46DBD8B}">
      <dsp:nvSpPr>
        <dsp:cNvPr id="0" name=""/>
        <dsp:cNvSpPr/>
      </dsp:nvSpPr>
      <dsp:spPr>
        <a:xfrm>
          <a:off x="3074851" y="4644099"/>
          <a:ext cx="1978297" cy="77390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smtClean="0"/>
            <a:t>Asegurar la autosostenibilidad</a:t>
          </a:r>
          <a:endParaRPr lang="es-PE" sz="1800" kern="1200" dirty="0"/>
        </a:p>
      </dsp:txBody>
      <dsp:txXfrm>
        <a:off x="3097518" y="4666766"/>
        <a:ext cx="1932963" cy="728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15D7C-4E50-4037-BCCA-6A8B13E7FD73}">
      <dsp:nvSpPr>
        <dsp:cNvPr id="0" name=""/>
        <dsp:cNvSpPr/>
      </dsp:nvSpPr>
      <dsp:spPr>
        <a:xfrm>
          <a:off x="0" y="0"/>
          <a:ext cx="9105274" cy="541866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ARTÍCULO 4</a:t>
          </a:r>
          <a:r>
            <a:rPr lang="es-PE" sz="1800" kern="1200" dirty="0" smtClean="0"/>
            <a:t>. </a:t>
          </a:r>
          <a:r>
            <a:rPr lang="es-PE" sz="1800" b="1" kern="1200" dirty="0" smtClean="0"/>
            <a:t>DEFINICIONES</a:t>
          </a:r>
          <a:endParaRPr lang="es-PE" sz="1800" kern="1200" dirty="0" smtClean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Para los efectos de la presente ley se entiende por: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u="sng" kern="1200" dirty="0" smtClean="0"/>
            <a:t>-Programa de Complementación Alimentaria</a:t>
          </a:r>
          <a:r>
            <a:rPr lang="es-PE" sz="1800" kern="1200" dirty="0" smtClean="0"/>
            <a:t>: Programa que brinda apoyo alimentario a sus usuarios a través de los Centros de Atención agrupado en diversas modalidades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u="sng" kern="1200" dirty="0" smtClean="0"/>
            <a:t>-Unidades Productivas</a:t>
          </a:r>
          <a:r>
            <a:rPr lang="es-PE" sz="1800" b="1" kern="1200" dirty="0" smtClean="0"/>
            <a:t>: </a:t>
          </a:r>
          <a:r>
            <a:rPr lang="es-PE" sz="1800" kern="1200" dirty="0" smtClean="0"/>
            <a:t>Comedores Populares que generan productos y/o servicios  para su </a:t>
          </a:r>
          <a:r>
            <a:rPr lang="es-PE" sz="1800" kern="1200" dirty="0" err="1" smtClean="0"/>
            <a:t>autosostenimiento</a:t>
          </a:r>
          <a:r>
            <a:rPr lang="es-PE" sz="1800" kern="1200" dirty="0" smtClean="0"/>
            <a:t> y generación de empleo.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u="sng" kern="1200" dirty="0" smtClean="0"/>
            <a:t>-Comedores: </a:t>
          </a:r>
          <a:r>
            <a:rPr lang="es-PE" sz="1800" kern="1200" dirty="0" smtClean="0"/>
            <a:t>Organizaciones</a:t>
          </a:r>
          <a:r>
            <a:rPr lang="es-PE" sz="1800" b="1" kern="1200" dirty="0" smtClean="0"/>
            <a:t> </a:t>
          </a:r>
          <a:r>
            <a:rPr lang="es-PE" sz="1800" kern="1200" dirty="0" smtClean="0"/>
            <a:t>Sociales de Base conformadas por personas, que tienen como actividad  principal la preparación de alimentos y el apoyo social. Pueden ser Comedor Popular, Comedor de Clubes de Madre y otros afines.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u="sng" kern="1200" dirty="0" smtClean="0"/>
            <a:t>-Gobiernos Locales</a:t>
          </a:r>
          <a:r>
            <a:rPr lang="es-PE" sz="1800" b="1" kern="1200" dirty="0" smtClean="0"/>
            <a:t>: </a:t>
          </a:r>
          <a:r>
            <a:rPr lang="es-PE" sz="1800" kern="1200" dirty="0" smtClean="0"/>
            <a:t>Municipalidades provinciales y distritales a las cuales se les ha transferido el Programa de Complementación Alimentaria.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-</a:t>
          </a:r>
          <a:r>
            <a:rPr lang="es-PE" sz="1800" b="1" u="sng" kern="1200" dirty="0" smtClean="0"/>
            <a:t>Centro de Atención: </a:t>
          </a:r>
          <a:r>
            <a:rPr lang="es-PE" sz="1800" kern="1200" dirty="0" smtClean="0"/>
            <a:t>Es la entidad, organización y/o colectivo de personas a través del cual se entrega del apoyo alimentaria los usuarios del programa,  sea preparado o en crudo, según la modalidad de atención que pertenezcan. </a:t>
          </a:r>
          <a:endParaRPr lang="es-PE" sz="1800" kern="1200" dirty="0"/>
        </a:p>
      </dsp:txBody>
      <dsp:txXfrm>
        <a:off x="2362921" y="0"/>
        <a:ext cx="6742352" cy="5418667"/>
      </dsp:txXfrm>
    </dsp:sp>
    <dsp:sp modelId="{827083C9-2FE4-45F1-BCD8-9E87143C9A0B}">
      <dsp:nvSpPr>
        <dsp:cNvPr id="0" name=""/>
        <dsp:cNvSpPr/>
      </dsp:nvSpPr>
      <dsp:spPr>
        <a:xfrm>
          <a:off x="379583" y="341180"/>
          <a:ext cx="1801769" cy="44595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1000" r="-1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7DC53-05E7-4B3F-A132-98BD9BB37231}">
      <dsp:nvSpPr>
        <dsp:cNvPr id="0" name=""/>
        <dsp:cNvSpPr/>
      </dsp:nvSpPr>
      <dsp:spPr>
        <a:xfrm>
          <a:off x="0" y="0"/>
          <a:ext cx="8843748" cy="12299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/>
            <a:t>ARTÍCULO 5. DENOMINACIÓN</a:t>
          </a:r>
          <a:endParaRPr lang="es-PE" sz="17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Las Unidades Productivas desarrolladas en los Comedores como modalidad del Programa de Complementación Alimentaria se denominarán Comedores Populares Productivos (CPP).</a:t>
          </a:r>
          <a:endParaRPr lang="es-PE" sz="1800" kern="1200" dirty="0"/>
        </a:p>
      </dsp:txBody>
      <dsp:txXfrm>
        <a:off x="1891749" y="0"/>
        <a:ext cx="6951998" cy="1229998"/>
      </dsp:txXfrm>
    </dsp:sp>
    <dsp:sp modelId="{32BB350A-E97F-44CC-84C0-9FB48C4052C5}">
      <dsp:nvSpPr>
        <dsp:cNvPr id="0" name=""/>
        <dsp:cNvSpPr/>
      </dsp:nvSpPr>
      <dsp:spPr>
        <a:xfrm>
          <a:off x="122999" y="122999"/>
          <a:ext cx="1768749" cy="9839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2A299-46A2-4AF8-87BD-0599CDC0EC61}">
      <dsp:nvSpPr>
        <dsp:cNvPr id="0" name=""/>
        <dsp:cNvSpPr/>
      </dsp:nvSpPr>
      <dsp:spPr>
        <a:xfrm>
          <a:off x="0" y="1352998"/>
          <a:ext cx="8843748" cy="1229998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ARTÍCULO 6. CONFORMACIÓN</a:t>
          </a:r>
          <a:endParaRPr lang="es-PE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Las Unidades Productivas estarán conformadas por los Comedores que estén constituidos como modalidad del Programa de Complementación Alimentaria (PCA).</a:t>
          </a:r>
          <a:endParaRPr lang="es-PE" sz="1800" kern="1200" dirty="0"/>
        </a:p>
      </dsp:txBody>
      <dsp:txXfrm>
        <a:off x="1891749" y="1352998"/>
        <a:ext cx="6951998" cy="1229998"/>
      </dsp:txXfrm>
    </dsp:sp>
    <dsp:sp modelId="{1937B785-38C7-4073-9073-B24077C0C75C}">
      <dsp:nvSpPr>
        <dsp:cNvPr id="0" name=""/>
        <dsp:cNvSpPr/>
      </dsp:nvSpPr>
      <dsp:spPr>
        <a:xfrm>
          <a:off x="122999" y="1475998"/>
          <a:ext cx="1768749" cy="9839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37616-B76D-4B88-BD51-AF2B7EB5476A}">
      <dsp:nvSpPr>
        <dsp:cNvPr id="0" name=""/>
        <dsp:cNvSpPr/>
      </dsp:nvSpPr>
      <dsp:spPr>
        <a:xfrm>
          <a:off x="0" y="2705996"/>
          <a:ext cx="8843748" cy="1229998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ARTÍCULO 7. ORGANIZACIÓN</a:t>
          </a:r>
          <a:endParaRPr lang="es-PE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La organización de las Unidades Productivas se regirá de acuerdo a la organización de los Centros de Atención y su normativa aplicable.</a:t>
          </a:r>
          <a:endParaRPr lang="es-PE" sz="1800" kern="1200" dirty="0"/>
        </a:p>
      </dsp:txBody>
      <dsp:txXfrm>
        <a:off x="1891749" y="2705996"/>
        <a:ext cx="6951998" cy="1229998"/>
      </dsp:txXfrm>
    </dsp:sp>
    <dsp:sp modelId="{6E5D4678-2C92-484D-A610-B2BF63CF85EC}">
      <dsp:nvSpPr>
        <dsp:cNvPr id="0" name=""/>
        <dsp:cNvSpPr/>
      </dsp:nvSpPr>
      <dsp:spPr>
        <a:xfrm>
          <a:off x="122999" y="2828996"/>
          <a:ext cx="1768749" cy="9839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CCD52-59AE-46FD-9163-C2B93812CDA9}">
      <dsp:nvSpPr>
        <dsp:cNvPr id="0" name=""/>
        <dsp:cNvSpPr/>
      </dsp:nvSpPr>
      <dsp:spPr>
        <a:xfrm>
          <a:off x="0" y="4006240"/>
          <a:ext cx="8843748" cy="141567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ARTÍCULO 8. FUNCIONAMIENTO</a:t>
          </a:r>
          <a:endParaRPr lang="es-PE" sz="18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700" kern="1200" dirty="0" smtClean="0"/>
            <a:t>Las Unidades Productivas de los Comedores operarán y se gestionarán en los mismos Centros de Atención que conforman cada comedor y se regirán según el “Reglamento de las Modalidades de Atención del Programa de Complementación Alimentaria” u otras normas aplicables.</a:t>
          </a:r>
          <a:endParaRPr lang="es-PE" sz="1700" kern="1200" dirty="0"/>
        </a:p>
      </dsp:txBody>
      <dsp:txXfrm>
        <a:off x="1891749" y="4006240"/>
        <a:ext cx="6951998" cy="1415679"/>
      </dsp:txXfrm>
    </dsp:sp>
    <dsp:sp modelId="{3C8F0B57-2CC1-4BCE-93A3-BA077832F190}">
      <dsp:nvSpPr>
        <dsp:cNvPr id="0" name=""/>
        <dsp:cNvSpPr/>
      </dsp:nvSpPr>
      <dsp:spPr>
        <a:xfrm>
          <a:off x="122999" y="4274835"/>
          <a:ext cx="1768749" cy="9839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EBDC1-D51B-4873-A666-158B8C0F1E73}">
      <dsp:nvSpPr>
        <dsp:cNvPr id="0" name=""/>
        <dsp:cNvSpPr/>
      </dsp:nvSpPr>
      <dsp:spPr>
        <a:xfrm>
          <a:off x="0" y="0"/>
          <a:ext cx="8968629" cy="21177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ARTÍCULO 9. PROCEDIMIENTO</a:t>
          </a:r>
          <a:endParaRPr lang="es-PE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Los Unidades Productivos se desarrollarán en horarios complementarios a las actividades desarrolladas por los Comedores en las que operan. </a:t>
          </a:r>
          <a:endParaRPr lang="es-PE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Las Unidades Productivas desarrollarán productos y/o servicios que permitan el </a:t>
          </a:r>
          <a:r>
            <a:rPr lang="es-PE" sz="1800" kern="1200" dirty="0" err="1" smtClean="0"/>
            <a:t>autosostenimiento</a:t>
          </a:r>
          <a:r>
            <a:rPr lang="es-PE" sz="1800" kern="1200" dirty="0" smtClean="0"/>
            <a:t> del Comedor a través de la </a:t>
          </a:r>
          <a:r>
            <a:rPr lang="es-PE" sz="1800" kern="1200" dirty="0" err="1" smtClean="0"/>
            <a:t>autoprovisión</a:t>
          </a:r>
          <a:r>
            <a:rPr lang="es-PE" sz="1800" kern="1200" dirty="0" smtClean="0"/>
            <a:t> de insumos; y/o comercialización de los mismos.</a:t>
          </a:r>
          <a:endParaRPr lang="es-PE" sz="1800" kern="1200" dirty="0"/>
        </a:p>
      </dsp:txBody>
      <dsp:txXfrm>
        <a:off x="2086986" y="0"/>
        <a:ext cx="6881643" cy="2117763"/>
      </dsp:txXfrm>
    </dsp:sp>
    <dsp:sp modelId="{6B122DA8-B151-41A5-A601-30099FFA2135}">
      <dsp:nvSpPr>
        <dsp:cNvPr id="0" name=""/>
        <dsp:cNvSpPr/>
      </dsp:nvSpPr>
      <dsp:spPr>
        <a:xfrm>
          <a:off x="272551" y="148819"/>
          <a:ext cx="1694782" cy="18201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E3983-6FC0-4114-8AA0-794B37DDCAE8}">
      <dsp:nvSpPr>
        <dsp:cNvPr id="0" name=""/>
        <dsp:cNvSpPr/>
      </dsp:nvSpPr>
      <dsp:spPr>
        <a:xfrm>
          <a:off x="177423" y="2417272"/>
          <a:ext cx="8804854" cy="2995083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ARTÍCULO 10. CAPACITACIÓN</a:t>
          </a:r>
          <a:endParaRPr lang="es-PE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El desarrollo y fortalecimiento de capacidades se desarrollarán a través de talleres y según las especialidades productivas  propias a cada región. Estas estarán a cargo del Ministerio de Desarrollo e Inclusión Social, en coordinación con las actividades de desarrollo y fortalecimiento de capacidades que se realizan dentro del Programa de Complementación Alimentaria.  </a:t>
          </a:r>
          <a:endParaRPr lang="es-PE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Las capacitaciones estarán destinadas para las Unidades Productivas de cada comedor; así como, para la población de la zona donde se ubica el mismo, permitiéndoles así la adquisición de conocimientos </a:t>
          </a:r>
          <a:r>
            <a:rPr lang="es-PE" sz="1400" kern="1200" dirty="0" smtClean="0"/>
            <a:t>y desarrollo de capacidades.</a:t>
          </a:r>
          <a:endParaRPr lang="es-PE" sz="1400" kern="1200" dirty="0"/>
        </a:p>
      </dsp:txBody>
      <dsp:txXfrm>
        <a:off x="2226299" y="2417272"/>
        <a:ext cx="6755977" cy="2995083"/>
      </dsp:txXfrm>
    </dsp:sp>
    <dsp:sp modelId="{32E0B44D-D57C-4F04-9486-6602333E5B0C}">
      <dsp:nvSpPr>
        <dsp:cNvPr id="0" name=""/>
        <dsp:cNvSpPr/>
      </dsp:nvSpPr>
      <dsp:spPr>
        <a:xfrm>
          <a:off x="305233" y="2940069"/>
          <a:ext cx="1711233" cy="18949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37794-4FF9-4C33-BE9B-D17004B89E10}">
      <dsp:nvSpPr>
        <dsp:cNvPr id="0" name=""/>
        <dsp:cNvSpPr/>
      </dsp:nvSpPr>
      <dsp:spPr>
        <a:xfrm>
          <a:off x="0" y="0"/>
          <a:ext cx="8871984" cy="30634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ARTÍCULO 11. CONVENIOS INTERINSTITUCIONALES</a:t>
          </a:r>
          <a:endParaRPr lang="es-PE" sz="18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700" kern="1200" dirty="0" smtClean="0"/>
            <a:t>Se promoverá convenios interinstitucionales con Entidades Nacionales como universidades, Institutos, entre otros; y entidades Internacionales de carácter público o privado, para el desarrollo de las capacitaciones y asesoramiento en las actividades productivas realizadas por la Unidades Productivas. Del mismo modo,  se promoverá las acciones de voluntariado con Instituciones Públicas o Privadas, para el desarrollo de las capacitaciones.</a:t>
          </a:r>
          <a:endParaRPr lang="es-P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700" kern="1200" dirty="0" smtClean="0"/>
            <a:t>La presente ley se articulará con la Ley N°28044, Ley General de Educación, permitiendo certificar las capacidades técnicas –productivas desarrolladas por las personas que cumplan los requisitos establecidos por los Centros de Educación Técnico –Productiv</a:t>
          </a:r>
          <a:r>
            <a:rPr lang="es-PE" sz="1800" kern="1200" dirty="0" smtClean="0"/>
            <a:t>a u otras entidades similares.</a:t>
          </a:r>
          <a:endParaRPr lang="es-PE" sz="1800" kern="1200" dirty="0"/>
        </a:p>
      </dsp:txBody>
      <dsp:txXfrm>
        <a:off x="1955175" y="0"/>
        <a:ext cx="6916808" cy="3063440"/>
      </dsp:txXfrm>
    </dsp:sp>
    <dsp:sp modelId="{93E71CDF-7EF2-4C01-8E24-8A98CA7811ED}">
      <dsp:nvSpPr>
        <dsp:cNvPr id="0" name=""/>
        <dsp:cNvSpPr/>
      </dsp:nvSpPr>
      <dsp:spPr>
        <a:xfrm>
          <a:off x="48107" y="24162"/>
          <a:ext cx="1757681" cy="28523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B40BE-5CE1-4EF8-A380-B7992E8F9BD6}">
      <dsp:nvSpPr>
        <dsp:cNvPr id="0" name=""/>
        <dsp:cNvSpPr/>
      </dsp:nvSpPr>
      <dsp:spPr>
        <a:xfrm>
          <a:off x="0" y="3250291"/>
          <a:ext cx="8871984" cy="206917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ARTÍCULO 12.  FINANCIAMIENTO</a:t>
          </a:r>
          <a:endParaRPr lang="es-PE" sz="18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700" kern="1200" dirty="0" smtClean="0"/>
            <a:t>El Ministerio de Desarrollo e Inclusión Social, Gobiernos Regionales, Gobiernos Locales quedan facultados para poder realizar acciones y actividades a favor de las Unidades Productivas en los Comedores Populares incluidos en el Programa de Complementación Alimentaria con cargo a su presupuesto asignado en la Ley de Presupuesto de cada año, respetando su autonomía presupuestal, y/o cooperación internacional.</a:t>
          </a:r>
          <a:r>
            <a:rPr lang="es-PE" sz="1800" kern="1200" dirty="0" smtClean="0"/>
            <a:t>  </a:t>
          </a:r>
          <a:endParaRPr lang="es-PE" sz="1700" kern="1200" dirty="0"/>
        </a:p>
      </dsp:txBody>
      <dsp:txXfrm>
        <a:off x="1955175" y="3250291"/>
        <a:ext cx="6916808" cy="2069175"/>
      </dsp:txXfrm>
    </dsp:sp>
    <dsp:sp modelId="{1C961DA0-BE14-4C9F-A7AE-31A2D7B30028}">
      <dsp:nvSpPr>
        <dsp:cNvPr id="0" name=""/>
        <dsp:cNvSpPr/>
      </dsp:nvSpPr>
      <dsp:spPr>
        <a:xfrm>
          <a:off x="218910" y="3449726"/>
          <a:ext cx="1698133" cy="165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075BC-DC6C-406E-B61C-3362D5EB21D7}">
      <dsp:nvSpPr>
        <dsp:cNvPr id="0" name=""/>
        <dsp:cNvSpPr/>
      </dsp:nvSpPr>
      <dsp:spPr>
        <a:xfrm rot="5400000">
          <a:off x="-406422" y="412417"/>
          <a:ext cx="2901594" cy="20767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900" b="1" kern="1200" dirty="0" smtClean="0"/>
            <a:t>ARTÍCULO 13. CENTROS DE ATENCIÓN</a:t>
          </a:r>
          <a:endParaRPr lang="es-PE" sz="1900" kern="1200" dirty="0"/>
        </a:p>
      </dsp:txBody>
      <dsp:txXfrm rot="-5400000">
        <a:off x="5996" y="1038380"/>
        <a:ext cx="2076759" cy="824835"/>
      </dsp:txXfrm>
    </dsp:sp>
    <dsp:sp modelId="{BF6EFA9E-3DEF-4CE1-B116-9C692CB6CC38}">
      <dsp:nvSpPr>
        <dsp:cNvPr id="0" name=""/>
        <dsp:cNvSpPr/>
      </dsp:nvSpPr>
      <dsp:spPr>
        <a:xfrm rot="5400000">
          <a:off x="4329756" y="-2200645"/>
          <a:ext cx="1907110" cy="6424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/>
            <a:t>Los Centros de Atención de los Comedores son los órganos administrativos de las Unidades Productivas y desarrollarán todas las funciones que rigen en su normativa vigente.  </a:t>
          </a:r>
          <a:endParaRPr lang="es-PE" sz="2400" kern="1200" dirty="0"/>
        </a:p>
      </dsp:txBody>
      <dsp:txXfrm rot="-5400000">
        <a:off x="2071280" y="150928"/>
        <a:ext cx="6330967" cy="17209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C3748-018D-4A8E-95FF-70AB29D2D80C}">
      <dsp:nvSpPr>
        <dsp:cNvPr id="0" name=""/>
        <dsp:cNvSpPr/>
      </dsp:nvSpPr>
      <dsp:spPr>
        <a:xfrm rot="10800000">
          <a:off x="804905" y="175592"/>
          <a:ext cx="8256256" cy="93336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17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En los últimos años, el país ha vivido una prosperidad económica que se ve reflejada a través de la reducción de más del 50% de los índices de pobreza</a:t>
          </a:r>
          <a:endParaRPr lang="es-PE" sz="1800" b="1" kern="1200" dirty="0"/>
        </a:p>
      </dsp:txBody>
      <dsp:txXfrm rot="10800000">
        <a:off x="1038245" y="175592"/>
        <a:ext cx="8022916" cy="933360"/>
      </dsp:txXfrm>
    </dsp:sp>
    <dsp:sp modelId="{DC9AA182-9C2B-4D75-A066-DDA85FF64EB6}">
      <dsp:nvSpPr>
        <dsp:cNvPr id="0" name=""/>
        <dsp:cNvSpPr/>
      </dsp:nvSpPr>
      <dsp:spPr>
        <a:xfrm>
          <a:off x="63914" y="229212"/>
          <a:ext cx="996019" cy="996019"/>
        </a:xfrm>
        <a:prstGeom prst="rightArrow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9D6E1-8953-4B43-8FA7-F1929B1505BF}">
      <dsp:nvSpPr>
        <dsp:cNvPr id="0" name=""/>
        <dsp:cNvSpPr/>
      </dsp:nvSpPr>
      <dsp:spPr>
        <a:xfrm rot="10800000">
          <a:off x="445414" y="1302327"/>
          <a:ext cx="8615747" cy="978360"/>
        </a:xfrm>
        <a:prstGeom prst="homePlat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17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El crecimiento económico se empleó para los incrementos en las asignaciones presupuestales de los programas sociales, y por ende, en las mejoras de las políticas públicas del país</a:t>
          </a:r>
          <a:endParaRPr lang="es-PE" sz="1800" b="1" kern="1200" dirty="0"/>
        </a:p>
      </dsp:txBody>
      <dsp:txXfrm rot="10800000">
        <a:off x="690004" y="1302327"/>
        <a:ext cx="8371157" cy="978360"/>
      </dsp:txXfrm>
    </dsp:sp>
    <dsp:sp modelId="{CDB9BB1C-4B37-43E9-8BE8-923A2EE19804}">
      <dsp:nvSpPr>
        <dsp:cNvPr id="0" name=""/>
        <dsp:cNvSpPr/>
      </dsp:nvSpPr>
      <dsp:spPr>
        <a:xfrm>
          <a:off x="0" y="1240489"/>
          <a:ext cx="996019" cy="996019"/>
        </a:xfrm>
        <a:prstGeom prst="rightArrow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D2FA6-566C-4361-A932-DBD605953C88}">
      <dsp:nvSpPr>
        <dsp:cNvPr id="0" name=""/>
        <dsp:cNvSpPr/>
      </dsp:nvSpPr>
      <dsp:spPr>
        <a:xfrm rot="10800000">
          <a:off x="642666" y="2426094"/>
          <a:ext cx="8418407" cy="851069"/>
        </a:xfrm>
        <a:prstGeom prst="homePlat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17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A pesar de ello, aún se pueden visualizar altos índices de pobreza y malnutrición entre la población rural del país.</a:t>
          </a:r>
          <a:endParaRPr lang="es-PE" sz="1800" kern="1200" dirty="0"/>
        </a:p>
      </dsp:txBody>
      <dsp:txXfrm rot="10800000">
        <a:off x="855433" y="2426094"/>
        <a:ext cx="8205640" cy="851069"/>
      </dsp:txXfrm>
    </dsp:sp>
    <dsp:sp modelId="{33359E0F-D44F-4B23-906C-EE2ADAB54078}">
      <dsp:nvSpPr>
        <dsp:cNvPr id="0" name=""/>
        <dsp:cNvSpPr/>
      </dsp:nvSpPr>
      <dsp:spPr>
        <a:xfrm>
          <a:off x="119452" y="2331646"/>
          <a:ext cx="996019" cy="996019"/>
        </a:xfrm>
        <a:prstGeom prst="rightArrow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1982D-D9E1-4DF9-8E7B-41B5EC197314}">
      <dsp:nvSpPr>
        <dsp:cNvPr id="0" name=""/>
        <dsp:cNvSpPr/>
      </dsp:nvSpPr>
      <dsp:spPr>
        <a:xfrm rot="10800000">
          <a:off x="620279" y="3492455"/>
          <a:ext cx="8440882" cy="996019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17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El Director del Hemisferio Occidental del Fondo Monetario Internacional, indica que el principal desafío de política social en el futuro es la erradicación de los focos de pobreza y exclusión social</a:t>
          </a:r>
          <a:endParaRPr lang="es-PE" sz="1800" kern="1200" dirty="0"/>
        </a:p>
      </dsp:txBody>
      <dsp:txXfrm rot="10800000">
        <a:off x="869284" y="3492455"/>
        <a:ext cx="8191877" cy="996019"/>
      </dsp:txXfrm>
    </dsp:sp>
    <dsp:sp modelId="{F0DE6AA0-E86B-4B04-A5E1-A3956097BDED}">
      <dsp:nvSpPr>
        <dsp:cNvPr id="0" name=""/>
        <dsp:cNvSpPr/>
      </dsp:nvSpPr>
      <dsp:spPr>
        <a:xfrm>
          <a:off x="47171" y="3492465"/>
          <a:ext cx="996019" cy="996019"/>
        </a:xfrm>
        <a:prstGeom prst="rightArrow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066A5-F7B5-47AC-AE6C-32F731BB7179}">
      <dsp:nvSpPr>
        <dsp:cNvPr id="0" name=""/>
        <dsp:cNvSpPr/>
      </dsp:nvSpPr>
      <dsp:spPr>
        <a:xfrm rot="5400000">
          <a:off x="-273791" y="271894"/>
          <a:ext cx="1783917" cy="124874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/>
            <a:t>POBREZA</a:t>
          </a:r>
        </a:p>
      </dsp:txBody>
      <dsp:txXfrm rot="-5400000">
        <a:off x="-6203" y="628677"/>
        <a:ext cx="1248742" cy="535175"/>
      </dsp:txXfrm>
    </dsp:sp>
    <dsp:sp modelId="{B125C459-FA10-46BA-9403-A1AD29D20855}">
      <dsp:nvSpPr>
        <dsp:cNvPr id="0" name=""/>
        <dsp:cNvSpPr/>
      </dsp:nvSpPr>
      <dsp:spPr>
        <a:xfrm rot="5400000">
          <a:off x="4545172" y="-3346450"/>
          <a:ext cx="1159546" cy="7852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El </a:t>
          </a:r>
          <a:r>
            <a:rPr lang="es-PE" sz="1800" b="1" kern="1200" dirty="0" smtClean="0"/>
            <a:t>21,8</a:t>
          </a:r>
          <a:r>
            <a:rPr lang="es-PE" sz="1800" kern="1200" dirty="0" smtClean="0"/>
            <a:t>% de la población del país se encontraba en situación de pobreza monetaria </a:t>
          </a:r>
          <a:endParaRPr lang="es-PE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La pobreza monetaria extrema alcanzó al </a:t>
          </a:r>
          <a:r>
            <a:rPr lang="es-PE" sz="1800" b="1" kern="1200" dirty="0" smtClean="0"/>
            <a:t>4,1%</a:t>
          </a:r>
          <a:r>
            <a:rPr lang="es-PE" sz="1800" kern="1200" dirty="0" smtClean="0"/>
            <a:t> de la población y solo se redujo en 0,2 punto porcentual, en comparación con el año 2014</a:t>
          </a:r>
          <a:endParaRPr lang="es-PE" sz="1800" kern="1200" dirty="0"/>
        </a:p>
      </dsp:txBody>
      <dsp:txXfrm rot="-5400000">
        <a:off x="1198722" y="56604"/>
        <a:ext cx="7795842" cy="1046338"/>
      </dsp:txXfrm>
    </dsp:sp>
    <dsp:sp modelId="{B02833A1-33B7-40F1-8E37-EEBEEEF29707}">
      <dsp:nvSpPr>
        <dsp:cNvPr id="0" name=""/>
        <dsp:cNvSpPr/>
      </dsp:nvSpPr>
      <dsp:spPr>
        <a:xfrm rot="5400000">
          <a:off x="-273791" y="2102695"/>
          <a:ext cx="1783917" cy="1248742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/>
            <a:t>DESNUTRICIÓN</a:t>
          </a:r>
          <a:r>
            <a:rPr lang="es-PE" sz="1900" kern="1200" dirty="0" smtClean="0"/>
            <a:t> </a:t>
          </a:r>
          <a:endParaRPr lang="es-PE" sz="1900" kern="1200" dirty="0"/>
        </a:p>
      </dsp:txBody>
      <dsp:txXfrm rot="-5400000">
        <a:off x="-6203" y="2459478"/>
        <a:ext cx="1248742" cy="535175"/>
      </dsp:txXfrm>
    </dsp:sp>
    <dsp:sp modelId="{3C18D34F-15F7-47B6-B0CD-E4F14E96446B}">
      <dsp:nvSpPr>
        <dsp:cNvPr id="0" name=""/>
        <dsp:cNvSpPr/>
      </dsp:nvSpPr>
      <dsp:spPr>
        <a:xfrm rot="5400000">
          <a:off x="4359190" y="-1523748"/>
          <a:ext cx="1619144" cy="78772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En los últimos tres años, la desnutrición crónica infantil se redujo 3,1% a nivel nacional, al pasar de 17,5% en el 2013 a 14,4% en el 2015.</a:t>
          </a:r>
          <a:endParaRPr lang="es-PE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Así mismo en importante señalar que durante los últimos cinco años esta tasa solo se redujo 5,1%. </a:t>
          </a:r>
          <a:endParaRPr lang="es-PE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departamentos más afectados con desnutrición crónica infantil se encuentran los departamentos de Ayacucho, Cajamarca, Amazonas y Huancavelica.</a:t>
          </a:r>
          <a:endParaRPr lang="es-PE" sz="1800" kern="1200" dirty="0"/>
        </a:p>
      </dsp:txBody>
      <dsp:txXfrm rot="-5400000">
        <a:off x="1230132" y="1684350"/>
        <a:ext cx="7798220" cy="1461064"/>
      </dsp:txXfrm>
    </dsp:sp>
    <dsp:sp modelId="{EC3C37B8-6C69-4E22-9F03-52D36512E817}">
      <dsp:nvSpPr>
        <dsp:cNvPr id="0" name=""/>
        <dsp:cNvSpPr/>
      </dsp:nvSpPr>
      <dsp:spPr>
        <a:xfrm rot="5400000">
          <a:off x="-273791" y="3703698"/>
          <a:ext cx="1783917" cy="1248742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/>
            <a:t>ANEMIA</a:t>
          </a:r>
          <a:r>
            <a:rPr lang="es-PE" sz="2900" kern="1200" dirty="0" smtClean="0"/>
            <a:t> </a:t>
          </a:r>
          <a:endParaRPr lang="es-PE" sz="2900" kern="1200" dirty="0"/>
        </a:p>
      </dsp:txBody>
      <dsp:txXfrm rot="-5400000">
        <a:off x="-6203" y="4060481"/>
        <a:ext cx="1248742" cy="535175"/>
      </dsp:txXfrm>
    </dsp:sp>
    <dsp:sp modelId="{BC4645AC-432E-456B-9C8D-7101962991C7}">
      <dsp:nvSpPr>
        <dsp:cNvPr id="0" name=""/>
        <dsp:cNvSpPr/>
      </dsp:nvSpPr>
      <dsp:spPr>
        <a:xfrm rot="5400000">
          <a:off x="4588989" y="89660"/>
          <a:ext cx="1159546" cy="7852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En el año 2015, el 51,1% niñas y niños de 6 años y menores de 36 meses presentaron altas tasas de anemia,.</a:t>
          </a:r>
          <a:endParaRPr lang="es-PE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800" kern="1200" dirty="0" smtClean="0"/>
            <a:t>presentándose incidencia en el área urbana con 40,5% mientras que en el área rural alcanzó 27,7%.  </a:t>
          </a:r>
          <a:endParaRPr lang="es-PE" sz="1800" kern="1200" dirty="0"/>
        </a:p>
      </dsp:txBody>
      <dsp:txXfrm rot="-5400000">
        <a:off x="1242539" y="3492714"/>
        <a:ext cx="7795842" cy="10463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6F8C5-72C0-46B5-AB2D-71559C6F4135}">
      <dsp:nvSpPr>
        <dsp:cNvPr id="0" name=""/>
        <dsp:cNvSpPr/>
      </dsp:nvSpPr>
      <dsp:spPr>
        <a:xfrm>
          <a:off x="2316749" y="146654"/>
          <a:ext cx="6787824" cy="16491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kern="1200" dirty="0" smtClean="0"/>
            <a:t>Replantea el concepto de Desarrollo Humano y la define como el “pr</a:t>
          </a:r>
          <a:r>
            <a:rPr lang="es-PE" sz="1500" i="1" kern="1200" dirty="0" smtClean="0"/>
            <a:t>oceso de ampliación de las opciones de las personas y mejora de las capacidades humanas y las libertades</a:t>
          </a:r>
          <a:r>
            <a:rPr lang="es-PE" sz="1500" kern="1200" dirty="0" smtClean="0"/>
            <a:t>, </a:t>
          </a:r>
          <a:r>
            <a:rPr lang="es-PE" sz="1500" i="1" kern="1200" dirty="0" smtClean="0"/>
            <a:t>para que las personas puedan vivir una vida larga y saludable, tener acceso a la educación, la salud, la alimentación, a un nivel de vida digno y participar en la vida de su comunidad y en las decisiones que afecten sus vidas</a:t>
          </a:r>
          <a:endParaRPr lang="es-PE" sz="1500" kern="1200" dirty="0"/>
        </a:p>
      </dsp:txBody>
      <dsp:txXfrm>
        <a:off x="2316749" y="352800"/>
        <a:ext cx="6169386" cy="1236875"/>
      </dsp:txXfrm>
    </dsp:sp>
    <dsp:sp modelId="{C1513652-E7DD-422A-86A1-87D0848A3AF1}">
      <dsp:nvSpPr>
        <dsp:cNvPr id="0" name=""/>
        <dsp:cNvSpPr/>
      </dsp:nvSpPr>
      <dsp:spPr>
        <a:xfrm>
          <a:off x="0" y="544304"/>
          <a:ext cx="2312922" cy="7263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/>
            <a:t>Programa de las Naciones Unidas para el Desarrollo (PNUD</a:t>
          </a:r>
          <a:r>
            <a:rPr lang="es-PE" sz="1500" kern="1200" dirty="0" smtClean="0"/>
            <a:t>)</a:t>
          </a:r>
          <a:endParaRPr lang="es-PE" sz="1500" kern="1200" dirty="0"/>
        </a:p>
      </dsp:txBody>
      <dsp:txXfrm>
        <a:off x="35456" y="579760"/>
        <a:ext cx="2242010" cy="655401"/>
      </dsp:txXfrm>
    </dsp:sp>
    <dsp:sp modelId="{C33BEA7C-BF74-42A1-8FC1-1848D09AC19C}">
      <dsp:nvSpPr>
        <dsp:cNvPr id="0" name=""/>
        <dsp:cNvSpPr/>
      </dsp:nvSpPr>
      <dsp:spPr>
        <a:xfrm>
          <a:off x="2585771" y="1827639"/>
          <a:ext cx="6180221" cy="6135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07285"/>
            <a:satOff val="25000"/>
            <a:lumOff val="44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07285"/>
              <a:satOff val="25000"/>
              <a:lumOff val="4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kern="1200" dirty="0" smtClean="0"/>
            <a:t>Define a la alimentación como parte del derecho a un nivel de vida adecuado.</a:t>
          </a:r>
          <a:endParaRPr lang="es-PE" sz="1500" kern="1200" dirty="0"/>
        </a:p>
      </dsp:txBody>
      <dsp:txXfrm>
        <a:off x="2585771" y="1904330"/>
        <a:ext cx="5950148" cy="460147"/>
      </dsp:txXfrm>
    </dsp:sp>
    <dsp:sp modelId="{5AC6F04C-1E56-4E3D-BFEE-831BD509274F}">
      <dsp:nvSpPr>
        <dsp:cNvPr id="0" name=""/>
        <dsp:cNvSpPr/>
      </dsp:nvSpPr>
      <dsp:spPr>
        <a:xfrm>
          <a:off x="38366" y="1842375"/>
          <a:ext cx="2481287" cy="529132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/>
            <a:t>Declaración Universal de Derechos Humanos (1948)</a:t>
          </a:r>
        </a:p>
      </dsp:txBody>
      <dsp:txXfrm>
        <a:off x="64196" y="1868205"/>
        <a:ext cx="2429627" cy="477472"/>
      </dsp:txXfrm>
    </dsp:sp>
    <dsp:sp modelId="{14A915A6-3B0A-4584-9FA3-A3D50E870ED8}">
      <dsp:nvSpPr>
        <dsp:cNvPr id="0" name=""/>
        <dsp:cNvSpPr/>
      </dsp:nvSpPr>
      <dsp:spPr>
        <a:xfrm>
          <a:off x="2564776" y="2479501"/>
          <a:ext cx="6261069" cy="5802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kern="1200" dirty="0" smtClean="0"/>
            <a:t>Mediante el artículo 11°, reconoce que toda persona tiene derecho a la alimentación.</a:t>
          </a:r>
          <a:endParaRPr lang="es-PE" sz="1500" kern="1200" dirty="0"/>
        </a:p>
      </dsp:txBody>
      <dsp:txXfrm>
        <a:off x="2564776" y="2552031"/>
        <a:ext cx="6043481" cy="435177"/>
      </dsp:txXfrm>
    </dsp:sp>
    <dsp:sp modelId="{663DE644-D9E0-46F2-90A5-C09F02B47235}">
      <dsp:nvSpPr>
        <dsp:cNvPr id="0" name=""/>
        <dsp:cNvSpPr/>
      </dsp:nvSpPr>
      <dsp:spPr>
        <a:xfrm>
          <a:off x="44339" y="2477341"/>
          <a:ext cx="2495891" cy="6601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/>
            <a:t>Pacto Internacional de Derechos Económicos  Sociales y Culturales</a:t>
          </a:r>
          <a:endParaRPr lang="es-PE" sz="1500" b="1" kern="1200" dirty="0"/>
        </a:p>
      </dsp:txBody>
      <dsp:txXfrm>
        <a:off x="76562" y="2509564"/>
        <a:ext cx="2431445" cy="595654"/>
      </dsp:txXfrm>
    </dsp:sp>
    <dsp:sp modelId="{64983230-1F00-48F0-B179-0B73CD5A6B1E}">
      <dsp:nvSpPr>
        <dsp:cNvPr id="0" name=""/>
        <dsp:cNvSpPr/>
      </dsp:nvSpPr>
      <dsp:spPr>
        <a:xfrm>
          <a:off x="2501414" y="3143948"/>
          <a:ext cx="6600012" cy="11412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521856"/>
            <a:satOff val="75000"/>
            <a:lumOff val="133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521856"/>
              <a:satOff val="75000"/>
              <a:lumOff val="1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kern="1200" dirty="0" smtClean="0"/>
            <a:t>En sus doce artículos reconoce que todos los hombres, mujeres y niños tienen derecho a no padecer hambre y malnutrición; y destacando que son los gobiernos los que tienen la responsabilidad de abarcar desde la producción hasta la distribución equitativa de los alimentos para la población en general.</a:t>
          </a:r>
          <a:endParaRPr lang="es-PE" sz="1500" kern="1200" dirty="0"/>
        </a:p>
      </dsp:txBody>
      <dsp:txXfrm>
        <a:off x="2501414" y="3286599"/>
        <a:ext cx="6172061" cy="855903"/>
      </dsp:txXfrm>
    </dsp:sp>
    <dsp:sp modelId="{00140F75-31FE-418C-9ABB-13649CFE526B}">
      <dsp:nvSpPr>
        <dsp:cNvPr id="0" name=""/>
        <dsp:cNvSpPr/>
      </dsp:nvSpPr>
      <dsp:spPr>
        <a:xfrm>
          <a:off x="3064" y="3356806"/>
          <a:ext cx="2495340" cy="694193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/>
            <a:t>Declaración Universal sobre la Erradicación del Hambre y la Malnutrición.</a:t>
          </a:r>
          <a:endParaRPr lang="es-PE" sz="1500" b="1" kern="1200" dirty="0"/>
        </a:p>
      </dsp:txBody>
      <dsp:txXfrm>
        <a:off x="36952" y="3390694"/>
        <a:ext cx="2427564" cy="626417"/>
      </dsp:txXfrm>
    </dsp:sp>
    <dsp:sp modelId="{42B4DD94-C20C-497C-AF59-8F39524FE246}">
      <dsp:nvSpPr>
        <dsp:cNvPr id="0" name=""/>
        <dsp:cNvSpPr/>
      </dsp:nvSpPr>
      <dsp:spPr>
        <a:xfrm>
          <a:off x="2431358" y="4296689"/>
          <a:ext cx="6462754" cy="9106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500" kern="1200" dirty="0" smtClean="0"/>
            <a:t>En su artículo 8° establece que los Estados para realizar un derecho al desarrollo deben garantizar la igualdad de oportunidades para todos en cuanto al acceso a los recursos básicos, en caso concreto a los alimentos.</a:t>
          </a:r>
          <a:endParaRPr lang="es-PE" sz="1500" kern="1200" dirty="0"/>
        </a:p>
      </dsp:txBody>
      <dsp:txXfrm>
        <a:off x="2431358" y="4410517"/>
        <a:ext cx="6121270" cy="682968"/>
      </dsp:txXfrm>
    </dsp:sp>
    <dsp:sp modelId="{E0BA8951-2FC8-48C5-A243-8A2E7E66300A}">
      <dsp:nvSpPr>
        <dsp:cNvPr id="0" name=""/>
        <dsp:cNvSpPr/>
      </dsp:nvSpPr>
      <dsp:spPr>
        <a:xfrm>
          <a:off x="0" y="4419374"/>
          <a:ext cx="2502701" cy="631127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/>
            <a:t>Declaración Sobre el Derecho al Desarrollo Asamblea General de la ONU </a:t>
          </a:r>
          <a:endParaRPr lang="es-PE" sz="1500" b="1" kern="1200" dirty="0"/>
        </a:p>
      </dsp:txBody>
      <dsp:txXfrm>
        <a:off x="30809" y="4450183"/>
        <a:ext cx="2441083" cy="569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13EE-E7F6-40C5-A2AB-FA3FBE9639AC}" type="datetimeFigureOut">
              <a:rPr lang="es-PE" smtClean="0"/>
              <a:t>10/04/2017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798" y="6513910"/>
            <a:ext cx="430154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85398-EA2E-4526-BFB4-DDD4896A354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0687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3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43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5CF0F-B05C-4B5B-B6BB-96F510751450}" type="datetimeFigureOut">
              <a:rPr lang="es-PE" smtClean="0"/>
              <a:t>10/04/2017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76525" y="514350"/>
            <a:ext cx="4573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664" y="3257358"/>
            <a:ext cx="7941310" cy="30862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619"/>
            <a:ext cx="4301543" cy="343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798" y="6513619"/>
            <a:ext cx="4301543" cy="343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0F64E-900E-40CD-996A-62B41367943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856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400" dirty="0" smtClean="0"/>
              <a:t>El</a:t>
            </a:r>
            <a:r>
              <a:rPr lang="es-PE" sz="1400" baseline="0" dirty="0" smtClean="0"/>
              <a:t> referido proyecto de ley se presentó el 10 de noviembre del 2016 con la finalidad de </a:t>
            </a:r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F64E-900E-40CD-996A-62B41367943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501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F64E-900E-40CD-996A-62B413679433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942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F64E-900E-40CD-996A-62B413679433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83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F64E-900E-40CD-996A-62B413679433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83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F64E-900E-40CD-996A-62B413679433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833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F64E-900E-40CD-996A-62B413679433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715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F64E-900E-40CD-996A-62B413679433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425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C19-EC23-4238-8AF3-84817F5E1DC5}" type="datetimeFigureOut">
              <a:rPr lang="es-PE" smtClean="0"/>
              <a:t>10/04/2017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BBAA-A963-4C3B-8E5C-FDC6C3433A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645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C19-EC23-4238-8AF3-84817F5E1DC5}" type="datetimeFigureOut">
              <a:rPr lang="es-PE" smtClean="0"/>
              <a:t>10/04/2017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BBAA-A963-4C3B-8E5C-FDC6C3433A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712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C19-EC23-4238-8AF3-84817F5E1DC5}" type="datetimeFigureOut">
              <a:rPr lang="es-PE" smtClean="0"/>
              <a:t>10/04/2017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BBAA-A963-4C3B-8E5C-FDC6C3433A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586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C19-EC23-4238-8AF3-84817F5E1DC5}" type="datetimeFigureOut">
              <a:rPr lang="es-PE" smtClean="0"/>
              <a:t>10/04/2017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BBAA-A963-4C3B-8E5C-FDC6C3433A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454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C19-EC23-4238-8AF3-84817F5E1DC5}" type="datetimeFigureOut">
              <a:rPr lang="es-PE" smtClean="0"/>
              <a:t>10/04/2017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BBAA-A963-4C3B-8E5C-FDC6C3433A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046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C19-EC23-4238-8AF3-84817F5E1DC5}" type="datetimeFigureOut">
              <a:rPr lang="es-PE" smtClean="0"/>
              <a:t>10/04/2017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BBAA-A963-4C3B-8E5C-FDC6C3433A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996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C19-EC23-4238-8AF3-84817F5E1DC5}" type="datetimeFigureOut">
              <a:rPr lang="es-PE" smtClean="0"/>
              <a:t>10/04/2017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BBAA-A963-4C3B-8E5C-FDC6C3433A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557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C19-EC23-4238-8AF3-84817F5E1DC5}" type="datetimeFigureOut">
              <a:rPr lang="es-PE" smtClean="0"/>
              <a:t>10/04/2017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BBAA-A963-4C3B-8E5C-FDC6C3433A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651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C19-EC23-4238-8AF3-84817F5E1DC5}" type="datetimeFigureOut">
              <a:rPr lang="es-PE" smtClean="0"/>
              <a:t>10/04/2017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BBAA-A963-4C3B-8E5C-FDC6C3433A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557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C19-EC23-4238-8AF3-84817F5E1DC5}" type="datetimeFigureOut">
              <a:rPr lang="es-PE" smtClean="0"/>
              <a:t>10/04/2017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BBAA-A963-4C3B-8E5C-FDC6C3433A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567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C19-EC23-4238-8AF3-84817F5E1DC5}" type="datetimeFigureOut">
              <a:rPr lang="es-PE" smtClean="0"/>
              <a:t>10/04/2017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6BBAA-A963-4C3B-8E5C-FDC6C3433A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895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BAC19-EC23-4238-8AF3-84817F5E1DC5}" type="datetimeFigureOut">
              <a:rPr lang="es-PE" smtClean="0"/>
              <a:t>10/04/2017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6BBAA-A963-4C3B-8E5C-FDC6C3433AE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55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2.jpg"/><Relationship Id="rId9" Type="http://schemas.microsoft.com/office/2007/relationships/diagramDrawing" Target="../diagrams/drawin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.jpg"/><Relationship Id="rId9" Type="http://schemas.microsoft.com/office/2007/relationships/diagramDrawing" Target="../diagrams/drawin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10" Type="http://schemas.openxmlformats.org/officeDocument/2006/relationships/image" Target="../media/image13.png"/><Relationship Id="rId4" Type="http://schemas.openxmlformats.org/officeDocument/2006/relationships/image" Target="../media/image2.jpg"/><Relationship Id="rId9" Type="http://schemas.microsoft.com/office/2007/relationships/diagramDrawing" Target="../diagrams/drawing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2.jpg"/><Relationship Id="rId9" Type="http://schemas.microsoft.com/office/2007/relationships/diagramDrawing" Target="../diagrams/drawing1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7.xml"/><Relationship Id="rId12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17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17.xml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jp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445" t="20340" r="61174" b="11241"/>
          <a:stretch/>
        </p:blipFill>
        <p:spPr>
          <a:xfrm>
            <a:off x="0" y="0"/>
            <a:ext cx="2952206" cy="686808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239052" y="6034063"/>
            <a:ext cx="4352033" cy="470263"/>
          </a:xfrm>
          <a:prstGeom prst="rect">
            <a:avLst/>
          </a:prstGeom>
          <a:solidFill>
            <a:srgbClr val="EE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85" y="405795"/>
            <a:ext cx="988216" cy="1019364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3437457" y="1853071"/>
            <a:ext cx="8227632" cy="1653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b="1" dirty="0">
                <a:latin typeface="+mn-lt"/>
                <a:cs typeface="Arial" pitchFamily="34" charset="0"/>
              </a:rPr>
              <a:t>PROYECTO DE LEY </a:t>
            </a:r>
            <a:r>
              <a:rPr lang="es-PE" sz="2800" b="1" dirty="0" smtClean="0">
                <a:latin typeface="+mn-lt"/>
                <a:cs typeface="Arial" pitchFamily="34" charset="0"/>
              </a:rPr>
              <a:t>Nº 959/2016-CR QUE </a:t>
            </a:r>
            <a:r>
              <a:rPr lang="es-PE" sz="2800" b="1" dirty="0">
                <a:latin typeface="+mn-lt"/>
                <a:cs typeface="Arial" pitchFamily="34" charset="0"/>
              </a:rPr>
              <a:t>PROMUEVE UNIDADES PRODUCTIVAS EN LOS COMEDORES POPULARES INCLUIDOS DENTRO DEL PROGRAMA DE COMPLEMENTACIÓN ALIMENTARIA”</a:t>
            </a:r>
            <a:endParaRPr lang="es-ES" sz="2800" b="1" dirty="0">
              <a:latin typeface="+mn-lt"/>
              <a:cs typeface="Arial" pitchFamily="34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3823844" y="708500"/>
            <a:ext cx="6594707" cy="751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P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CONGRESO DE LA REPÚBLICA</a:t>
            </a:r>
            <a:endParaRPr lang="es-P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ángulo 7"/>
          <p:cNvSpPr/>
          <p:nvPr/>
        </p:nvSpPr>
        <p:spPr>
          <a:xfrm>
            <a:off x="3714661" y="1540697"/>
            <a:ext cx="7357996" cy="127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pic>
        <p:nvPicPr>
          <p:cNvPr id="16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86" y="3624465"/>
            <a:ext cx="1717547" cy="221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ángulo 6"/>
          <p:cNvSpPr/>
          <p:nvPr/>
        </p:nvSpPr>
        <p:spPr>
          <a:xfrm>
            <a:off x="2997276" y="0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</p:spTree>
    <p:extLst>
      <p:ext uri="{BB962C8B-B14F-4D97-AF65-F5344CB8AC3E}">
        <p14:creationId xmlns:p14="http://schemas.microsoft.com/office/powerpoint/2010/main" val="21152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445" t="20340" r="61174" b="11241"/>
          <a:stretch/>
        </p:blipFill>
        <p:spPr>
          <a:xfrm>
            <a:off x="0" y="0"/>
            <a:ext cx="2265528" cy="68680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23718" y="307393"/>
            <a:ext cx="5974381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564" y="319979"/>
            <a:ext cx="893796" cy="92196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52363" y="0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006435" y="754691"/>
            <a:ext cx="6694424" cy="6469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s-PE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LEGISLACIÓN INTERNACIONAL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047951480"/>
              </p:ext>
            </p:extLst>
          </p:nvPr>
        </p:nvGraphicFramePr>
        <p:xfrm>
          <a:off x="2733786" y="1204051"/>
          <a:ext cx="9104574" cy="568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22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445" t="20340" r="61174" b="11241"/>
          <a:stretch/>
        </p:blipFill>
        <p:spPr>
          <a:xfrm>
            <a:off x="0" y="0"/>
            <a:ext cx="2265528" cy="68680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23718" y="307393"/>
            <a:ext cx="5974381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564" y="319979"/>
            <a:ext cx="893796" cy="92196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52363" y="0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665241" y="918486"/>
            <a:ext cx="6694424" cy="6469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s-PE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LEGISLACIÓN PERUANA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373495973"/>
              </p:ext>
            </p:extLst>
          </p:nvPr>
        </p:nvGraphicFramePr>
        <p:xfrm>
          <a:off x="2334369" y="1790557"/>
          <a:ext cx="9356167" cy="466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7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445" t="20340" r="61174" b="11241"/>
          <a:stretch/>
        </p:blipFill>
        <p:spPr>
          <a:xfrm>
            <a:off x="0" y="0"/>
            <a:ext cx="2265528" cy="68680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23718" y="198209"/>
            <a:ext cx="5974381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50" y="201894"/>
            <a:ext cx="893796" cy="92196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52363" y="0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777023" y="720934"/>
            <a:ext cx="6694424" cy="6469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s-PE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692089078"/>
              </p:ext>
            </p:extLst>
          </p:nvPr>
        </p:nvGraphicFramePr>
        <p:xfrm>
          <a:off x="2584336" y="1397272"/>
          <a:ext cx="9166939" cy="539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75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0445" t="20340" r="61174" b="11241"/>
          <a:stretch/>
        </p:blipFill>
        <p:spPr>
          <a:xfrm>
            <a:off x="0" y="0"/>
            <a:ext cx="2210937" cy="68680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65321" y="269777"/>
            <a:ext cx="5100322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152606" y="895686"/>
            <a:ext cx="761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FUNDAMENTOS</a:t>
            </a:r>
            <a:endParaRPr lang="es-P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98" y="269777"/>
            <a:ext cx="1069261" cy="1102963"/>
          </a:xfrm>
          <a:prstGeom prst="rect">
            <a:avLst/>
          </a:prstGeom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450337326"/>
              </p:ext>
            </p:extLst>
          </p:nvPr>
        </p:nvGraphicFramePr>
        <p:xfrm>
          <a:off x="2861220" y="1624084"/>
          <a:ext cx="8862204" cy="4637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ángulo 6"/>
          <p:cNvSpPr/>
          <p:nvPr/>
        </p:nvSpPr>
        <p:spPr>
          <a:xfrm>
            <a:off x="2252363" y="0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</p:spTree>
    <p:extLst>
      <p:ext uri="{BB962C8B-B14F-4D97-AF65-F5344CB8AC3E}">
        <p14:creationId xmlns:p14="http://schemas.microsoft.com/office/powerpoint/2010/main" val="28468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0445" t="20340" r="61174" b="11241"/>
          <a:stretch/>
        </p:blipFill>
        <p:spPr>
          <a:xfrm>
            <a:off x="0" y="0"/>
            <a:ext cx="2210937" cy="68680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65321" y="269777"/>
            <a:ext cx="5100322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152606" y="737391"/>
            <a:ext cx="761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FUNDAMENTOS</a:t>
            </a:r>
            <a:endParaRPr lang="es-P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718" y="251523"/>
            <a:ext cx="724638" cy="747478"/>
          </a:xfrm>
          <a:prstGeom prst="rect">
            <a:avLst/>
          </a:prstGeom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139347400"/>
              </p:ext>
            </p:extLst>
          </p:nvPr>
        </p:nvGraphicFramePr>
        <p:xfrm>
          <a:off x="2651545" y="1342499"/>
          <a:ext cx="9303894" cy="5222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ángulo 6"/>
          <p:cNvSpPr/>
          <p:nvPr/>
        </p:nvSpPr>
        <p:spPr>
          <a:xfrm>
            <a:off x="2252363" y="0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</p:spTree>
    <p:extLst>
      <p:ext uri="{BB962C8B-B14F-4D97-AF65-F5344CB8AC3E}">
        <p14:creationId xmlns:p14="http://schemas.microsoft.com/office/powerpoint/2010/main" val="4011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0445" t="20340" r="61174" b="11241"/>
          <a:stretch/>
        </p:blipFill>
        <p:spPr>
          <a:xfrm>
            <a:off x="0" y="0"/>
            <a:ext cx="2210937" cy="68680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65321" y="269777"/>
            <a:ext cx="5100322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152606" y="737391"/>
            <a:ext cx="761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FUNDAMENTOS</a:t>
            </a:r>
            <a:endParaRPr lang="es-P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718" y="251523"/>
            <a:ext cx="724638" cy="747478"/>
          </a:xfrm>
          <a:prstGeom prst="rect">
            <a:avLst/>
          </a:prstGeom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863696336"/>
              </p:ext>
            </p:extLst>
          </p:nvPr>
        </p:nvGraphicFramePr>
        <p:xfrm>
          <a:off x="2678841" y="1409860"/>
          <a:ext cx="9290246" cy="366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ángulo 6"/>
          <p:cNvSpPr/>
          <p:nvPr/>
        </p:nvSpPr>
        <p:spPr>
          <a:xfrm>
            <a:off x="2252363" y="0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2" name="AutoShape 2" descr="Resultado de imagen para comedores populares vaso de le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Resultado de imagen para comedores populares vaso de lech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96" y="5133587"/>
            <a:ext cx="4290372" cy="16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8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445" t="20340" r="61174" b="11241"/>
          <a:stretch/>
        </p:blipFill>
        <p:spPr>
          <a:xfrm>
            <a:off x="0" y="0"/>
            <a:ext cx="2265528" cy="68680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23718" y="198209"/>
            <a:ext cx="5974381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50" y="201894"/>
            <a:ext cx="893796" cy="92196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52363" y="0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777023" y="720934"/>
            <a:ext cx="6694424" cy="6469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s-P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COSTO BENEFECIO</a:t>
            </a:r>
            <a:endParaRPr lang="es-P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236417790"/>
              </p:ext>
            </p:extLst>
          </p:nvPr>
        </p:nvGraphicFramePr>
        <p:xfrm>
          <a:off x="2500688" y="1978581"/>
          <a:ext cx="9468398" cy="462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2400374" y="1367855"/>
            <a:ext cx="6694424" cy="6469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COSTO</a:t>
            </a:r>
            <a:endParaRPr lang="es-P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0445" t="20340" r="61174" b="11241"/>
          <a:stretch/>
        </p:blipFill>
        <p:spPr>
          <a:xfrm>
            <a:off x="0" y="0"/>
            <a:ext cx="2019869" cy="68680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29" y="298996"/>
            <a:ext cx="1069261" cy="1102963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95410" y="861886"/>
            <a:ext cx="6690328" cy="915851"/>
          </a:xfrm>
        </p:spPr>
        <p:txBody>
          <a:bodyPr>
            <a:normAutofit/>
          </a:bodyPr>
          <a:lstStyle/>
          <a:p>
            <a:pPr algn="ctr"/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</a:t>
            </a:r>
            <a:endParaRPr lang="es-P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6"/>
          <p:cNvSpPr/>
          <p:nvPr/>
        </p:nvSpPr>
        <p:spPr>
          <a:xfrm>
            <a:off x="2041933" y="0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13" name="Rectángulo 4"/>
          <p:cNvSpPr/>
          <p:nvPr/>
        </p:nvSpPr>
        <p:spPr>
          <a:xfrm>
            <a:off x="4590413" y="246474"/>
            <a:ext cx="5100322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57134818"/>
              </p:ext>
            </p:extLst>
          </p:nvPr>
        </p:nvGraphicFramePr>
        <p:xfrm>
          <a:off x="2326317" y="1401959"/>
          <a:ext cx="9192851" cy="5087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3"/>
          <p:cNvPicPr>
            <a:picLocks noChangeAspect="1"/>
          </p:cNvPicPr>
          <p:nvPr/>
        </p:nvPicPr>
        <p:blipFill rotWithShape="1">
          <a:blip r:embed="rId3"/>
          <a:srcRect l="20445" t="20340" r="61174" b="11241"/>
          <a:stretch/>
        </p:blipFill>
        <p:spPr>
          <a:xfrm>
            <a:off x="-29205" y="0"/>
            <a:ext cx="2019869" cy="6868087"/>
          </a:xfrm>
          <a:prstGeom prst="rect">
            <a:avLst/>
          </a:prstGeom>
        </p:spPr>
      </p:pic>
      <p:pic>
        <p:nvPicPr>
          <p:cNvPr id="9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24" y="298996"/>
            <a:ext cx="1069261" cy="1102963"/>
          </a:xfrm>
          <a:prstGeom prst="rect">
            <a:avLst/>
          </a:prstGeom>
        </p:spPr>
      </p:pic>
      <p:sp>
        <p:nvSpPr>
          <p:cNvPr id="11" name="Rectángulo 6"/>
          <p:cNvSpPr/>
          <p:nvPr/>
        </p:nvSpPr>
        <p:spPr>
          <a:xfrm>
            <a:off x="2012728" y="0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14" name="Rectángulo 4"/>
          <p:cNvSpPr/>
          <p:nvPr/>
        </p:nvSpPr>
        <p:spPr>
          <a:xfrm>
            <a:off x="4561208" y="246474"/>
            <a:ext cx="5100322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0111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445" t="20340" r="61174" b="11241"/>
          <a:stretch/>
        </p:blipFill>
        <p:spPr>
          <a:xfrm>
            <a:off x="-29205" y="0"/>
            <a:ext cx="2019869" cy="6868087"/>
          </a:xfrm>
          <a:prstGeom prst="rect">
            <a:avLst/>
          </a:prstGeom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253" y="246474"/>
            <a:ext cx="775555" cy="800000"/>
          </a:xfrm>
          <a:prstGeom prst="rect">
            <a:avLst/>
          </a:prstGeom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3534189" y="461264"/>
            <a:ext cx="6690328" cy="915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</a:t>
            </a:r>
            <a:endParaRPr lang="es-P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12728" y="0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8" name="Rectángulo 4"/>
          <p:cNvSpPr/>
          <p:nvPr/>
        </p:nvSpPr>
        <p:spPr>
          <a:xfrm>
            <a:off x="4561208" y="246474"/>
            <a:ext cx="5100322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32386829"/>
              </p:ext>
            </p:extLst>
          </p:nvPr>
        </p:nvGraphicFramePr>
        <p:xfrm>
          <a:off x="2688488" y="12467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2" name="Picture 2" descr="Resultado de imagen para comedores populares vaso de lech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784" y="1231425"/>
            <a:ext cx="2524922" cy="18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76" y="1231425"/>
            <a:ext cx="2936824" cy="220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comedores populares dibuj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76" y="3962399"/>
            <a:ext cx="3006727" cy="180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comedores populares dibuj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43" y="3733799"/>
            <a:ext cx="2708763" cy="180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0445" t="20340" r="61174" b="11241"/>
          <a:stretch/>
        </p:blipFill>
        <p:spPr>
          <a:xfrm>
            <a:off x="0" y="0"/>
            <a:ext cx="2952206" cy="68680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29" y="404949"/>
            <a:ext cx="1069261" cy="1102963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466990" y="52591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</a:p>
        </p:txBody>
      </p:sp>
      <p:sp>
        <p:nvSpPr>
          <p:cNvPr id="10" name="Rectángulo 4"/>
          <p:cNvSpPr/>
          <p:nvPr/>
        </p:nvSpPr>
        <p:spPr>
          <a:xfrm>
            <a:off x="4517721" y="555840"/>
            <a:ext cx="5100322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pic>
        <p:nvPicPr>
          <p:cNvPr id="11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54" y="1277290"/>
            <a:ext cx="2787252" cy="3586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6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/>
        </p:nvPicPr>
        <p:blipFill rotWithShape="1">
          <a:blip r:embed="rId2"/>
          <a:srcRect l="20445" t="20340" r="61174" b="11241"/>
          <a:stretch/>
        </p:blipFill>
        <p:spPr>
          <a:xfrm>
            <a:off x="0" y="0"/>
            <a:ext cx="2634018" cy="6868087"/>
          </a:xfrm>
          <a:prstGeom prst="rect">
            <a:avLst/>
          </a:prstGeom>
        </p:spPr>
      </p:pic>
      <p:pic>
        <p:nvPicPr>
          <p:cNvPr id="5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106" y="250533"/>
            <a:ext cx="687221" cy="708882"/>
          </a:xfrm>
          <a:prstGeom prst="rect">
            <a:avLst/>
          </a:prstGeom>
        </p:spPr>
      </p:pic>
      <p:sp>
        <p:nvSpPr>
          <p:cNvPr id="7" name="Rectángulo 7"/>
          <p:cNvSpPr/>
          <p:nvPr/>
        </p:nvSpPr>
        <p:spPr>
          <a:xfrm>
            <a:off x="3333015" y="959415"/>
            <a:ext cx="7357996" cy="127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8" name="Rectángulo 6"/>
          <p:cNvSpPr/>
          <p:nvPr/>
        </p:nvSpPr>
        <p:spPr>
          <a:xfrm>
            <a:off x="2634018" y="0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886311290"/>
              </p:ext>
            </p:extLst>
          </p:nvPr>
        </p:nvGraphicFramePr>
        <p:xfrm>
          <a:off x="2975212" y="1337481"/>
          <a:ext cx="8921889" cy="511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ángulo 4"/>
          <p:cNvSpPr/>
          <p:nvPr/>
        </p:nvSpPr>
        <p:spPr>
          <a:xfrm>
            <a:off x="4024823" y="250533"/>
            <a:ext cx="5974381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6210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/>
        </p:nvPicPr>
        <p:blipFill rotWithShape="1">
          <a:blip r:embed="rId2"/>
          <a:srcRect l="20445" t="20340" r="61174" b="11241"/>
          <a:stretch/>
        </p:blipFill>
        <p:spPr>
          <a:xfrm>
            <a:off x="0" y="0"/>
            <a:ext cx="2266950" cy="6868087"/>
          </a:xfrm>
          <a:prstGeom prst="rect">
            <a:avLst/>
          </a:prstGeom>
        </p:spPr>
      </p:pic>
      <p:pic>
        <p:nvPicPr>
          <p:cNvPr id="5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86" y="224596"/>
            <a:ext cx="678641" cy="700031"/>
          </a:xfrm>
          <a:prstGeom prst="rect">
            <a:avLst/>
          </a:prstGeom>
        </p:spPr>
      </p:pic>
      <p:sp>
        <p:nvSpPr>
          <p:cNvPr id="6" name="Rectángulo 7"/>
          <p:cNvSpPr/>
          <p:nvPr/>
        </p:nvSpPr>
        <p:spPr>
          <a:xfrm>
            <a:off x="3237479" y="833589"/>
            <a:ext cx="7357996" cy="127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7" name="Rectángulo 6"/>
          <p:cNvSpPr/>
          <p:nvPr/>
        </p:nvSpPr>
        <p:spPr>
          <a:xfrm>
            <a:off x="2266950" y="10087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8" name="Rectángulo 4"/>
          <p:cNvSpPr/>
          <p:nvPr/>
        </p:nvSpPr>
        <p:spPr>
          <a:xfrm>
            <a:off x="4024823" y="250533"/>
            <a:ext cx="5974381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534090876"/>
              </p:ext>
            </p:extLst>
          </p:nvPr>
        </p:nvGraphicFramePr>
        <p:xfrm>
          <a:off x="2754630" y="1115700"/>
          <a:ext cx="91052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961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/>
        </p:nvPicPr>
        <p:blipFill rotWithShape="1">
          <a:blip r:embed="rId2"/>
          <a:srcRect l="20445" t="20340" r="61174" b="11241"/>
          <a:stretch/>
        </p:blipFill>
        <p:spPr>
          <a:xfrm>
            <a:off x="0" y="0"/>
            <a:ext cx="2415654" cy="6868087"/>
          </a:xfrm>
          <a:prstGeom prst="rect">
            <a:avLst/>
          </a:prstGeom>
        </p:spPr>
      </p:pic>
      <p:pic>
        <p:nvPicPr>
          <p:cNvPr id="5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096" y="201458"/>
            <a:ext cx="733232" cy="756343"/>
          </a:xfrm>
          <a:prstGeom prst="rect">
            <a:avLst/>
          </a:prstGeom>
        </p:spPr>
      </p:pic>
      <p:sp>
        <p:nvSpPr>
          <p:cNvPr id="6" name="Rectángulo 7"/>
          <p:cNvSpPr/>
          <p:nvPr/>
        </p:nvSpPr>
        <p:spPr>
          <a:xfrm>
            <a:off x="3114651" y="788477"/>
            <a:ext cx="7357996" cy="127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7" name="Rectángulo 6"/>
          <p:cNvSpPr/>
          <p:nvPr/>
        </p:nvSpPr>
        <p:spPr>
          <a:xfrm>
            <a:off x="2415654" y="10087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8" name="Rectángulo 4"/>
          <p:cNvSpPr/>
          <p:nvPr/>
        </p:nvSpPr>
        <p:spPr>
          <a:xfrm>
            <a:off x="4024823" y="250533"/>
            <a:ext cx="5974381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268046669"/>
              </p:ext>
            </p:extLst>
          </p:nvPr>
        </p:nvGraphicFramePr>
        <p:xfrm>
          <a:off x="2770497" y="1153227"/>
          <a:ext cx="8843748" cy="5476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80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/>
        </p:nvPicPr>
        <p:blipFill rotWithShape="1">
          <a:blip r:embed="rId2"/>
          <a:srcRect l="20445" t="20340" r="61174" b="11241"/>
          <a:stretch/>
        </p:blipFill>
        <p:spPr>
          <a:xfrm>
            <a:off x="0" y="0"/>
            <a:ext cx="2415654" cy="6868087"/>
          </a:xfrm>
          <a:prstGeom prst="rect">
            <a:avLst/>
          </a:prstGeom>
        </p:spPr>
      </p:pic>
      <p:pic>
        <p:nvPicPr>
          <p:cNvPr id="5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096" y="201458"/>
            <a:ext cx="733232" cy="756343"/>
          </a:xfrm>
          <a:prstGeom prst="rect">
            <a:avLst/>
          </a:prstGeom>
        </p:spPr>
      </p:pic>
      <p:sp>
        <p:nvSpPr>
          <p:cNvPr id="6" name="Rectángulo 7"/>
          <p:cNvSpPr/>
          <p:nvPr/>
        </p:nvSpPr>
        <p:spPr>
          <a:xfrm>
            <a:off x="3114650" y="788477"/>
            <a:ext cx="7530603" cy="16932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7" name="Rectángulo 6"/>
          <p:cNvSpPr/>
          <p:nvPr/>
        </p:nvSpPr>
        <p:spPr>
          <a:xfrm>
            <a:off x="2415654" y="10087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8" name="Rectángulo 4"/>
          <p:cNvSpPr/>
          <p:nvPr/>
        </p:nvSpPr>
        <p:spPr>
          <a:xfrm>
            <a:off x="4024822" y="202365"/>
            <a:ext cx="5974381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657638779"/>
              </p:ext>
            </p:extLst>
          </p:nvPr>
        </p:nvGraphicFramePr>
        <p:xfrm>
          <a:off x="2863977" y="1142747"/>
          <a:ext cx="91597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460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/>
        </p:nvPicPr>
        <p:blipFill rotWithShape="1">
          <a:blip r:embed="rId2"/>
          <a:srcRect l="20445" t="20340" r="61174" b="11241"/>
          <a:stretch/>
        </p:blipFill>
        <p:spPr>
          <a:xfrm>
            <a:off x="0" y="0"/>
            <a:ext cx="2442949" cy="6868087"/>
          </a:xfrm>
          <a:prstGeom prst="rect">
            <a:avLst/>
          </a:prstGeom>
        </p:spPr>
      </p:pic>
      <p:pic>
        <p:nvPicPr>
          <p:cNvPr id="5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094" y="190420"/>
            <a:ext cx="805795" cy="831193"/>
          </a:xfrm>
          <a:prstGeom prst="rect">
            <a:avLst/>
          </a:prstGeom>
        </p:spPr>
      </p:pic>
      <p:sp>
        <p:nvSpPr>
          <p:cNvPr id="6" name="Rectángulo 6"/>
          <p:cNvSpPr/>
          <p:nvPr/>
        </p:nvSpPr>
        <p:spPr>
          <a:xfrm>
            <a:off x="2442949" y="0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7" name="Rectángulo 4"/>
          <p:cNvSpPr/>
          <p:nvPr/>
        </p:nvSpPr>
        <p:spPr>
          <a:xfrm>
            <a:off x="4237366" y="428276"/>
            <a:ext cx="5974381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sp>
        <p:nvSpPr>
          <p:cNvPr id="8" name="Rectángulo 7"/>
          <p:cNvSpPr/>
          <p:nvPr/>
        </p:nvSpPr>
        <p:spPr>
          <a:xfrm>
            <a:off x="3284561" y="1144663"/>
            <a:ext cx="8227612" cy="8958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829022063"/>
              </p:ext>
            </p:extLst>
          </p:nvPr>
        </p:nvGraphicFramePr>
        <p:xfrm>
          <a:off x="2946979" y="1054036"/>
          <a:ext cx="8871984" cy="531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45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/>
        </p:nvPicPr>
        <p:blipFill rotWithShape="1">
          <a:blip r:embed="rId2"/>
          <a:srcRect l="20445" t="20340" r="61174" b="11241"/>
          <a:stretch/>
        </p:blipFill>
        <p:spPr>
          <a:xfrm>
            <a:off x="0" y="0"/>
            <a:ext cx="2415654" cy="6868087"/>
          </a:xfrm>
          <a:prstGeom prst="rect">
            <a:avLst/>
          </a:prstGeom>
        </p:spPr>
      </p:pic>
      <p:pic>
        <p:nvPicPr>
          <p:cNvPr id="5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096" y="201458"/>
            <a:ext cx="733232" cy="756343"/>
          </a:xfrm>
          <a:prstGeom prst="rect">
            <a:avLst/>
          </a:prstGeom>
        </p:spPr>
      </p:pic>
      <p:sp>
        <p:nvSpPr>
          <p:cNvPr id="6" name="Rectángulo 7"/>
          <p:cNvSpPr/>
          <p:nvPr/>
        </p:nvSpPr>
        <p:spPr>
          <a:xfrm>
            <a:off x="3246710" y="957801"/>
            <a:ext cx="7530603" cy="16932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7" name="Rectángulo 6"/>
          <p:cNvSpPr/>
          <p:nvPr/>
        </p:nvSpPr>
        <p:spPr>
          <a:xfrm>
            <a:off x="2415654" y="10087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8" name="Rectángulo 4"/>
          <p:cNvSpPr/>
          <p:nvPr/>
        </p:nvSpPr>
        <p:spPr>
          <a:xfrm>
            <a:off x="4024822" y="224144"/>
            <a:ext cx="5974381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41959718"/>
              </p:ext>
            </p:extLst>
          </p:nvPr>
        </p:nvGraphicFramePr>
        <p:xfrm>
          <a:off x="3231989" y="1562467"/>
          <a:ext cx="8501339" cy="303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Resultado de imagen para COMEDORES POPULARES PER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08" y="4137416"/>
            <a:ext cx="3416715" cy="22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0445" t="20340" r="61174" b="11241"/>
          <a:stretch/>
        </p:blipFill>
        <p:spPr>
          <a:xfrm>
            <a:off x="0" y="0"/>
            <a:ext cx="2511188" cy="68680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23718" y="307393"/>
            <a:ext cx="5974381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099" y="319978"/>
            <a:ext cx="1069261" cy="1102963"/>
          </a:xfrm>
          <a:prstGeom prst="rect">
            <a:avLst/>
          </a:prstGeom>
        </p:spPr>
      </p:pic>
      <p:sp>
        <p:nvSpPr>
          <p:cNvPr id="15" name="Rectángulo 6"/>
          <p:cNvSpPr/>
          <p:nvPr/>
        </p:nvSpPr>
        <p:spPr>
          <a:xfrm>
            <a:off x="2511671" y="10087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4074675" y="973059"/>
            <a:ext cx="6694424" cy="6469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s-PE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EXPOSICIÓN DE MOTIVOS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4284609"/>
              </p:ext>
            </p:extLst>
          </p:nvPr>
        </p:nvGraphicFramePr>
        <p:xfrm>
          <a:off x="2777198" y="1619980"/>
          <a:ext cx="9061162" cy="487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667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445" t="20340" r="61174" b="11241"/>
          <a:stretch/>
        </p:blipFill>
        <p:spPr>
          <a:xfrm>
            <a:off x="0" y="0"/>
            <a:ext cx="2265528" cy="68680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23718" y="307393"/>
            <a:ext cx="5974381" cy="3554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ALEJANDRA ARAMAYO GAONA</a:t>
            </a:r>
            <a:endParaRPr lang="es-PE" sz="2400" dirty="0"/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564" y="319979"/>
            <a:ext cx="893796" cy="92196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52363" y="0"/>
            <a:ext cx="120612" cy="68580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006435" y="836579"/>
            <a:ext cx="6694424" cy="6469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s-PE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INFORMACIÓN ESTADÍSTICA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093546635"/>
              </p:ext>
            </p:extLst>
          </p:nvPr>
        </p:nvGraphicFramePr>
        <p:xfrm>
          <a:off x="2594942" y="1517663"/>
          <a:ext cx="9101189" cy="522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524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2229</Words>
  <Application>Microsoft Office PowerPoint</Application>
  <PresentationFormat>Personalizado</PresentationFormat>
  <Paragraphs>135</Paragraphs>
  <Slides>19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BENEFICIOS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ALEJANDRA ARAMAYO GAONA</dc:title>
  <dc:creator>Tania Djamila Villalobos Garcia</dc:creator>
  <cp:lastModifiedBy>Arlette Eileen Apaza Gordillo</cp:lastModifiedBy>
  <cp:revision>113</cp:revision>
  <cp:lastPrinted>2017-04-11T00:07:40Z</cp:lastPrinted>
  <dcterms:created xsi:type="dcterms:W3CDTF">2016-12-02T14:09:50Z</dcterms:created>
  <dcterms:modified xsi:type="dcterms:W3CDTF">2017-04-11T00:12:40Z</dcterms:modified>
</cp:coreProperties>
</file>