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67" r:id="rId1"/>
  </p:sldMasterIdLst>
  <p:notesMasterIdLst>
    <p:notesMasterId r:id="rId13"/>
  </p:notesMasterIdLst>
  <p:handoutMasterIdLst>
    <p:handoutMasterId r:id="rId14"/>
  </p:handoutMasterIdLst>
  <p:sldIdLst>
    <p:sldId id="260" r:id="rId2"/>
    <p:sldId id="451" r:id="rId3"/>
    <p:sldId id="472" r:id="rId4"/>
    <p:sldId id="487" r:id="rId5"/>
    <p:sldId id="488" r:id="rId6"/>
    <p:sldId id="479" r:id="rId7"/>
    <p:sldId id="480" r:id="rId8"/>
    <p:sldId id="489" r:id="rId9"/>
    <p:sldId id="469" r:id="rId10"/>
    <p:sldId id="467" r:id="rId11"/>
    <p:sldId id="481" r:id="rId12"/>
  </p:sldIdLst>
  <p:sldSz cx="9906000" cy="6858000" type="A4"/>
  <p:notesSz cx="6735763" cy="9866313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01">
          <p15:clr>
            <a:srgbClr val="A4A3A4"/>
          </p15:clr>
        </p15:guide>
        <p15:guide id="2" pos="3360">
          <p15:clr>
            <a:srgbClr val="A4A3A4"/>
          </p15:clr>
        </p15:guide>
        <p15:guide id="3" orient="horz" pos="431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a Sotelo Sung" initials="ASS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AF4"/>
    <a:srgbClr val="00FF00"/>
    <a:srgbClr val="FF0066"/>
    <a:srgbClr val="FFA41D"/>
    <a:srgbClr val="F68616"/>
    <a:srgbClr val="97E4FF"/>
    <a:srgbClr val="00FFFF"/>
    <a:srgbClr val="003BB0"/>
    <a:srgbClr val="000000"/>
    <a:srgbClr val="EF8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2662" autoAdjust="0"/>
  </p:normalViewPr>
  <p:slideViewPr>
    <p:cSldViewPr snapToGrid="0">
      <p:cViewPr varScale="1">
        <p:scale>
          <a:sx n="61" d="100"/>
          <a:sy n="61" d="100"/>
        </p:scale>
        <p:origin x="-499" y="-77"/>
      </p:cViewPr>
      <p:guideLst>
        <p:guide orient="horz" pos="3801"/>
        <p:guide orient="horz" pos="4319"/>
        <p:guide pos="3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-8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132F7D-4CA2-434E-B231-00B2DAE4E08E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EB52A045-7807-40C2-A96C-58EEC98969D2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2462361" y="1524600"/>
          <a:ext cx="1171277" cy="1171277"/>
        </a:xfrm>
        <a:gradFill rotWithShape="1">
          <a:gsLst>
            <a:gs pos="0">
              <a:srgbClr val="9BBB59">
                <a:tint val="50000"/>
                <a:satMod val="300000"/>
              </a:srgbClr>
            </a:gs>
            <a:gs pos="35000">
              <a:srgbClr val="9BBB59">
                <a:tint val="37000"/>
                <a:satMod val="300000"/>
              </a:srgbClr>
            </a:gs>
            <a:gs pos="100000">
              <a:srgbClr val="9BBB59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9BBB59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PE" sz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Adopción y Post Adopción</a:t>
          </a:r>
          <a:endParaRPr lang="es-PE" sz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F3A8967E-42FF-489A-B2EE-76C1456D8EEE}" type="parTrans" cxnId="{B509F1D7-7C2A-42DE-876E-6D6511F09D12}">
      <dgm:prSet/>
      <dgm:spPr/>
      <dgm:t>
        <a:bodyPr/>
        <a:lstStyle/>
        <a:p>
          <a:endParaRPr lang="es-PE"/>
        </a:p>
      </dgm:t>
    </dgm:pt>
    <dgm:pt modelId="{8FE50668-F504-40CA-A108-62173BAC05E6}" type="sibTrans" cxnId="{B509F1D7-7C2A-42DE-876E-6D6511F09D12}">
      <dgm:prSet/>
      <dgm:spPr/>
      <dgm:t>
        <a:bodyPr/>
        <a:lstStyle/>
        <a:p>
          <a:endParaRPr lang="es-PE"/>
        </a:p>
      </dgm:t>
    </dgm:pt>
    <dgm:pt modelId="{9E92F1B7-616D-431B-9C44-DBCFECFD75EF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2520925" y="3071"/>
          <a:ext cx="1054149" cy="1054149"/>
        </a:xfrm>
        <a:solidFill>
          <a:srgbClr val="FFC000"/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PE" sz="105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Poder Judicial</a:t>
          </a:r>
          <a:endParaRPr lang="es-PE" sz="105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EC09A0C-9839-416A-BCEF-65D5E29E6857}" type="parTrans" cxnId="{1317A552-107D-4F61-9E72-55E21B89701E}">
      <dgm:prSet/>
      <dgm:spPr>
        <a:xfrm rot="16200000">
          <a:off x="2924144" y="1098804"/>
          <a:ext cx="247711" cy="39823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PE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93A9CC1-D00C-49FF-B2AD-6E75297A4BE5}" type="sibTrans" cxnId="{1317A552-107D-4F61-9E72-55E21B89701E}">
      <dgm:prSet/>
      <dgm:spPr/>
      <dgm:t>
        <a:bodyPr/>
        <a:lstStyle/>
        <a:p>
          <a:endParaRPr lang="es-PE"/>
        </a:p>
      </dgm:t>
    </dgm:pt>
    <dgm:pt modelId="{803B8E32-A162-4750-93A7-7A68DE1E081B}">
      <dgm:prSet phldrT="[Tex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xfrm>
          <a:off x="3756291" y="597992"/>
          <a:ext cx="1054149" cy="1054149"/>
        </a:xfrm>
        <a:solidFill>
          <a:srgbClr val="00B0F0"/>
        </a:soli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s-PE" sz="10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Municipalidades</a:t>
          </a:r>
          <a:endParaRPr lang="es-PE" sz="10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570EBD54-3283-4D3A-9D63-6C73343AB31B}" type="parTrans" cxnId="{31A1E873-EEFC-4CF9-955C-B2D5535240E9}">
      <dgm:prSet/>
      <dgm:spPr>
        <a:xfrm rot="19285714">
          <a:off x="3559240" y="1404650"/>
          <a:ext cx="247711" cy="39823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PE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D8C1AE4-9108-42E3-BB1D-00536306F424}" type="sibTrans" cxnId="{31A1E873-EEFC-4CF9-955C-B2D5535240E9}">
      <dgm:prSet/>
      <dgm:spPr/>
      <dgm:t>
        <a:bodyPr/>
        <a:lstStyle/>
        <a:p>
          <a:endParaRPr lang="es-PE"/>
        </a:p>
      </dgm:t>
    </dgm:pt>
    <dgm:pt modelId="{578B8658-386C-4279-B0E0-8F9B55C7839D}">
      <dgm:prSet phldrT="[Texto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xfrm>
          <a:off x="4061402" y="1934768"/>
          <a:ext cx="1054149" cy="1054149"/>
        </a:xfrm>
        <a:solidFill>
          <a:srgbClr val="FF0000"/>
        </a:solidFill>
        <a:ln w="9525" cap="flat" cmpd="sng" algn="ctr">
          <a:solidFill>
            <a:srgbClr val="4BACC6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s-PE" sz="900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Autoridad central para la adopción</a:t>
          </a:r>
          <a:endParaRPr lang="es-PE" sz="900" dirty="0">
            <a:solidFill>
              <a:schemeClr val="bg1"/>
            </a:solidFill>
            <a:latin typeface="Calibri"/>
            <a:ea typeface="+mn-ea"/>
            <a:cs typeface="+mn-cs"/>
          </a:endParaRPr>
        </a:p>
      </dgm:t>
    </dgm:pt>
    <dgm:pt modelId="{5B3DB4E7-8630-46FE-880B-61DE2E4C93A8}" type="parTrans" cxnId="{63F3B2F4-D6DD-4264-AF1D-3C15C006C6D2}">
      <dgm:prSet/>
      <dgm:spPr>
        <a:xfrm rot="771429">
          <a:off x="3716095" y="2091879"/>
          <a:ext cx="247711" cy="39823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PE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330E7FB-54FF-4C89-B487-C04CA064674F}" type="sibTrans" cxnId="{63F3B2F4-D6DD-4264-AF1D-3C15C006C6D2}">
      <dgm:prSet/>
      <dgm:spPr/>
      <dgm:t>
        <a:bodyPr/>
        <a:lstStyle/>
        <a:p>
          <a:endParaRPr lang="es-PE"/>
        </a:p>
      </dgm:t>
    </dgm:pt>
    <dgm:pt modelId="{ABAC5088-7EF2-42F7-ACBA-F29281FA27DE}">
      <dgm:prSet phldrT="[Texto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xfrm>
          <a:off x="3206501" y="3006779"/>
          <a:ext cx="1054149" cy="1054149"/>
        </a:xfrm>
        <a:gradFill rotWithShape="1">
          <a:gsLst>
            <a:gs pos="0">
              <a:srgbClr val="8064A2">
                <a:shade val="51000"/>
                <a:satMod val="130000"/>
              </a:srgbClr>
            </a:gs>
            <a:gs pos="80000">
              <a:srgbClr val="8064A2">
                <a:shade val="93000"/>
                <a:satMod val="130000"/>
              </a:srgbClr>
            </a:gs>
            <a:gs pos="100000">
              <a:srgbClr val="8064A2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s-PE" sz="1050" dirty="0" smtClean="0">
              <a:solidFill>
                <a:schemeClr val="accent1"/>
              </a:solidFill>
              <a:latin typeface="Calibri"/>
              <a:ea typeface="+mn-ea"/>
              <a:cs typeface="+mn-cs"/>
            </a:rPr>
            <a:t>RENIEC</a:t>
          </a:r>
          <a:endParaRPr lang="es-PE" sz="1050" dirty="0">
            <a:solidFill>
              <a:schemeClr val="accent1"/>
            </a:solidFill>
            <a:latin typeface="Calibri"/>
            <a:ea typeface="+mn-ea"/>
            <a:cs typeface="+mn-cs"/>
          </a:endParaRPr>
        </a:p>
      </dgm:t>
    </dgm:pt>
    <dgm:pt modelId="{ABA452E5-82C6-44B1-894D-B1AA3393C712}" type="parTrans" cxnId="{DB9A14DB-A12C-4D77-9E5E-D16AA8F498D0}">
      <dgm:prSet/>
      <dgm:spPr>
        <a:xfrm rot="3857143">
          <a:off x="3276595" y="2642995"/>
          <a:ext cx="247711" cy="39823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PE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30CB492-870A-4377-B391-8B89D328FC76}" type="sibTrans" cxnId="{DB9A14DB-A12C-4D77-9E5E-D16AA8F498D0}">
      <dgm:prSet/>
      <dgm:spPr/>
      <dgm:t>
        <a:bodyPr/>
        <a:lstStyle/>
        <a:p>
          <a:endParaRPr lang="es-PE"/>
        </a:p>
      </dgm:t>
    </dgm:pt>
    <dgm:pt modelId="{B3DFE2E7-AA43-4EC1-9DF1-543E8581DD40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xfrm>
          <a:off x="1835348" y="3006779"/>
          <a:ext cx="1054149" cy="1054149"/>
        </a:xfrm>
        <a:solidFill>
          <a:srgbClr val="00FF00"/>
        </a:solidFill>
        <a:ln w="9525" cap="flat" cmpd="sng" algn="ctr">
          <a:solidFill>
            <a:srgbClr val="9BBB59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s-PE" sz="9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Organismo Acreditado</a:t>
          </a:r>
          <a:endParaRPr lang="es-PE" sz="9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00EBEC27-C4C1-4888-813C-BE6AC29E98CC}" type="parTrans" cxnId="{F1F6FE3D-C361-4C67-A315-66CF0C380117}">
      <dgm:prSet/>
      <dgm:spPr>
        <a:xfrm rot="6942857">
          <a:off x="2571692" y="2642995"/>
          <a:ext cx="247711" cy="39823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PE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533B51D-0C40-4916-A5D1-9B1830C04C56}" type="sibTrans" cxnId="{F1F6FE3D-C361-4C67-A315-66CF0C380117}">
      <dgm:prSet/>
      <dgm:spPr/>
      <dgm:t>
        <a:bodyPr/>
        <a:lstStyle/>
        <a:p>
          <a:endParaRPr lang="es-PE"/>
        </a:p>
      </dgm:t>
    </dgm:pt>
    <dgm:pt modelId="{0A177877-0323-4370-ACF2-9B47BA3F991E}">
      <dgm:prSet phldrT="[Texto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980448" y="1934768"/>
          <a:ext cx="1054149" cy="1054149"/>
        </a:xfrm>
        <a:solidFill>
          <a:srgbClr val="FF0066"/>
        </a:soli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s-PE" sz="900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Embajada - Consulado</a:t>
          </a:r>
          <a:endParaRPr lang="es-PE" sz="900" dirty="0">
            <a:solidFill>
              <a:schemeClr val="bg1"/>
            </a:solidFill>
            <a:latin typeface="Calibri"/>
            <a:ea typeface="+mn-ea"/>
            <a:cs typeface="+mn-cs"/>
          </a:endParaRPr>
        </a:p>
      </dgm:t>
    </dgm:pt>
    <dgm:pt modelId="{56F4D912-8245-4E6F-AAAC-9936288A09D4}" type="parTrans" cxnId="{1BE35979-8764-4883-9CC2-4794D7F14E18}">
      <dgm:prSet/>
      <dgm:spPr>
        <a:xfrm rot="10028571">
          <a:off x="2132193" y="2091879"/>
          <a:ext cx="247711" cy="39823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PE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44E35CF-04A2-4987-A5BF-699071EE4CC4}" type="sibTrans" cxnId="{1BE35979-8764-4883-9CC2-4794D7F14E18}">
      <dgm:prSet/>
      <dgm:spPr/>
      <dgm:t>
        <a:bodyPr/>
        <a:lstStyle/>
        <a:p>
          <a:endParaRPr lang="es-PE"/>
        </a:p>
      </dgm:t>
    </dgm:pt>
    <dgm:pt modelId="{389C0137-9F0F-43D8-B677-A4478A00B59A}">
      <dgm:prSet phldrT="[Texto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xfrm>
          <a:off x="1285558" y="597992"/>
          <a:ext cx="1054149" cy="1054149"/>
        </a:xfrm>
        <a:solidFill>
          <a:srgbClr val="FFFF00"/>
        </a:solidFill>
        <a:ln w="9525" cap="flat" cmpd="sng" algn="ctr">
          <a:solidFill>
            <a:srgbClr val="F79646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s-PE" sz="8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Oficina de Migraciones</a:t>
          </a:r>
          <a:endParaRPr lang="es-PE" sz="8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A8295235-7053-4B27-A3E8-D1E157BB1D6B}" type="parTrans" cxnId="{AE351350-B943-4F0A-BB39-2A45EF254F10}">
      <dgm:prSet/>
      <dgm:spPr>
        <a:xfrm rot="13114286">
          <a:off x="2289048" y="1404650"/>
          <a:ext cx="247711" cy="39823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PE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0443656-A3D5-4523-8819-00A5BAC72C30}" type="sibTrans" cxnId="{AE351350-B943-4F0A-BB39-2A45EF254F10}">
      <dgm:prSet/>
      <dgm:spPr/>
      <dgm:t>
        <a:bodyPr/>
        <a:lstStyle/>
        <a:p>
          <a:endParaRPr lang="es-PE"/>
        </a:p>
      </dgm:t>
    </dgm:pt>
    <dgm:pt modelId="{5B1143BD-668E-410A-84A6-9B782FC8A8AA}">
      <dgm:prSet phldrT="[Texto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xfrm>
          <a:off x="1285558" y="597992"/>
          <a:ext cx="1054149" cy="1054149"/>
        </a:xfrm>
        <a:solidFill>
          <a:srgbClr val="1B0AF4"/>
        </a:solidFill>
        <a:ln w="9525" cap="flat" cmpd="sng" algn="ctr">
          <a:solidFill>
            <a:srgbClr val="F79646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s-PE" sz="1100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DIT</a:t>
          </a:r>
          <a:endParaRPr lang="es-PE" sz="1100" dirty="0">
            <a:solidFill>
              <a:schemeClr val="bg1"/>
            </a:solidFill>
            <a:latin typeface="Calibri"/>
            <a:ea typeface="+mn-ea"/>
            <a:cs typeface="+mn-cs"/>
          </a:endParaRPr>
        </a:p>
      </dgm:t>
    </dgm:pt>
    <dgm:pt modelId="{F70BE8DF-8783-4621-8A72-F5D65DC712A1}" type="parTrans" cxnId="{FFA39E53-4C0E-47DC-B878-FF18208A3C54}">
      <dgm:prSet/>
      <dgm:spPr/>
      <dgm:t>
        <a:bodyPr/>
        <a:lstStyle/>
        <a:p>
          <a:endParaRPr lang="es-PE"/>
        </a:p>
      </dgm:t>
    </dgm:pt>
    <dgm:pt modelId="{99BA8944-B901-459D-8CD3-FC8256F3C4EB}" type="sibTrans" cxnId="{FFA39E53-4C0E-47DC-B878-FF18208A3C54}">
      <dgm:prSet/>
      <dgm:spPr/>
      <dgm:t>
        <a:bodyPr/>
        <a:lstStyle/>
        <a:p>
          <a:endParaRPr lang="es-PE"/>
        </a:p>
      </dgm:t>
    </dgm:pt>
    <dgm:pt modelId="{37348845-4BC9-46BA-A693-F476FA2E2C92}">
      <dgm:prSet phldrT="[Texto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xfrm>
          <a:off x="1285558" y="597992"/>
          <a:ext cx="1054149" cy="1054149"/>
        </a:xfrm>
        <a:solidFill>
          <a:srgbClr val="92D050"/>
        </a:solidFill>
        <a:ln w="9525" cap="flat" cmpd="sng" algn="ctr">
          <a:solidFill>
            <a:srgbClr val="F79646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s-PE" sz="10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INABIF CAR</a:t>
          </a:r>
          <a:endParaRPr lang="es-PE" sz="10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30EFF294-E409-4D61-BDE3-3D0A9FEECF20}" type="parTrans" cxnId="{85D63AFE-6675-441D-ACE3-0CA1F17B9496}">
      <dgm:prSet/>
      <dgm:spPr/>
      <dgm:t>
        <a:bodyPr/>
        <a:lstStyle/>
        <a:p>
          <a:endParaRPr lang="es-PE"/>
        </a:p>
      </dgm:t>
    </dgm:pt>
    <dgm:pt modelId="{93F16266-64DF-4100-B112-6695E5F216FB}" type="sibTrans" cxnId="{85D63AFE-6675-441D-ACE3-0CA1F17B9496}">
      <dgm:prSet/>
      <dgm:spPr/>
      <dgm:t>
        <a:bodyPr/>
        <a:lstStyle/>
        <a:p>
          <a:endParaRPr lang="es-PE"/>
        </a:p>
      </dgm:t>
    </dgm:pt>
    <dgm:pt modelId="{0D3BED71-CDB3-4E2E-9929-39131C7B4FBE}">
      <dgm:prSet phldrT="[Texto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xfrm>
          <a:off x="1285558" y="597992"/>
          <a:ext cx="1054149" cy="1054149"/>
        </a:xfrm>
        <a:solidFill>
          <a:srgbClr val="F68616"/>
        </a:solidFill>
        <a:ln w="9525" cap="flat" cmpd="sng" algn="ctr">
          <a:solidFill>
            <a:srgbClr val="F79646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s-PE" sz="9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RREE</a:t>
          </a:r>
          <a:endParaRPr lang="es-PE" sz="9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A24D4D17-8C4E-45C0-B142-A9519FAF1245}" type="parTrans" cxnId="{68B31E59-CCE5-4C22-A997-39A462E50396}">
      <dgm:prSet/>
      <dgm:spPr/>
      <dgm:t>
        <a:bodyPr/>
        <a:lstStyle/>
        <a:p>
          <a:endParaRPr lang="es-PE"/>
        </a:p>
      </dgm:t>
    </dgm:pt>
    <dgm:pt modelId="{3EBD3A52-B813-4239-9A41-EEF5444AF44F}" type="sibTrans" cxnId="{68B31E59-CCE5-4C22-A997-39A462E50396}">
      <dgm:prSet/>
      <dgm:spPr/>
      <dgm:t>
        <a:bodyPr/>
        <a:lstStyle/>
        <a:p>
          <a:endParaRPr lang="es-PE"/>
        </a:p>
      </dgm:t>
    </dgm:pt>
    <dgm:pt modelId="{765BFD33-BA35-4023-BDDF-02831A9E6D4C}" type="pres">
      <dgm:prSet presAssocID="{B1132F7D-4CA2-434E-B231-00B2DAE4E08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84ADB6A7-2CEA-4F2A-A686-EFAB4B2FF94D}" type="pres">
      <dgm:prSet presAssocID="{EB52A045-7807-40C2-A96C-58EEC98969D2}" presName="centerShape" presStyleLbl="node0" presStyleIdx="0" presStyleCnt="1"/>
      <dgm:spPr>
        <a:prstGeom prst="ellipse">
          <a:avLst/>
        </a:prstGeom>
      </dgm:spPr>
      <dgm:t>
        <a:bodyPr/>
        <a:lstStyle/>
        <a:p>
          <a:endParaRPr lang="es-PE"/>
        </a:p>
      </dgm:t>
    </dgm:pt>
    <dgm:pt modelId="{1D3F5F44-F9DF-4515-A091-AEE429692252}" type="pres">
      <dgm:prSet presAssocID="{7EC09A0C-9839-416A-BCEF-65D5E29E6857}" presName="parTrans" presStyleLbl="sibTrans2D1" presStyleIdx="0" presStyleCnt="10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PE"/>
        </a:p>
      </dgm:t>
    </dgm:pt>
    <dgm:pt modelId="{EBBA319D-35A8-4E38-B5C4-EA21A22F7031}" type="pres">
      <dgm:prSet presAssocID="{7EC09A0C-9839-416A-BCEF-65D5E29E6857}" presName="connectorText" presStyleLbl="sibTrans2D1" presStyleIdx="0" presStyleCnt="10"/>
      <dgm:spPr/>
      <dgm:t>
        <a:bodyPr/>
        <a:lstStyle/>
        <a:p>
          <a:endParaRPr lang="es-PE"/>
        </a:p>
      </dgm:t>
    </dgm:pt>
    <dgm:pt modelId="{47B3AD74-3CA3-41EA-BD1C-AD23899F2AE0}" type="pres">
      <dgm:prSet presAssocID="{9E92F1B7-616D-431B-9C44-DBCFECFD75EF}" presName="node" presStyleLbl="node1" presStyleIdx="0" presStyleCnt="1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PE"/>
        </a:p>
      </dgm:t>
    </dgm:pt>
    <dgm:pt modelId="{8A7A31A4-F115-4BAB-8822-A76EB6386A43}" type="pres">
      <dgm:prSet presAssocID="{570EBD54-3283-4D3A-9D63-6C73343AB31B}" presName="parTrans" presStyleLbl="sibTrans2D1" presStyleIdx="1" presStyleCnt="10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PE"/>
        </a:p>
      </dgm:t>
    </dgm:pt>
    <dgm:pt modelId="{924F6375-3F83-4AB8-89E7-7AB222D4F1D2}" type="pres">
      <dgm:prSet presAssocID="{570EBD54-3283-4D3A-9D63-6C73343AB31B}" presName="connectorText" presStyleLbl="sibTrans2D1" presStyleIdx="1" presStyleCnt="10"/>
      <dgm:spPr/>
      <dgm:t>
        <a:bodyPr/>
        <a:lstStyle/>
        <a:p>
          <a:endParaRPr lang="es-PE"/>
        </a:p>
      </dgm:t>
    </dgm:pt>
    <dgm:pt modelId="{59922620-6EAE-4236-AF85-E48B5E177242}" type="pres">
      <dgm:prSet presAssocID="{803B8E32-A162-4750-93A7-7A68DE1E081B}" presName="node" presStyleLbl="node1" presStyleIdx="1" presStyleCnt="1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PE"/>
        </a:p>
      </dgm:t>
    </dgm:pt>
    <dgm:pt modelId="{6D7BE719-A847-42DC-A8B5-401298FBFC70}" type="pres">
      <dgm:prSet presAssocID="{5B3DB4E7-8630-46FE-880B-61DE2E4C93A8}" presName="parTrans" presStyleLbl="sibTrans2D1" presStyleIdx="2" presStyleCnt="10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PE"/>
        </a:p>
      </dgm:t>
    </dgm:pt>
    <dgm:pt modelId="{F2861BF0-3A8A-4B81-9880-53EF4C694E4B}" type="pres">
      <dgm:prSet presAssocID="{5B3DB4E7-8630-46FE-880B-61DE2E4C93A8}" presName="connectorText" presStyleLbl="sibTrans2D1" presStyleIdx="2" presStyleCnt="10"/>
      <dgm:spPr/>
      <dgm:t>
        <a:bodyPr/>
        <a:lstStyle/>
        <a:p>
          <a:endParaRPr lang="es-PE"/>
        </a:p>
      </dgm:t>
    </dgm:pt>
    <dgm:pt modelId="{E6CAEB93-21D1-498C-B7B8-D7B0169305FB}" type="pres">
      <dgm:prSet presAssocID="{578B8658-386C-4279-B0E0-8F9B55C7839D}" presName="node" presStyleLbl="node1" presStyleIdx="2" presStyleCnt="1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PE"/>
        </a:p>
      </dgm:t>
    </dgm:pt>
    <dgm:pt modelId="{FE7BCB23-E0C8-4651-A4EB-96B022E1A79E}" type="pres">
      <dgm:prSet presAssocID="{ABA452E5-82C6-44B1-894D-B1AA3393C712}" presName="parTrans" presStyleLbl="sibTrans2D1" presStyleIdx="3" presStyleCnt="10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PE"/>
        </a:p>
      </dgm:t>
    </dgm:pt>
    <dgm:pt modelId="{6C2B875E-8D38-420A-9AAF-DD7F8DB8B6FB}" type="pres">
      <dgm:prSet presAssocID="{ABA452E5-82C6-44B1-894D-B1AA3393C712}" presName="connectorText" presStyleLbl="sibTrans2D1" presStyleIdx="3" presStyleCnt="10"/>
      <dgm:spPr/>
      <dgm:t>
        <a:bodyPr/>
        <a:lstStyle/>
        <a:p>
          <a:endParaRPr lang="es-PE"/>
        </a:p>
      </dgm:t>
    </dgm:pt>
    <dgm:pt modelId="{C2EF8DC2-D162-4D24-8DC8-21342A9F4FAC}" type="pres">
      <dgm:prSet presAssocID="{ABAC5088-7EF2-42F7-ACBA-F29281FA27DE}" presName="node" presStyleLbl="node1" presStyleIdx="3" presStyleCnt="1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PE"/>
        </a:p>
      </dgm:t>
    </dgm:pt>
    <dgm:pt modelId="{DB4B1AA5-36E7-45E4-8C24-4E536202ACE9}" type="pres">
      <dgm:prSet presAssocID="{00EBEC27-C4C1-4888-813C-BE6AC29E98CC}" presName="parTrans" presStyleLbl="sibTrans2D1" presStyleIdx="4" presStyleCnt="10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PE"/>
        </a:p>
      </dgm:t>
    </dgm:pt>
    <dgm:pt modelId="{65C09D0A-B29E-4171-B761-5CB046A7C0DB}" type="pres">
      <dgm:prSet presAssocID="{00EBEC27-C4C1-4888-813C-BE6AC29E98CC}" presName="connectorText" presStyleLbl="sibTrans2D1" presStyleIdx="4" presStyleCnt="10"/>
      <dgm:spPr/>
      <dgm:t>
        <a:bodyPr/>
        <a:lstStyle/>
        <a:p>
          <a:endParaRPr lang="es-PE"/>
        </a:p>
      </dgm:t>
    </dgm:pt>
    <dgm:pt modelId="{F29B6E65-FE56-45FA-987B-E637C2CBBACB}" type="pres">
      <dgm:prSet presAssocID="{B3DFE2E7-AA43-4EC1-9DF1-543E8581DD40}" presName="node" presStyleLbl="node1" presStyleIdx="4" presStyleCnt="1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PE"/>
        </a:p>
      </dgm:t>
    </dgm:pt>
    <dgm:pt modelId="{0FF73D13-4494-4844-A180-31E9DD7DAA4A}" type="pres">
      <dgm:prSet presAssocID="{56F4D912-8245-4E6F-AAAC-9936288A09D4}" presName="parTrans" presStyleLbl="sibTrans2D1" presStyleIdx="5" presStyleCnt="10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PE"/>
        </a:p>
      </dgm:t>
    </dgm:pt>
    <dgm:pt modelId="{C1ECD8A1-15D1-44E0-AB38-89AC1CC7A698}" type="pres">
      <dgm:prSet presAssocID="{56F4D912-8245-4E6F-AAAC-9936288A09D4}" presName="connectorText" presStyleLbl="sibTrans2D1" presStyleIdx="5" presStyleCnt="10"/>
      <dgm:spPr/>
      <dgm:t>
        <a:bodyPr/>
        <a:lstStyle/>
        <a:p>
          <a:endParaRPr lang="es-PE"/>
        </a:p>
      </dgm:t>
    </dgm:pt>
    <dgm:pt modelId="{DB466E2C-184D-49F2-BB17-992289622786}" type="pres">
      <dgm:prSet presAssocID="{0A177877-0323-4370-ACF2-9B47BA3F991E}" presName="node" presStyleLbl="node1" presStyleIdx="5" presStyleCnt="1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PE"/>
        </a:p>
      </dgm:t>
    </dgm:pt>
    <dgm:pt modelId="{605A7B76-2CE7-465D-A912-7C281E6D0FCA}" type="pres">
      <dgm:prSet presAssocID="{A8295235-7053-4B27-A3E8-D1E157BB1D6B}" presName="parTrans" presStyleLbl="sibTrans2D1" presStyleIdx="6" presStyleCnt="10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PE"/>
        </a:p>
      </dgm:t>
    </dgm:pt>
    <dgm:pt modelId="{0120D2EF-F0B0-4A7C-9434-6E98CB1032AC}" type="pres">
      <dgm:prSet presAssocID="{A8295235-7053-4B27-A3E8-D1E157BB1D6B}" presName="connectorText" presStyleLbl="sibTrans2D1" presStyleIdx="6" presStyleCnt="10"/>
      <dgm:spPr/>
      <dgm:t>
        <a:bodyPr/>
        <a:lstStyle/>
        <a:p>
          <a:endParaRPr lang="es-PE"/>
        </a:p>
      </dgm:t>
    </dgm:pt>
    <dgm:pt modelId="{D07B7E8A-B4F2-4715-8E34-AAE6622886EB}" type="pres">
      <dgm:prSet presAssocID="{389C0137-9F0F-43D8-B677-A4478A00B59A}" presName="node" presStyleLbl="node1" presStyleIdx="6" presStyleCnt="1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PE"/>
        </a:p>
      </dgm:t>
    </dgm:pt>
    <dgm:pt modelId="{6D6A7775-B56E-463F-849E-8A5E1F47ED69}" type="pres">
      <dgm:prSet presAssocID="{A24D4D17-8C4E-45C0-B142-A9519FAF1245}" presName="parTrans" presStyleLbl="sibTrans2D1" presStyleIdx="7" presStyleCnt="10"/>
      <dgm:spPr/>
      <dgm:t>
        <a:bodyPr/>
        <a:lstStyle/>
        <a:p>
          <a:endParaRPr lang="es-PE"/>
        </a:p>
      </dgm:t>
    </dgm:pt>
    <dgm:pt modelId="{CE939CF0-007C-4A93-AB71-1E6222A8E7C2}" type="pres">
      <dgm:prSet presAssocID="{A24D4D17-8C4E-45C0-B142-A9519FAF1245}" presName="connectorText" presStyleLbl="sibTrans2D1" presStyleIdx="7" presStyleCnt="10"/>
      <dgm:spPr/>
      <dgm:t>
        <a:bodyPr/>
        <a:lstStyle/>
        <a:p>
          <a:endParaRPr lang="es-PE"/>
        </a:p>
      </dgm:t>
    </dgm:pt>
    <dgm:pt modelId="{70FC5639-C346-4A66-8D9B-1FA41951B59E}" type="pres">
      <dgm:prSet presAssocID="{0D3BED71-CDB3-4E2E-9929-39131C7B4FBE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8E1ADEC-B8A7-46D0-860A-820351CAF9B7}" type="pres">
      <dgm:prSet presAssocID="{F70BE8DF-8783-4621-8A72-F5D65DC712A1}" presName="parTrans" presStyleLbl="sibTrans2D1" presStyleIdx="8" presStyleCnt="10"/>
      <dgm:spPr/>
      <dgm:t>
        <a:bodyPr/>
        <a:lstStyle/>
        <a:p>
          <a:endParaRPr lang="es-PE"/>
        </a:p>
      </dgm:t>
    </dgm:pt>
    <dgm:pt modelId="{A629BC98-5B6F-4CCF-ADAB-BB76BFD1D38E}" type="pres">
      <dgm:prSet presAssocID="{F70BE8DF-8783-4621-8A72-F5D65DC712A1}" presName="connectorText" presStyleLbl="sibTrans2D1" presStyleIdx="8" presStyleCnt="10"/>
      <dgm:spPr/>
      <dgm:t>
        <a:bodyPr/>
        <a:lstStyle/>
        <a:p>
          <a:endParaRPr lang="es-PE"/>
        </a:p>
      </dgm:t>
    </dgm:pt>
    <dgm:pt modelId="{12F8C395-8F2B-4CAF-AB18-020028FE84CA}" type="pres">
      <dgm:prSet presAssocID="{5B1143BD-668E-410A-84A6-9B782FC8A8AA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C8AA2E4-C663-449A-9B5E-81788A463FB7}" type="pres">
      <dgm:prSet presAssocID="{30EFF294-E409-4D61-BDE3-3D0A9FEECF20}" presName="parTrans" presStyleLbl="sibTrans2D1" presStyleIdx="9" presStyleCnt="10"/>
      <dgm:spPr/>
      <dgm:t>
        <a:bodyPr/>
        <a:lstStyle/>
        <a:p>
          <a:endParaRPr lang="es-PE"/>
        </a:p>
      </dgm:t>
    </dgm:pt>
    <dgm:pt modelId="{098CE65A-1101-4F48-8610-ACE9263AA7F7}" type="pres">
      <dgm:prSet presAssocID="{30EFF294-E409-4D61-BDE3-3D0A9FEECF20}" presName="connectorText" presStyleLbl="sibTrans2D1" presStyleIdx="9" presStyleCnt="10"/>
      <dgm:spPr/>
      <dgm:t>
        <a:bodyPr/>
        <a:lstStyle/>
        <a:p>
          <a:endParaRPr lang="es-PE"/>
        </a:p>
      </dgm:t>
    </dgm:pt>
    <dgm:pt modelId="{50C49D04-A330-4E6C-9720-4127CA7EAF14}" type="pres">
      <dgm:prSet presAssocID="{37348845-4BC9-46BA-A693-F476FA2E2C92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9B0B61C5-98A8-4CA1-9633-E51E69016200}" type="presOf" srcId="{37348845-4BC9-46BA-A693-F476FA2E2C92}" destId="{50C49D04-A330-4E6C-9720-4127CA7EAF14}" srcOrd="0" destOrd="0" presId="urn:microsoft.com/office/officeart/2005/8/layout/radial5"/>
    <dgm:cxn modelId="{CC28CA98-CC98-4E89-9D37-92A841882E28}" type="presOf" srcId="{570EBD54-3283-4D3A-9D63-6C73343AB31B}" destId="{8A7A31A4-F115-4BAB-8822-A76EB6386A43}" srcOrd="0" destOrd="0" presId="urn:microsoft.com/office/officeart/2005/8/layout/radial5"/>
    <dgm:cxn modelId="{17C69F67-0760-47AC-9656-AD90B8CA4A9C}" type="presOf" srcId="{30EFF294-E409-4D61-BDE3-3D0A9FEECF20}" destId="{098CE65A-1101-4F48-8610-ACE9263AA7F7}" srcOrd="1" destOrd="0" presId="urn:microsoft.com/office/officeart/2005/8/layout/radial5"/>
    <dgm:cxn modelId="{2FB0DC5B-D960-464B-B0A4-F1B0FE7B0238}" type="presOf" srcId="{ABAC5088-7EF2-42F7-ACBA-F29281FA27DE}" destId="{C2EF8DC2-D162-4D24-8DC8-21342A9F4FAC}" srcOrd="0" destOrd="0" presId="urn:microsoft.com/office/officeart/2005/8/layout/radial5"/>
    <dgm:cxn modelId="{B50AEF68-DA0B-400A-8BE4-90DD4C9380C8}" type="presOf" srcId="{7EC09A0C-9839-416A-BCEF-65D5E29E6857}" destId="{1D3F5F44-F9DF-4515-A091-AEE429692252}" srcOrd="0" destOrd="0" presId="urn:microsoft.com/office/officeart/2005/8/layout/radial5"/>
    <dgm:cxn modelId="{B0D8560E-EB19-495C-9186-F50EE51CE161}" type="presOf" srcId="{ABA452E5-82C6-44B1-894D-B1AA3393C712}" destId="{6C2B875E-8D38-420A-9AAF-DD7F8DB8B6FB}" srcOrd="1" destOrd="0" presId="urn:microsoft.com/office/officeart/2005/8/layout/radial5"/>
    <dgm:cxn modelId="{85443762-99AC-43CE-87E9-ECA7193D7F31}" type="presOf" srcId="{389C0137-9F0F-43D8-B677-A4478A00B59A}" destId="{D07B7E8A-B4F2-4715-8E34-AAE6622886EB}" srcOrd="0" destOrd="0" presId="urn:microsoft.com/office/officeart/2005/8/layout/radial5"/>
    <dgm:cxn modelId="{3BE9E84D-FDBB-4FE1-B8EE-298E997B1949}" type="presOf" srcId="{803B8E32-A162-4750-93A7-7A68DE1E081B}" destId="{59922620-6EAE-4236-AF85-E48B5E177242}" srcOrd="0" destOrd="0" presId="urn:microsoft.com/office/officeart/2005/8/layout/radial5"/>
    <dgm:cxn modelId="{12C1C5C1-9298-481A-AAC8-2E6A5B5505EE}" type="presOf" srcId="{30EFF294-E409-4D61-BDE3-3D0A9FEECF20}" destId="{DC8AA2E4-C663-449A-9B5E-81788A463FB7}" srcOrd="0" destOrd="0" presId="urn:microsoft.com/office/officeart/2005/8/layout/radial5"/>
    <dgm:cxn modelId="{19FAC947-61C3-4F11-A083-DFD89A521293}" type="presOf" srcId="{56F4D912-8245-4E6F-AAAC-9936288A09D4}" destId="{0FF73D13-4494-4844-A180-31E9DD7DAA4A}" srcOrd="0" destOrd="0" presId="urn:microsoft.com/office/officeart/2005/8/layout/radial5"/>
    <dgm:cxn modelId="{68EC287F-BAA3-4E61-AB33-E4C97084EDF5}" type="presOf" srcId="{0D3BED71-CDB3-4E2E-9929-39131C7B4FBE}" destId="{70FC5639-C346-4A66-8D9B-1FA41951B59E}" srcOrd="0" destOrd="0" presId="urn:microsoft.com/office/officeart/2005/8/layout/radial5"/>
    <dgm:cxn modelId="{8125520F-8451-4D7A-AF80-9648DABE3032}" type="presOf" srcId="{578B8658-386C-4279-B0E0-8F9B55C7839D}" destId="{E6CAEB93-21D1-498C-B7B8-D7B0169305FB}" srcOrd="0" destOrd="0" presId="urn:microsoft.com/office/officeart/2005/8/layout/radial5"/>
    <dgm:cxn modelId="{68B31E59-CCE5-4C22-A997-39A462E50396}" srcId="{EB52A045-7807-40C2-A96C-58EEC98969D2}" destId="{0D3BED71-CDB3-4E2E-9929-39131C7B4FBE}" srcOrd="7" destOrd="0" parTransId="{A24D4D17-8C4E-45C0-B142-A9519FAF1245}" sibTransId="{3EBD3A52-B813-4239-9A41-EEF5444AF44F}"/>
    <dgm:cxn modelId="{D3D34C1A-0E2B-481F-BD27-F02B6F799CFD}" type="presOf" srcId="{9E92F1B7-616D-431B-9C44-DBCFECFD75EF}" destId="{47B3AD74-3CA3-41EA-BD1C-AD23899F2AE0}" srcOrd="0" destOrd="0" presId="urn:microsoft.com/office/officeart/2005/8/layout/radial5"/>
    <dgm:cxn modelId="{90873E19-BD43-4768-B694-5E791B751F06}" type="presOf" srcId="{5B1143BD-668E-410A-84A6-9B782FC8A8AA}" destId="{12F8C395-8F2B-4CAF-AB18-020028FE84CA}" srcOrd="0" destOrd="0" presId="urn:microsoft.com/office/officeart/2005/8/layout/radial5"/>
    <dgm:cxn modelId="{7614FA03-863F-489F-8A73-73B111A41944}" type="presOf" srcId="{7EC09A0C-9839-416A-BCEF-65D5E29E6857}" destId="{EBBA319D-35A8-4E38-B5C4-EA21A22F7031}" srcOrd="1" destOrd="0" presId="urn:microsoft.com/office/officeart/2005/8/layout/radial5"/>
    <dgm:cxn modelId="{B509F1D7-7C2A-42DE-876E-6D6511F09D12}" srcId="{B1132F7D-4CA2-434E-B231-00B2DAE4E08E}" destId="{EB52A045-7807-40C2-A96C-58EEC98969D2}" srcOrd="0" destOrd="0" parTransId="{F3A8967E-42FF-489A-B2EE-76C1456D8EEE}" sibTransId="{8FE50668-F504-40CA-A108-62173BAC05E6}"/>
    <dgm:cxn modelId="{1BE35979-8764-4883-9CC2-4794D7F14E18}" srcId="{EB52A045-7807-40C2-A96C-58EEC98969D2}" destId="{0A177877-0323-4370-ACF2-9B47BA3F991E}" srcOrd="5" destOrd="0" parTransId="{56F4D912-8245-4E6F-AAAC-9936288A09D4}" sibTransId="{444E35CF-04A2-4987-A5BF-699071EE4CC4}"/>
    <dgm:cxn modelId="{242E716A-F6F2-48AE-8CE9-02974FB0109F}" type="presOf" srcId="{00EBEC27-C4C1-4888-813C-BE6AC29E98CC}" destId="{65C09D0A-B29E-4171-B761-5CB046A7C0DB}" srcOrd="1" destOrd="0" presId="urn:microsoft.com/office/officeart/2005/8/layout/radial5"/>
    <dgm:cxn modelId="{AE351350-B943-4F0A-BB39-2A45EF254F10}" srcId="{EB52A045-7807-40C2-A96C-58EEC98969D2}" destId="{389C0137-9F0F-43D8-B677-A4478A00B59A}" srcOrd="6" destOrd="0" parTransId="{A8295235-7053-4B27-A3E8-D1E157BB1D6B}" sibTransId="{60443656-A3D5-4523-8819-00A5BAC72C30}"/>
    <dgm:cxn modelId="{1317A552-107D-4F61-9E72-55E21B89701E}" srcId="{EB52A045-7807-40C2-A96C-58EEC98969D2}" destId="{9E92F1B7-616D-431B-9C44-DBCFECFD75EF}" srcOrd="0" destOrd="0" parTransId="{7EC09A0C-9839-416A-BCEF-65D5E29E6857}" sibTransId="{293A9CC1-D00C-49FF-B2AD-6E75297A4BE5}"/>
    <dgm:cxn modelId="{DB44BA98-1A93-4294-8883-B1AB040FAFA0}" type="presOf" srcId="{EB52A045-7807-40C2-A96C-58EEC98969D2}" destId="{84ADB6A7-2CEA-4F2A-A686-EFAB4B2FF94D}" srcOrd="0" destOrd="0" presId="urn:microsoft.com/office/officeart/2005/8/layout/radial5"/>
    <dgm:cxn modelId="{31A1E873-EEFC-4CF9-955C-B2D5535240E9}" srcId="{EB52A045-7807-40C2-A96C-58EEC98969D2}" destId="{803B8E32-A162-4750-93A7-7A68DE1E081B}" srcOrd="1" destOrd="0" parTransId="{570EBD54-3283-4D3A-9D63-6C73343AB31B}" sibTransId="{7D8C1AE4-9108-42E3-BB1D-00536306F424}"/>
    <dgm:cxn modelId="{35855E17-FB02-45C9-8B0D-40A401AA8AA8}" type="presOf" srcId="{ABA452E5-82C6-44B1-894D-B1AA3393C712}" destId="{FE7BCB23-E0C8-4651-A4EB-96B022E1A79E}" srcOrd="0" destOrd="0" presId="urn:microsoft.com/office/officeart/2005/8/layout/radial5"/>
    <dgm:cxn modelId="{55C86FC5-828B-4AFC-9B22-83C738FEC9DD}" type="presOf" srcId="{B1132F7D-4CA2-434E-B231-00B2DAE4E08E}" destId="{765BFD33-BA35-4023-BDDF-02831A9E6D4C}" srcOrd="0" destOrd="0" presId="urn:microsoft.com/office/officeart/2005/8/layout/radial5"/>
    <dgm:cxn modelId="{6E76749E-210D-4C74-8B8E-EDCBB5AF142C}" type="presOf" srcId="{5B3DB4E7-8630-46FE-880B-61DE2E4C93A8}" destId="{6D7BE719-A847-42DC-A8B5-401298FBFC70}" srcOrd="0" destOrd="0" presId="urn:microsoft.com/office/officeart/2005/8/layout/radial5"/>
    <dgm:cxn modelId="{01A18625-6E7F-46C2-B8B7-A41BAA8423CC}" type="presOf" srcId="{A8295235-7053-4B27-A3E8-D1E157BB1D6B}" destId="{0120D2EF-F0B0-4A7C-9434-6E98CB1032AC}" srcOrd="1" destOrd="0" presId="urn:microsoft.com/office/officeart/2005/8/layout/radial5"/>
    <dgm:cxn modelId="{22ABB88A-4487-4B17-9CE8-355FC8BD638F}" type="presOf" srcId="{A24D4D17-8C4E-45C0-B142-A9519FAF1245}" destId="{CE939CF0-007C-4A93-AB71-1E6222A8E7C2}" srcOrd="1" destOrd="0" presId="urn:microsoft.com/office/officeart/2005/8/layout/radial5"/>
    <dgm:cxn modelId="{91F1A50B-EAEC-46AE-A802-47B5778B6CBD}" type="presOf" srcId="{A8295235-7053-4B27-A3E8-D1E157BB1D6B}" destId="{605A7B76-2CE7-465D-A912-7C281E6D0FCA}" srcOrd="0" destOrd="0" presId="urn:microsoft.com/office/officeart/2005/8/layout/radial5"/>
    <dgm:cxn modelId="{0077B5C5-D35B-4C55-AD8D-30EE6B2649AC}" type="presOf" srcId="{A24D4D17-8C4E-45C0-B142-A9519FAF1245}" destId="{6D6A7775-B56E-463F-849E-8A5E1F47ED69}" srcOrd="0" destOrd="0" presId="urn:microsoft.com/office/officeart/2005/8/layout/radial5"/>
    <dgm:cxn modelId="{A28D0F50-2C42-4979-BF34-D5F64DBB41CA}" type="presOf" srcId="{B3DFE2E7-AA43-4EC1-9DF1-543E8581DD40}" destId="{F29B6E65-FE56-45FA-987B-E637C2CBBACB}" srcOrd="0" destOrd="0" presId="urn:microsoft.com/office/officeart/2005/8/layout/radial5"/>
    <dgm:cxn modelId="{C1E5CDB2-D662-464C-BE49-41C25D03678C}" type="presOf" srcId="{56F4D912-8245-4E6F-AAAC-9936288A09D4}" destId="{C1ECD8A1-15D1-44E0-AB38-89AC1CC7A698}" srcOrd="1" destOrd="0" presId="urn:microsoft.com/office/officeart/2005/8/layout/radial5"/>
    <dgm:cxn modelId="{DB9A14DB-A12C-4D77-9E5E-D16AA8F498D0}" srcId="{EB52A045-7807-40C2-A96C-58EEC98969D2}" destId="{ABAC5088-7EF2-42F7-ACBA-F29281FA27DE}" srcOrd="3" destOrd="0" parTransId="{ABA452E5-82C6-44B1-894D-B1AA3393C712}" sibTransId="{530CB492-870A-4377-B391-8B89D328FC76}"/>
    <dgm:cxn modelId="{85D63AFE-6675-441D-ACE3-0CA1F17B9496}" srcId="{EB52A045-7807-40C2-A96C-58EEC98969D2}" destId="{37348845-4BC9-46BA-A693-F476FA2E2C92}" srcOrd="9" destOrd="0" parTransId="{30EFF294-E409-4D61-BDE3-3D0A9FEECF20}" sibTransId="{93F16266-64DF-4100-B112-6695E5F216FB}"/>
    <dgm:cxn modelId="{FFA39E53-4C0E-47DC-B878-FF18208A3C54}" srcId="{EB52A045-7807-40C2-A96C-58EEC98969D2}" destId="{5B1143BD-668E-410A-84A6-9B782FC8A8AA}" srcOrd="8" destOrd="0" parTransId="{F70BE8DF-8783-4621-8A72-F5D65DC712A1}" sibTransId="{99BA8944-B901-459D-8CD3-FC8256F3C4EB}"/>
    <dgm:cxn modelId="{0DBD1317-9FAA-4168-B3EC-A445EF25A1B3}" type="presOf" srcId="{5B3DB4E7-8630-46FE-880B-61DE2E4C93A8}" destId="{F2861BF0-3A8A-4B81-9880-53EF4C694E4B}" srcOrd="1" destOrd="0" presId="urn:microsoft.com/office/officeart/2005/8/layout/radial5"/>
    <dgm:cxn modelId="{25189FAA-5D8B-4AE6-9B07-9222D0FEDE2A}" type="presOf" srcId="{F70BE8DF-8783-4621-8A72-F5D65DC712A1}" destId="{D8E1ADEC-B8A7-46D0-860A-820351CAF9B7}" srcOrd="0" destOrd="0" presId="urn:microsoft.com/office/officeart/2005/8/layout/radial5"/>
    <dgm:cxn modelId="{8C67EE5A-61D6-4220-95F8-731264229C38}" type="presOf" srcId="{00EBEC27-C4C1-4888-813C-BE6AC29E98CC}" destId="{DB4B1AA5-36E7-45E4-8C24-4E536202ACE9}" srcOrd="0" destOrd="0" presId="urn:microsoft.com/office/officeart/2005/8/layout/radial5"/>
    <dgm:cxn modelId="{08C6C573-9E9E-498F-9CBD-9545A615C151}" type="presOf" srcId="{F70BE8DF-8783-4621-8A72-F5D65DC712A1}" destId="{A629BC98-5B6F-4CCF-ADAB-BB76BFD1D38E}" srcOrd="1" destOrd="0" presId="urn:microsoft.com/office/officeart/2005/8/layout/radial5"/>
    <dgm:cxn modelId="{F1F6FE3D-C361-4C67-A315-66CF0C380117}" srcId="{EB52A045-7807-40C2-A96C-58EEC98969D2}" destId="{B3DFE2E7-AA43-4EC1-9DF1-543E8581DD40}" srcOrd="4" destOrd="0" parTransId="{00EBEC27-C4C1-4888-813C-BE6AC29E98CC}" sibTransId="{5533B51D-0C40-4916-A5D1-9B1830C04C56}"/>
    <dgm:cxn modelId="{63F3B2F4-D6DD-4264-AF1D-3C15C006C6D2}" srcId="{EB52A045-7807-40C2-A96C-58EEC98969D2}" destId="{578B8658-386C-4279-B0E0-8F9B55C7839D}" srcOrd="2" destOrd="0" parTransId="{5B3DB4E7-8630-46FE-880B-61DE2E4C93A8}" sibTransId="{D330E7FB-54FF-4C89-B487-C04CA064674F}"/>
    <dgm:cxn modelId="{26EA9725-96C1-4DB1-B7CC-51935384EC3B}" type="presOf" srcId="{570EBD54-3283-4D3A-9D63-6C73343AB31B}" destId="{924F6375-3F83-4AB8-89E7-7AB222D4F1D2}" srcOrd="1" destOrd="0" presId="urn:microsoft.com/office/officeart/2005/8/layout/radial5"/>
    <dgm:cxn modelId="{D4E514B3-0713-4D0F-B24B-6042C8072EF1}" type="presOf" srcId="{0A177877-0323-4370-ACF2-9B47BA3F991E}" destId="{DB466E2C-184D-49F2-BB17-992289622786}" srcOrd="0" destOrd="0" presId="urn:microsoft.com/office/officeart/2005/8/layout/radial5"/>
    <dgm:cxn modelId="{144CE206-09BE-4248-A3DC-6DC0280B1438}" type="presParOf" srcId="{765BFD33-BA35-4023-BDDF-02831A9E6D4C}" destId="{84ADB6A7-2CEA-4F2A-A686-EFAB4B2FF94D}" srcOrd="0" destOrd="0" presId="urn:microsoft.com/office/officeart/2005/8/layout/radial5"/>
    <dgm:cxn modelId="{76FC60F7-3365-47B7-96AA-C65C57D0FBE3}" type="presParOf" srcId="{765BFD33-BA35-4023-BDDF-02831A9E6D4C}" destId="{1D3F5F44-F9DF-4515-A091-AEE429692252}" srcOrd="1" destOrd="0" presId="urn:microsoft.com/office/officeart/2005/8/layout/radial5"/>
    <dgm:cxn modelId="{7C458F1A-1397-498A-BC8A-6AC7F78745C0}" type="presParOf" srcId="{1D3F5F44-F9DF-4515-A091-AEE429692252}" destId="{EBBA319D-35A8-4E38-B5C4-EA21A22F7031}" srcOrd="0" destOrd="0" presId="urn:microsoft.com/office/officeart/2005/8/layout/radial5"/>
    <dgm:cxn modelId="{1BF19585-A275-41DF-9B56-BD9554A61CA1}" type="presParOf" srcId="{765BFD33-BA35-4023-BDDF-02831A9E6D4C}" destId="{47B3AD74-3CA3-41EA-BD1C-AD23899F2AE0}" srcOrd="2" destOrd="0" presId="urn:microsoft.com/office/officeart/2005/8/layout/radial5"/>
    <dgm:cxn modelId="{23B7BE1A-4C7C-4FA7-B2C8-4C328E12E6C7}" type="presParOf" srcId="{765BFD33-BA35-4023-BDDF-02831A9E6D4C}" destId="{8A7A31A4-F115-4BAB-8822-A76EB6386A43}" srcOrd="3" destOrd="0" presId="urn:microsoft.com/office/officeart/2005/8/layout/radial5"/>
    <dgm:cxn modelId="{34A253AB-4F56-42F2-8BD7-BBF650D5EA61}" type="presParOf" srcId="{8A7A31A4-F115-4BAB-8822-A76EB6386A43}" destId="{924F6375-3F83-4AB8-89E7-7AB222D4F1D2}" srcOrd="0" destOrd="0" presId="urn:microsoft.com/office/officeart/2005/8/layout/radial5"/>
    <dgm:cxn modelId="{53DF10DD-0758-45E1-8867-78CCE70604BB}" type="presParOf" srcId="{765BFD33-BA35-4023-BDDF-02831A9E6D4C}" destId="{59922620-6EAE-4236-AF85-E48B5E177242}" srcOrd="4" destOrd="0" presId="urn:microsoft.com/office/officeart/2005/8/layout/radial5"/>
    <dgm:cxn modelId="{D459EDE7-8C46-4CBB-A622-9C59CB78CE4D}" type="presParOf" srcId="{765BFD33-BA35-4023-BDDF-02831A9E6D4C}" destId="{6D7BE719-A847-42DC-A8B5-401298FBFC70}" srcOrd="5" destOrd="0" presId="urn:microsoft.com/office/officeart/2005/8/layout/radial5"/>
    <dgm:cxn modelId="{07461FE6-7D48-42FD-AC34-1B6E63582A73}" type="presParOf" srcId="{6D7BE719-A847-42DC-A8B5-401298FBFC70}" destId="{F2861BF0-3A8A-4B81-9880-53EF4C694E4B}" srcOrd="0" destOrd="0" presId="urn:microsoft.com/office/officeart/2005/8/layout/radial5"/>
    <dgm:cxn modelId="{283A818C-21B5-45F3-B62C-398BA0ADF89F}" type="presParOf" srcId="{765BFD33-BA35-4023-BDDF-02831A9E6D4C}" destId="{E6CAEB93-21D1-498C-B7B8-D7B0169305FB}" srcOrd="6" destOrd="0" presId="urn:microsoft.com/office/officeart/2005/8/layout/radial5"/>
    <dgm:cxn modelId="{417F2831-3EA9-4EFF-AB07-03D7D2F5279C}" type="presParOf" srcId="{765BFD33-BA35-4023-BDDF-02831A9E6D4C}" destId="{FE7BCB23-E0C8-4651-A4EB-96B022E1A79E}" srcOrd="7" destOrd="0" presId="urn:microsoft.com/office/officeart/2005/8/layout/radial5"/>
    <dgm:cxn modelId="{769907A2-F837-4204-A63B-6E8AF8838486}" type="presParOf" srcId="{FE7BCB23-E0C8-4651-A4EB-96B022E1A79E}" destId="{6C2B875E-8D38-420A-9AAF-DD7F8DB8B6FB}" srcOrd="0" destOrd="0" presId="urn:microsoft.com/office/officeart/2005/8/layout/radial5"/>
    <dgm:cxn modelId="{2CA8AC15-47D5-4856-92B8-C04B032B7433}" type="presParOf" srcId="{765BFD33-BA35-4023-BDDF-02831A9E6D4C}" destId="{C2EF8DC2-D162-4D24-8DC8-21342A9F4FAC}" srcOrd="8" destOrd="0" presId="urn:microsoft.com/office/officeart/2005/8/layout/radial5"/>
    <dgm:cxn modelId="{A1EAF51D-0B4D-4B0B-90AD-59535B22140D}" type="presParOf" srcId="{765BFD33-BA35-4023-BDDF-02831A9E6D4C}" destId="{DB4B1AA5-36E7-45E4-8C24-4E536202ACE9}" srcOrd="9" destOrd="0" presId="urn:microsoft.com/office/officeart/2005/8/layout/radial5"/>
    <dgm:cxn modelId="{CA2C0637-E79A-417A-A30D-5E23F9204868}" type="presParOf" srcId="{DB4B1AA5-36E7-45E4-8C24-4E536202ACE9}" destId="{65C09D0A-B29E-4171-B761-5CB046A7C0DB}" srcOrd="0" destOrd="0" presId="urn:microsoft.com/office/officeart/2005/8/layout/radial5"/>
    <dgm:cxn modelId="{4C654ADD-F5E7-4780-B198-8FF1D89351BC}" type="presParOf" srcId="{765BFD33-BA35-4023-BDDF-02831A9E6D4C}" destId="{F29B6E65-FE56-45FA-987B-E637C2CBBACB}" srcOrd="10" destOrd="0" presId="urn:microsoft.com/office/officeart/2005/8/layout/radial5"/>
    <dgm:cxn modelId="{47D04049-D6E1-48A1-942A-5127050501F8}" type="presParOf" srcId="{765BFD33-BA35-4023-BDDF-02831A9E6D4C}" destId="{0FF73D13-4494-4844-A180-31E9DD7DAA4A}" srcOrd="11" destOrd="0" presId="urn:microsoft.com/office/officeart/2005/8/layout/radial5"/>
    <dgm:cxn modelId="{9E13FF5D-BC1D-4C58-808C-EE8F007661CC}" type="presParOf" srcId="{0FF73D13-4494-4844-A180-31E9DD7DAA4A}" destId="{C1ECD8A1-15D1-44E0-AB38-89AC1CC7A698}" srcOrd="0" destOrd="0" presId="urn:microsoft.com/office/officeart/2005/8/layout/radial5"/>
    <dgm:cxn modelId="{2B90E2B0-4739-49C7-A615-245924AEE738}" type="presParOf" srcId="{765BFD33-BA35-4023-BDDF-02831A9E6D4C}" destId="{DB466E2C-184D-49F2-BB17-992289622786}" srcOrd="12" destOrd="0" presId="urn:microsoft.com/office/officeart/2005/8/layout/radial5"/>
    <dgm:cxn modelId="{0D2668A5-A3FF-4FB6-B952-ED188EFA49FB}" type="presParOf" srcId="{765BFD33-BA35-4023-BDDF-02831A9E6D4C}" destId="{605A7B76-2CE7-465D-A912-7C281E6D0FCA}" srcOrd="13" destOrd="0" presId="urn:microsoft.com/office/officeart/2005/8/layout/radial5"/>
    <dgm:cxn modelId="{05BD90B9-E5B7-4ABE-8D05-CA02541A2AC4}" type="presParOf" srcId="{605A7B76-2CE7-465D-A912-7C281E6D0FCA}" destId="{0120D2EF-F0B0-4A7C-9434-6E98CB1032AC}" srcOrd="0" destOrd="0" presId="urn:microsoft.com/office/officeart/2005/8/layout/radial5"/>
    <dgm:cxn modelId="{1EE58E1E-75B9-4EC9-A960-5075A317AFB3}" type="presParOf" srcId="{765BFD33-BA35-4023-BDDF-02831A9E6D4C}" destId="{D07B7E8A-B4F2-4715-8E34-AAE6622886EB}" srcOrd="14" destOrd="0" presId="urn:microsoft.com/office/officeart/2005/8/layout/radial5"/>
    <dgm:cxn modelId="{F8C61877-B162-409D-84F8-8D30EEDAA2EF}" type="presParOf" srcId="{765BFD33-BA35-4023-BDDF-02831A9E6D4C}" destId="{6D6A7775-B56E-463F-849E-8A5E1F47ED69}" srcOrd="15" destOrd="0" presId="urn:microsoft.com/office/officeart/2005/8/layout/radial5"/>
    <dgm:cxn modelId="{94B208B5-520D-4EE4-80BD-F875A34E14F9}" type="presParOf" srcId="{6D6A7775-B56E-463F-849E-8A5E1F47ED69}" destId="{CE939CF0-007C-4A93-AB71-1E6222A8E7C2}" srcOrd="0" destOrd="0" presId="urn:microsoft.com/office/officeart/2005/8/layout/radial5"/>
    <dgm:cxn modelId="{DD6968BC-3093-4E2F-9103-F60CBE167EEC}" type="presParOf" srcId="{765BFD33-BA35-4023-BDDF-02831A9E6D4C}" destId="{70FC5639-C346-4A66-8D9B-1FA41951B59E}" srcOrd="16" destOrd="0" presId="urn:microsoft.com/office/officeart/2005/8/layout/radial5"/>
    <dgm:cxn modelId="{5B9AD291-6790-4D67-93FB-AAF56ECE8A9E}" type="presParOf" srcId="{765BFD33-BA35-4023-BDDF-02831A9E6D4C}" destId="{D8E1ADEC-B8A7-46D0-860A-820351CAF9B7}" srcOrd="17" destOrd="0" presId="urn:microsoft.com/office/officeart/2005/8/layout/radial5"/>
    <dgm:cxn modelId="{116BF9E8-223B-4274-BC58-54AC5575AD39}" type="presParOf" srcId="{D8E1ADEC-B8A7-46D0-860A-820351CAF9B7}" destId="{A629BC98-5B6F-4CCF-ADAB-BB76BFD1D38E}" srcOrd="0" destOrd="0" presId="urn:microsoft.com/office/officeart/2005/8/layout/radial5"/>
    <dgm:cxn modelId="{7BE53424-09C7-44D6-9639-BEA4072B55BC}" type="presParOf" srcId="{765BFD33-BA35-4023-BDDF-02831A9E6D4C}" destId="{12F8C395-8F2B-4CAF-AB18-020028FE84CA}" srcOrd="18" destOrd="0" presId="urn:microsoft.com/office/officeart/2005/8/layout/radial5"/>
    <dgm:cxn modelId="{3344A405-9550-434B-9AD7-1CFF6AF87A58}" type="presParOf" srcId="{765BFD33-BA35-4023-BDDF-02831A9E6D4C}" destId="{DC8AA2E4-C663-449A-9B5E-81788A463FB7}" srcOrd="19" destOrd="0" presId="urn:microsoft.com/office/officeart/2005/8/layout/radial5"/>
    <dgm:cxn modelId="{2F8DCC36-DEDF-4E8C-8813-DDEAB77C3D01}" type="presParOf" srcId="{DC8AA2E4-C663-449A-9B5E-81788A463FB7}" destId="{098CE65A-1101-4F48-8610-ACE9263AA7F7}" srcOrd="0" destOrd="0" presId="urn:microsoft.com/office/officeart/2005/8/layout/radial5"/>
    <dgm:cxn modelId="{2B118005-8318-42DE-9BF4-D9C481BE19EA}" type="presParOf" srcId="{765BFD33-BA35-4023-BDDF-02831A9E6D4C}" destId="{50C49D04-A330-4E6C-9720-4127CA7EAF14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2538C55B-EC4E-4A53-BAB6-0725790D6B63}" type="datetimeFigureOut">
              <a:rPr lang="es-PE" smtClean="0"/>
              <a:t>04/04/2017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C6FB54B8-48B2-472D-80CA-E94805B4959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39459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A9F9719-ADC4-4775-A330-9FE620A1A3B4}" type="datetimeFigureOut">
              <a:rPr lang="es-PE" smtClean="0"/>
              <a:t>04/04/2017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7A30FC7C-A969-42EF-99FA-3FCBF54C8E5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0968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0FC7C-A969-42EF-99FA-3FCBF54C8E51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5966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0FC7C-A969-42EF-99FA-3FCBF54C8E51}" type="slidenum">
              <a:rPr lang="es-PE" smtClean="0">
                <a:solidFill>
                  <a:prstClr val="black"/>
                </a:solidFill>
              </a:rPr>
              <a:pPr/>
              <a:t>3</a:t>
            </a:fld>
            <a:endParaRPr lang="es-P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924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0FC7C-A969-42EF-99FA-3FCBF54C8E51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44525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0FC7C-A969-42EF-99FA-3FCBF54C8E51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06262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0FC7C-A969-42EF-99FA-3FCBF54C8E51}" type="slidenum">
              <a:rPr lang="es-PE" smtClean="0">
                <a:solidFill>
                  <a:prstClr val="black"/>
                </a:solidFill>
              </a:rPr>
              <a:pPr/>
              <a:t>9</a:t>
            </a:fld>
            <a:endParaRPr lang="es-P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204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0FC7C-A969-42EF-99FA-3FCBF54C8E51}" type="slidenum">
              <a:rPr lang="es-PE" smtClean="0">
                <a:solidFill>
                  <a:prstClr val="black"/>
                </a:solidFill>
              </a:rPr>
              <a:pPr/>
              <a:t>10</a:t>
            </a:fld>
            <a:endParaRPr lang="es-P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795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0FC7C-A969-42EF-99FA-3FCBF54C8E51}" type="slidenum">
              <a:rPr lang="es-PE" smtClean="0">
                <a:solidFill>
                  <a:prstClr val="black"/>
                </a:solidFill>
              </a:rPr>
              <a:pPr/>
              <a:t>11</a:t>
            </a:fld>
            <a:endParaRPr lang="es-P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64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13348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455D6-1CD7-4878-98D1-08CF2205597D}" type="datetime1">
              <a:rPr lang="es-MX" smtClean="0"/>
              <a:t>04/04/2017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038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864C-3EDB-4929-AE28-47858D284EF8}" type="datetime1">
              <a:rPr lang="es-MX" smtClean="0"/>
              <a:t>04/04/2017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12214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1E74BB9D-793D-4873-B472-1482FF94965E}" type="datetime1">
              <a:rPr lang="es-MX" smtClean="0"/>
              <a:t>04/04/2017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828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68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B4D40CC1-29BB-4180-8E35-90AB0DC280C4}" type="datetime1">
              <a:rPr lang="es-MX" smtClean="0"/>
              <a:t>04/04/2017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6478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5" y="0"/>
            <a:ext cx="98637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32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91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72743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02993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761456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257310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04/04/2017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650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BC70-3D71-4D76-8480-F415BD107545}" type="datetime1">
              <a:rPr lang="es-MX" smtClean="0"/>
              <a:t>04/04/2017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341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CAB0-CAFF-4165-8EF6-B79A4100109B}" type="datetime1">
              <a:rPr lang="es-MX" smtClean="0"/>
              <a:t>04/04/2017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1908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8C32-FAE3-46AD-8BB7-35AC7808F27D}" type="datetime1">
              <a:rPr lang="es-MX" smtClean="0"/>
              <a:t>04/04/2017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849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2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53" r:id="rId12"/>
    <p:sldLayoutId id="2147483650" r:id="rId13"/>
    <p:sldLayoutId id="2147483651" r:id="rId14"/>
    <p:sldLayoutId id="2147483652" r:id="rId15"/>
    <p:sldLayoutId id="2147483660" r:id="rId16"/>
    <p:sldLayoutId id="2147483649" r:id="rId17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3"/>
          <p:cNvSpPr/>
          <p:nvPr/>
        </p:nvSpPr>
        <p:spPr>
          <a:xfrm>
            <a:off x="1391149" y="2688063"/>
            <a:ext cx="73355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s-ES" sz="3600" b="1" dirty="0" smtClean="0">
                <a:solidFill>
                  <a:srgbClr val="FF0000"/>
                </a:solidFill>
                <a:latin typeface="+mj-lt"/>
              </a:rPr>
              <a:t>DIRECCIÓN GENERAL DE ADOPCIONES</a:t>
            </a:r>
            <a:endParaRPr lang="es-ES" sz="3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04.04.2017</a:t>
            </a:r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t>2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8981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26 Grupo"/>
          <p:cNvGrpSpPr/>
          <p:nvPr/>
        </p:nvGrpSpPr>
        <p:grpSpPr>
          <a:xfrm>
            <a:off x="664947" y="1599538"/>
            <a:ext cx="2593805" cy="582152"/>
            <a:chOff x="3426365" y="540363"/>
            <a:chExt cx="2772307" cy="338861"/>
          </a:xfrm>
          <a:solidFill>
            <a:srgbClr val="C00000"/>
          </a:solidFill>
        </p:grpSpPr>
        <p:sp>
          <p:nvSpPr>
            <p:cNvPr id="11" name="10 Rectángulo"/>
            <p:cNvSpPr/>
            <p:nvPr/>
          </p:nvSpPr>
          <p:spPr>
            <a:xfrm>
              <a:off x="3426365" y="540363"/>
              <a:ext cx="2772307" cy="338861"/>
            </a:xfrm>
            <a:prstGeom prst="flowChartDelay">
              <a:avLst/>
            </a:prstGeom>
            <a:grpFill/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975720" y="597651"/>
              <a:ext cx="2144594" cy="226729"/>
            </a:xfrm>
            <a:prstGeom prst="flowChartDelay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prstClr val="white"/>
                  </a:solidFill>
                  <a:latin typeface="+mj-lt"/>
                </a:rPr>
                <a:t>Normatividad</a:t>
              </a:r>
              <a:endParaRPr lang="es-MX" sz="1200" b="1" dirty="0">
                <a:solidFill>
                  <a:prstClr val="white"/>
                </a:solidFill>
                <a:latin typeface="+mj-lt"/>
              </a:endParaRPr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700710" y="2791992"/>
            <a:ext cx="2723097" cy="649188"/>
            <a:chOff x="3403103" y="905746"/>
            <a:chExt cx="2951914" cy="555057"/>
          </a:xfrm>
          <a:solidFill>
            <a:srgbClr val="C00000"/>
          </a:solidFill>
        </p:grpSpPr>
        <p:sp>
          <p:nvSpPr>
            <p:cNvPr id="13" name="12 Rectángulo"/>
            <p:cNvSpPr/>
            <p:nvPr/>
          </p:nvSpPr>
          <p:spPr>
            <a:xfrm>
              <a:off x="3403103" y="928966"/>
              <a:ext cx="2772307" cy="455621"/>
            </a:xfrm>
            <a:prstGeom prst="flowChartDelay">
              <a:avLst/>
            </a:prstGeom>
            <a:grpFill/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3618514" y="905746"/>
              <a:ext cx="2736503" cy="555057"/>
            </a:xfrm>
            <a:prstGeom prst="flowChartDelay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prstClr val="white"/>
                  </a:solidFill>
                  <a:latin typeface="+mj-lt"/>
                </a:rPr>
                <a:t>Desinstitucionalización de NN de 0 a 3 años</a:t>
              </a:r>
              <a:endParaRPr lang="es-MX" sz="1200" b="1" dirty="0">
                <a:solidFill>
                  <a:prstClr val="white"/>
                </a:solidFill>
                <a:latin typeface="+mj-lt"/>
              </a:endParaRPr>
            </a:p>
          </p:txBody>
        </p:sp>
      </p:grpSp>
      <p:sp>
        <p:nvSpPr>
          <p:cNvPr id="32" name="31 CuadroTexto"/>
          <p:cNvSpPr txBox="1"/>
          <p:nvPr/>
        </p:nvSpPr>
        <p:spPr>
          <a:xfrm>
            <a:off x="1090063" y="482316"/>
            <a:ext cx="1092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prstClr val="white"/>
                </a:solidFill>
              </a:rPr>
              <a:t>Entidad</a:t>
            </a:r>
            <a:endParaRPr lang="es-MX" b="1" dirty="0">
              <a:solidFill>
                <a:prstClr val="white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3423807" y="1408041"/>
            <a:ext cx="5897514" cy="969881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659634" y="1507102"/>
            <a:ext cx="5156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prstClr val="black">
                    <a:lumMod val="50000"/>
                  </a:prstClr>
                </a:solidFill>
                <a:latin typeface="+mj-lt"/>
              </a:rPr>
              <a:t>Reglamentación del DL 1297, Capítulo de Adopciones</a:t>
            </a:r>
          </a:p>
          <a:p>
            <a:r>
              <a:rPr lang="es-MX" sz="1200" b="1" dirty="0" smtClean="0">
                <a:solidFill>
                  <a:prstClr val="black">
                    <a:lumMod val="50000"/>
                  </a:prstClr>
                </a:solidFill>
                <a:latin typeface="+mj-lt"/>
              </a:rPr>
              <a:t>Modificación y/o derogatoria de normatividad interna</a:t>
            </a:r>
          </a:p>
          <a:p>
            <a:pPr lvl="0"/>
            <a:r>
              <a:rPr lang="es-MX" sz="1200" b="1" dirty="0">
                <a:solidFill>
                  <a:prstClr val="black"/>
                </a:solidFill>
                <a:latin typeface="+mj-lt"/>
              </a:rPr>
              <a:t>Fortalecer los canales de cooperación con autoridades centrales de los Estados, Embajadas y organismos acreditados para el control post adoptivo.</a:t>
            </a:r>
          </a:p>
          <a:p>
            <a:endParaRPr lang="es-MX" sz="1200" b="1" dirty="0" smtClean="0">
              <a:solidFill>
                <a:prstClr val="black">
                  <a:lumMod val="50000"/>
                </a:prstClr>
              </a:solidFill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3404135" y="2667609"/>
            <a:ext cx="5870494" cy="78550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632758" y="2841290"/>
            <a:ext cx="515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prstClr val="black">
                    <a:lumMod val="50000"/>
                  </a:prstClr>
                </a:solidFill>
                <a:latin typeface="+mj-lt"/>
              </a:rPr>
              <a:t>Desarrollo de la propuesta técnica de acogimiento familiar pre adoptivo para niñas y niños de 0 a 3 </a:t>
            </a:r>
            <a:r>
              <a:rPr lang="es-PE" sz="1200" b="1" dirty="0" smtClean="0">
                <a:solidFill>
                  <a:prstClr val="black">
                    <a:lumMod val="50000"/>
                  </a:prstClr>
                </a:solidFill>
                <a:latin typeface="+mj-lt"/>
              </a:rPr>
              <a:t>años</a:t>
            </a:r>
            <a:endParaRPr lang="es-PE" sz="1200" b="1" dirty="0">
              <a:solidFill>
                <a:prstClr val="black">
                  <a:lumMod val="50000"/>
                </a:prstClr>
              </a:solidFill>
              <a:latin typeface="+mj-lt"/>
            </a:endParaRPr>
          </a:p>
        </p:txBody>
      </p:sp>
      <p:grpSp>
        <p:nvGrpSpPr>
          <p:cNvPr id="83" name="82 Grupo"/>
          <p:cNvGrpSpPr/>
          <p:nvPr/>
        </p:nvGrpSpPr>
        <p:grpSpPr>
          <a:xfrm>
            <a:off x="320342" y="1624581"/>
            <a:ext cx="591667" cy="502208"/>
            <a:chOff x="416543" y="1857530"/>
            <a:chExt cx="591667" cy="502208"/>
          </a:xfrm>
        </p:grpSpPr>
        <p:sp>
          <p:nvSpPr>
            <p:cNvPr id="84" name="83 Elipse"/>
            <p:cNvSpPr/>
            <p:nvPr/>
          </p:nvSpPr>
          <p:spPr>
            <a:xfrm>
              <a:off x="416543" y="1857530"/>
              <a:ext cx="591667" cy="50220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>
                <a:solidFill>
                  <a:prstClr val="white"/>
                </a:solidFill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448089" y="1956110"/>
              <a:ext cx="528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prstClr val="black"/>
                  </a:solidFill>
                </a:rPr>
                <a:t>a.</a:t>
              </a:r>
              <a:endParaRPr lang="es-MX" sz="14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369113" y="2785542"/>
            <a:ext cx="591667" cy="591122"/>
            <a:chOff x="416543" y="1857530"/>
            <a:chExt cx="591667" cy="502208"/>
          </a:xfrm>
        </p:grpSpPr>
        <p:sp>
          <p:nvSpPr>
            <p:cNvPr id="87" name="86 Elipse"/>
            <p:cNvSpPr/>
            <p:nvPr/>
          </p:nvSpPr>
          <p:spPr>
            <a:xfrm>
              <a:off x="416543" y="1857530"/>
              <a:ext cx="591667" cy="50220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>
                <a:solidFill>
                  <a:prstClr val="white"/>
                </a:solidFill>
              </a:endParaRPr>
            </a:p>
          </p:txBody>
        </p:sp>
        <p:sp>
          <p:nvSpPr>
            <p:cNvPr id="88" name="87 CuadroTexto"/>
            <p:cNvSpPr txBox="1"/>
            <p:nvPr/>
          </p:nvSpPr>
          <p:spPr>
            <a:xfrm>
              <a:off x="448089" y="1956110"/>
              <a:ext cx="528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prstClr val="black"/>
                  </a:solidFill>
                </a:rPr>
                <a:t>b.</a:t>
              </a:r>
              <a:endParaRPr lang="es-MX" sz="1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>
                <a:solidFill>
                  <a:prstClr val="black">
                    <a:tint val="75000"/>
                  </a:prstClr>
                </a:solidFill>
              </a:rPr>
              <a:t>04.04.2017</a:t>
            </a:r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742B-5F8A-4D36-9D4B-F4937BC2CD6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0" name="29 Grupo"/>
          <p:cNvGrpSpPr/>
          <p:nvPr/>
        </p:nvGrpSpPr>
        <p:grpSpPr>
          <a:xfrm>
            <a:off x="681039" y="3869308"/>
            <a:ext cx="2565322" cy="649187"/>
            <a:chOff x="3413120" y="512630"/>
            <a:chExt cx="2772307" cy="425620"/>
          </a:xfrm>
          <a:solidFill>
            <a:srgbClr val="C00000"/>
          </a:solidFill>
        </p:grpSpPr>
        <p:sp>
          <p:nvSpPr>
            <p:cNvPr id="31" name="10 Rectángulo"/>
            <p:cNvSpPr/>
            <p:nvPr/>
          </p:nvSpPr>
          <p:spPr>
            <a:xfrm>
              <a:off x="3413120" y="551016"/>
              <a:ext cx="2772307" cy="338861"/>
            </a:xfrm>
            <a:prstGeom prst="flowChartDelay">
              <a:avLst/>
            </a:prstGeom>
            <a:grpFill/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3744761" y="512630"/>
              <a:ext cx="2408234" cy="425620"/>
            </a:xfrm>
            <a:prstGeom prst="flowChartDelay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prstClr val="white"/>
                  </a:solidFill>
                  <a:latin typeface="+mj-lt"/>
                </a:rPr>
                <a:t>Mejora en la atención al usuario</a:t>
              </a:r>
              <a:endParaRPr lang="es-MX" sz="1200" b="1" dirty="0">
                <a:solidFill>
                  <a:prstClr val="white"/>
                </a:solidFill>
                <a:latin typeface="+mj-lt"/>
              </a:endParaRPr>
            </a:p>
          </p:txBody>
        </p:sp>
      </p:grpSp>
      <p:grpSp>
        <p:nvGrpSpPr>
          <p:cNvPr id="36" name="35 Grupo"/>
          <p:cNvGrpSpPr/>
          <p:nvPr/>
        </p:nvGrpSpPr>
        <p:grpSpPr>
          <a:xfrm>
            <a:off x="342211" y="3869308"/>
            <a:ext cx="591667" cy="624168"/>
            <a:chOff x="416543" y="1857530"/>
            <a:chExt cx="591667" cy="502208"/>
          </a:xfrm>
        </p:grpSpPr>
        <p:sp>
          <p:nvSpPr>
            <p:cNvPr id="37" name="36 Elipse"/>
            <p:cNvSpPr/>
            <p:nvPr/>
          </p:nvSpPr>
          <p:spPr>
            <a:xfrm>
              <a:off x="416543" y="1857530"/>
              <a:ext cx="591667" cy="50220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>
                <a:solidFill>
                  <a:prstClr val="white"/>
                </a:solidFill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448089" y="1956110"/>
              <a:ext cx="528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>
                  <a:solidFill>
                    <a:prstClr val="black"/>
                  </a:solidFill>
                </a:rPr>
                <a:t>c</a:t>
              </a:r>
              <a:r>
                <a:rPr lang="es-MX" sz="1400" b="1" dirty="0" smtClean="0">
                  <a:solidFill>
                    <a:prstClr val="black"/>
                  </a:solidFill>
                </a:rPr>
                <a:t>.</a:t>
              </a:r>
              <a:endParaRPr lang="es-MX" sz="14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700710" y="5172177"/>
            <a:ext cx="2699915" cy="649189"/>
            <a:chOff x="3413120" y="551016"/>
            <a:chExt cx="2988288" cy="398779"/>
          </a:xfrm>
          <a:solidFill>
            <a:srgbClr val="C00000"/>
          </a:solidFill>
        </p:grpSpPr>
        <p:sp>
          <p:nvSpPr>
            <p:cNvPr id="40" name="10 Rectángulo"/>
            <p:cNvSpPr/>
            <p:nvPr/>
          </p:nvSpPr>
          <p:spPr>
            <a:xfrm>
              <a:off x="3413120" y="551016"/>
              <a:ext cx="2772307" cy="338861"/>
            </a:xfrm>
            <a:prstGeom prst="flowChartDelay">
              <a:avLst/>
            </a:prstGeom>
            <a:grpFill/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3809384" y="551016"/>
              <a:ext cx="2592024" cy="398779"/>
            </a:xfrm>
            <a:prstGeom prst="flowChartDelay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prstClr val="white"/>
                  </a:solidFill>
                  <a:latin typeface="+mj-lt"/>
                </a:rPr>
                <a:t>Estructura funcional de la DGA</a:t>
              </a:r>
              <a:endParaRPr lang="es-MX" sz="1200" b="1" dirty="0">
                <a:solidFill>
                  <a:prstClr val="white"/>
                </a:solidFill>
                <a:latin typeface="+mj-lt"/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338168" y="5157113"/>
            <a:ext cx="649751" cy="555551"/>
            <a:chOff x="680476" y="1870429"/>
            <a:chExt cx="649751" cy="502208"/>
          </a:xfrm>
        </p:grpSpPr>
        <p:sp>
          <p:nvSpPr>
            <p:cNvPr id="45" name="44 Elipse"/>
            <p:cNvSpPr/>
            <p:nvPr/>
          </p:nvSpPr>
          <p:spPr>
            <a:xfrm>
              <a:off x="680476" y="1870429"/>
              <a:ext cx="505720" cy="50220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>
                <a:solidFill>
                  <a:prstClr val="white"/>
                </a:solidFill>
              </a:endParaRP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716929" y="1970430"/>
              <a:ext cx="613298" cy="2782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prstClr val="black"/>
                  </a:solidFill>
                </a:rPr>
                <a:t>d.</a:t>
              </a:r>
              <a:endParaRPr lang="es-MX" sz="1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47" name="46 Rectángulo"/>
          <p:cNvSpPr/>
          <p:nvPr/>
        </p:nvSpPr>
        <p:spPr>
          <a:xfrm>
            <a:off x="3415127" y="3783957"/>
            <a:ext cx="5856668" cy="905738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3632758" y="3829868"/>
            <a:ext cx="5156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prstClr val="black">
                    <a:lumMod val="50000"/>
                  </a:prstClr>
                </a:solidFill>
                <a:latin typeface="+mj-lt"/>
              </a:rPr>
              <a:t>Mejora de procesos y simplificación de requisitos</a:t>
            </a:r>
          </a:p>
          <a:p>
            <a:r>
              <a:rPr lang="es-MX" sz="1200" b="1" dirty="0" smtClean="0">
                <a:solidFill>
                  <a:prstClr val="black">
                    <a:lumMod val="50000"/>
                  </a:prstClr>
                </a:solidFill>
                <a:latin typeface="+mj-lt"/>
              </a:rPr>
              <a:t>Atención personalizada </a:t>
            </a:r>
          </a:p>
          <a:p>
            <a:r>
              <a:rPr lang="es-MX" sz="1200" b="1" dirty="0" smtClean="0">
                <a:solidFill>
                  <a:prstClr val="black">
                    <a:lumMod val="50000"/>
                  </a:prstClr>
                </a:solidFill>
                <a:latin typeface="+mj-lt"/>
              </a:rPr>
              <a:t>Mejora de la calidad y tiempo de las evaluaciones psicosociales </a:t>
            </a:r>
            <a:r>
              <a:rPr lang="es-MX" sz="1200" b="1" dirty="0">
                <a:solidFill>
                  <a:prstClr val="black">
                    <a:lumMod val="50000"/>
                  </a:prstClr>
                </a:solidFill>
                <a:latin typeface="+mj-lt"/>
              </a:rPr>
              <a:t>(idoneidad de adoptantes) </a:t>
            </a:r>
          </a:p>
          <a:p>
            <a:endParaRPr lang="es-MX" sz="1200" b="1" dirty="0">
              <a:solidFill>
                <a:prstClr val="black">
                  <a:lumMod val="50000"/>
                </a:prstClr>
              </a:solidFill>
            </a:endParaRPr>
          </a:p>
        </p:txBody>
      </p:sp>
      <p:sp>
        <p:nvSpPr>
          <p:cNvPr id="53" name="52 Rectángulo"/>
          <p:cNvSpPr/>
          <p:nvPr/>
        </p:nvSpPr>
        <p:spPr>
          <a:xfrm>
            <a:off x="3415127" y="5020541"/>
            <a:ext cx="5856668" cy="9275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3583800" y="5210402"/>
            <a:ext cx="5156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prstClr val="black">
                    <a:lumMod val="50000"/>
                  </a:prstClr>
                </a:solidFill>
                <a:latin typeface="+mj-lt"/>
              </a:rPr>
              <a:t>Modificación de la estructura funcional de la DGA considerando las 4 etapas del proceso de adopción (evaluación, designación, adopción y post adopción)</a:t>
            </a:r>
          </a:p>
          <a:p>
            <a:r>
              <a:rPr lang="es-MX" sz="1200" b="1" dirty="0" smtClean="0">
                <a:solidFill>
                  <a:prstClr val="black">
                    <a:lumMod val="50000"/>
                  </a:prstClr>
                </a:solidFill>
                <a:latin typeface="+mj-lt"/>
              </a:rPr>
              <a:t>Propuesta de modificación del ROF de la DGA </a:t>
            </a:r>
            <a:endParaRPr lang="es-MX" sz="1200" b="1" dirty="0">
              <a:solidFill>
                <a:prstClr val="black">
                  <a:lumMod val="50000"/>
                </a:prstClr>
              </a:solidFill>
              <a:latin typeface="+mj-lt"/>
            </a:endParaRPr>
          </a:p>
        </p:txBody>
      </p:sp>
      <p:grpSp>
        <p:nvGrpSpPr>
          <p:cNvPr id="55" name="Grupo 54"/>
          <p:cNvGrpSpPr/>
          <p:nvPr/>
        </p:nvGrpSpPr>
        <p:grpSpPr>
          <a:xfrm>
            <a:off x="880462" y="541097"/>
            <a:ext cx="1789334" cy="634002"/>
            <a:chOff x="932845" y="310238"/>
            <a:chExt cx="1789334" cy="634002"/>
          </a:xfrm>
        </p:grpSpPr>
        <p:sp>
          <p:nvSpPr>
            <p:cNvPr id="56" name="43 Elipse"/>
            <p:cNvSpPr/>
            <p:nvPr/>
          </p:nvSpPr>
          <p:spPr>
            <a:xfrm>
              <a:off x="932845" y="310238"/>
              <a:ext cx="1789334" cy="63400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600" dirty="0">
                <a:solidFill>
                  <a:prstClr val="white"/>
                </a:solidFill>
              </a:endParaRPr>
            </a:p>
          </p:txBody>
        </p:sp>
        <p:sp>
          <p:nvSpPr>
            <p:cNvPr id="57" name="44 CuadroTexto"/>
            <p:cNvSpPr txBox="1"/>
            <p:nvPr/>
          </p:nvSpPr>
          <p:spPr>
            <a:xfrm>
              <a:off x="1090063" y="442573"/>
              <a:ext cx="15059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 smtClean="0">
                  <a:solidFill>
                    <a:prstClr val="white"/>
                  </a:solidFill>
                  <a:latin typeface="+mj-lt"/>
                </a:rPr>
                <a:t>PROPUESTAS</a:t>
              </a:r>
              <a:endParaRPr lang="es-MX" b="1" dirty="0">
                <a:solidFill>
                  <a:prstClr val="white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44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48135" y="2915216"/>
            <a:ext cx="2797520" cy="5703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PE" sz="5400" dirty="0" smtClean="0">
                <a:solidFill>
                  <a:srgbClr val="FF0000"/>
                </a:solidFill>
              </a:rPr>
              <a:t>Gracias </a:t>
            </a:r>
            <a:endParaRPr lang="es-PE" sz="5400" dirty="0">
              <a:solidFill>
                <a:srgbClr val="FF0000"/>
              </a:solidFill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0D49-BDE4-44F0-9267-B30D56D7E9A3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25 Grupo"/>
          <p:cNvGrpSpPr/>
          <p:nvPr/>
        </p:nvGrpSpPr>
        <p:grpSpPr>
          <a:xfrm>
            <a:off x="537392" y="1725047"/>
            <a:ext cx="2186012" cy="461665"/>
            <a:chOff x="3411927" y="226073"/>
            <a:chExt cx="2772307" cy="238483"/>
          </a:xfrm>
          <a:solidFill>
            <a:srgbClr val="C00000"/>
          </a:solidFill>
        </p:grpSpPr>
        <p:sp>
          <p:nvSpPr>
            <p:cNvPr id="9" name="8 Rectángulo"/>
            <p:cNvSpPr/>
            <p:nvPr/>
          </p:nvSpPr>
          <p:spPr>
            <a:xfrm>
              <a:off x="3411927" y="226073"/>
              <a:ext cx="2772307" cy="238483"/>
            </a:xfrm>
            <a:prstGeom prst="rect">
              <a:avLst/>
            </a:prstGeom>
            <a:grpFill/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439108" y="275960"/>
              <a:ext cx="2717947" cy="14308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prstClr val="white"/>
                  </a:solidFill>
                  <a:latin typeface="+mj-lt"/>
                </a:rPr>
                <a:t>Misión DGA  </a:t>
              </a:r>
              <a:endParaRPr lang="es-MX" sz="1200" b="1" dirty="0">
                <a:solidFill>
                  <a:prstClr val="white"/>
                </a:solidFill>
                <a:latin typeface="+mj-lt"/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528500" y="2694357"/>
            <a:ext cx="2184787" cy="534154"/>
            <a:chOff x="3420691" y="598217"/>
            <a:chExt cx="2772307" cy="338861"/>
          </a:xfrm>
          <a:solidFill>
            <a:srgbClr val="C00000"/>
          </a:solidFill>
        </p:grpSpPr>
        <p:sp>
          <p:nvSpPr>
            <p:cNvPr id="11" name="10 Rectángulo"/>
            <p:cNvSpPr/>
            <p:nvPr/>
          </p:nvSpPr>
          <p:spPr>
            <a:xfrm>
              <a:off x="3420691" y="598217"/>
              <a:ext cx="2772307" cy="338861"/>
            </a:xfrm>
            <a:prstGeom prst="rect">
              <a:avLst/>
            </a:prstGeom>
            <a:grpFill/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429971" y="680385"/>
              <a:ext cx="2717948" cy="17572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prstClr val="white"/>
                  </a:solidFill>
                  <a:latin typeface="+mj-lt"/>
                </a:rPr>
                <a:t>Cobertura Geográfica</a:t>
              </a:r>
              <a:endParaRPr lang="es-MX" sz="1200" b="1" dirty="0">
                <a:solidFill>
                  <a:prstClr val="white"/>
                </a:solidFill>
                <a:latin typeface="+mj-lt"/>
              </a:endParaRPr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534357" y="3832992"/>
            <a:ext cx="2143404" cy="452350"/>
            <a:chOff x="3399172" y="962493"/>
            <a:chExt cx="2776238" cy="240286"/>
          </a:xfrm>
          <a:solidFill>
            <a:srgbClr val="C00000"/>
          </a:solidFill>
        </p:grpSpPr>
        <p:sp>
          <p:nvSpPr>
            <p:cNvPr id="13" name="12 Rectángulo"/>
            <p:cNvSpPr/>
            <p:nvPr/>
          </p:nvSpPr>
          <p:spPr>
            <a:xfrm>
              <a:off x="3403103" y="962493"/>
              <a:ext cx="2772307" cy="240286"/>
            </a:xfrm>
            <a:prstGeom prst="rect">
              <a:avLst/>
            </a:prstGeom>
            <a:grpFill/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3399172" y="1005524"/>
              <a:ext cx="2694226" cy="14714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prstClr val="white"/>
                  </a:solidFill>
                  <a:latin typeface="+mj-lt"/>
                </a:rPr>
                <a:t>Población Beneficiaria</a:t>
              </a:r>
              <a:endParaRPr lang="es-MX" sz="1200" b="1" dirty="0">
                <a:solidFill>
                  <a:prstClr val="white"/>
                </a:solidFill>
                <a:latin typeface="+mj-lt"/>
              </a:endParaRPr>
            </a:p>
          </p:txBody>
        </p:sp>
      </p:grpSp>
      <p:sp>
        <p:nvSpPr>
          <p:cNvPr id="16" name="15 CuadroTexto"/>
          <p:cNvSpPr txBox="1"/>
          <p:nvPr/>
        </p:nvSpPr>
        <p:spPr>
          <a:xfrm>
            <a:off x="570425" y="4876487"/>
            <a:ext cx="2107336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endParaRPr lang="es-MX" sz="1200" b="1" dirty="0" smtClean="0">
              <a:solidFill>
                <a:prstClr val="white"/>
              </a:solidFill>
              <a:latin typeface="+mj-lt"/>
            </a:endParaRPr>
          </a:p>
          <a:p>
            <a:pPr algn="ctr"/>
            <a:r>
              <a:rPr lang="es-MX" sz="1200" b="1" dirty="0" smtClean="0">
                <a:solidFill>
                  <a:prstClr val="white"/>
                </a:solidFill>
                <a:latin typeface="+mj-lt"/>
              </a:rPr>
              <a:t>Servicios</a:t>
            </a:r>
            <a:endParaRPr lang="es-MX" sz="1200" b="1" dirty="0">
              <a:solidFill>
                <a:prstClr val="white"/>
              </a:solidFill>
              <a:latin typeface="+mj-lt"/>
            </a:endParaRPr>
          </a:p>
          <a:p>
            <a:endParaRPr lang="es-MX" sz="1200" b="1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1090063" y="482316"/>
            <a:ext cx="1092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prstClr val="white"/>
                </a:solidFill>
              </a:rPr>
              <a:t>Entidad:</a:t>
            </a:r>
            <a:endParaRPr lang="es-MX" b="1" dirty="0">
              <a:solidFill>
                <a:prstClr val="white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152005" y="1548144"/>
            <a:ext cx="6161755" cy="863988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3129573" y="2647786"/>
            <a:ext cx="6181458" cy="709795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264060" y="2676342"/>
            <a:ext cx="5787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000000"/>
                </a:solidFill>
                <a:latin typeface="+mj-lt"/>
              </a:rPr>
              <a:t>10 Unidades de Adopción desconcentradas en Arequipa, Ayacucho, Cusco, Huánuco, Junín, La libertad, Lambayeque, Loreto, Piura y Puno.</a:t>
            </a:r>
            <a:endParaRPr lang="es-MX" sz="1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3112929" y="3577156"/>
            <a:ext cx="6148234" cy="887436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359970" y="3697708"/>
            <a:ext cx="557986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000000"/>
                </a:solidFill>
                <a:latin typeface="+mj-lt"/>
              </a:rPr>
              <a:t>- Niñas, niños y adolescentes  en situación  de  abandono y en condición de    adoptabilidad.  </a:t>
            </a:r>
          </a:p>
          <a:p>
            <a:r>
              <a:rPr lang="es-MX" sz="1200" b="1" dirty="0" smtClean="0">
                <a:solidFill>
                  <a:srgbClr val="000000"/>
                </a:solidFill>
                <a:latin typeface="+mj-lt"/>
              </a:rPr>
              <a:t>- Solicitantes de adopción (nacionales e internacionales).</a:t>
            </a:r>
            <a:endParaRPr lang="es-MX" sz="1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3" name="52 Rectángulo"/>
          <p:cNvSpPr/>
          <p:nvPr/>
        </p:nvSpPr>
        <p:spPr>
          <a:xfrm>
            <a:off x="3112929" y="4722708"/>
            <a:ext cx="6112034" cy="899494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3399532" y="4902421"/>
            <a:ext cx="557502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000000"/>
                </a:solidFill>
                <a:latin typeface="+mj-lt"/>
              </a:rPr>
              <a:t>- A los niños, niñas y/o adolescentes: brindarles una familia idónea.</a:t>
            </a:r>
          </a:p>
          <a:p>
            <a:r>
              <a:rPr lang="es-MX" sz="1200" b="1" dirty="0" smtClean="0">
                <a:solidFill>
                  <a:srgbClr val="000000"/>
                </a:solidFill>
                <a:latin typeface="+mj-lt"/>
              </a:rPr>
              <a:t>- A las familias: preparación, evaluación, seguimiento y acompañamiento. </a:t>
            </a:r>
            <a:endParaRPr lang="es-MX" sz="1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537392" y="6290863"/>
            <a:ext cx="2311400" cy="365125"/>
          </a:xfrm>
        </p:spPr>
        <p:txBody>
          <a:bodyPr/>
          <a:lstStyle/>
          <a:p>
            <a:r>
              <a:rPr lang="es-MX" dirty="0" smtClean="0">
                <a:solidFill>
                  <a:prstClr val="black">
                    <a:tint val="75000"/>
                  </a:prstClr>
                </a:solidFill>
              </a:rPr>
              <a:t>04.04.2017</a:t>
            </a:r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742B-5F8A-4D36-9D4B-F4937BC2CD6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3" name="59 CuadroTexto"/>
          <p:cNvSpPr txBox="1"/>
          <p:nvPr/>
        </p:nvSpPr>
        <p:spPr>
          <a:xfrm>
            <a:off x="3264060" y="1691122"/>
            <a:ext cx="5771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0000"/>
                </a:solidFill>
                <a:latin typeface="+mj-lt"/>
              </a:rPr>
              <a:t>Autoridad central en materia de </a:t>
            </a:r>
            <a:r>
              <a:rPr lang="es-PE" sz="1200" b="1" dirty="0" smtClean="0">
                <a:solidFill>
                  <a:srgbClr val="000000"/>
                </a:solidFill>
                <a:latin typeface="+mj-lt"/>
              </a:rPr>
              <a:t>adopción nacional e internacional que promueve </a:t>
            </a:r>
            <a:r>
              <a:rPr lang="es-PE" sz="1200" b="1" dirty="0">
                <a:solidFill>
                  <a:srgbClr val="000000"/>
                </a:solidFill>
                <a:latin typeface="+mj-lt"/>
              </a:rPr>
              <a:t>la </a:t>
            </a:r>
            <a:r>
              <a:rPr lang="es-PE" sz="1200" b="1" dirty="0" smtClean="0">
                <a:solidFill>
                  <a:srgbClr val="000000"/>
                </a:solidFill>
                <a:latin typeface="+mj-lt"/>
              </a:rPr>
              <a:t>restitución </a:t>
            </a:r>
            <a:r>
              <a:rPr lang="es-PE" sz="1200" b="1" dirty="0">
                <a:solidFill>
                  <a:srgbClr val="000000"/>
                </a:solidFill>
                <a:latin typeface="+mj-lt"/>
              </a:rPr>
              <a:t>del derecho </a:t>
            </a:r>
            <a:r>
              <a:rPr lang="es-PE" sz="1200" b="1" dirty="0" smtClean="0">
                <a:solidFill>
                  <a:srgbClr val="000000"/>
                </a:solidFill>
                <a:latin typeface="+mj-lt"/>
              </a:rPr>
              <a:t>de los NNA </a:t>
            </a:r>
            <a:r>
              <a:rPr lang="es-PE" sz="1200" b="1" dirty="0">
                <a:solidFill>
                  <a:srgbClr val="000000"/>
                </a:solidFill>
                <a:latin typeface="+mj-lt"/>
              </a:rPr>
              <a:t>declarados judicialmente en abandono a vivir en una </a:t>
            </a:r>
            <a:r>
              <a:rPr lang="es-PE" sz="1200" b="1" dirty="0" smtClean="0">
                <a:solidFill>
                  <a:srgbClr val="000000"/>
                </a:solidFill>
                <a:latin typeface="+mj-lt"/>
              </a:rPr>
              <a:t>familia.</a:t>
            </a:r>
            <a:endParaRPr lang="es-MX" sz="12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89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04/04/2017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4</a:t>
            </a:fld>
            <a:endParaRPr lang="es-PE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1534" y="1769691"/>
            <a:ext cx="5531116" cy="431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Arequipa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(Arequipa, Moquegua y Tacna)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Ayacucho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(Ayacucho y Huancavelica)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Cusco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(Cusco, Apurímac y Madre de Dios)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Huánuco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(Huánuco, Pasco y Ucayali)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Junín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(Junín)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La Libertad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(La Libertad y Ancash)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Lambayeque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(Lambayeque y Cajamarca)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Loreto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(Loreto y San Martín)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Piura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(Tumbes y Piura)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solidFill>
                  <a:srgbClr val="000000"/>
                </a:solidFill>
                <a:latin typeface="Arial" charset="0"/>
              </a:rPr>
              <a:t>Puno </a:t>
            </a:r>
            <a:r>
              <a:rPr lang="es-PE" altLang="es-PE" sz="1600" dirty="0">
                <a:solidFill>
                  <a:srgbClr val="000000"/>
                </a:solidFill>
                <a:latin typeface="Arial" charset="0"/>
              </a:rPr>
              <a:t>(Puno)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20675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  <a:tab pos="9304338" algn="l"/>
              </a:tabLst>
            </a:pPr>
            <a:r>
              <a:rPr lang="es-PE" altLang="es-PE" b="1" dirty="0">
                <a:latin typeface="Arial" charset="0"/>
              </a:rPr>
              <a:t>Lima </a:t>
            </a:r>
            <a:r>
              <a:rPr lang="es-PE" altLang="es-PE" sz="1600" dirty="0">
                <a:latin typeface="Arial" charset="0"/>
              </a:rPr>
              <a:t>(Lima, Callao, Ica, Amazonas)</a:t>
            </a:r>
          </a:p>
        </p:txBody>
      </p:sp>
      <p:grpSp>
        <p:nvGrpSpPr>
          <p:cNvPr id="6" name="1 Grupo"/>
          <p:cNvGrpSpPr/>
          <p:nvPr/>
        </p:nvGrpSpPr>
        <p:grpSpPr>
          <a:xfrm>
            <a:off x="5897287" y="1473018"/>
            <a:ext cx="3672604" cy="4991100"/>
            <a:chOff x="5364088" y="1318220"/>
            <a:chExt cx="3672604" cy="499110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1492" y="1318220"/>
              <a:ext cx="3505200" cy="4991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17 CuadroTexto"/>
            <p:cNvSpPr txBox="1"/>
            <p:nvPr/>
          </p:nvSpPr>
          <p:spPr>
            <a:xfrm>
              <a:off x="6963574" y="2375159"/>
              <a:ext cx="714375" cy="276225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200" kern="0" dirty="0">
                  <a:solidFill>
                    <a:prstClr val="black"/>
                  </a:solidFill>
                  <a:latin typeface="Calibri"/>
                </a:rPr>
                <a:t>LORETO</a:t>
              </a:r>
              <a:endParaRPr lang="es-ES" sz="12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" name="20 CuadroTexto"/>
            <p:cNvSpPr txBox="1"/>
            <p:nvPr/>
          </p:nvSpPr>
          <p:spPr>
            <a:xfrm>
              <a:off x="5364088" y="2582461"/>
              <a:ext cx="571500" cy="246063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000" kern="0" dirty="0">
                  <a:solidFill>
                    <a:prstClr val="black"/>
                  </a:solidFill>
                  <a:latin typeface="Calibri"/>
                </a:rPr>
                <a:t>PIURA</a:t>
              </a:r>
              <a:endParaRPr lang="es-ES" sz="10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21 CuadroTexto"/>
            <p:cNvSpPr txBox="1"/>
            <p:nvPr/>
          </p:nvSpPr>
          <p:spPr>
            <a:xfrm>
              <a:off x="7456510" y="5678805"/>
              <a:ext cx="785813" cy="254000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050" kern="0" dirty="0">
                  <a:solidFill>
                    <a:prstClr val="black"/>
                  </a:solidFill>
                  <a:latin typeface="Calibri"/>
                </a:rPr>
                <a:t>AREQUIPA</a:t>
              </a:r>
              <a:endParaRPr lang="es-ES" sz="105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22 CuadroTexto"/>
            <p:cNvSpPr txBox="1"/>
            <p:nvPr/>
          </p:nvSpPr>
          <p:spPr>
            <a:xfrm>
              <a:off x="6999292" y="5026653"/>
              <a:ext cx="714375" cy="230187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900" kern="0" dirty="0">
                  <a:solidFill>
                    <a:prstClr val="black"/>
                  </a:solidFill>
                  <a:latin typeface="Calibri"/>
                </a:rPr>
                <a:t>AYACUCHO</a:t>
              </a:r>
              <a:endParaRPr lang="es-ES" sz="9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23 CuadroTexto"/>
            <p:cNvSpPr txBox="1"/>
            <p:nvPr/>
          </p:nvSpPr>
          <p:spPr>
            <a:xfrm>
              <a:off x="7933462" y="4454669"/>
              <a:ext cx="642937" cy="276225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200" kern="0" dirty="0">
                  <a:solidFill>
                    <a:prstClr val="black"/>
                  </a:solidFill>
                  <a:latin typeface="Calibri"/>
                </a:rPr>
                <a:t>CUSCO</a:t>
              </a:r>
              <a:endParaRPr lang="es-ES" sz="12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24 CuadroTexto"/>
            <p:cNvSpPr txBox="1"/>
            <p:nvPr/>
          </p:nvSpPr>
          <p:spPr>
            <a:xfrm>
              <a:off x="6927855" y="3806597"/>
              <a:ext cx="785812" cy="246062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000" kern="0" dirty="0">
                  <a:solidFill>
                    <a:prstClr val="black"/>
                  </a:solidFill>
                  <a:latin typeface="Calibri"/>
                </a:rPr>
                <a:t>HUÁNUCO</a:t>
              </a:r>
              <a:endParaRPr lang="es-ES" sz="10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25 CuadroTexto"/>
            <p:cNvSpPr txBox="1"/>
            <p:nvPr/>
          </p:nvSpPr>
          <p:spPr>
            <a:xfrm>
              <a:off x="5364088" y="3014509"/>
              <a:ext cx="928687" cy="246062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000" kern="0" dirty="0">
                  <a:solidFill>
                    <a:prstClr val="black"/>
                  </a:solidFill>
                  <a:latin typeface="Calibri"/>
                </a:rPr>
                <a:t>LAMBAYEQUE</a:t>
              </a:r>
              <a:endParaRPr lang="es-ES" sz="10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26 CuadroTexto"/>
            <p:cNvSpPr txBox="1"/>
            <p:nvPr/>
          </p:nvSpPr>
          <p:spPr>
            <a:xfrm>
              <a:off x="5618579" y="3813770"/>
              <a:ext cx="857250" cy="246063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000" kern="0" dirty="0">
                  <a:solidFill>
                    <a:prstClr val="black"/>
                  </a:solidFill>
                  <a:latin typeface="Calibri"/>
                </a:rPr>
                <a:t>LA LIBERTAD</a:t>
              </a:r>
              <a:endParaRPr lang="es-ES" sz="10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27 CuadroTexto"/>
            <p:cNvSpPr txBox="1"/>
            <p:nvPr/>
          </p:nvSpPr>
          <p:spPr>
            <a:xfrm>
              <a:off x="8428041" y="5253922"/>
              <a:ext cx="500062" cy="246062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000" kern="0" dirty="0">
                  <a:solidFill>
                    <a:prstClr val="black"/>
                  </a:solidFill>
                  <a:latin typeface="Calibri"/>
                </a:rPr>
                <a:t>PUNO</a:t>
              </a:r>
              <a:endParaRPr lang="es-ES" sz="10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28 CuadroTexto"/>
            <p:cNvSpPr txBox="1"/>
            <p:nvPr/>
          </p:nvSpPr>
          <p:spPr>
            <a:xfrm>
              <a:off x="6999292" y="4310653"/>
              <a:ext cx="571500" cy="261610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050" kern="0" dirty="0">
                  <a:solidFill>
                    <a:prstClr val="black"/>
                  </a:solidFill>
                  <a:latin typeface="Calibri"/>
                </a:rPr>
                <a:t>JUNÍN</a:t>
              </a:r>
              <a:endParaRPr lang="es-ES" sz="105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29 CuadroTexto"/>
            <p:cNvSpPr txBox="1"/>
            <p:nvPr/>
          </p:nvSpPr>
          <p:spPr>
            <a:xfrm>
              <a:off x="6190079" y="4476537"/>
              <a:ext cx="571500" cy="276225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sz="1200" kern="0" dirty="0">
                  <a:solidFill>
                    <a:prstClr val="black"/>
                  </a:solidFill>
                  <a:latin typeface="Calibri"/>
                </a:rPr>
                <a:t>LIMA</a:t>
              </a:r>
              <a:endParaRPr lang="es-ES" sz="1200" kern="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9" name="3 CuadroTexto"/>
          <p:cNvSpPr txBox="1"/>
          <p:nvPr/>
        </p:nvSpPr>
        <p:spPr>
          <a:xfrm>
            <a:off x="571534" y="1122701"/>
            <a:ext cx="7086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MAPA DE INTERVENCIÓN: UNIDADES DE ADOPCIÓN A NIVEL NACIONAL</a:t>
            </a:r>
            <a:endParaRPr lang="es-P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6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100380" y="6445953"/>
            <a:ext cx="403693" cy="365125"/>
          </a:xfrm>
        </p:spPr>
        <p:txBody>
          <a:bodyPr/>
          <a:lstStyle/>
          <a:p>
            <a:fld id="{6094667E-44C1-4EA1-8162-331F9EF6CF52}" type="slidenum">
              <a:rPr lang="es-PE" sz="700" smtClean="0">
                <a:solidFill>
                  <a:srgbClr val="3F3F3F"/>
                </a:solidFill>
              </a:rPr>
              <a:pPr/>
              <a:t>5</a:t>
            </a:fld>
            <a:endParaRPr lang="es-PE" sz="700">
              <a:solidFill>
                <a:srgbClr val="3F3F3F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449105" y="5131655"/>
            <a:ext cx="886038" cy="664144"/>
          </a:xfrm>
          <a:prstGeom prst="roundRect">
            <a:avLst/>
          </a:prstGeom>
          <a:gradFill rotWithShape="1">
            <a:gsLst>
              <a:gs pos="0">
                <a:srgbClr val="5B9BD5">
                  <a:satMod val="103000"/>
                  <a:lumMod val="102000"/>
                  <a:tint val="94000"/>
                </a:srgbClr>
              </a:gs>
              <a:gs pos="50000">
                <a:srgbClr val="5B9BD5">
                  <a:satMod val="110000"/>
                  <a:lumMod val="100000"/>
                  <a:shade val="100000"/>
                </a:srgbClr>
              </a:gs>
              <a:gs pos="100000">
                <a:srgbClr val="5B9BD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Taller</a:t>
            </a:r>
          </a:p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(2 meses)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5797194" y="2291252"/>
            <a:ext cx="1034645" cy="664144"/>
          </a:xfrm>
          <a:prstGeom prst="round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Empatía</a:t>
            </a:r>
          </a:p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(&lt;</a:t>
            </a:r>
            <a:r>
              <a:rPr lang="es-PE" sz="1200" kern="0" dirty="0">
                <a:solidFill>
                  <a:prstClr val="white"/>
                </a:solidFill>
              </a:rPr>
              <a:t>7</a:t>
            </a:r>
            <a:r>
              <a:rPr lang="es-PE" sz="1200" kern="0" dirty="0" smtClean="0">
                <a:solidFill>
                  <a:prstClr val="white"/>
                </a:solidFill>
              </a:rPr>
              <a:t> días)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2932630" y="3577009"/>
            <a:ext cx="1140814" cy="664144"/>
          </a:xfrm>
          <a:prstGeom prst="roundRect">
            <a:avLst/>
          </a:prstGeom>
          <a:gradFill rotWithShape="1">
            <a:gsLst>
              <a:gs pos="0">
                <a:srgbClr val="5B9BD5">
                  <a:satMod val="103000"/>
                  <a:lumMod val="102000"/>
                  <a:tint val="94000"/>
                </a:srgbClr>
              </a:gs>
              <a:gs pos="50000">
                <a:srgbClr val="5B9BD5">
                  <a:satMod val="110000"/>
                  <a:lumMod val="100000"/>
                  <a:shade val="100000"/>
                </a:srgbClr>
              </a:gs>
              <a:gs pos="100000">
                <a:srgbClr val="5B9BD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Psicológica</a:t>
            </a:r>
          </a:p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(1 mes)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2932629" y="4347120"/>
            <a:ext cx="1140814" cy="664144"/>
          </a:xfrm>
          <a:prstGeom prst="roundRect">
            <a:avLst/>
          </a:prstGeom>
          <a:gradFill rotWithShape="1">
            <a:gsLst>
              <a:gs pos="0">
                <a:srgbClr val="5B9BD5">
                  <a:satMod val="103000"/>
                  <a:lumMod val="102000"/>
                  <a:tint val="94000"/>
                </a:srgbClr>
              </a:gs>
              <a:gs pos="50000">
                <a:srgbClr val="5B9BD5">
                  <a:satMod val="110000"/>
                  <a:lumMod val="100000"/>
                  <a:shade val="100000"/>
                </a:srgbClr>
              </a:gs>
              <a:gs pos="100000">
                <a:srgbClr val="5B9BD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Social</a:t>
            </a:r>
          </a:p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(1 mes)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2932628" y="5117231"/>
            <a:ext cx="1140814" cy="664144"/>
          </a:xfrm>
          <a:prstGeom prst="roundRect">
            <a:avLst/>
          </a:prstGeom>
          <a:gradFill rotWithShape="1">
            <a:gsLst>
              <a:gs pos="0">
                <a:srgbClr val="5B9BD5">
                  <a:satMod val="103000"/>
                  <a:lumMod val="102000"/>
                  <a:tint val="94000"/>
                </a:srgbClr>
              </a:gs>
              <a:gs pos="50000">
                <a:srgbClr val="5B9BD5">
                  <a:satMod val="110000"/>
                  <a:lumMod val="100000"/>
                  <a:shade val="100000"/>
                </a:srgbClr>
              </a:gs>
              <a:gs pos="100000">
                <a:srgbClr val="5B9BD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Legal</a:t>
            </a:r>
          </a:p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(&lt;1 mes)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2832481" y="3480306"/>
            <a:ext cx="1329463" cy="2393099"/>
          </a:xfrm>
          <a:prstGeom prst="round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s-PE" kern="0" smtClean="0">
              <a:solidFill>
                <a:prstClr val="white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4406442" y="2681030"/>
            <a:ext cx="1007527" cy="645615"/>
          </a:xfrm>
          <a:prstGeom prst="round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Designación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2771956" y="1415907"/>
            <a:ext cx="1087355" cy="593449"/>
          </a:xfrm>
          <a:prstGeom prst="roundRect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srgbClr val="FF0000"/>
                </a:solidFill>
              </a:rPr>
              <a:t>Psicosocial</a:t>
            </a:r>
          </a:p>
          <a:p>
            <a:pPr algn="ctr">
              <a:defRPr/>
            </a:pPr>
            <a:r>
              <a:rPr lang="es-PE" sz="1200" kern="0" dirty="0" smtClean="0">
                <a:solidFill>
                  <a:srgbClr val="FF0000"/>
                </a:solidFill>
              </a:rPr>
              <a:t> (&lt;2mes)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5770064" y="3083249"/>
            <a:ext cx="1088906" cy="654622"/>
          </a:xfrm>
          <a:prstGeom prst="round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Colocación Familiar</a:t>
            </a:r>
          </a:p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(&lt;14 días)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1336814" y="1339529"/>
            <a:ext cx="2610497" cy="805012"/>
          </a:xfrm>
          <a:prstGeom prst="round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s-PE" kern="0" smtClean="0">
              <a:solidFill>
                <a:prstClr val="white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1451114" y="1412787"/>
            <a:ext cx="963939" cy="596569"/>
          </a:xfrm>
          <a:prstGeom prst="roundRect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srgbClr val="FF0000"/>
                </a:solidFill>
              </a:rPr>
              <a:t>Legal</a:t>
            </a:r>
          </a:p>
          <a:p>
            <a:pPr algn="ctr">
              <a:defRPr/>
            </a:pPr>
            <a:r>
              <a:rPr lang="es-PE" sz="1200" kern="0" dirty="0" smtClean="0">
                <a:solidFill>
                  <a:srgbClr val="FF0000"/>
                </a:solidFill>
              </a:rPr>
              <a:t>(&lt;1meses)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8565753" y="2639483"/>
            <a:ext cx="1076188" cy="742005"/>
          </a:xfrm>
          <a:prstGeom prst="round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Seguimiento Pos Adoptivo</a:t>
            </a:r>
          </a:p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(3 ó 4 años)</a:t>
            </a:r>
          </a:p>
        </p:txBody>
      </p:sp>
      <p:sp>
        <p:nvSpPr>
          <p:cNvPr id="25" name="Rectángulo redondeado 24"/>
          <p:cNvSpPr/>
          <p:nvPr/>
        </p:nvSpPr>
        <p:spPr>
          <a:xfrm>
            <a:off x="5727247" y="2187484"/>
            <a:ext cx="1169823" cy="1670487"/>
          </a:xfrm>
          <a:prstGeom prst="round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s-PE" kern="0" smtClean="0">
              <a:solidFill>
                <a:prstClr val="white"/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2162013" y="1033889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PE" sz="1200" kern="0" dirty="0" smtClean="0">
                <a:solidFill>
                  <a:prstClr val="black"/>
                </a:solidFill>
              </a:rPr>
              <a:t>Evaluación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364037" y="2080278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PE" kern="0" dirty="0" smtClean="0">
                <a:solidFill>
                  <a:prstClr val="black"/>
                </a:solidFill>
              </a:rPr>
              <a:t>NNA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295688" y="4824507"/>
            <a:ext cx="84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PE" kern="0" dirty="0" smtClean="0">
                <a:solidFill>
                  <a:prstClr val="black"/>
                </a:solidFill>
              </a:rPr>
              <a:t>Familia</a:t>
            </a:r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73" y="1261151"/>
            <a:ext cx="605058" cy="845052"/>
          </a:xfrm>
          <a:prstGeom prst="rect">
            <a:avLst/>
          </a:prstGeom>
        </p:spPr>
      </p:pic>
      <p:cxnSp>
        <p:nvCxnSpPr>
          <p:cNvPr id="35" name="Conector recto de flecha 34"/>
          <p:cNvCxnSpPr/>
          <p:nvPr/>
        </p:nvCxnSpPr>
        <p:spPr>
          <a:xfrm flipV="1">
            <a:off x="1060165" y="4670522"/>
            <a:ext cx="226603" cy="439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38" name="Picture 2" descr="Resultado de imagen para parejas dibuj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81" y="4124365"/>
            <a:ext cx="538706" cy="67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Documento 38"/>
          <p:cNvSpPr/>
          <p:nvPr/>
        </p:nvSpPr>
        <p:spPr>
          <a:xfrm>
            <a:off x="6897069" y="4876263"/>
            <a:ext cx="2382733" cy="602936"/>
          </a:xfrm>
          <a:prstGeom prst="flowChartDocument">
            <a:avLst/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s-PE" sz="1400" kern="0" dirty="0" smtClean="0">
                <a:solidFill>
                  <a:prstClr val="white"/>
                </a:solidFill>
              </a:rPr>
              <a:t>Buscamos una familia para un niño, niña o adolescente</a:t>
            </a:r>
          </a:p>
        </p:txBody>
      </p:sp>
      <p:sp>
        <p:nvSpPr>
          <p:cNvPr id="40" name="Rectángulo redondeado 39"/>
          <p:cNvSpPr/>
          <p:nvPr/>
        </p:nvSpPr>
        <p:spPr>
          <a:xfrm>
            <a:off x="1333834" y="3480306"/>
            <a:ext cx="1095646" cy="2387917"/>
          </a:xfrm>
          <a:prstGeom prst="round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s-PE" kern="0" smtClean="0">
              <a:solidFill>
                <a:prstClr val="white"/>
              </a:solidFill>
            </a:endParaRPr>
          </a:p>
        </p:txBody>
      </p:sp>
      <p:pic>
        <p:nvPicPr>
          <p:cNvPr id="41" name="Picture 2" descr="Resultado de imagen para manejando una computador dibuj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105" y="3521733"/>
            <a:ext cx="812833" cy="757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CuadroTexto 41"/>
          <p:cNvSpPr txBox="1"/>
          <p:nvPr/>
        </p:nvSpPr>
        <p:spPr>
          <a:xfrm>
            <a:off x="1409859" y="4220201"/>
            <a:ext cx="9242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PE" sz="1100" kern="0" dirty="0" smtClean="0">
                <a:solidFill>
                  <a:prstClr val="black"/>
                </a:solidFill>
              </a:rPr>
              <a:t>Sesión Informativa Virtual</a:t>
            </a:r>
          </a:p>
        </p:txBody>
      </p:sp>
      <p:sp>
        <p:nvSpPr>
          <p:cNvPr id="44" name="Más 43"/>
          <p:cNvSpPr/>
          <p:nvPr/>
        </p:nvSpPr>
        <p:spPr>
          <a:xfrm>
            <a:off x="1839747" y="4834806"/>
            <a:ext cx="83820" cy="141204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prstClr val="white"/>
              </a:solidFill>
            </a:endParaRPr>
          </a:p>
        </p:txBody>
      </p:sp>
      <p:sp>
        <p:nvSpPr>
          <p:cNvPr id="46" name="Rectángulo redondeado 45"/>
          <p:cNvSpPr/>
          <p:nvPr/>
        </p:nvSpPr>
        <p:spPr>
          <a:xfrm>
            <a:off x="7198799" y="2630430"/>
            <a:ext cx="1054925" cy="742005"/>
          </a:xfrm>
          <a:prstGeom prst="round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Emite Resolución de Adopción</a:t>
            </a:r>
            <a:endParaRPr lang="es-PE" sz="1200" kern="0" dirty="0">
              <a:solidFill>
                <a:prstClr val="white"/>
              </a:solidFill>
            </a:endParaRPr>
          </a:p>
        </p:txBody>
      </p:sp>
      <p:sp>
        <p:nvSpPr>
          <p:cNvPr id="68" name="Rectángulo redondeado 67"/>
          <p:cNvSpPr/>
          <p:nvPr/>
        </p:nvSpPr>
        <p:spPr>
          <a:xfrm>
            <a:off x="4399053" y="5001212"/>
            <a:ext cx="1157259" cy="501803"/>
          </a:xfrm>
          <a:prstGeom prst="roundRect">
            <a:avLst/>
          </a:prstGeom>
          <a:gradFill rotWithShape="1">
            <a:gsLst>
              <a:gs pos="0">
                <a:srgbClr val="5B9BD5">
                  <a:satMod val="103000"/>
                  <a:lumMod val="102000"/>
                  <a:tint val="94000"/>
                </a:srgbClr>
              </a:gs>
              <a:gs pos="50000">
                <a:srgbClr val="5B9BD5">
                  <a:satMod val="110000"/>
                  <a:lumMod val="100000"/>
                  <a:shade val="100000"/>
                </a:srgbClr>
              </a:gs>
              <a:gs pos="100000">
                <a:srgbClr val="5B9BD5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white"/>
                </a:solidFill>
              </a:rPr>
              <a:t>Fin de Procedimiento</a:t>
            </a:r>
            <a:endParaRPr lang="es-PE" sz="1200" kern="0" dirty="0">
              <a:solidFill>
                <a:prstClr val="white"/>
              </a:solidFill>
            </a:endParaRPr>
          </a:p>
        </p:txBody>
      </p:sp>
      <p:sp>
        <p:nvSpPr>
          <p:cNvPr id="69" name="Rombo 68"/>
          <p:cNvSpPr/>
          <p:nvPr/>
        </p:nvSpPr>
        <p:spPr>
          <a:xfrm>
            <a:off x="4837639" y="4536585"/>
            <a:ext cx="186874" cy="23844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200" dirty="0">
              <a:solidFill>
                <a:prstClr val="white"/>
              </a:solidFill>
            </a:endParaRPr>
          </a:p>
        </p:txBody>
      </p:sp>
      <p:sp>
        <p:nvSpPr>
          <p:cNvPr id="70" name="CuadroTexto 69"/>
          <p:cNvSpPr txBox="1"/>
          <p:nvPr/>
        </p:nvSpPr>
        <p:spPr>
          <a:xfrm>
            <a:off x="4996022" y="4514148"/>
            <a:ext cx="793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 smtClean="0">
                <a:solidFill>
                  <a:prstClr val="black"/>
                </a:solidFill>
              </a:rPr>
              <a:t>¿Aptitud?</a:t>
            </a:r>
            <a:endParaRPr lang="es-PE" sz="1200" dirty="0">
              <a:solidFill>
                <a:prstClr val="black"/>
              </a:solidFill>
            </a:endParaRPr>
          </a:p>
        </p:txBody>
      </p:sp>
      <p:cxnSp>
        <p:nvCxnSpPr>
          <p:cNvPr id="71" name="Conector recto de flecha 70"/>
          <p:cNvCxnSpPr/>
          <p:nvPr/>
        </p:nvCxnSpPr>
        <p:spPr>
          <a:xfrm flipH="1" flipV="1">
            <a:off x="4926555" y="4328214"/>
            <a:ext cx="4521" cy="17244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2" name="Conector recto de flecha 71"/>
          <p:cNvCxnSpPr/>
          <p:nvPr/>
        </p:nvCxnSpPr>
        <p:spPr>
          <a:xfrm>
            <a:off x="4929670" y="4784838"/>
            <a:ext cx="1406" cy="18006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4" name="Almacenamiento de acceso directo 73"/>
          <p:cNvSpPr/>
          <p:nvPr/>
        </p:nvSpPr>
        <p:spPr>
          <a:xfrm rot="16200000">
            <a:off x="4664120" y="3556436"/>
            <a:ext cx="589455" cy="905838"/>
          </a:xfrm>
          <a:prstGeom prst="flowChartMagneticDrum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vert="vert"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black"/>
                </a:solidFill>
              </a:rPr>
              <a:t>Lista de espera</a:t>
            </a:r>
          </a:p>
        </p:txBody>
      </p:sp>
      <p:cxnSp>
        <p:nvCxnSpPr>
          <p:cNvPr id="76" name="Conector recto de flecha 75"/>
          <p:cNvCxnSpPr/>
          <p:nvPr/>
        </p:nvCxnSpPr>
        <p:spPr>
          <a:xfrm flipV="1">
            <a:off x="2509010" y="4676993"/>
            <a:ext cx="226603" cy="439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7" name="Conector recto de flecha 76"/>
          <p:cNvCxnSpPr/>
          <p:nvPr/>
        </p:nvCxnSpPr>
        <p:spPr>
          <a:xfrm flipV="1">
            <a:off x="4329486" y="4676993"/>
            <a:ext cx="450776" cy="465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9" name="Conector recto de flecha 78"/>
          <p:cNvCxnSpPr/>
          <p:nvPr/>
        </p:nvCxnSpPr>
        <p:spPr>
          <a:xfrm flipV="1">
            <a:off x="1108114" y="1726274"/>
            <a:ext cx="226603" cy="439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0" name="Conector recto de flecha 79"/>
          <p:cNvCxnSpPr/>
          <p:nvPr/>
        </p:nvCxnSpPr>
        <p:spPr>
          <a:xfrm flipV="1">
            <a:off x="2476073" y="1733530"/>
            <a:ext cx="226603" cy="439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1" name="Conector recto de flecha 80"/>
          <p:cNvCxnSpPr/>
          <p:nvPr/>
        </p:nvCxnSpPr>
        <p:spPr>
          <a:xfrm flipV="1">
            <a:off x="4006301" y="1726274"/>
            <a:ext cx="329959" cy="945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2" name="Conector recto de flecha 81"/>
          <p:cNvCxnSpPr/>
          <p:nvPr/>
        </p:nvCxnSpPr>
        <p:spPr>
          <a:xfrm>
            <a:off x="4925149" y="2213100"/>
            <a:ext cx="1406" cy="41825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8" name="Conector recto de flecha 87"/>
          <p:cNvCxnSpPr/>
          <p:nvPr/>
        </p:nvCxnSpPr>
        <p:spPr>
          <a:xfrm flipH="1" flipV="1">
            <a:off x="4928048" y="3388468"/>
            <a:ext cx="2934" cy="29441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0" name="Conector recto de flecha 89"/>
          <p:cNvCxnSpPr/>
          <p:nvPr/>
        </p:nvCxnSpPr>
        <p:spPr>
          <a:xfrm flipV="1">
            <a:off x="5488960" y="2999440"/>
            <a:ext cx="226603" cy="439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1" name="Conector recto de flecha 90"/>
          <p:cNvCxnSpPr/>
          <p:nvPr/>
        </p:nvCxnSpPr>
        <p:spPr>
          <a:xfrm flipV="1">
            <a:off x="6923984" y="3000682"/>
            <a:ext cx="226603" cy="439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2" name="Conector recto de flecha 91"/>
          <p:cNvCxnSpPr/>
          <p:nvPr/>
        </p:nvCxnSpPr>
        <p:spPr>
          <a:xfrm flipV="1">
            <a:off x="8298512" y="3008581"/>
            <a:ext cx="226603" cy="439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95" name="Flecha derecha 94"/>
          <p:cNvSpPr/>
          <p:nvPr/>
        </p:nvSpPr>
        <p:spPr>
          <a:xfrm>
            <a:off x="1324781" y="5838656"/>
            <a:ext cx="8335266" cy="500789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200">
              <a:solidFill>
                <a:prstClr val="white"/>
              </a:solidFill>
            </a:endParaRPr>
          </a:p>
        </p:txBody>
      </p:sp>
      <p:sp>
        <p:nvSpPr>
          <p:cNvPr id="96" name="CuadroTexto 95"/>
          <p:cNvSpPr txBox="1"/>
          <p:nvPr/>
        </p:nvSpPr>
        <p:spPr>
          <a:xfrm>
            <a:off x="2968958" y="5979912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PE" sz="1200" kern="0" dirty="0">
                <a:solidFill>
                  <a:prstClr val="black"/>
                </a:solidFill>
              </a:rPr>
              <a:t>Evaluación</a:t>
            </a:r>
          </a:p>
        </p:txBody>
      </p:sp>
      <p:sp>
        <p:nvSpPr>
          <p:cNvPr id="97" name="CuadroTexto 96"/>
          <p:cNvSpPr txBox="1"/>
          <p:nvPr/>
        </p:nvSpPr>
        <p:spPr>
          <a:xfrm>
            <a:off x="6058616" y="5962869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PE" sz="1200" kern="0" dirty="0">
                <a:solidFill>
                  <a:prstClr val="black"/>
                </a:solidFill>
              </a:rPr>
              <a:t>Adopción</a:t>
            </a:r>
          </a:p>
        </p:txBody>
      </p:sp>
      <p:sp>
        <p:nvSpPr>
          <p:cNvPr id="98" name="CuadroTexto 97"/>
          <p:cNvSpPr txBox="1"/>
          <p:nvPr/>
        </p:nvSpPr>
        <p:spPr>
          <a:xfrm>
            <a:off x="8340565" y="5962870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PE" sz="1200" kern="0" dirty="0">
                <a:solidFill>
                  <a:prstClr val="black"/>
                </a:solidFill>
              </a:rPr>
              <a:t>Post Adopción</a:t>
            </a:r>
          </a:p>
        </p:txBody>
      </p:sp>
      <p:sp>
        <p:nvSpPr>
          <p:cNvPr id="99" name="CuadroTexto 98"/>
          <p:cNvSpPr txBox="1"/>
          <p:nvPr/>
        </p:nvSpPr>
        <p:spPr>
          <a:xfrm>
            <a:off x="1403565" y="5953332"/>
            <a:ext cx="938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PE" sz="1200" kern="0" dirty="0">
                <a:solidFill>
                  <a:prstClr val="black"/>
                </a:solidFill>
              </a:rPr>
              <a:t>Preparación</a:t>
            </a:r>
          </a:p>
        </p:txBody>
      </p:sp>
      <p:sp>
        <p:nvSpPr>
          <p:cNvPr id="100" name="CuadroTexto 99"/>
          <p:cNvSpPr txBox="1"/>
          <p:nvPr/>
        </p:nvSpPr>
        <p:spPr>
          <a:xfrm>
            <a:off x="4534839" y="5971033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PE" sz="1200" kern="0" dirty="0" smtClean="0">
                <a:solidFill>
                  <a:prstClr val="black"/>
                </a:solidFill>
              </a:rPr>
              <a:t>Designación</a:t>
            </a:r>
            <a:endParaRPr lang="es-PE" sz="1200" kern="0" dirty="0">
              <a:solidFill>
                <a:prstClr val="black"/>
              </a:solidFill>
            </a:endParaRPr>
          </a:p>
        </p:txBody>
      </p:sp>
      <p:sp>
        <p:nvSpPr>
          <p:cNvPr id="52" name="Almacenamiento de acceso directo 51"/>
          <p:cNvSpPr/>
          <p:nvPr/>
        </p:nvSpPr>
        <p:spPr>
          <a:xfrm rot="16200000">
            <a:off x="4549745" y="1277537"/>
            <a:ext cx="735315" cy="998689"/>
          </a:xfrm>
          <a:prstGeom prst="flowChartMagneticDrum">
            <a:avLst/>
          </a:prstGeom>
          <a:solidFill>
            <a:srgbClr val="FFC000"/>
          </a:soli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vert="vert" rtlCol="0" anchor="ctr"/>
          <a:lstStyle/>
          <a:p>
            <a:pPr algn="ctr">
              <a:defRPr/>
            </a:pPr>
            <a:r>
              <a:rPr lang="es-PE" sz="1200" kern="0" dirty="0" smtClean="0">
                <a:solidFill>
                  <a:prstClr val="black"/>
                </a:solidFill>
              </a:rPr>
              <a:t>NNA con Adoptabilidad</a:t>
            </a:r>
          </a:p>
        </p:txBody>
      </p:sp>
      <p:sp>
        <p:nvSpPr>
          <p:cNvPr id="53" name="Marcador de fecha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</p:spPr>
        <p:txBody>
          <a:bodyPr/>
          <a:lstStyle/>
          <a:p>
            <a:r>
              <a:rPr lang="es-MX" dirty="0" smtClean="0">
                <a:solidFill>
                  <a:srgbClr val="3F3F3F"/>
                </a:solidFill>
              </a:rPr>
              <a:t>04.04.2017</a:t>
            </a:r>
            <a:endParaRPr lang="es-PE" dirty="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47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3F3F3F"/>
                </a:solidFill>
              </a:rPr>
              <a:t>04.04.2017</a:t>
            </a:r>
            <a:endParaRPr lang="es-PE" dirty="0">
              <a:solidFill>
                <a:srgbClr val="3F3F3F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>
                <a:solidFill>
                  <a:srgbClr val="3F3F3F"/>
                </a:solidFill>
              </a:rPr>
              <a:pPr/>
              <a:t>6</a:t>
            </a:fld>
            <a:endParaRPr lang="es-PE">
              <a:solidFill>
                <a:srgbClr val="3F3F3F"/>
              </a:solidFill>
            </a:endParaRPr>
          </a:p>
        </p:txBody>
      </p:sp>
      <p:graphicFrame>
        <p:nvGraphicFramePr>
          <p:cNvPr id="5" name="Diagrama 4"/>
          <p:cNvGraphicFramePr/>
          <p:nvPr>
            <p:extLst/>
          </p:nvPr>
        </p:nvGraphicFramePr>
        <p:xfrm>
          <a:off x="1674527" y="1976259"/>
          <a:ext cx="6096000" cy="4272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2 CuadroTexto"/>
          <p:cNvSpPr txBox="1"/>
          <p:nvPr/>
        </p:nvSpPr>
        <p:spPr>
          <a:xfrm>
            <a:off x="467726" y="1050843"/>
            <a:ext cx="9069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dirty="0" smtClean="0">
                <a:solidFill>
                  <a:srgbClr val="FF0000"/>
                </a:solidFill>
              </a:rPr>
              <a:t>Principales actores </a:t>
            </a:r>
            <a:endParaRPr lang="es-PE" sz="2000" b="1" dirty="0">
              <a:solidFill>
                <a:srgbClr val="FF000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019738" y="1584605"/>
            <a:ext cx="14313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dirty="0" smtClean="0">
                <a:solidFill>
                  <a:prstClr val="black"/>
                </a:solidFill>
              </a:rPr>
              <a:t>Emite la resolución de abandono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256642" y="5430936"/>
            <a:ext cx="2090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00" dirty="0" smtClean="0">
                <a:solidFill>
                  <a:prstClr val="black"/>
                </a:solidFill>
              </a:rPr>
              <a:t>Autoriza la salida del NNA (adopción internacional)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401878" y="6090600"/>
            <a:ext cx="2181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00" dirty="0" smtClean="0">
                <a:solidFill>
                  <a:prstClr val="black"/>
                </a:solidFill>
              </a:rPr>
              <a:t>Coordinaciones para seguimiento post adoptivo y emisión de pasaporte.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978767" y="5827149"/>
            <a:ext cx="2353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00" dirty="0" smtClean="0">
                <a:solidFill>
                  <a:prstClr val="black"/>
                </a:solidFill>
              </a:rPr>
              <a:t>Representante de los solicitantes en el proceso de evaluación y post adopción.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784605" y="4503899"/>
            <a:ext cx="2109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00" dirty="0" smtClean="0">
                <a:solidFill>
                  <a:prstClr val="black"/>
                </a:solidFill>
              </a:rPr>
              <a:t>Expide el nuevo documento de identidad de los NNA adoptados.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696993" y="3380705"/>
            <a:ext cx="1395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00" dirty="0" smtClean="0">
                <a:solidFill>
                  <a:prstClr val="black"/>
                </a:solidFill>
              </a:rPr>
              <a:t>Gestiona el proceso de adopción en cada país.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119722" y="2481649"/>
            <a:ext cx="1540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00" dirty="0" smtClean="0">
                <a:solidFill>
                  <a:prstClr val="black"/>
                </a:solidFill>
              </a:rPr>
              <a:t>Expide nueva partida de nacimiento.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076434" y="2364793"/>
            <a:ext cx="1334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00" dirty="0" smtClean="0">
                <a:solidFill>
                  <a:prstClr val="black"/>
                </a:solidFill>
              </a:rPr>
              <a:t>Alberga y prepara al NNA para la adopción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420511" y="3422381"/>
            <a:ext cx="1428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00" dirty="0" smtClean="0">
                <a:solidFill>
                  <a:prstClr val="black"/>
                </a:solidFill>
              </a:rPr>
              <a:t>Realiza la investigación tutelar del NNA</a:t>
            </a:r>
            <a:endParaRPr lang="es-PE" sz="1000" dirty="0">
              <a:solidFill>
                <a:prstClr val="black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976327" y="4533758"/>
            <a:ext cx="1898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00" dirty="0" smtClean="0">
                <a:solidFill>
                  <a:prstClr val="black"/>
                </a:solidFill>
              </a:rPr>
              <a:t>Legalización, apostillas y apoyo en seguimiento post adoptivo</a:t>
            </a:r>
            <a:endParaRPr lang="es-PE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90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0780" y="1113576"/>
            <a:ext cx="3340729" cy="497941"/>
          </a:xfrm>
        </p:spPr>
        <p:txBody>
          <a:bodyPr>
            <a:noAutofit/>
          </a:bodyPr>
          <a:lstStyle/>
          <a:p>
            <a:r>
              <a:rPr lang="es-PE" sz="2000" b="1" dirty="0" smtClean="0">
                <a:solidFill>
                  <a:srgbClr val="FF0000"/>
                </a:solidFill>
              </a:rPr>
              <a:t>Reorganización de la Dirección General de Adopciones</a:t>
            </a:r>
            <a:endParaRPr lang="es-PE" sz="2000" b="1" dirty="0">
              <a:solidFill>
                <a:srgbClr val="FF0000"/>
              </a:solidFill>
            </a:endParaRP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36B9-0E93-4016-97FC-FF4D6704CE40}" type="datetime1">
              <a:rPr lang="es-MX" smtClean="0"/>
              <a:t>04/04/2017</a:t>
            </a:fld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4667E-44C1-4EA1-8162-331F9EF6CF52}" type="slidenum">
              <a:rPr lang="es-PE" smtClean="0"/>
              <a:pPr/>
              <a:t>7</a:t>
            </a:fld>
            <a:endParaRPr lang="es-PE"/>
          </a:p>
        </p:txBody>
      </p:sp>
      <p:sp>
        <p:nvSpPr>
          <p:cNvPr id="5" name="Rectángulo 4"/>
          <p:cNvSpPr/>
          <p:nvPr/>
        </p:nvSpPr>
        <p:spPr>
          <a:xfrm>
            <a:off x="470780" y="1767942"/>
            <a:ext cx="854392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+mj-lt"/>
                <a:ea typeface="Times New Roman" panose="02020603050405020304" pitchFamily="18" charset="0"/>
              </a:rPr>
              <a:t>A través de la Resolución Ministerial Nº 256-2016-MIMP, de fecha 19 de setiembre de 2016, se declara en reorganización </a:t>
            </a:r>
            <a:r>
              <a:rPr lang="es-ES" sz="2000" dirty="0" smtClean="0">
                <a:latin typeface="+mj-lt"/>
                <a:ea typeface="Times New Roman" panose="02020603050405020304" pitchFamily="18" charset="0"/>
              </a:rPr>
              <a:t>administrativa y de gestión </a:t>
            </a:r>
            <a:r>
              <a:rPr lang="es-ES" sz="2000" dirty="0">
                <a:latin typeface="+mj-lt"/>
                <a:ea typeface="Times New Roman" panose="02020603050405020304" pitchFamily="18" charset="0"/>
              </a:rPr>
              <a:t>a la Dirección General </a:t>
            </a:r>
            <a:r>
              <a:rPr lang="es-ES" sz="2000" dirty="0" smtClean="0">
                <a:latin typeface="+mj-lt"/>
                <a:ea typeface="Times New Roman" panose="02020603050405020304" pitchFamily="18" charset="0"/>
              </a:rPr>
              <a:t>de Adopciones.</a:t>
            </a:r>
          </a:p>
          <a:p>
            <a:pPr algn="just"/>
            <a:endParaRPr lang="es-ES" sz="2000" dirty="0">
              <a:latin typeface="+mj-lt"/>
            </a:endParaRPr>
          </a:p>
          <a:p>
            <a:pPr algn="just"/>
            <a:r>
              <a:rPr lang="es-ES" sz="2000" dirty="0" smtClean="0">
                <a:latin typeface="+mj-lt"/>
              </a:rPr>
              <a:t>Caso de la Familia </a:t>
            </a:r>
            <a:r>
              <a:rPr lang="es-ES" sz="2000" dirty="0" err="1" smtClean="0">
                <a:latin typeface="+mj-lt"/>
              </a:rPr>
              <a:t>Nachtigal</a:t>
            </a:r>
            <a:r>
              <a:rPr lang="es-ES" sz="2000" dirty="0" smtClean="0">
                <a:latin typeface="+mj-lt"/>
              </a:rPr>
              <a:t> – </a:t>
            </a:r>
            <a:r>
              <a:rPr lang="es-ES" sz="2000" dirty="0">
                <a:latin typeface="+mj-lt"/>
              </a:rPr>
              <a:t>s</a:t>
            </a:r>
            <a:r>
              <a:rPr lang="es-ES" sz="2000" dirty="0" smtClean="0">
                <a:latin typeface="+mj-lt"/>
              </a:rPr>
              <a:t>e encontraron deficiencias en el control Post Adopción Internacional.</a:t>
            </a:r>
          </a:p>
          <a:p>
            <a:pPr algn="just"/>
            <a:r>
              <a:rPr lang="es-ES" sz="2000" dirty="0" smtClean="0">
                <a:latin typeface="+mj-lt"/>
              </a:rPr>
              <a:t>Se revisaron todas las etapas del proceso de adopción.</a:t>
            </a:r>
          </a:p>
          <a:p>
            <a:pPr algn="just"/>
            <a:endParaRPr lang="es-ES" dirty="0">
              <a:latin typeface="Arial" panose="020B0604020202020204" pitchFamily="34" charset="0"/>
            </a:endParaRPr>
          </a:p>
          <a:p>
            <a:pPr algn="just"/>
            <a:r>
              <a:rPr lang="es-ES" sz="2000" b="1" dirty="0" smtClean="0">
                <a:solidFill>
                  <a:srgbClr val="FF0000"/>
                </a:solidFill>
                <a:latin typeface="+mj-lt"/>
              </a:rPr>
              <a:t>Examen Especial de Auditoría</a:t>
            </a:r>
          </a:p>
          <a:p>
            <a:pPr algn="just"/>
            <a:endParaRPr lang="es-ES" sz="2000" b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s-ES" sz="2000" dirty="0" smtClean="0">
                <a:latin typeface="+mj-lt"/>
              </a:rPr>
              <a:t>Se solicitó que la OCI MIMP revise el procedimiento de Adopción en todas sus etapas, así como el cumplimiento de las Directivas que lo regulan.</a:t>
            </a:r>
          </a:p>
          <a:p>
            <a:pPr algn="just"/>
            <a:endParaRPr lang="es-ES" sz="2000" dirty="0">
              <a:latin typeface="+mj-lt"/>
            </a:endParaRPr>
          </a:p>
          <a:p>
            <a:pPr algn="just"/>
            <a:r>
              <a:rPr lang="es-ES" sz="2000" dirty="0" smtClean="0">
                <a:latin typeface="+mj-lt"/>
              </a:rPr>
              <a:t>La Secretaría Técnica de Procesos Administrativos y Disciplinarios ha </a:t>
            </a:r>
            <a:r>
              <a:rPr lang="es-ES" sz="2000" dirty="0" err="1" smtClean="0">
                <a:latin typeface="+mj-lt"/>
              </a:rPr>
              <a:t>aperturado</a:t>
            </a:r>
            <a:r>
              <a:rPr lang="es-ES" sz="2000" dirty="0" smtClean="0">
                <a:latin typeface="+mj-lt"/>
              </a:rPr>
              <a:t> investigación a 39 servidores y ex servidores de la DGA.</a:t>
            </a:r>
          </a:p>
          <a:p>
            <a:pPr algn="just"/>
            <a:endParaRPr lang="es-ES" sz="2000" b="1" dirty="0">
              <a:solidFill>
                <a:srgbClr val="FF0000"/>
              </a:solidFill>
              <a:latin typeface="+mj-lt"/>
            </a:endParaRPr>
          </a:p>
          <a:p>
            <a:pPr algn="just"/>
            <a:endParaRPr lang="es-ES" sz="20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endParaRPr lang="es-ES" sz="2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/>
            <a:endParaRPr lang="es-P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3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5"/>
          <p:cNvSpPr txBox="1"/>
          <p:nvPr/>
        </p:nvSpPr>
        <p:spPr>
          <a:xfrm>
            <a:off x="681038" y="1050694"/>
            <a:ext cx="8275207" cy="5455340"/>
          </a:xfrm>
          <a:prstGeom prst="rect">
            <a:avLst/>
          </a:prstGeom>
          <a:noFill/>
          <a:ln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marL="214313" indent="-214313" algn="just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400" b="1" kern="0" dirty="0" smtClean="0">
                <a:solidFill>
                  <a:srgbClr val="000000"/>
                </a:solidFill>
                <a:latin typeface="+mj-lt"/>
              </a:rPr>
              <a:t>Inadecuada gestión en el </a:t>
            </a:r>
            <a:r>
              <a:rPr lang="es-ES" sz="1400" b="1" kern="0" dirty="0">
                <a:solidFill>
                  <a:srgbClr val="000000"/>
                </a:solidFill>
                <a:latin typeface="+mj-lt"/>
              </a:rPr>
              <a:t>seguimiento Post-adoptivo</a:t>
            </a:r>
            <a:r>
              <a:rPr lang="es-ES" sz="1400" kern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s-ES" sz="1400" kern="0" dirty="0" smtClean="0">
                <a:solidFill>
                  <a:srgbClr val="000000"/>
                </a:solidFill>
                <a:latin typeface="+mj-lt"/>
              </a:rPr>
              <a:t>reportes </a:t>
            </a:r>
            <a:r>
              <a:rPr lang="es-ES" sz="1400" kern="0" dirty="0">
                <a:solidFill>
                  <a:srgbClr val="000000"/>
                </a:solidFill>
                <a:latin typeface="+mj-lt"/>
              </a:rPr>
              <a:t>pendientes </a:t>
            </a:r>
            <a:r>
              <a:rPr lang="es-ES" sz="1400" kern="0" dirty="0" smtClean="0">
                <a:solidFill>
                  <a:srgbClr val="000000"/>
                </a:solidFill>
                <a:latin typeface="+mj-lt"/>
              </a:rPr>
              <a:t>o incompletos </a:t>
            </a:r>
            <a:r>
              <a:rPr lang="es-MX" sz="1400" kern="0" dirty="0" smtClean="0">
                <a:solidFill>
                  <a:srgbClr val="000000"/>
                </a:solidFill>
                <a:latin typeface="+mj-lt"/>
              </a:rPr>
              <a:t>en  post adopción internacional.</a:t>
            </a:r>
          </a:p>
          <a:p>
            <a:pPr marL="214313" indent="-214313" algn="just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400" kern="0" dirty="0" smtClean="0">
              <a:solidFill>
                <a:srgbClr val="000000"/>
              </a:solidFill>
              <a:latin typeface="+mj-lt"/>
            </a:endParaRPr>
          </a:p>
          <a:p>
            <a:pPr marL="214313" indent="-214313" algn="just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kern="0" dirty="0" smtClean="0">
                <a:solidFill>
                  <a:srgbClr val="000000"/>
                </a:solidFill>
                <a:latin typeface="+mj-lt"/>
              </a:rPr>
              <a:t>Ausencia de coordinación </a:t>
            </a:r>
            <a:r>
              <a:rPr lang="es-MX" sz="1400" b="1" kern="0" dirty="0" err="1" smtClean="0">
                <a:solidFill>
                  <a:srgbClr val="000000"/>
                </a:solidFill>
                <a:latin typeface="+mj-lt"/>
              </a:rPr>
              <a:t>intra</a:t>
            </a:r>
            <a:r>
              <a:rPr lang="es-MX" sz="1400" b="1" kern="0" dirty="0" smtClean="0">
                <a:solidFill>
                  <a:srgbClr val="000000"/>
                </a:solidFill>
                <a:latin typeface="+mj-lt"/>
              </a:rPr>
              <a:t> e inter </a:t>
            </a:r>
            <a:r>
              <a:rPr lang="es-MX" sz="1400" b="1" kern="0" dirty="0" err="1" smtClean="0">
                <a:solidFill>
                  <a:srgbClr val="000000"/>
                </a:solidFill>
                <a:latin typeface="+mj-lt"/>
              </a:rPr>
              <a:t>insitucional</a:t>
            </a:r>
            <a:r>
              <a:rPr lang="es-MX" sz="1400" kern="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algn="just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400" kern="0" dirty="0" smtClean="0">
              <a:solidFill>
                <a:srgbClr val="000000"/>
              </a:solidFill>
              <a:latin typeface="+mj-lt"/>
            </a:endParaRPr>
          </a:p>
          <a:p>
            <a:pPr marL="214313" indent="-214313" algn="just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kern="0" dirty="0" smtClean="0">
                <a:solidFill>
                  <a:srgbClr val="000000"/>
                </a:solidFill>
                <a:latin typeface="+mj-lt"/>
              </a:rPr>
              <a:t>Atención no personalizada y limitado acceso a sesiones informativas para la adopción.</a:t>
            </a:r>
          </a:p>
          <a:p>
            <a:pPr algn="just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400" b="1" kern="0" dirty="0" smtClean="0">
              <a:solidFill>
                <a:srgbClr val="000000"/>
              </a:solidFill>
              <a:latin typeface="+mj-lt"/>
            </a:endParaRPr>
          </a:p>
          <a:p>
            <a:pPr marL="214313" indent="-214313" algn="just" defTabSz="6858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kern="0" dirty="0" smtClean="0">
                <a:solidFill>
                  <a:srgbClr val="000000"/>
                </a:solidFill>
                <a:latin typeface="+mj-lt"/>
              </a:rPr>
              <a:t>Limitado  sistema informático que integre los registros de adopción.</a:t>
            </a:r>
          </a:p>
          <a:p>
            <a:pPr algn="just" defTabSz="685800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400" b="1" kern="0" dirty="0" smtClean="0">
              <a:solidFill>
                <a:srgbClr val="000000"/>
              </a:solidFill>
              <a:latin typeface="+mj-lt"/>
            </a:endParaRPr>
          </a:p>
          <a:p>
            <a:pPr marL="214313" indent="-214313" algn="just" defTabSz="6858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kern="0" dirty="0" smtClean="0">
                <a:solidFill>
                  <a:srgbClr val="000000"/>
                </a:solidFill>
                <a:latin typeface="+mj-lt"/>
              </a:rPr>
              <a:t>Falencias y demora en la evaluación psicosocial de familias </a:t>
            </a:r>
            <a:r>
              <a:rPr lang="es-ES" sz="1400" kern="0" dirty="0" smtClean="0">
                <a:solidFill>
                  <a:srgbClr val="000000"/>
                </a:solidFill>
                <a:latin typeface="+mj-lt"/>
              </a:rPr>
              <a:t>(criterios poco claros e instrumentos de evaluación discrecionales, entre otros).</a:t>
            </a:r>
          </a:p>
          <a:p>
            <a:pPr algn="just" defTabSz="685800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400" kern="0" dirty="0" smtClean="0">
              <a:solidFill>
                <a:srgbClr val="000000"/>
              </a:solidFill>
              <a:latin typeface="+mj-lt"/>
            </a:endParaRPr>
          </a:p>
          <a:p>
            <a:pPr marL="214313" indent="-214313" algn="just" defTabSz="6858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400" b="1" kern="0" dirty="0" smtClean="0">
                <a:solidFill>
                  <a:srgbClr val="000000"/>
                </a:solidFill>
                <a:latin typeface="+mj-lt"/>
              </a:rPr>
              <a:t>Descuido en la evaluación de adoptabilidad legal y psicosocial </a:t>
            </a:r>
            <a:r>
              <a:rPr lang="es-ES" sz="1400" kern="0" dirty="0" smtClean="0">
                <a:solidFill>
                  <a:srgbClr val="000000"/>
                </a:solidFill>
                <a:latin typeface="+mj-lt"/>
              </a:rPr>
              <a:t>de las niñas, niños y adolescentes.</a:t>
            </a:r>
            <a:endParaRPr lang="es-ES" sz="1400" kern="0" dirty="0">
              <a:solidFill>
                <a:srgbClr val="000000"/>
              </a:solidFill>
              <a:latin typeface="+mj-lt"/>
            </a:endParaRPr>
          </a:p>
          <a:p>
            <a:pPr algn="just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400" kern="0" dirty="0">
              <a:solidFill>
                <a:srgbClr val="000000"/>
              </a:solidFill>
              <a:latin typeface="+mj-lt"/>
            </a:endParaRPr>
          </a:p>
          <a:p>
            <a:pPr marL="214313" indent="-214313" algn="just" defTabSz="6858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400" b="1" kern="0" dirty="0" smtClean="0">
                <a:solidFill>
                  <a:srgbClr val="000000"/>
                </a:solidFill>
                <a:latin typeface="+mj-lt"/>
              </a:rPr>
              <a:t>Deficiencias </a:t>
            </a:r>
            <a:r>
              <a:rPr lang="es-ES" sz="1400" b="1" kern="0" dirty="0">
                <a:solidFill>
                  <a:srgbClr val="000000"/>
                </a:solidFill>
                <a:latin typeface="+mj-lt"/>
              </a:rPr>
              <a:t>de las </a:t>
            </a:r>
            <a:r>
              <a:rPr lang="es-ES" sz="1400" b="1" kern="0" dirty="0" smtClean="0">
                <a:solidFill>
                  <a:srgbClr val="000000"/>
                </a:solidFill>
                <a:latin typeface="+mj-lt"/>
              </a:rPr>
              <a:t>Unidades de Adopción, </a:t>
            </a:r>
            <a:r>
              <a:rPr lang="es-ES" sz="1400" kern="0" dirty="0" smtClean="0">
                <a:solidFill>
                  <a:srgbClr val="000000"/>
                </a:solidFill>
                <a:latin typeface="+mj-lt"/>
              </a:rPr>
              <a:t>limitaciones presupuestales, falta de seguimiento, insuficiente infraestructura y mobiliario, necesidad de capacitación.</a:t>
            </a:r>
            <a:endParaRPr lang="es-ES" sz="1400" kern="0" dirty="0">
              <a:solidFill>
                <a:srgbClr val="000000"/>
              </a:solidFill>
              <a:latin typeface="+mj-lt"/>
            </a:endParaRPr>
          </a:p>
          <a:p>
            <a:pPr algn="just" defTabSz="685800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400" kern="0" dirty="0" smtClean="0">
              <a:solidFill>
                <a:srgbClr val="000000"/>
              </a:solidFill>
              <a:latin typeface="+mj-lt"/>
            </a:endParaRPr>
          </a:p>
          <a:p>
            <a:pPr marL="214313" indent="-214313" algn="just" defTabSz="6858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400" b="1" kern="0" dirty="0" smtClean="0">
                <a:solidFill>
                  <a:srgbClr val="000000"/>
                </a:solidFill>
                <a:latin typeface="+mj-lt"/>
              </a:rPr>
              <a:t>Quejas y testimonios </a:t>
            </a:r>
            <a:r>
              <a:rPr lang="es-ES" sz="1400" kern="0" dirty="0" smtClean="0">
                <a:solidFill>
                  <a:srgbClr val="000000"/>
                </a:solidFill>
                <a:latin typeface="+mj-lt"/>
              </a:rPr>
              <a:t>de usuarios del sistema (mala atención, información no personalizada, modificación de expectativas).</a:t>
            </a:r>
          </a:p>
          <a:p>
            <a:pPr algn="just" defTabSz="685800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400" kern="0" dirty="0" smtClean="0">
              <a:solidFill>
                <a:srgbClr val="000000"/>
              </a:solidFill>
              <a:latin typeface="+mj-lt"/>
            </a:endParaRPr>
          </a:p>
          <a:p>
            <a:pPr marL="214313" indent="-214313" algn="just" defTabSz="6858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kern="0" dirty="0">
                <a:solidFill>
                  <a:srgbClr val="000000"/>
                </a:solidFill>
                <a:latin typeface="+mj-lt"/>
              </a:rPr>
              <a:t>Estructura funcional </a:t>
            </a:r>
            <a:r>
              <a:rPr lang="es-MX" sz="1400" b="1" kern="0" dirty="0" err="1" smtClean="0">
                <a:solidFill>
                  <a:srgbClr val="000000"/>
                </a:solidFill>
                <a:latin typeface="+mj-lt"/>
              </a:rPr>
              <a:t>antitécnica</a:t>
            </a:r>
            <a:r>
              <a:rPr lang="es-MX" sz="1400" b="1" kern="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s-MX" sz="1400" b="1" kern="0" dirty="0">
                <a:solidFill>
                  <a:srgbClr val="000000"/>
                </a:solidFill>
                <a:latin typeface="+mj-lt"/>
              </a:rPr>
              <a:t>de la </a:t>
            </a:r>
            <a:r>
              <a:rPr lang="es-MX" sz="1400" b="1" kern="0" dirty="0" smtClean="0">
                <a:solidFill>
                  <a:srgbClr val="000000"/>
                </a:solidFill>
                <a:latin typeface="+mj-lt"/>
              </a:rPr>
              <a:t>DGA </a:t>
            </a:r>
            <a:r>
              <a:rPr lang="es-MX" sz="1400" kern="0" dirty="0" smtClean="0">
                <a:solidFill>
                  <a:srgbClr val="000000"/>
                </a:solidFill>
                <a:latin typeface="+mj-lt"/>
              </a:rPr>
              <a:t>y exceso de regulación interna.</a:t>
            </a:r>
          </a:p>
          <a:p>
            <a:pPr algn="just" defTabSz="685800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400" kern="0" dirty="0" smtClean="0">
              <a:solidFill>
                <a:srgbClr val="000000"/>
              </a:solidFill>
              <a:latin typeface="+mj-lt"/>
            </a:endParaRPr>
          </a:p>
          <a:p>
            <a:pPr marL="214313" indent="-214313" algn="just" defTabSz="6858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400" b="1" kern="0" dirty="0">
                <a:solidFill>
                  <a:srgbClr val="000000"/>
                </a:solidFill>
                <a:latin typeface="+mj-lt"/>
              </a:rPr>
              <a:t>Dilación en la declaratoria de abandono </a:t>
            </a:r>
            <a:r>
              <a:rPr lang="es-ES" sz="1400" kern="0" dirty="0">
                <a:solidFill>
                  <a:srgbClr val="000000"/>
                </a:solidFill>
                <a:latin typeface="+mj-lt"/>
              </a:rPr>
              <a:t>de parte del Poder </a:t>
            </a:r>
            <a:r>
              <a:rPr lang="es-ES" sz="1400" kern="0" dirty="0" smtClean="0">
                <a:solidFill>
                  <a:srgbClr val="000000"/>
                </a:solidFill>
                <a:latin typeface="+mj-lt"/>
              </a:rPr>
              <a:t>Judicial.</a:t>
            </a:r>
            <a:endParaRPr lang="es-ES" sz="1400" kern="0" dirty="0">
              <a:solidFill>
                <a:srgbClr val="000000"/>
              </a:solidFill>
              <a:latin typeface="+mj-lt"/>
            </a:endParaRPr>
          </a:p>
          <a:p>
            <a:pPr marL="214313" indent="-214313" algn="just" defTabSz="6858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400" kern="0" dirty="0">
              <a:solidFill>
                <a:srgbClr val="000000"/>
              </a:solidFill>
              <a:latin typeface="+mj-lt"/>
            </a:endParaRPr>
          </a:p>
          <a:p>
            <a:pPr marL="214313" indent="-214313" algn="just" defTabSz="68580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400" kern="0" dirty="0" smtClean="0">
              <a:solidFill>
                <a:srgbClr val="000000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681038" y="516048"/>
            <a:ext cx="2895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800">
              <a:spcBef>
                <a:spcPts val="1125"/>
              </a:spcBef>
              <a:tabLst>
                <a:tab pos="0" algn="l"/>
                <a:tab pos="335753" algn="l"/>
                <a:tab pos="672701" algn="l"/>
                <a:tab pos="1009648" algn="l"/>
                <a:tab pos="1346595" algn="l"/>
                <a:tab pos="1683542" algn="l"/>
                <a:tab pos="2020490" algn="l"/>
                <a:tab pos="2357438" algn="l"/>
                <a:tab pos="2694385" algn="l"/>
                <a:tab pos="3031332" algn="l"/>
                <a:tab pos="3368279" algn="l"/>
                <a:tab pos="3705227" algn="l"/>
                <a:tab pos="4042174" algn="l"/>
                <a:tab pos="4379121" algn="l"/>
                <a:tab pos="4716068" algn="l"/>
                <a:tab pos="5053016" algn="l"/>
                <a:tab pos="5389963" algn="l"/>
                <a:tab pos="5726903" algn="l"/>
                <a:tab pos="6063850" algn="l"/>
                <a:tab pos="6400797" algn="l"/>
                <a:tab pos="6737744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 smtClean="0">
                <a:solidFill>
                  <a:srgbClr val="FF0000"/>
                </a:solidFill>
                <a:latin typeface="+mj-lt"/>
                <a:cs typeface="Arial"/>
              </a:rPr>
              <a:t>SITUACIÓN ENCONTRADA:</a:t>
            </a:r>
            <a:endParaRPr lang="es-ES" sz="1600" b="1" kern="0" dirty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22" name="Marcador de fecha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</p:spPr>
        <p:txBody>
          <a:bodyPr/>
          <a:lstStyle/>
          <a:p>
            <a:r>
              <a:rPr lang="es-MX" dirty="0" smtClean="0">
                <a:solidFill>
                  <a:srgbClr val="3F3F3F"/>
                </a:solidFill>
              </a:rPr>
              <a:t>04.04.2017</a:t>
            </a:r>
            <a:endParaRPr lang="es-PE" dirty="0">
              <a:solidFill>
                <a:srgbClr val="3F3F3F"/>
              </a:solidFill>
            </a:endParaRPr>
          </a:p>
        </p:txBody>
      </p:sp>
      <p:sp>
        <p:nvSpPr>
          <p:cNvPr id="26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</p:spPr>
        <p:txBody>
          <a:bodyPr/>
          <a:lstStyle/>
          <a:p>
            <a:r>
              <a:rPr lang="es-PE" dirty="0" smtClean="0">
                <a:solidFill>
                  <a:srgbClr val="3F3F3F"/>
                </a:solidFill>
              </a:rPr>
              <a:t>8</a:t>
            </a:r>
            <a:endParaRPr lang="es-PE" dirty="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74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68 Grupo"/>
          <p:cNvGrpSpPr/>
          <p:nvPr/>
        </p:nvGrpSpPr>
        <p:grpSpPr>
          <a:xfrm>
            <a:off x="490654" y="2779414"/>
            <a:ext cx="2862195" cy="1095469"/>
            <a:chOff x="4771436" y="773048"/>
            <a:chExt cx="2916916" cy="648072"/>
          </a:xfrm>
        </p:grpSpPr>
        <p:grpSp>
          <p:nvGrpSpPr>
            <p:cNvPr id="23" name="22 Grupo"/>
            <p:cNvGrpSpPr/>
            <p:nvPr/>
          </p:nvGrpSpPr>
          <p:grpSpPr>
            <a:xfrm>
              <a:off x="5224834" y="836712"/>
              <a:ext cx="2463518" cy="523221"/>
              <a:chOff x="1691680" y="1628799"/>
              <a:chExt cx="1656184" cy="523221"/>
            </a:xfrm>
          </p:grpSpPr>
          <p:sp>
            <p:nvSpPr>
              <p:cNvPr id="2" name="1 Retraso"/>
              <p:cNvSpPr/>
              <p:nvPr/>
            </p:nvSpPr>
            <p:spPr>
              <a:xfrm>
                <a:off x="1691680" y="1628799"/>
                <a:ext cx="1656184" cy="523221"/>
              </a:xfrm>
              <a:prstGeom prst="flowChartDelay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2 CuadroTexto"/>
              <p:cNvSpPr txBox="1"/>
              <p:nvPr/>
            </p:nvSpPr>
            <p:spPr>
              <a:xfrm>
                <a:off x="1882437" y="1785690"/>
                <a:ext cx="978417" cy="238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600"/>
                  </a:spcBef>
                </a:pPr>
                <a:r>
                  <a:rPr lang="es-MX" sz="1400" b="1" dirty="0" smtClean="0">
                    <a:solidFill>
                      <a:prstClr val="white"/>
                    </a:solidFill>
                  </a:rPr>
                  <a:t>AVANCES </a:t>
                </a:r>
                <a:endParaRPr lang="es-MX" sz="1400" b="1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8" name="67 Grupo"/>
            <p:cNvGrpSpPr/>
            <p:nvPr/>
          </p:nvGrpSpPr>
          <p:grpSpPr>
            <a:xfrm>
              <a:off x="4771436" y="773048"/>
              <a:ext cx="737142" cy="648072"/>
              <a:chOff x="4771436" y="773048"/>
              <a:chExt cx="737142" cy="648072"/>
            </a:xfrm>
          </p:grpSpPr>
          <p:sp>
            <p:nvSpPr>
              <p:cNvPr id="32" name="31 Elipse"/>
              <p:cNvSpPr/>
              <p:nvPr/>
            </p:nvSpPr>
            <p:spPr>
              <a:xfrm>
                <a:off x="4791886" y="773048"/>
                <a:ext cx="716692" cy="64807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rgbClr val="C00000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62 CuadroTexto"/>
              <p:cNvSpPr txBox="1"/>
              <p:nvPr/>
            </p:nvSpPr>
            <p:spPr>
              <a:xfrm>
                <a:off x="4771436" y="882299"/>
                <a:ext cx="5789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b="1" dirty="0" smtClean="0">
                    <a:solidFill>
                      <a:prstClr val="black"/>
                    </a:solidFill>
                  </a:rPr>
                  <a:t>I.</a:t>
                </a:r>
                <a:endParaRPr lang="es-MX" b="1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4" name="3 Rectángulo"/>
          <p:cNvSpPr/>
          <p:nvPr/>
        </p:nvSpPr>
        <p:spPr>
          <a:xfrm>
            <a:off x="3449370" y="950615"/>
            <a:ext cx="5976731" cy="56312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626274" y="1055327"/>
            <a:ext cx="566819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Se declaró en Reorganización a la DGA: </a:t>
            </a:r>
          </a:p>
          <a:p>
            <a:pPr marL="171450" indent="-171450" algn="just">
              <a:buFontTx/>
              <a:buChar char="-"/>
            </a:pPr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Diagnóstico de la situación encontrada</a:t>
            </a:r>
          </a:p>
          <a:p>
            <a:pPr marL="171450" indent="-171450" algn="just">
              <a:buFontTx/>
              <a:buChar char="-"/>
            </a:pPr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Implementación de las recomendaciones en proceso</a:t>
            </a:r>
          </a:p>
          <a:p>
            <a:pPr algn="just"/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Acción de Control en implementación y proceso disciplinario iniciado.</a:t>
            </a:r>
          </a:p>
          <a:p>
            <a:pPr algn="just"/>
            <a:endParaRPr lang="es-MX" sz="1300" b="1" dirty="0" smtClean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Se crearon los “</a:t>
            </a:r>
            <a:r>
              <a:rPr lang="es-MX" sz="1300" b="1" dirty="0" err="1" smtClean="0">
                <a:solidFill>
                  <a:prstClr val="black"/>
                </a:solidFill>
                <a:latin typeface="+mj-lt"/>
              </a:rPr>
              <a:t>Sectoristas</a:t>
            </a:r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 de familia” para seguimiento de la integración familiar post adoptiva internacional.</a:t>
            </a:r>
          </a:p>
          <a:p>
            <a:pPr algn="just"/>
            <a:endParaRPr lang="es-MX" sz="1300" b="1" dirty="0" smtClean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Coordinación con RREE (convenio de cooperación).</a:t>
            </a:r>
          </a:p>
          <a:p>
            <a:pPr algn="just"/>
            <a:endParaRPr lang="es-MX" sz="1300" b="1" dirty="0" smtClean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Consejo de Adopciones cuenta con todos sus representantes designados.</a:t>
            </a:r>
          </a:p>
          <a:p>
            <a:pPr algn="just"/>
            <a:endParaRPr lang="es-MX" sz="1300" b="1" dirty="0" smtClean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Se inhabilitó al representante de Villa Hope, el organismo ya no se encuentra acreditado en el Perú.</a:t>
            </a:r>
          </a:p>
          <a:p>
            <a:pPr algn="just"/>
            <a:endParaRPr lang="es-MX" sz="1300" b="1" dirty="0" smtClean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s-MX" sz="1300" b="1" dirty="0" smtClean="0">
                <a:solidFill>
                  <a:prstClr val="black"/>
                </a:solidFill>
                <a:latin typeface="+mj-lt"/>
              </a:rPr>
              <a:t>Se viene recogiendo la opinión del NNA para determinar su adoptabilidad.</a:t>
            </a:r>
          </a:p>
          <a:p>
            <a:pPr algn="just"/>
            <a:endParaRPr lang="es-MX" sz="1300" b="1" dirty="0" smtClean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s-PE" sz="1300" b="1" dirty="0" smtClean="0">
                <a:solidFill>
                  <a:prstClr val="black"/>
                </a:solidFill>
                <a:latin typeface="+mj-lt"/>
              </a:rPr>
              <a:t>Se han introducido tecnologías digitales en favor de los solicitantes y NNA (aplicativo virtual SIRNA - </a:t>
            </a:r>
            <a:r>
              <a:rPr lang="es-PE" sz="1300" b="1" dirty="0" err="1" smtClean="0">
                <a:solidFill>
                  <a:prstClr val="black"/>
                </a:solidFill>
                <a:latin typeface="+mj-lt"/>
              </a:rPr>
              <a:t>skype</a:t>
            </a:r>
            <a:r>
              <a:rPr lang="es-PE" sz="1300" b="1" dirty="0" smtClean="0">
                <a:solidFill>
                  <a:prstClr val="black"/>
                </a:solidFill>
                <a:latin typeface="+mj-lt"/>
              </a:rPr>
              <a:t>). </a:t>
            </a:r>
          </a:p>
          <a:p>
            <a:pPr algn="just"/>
            <a:endParaRPr lang="es-PE" sz="1300" b="1" dirty="0" smtClean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s-PE" sz="1300" b="1" dirty="0" smtClean="0">
                <a:solidFill>
                  <a:prstClr val="black"/>
                </a:solidFill>
                <a:latin typeface="+mj-lt"/>
              </a:rPr>
              <a:t>Se ha reducido la evaluación psicosocial a los solicitantes.</a:t>
            </a:r>
          </a:p>
          <a:p>
            <a:pPr algn="just"/>
            <a:endParaRPr lang="es-PE" sz="1300" b="1" dirty="0" smtClean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s-PE" sz="1300" b="1" dirty="0" smtClean="0">
                <a:solidFill>
                  <a:prstClr val="black"/>
                </a:solidFill>
                <a:latin typeface="+mj-lt"/>
              </a:rPr>
              <a:t>Coordinaciones con el Poder Judicial para la unificación de criterios y celeridad en las resoluciones de abandono de NNA.</a:t>
            </a:r>
          </a:p>
          <a:p>
            <a:pPr algn="just"/>
            <a:endParaRPr lang="es-PE" sz="1300" b="1" dirty="0" smtClean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s-PE" sz="1300" b="1" dirty="0" smtClean="0">
                <a:solidFill>
                  <a:prstClr val="black"/>
                </a:solidFill>
                <a:latin typeface="+mj-lt"/>
              </a:rPr>
              <a:t>El DL 1297 deroga la Ley N° 26981, del año 1998, articulando servicios e incorporando medidas por riesgo y desprotección de NNA. </a:t>
            </a:r>
            <a:endParaRPr lang="es-PE" sz="1300" b="1" dirty="0">
              <a:solidFill>
                <a:prstClr val="black"/>
              </a:solidFill>
              <a:latin typeface="+mj-lt"/>
            </a:endParaRPr>
          </a:p>
          <a:p>
            <a:endParaRPr lang="es-MX" sz="11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>
                <a:solidFill>
                  <a:prstClr val="black">
                    <a:tint val="75000"/>
                  </a:prstClr>
                </a:solidFill>
              </a:rPr>
              <a:t>04.04.2017</a:t>
            </a:r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742B-5F8A-4D36-9D4B-F4937BC2CD6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95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69 Grupo"/>
          <p:cNvGrpSpPr/>
          <p:nvPr/>
        </p:nvGrpSpPr>
        <p:grpSpPr>
          <a:xfrm>
            <a:off x="681038" y="2824680"/>
            <a:ext cx="2732443" cy="1023042"/>
            <a:chOff x="5226791" y="1778150"/>
            <a:chExt cx="2452342" cy="657294"/>
          </a:xfrm>
        </p:grpSpPr>
        <p:grpSp>
          <p:nvGrpSpPr>
            <p:cNvPr id="24" name="23 Grupo"/>
            <p:cNvGrpSpPr/>
            <p:nvPr/>
          </p:nvGrpSpPr>
          <p:grpSpPr>
            <a:xfrm>
              <a:off x="5722369" y="1844955"/>
              <a:ext cx="1956764" cy="590489"/>
              <a:chOff x="1688046" y="2967333"/>
              <a:chExt cx="1443794" cy="560973"/>
            </a:xfrm>
          </p:grpSpPr>
          <p:sp>
            <p:nvSpPr>
              <p:cNvPr id="5" name="4 Retraso"/>
              <p:cNvSpPr/>
              <p:nvPr/>
            </p:nvSpPr>
            <p:spPr>
              <a:xfrm>
                <a:off x="1691680" y="2967333"/>
                <a:ext cx="1440160" cy="560973"/>
              </a:xfrm>
              <a:prstGeom prst="flowChartDelay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1688046" y="3145727"/>
                <a:ext cx="1440160" cy="292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285750" lvl="0" indent="-285750">
                  <a:spcBef>
                    <a:spcPts val="600"/>
                  </a:spcBef>
                  <a:buFont typeface="+mj-lt"/>
                  <a:buAutoNum type="romanUcPeriod"/>
                  <a:defRPr sz="1400" b="1">
                    <a:solidFill>
                      <a:schemeClr val="bg1"/>
                    </a:solidFill>
                  </a:defRPr>
                </a:lvl1pPr>
              </a:lstStyle>
              <a:p>
                <a:r>
                  <a:rPr lang="es-MX" dirty="0">
                    <a:solidFill>
                      <a:prstClr val="white"/>
                    </a:solidFill>
                  </a:rPr>
                  <a:t>LIMITACIONES</a:t>
                </a:r>
              </a:p>
            </p:txBody>
          </p:sp>
        </p:grpSp>
        <p:grpSp>
          <p:nvGrpSpPr>
            <p:cNvPr id="67" name="66 Grupo"/>
            <p:cNvGrpSpPr/>
            <p:nvPr/>
          </p:nvGrpSpPr>
          <p:grpSpPr>
            <a:xfrm>
              <a:off x="5226791" y="1778150"/>
              <a:ext cx="648072" cy="648072"/>
              <a:chOff x="5226791" y="1778150"/>
              <a:chExt cx="648072" cy="648072"/>
            </a:xfrm>
          </p:grpSpPr>
          <p:sp>
            <p:nvSpPr>
              <p:cNvPr id="64" name="63 Elipse"/>
              <p:cNvSpPr/>
              <p:nvPr/>
            </p:nvSpPr>
            <p:spPr>
              <a:xfrm>
                <a:off x="5226791" y="1778150"/>
                <a:ext cx="648072" cy="64807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rgbClr val="C00000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64 CuadroTexto"/>
              <p:cNvSpPr txBox="1"/>
              <p:nvPr/>
            </p:nvSpPr>
            <p:spPr>
              <a:xfrm>
                <a:off x="5254626" y="1924207"/>
                <a:ext cx="5789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b="1" dirty="0" smtClean="0">
                    <a:solidFill>
                      <a:prstClr val="black"/>
                    </a:solidFill>
                  </a:rPr>
                  <a:t>II.</a:t>
                </a:r>
                <a:endParaRPr lang="es-MX" b="1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40" name="39 Rectángulo"/>
          <p:cNvSpPr/>
          <p:nvPr/>
        </p:nvSpPr>
        <p:spPr>
          <a:xfrm>
            <a:off x="3771004" y="1421394"/>
            <a:ext cx="5655099" cy="45490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s-MX" b="1" dirty="0" smtClean="0">
                <a:solidFill>
                  <a:prstClr val="black"/>
                </a:solidFill>
                <a:latin typeface="+mj-lt"/>
              </a:rPr>
              <a:t>Demora </a:t>
            </a:r>
            <a:r>
              <a:rPr lang="es-MX" b="1" dirty="0">
                <a:solidFill>
                  <a:prstClr val="black"/>
                </a:solidFill>
                <a:latin typeface="+mj-lt"/>
              </a:rPr>
              <a:t>en la expedición de resoluciones de abandono de parte del Poder </a:t>
            </a:r>
            <a:r>
              <a:rPr lang="es-MX" b="1" dirty="0" smtClean="0">
                <a:solidFill>
                  <a:prstClr val="black"/>
                </a:solidFill>
                <a:latin typeface="+mj-lt"/>
              </a:rPr>
              <a:t>Judicial.</a:t>
            </a:r>
          </a:p>
          <a:p>
            <a:pPr marL="285750" indent="-285750">
              <a:buFontTx/>
              <a:buChar char="-"/>
            </a:pPr>
            <a:r>
              <a:rPr lang="es-MX" b="1" dirty="0" smtClean="0">
                <a:solidFill>
                  <a:prstClr val="black"/>
                </a:solidFill>
                <a:latin typeface="+mj-lt"/>
              </a:rPr>
              <a:t>Resoluciones </a:t>
            </a:r>
            <a:r>
              <a:rPr lang="es-MX" b="1" dirty="0">
                <a:solidFill>
                  <a:prstClr val="black"/>
                </a:solidFill>
                <a:latin typeface="+mj-lt"/>
              </a:rPr>
              <a:t>que vulneran el interés superior del niño(a) y/o el debido </a:t>
            </a:r>
            <a:r>
              <a:rPr lang="es-MX" b="1" dirty="0" smtClean="0">
                <a:solidFill>
                  <a:prstClr val="black"/>
                </a:solidFill>
                <a:latin typeface="+mj-lt"/>
              </a:rPr>
              <a:t>proceso.</a:t>
            </a:r>
          </a:p>
          <a:p>
            <a:pPr marL="285750" indent="-285750">
              <a:buFontTx/>
              <a:buChar char="-"/>
            </a:pPr>
            <a:r>
              <a:rPr lang="es-MX" b="1" dirty="0" smtClean="0">
                <a:solidFill>
                  <a:prstClr val="black"/>
                </a:solidFill>
                <a:latin typeface="+mj-lt"/>
              </a:rPr>
              <a:t>Familias nacionales cuyas expectativas no acepta antecedentes psicosociales y/o físicos de los NNA.</a:t>
            </a:r>
          </a:p>
          <a:p>
            <a:pPr marL="285750" indent="-285750">
              <a:buFontTx/>
              <a:buChar char="-"/>
            </a:pPr>
            <a:r>
              <a:rPr lang="es-PE" b="1" dirty="0" smtClean="0">
                <a:solidFill>
                  <a:prstClr val="black"/>
                </a:solidFill>
                <a:latin typeface="+mj-lt"/>
              </a:rPr>
              <a:t>Ausencia </a:t>
            </a:r>
            <a:r>
              <a:rPr lang="es-PE" b="1" dirty="0">
                <a:solidFill>
                  <a:prstClr val="black"/>
                </a:solidFill>
                <a:latin typeface="+mj-lt"/>
              </a:rPr>
              <a:t>de articulación del sistema de información  de los </a:t>
            </a:r>
            <a:r>
              <a:rPr lang="es-PE" b="1" dirty="0" smtClean="0">
                <a:solidFill>
                  <a:prstClr val="black"/>
                </a:solidFill>
                <a:latin typeface="+mj-lt"/>
              </a:rPr>
              <a:t>registros </a:t>
            </a:r>
            <a:r>
              <a:rPr lang="es-PE" b="1" dirty="0">
                <a:solidFill>
                  <a:prstClr val="black"/>
                </a:solidFill>
                <a:latin typeface="+mj-lt"/>
              </a:rPr>
              <a:t>de adopción</a:t>
            </a:r>
            <a:r>
              <a:rPr lang="es-PE" b="1" dirty="0" smtClean="0">
                <a:solidFill>
                  <a:prstClr val="black"/>
                </a:solidFill>
                <a:latin typeface="+mj-lt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s-MX" b="1" dirty="0" smtClean="0">
                <a:solidFill>
                  <a:prstClr val="black"/>
                </a:solidFill>
                <a:latin typeface="+mj-lt"/>
              </a:rPr>
              <a:t>Infraestructura </a:t>
            </a:r>
            <a:r>
              <a:rPr lang="es-MX" b="1" dirty="0">
                <a:solidFill>
                  <a:prstClr val="black"/>
                </a:solidFill>
                <a:latin typeface="+mj-lt"/>
              </a:rPr>
              <a:t>inadecuada de las Unidades de </a:t>
            </a:r>
            <a:r>
              <a:rPr lang="es-MX" b="1" dirty="0" smtClean="0">
                <a:solidFill>
                  <a:prstClr val="black"/>
                </a:solidFill>
                <a:latin typeface="+mj-lt"/>
              </a:rPr>
              <a:t>Adopción y falta de cobertura a nivel nacional.</a:t>
            </a:r>
          </a:p>
          <a:p>
            <a:pPr marL="285750" indent="-285750">
              <a:buFontTx/>
              <a:buChar char="-"/>
            </a:pPr>
            <a:r>
              <a:rPr lang="es-MX" b="1" dirty="0" smtClean="0">
                <a:solidFill>
                  <a:prstClr val="black"/>
                </a:solidFill>
                <a:latin typeface="+mj-lt"/>
              </a:rPr>
              <a:t>Profesionales </a:t>
            </a:r>
            <a:r>
              <a:rPr lang="es-MX" b="1" dirty="0">
                <a:solidFill>
                  <a:prstClr val="black"/>
                </a:solidFill>
                <a:latin typeface="+mj-lt"/>
              </a:rPr>
              <a:t>con perfiles inadecuados y necesidad de capacitación (psicólogos, trabajadores sociales y abogados).</a:t>
            </a:r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>
                <a:solidFill>
                  <a:prstClr val="black">
                    <a:tint val="75000"/>
                  </a:prstClr>
                </a:solidFill>
              </a:rPr>
              <a:t>04.04.2017</a:t>
            </a:r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742B-5F8A-4D36-9D4B-F4937BC2CD6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03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6210</TotalTime>
  <Words>1128</Words>
  <Application>Microsoft Office PowerPoint</Application>
  <PresentationFormat>A4 (210 x 297 mm)</PresentationFormat>
  <Paragraphs>206</Paragraphs>
  <Slides>11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Reorganización de la Dirección General de Adopciones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Joseph Sanchez Horna</dc:creator>
  <cp:lastModifiedBy>Usuario Hemiciclo</cp:lastModifiedBy>
  <cp:revision>619</cp:revision>
  <cp:lastPrinted>2017-04-04T02:59:43Z</cp:lastPrinted>
  <dcterms:created xsi:type="dcterms:W3CDTF">2016-12-26T15:08:31Z</dcterms:created>
  <dcterms:modified xsi:type="dcterms:W3CDTF">2017-04-04T14:54:36Z</dcterms:modified>
</cp:coreProperties>
</file>