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67" r:id="rId1"/>
  </p:sldMasterIdLst>
  <p:notesMasterIdLst>
    <p:notesMasterId r:id="rId28"/>
  </p:notesMasterIdLst>
  <p:sldIdLst>
    <p:sldId id="260" r:id="rId2"/>
    <p:sldId id="492" r:id="rId3"/>
    <p:sldId id="493" r:id="rId4"/>
    <p:sldId id="494" r:id="rId5"/>
    <p:sldId id="497" r:id="rId6"/>
    <p:sldId id="498" r:id="rId7"/>
    <p:sldId id="500" r:id="rId8"/>
    <p:sldId id="502" r:id="rId9"/>
    <p:sldId id="504" r:id="rId10"/>
    <p:sldId id="506" r:id="rId11"/>
    <p:sldId id="508" r:id="rId12"/>
    <p:sldId id="510" r:id="rId13"/>
    <p:sldId id="512" r:id="rId14"/>
    <p:sldId id="424" r:id="rId15"/>
    <p:sldId id="480" r:id="rId16"/>
    <p:sldId id="513" r:id="rId17"/>
    <p:sldId id="514" r:id="rId18"/>
    <p:sldId id="519" r:id="rId19"/>
    <p:sldId id="520" r:id="rId20"/>
    <p:sldId id="518" r:id="rId21"/>
    <p:sldId id="517" r:id="rId22"/>
    <p:sldId id="516" r:id="rId23"/>
    <p:sldId id="404" r:id="rId24"/>
    <p:sldId id="483" r:id="rId25"/>
    <p:sldId id="450" r:id="rId26"/>
    <p:sldId id="490" r:id="rId27"/>
  </p:sldIdLst>
  <p:sldSz cx="12192000" cy="6858000"/>
  <p:notesSz cx="6735763" cy="9866313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01" userDrawn="1">
          <p15:clr>
            <a:srgbClr val="A4A3A4"/>
          </p15:clr>
        </p15:guide>
        <p15:guide id="2" pos="4135" userDrawn="1">
          <p15:clr>
            <a:srgbClr val="A4A3A4"/>
          </p15:clr>
        </p15:guide>
        <p15:guide id="3" orient="horz" pos="43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7979"/>
    <a:srgbClr val="FF8181"/>
    <a:srgbClr val="0000CC"/>
    <a:srgbClr val="00FF00"/>
    <a:srgbClr val="000000"/>
    <a:srgbClr val="0088EE"/>
    <a:srgbClr val="97E4FF"/>
    <a:srgbClr val="BDEEFF"/>
    <a:srgbClr val="7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5501" autoAdjust="0"/>
  </p:normalViewPr>
  <p:slideViewPr>
    <p:cSldViewPr snapToGrid="0">
      <p:cViewPr varScale="1">
        <p:scale>
          <a:sx n="99" d="100"/>
          <a:sy n="99" d="100"/>
        </p:scale>
        <p:origin x="1698" y="90"/>
      </p:cViewPr>
      <p:guideLst>
        <p:guide orient="horz" pos="3801"/>
        <p:guide pos="4135"/>
        <p:guide orient="horz" pos="43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45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74688-1D62-4640-84D9-9BF669130E7D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C2067689-5170-48F7-80FD-00F688F235BA}">
      <dgm:prSet phldrT="[Texto]"/>
      <dgm:spPr/>
      <dgm:t>
        <a:bodyPr/>
        <a:lstStyle/>
        <a:p>
          <a:r>
            <a:rPr lang="es-PE" dirty="0" smtClean="0"/>
            <a:t>Grupo 1</a:t>
          </a:r>
          <a:endParaRPr lang="es-PE" dirty="0"/>
        </a:p>
      </dgm:t>
    </dgm:pt>
    <dgm:pt modelId="{AF0D28EA-6621-4D43-8B8D-1E694857380D}" type="parTrans" cxnId="{52CF1D32-8359-42F4-A412-F0E438AE258F}">
      <dgm:prSet/>
      <dgm:spPr/>
      <dgm:t>
        <a:bodyPr/>
        <a:lstStyle/>
        <a:p>
          <a:endParaRPr lang="es-PE"/>
        </a:p>
      </dgm:t>
    </dgm:pt>
    <dgm:pt modelId="{CB551C05-1873-40BC-BD45-CFAC4AA95CA0}" type="sibTrans" cxnId="{52CF1D32-8359-42F4-A412-F0E438AE258F}">
      <dgm:prSet/>
      <dgm:spPr/>
      <dgm:t>
        <a:bodyPr/>
        <a:lstStyle/>
        <a:p>
          <a:endParaRPr lang="es-PE"/>
        </a:p>
      </dgm:t>
    </dgm:pt>
    <dgm:pt modelId="{3053D936-A44A-4C95-A641-F8821F899A2B}">
      <dgm:prSet phldrT="[Texto]"/>
      <dgm:spPr/>
      <dgm:t>
        <a:bodyPr/>
        <a:lstStyle/>
        <a:p>
          <a:r>
            <a:rPr lang="es-PE" dirty="0" smtClean="0"/>
            <a:t>Grupo 2</a:t>
          </a:r>
          <a:endParaRPr lang="es-PE" dirty="0"/>
        </a:p>
      </dgm:t>
    </dgm:pt>
    <dgm:pt modelId="{4B55F323-4F8B-425C-90D8-302A05E9C730}" type="parTrans" cxnId="{A194C225-C45D-46DA-B6B3-7909D00C446B}">
      <dgm:prSet/>
      <dgm:spPr/>
      <dgm:t>
        <a:bodyPr/>
        <a:lstStyle/>
        <a:p>
          <a:endParaRPr lang="es-PE"/>
        </a:p>
      </dgm:t>
    </dgm:pt>
    <dgm:pt modelId="{427FC141-8CCA-458C-BBC2-E05370E09F32}" type="sibTrans" cxnId="{A194C225-C45D-46DA-B6B3-7909D00C446B}">
      <dgm:prSet/>
      <dgm:spPr/>
      <dgm:t>
        <a:bodyPr/>
        <a:lstStyle/>
        <a:p>
          <a:endParaRPr lang="es-PE"/>
        </a:p>
      </dgm:t>
    </dgm:pt>
    <dgm:pt modelId="{02AC20CE-F7E8-4F1A-BE95-62E3DADF4E73}">
      <dgm:prSet phldrT="[Texto]"/>
      <dgm:spPr/>
      <dgm:t>
        <a:bodyPr/>
        <a:lstStyle/>
        <a:p>
          <a:r>
            <a:rPr lang="es-PE" dirty="0" smtClean="0"/>
            <a:t>Grupo 3</a:t>
          </a:r>
          <a:endParaRPr lang="es-PE" dirty="0"/>
        </a:p>
      </dgm:t>
    </dgm:pt>
    <dgm:pt modelId="{79FD1D93-CEB3-4B43-AF18-D18733D81334}" type="parTrans" cxnId="{E40CDC85-ACF4-4028-94A2-1A47CA277BA7}">
      <dgm:prSet/>
      <dgm:spPr/>
      <dgm:t>
        <a:bodyPr/>
        <a:lstStyle/>
        <a:p>
          <a:endParaRPr lang="es-PE"/>
        </a:p>
      </dgm:t>
    </dgm:pt>
    <dgm:pt modelId="{C016F25E-F504-4CCA-9FD7-0E692EBE4078}" type="sibTrans" cxnId="{E40CDC85-ACF4-4028-94A2-1A47CA277BA7}">
      <dgm:prSet/>
      <dgm:spPr/>
      <dgm:t>
        <a:bodyPr/>
        <a:lstStyle/>
        <a:p>
          <a:endParaRPr lang="es-PE"/>
        </a:p>
      </dgm:t>
    </dgm:pt>
    <dgm:pt modelId="{EF4A4DF5-80CC-4C02-A0AE-CD1604C49D11}" type="pres">
      <dgm:prSet presAssocID="{AF474688-1D62-4640-84D9-9BF669130E7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91D11B8-3744-44C5-8FF1-E40A7EA7E70B}" type="pres">
      <dgm:prSet presAssocID="{C2067689-5170-48F7-80FD-00F688F235B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47F5A73-76E1-4A13-9D29-3BABA4103A5A}" type="pres">
      <dgm:prSet presAssocID="{C2067689-5170-48F7-80FD-00F688F235BA}" presName="gear1srcNode" presStyleLbl="node1" presStyleIdx="0" presStyleCnt="3"/>
      <dgm:spPr/>
      <dgm:t>
        <a:bodyPr/>
        <a:lstStyle/>
        <a:p>
          <a:endParaRPr lang="es-US"/>
        </a:p>
      </dgm:t>
    </dgm:pt>
    <dgm:pt modelId="{4F317A02-6913-4BAC-A70C-32B62F2289D5}" type="pres">
      <dgm:prSet presAssocID="{C2067689-5170-48F7-80FD-00F688F235BA}" presName="gear1dstNode" presStyleLbl="node1" presStyleIdx="0" presStyleCnt="3"/>
      <dgm:spPr/>
      <dgm:t>
        <a:bodyPr/>
        <a:lstStyle/>
        <a:p>
          <a:endParaRPr lang="es-US"/>
        </a:p>
      </dgm:t>
    </dgm:pt>
    <dgm:pt modelId="{47951AD1-084F-4058-818F-746D2289907A}" type="pres">
      <dgm:prSet presAssocID="{3053D936-A44A-4C95-A641-F8821F899A2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8D159F3-8487-49EB-8F2B-C383C56B262B}" type="pres">
      <dgm:prSet presAssocID="{3053D936-A44A-4C95-A641-F8821F899A2B}" presName="gear2srcNode" presStyleLbl="node1" presStyleIdx="1" presStyleCnt="3"/>
      <dgm:spPr/>
      <dgm:t>
        <a:bodyPr/>
        <a:lstStyle/>
        <a:p>
          <a:endParaRPr lang="es-US"/>
        </a:p>
      </dgm:t>
    </dgm:pt>
    <dgm:pt modelId="{31929C8C-818C-4BF3-92F1-8A35E27E54DB}" type="pres">
      <dgm:prSet presAssocID="{3053D936-A44A-4C95-A641-F8821F899A2B}" presName="gear2dstNode" presStyleLbl="node1" presStyleIdx="1" presStyleCnt="3"/>
      <dgm:spPr/>
      <dgm:t>
        <a:bodyPr/>
        <a:lstStyle/>
        <a:p>
          <a:endParaRPr lang="es-US"/>
        </a:p>
      </dgm:t>
    </dgm:pt>
    <dgm:pt modelId="{AFBD7020-7D12-4866-A54A-BC7E53A3AA77}" type="pres">
      <dgm:prSet presAssocID="{02AC20CE-F7E8-4F1A-BE95-62E3DADF4E73}" presName="gear3" presStyleLbl="node1" presStyleIdx="2" presStyleCnt="3"/>
      <dgm:spPr/>
      <dgm:t>
        <a:bodyPr/>
        <a:lstStyle/>
        <a:p>
          <a:endParaRPr lang="es-PE"/>
        </a:p>
      </dgm:t>
    </dgm:pt>
    <dgm:pt modelId="{13A4E8A0-E464-4951-ACAF-BE4BA880A623}" type="pres">
      <dgm:prSet presAssocID="{02AC20CE-F7E8-4F1A-BE95-62E3DADF4E7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A9132F9-968F-4C23-8F4A-F945ED352323}" type="pres">
      <dgm:prSet presAssocID="{02AC20CE-F7E8-4F1A-BE95-62E3DADF4E73}" presName="gear3srcNode" presStyleLbl="node1" presStyleIdx="2" presStyleCnt="3"/>
      <dgm:spPr/>
      <dgm:t>
        <a:bodyPr/>
        <a:lstStyle/>
        <a:p>
          <a:endParaRPr lang="es-US"/>
        </a:p>
      </dgm:t>
    </dgm:pt>
    <dgm:pt modelId="{B536F762-200D-4F0F-BA0D-026766185E47}" type="pres">
      <dgm:prSet presAssocID="{02AC20CE-F7E8-4F1A-BE95-62E3DADF4E73}" presName="gear3dstNode" presStyleLbl="node1" presStyleIdx="2" presStyleCnt="3"/>
      <dgm:spPr/>
      <dgm:t>
        <a:bodyPr/>
        <a:lstStyle/>
        <a:p>
          <a:endParaRPr lang="es-US"/>
        </a:p>
      </dgm:t>
    </dgm:pt>
    <dgm:pt modelId="{EB8A158D-BE81-4836-B7E8-D8D74CCA12C9}" type="pres">
      <dgm:prSet presAssocID="{CB551C05-1873-40BC-BD45-CFAC4AA95CA0}" presName="connector1" presStyleLbl="sibTrans2D1" presStyleIdx="0" presStyleCnt="3"/>
      <dgm:spPr/>
      <dgm:t>
        <a:bodyPr/>
        <a:lstStyle/>
        <a:p>
          <a:endParaRPr lang="es-US"/>
        </a:p>
      </dgm:t>
    </dgm:pt>
    <dgm:pt modelId="{77BA8653-7B0B-4BB5-915F-3A62D2EA4C90}" type="pres">
      <dgm:prSet presAssocID="{427FC141-8CCA-458C-BBC2-E05370E09F32}" presName="connector2" presStyleLbl="sibTrans2D1" presStyleIdx="1" presStyleCnt="3"/>
      <dgm:spPr/>
      <dgm:t>
        <a:bodyPr/>
        <a:lstStyle/>
        <a:p>
          <a:endParaRPr lang="es-US"/>
        </a:p>
      </dgm:t>
    </dgm:pt>
    <dgm:pt modelId="{8511C578-2336-4E4D-9745-0920962145AB}" type="pres">
      <dgm:prSet presAssocID="{C016F25E-F504-4CCA-9FD7-0E692EBE4078}" presName="connector3" presStyleLbl="sibTrans2D1" presStyleIdx="2" presStyleCnt="3"/>
      <dgm:spPr/>
      <dgm:t>
        <a:bodyPr/>
        <a:lstStyle/>
        <a:p>
          <a:endParaRPr lang="es-US"/>
        </a:p>
      </dgm:t>
    </dgm:pt>
  </dgm:ptLst>
  <dgm:cxnLst>
    <dgm:cxn modelId="{57E9AFCC-BCF3-446F-BB29-20DE6758A4EF}" type="presOf" srcId="{3053D936-A44A-4C95-A641-F8821F899A2B}" destId="{47951AD1-084F-4058-818F-746D2289907A}" srcOrd="0" destOrd="0" presId="urn:microsoft.com/office/officeart/2005/8/layout/gear1"/>
    <dgm:cxn modelId="{EFE6F066-3990-4F97-B1CD-92093DBA7EED}" type="presOf" srcId="{02AC20CE-F7E8-4F1A-BE95-62E3DADF4E73}" destId="{B536F762-200D-4F0F-BA0D-026766185E47}" srcOrd="3" destOrd="0" presId="urn:microsoft.com/office/officeart/2005/8/layout/gear1"/>
    <dgm:cxn modelId="{EFD8D1E2-BDB9-4496-9DBD-85DFADCC0A18}" type="presOf" srcId="{3053D936-A44A-4C95-A641-F8821F899A2B}" destId="{31929C8C-818C-4BF3-92F1-8A35E27E54DB}" srcOrd="2" destOrd="0" presId="urn:microsoft.com/office/officeart/2005/8/layout/gear1"/>
    <dgm:cxn modelId="{AF34D87F-E32D-4AE2-8E87-FB5FDF826385}" type="presOf" srcId="{02AC20CE-F7E8-4F1A-BE95-62E3DADF4E73}" destId="{13A4E8A0-E464-4951-ACAF-BE4BA880A623}" srcOrd="1" destOrd="0" presId="urn:microsoft.com/office/officeart/2005/8/layout/gear1"/>
    <dgm:cxn modelId="{B75AFE25-4F91-4503-B00A-715DF2E1FD33}" type="presOf" srcId="{C016F25E-F504-4CCA-9FD7-0E692EBE4078}" destId="{8511C578-2336-4E4D-9745-0920962145AB}" srcOrd="0" destOrd="0" presId="urn:microsoft.com/office/officeart/2005/8/layout/gear1"/>
    <dgm:cxn modelId="{5C593D84-9BE1-4282-BA29-CDC44972B78A}" type="presOf" srcId="{C2067689-5170-48F7-80FD-00F688F235BA}" destId="{4F317A02-6913-4BAC-A70C-32B62F2289D5}" srcOrd="2" destOrd="0" presId="urn:microsoft.com/office/officeart/2005/8/layout/gear1"/>
    <dgm:cxn modelId="{E40CDC85-ACF4-4028-94A2-1A47CA277BA7}" srcId="{AF474688-1D62-4640-84D9-9BF669130E7D}" destId="{02AC20CE-F7E8-4F1A-BE95-62E3DADF4E73}" srcOrd="2" destOrd="0" parTransId="{79FD1D93-CEB3-4B43-AF18-D18733D81334}" sibTransId="{C016F25E-F504-4CCA-9FD7-0E692EBE4078}"/>
    <dgm:cxn modelId="{E7261351-0607-4B18-A913-5DBACAC476EA}" type="presOf" srcId="{02AC20CE-F7E8-4F1A-BE95-62E3DADF4E73}" destId="{AFBD7020-7D12-4866-A54A-BC7E53A3AA77}" srcOrd="0" destOrd="0" presId="urn:microsoft.com/office/officeart/2005/8/layout/gear1"/>
    <dgm:cxn modelId="{9271A781-A585-40E0-84BB-C7875D91BBE8}" type="presOf" srcId="{427FC141-8CCA-458C-BBC2-E05370E09F32}" destId="{77BA8653-7B0B-4BB5-915F-3A62D2EA4C90}" srcOrd="0" destOrd="0" presId="urn:microsoft.com/office/officeart/2005/8/layout/gear1"/>
    <dgm:cxn modelId="{3C968021-62CF-452D-A1BF-65171C026B75}" type="presOf" srcId="{C2067689-5170-48F7-80FD-00F688F235BA}" destId="{591D11B8-3744-44C5-8FF1-E40A7EA7E70B}" srcOrd="0" destOrd="0" presId="urn:microsoft.com/office/officeart/2005/8/layout/gear1"/>
    <dgm:cxn modelId="{A194C225-C45D-46DA-B6B3-7909D00C446B}" srcId="{AF474688-1D62-4640-84D9-9BF669130E7D}" destId="{3053D936-A44A-4C95-A641-F8821F899A2B}" srcOrd="1" destOrd="0" parTransId="{4B55F323-4F8B-425C-90D8-302A05E9C730}" sibTransId="{427FC141-8CCA-458C-BBC2-E05370E09F32}"/>
    <dgm:cxn modelId="{ED93DC0D-8B31-4101-9C20-79393B4253AB}" type="presOf" srcId="{02AC20CE-F7E8-4F1A-BE95-62E3DADF4E73}" destId="{4A9132F9-968F-4C23-8F4A-F945ED352323}" srcOrd="2" destOrd="0" presId="urn:microsoft.com/office/officeart/2005/8/layout/gear1"/>
    <dgm:cxn modelId="{7C6BF431-6BE2-49FC-A186-9C4EC45DCB5D}" type="presOf" srcId="{3053D936-A44A-4C95-A641-F8821F899A2B}" destId="{C8D159F3-8487-49EB-8F2B-C383C56B262B}" srcOrd="1" destOrd="0" presId="urn:microsoft.com/office/officeart/2005/8/layout/gear1"/>
    <dgm:cxn modelId="{5270A48C-2588-49F0-B5C7-42E88A06363D}" type="presOf" srcId="{AF474688-1D62-4640-84D9-9BF669130E7D}" destId="{EF4A4DF5-80CC-4C02-A0AE-CD1604C49D11}" srcOrd="0" destOrd="0" presId="urn:microsoft.com/office/officeart/2005/8/layout/gear1"/>
    <dgm:cxn modelId="{52CF1D32-8359-42F4-A412-F0E438AE258F}" srcId="{AF474688-1D62-4640-84D9-9BF669130E7D}" destId="{C2067689-5170-48F7-80FD-00F688F235BA}" srcOrd="0" destOrd="0" parTransId="{AF0D28EA-6621-4D43-8B8D-1E694857380D}" sibTransId="{CB551C05-1873-40BC-BD45-CFAC4AA95CA0}"/>
    <dgm:cxn modelId="{EE1A2F51-D8F0-4B25-84FE-8E17A4ECCF59}" type="presOf" srcId="{C2067689-5170-48F7-80FD-00F688F235BA}" destId="{447F5A73-76E1-4A13-9D29-3BABA4103A5A}" srcOrd="1" destOrd="0" presId="urn:microsoft.com/office/officeart/2005/8/layout/gear1"/>
    <dgm:cxn modelId="{48092CEE-109A-4F82-9E1E-E159F21317C4}" type="presOf" srcId="{CB551C05-1873-40BC-BD45-CFAC4AA95CA0}" destId="{EB8A158D-BE81-4836-B7E8-D8D74CCA12C9}" srcOrd="0" destOrd="0" presId="urn:microsoft.com/office/officeart/2005/8/layout/gear1"/>
    <dgm:cxn modelId="{AE7B997E-9F08-4BED-B768-57436658EC08}" type="presParOf" srcId="{EF4A4DF5-80CC-4C02-A0AE-CD1604C49D11}" destId="{591D11B8-3744-44C5-8FF1-E40A7EA7E70B}" srcOrd="0" destOrd="0" presId="urn:microsoft.com/office/officeart/2005/8/layout/gear1"/>
    <dgm:cxn modelId="{5ED41AD4-2796-44BB-AB67-150ADC62A2E6}" type="presParOf" srcId="{EF4A4DF5-80CC-4C02-A0AE-CD1604C49D11}" destId="{447F5A73-76E1-4A13-9D29-3BABA4103A5A}" srcOrd="1" destOrd="0" presId="urn:microsoft.com/office/officeart/2005/8/layout/gear1"/>
    <dgm:cxn modelId="{3A49637F-92B8-410F-8EAE-98E736AE716C}" type="presParOf" srcId="{EF4A4DF5-80CC-4C02-A0AE-CD1604C49D11}" destId="{4F317A02-6913-4BAC-A70C-32B62F2289D5}" srcOrd="2" destOrd="0" presId="urn:microsoft.com/office/officeart/2005/8/layout/gear1"/>
    <dgm:cxn modelId="{E72274B8-05E5-4CB0-BEBF-E4E6A9909FAB}" type="presParOf" srcId="{EF4A4DF5-80CC-4C02-A0AE-CD1604C49D11}" destId="{47951AD1-084F-4058-818F-746D2289907A}" srcOrd="3" destOrd="0" presId="urn:microsoft.com/office/officeart/2005/8/layout/gear1"/>
    <dgm:cxn modelId="{D81C53E9-062C-4E26-BA81-BE83B13D1300}" type="presParOf" srcId="{EF4A4DF5-80CC-4C02-A0AE-CD1604C49D11}" destId="{C8D159F3-8487-49EB-8F2B-C383C56B262B}" srcOrd="4" destOrd="0" presId="urn:microsoft.com/office/officeart/2005/8/layout/gear1"/>
    <dgm:cxn modelId="{D9BE2E4C-0E43-4A1A-B991-D51AF0BA8450}" type="presParOf" srcId="{EF4A4DF5-80CC-4C02-A0AE-CD1604C49D11}" destId="{31929C8C-818C-4BF3-92F1-8A35E27E54DB}" srcOrd="5" destOrd="0" presId="urn:microsoft.com/office/officeart/2005/8/layout/gear1"/>
    <dgm:cxn modelId="{5C0CAAD2-B33A-45A6-A701-D43D736F267E}" type="presParOf" srcId="{EF4A4DF5-80CC-4C02-A0AE-CD1604C49D11}" destId="{AFBD7020-7D12-4866-A54A-BC7E53A3AA77}" srcOrd="6" destOrd="0" presId="urn:microsoft.com/office/officeart/2005/8/layout/gear1"/>
    <dgm:cxn modelId="{6B50FFD6-8994-4B63-B10F-D3B2FB5D51DD}" type="presParOf" srcId="{EF4A4DF5-80CC-4C02-A0AE-CD1604C49D11}" destId="{13A4E8A0-E464-4951-ACAF-BE4BA880A623}" srcOrd="7" destOrd="0" presId="urn:microsoft.com/office/officeart/2005/8/layout/gear1"/>
    <dgm:cxn modelId="{0E7199BE-C820-4E19-BB8C-A101DD953E01}" type="presParOf" srcId="{EF4A4DF5-80CC-4C02-A0AE-CD1604C49D11}" destId="{4A9132F9-968F-4C23-8F4A-F945ED352323}" srcOrd="8" destOrd="0" presId="urn:microsoft.com/office/officeart/2005/8/layout/gear1"/>
    <dgm:cxn modelId="{26BC806C-0417-4AF2-B09A-77EEA572F6F9}" type="presParOf" srcId="{EF4A4DF5-80CC-4C02-A0AE-CD1604C49D11}" destId="{B536F762-200D-4F0F-BA0D-026766185E47}" srcOrd="9" destOrd="0" presId="urn:microsoft.com/office/officeart/2005/8/layout/gear1"/>
    <dgm:cxn modelId="{1213B9F5-A510-4DA8-9048-791FAF2A1BC0}" type="presParOf" srcId="{EF4A4DF5-80CC-4C02-A0AE-CD1604C49D11}" destId="{EB8A158D-BE81-4836-B7E8-D8D74CCA12C9}" srcOrd="10" destOrd="0" presId="urn:microsoft.com/office/officeart/2005/8/layout/gear1"/>
    <dgm:cxn modelId="{DC6D6F11-8067-4D5C-A263-305D052D7117}" type="presParOf" srcId="{EF4A4DF5-80CC-4C02-A0AE-CD1604C49D11}" destId="{77BA8653-7B0B-4BB5-915F-3A62D2EA4C90}" srcOrd="11" destOrd="0" presId="urn:microsoft.com/office/officeart/2005/8/layout/gear1"/>
    <dgm:cxn modelId="{A403D1BB-965E-482C-A97B-BDF75BF7BAF9}" type="presParOf" srcId="{EF4A4DF5-80CC-4C02-A0AE-CD1604C49D11}" destId="{8511C578-2336-4E4D-9745-0920962145A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D11B8-3744-44C5-8FF1-E40A7EA7E70B}">
      <dsp:nvSpPr>
        <dsp:cNvPr id="0" name=""/>
        <dsp:cNvSpPr/>
      </dsp:nvSpPr>
      <dsp:spPr>
        <a:xfrm>
          <a:off x="1717390" y="1841178"/>
          <a:ext cx="2099033" cy="209903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kern="1200" dirty="0" smtClean="0"/>
            <a:t>Grupo 1</a:t>
          </a:r>
          <a:endParaRPr lang="es-PE" sz="2100" kern="1200" dirty="0"/>
        </a:p>
      </dsp:txBody>
      <dsp:txXfrm>
        <a:off x="2139389" y="2332866"/>
        <a:ext cx="1255035" cy="1078947"/>
      </dsp:txXfrm>
    </dsp:sp>
    <dsp:sp modelId="{47951AD1-084F-4058-818F-746D2289907A}">
      <dsp:nvSpPr>
        <dsp:cNvPr id="0" name=""/>
        <dsp:cNvSpPr/>
      </dsp:nvSpPr>
      <dsp:spPr>
        <a:xfrm>
          <a:off x="496135" y="1345043"/>
          <a:ext cx="1526569" cy="152656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kern="1200" dirty="0" smtClean="0"/>
            <a:t>Grupo 2</a:t>
          </a:r>
          <a:endParaRPr lang="es-PE" sz="2100" kern="1200" dirty="0"/>
        </a:p>
      </dsp:txBody>
      <dsp:txXfrm>
        <a:off x="880453" y="1731684"/>
        <a:ext cx="757933" cy="753287"/>
      </dsp:txXfrm>
    </dsp:sp>
    <dsp:sp modelId="{AFBD7020-7D12-4866-A54A-BC7E53A3AA77}">
      <dsp:nvSpPr>
        <dsp:cNvPr id="0" name=""/>
        <dsp:cNvSpPr/>
      </dsp:nvSpPr>
      <dsp:spPr>
        <a:xfrm rot="20700000">
          <a:off x="1351169" y="291866"/>
          <a:ext cx="1495726" cy="149572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kern="1200" dirty="0" smtClean="0"/>
            <a:t>Grupo 3</a:t>
          </a:r>
          <a:endParaRPr lang="es-PE" sz="2100" kern="1200" dirty="0"/>
        </a:p>
      </dsp:txBody>
      <dsp:txXfrm rot="-20700000">
        <a:off x="1679226" y="619923"/>
        <a:ext cx="839613" cy="839613"/>
      </dsp:txXfrm>
    </dsp:sp>
    <dsp:sp modelId="{EB8A158D-BE81-4836-B7E8-D8D74CCA12C9}">
      <dsp:nvSpPr>
        <dsp:cNvPr id="0" name=""/>
        <dsp:cNvSpPr/>
      </dsp:nvSpPr>
      <dsp:spPr>
        <a:xfrm>
          <a:off x="1551887" y="1526764"/>
          <a:ext cx="2686762" cy="2686762"/>
        </a:xfrm>
        <a:prstGeom prst="circularArrow">
          <a:avLst>
            <a:gd name="adj1" fmla="val 4687"/>
            <a:gd name="adj2" fmla="val 299029"/>
            <a:gd name="adj3" fmla="val 2506562"/>
            <a:gd name="adj4" fmla="val 158821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A8653-7B0B-4BB5-915F-3A62D2EA4C90}">
      <dsp:nvSpPr>
        <dsp:cNvPr id="0" name=""/>
        <dsp:cNvSpPr/>
      </dsp:nvSpPr>
      <dsp:spPr>
        <a:xfrm>
          <a:off x="225782" y="1008893"/>
          <a:ext cx="1952100" cy="195210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1C578-2336-4E4D-9745-0920962145AB}">
      <dsp:nvSpPr>
        <dsp:cNvPr id="0" name=""/>
        <dsp:cNvSpPr/>
      </dsp:nvSpPr>
      <dsp:spPr>
        <a:xfrm>
          <a:off x="1005192" y="-34132"/>
          <a:ext cx="2104757" cy="210475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A9F9719-ADC4-4775-A330-9FE620A1A3B4}" type="datetimeFigureOut">
              <a:rPr lang="es-PE" smtClean="0"/>
              <a:t>03/04/2017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7A30FC7C-A969-42EF-99FA-3FCBF54C8E5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968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596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4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55D6-1CD7-4878-98D1-08CF2205597D}" type="datetime1">
              <a:rPr lang="es-MX" smtClean="0"/>
              <a:t>03/04/2017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442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864C-3EDB-4929-AE28-47858D284EF8}" type="datetime1">
              <a:rPr lang="es-MX" smtClean="0"/>
              <a:t>03/04/2017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040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955" b="1"/>
            </a:lvl1pPr>
            <a:lvl2pPr marL="562709" indent="0">
              <a:buNone/>
              <a:defRPr sz="2463" b="1"/>
            </a:lvl2pPr>
            <a:lvl3pPr marL="1125416" indent="0">
              <a:buNone/>
              <a:defRPr sz="2215" b="1"/>
            </a:lvl3pPr>
            <a:lvl4pPr marL="1688123" indent="0">
              <a:buNone/>
              <a:defRPr sz="1969" b="1"/>
            </a:lvl4pPr>
            <a:lvl5pPr marL="2250830" indent="0">
              <a:buNone/>
              <a:defRPr sz="1969" b="1"/>
            </a:lvl5pPr>
            <a:lvl6pPr marL="2813539" indent="0">
              <a:buNone/>
              <a:defRPr sz="1969" b="1"/>
            </a:lvl6pPr>
            <a:lvl7pPr marL="3376246" indent="0">
              <a:buNone/>
              <a:defRPr sz="1969" b="1"/>
            </a:lvl7pPr>
            <a:lvl8pPr marL="3938954" indent="0">
              <a:buNone/>
              <a:defRPr sz="1969" b="1"/>
            </a:lvl8pPr>
            <a:lvl9pPr marL="4501662" indent="0">
              <a:buNone/>
              <a:defRPr sz="1969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955" b="1"/>
            </a:lvl1pPr>
            <a:lvl2pPr marL="562709" indent="0">
              <a:buNone/>
              <a:defRPr sz="2463" b="1"/>
            </a:lvl2pPr>
            <a:lvl3pPr marL="1125416" indent="0">
              <a:buNone/>
              <a:defRPr sz="2215" b="1"/>
            </a:lvl3pPr>
            <a:lvl4pPr marL="1688123" indent="0">
              <a:buNone/>
              <a:defRPr sz="1969" b="1"/>
            </a:lvl4pPr>
            <a:lvl5pPr marL="2250830" indent="0">
              <a:buNone/>
              <a:defRPr sz="1969" b="1"/>
            </a:lvl5pPr>
            <a:lvl6pPr marL="2813539" indent="0">
              <a:buNone/>
              <a:defRPr sz="1969" b="1"/>
            </a:lvl6pPr>
            <a:lvl7pPr marL="3376246" indent="0">
              <a:buNone/>
              <a:defRPr sz="1969" b="1"/>
            </a:lvl7pPr>
            <a:lvl8pPr marL="3938954" indent="0">
              <a:buNone/>
              <a:defRPr sz="1969" b="1"/>
            </a:lvl8pPr>
            <a:lvl9pPr marL="4501662" indent="0">
              <a:buNone/>
              <a:defRPr sz="1969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1" y="6356356"/>
            <a:ext cx="2743200" cy="365125"/>
          </a:xfrm>
          <a:prstGeom prst="rect">
            <a:avLst/>
          </a:prstGeom>
        </p:spPr>
        <p:txBody>
          <a:bodyPr/>
          <a:lstStyle/>
          <a:p>
            <a:fld id="{1E74BB9D-793D-4873-B472-1482FF94965E}" type="datetime1">
              <a:rPr lang="es-MX" smtClean="0"/>
              <a:t>03/04/2017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1" y="635635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1" y="6356356"/>
            <a:ext cx="2743200" cy="365125"/>
          </a:xfrm>
          <a:prstGeom prst="rect">
            <a:avLst/>
          </a:prstGeom>
        </p:spPr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828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68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1" y="6356356"/>
            <a:ext cx="2743200" cy="365125"/>
          </a:xfrm>
          <a:prstGeom prst="rect">
            <a:avLst/>
          </a:prstGeom>
        </p:spPr>
        <p:txBody>
          <a:bodyPr/>
          <a:lstStyle/>
          <a:p>
            <a:fld id="{B4D40CC1-29BB-4180-8E35-90AB0DC280C4}" type="datetime1">
              <a:rPr lang="es-MX" smtClean="0"/>
              <a:t>03/04/2017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1" y="635635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1" y="6356356"/>
            <a:ext cx="2743200" cy="365125"/>
          </a:xfrm>
          <a:prstGeom prst="rect">
            <a:avLst/>
          </a:prstGeom>
        </p:spPr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6478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7" y="0"/>
            <a:ext cx="12140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32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91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7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10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8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65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917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BC70-3D71-4D76-8480-F415BD107545}" type="datetime1">
              <a:rPr lang="es-MX" smtClean="0"/>
              <a:t>03/04/2017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57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CAB0-CAFF-4165-8EF6-B79A4100109B}" type="datetime1">
              <a:rPr lang="es-MX" smtClean="0"/>
              <a:t>03/04/2017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792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8C32-FAE3-46AD-8BB7-35AC7808F27D}" type="datetime1">
              <a:rPr lang="es-MX" smtClean="0"/>
              <a:t>03/04/2017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153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2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53" r:id="rId12"/>
    <p:sldLayoutId id="2147483650" r:id="rId13"/>
    <p:sldLayoutId id="2147483651" r:id="rId14"/>
    <p:sldLayoutId id="2147483652" r:id="rId15"/>
    <p:sldLayoutId id="2147483660" r:id="rId16"/>
    <p:sldLayoutId id="2147483649" r:id="rId1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2"/>
          <p:cNvSpPr/>
          <p:nvPr/>
        </p:nvSpPr>
        <p:spPr>
          <a:xfrm>
            <a:off x="6504136" y="4600374"/>
            <a:ext cx="4849664" cy="77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s-ES" sz="2215" b="1" dirty="0" smtClean="0">
                <a:solidFill>
                  <a:srgbClr val="FF0000"/>
                </a:solidFill>
              </a:rPr>
              <a:t>Ministerio </a:t>
            </a:r>
            <a:r>
              <a:rPr lang="es-ES" sz="2215" b="1" dirty="0">
                <a:solidFill>
                  <a:srgbClr val="FF0000"/>
                </a:solidFill>
              </a:rPr>
              <a:t>de la Mujer y Poblaciones Vulnerables</a:t>
            </a:r>
          </a:p>
        </p:txBody>
      </p:sp>
      <p:sp>
        <p:nvSpPr>
          <p:cNvPr id="5" name="Rectángulo 3"/>
          <p:cNvSpPr/>
          <p:nvPr/>
        </p:nvSpPr>
        <p:spPr>
          <a:xfrm>
            <a:off x="871949" y="1857391"/>
            <a:ext cx="10332209" cy="2137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s-ES" sz="4431" b="1" dirty="0" smtClean="0">
                <a:solidFill>
                  <a:srgbClr val="FF0000"/>
                </a:solidFill>
              </a:rPr>
              <a:t>Informe de </a:t>
            </a:r>
            <a:r>
              <a:rPr lang="es-ES" sz="4431" b="1" dirty="0">
                <a:solidFill>
                  <a:srgbClr val="FF0000"/>
                </a:solidFill>
              </a:rPr>
              <a:t>la Comisión Reorganizadora de CONADIS  y avances en la implementación de </a:t>
            </a:r>
            <a:r>
              <a:rPr lang="es-ES" sz="4431" b="1" dirty="0" smtClean="0">
                <a:solidFill>
                  <a:srgbClr val="FF0000"/>
                </a:solidFill>
              </a:rPr>
              <a:t>sus recomendaciones </a:t>
            </a:r>
            <a:endParaRPr lang="es-ES" sz="4431" b="1" dirty="0">
              <a:solidFill>
                <a:srgbClr val="FF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2</a:t>
            </a:fld>
            <a:endParaRPr lang="es-PE" dirty="0"/>
          </a:p>
        </p:txBody>
      </p:sp>
      <p:sp>
        <p:nvSpPr>
          <p:cNvPr id="10" name="44 CuadroTexto"/>
          <p:cNvSpPr txBox="1"/>
          <p:nvPr/>
        </p:nvSpPr>
        <p:spPr>
          <a:xfrm>
            <a:off x="10091467" y="-167272"/>
            <a:ext cx="1344151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15" b="1" dirty="0">
                <a:solidFill>
                  <a:schemeClr val="bg1"/>
                </a:solidFill>
              </a:rPr>
              <a:t>CONADIS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9036908" y="5923158"/>
            <a:ext cx="2080262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15" b="1" dirty="0" smtClean="0">
                <a:solidFill>
                  <a:srgbClr val="FF0000"/>
                </a:solidFill>
              </a:rPr>
              <a:t>Abril de </a:t>
            </a:r>
            <a:r>
              <a:rPr lang="es-PE" sz="2215" b="1" dirty="0">
                <a:solidFill>
                  <a:srgbClr val="FF0000"/>
                </a:solidFill>
              </a:rPr>
              <a:t>2017.</a:t>
            </a:r>
          </a:p>
        </p:txBody>
      </p:sp>
    </p:spTree>
    <p:extLst>
      <p:ext uri="{BB962C8B-B14F-4D97-AF65-F5344CB8AC3E}">
        <p14:creationId xmlns:p14="http://schemas.microsoft.com/office/powerpoint/2010/main" val="408981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08029"/>
            <a:ext cx="10772775" cy="930271"/>
          </a:xfrm>
        </p:spPr>
        <p:txBody>
          <a:bodyPr>
            <a:norm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ACCESIBILIDAD, EDUCACIÓN Y AUTONOMÍA ECONÓMICA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LAS PCD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11</a:t>
            </a:fld>
            <a:endParaRPr lang="es-PE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35645"/>
              </p:ext>
            </p:extLst>
          </p:nvPr>
        </p:nvGraphicFramePr>
        <p:xfrm>
          <a:off x="838200" y="1402110"/>
          <a:ext cx="10668000" cy="515149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24597"/>
                <a:gridCol w="3363501"/>
                <a:gridCol w="4579902"/>
              </a:tblGrid>
              <a:tr h="633607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DESCRIPCIÓN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SITUACIÓN</a:t>
                      </a:r>
                      <a:r>
                        <a:rPr lang="es-PE" baseline="0" dirty="0" smtClean="0"/>
                        <a:t> ACTUAL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800" dirty="0" smtClean="0"/>
                        <a:t>RECOMENDACIÓN</a:t>
                      </a:r>
                    </a:p>
                    <a:p>
                      <a:pPr algn="ctr"/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623235">
                <a:tc>
                  <a:txBody>
                    <a:bodyPr/>
                    <a:lstStyle/>
                    <a:p>
                      <a:pPr lvl="0" algn="l"/>
                      <a:endParaRPr lang="es-US" sz="1300" dirty="0" smtClean="0"/>
                    </a:p>
                    <a:p>
                      <a:pPr lvl="0" algn="l"/>
                      <a:r>
                        <a:rPr lang="es-US" sz="1300" dirty="0" smtClean="0"/>
                        <a:t>Ley</a:t>
                      </a:r>
                      <a:r>
                        <a:rPr lang="es-US" sz="1300" baseline="0" dirty="0" smtClean="0"/>
                        <a:t> 29973 </a:t>
                      </a:r>
                      <a:r>
                        <a:rPr lang="es-US" sz="1300" dirty="0" smtClean="0"/>
                        <a:t>Capítulo III</a:t>
                      </a:r>
                      <a:r>
                        <a:rPr lang="es-US" sz="1300" baseline="0" dirty="0" smtClean="0"/>
                        <a:t>: </a:t>
                      </a:r>
                      <a:r>
                        <a:rPr lang="es-US" sz="1300" dirty="0" smtClean="0"/>
                        <a:t>Accesibilidad:  derecho a acceder, en igualdad de condiciones que las demás, al entorno físico, los medios de transporte, los servicios, la información y las comunicaciones</a:t>
                      </a:r>
                      <a:endParaRPr lang="es-PE" sz="13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3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300" kern="1200" dirty="0" smtClean="0">
                          <a:effectLst/>
                        </a:rPr>
                        <a:t>Limitada labor fiscalizadora de CONADIS en los organismos públicos y las empresas para</a:t>
                      </a:r>
                      <a:r>
                        <a:rPr lang="es-PE" sz="1300" kern="1200" baseline="0" dirty="0" smtClean="0">
                          <a:effectLst/>
                        </a:rPr>
                        <a:t> garantizar este derecho, al no implementar la facultad sancionadora prevista en la Ley 29973 </a:t>
                      </a:r>
                      <a:endParaRPr lang="es-PE" sz="13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endParaRPr lang="es-PE" sz="1300" kern="1200" dirty="0" smtClean="0">
                        <a:effectLst/>
                      </a:endParaRPr>
                    </a:p>
                    <a:p>
                      <a:pPr lvl="0" algn="just"/>
                      <a:r>
                        <a:rPr lang="es-PE" sz="1300" kern="1200" dirty="0" smtClean="0">
                          <a:effectLst/>
                        </a:rPr>
                        <a:t>Implementar y fortalecer la Dirección de Fiscalización y Sanciones de CONADIS.</a:t>
                      </a:r>
                    </a:p>
                    <a:p>
                      <a:pPr lvl="0" algn="just"/>
                      <a:r>
                        <a:rPr lang="es-PE" sz="1300" kern="1200" dirty="0" smtClean="0">
                          <a:effectLst/>
                        </a:rPr>
                        <a:t>Garantizar</a:t>
                      </a:r>
                      <a:r>
                        <a:rPr lang="es-PE" sz="1300" kern="1200" baseline="0" dirty="0" smtClean="0">
                          <a:effectLst/>
                        </a:rPr>
                        <a:t> el cumplimiento de las obligaciones previstas en la ley en el sector público y privado para la accesibilidad en el entorno urbano, edificaciones, vivienda, transporte, comunicación y TIC.</a:t>
                      </a:r>
                    </a:p>
                    <a:p>
                      <a:pPr lvl="0" algn="just"/>
                      <a:r>
                        <a:rPr lang="es-PE" sz="1300" kern="1200" baseline="0" dirty="0" smtClean="0">
                          <a:effectLst/>
                        </a:rPr>
                        <a:t>Ejercer la facultad sancionadora con autoridad en defensa de derechos de PCD   </a:t>
                      </a:r>
                      <a:endParaRPr lang="es-PE" sz="13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82825">
                <a:tc>
                  <a:txBody>
                    <a:bodyPr/>
                    <a:lstStyle/>
                    <a:p>
                      <a:pPr lvl="0" algn="l"/>
                      <a:r>
                        <a:rPr lang="es-US" sz="1300" dirty="0" smtClean="0"/>
                        <a:t>Ley</a:t>
                      </a:r>
                      <a:r>
                        <a:rPr lang="es-US" sz="1300" baseline="0" dirty="0" smtClean="0"/>
                        <a:t> 29973 </a:t>
                      </a:r>
                      <a:r>
                        <a:rPr lang="es-US" sz="1300" dirty="0" smtClean="0"/>
                        <a:t>Capítulo V: Educación y deporte: derecho a recibir una educación de calidad, con enfoque inclusivo para una efectiva igualdad de oportunidades y garantizar la participación de las PCD en las actividades deportivas.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s-PE" sz="1300" kern="1200" dirty="0" smtClean="0">
                          <a:effectLst/>
                        </a:rPr>
                        <a:t>Limitada labor de CONADIS en la reducción de la brecha educativa de las PCD y </a:t>
                      </a:r>
                      <a:r>
                        <a:rPr lang="es-PE" sz="1300" kern="1200" baseline="0" dirty="0" smtClean="0">
                          <a:effectLst/>
                        </a:rPr>
                        <a:t>acceder a un</a:t>
                      </a:r>
                      <a:r>
                        <a:rPr lang="es-PE" sz="1300" kern="1200" dirty="0" smtClean="0">
                          <a:effectLst/>
                        </a:rPr>
                        <a:t>a formación básica,</a:t>
                      </a:r>
                      <a:r>
                        <a:rPr lang="es-PE" sz="1300" kern="1200" baseline="0" dirty="0" smtClean="0">
                          <a:effectLst/>
                        </a:rPr>
                        <a:t> técnica y superior de calidad.</a:t>
                      </a:r>
                    </a:p>
                    <a:p>
                      <a:pPr lvl="0" algn="l"/>
                      <a:r>
                        <a:rPr lang="es-PE" sz="1300" kern="1200" baseline="0" dirty="0" smtClean="0">
                          <a:effectLst/>
                        </a:rPr>
                        <a:t>Ausencia de promoción y apoyo a las organizaciones deportivas de PCD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300" kern="1200" dirty="0" smtClean="0">
                          <a:effectLst/>
                        </a:rPr>
                        <a:t>Repotenciación del CETPRO CONADIS</a:t>
                      </a:r>
                      <a:r>
                        <a:rPr lang="es-PE" sz="1300" kern="1200" baseline="0" dirty="0" smtClean="0">
                          <a:effectLst/>
                        </a:rPr>
                        <a:t> vía c</a:t>
                      </a:r>
                      <a:r>
                        <a:rPr lang="es-PE" sz="1300" kern="1200" dirty="0" smtClean="0">
                          <a:effectLst/>
                        </a:rPr>
                        <a:t>onvenios con MINEDU y</a:t>
                      </a:r>
                      <a:r>
                        <a:rPr lang="es-PE" sz="1300" kern="1200" baseline="0" dirty="0" smtClean="0">
                          <a:effectLst/>
                        </a:rPr>
                        <a:t> facilitar el acceso con TIC a la nivelación educativa básica. Capacitación técnica para la empleabilidad y el emprendimiento y acceso a Beca 18 de jóvenes con discapacidad.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300" kern="1200" baseline="0" dirty="0" smtClean="0">
                          <a:effectLst/>
                        </a:rPr>
                        <a:t>Coordinación y apoyo a las organizaciones deportivas de PCD en su relación con las </a:t>
                      </a:r>
                      <a:r>
                        <a:rPr lang="es-US" sz="1300" dirty="0" smtClean="0"/>
                        <a:t>federaciones deportivas nacionales y el COP.</a:t>
                      </a:r>
                      <a:endParaRPr lang="es-US" sz="1300" kern="1200" dirty="0" smtClean="0">
                        <a:effectLst/>
                      </a:endParaRPr>
                    </a:p>
                  </a:txBody>
                  <a:tcPr/>
                </a:tc>
              </a:tr>
              <a:tr h="135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300" dirty="0" smtClean="0"/>
                        <a:t>Ley</a:t>
                      </a:r>
                      <a:r>
                        <a:rPr lang="es-US" sz="1300" baseline="0" dirty="0" smtClean="0"/>
                        <a:t> 29973 </a:t>
                      </a:r>
                      <a:r>
                        <a:rPr lang="es-US" sz="1300" dirty="0" smtClean="0"/>
                        <a:t>Capítulo VI Y VII: Trabajo, empleo y emprendimiento para las PCD</a:t>
                      </a:r>
                      <a:endParaRPr lang="es-PE" sz="13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300" kern="1200" baseline="0" dirty="0" smtClean="0">
                          <a:effectLst/>
                        </a:rPr>
                        <a:t>Incumplimiento de la cuota de empleo en el sector público y privado y no fiscalización de los </a:t>
                      </a:r>
                      <a:r>
                        <a:rPr lang="es-US" sz="1300" dirty="0" smtClean="0"/>
                        <a:t>ajustes razonables en el lugar de trabajo. Ausencia de promoción</a:t>
                      </a:r>
                      <a:r>
                        <a:rPr lang="es-US" sz="1300" baseline="0" dirty="0" smtClean="0"/>
                        <a:t> y apoyo a emprendimientos de PCD</a:t>
                      </a:r>
                      <a:endParaRPr lang="es-PE" sz="1300" b="1" kern="1200" baseline="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300" kern="1200" dirty="0" smtClean="0">
                          <a:effectLst/>
                        </a:rPr>
                        <a:t>Convenio MIMP-CONADIS-MINTRA para</a:t>
                      </a:r>
                      <a:r>
                        <a:rPr lang="es-US" sz="1300" kern="1200" baseline="0" dirty="0" smtClean="0">
                          <a:effectLst/>
                        </a:rPr>
                        <a:t> nuevos perfiles laborales con teletrabajo y mayor acceso a la Bolsa de Trabajo e impulsar un Convenio con PRODUCE y MINCETUR para facilitar el acceso al mercado de emprendimientos de PCD. Sello que certifique a las empresas con RS que contraten a PCD Incentivos a empresas con RS que empleen a PCD.</a:t>
                      </a:r>
                      <a:endParaRPr lang="es-PE" sz="13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92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5925" y="841380"/>
            <a:ext cx="8943974" cy="730245"/>
          </a:xfrm>
        </p:spPr>
        <p:txBody>
          <a:bodyPr>
            <a:normAutofit fontScale="90000"/>
          </a:bodyPr>
          <a:lstStyle/>
          <a:p>
            <a:pPr algn="ctr"/>
            <a:r>
              <a:rPr lang="es-P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</a:t>
            </a:r>
            <a:r>
              <a:rPr lang="es-PE" sz="2400" b="1" dirty="0">
                <a:latin typeface="Arial" panose="020B0604020202020204" pitchFamily="34" charset="0"/>
                <a:cs typeface="Arial" panose="020B0604020202020204" pitchFamily="34" charset="0"/>
              </a:rPr>
              <a:t>ADMINISTRATIVOS</a:t>
            </a:r>
            <a:r>
              <a:rPr lang="es-PE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40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12</a:t>
            </a:fld>
            <a:endParaRPr lang="es-PE"/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252128"/>
              </p:ext>
            </p:extLst>
          </p:nvPr>
        </p:nvGraphicFramePr>
        <p:xfrm>
          <a:off x="1685925" y="1574710"/>
          <a:ext cx="8943975" cy="4175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81325"/>
                <a:gridCol w="2981325"/>
                <a:gridCol w="2981325"/>
              </a:tblGrid>
              <a:tr h="335504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DESCRIPCIÓN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SITUACIÓN ACTUAL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RECOMENDACIÓN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3526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Se requiere eliminar mayores costos por la duplicación de gastos y aspectos burocráticos.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Contratos de alquiler excesivos que afectaban a la entidad.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Contratos de adquisición de suministro de combustible, pagado por adelantado.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Contrataciones de servicios excesivas, duplicidad, en plazos y en costos.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Adquisiciones excesivas: Automóvil, Minivan, Papel Bond, Tóner.</a:t>
                      </a:r>
                      <a:endParaRPr lang="es-PE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PE" sz="1400" dirty="0" smtClean="0"/>
                    </a:p>
                    <a:p>
                      <a:pPr algn="l"/>
                      <a:r>
                        <a:rPr lang="es-PE" sz="1400" dirty="0" smtClean="0"/>
                        <a:t>Resolución de Contratos lesivos.</a:t>
                      </a:r>
                    </a:p>
                    <a:p>
                      <a:pPr algn="l"/>
                      <a:endParaRPr lang="es-PE" sz="1400" dirty="0" smtClean="0"/>
                    </a:p>
                    <a:p>
                      <a:pPr algn="l"/>
                      <a:r>
                        <a:rPr lang="es-PE" sz="1400" dirty="0" smtClean="0"/>
                        <a:t>Optimización del uso de las instalaciones disponibles.</a:t>
                      </a:r>
                    </a:p>
                    <a:p>
                      <a:pPr algn="l"/>
                      <a:endParaRPr lang="es-PE" sz="1400" dirty="0" smtClean="0"/>
                    </a:p>
                  </a:txBody>
                  <a:tcPr anchor="ctr"/>
                </a:tc>
              </a:tr>
              <a:tr h="909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Se requiere mejorar la gestión y atención de los expedientes.</a:t>
                      </a:r>
                    </a:p>
                    <a:p>
                      <a:pPr algn="l"/>
                      <a:endParaRPr lang="es-PE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Retrasos</a:t>
                      </a:r>
                      <a:r>
                        <a:rPr lang="es-PE" sz="1400" kern="1200" baseline="0" dirty="0" smtClean="0">
                          <a:effectLst/>
                        </a:rPr>
                        <a:t> en la gestión de los expedientes.</a:t>
                      </a: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Inventarios incompletos.</a:t>
                      </a:r>
                    </a:p>
                    <a:p>
                      <a:pPr algn="l"/>
                      <a:endParaRPr lang="es-PE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dirty="0" smtClean="0"/>
                        <a:t>Se propone la implementación de un sistema informático para el manejo de expedientes de registro y procesamiento de información.</a:t>
                      </a:r>
                    </a:p>
                    <a:p>
                      <a:pPr algn="l"/>
                      <a:endParaRPr lang="es-PE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14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3524" y="717555"/>
            <a:ext cx="9477375" cy="901696"/>
          </a:xfrm>
        </p:spPr>
        <p:txBody>
          <a:bodyPr>
            <a:norm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GESTIÓN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13</a:t>
            </a:fld>
            <a:endParaRPr lang="es-PE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611335"/>
              </p:ext>
            </p:extLst>
          </p:nvPr>
        </p:nvGraphicFramePr>
        <p:xfrm>
          <a:off x="1919537" y="1484785"/>
          <a:ext cx="8507523" cy="490822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72813"/>
                <a:gridCol w="3167355"/>
                <a:gridCol w="3167355"/>
              </a:tblGrid>
              <a:tr h="313092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DESCRIPCIÓN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SITUACIÓN ACTUAL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RECOMENDACIÓN</a:t>
                      </a:r>
                      <a:endParaRPr lang="es-P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0126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b="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b="0" kern="1200" dirty="0" smtClean="0">
                          <a:effectLst/>
                        </a:rPr>
                        <a:t>Articular</a:t>
                      </a:r>
                      <a:r>
                        <a:rPr lang="es-PE" sz="1400" b="0" kern="1200" baseline="0" dirty="0" smtClean="0">
                          <a:effectLst/>
                        </a:rPr>
                        <a:t> </a:t>
                      </a:r>
                      <a:r>
                        <a:rPr lang="es-PE" sz="1400" b="0" kern="1200" dirty="0" smtClean="0">
                          <a:effectLst/>
                        </a:rPr>
                        <a:t>los Órganos de Línea del CONADIS para un trabajo en equipo en el desarrollo de sus funciones.</a:t>
                      </a:r>
                      <a:endParaRPr lang="es-PE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b="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b="0" kern="1200" dirty="0" smtClean="0">
                          <a:effectLst/>
                        </a:rPr>
                        <a:t>Los Órganos de Línea del CONADIS, han funcionado como compartimentos estancos, sin articulación entre sí y con desconocimiento de lo que los otros hacían, sin una concepción de trabajo en equipo.</a:t>
                      </a:r>
                      <a:endParaRPr lang="es-PE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b="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b="0" kern="1200" dirty="0" smtClean="0">
                          <a:effectLst/>
                        </a:rPr>
                        <a:t>Articular entre sí las labores de los Órganos de Línea para lograr mayor efectividad en sus funciones.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b="0" kern="1200" dirty="0" smtClean="0">
                        <a:effectLst/>
                      </a:endParaRPr>
                    </a:p>
                  </a:txBody>
                  <a:tcPr anchor="ctr"/>
                </a:tc>
              </a:tr>
              <a:tr h="899160">
                <a:tc>
                  <a:txBody>
                    <a:bodyPr/>
                    <a:lstStyle/>
                    <a:p>
                      <a:pPr lvl="0" algn="l"/>
                      <a:r>
                        <a:rPr lang="es-PE" sz="1400" b="0" kern="1200" dirty="0" smtClean="0">
                          <a:effectLst/>
                        </a:rPr>
                        <a:t>Mejorar la gestión financiera.</a:t>
                      </a:r>
                    </a:p>
                    <a:p>
                      <a:pPr algn="l"/>
                      <a:endParaRPr lang="es-PE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b="0" kern="1200" dirty="0" smtClean="0">
                          <a:effectLst/>
                        </a:rPr>
                        <a:t>Insuficientes recursos financieros para atender el conjunto de actividades en cumplimiento de la Ley General de la Persona con Discapacidad.</a:t>
                      </a:r>
                      <a:endParaRPr lang="es-PE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b="0" kern="1200" dirty="0" smtClean="0">
                          <a:effectLst/>
                        </a:rPr>
                        <a:t>Gestionar la demanda adicional por S/. 24.7 millones para el año 2017  , 17.5 millones para actividades y 7.2 millones para el CAP, </a:t>
                      </a:r>
                      <a:r>
                        <a:rPr lang="es-PE" sz="1400" b="0" kern="1200" baseline="0" dirty="0" smtClean="0">
                          <a:effectLst/>
                        </a:rPr>
                        <a:t> </a:t>
                      </a:r>
                      <a:r>
                        <a:rPr lang="es-PE" sz="1400" b="0" kern="1200" dirty="0" smtClean="0">
                          <a:effectLst/>
                        </a:rPr>
                        <a:t>fortalecer el Área de Fiscalización y Sanciones y los órganos desconcentrados.</a:t>
                      </a:r>
                      <a:endParaRPr lang="es-PE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99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  <a:latin typeface="+mn-lt"/>
                        </a:rPr>
                        <a:t>Dar</a:t>
                      </a:r>
                      <a:r>
                        <a:rPr lang="es-PE" sz="1400" kern="1200" baseline="0" dirty="0" smtClean="0">
                          <a:effectLst/>
                          <a:latin typeface="+mn-lt"/>
                        </a:rPr>
                        <a:t> cumplimiento a las recomendaciones del Órgano de Control Institucional y mejorar el sistema de control interno.  </a:t>
                      </a:r>
                      <a:endParaRPr lang="es-PE" sz="1400" kern="1200" dirty="0" smtClean="0"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s-PE" sz="1400" b="0" kern="1200" dirty="0" smtClean="0">
                          <a:effectLst/>
                        </a:rPr>
                        <a:t>No se ha implementado el Órgano de Control Institucional (OCI).</a:t>
                      </a:r>
                      <a:endParaRPr lang="es-PE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s-PE" sz="1400" b="0" kern="1200" dirty="0" smtClean="0">
                          <a:effectLst/>
                        </a:rPr>
                        <a:t>Está pendiente de designación el Jefe de la OCI por la Contraloría.</a:t>
                      </a:r>
                      <a:endParaRPr lang="es-PE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35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549" y="898530"/>
            <a:ext cx="9267825" cy="568320"/>
          </a:xfrm>
        </p:spPr>
        <p:txBody>
          <a:bodyPr>
            <a:normAutofit fontScale="90000"/>
          </a:bodyPr>
          <a:lstStyle/>
          <a:p>
            <a:pPr algn="ctr"/>
            <a:r>
              <a:rPr lang="es-PE" sz="2400" b="1" dirty="0" smtClean="0"/>
              <a:t/>
            </a:r>
            <a:br>
              <a:rPr lang="es-PE" sz="2400" b="1" dirty="0" smtClean="0"/>
            </a:br>
            <a:r>
              <a:rPr lang="es-PE" sz="2400" b="1" dirty="0" smtClean="0"/>
              <a:t>RECOMENDACIONES </a:t>
            </a:r>
            <a:r>
              <a:rPr lang="es-PE" sz="2400" b="1" dirty="0"/>
              <a:t>SOBRE EL ROF </a:t>
            </a:r>
            <a:br>
              <a:rPr lang="es-PE" sz="2400" b="1" dirty="0"/>
            </a:b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14</a:t>
            </a:fld>
            <a:endParaRPr lang="es-PE"/>
          </a:p>
        </p:txBody>
      </p:sp>
      <p:sp>
        <p:nvSpPr>
          <p:cNvPr id="5" name="CuadroTexto 4"/>
          <p:cNvSpPr txBox="1"/>
          <p:nvPr/>
        </p:nvSpPr>
        <p:spPr>
          <a:xfrm>
            <a:off x="1919536" y="1340768"/>
            <a:ext cx="842493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dirty="0"/>
              <a:t>Transferir las funciones de coordinación, supervisión y control de las acciones de los Órganos de Línea del Presidente a la Secretaria General.</a:t>
            </a:r>
          </a:p>
          <a:p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dirty="0"/>
              <a:t>La Secretaria General es designada por el Consejo Directivo a propuesta del </a:t>
            </a:r>
            <a:r>
              <a:rPr lang="es-ES" dirty="0"/>
              <a:t>Ministerio de la Mujer y Poblaciones Vulnerable</a:t>
            </a:r>
            <a:r>
              <a:rPr lang="es-MX" dirty="0"/>
              <a:t>. Los Directores de Línea son designados por el Consejo Directivo a propuesta de la Secretaria General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E" dirty="0"/>
              <a:t>Crear la Sub Dirección de Gestión Descentralizada en la Dirección de Promoción y Desarrollo Social, a cargo de los Órganos Desconcentrados, que dependen técnica y funcionalmente de la Secretaria General. </a:t>
            </a:r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E" dirty="0"/>
              <a:t>Separar la función de Investigación de la Dirección de Registros y crear la Dirección de Gestión del Conocimiento, Monitoreo y Evaluación de Políticas de Discapacidad.</a:t>
            </a:r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E" dirty="0"/>
              <a:t>Crear la Sub Dirección de Empleo y Deportes en la Dirección de Desarrollo y Promoción Social y adscribir CONADIS EN ACCION para ayuda humanitaria.</a:t>
            </a:r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MX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E" dirty="0"/>
              <a:t>Fusionar en una unidad las funciones de Abastecimiento e Informática </a:t>
            </a:r>
            <a:endParaRPr lang="es-MX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54463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15</a:t>
            </a:fld>
            <a:endParaRPr lang="es-PE"/>
          </a:p>
        </p:txBody>
      </p:sp>
      <p:sp>
        <p:nvSpPr>
          <p:cNvPr id="2" name="CuadroTexto 1"/>
          <p:cNvSpPr txBox="1"/>
          <p:nvPr/>
        </p:nvSpPr>
        <p:spPr>
          <a:xfrm>
            <a:off x="1401067" y="1471234"/>
            <a:ext cx="8731473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15" b="1" dirty="0" smtClean="0">
                <a:solidFill>
                  <a:srgbClr val="FF0066"/>
                </a:solidFill>
              </a:rPr>
              <a:t>ESTADO GENERAL DE LA IMPLEMENTAC</a:t>
            </a:r>
            <a:r>
              <a:rPr lang="es-PE" sz="2215" b="1" dirty="0" smtClean="0">
                <a:solidFill>
                  <a:srgbClr val="FF0000"/>
                </a:solidFill>
              </a:rPr>
              <a:t>IÓ</a:t>
            </a:r>
            <a:r>
              <a:rPr lang="es-PE" sz="2215" b="1" dirty="0" smtClean="0">
                <a:solidFill>
                  <a:srgbClr val="FF0066"/>
                </a:solidFill>
              </a:rPr>
              <a:t>N DE LAS RECOMENDACIONES</a:t>
            </a:r>
            <a:endParaRPr lang="es-PE" sz="2215" b="1" dirty="0">
              <a:solidFill>
                <a:srgbClr val="FF0066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77499" y="2245292"/>
            <a:ext cx="9780079" cy="3160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215" dirty="0" smtClean="0"/>
              <a:t>La CR ha dado 35 recomendaciones, cuya implementación se distribuyó entre las Unidades Orgánicas del Conadis.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PE" sz="2215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215" dirty="0" smtClean="0"/>
              <a:t>En el presente reporte, el avance de la implementación </a:t>
            </a:r>
            <a:r>
              <a:rPr lang="es-PE" sz="2215" dirty="0"/>
              <a:t>a marzo 2017 se </a:t>
            </a:r>
            <a:r>
              <a:rPr lang="es-PE" sz="2215" dirty="0" smtClean="0"/>
              <a:t>da en términos porcentuales con una descripción breve de dicho avance.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PE" sz="2215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PE" sz="2215" u="sng" dirty="0" smtClean="0"/>
              <a:t>En conclusión</a:t>
            </a:r>
            <a:r>
              <a:rPr lang="es-PE" sz="2215" dirty="0" smtClean="0"/>
              <a:t>, todas las implementaciones </a:t>
            </a:r>
            <a:r>
              <a:rPr lang="es-PE" sz="2215" dirty="0"/>
              <a:t>programadas a marzo 2017 han sido </a:t>
            </a:r>
            <a:r>
              <a:rPr lang="es-PE" sz="2215" dirty="0" smtClean="0"/>
              <a:t>cumplidas</a:t>
            </a:r>
            <a:r>
              <a:rPr lang="es-PE" sz="2215" dirty="0"/>
              <a:t>, previéndose que este ritmo se dará de igual manera en los meses </a:t>
            </a:r>
            <a:r>
              <a:rPr lang="es-PE" sz="2215" dirty="0" smtClean="0"/>
              <a:t>subsiguientes, </a:t>
            </a:r>
            <a:r>
              <a:rPr lang="es-PE" sz="2215" dirty="0"/>
              <a:t>de acuerdo </a:t>
            </a:r>
            <a:r>
              <a:rPr lang="es-PE" sz="2215" dirty="0" smtClean="0"/>
              <a:t>al plan de trabajo presentado.</a:t>
            </a:r>
            <a:endParaRPr lang="es-PE" sz="2215" dirty="0"/>
          </a:p>
        </p:txBody>
      </p:sp>
    </p:spTree>
    <p:extLst>
      <p:ext uri="{BB962C8B-B14F-4D97-AF65-F5344CB8AC3E}">
        <p14:creationId xmlns:p14="http://schemas.microsoft.com/office/powerpoint/2010/main" val="86240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16</a:t>
            </a:fld>
            <a:endParaRPr lang="es-PE"/>
          </a:p>
        </p:txBody>
      </p:sp>
      <p:sp>
        <p:nvSpPr>
          <p:cNvPr id="2" name="CuadroTexto 1"/>
          <p:cNvSpPr txBox="1"/>
          <p:nvPr/>
        </p:nvSpPr>
        <p:spPr>
          <a:xfrm>
            <a:off x="765034" y="1288434"/>
            <a:ext cx="7011485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15" b="1" dirty="0">
                <a:solidFill>
                  <a:srgbClr val="FF0000"/>
                </a:solidFill>
              </a:rPr>
              <a:t>REPORTE DE LA ALTA </a:t>
            </a:r>
            <a:r>
              <a:rPr lang="es-PE" sz="2215" b="1" dirty="0" smtClean="0">
                <a:solidFill>
                  <a:srgbClr val="FF0000"/>
                </a:solidFill>
              </a:rPr>
              <a:t>DIRECCIÓN</a:t>
            </a:r>
            <a:endParaRPr lang="es-PE" sz="2215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272500"/>
              </p:ext>
            </p:extLst>
          </p:nvPr>
        </p:nvGraphicFramePr>
        <p:xfrm>
          <a:off x="838199" y="2438898"/>
          <a:ext cx="10515601" cy="3773142"/>
        </p:xfrm>
        <a:graphic>
          <a:graphicData uri="http://schemas.openxmlformats.org/drawingml/2006/table">
            <a:tbl>
              <a:tblPr firstRow="1" firstCol="1" bandRow="1"/>
              <a:tblGrid>
                <a:gridCol w="2387741"/>
                <a:gridCol w="2935017"/>
                <a:gridCol w="1214287"/>
                <a:gridCol w="479602"/>
                <a:gridCol w="3498954"/>
              </a:tblGrid>
              <a:tr h="36795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93748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</a:tr>
              <a:tr h="15716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Fortalecer las unidades territoriales regionales, para brindar Asistencia Técnica a GR y GL.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Crear e implementar una instancia de Gestión Descentralizada.</a:t>
                      </a:r>
                      <a:endParaRPr lang="es-P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Creación de una instancia de Gestión Descentralizada en CONADIS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s-PE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Implementación logística y tecnológica de Órganos Desconcentrados en 21 sedes regionales para que se conviertan en centros de referencia en materia de discapacidad en las regiones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FEB- JUN</a:t>
                      </a:r>
                      <a:endParaRPr lang="es-PE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30%</a:t>
                      </a:r>
                      <a:endParaRPr lang="es-PE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Capacitación Técnica Virtuales: </a:t>
                      </a:r>
                      <a:r>
                        <a:rPr lang="es-PE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Sello Municipal,  Derechos de las PCD en situaciones de Desastres</a:t>
                      </a:r>
                      <a:r>
                        <a:rPr lang="es-PE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y/o emergencias, Uso del Nuevo Formato de Inscripción, Ética y Transparencia en el Estado, entre otros</a:t>
                      </a:r>
                    </a:p>
                    <a:p>
                      <a:pPr marL="285750" marR="0" lvl="0" indent="-285750" algn="just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realizará el 10 de Abril una Teleconferencia conjuntamente con MINSA</a:t>
                      </a:r>
                      <a:r>
                        <a:rPr lang="es-PE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respecto a Certificado de Discapacidad, Discapacidad basada en la comunidad a CCR, OMAPED, OREDIS y Organizaciones de PCD.</a:t>
                      </a:r>
                      <a:endParaRPr lang="es-PE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just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Entrega de Materiales de Difusión.</a:t>
                      </a:r>
                    </a:p>
                    <a:p>
                      <a:pPr marL="285750" marR="0" lvl="0" indent="-285750" algn="just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realizarán concurso</a:t>
                      </a:r>
                      <a:r>
                        <a:rPr lang="es-PE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CAS (Mayo-Junio 2017).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765033" y="1927576"/>
            <a:ext cx="7011485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00" b="1" dirty="0" smtClean="0">
                <a:solidFill>
                  <a:srgbClr val="0070C0"/>
                </a:solidFill>
              </a:rPr>
              <a:t>Presidencia / Secretaría </a:t>
            </a:r>
            <a:r>
              <a:rPr lang="es-PE" sz="2200" b="1" dirty="0">
                <a:solidFill>
                  <a:srgbClr val="0070C0"/>
                </a:solidFill>
              </a:rPr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6801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17</a:t>
            </a:fld>
            <a:endParaRPr lang="es-PE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838203" y="2095974"/>
          <a:ext cx="10515600" cy="4256369"/>
        </p:xfrm>
        <a:graphic>
          <a:graphicData uri="http://schemas.openxmlformats.org/drawingml/2006/table">
            <a:tbl>
              <a:tblPr firstRow="1" firstCol="1" bandRow="1"/>
              <a:tblGrid>
                <a:gridCol w="2257424"/>
                <a:gridCol w="2039984"/>
                <a:gridCol w="1198516"/>
                <a:gridCol w="915170"/>
                <a:gridCol w="4104506"/>
              </a:tblGrid>
              <a:tr h="3679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6356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13411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 el Sistema Nacional para la Integración de la Persona con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Discapacidad 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SINAPEDIS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Formulación del Plan de Implementación y de Intervención Estratégica del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SINAPEDIS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MAR-ABR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marco conceptual del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SINAPEDIS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Pendiente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la parte operativa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789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Gestión en políticas de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discapacidad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s-ES_tradnl" sz="15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Seguimiento y Evaluación</a:t>
                      </a:r>
                      <a:r>
                        <a:rPr lang="es-ES_tradnl" sz="15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5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ES_tradnl" sz="1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las Políticas Nacionales de Obligatorio Cumplimiento (DS Nº 027-2007-PCM</a:t>
                      </a:r>
                      <a:r>
                        <a:rPr lang="es-ES_tradnl" sz="15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</a:t>
                      </a:r>
                      <a:endParaRPr lang="es-PE" sz="1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Envío al MIMP del </a:t>
                      </a:r>
                      <a:r>
                        <a:rPr lang="es-PE" sz="15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“Informe Anual de avance de la Política Nacional de Obligatorio Cumplimiento en Materia de Personas con Discapacidad para el año 2016 por parte del Ministerio de la Mujer y Poblaciones Vulnerables-MIMP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” (Oficio Nº 012-2017-CONADIS/DPD de 14.02.2017)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845734" y="1086104"/>
            <a:ext cx="4909567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15" b="1" dirty="0">
                <a:solidFill>
                  <a:srgbClr val="FF0000"/>
                </a:solidFill>
              </a:rPr>
              <a:t>REPORTE DE LOS </a:t>
            </a:r>
            <a:r>
              <a:rPr lang="es-PE" sz="2215" b="1" dirty="0" smtClean="0">
                <a:solidFill>
                  <a:srgbClr val="FF0000"/>
                </a:solidFill>
              </a:rPr>
              <a:t>ÓRGANOS </a:t>
            </a:r>
            <a:r>
              <a:rPr lang="es-PE" sz="2215" b="1" dirty="0">
                <a:solidFill>
                  <a:srgbClr val="FF0000"/>
                </a:solidFill>
              </a:rPr>
              <a:t>DE </a:t>
            </a:r>
            <a:r>
              <a:rPr lang="es-PE" sz="2215" b="1" dirty="0" smtClean="0">
                <a:solidFill>
                  <a:srgbClr val="FF0000"/>
                </a:solidFill>
              </a:rPr>
              <a:t>L</a:t>
            </a:r>
            <a:r>
              <a:rPr lang="es-PE" sz="2215" b="1" dirty="0">
                <a:solidFill>
                  <a:srgbClr val="FF0000"/>
                </a:solidFill>
              </a:rPr>
              <a:t>Í</a:t>
            </a:r>
            <a:r>
              <a:rPr lang="es-PE" sz="2215" b="1" dirty="0" smtClean="0">
                <a:solidFill>
                  <a:srgbClr val="FF0000"/>
                </a:solidFill>
              </a:rPr>
              <a:t>NEA</a:t>
            </a:r>
            <a:endParaRPr lang="es-PE" sz="2215" b="1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92089" y="1576264"/>
            <a:ext cx="537698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 de Políticas en Discapacidad (DPD)</a:t>
            </a:r>
            <a:endParaRPr lang="es-P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18</a:t>
            </a:fld>
            <a:endParaRPr lang="es-PE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28978"/>
              </p:ext>
            </p:extLst>
          </p:nvPr>
        </p:nvGraphicFramePr>
        <p:xfrm>
          <a:off x="838203" y="1967356"/>
          <a:ext cx="10189874" cy="3976244"/>
        </p:xfrm>
        <a:graphic>
          <a:graphicData uri="http://schemas.openxmlformats.org/drawingml/2006/table">
            <a:tbl>
              <a:tblPr firstRow="1" firstCol="1" bandRow="1"/>
              <a:tblGrid>
                <a:gridCol w="2655732"/>
                <a:gridCol w="4004145"/>
                <a:gridCol w="1051560"/>
                <a:gridCol w="883920"/>
                <a:gridCol w="1594517"/>
              </a:tblGrid>
              <a:tr h="58727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58377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28051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Fortalecimiento de capacidades técnicas de los profesionales del CONADIS en gestión del conocimiento en materia de discapacidad en coordinación con la academia</a:t>
                      </a:r>
                      <a:endParaRPr lang="es-PE" sz="16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lvl="0" indent="-182563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PE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Formulación del Plan de Capacitación en Gestión del Conocimiento.</a:t>
                      </a:r>
                    </a:p>
                    <a:p>
                      <a:pPr marL="182563" lvl="0" indent="-182563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_tradn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Formulación y suscripción de convenios de cooperación con Universidades/Institutos de nivel superior.</a:t>
                      </a:r>
                    </a:p>
                    <a:p>
                      <a:pPr marL="182563" lvl="0" indent="-182563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_tradn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eventos de capacitación en temas de transversalización y gestión descentralizada de políticas públicas en discapacidad y otros </a:t>
                      </a:r>
                      <a:endParaRPr lang="es-PE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ABR-DIC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1000"/>
                        </a:spcAft>
                        <a:buFont typeface="+mj-lt"/>
                        <a:buNone/>
                      </a:pP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838203" y="882059"/>
            <a:ext cx="4909567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15" b="1" dirty="0">
                <a:solidFill>
                  <a:srgbClr val="FF0000"/>
                </a:solidFill>
              </a:rPr>
              <a:t>REPORTE DE LOS </a:t>
            </a:r>
            <a:r>
              <a:rPr lang="es-PE" sz="2215" b="1" dirty="0" smtClean="0">
                <a:solidFill>
                  <a:srgbClr val="FF0000"/>
                </a:solidFill>
              </a:rPr>
              <a:t>ÓRGANOS </a:t>
            </a:r>
            <a:r>
              <a:rPr lang="es-PE" sz="2215" b="1" dirty="0">
                <a:solidFill>
                  <a:srgbClr val="FF0000"/>
                </a:solidFill>
              </a:rPr>
              <a:t>DE </a:t>
            </a:r>
            <a:r>
              <a:rPr lang="es-PE" sz="2215" b="1" dirty="0" smtClean="0">
                <a:solidFill>
                  <a:srgbClr val="FF0000"/>
                </a:solidFill>
              </a:rPr>
              <a:t>L</a:t>
            </a:r>
            <a:r>
              <a:rPr lang="es-PE" sz="2215" b="1" dirty="0">
                <a:solidFill>
                  <a:srgbClr val="0070C0"/>
                </a:solidFill>
              </a:rPr>
              <a:t>Í</a:t>
            </a:r>
            <a:r>
              <a:rPr lang="es-PE" sz="2215" b="1" dirty="0" smtClean="0">
                <a:solidFill>
                  <a:srgbClr val="FF0000"/>
                </a:solidFill>
              </a:rPr>
              <a:t>NEA</a:t>
            </a:r>
            <a:endParaRPr lang="es-PE" sz="2215" b="1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19018" y="1425862"/>
            <a:ext cx="537698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 de Políticas en Discapacidad (DPD)</a:t>
            </a:r>
            <a:endParaRPr lang="es-P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19</a:t>
            </a:fld>
            <a:endParaRPr lang="es-PE" dirty="0"/>
          </a:p>
        </p:txBody>
      </p:sp>
      <p:sp>
        <p:nvSpPr>
          <p:cNvPr id="12" name="Rectángulo 11"/>
          <p:cNvSpPr/>
          <p:nvPr/>
        </p:nvSpPr>
        <p:spPr>
          <a:xfrm>
            <a:off x="749642" y="1342491"/>
            <a:ext cx="607525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 de Promoción y Desarrollo Social (DPDS)</a:t>
            </a:r>
            <a:endParaRPr lang="es-PE" sz="2200" dirty="0">
              <a:solidFill>
                <a:srgbClr val="0070C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525251"/>
              </p:ext>
            </p:extLst>
          </p:nvPr>
        </p:nvGraphicFramePr>
        <p:xfrm>
          <a:off x="864971" y="1779094"/>
          <a:ext cx="10668001" cy="4445791"/>
        </p:xfrm>
        <a:graphic>
          <a:graphicData uri="http://schemas.openxmlformats.org/drawingml/2006/table">
            <a:tbl>
              <a:tblPr firstRow="1" firstCol="1" bandRow="1"/>
              <a:tblGrid>
                <a:gridCol w="2729186"/>
                <a:gridCol w="2435940"/>
                <a:gridCol w="1136822"/>
                <a:gridCol w="560173"/>
                <a:gridCol w="3805880"/>
              </a:tblGrid>
              <a:tr h="23256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EJECUCIÓN 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47616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716502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Mayor incidencia política y participación de las organizaciones de personas con discapacidad en el diseño y evaluación de las políticas de discapacidad.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Construir </a:t>
                      </a: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Alianzas Estratégicas con actores sociales, Academia y organizaciones de la sociedad </a:t>
                      </a: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civil.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Realizar encuentros con organizaciones de PCD según tipo de discapacidad.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ENE-NOV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Primera Reunión con Asociación de Usuarios de Salud </a:t>
                      </a: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Mental </a:t>
                      </a:r>
                      <a:r>
                        <a:rPr lang="es-ES_tradnl" sz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ASUMEN, gestión de apoyo a Expo-Ferias.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2315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Coordinar con todos los Sectores para el cumplimiento de las políticas públicas a favor de las PCD.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OCT-MARZO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Tres sesiones </a:t>
                      </a:r>
                      <a:r>
                        <a:rPr lang="es-PE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Consejo Directivo con la activa participación </a:t>
                      </a:r>
                      <a:r>
                        <a:rPr lang="es-PE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PE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Ministerios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985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 la estrategia “Conadis en Acción</a:t>
                      </a: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”</a:t>
                      </a:r>
                      <a:r>
                        <a:rPr lang="es-ES_tradnl" sz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ABR-DIC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proceso de </a:t>
                      </a: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aprobación </a:t>
                      </a: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Directiva de Funcionamiento de “Conadis en Acción</a:t>
                      </a: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”. Resta</a:t>
                      </a:r>
                      <a:r>
                        <a:rPr lang="es-PE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implementación de la Directiva en el año.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1650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Repotenciar el CETPRO Salomón Zorrilla, vía convenios con MINEDU, </a:t>
                      </a: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MTPE</a:t>
                      </a: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PRODUCE</a:t>
                      </a:r>
                      <a:r>
                        <a:rPr lang="es-PE" sz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 el PIP del CETPRO Salomón </a:t>
                      </a: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Zorrilla</a:t>
                      </a:r>
                      <a:r>
                        <a:rPr lang="es-ES_tradnl" sz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ABR-DIC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Perfil del proyecto del CETPRO declarado viable por la OPI del MINEDU. En proceso elaboración del estudio definitivo.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1650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Diseñar una oferta educativa para PCD, articulada a una real demanda laboral del </a:t>
                      </a: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mercado</a:t>
                      </a:r>
                      <a:r>
                        <a:rPr lang="es-ES_tradnl" sz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ABR-JUN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Apertura de 9 Cursos de Capacitación en respuesta a la demanda </a:t>
                      </a: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laboral informada por la DREC del GORE-Callao. 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86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20</a:t>
            </a:fld>
            <a:endParaRPr lang="es-PE" dirty="0"/>
          </a:p>
        </p:txBody>
      </p:sp>
      <p:sp>
        <p:nvSpPr>
          <p:cNvPr id="12" name="Rectángulo 11"/>
          <p:cNvSpPr/>
          <p:nvPr/>
        </p:nvSpPr>
        <p:spPr>
          <a:xfrm>
            <a:off x="749642" y="1169495"/>
            <a:ext cx="607525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 de Promoción y Desarrollo Social (DPDS)</a:t>
            </a:r>
            <a:endParaRPr lang="es-PE" sz="2200" dirty="0">
              <a:solidFill>
                <a:srgbClr val="0070C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85613"/>
              </p:ext>
            </p:extLst>
          </p:nvPr>
        </p:nvGraphicFramePr>
        <p:xfrm>
          <a:off x="675503" y="1853229"/>
          <a:ext cx="10791567" cy="4417801"/>
        </p:xfrm>
        <a:graphic>
          <a:graphicData uri="http://schemas.openxmlformats.org/drawingml/2006/table">
            <a:tbl>
              <a:tblPr firstRow="1" firstCol="1" bandRow="1"/>
              <a:tblGrid>
                <a:gridCol w="2388973"/>
                <a:gridCol w="2636108"/>
                <a:gridCol w="1515762"/>
                <a:gridCol w="799070"/>
                <a:gridCol w="3451654"/>
              </a:tblGrid>
              <a:tr h="3819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EJECUCIÓN 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00999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853719"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S" sz="12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Convenio MIMP-CONADIS-MINTRA para</a:t>
                      </a:r>
                      <a:r>
                        <a:rPr lang="es-US" sz="12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nuevos perfiles laborales con teletrabajo y mayor acceso a la Bolsa de Trabajo.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S" sz="12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Impulsar un Convenio con PRODUCE y MINCETUR para facilitar el acceso al mercado de emprendimientos de PCD. 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Impulsar y fortalecer la implementación de los distintos programas laborales para PCD que ofrece el MTPE.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MAR-DIC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Implementación de la Mesa Intersectorial de Empleabilidad  para la inclusión laboral de  las personas con discapacidad. 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2734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Reuniones de coordinación con el MTPE para incorporar nuevas oportunidades laborales en los Programas de Teletrabajo y de la Bolsa de Trabajo.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MAR-DIC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Articulación con Perú-Responsable del </a:t>
                      </a: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MTPE lográndose </a:t>
                      </a: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inclusión laboral de </a:t>
                      </a: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usuarios del CETPRO “ASZ</a:t>
                      </a: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”. Se hizo</a:t>
                      </a:r>
                      <a:r>
                        <a:rPr lang="es-PE" sz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un Taller de capacitación.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Coordinación con el programa Impulsa Perú del </a:t>
                      </a: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MTPE.</a:t>
                      </a:r>
                      <a:r>
                        <a:rPr lang="es-PE" sz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 hará </a:t>
                      </a: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 Taller de </a:t>
                      </a: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Tele operadores con </a:t>
                      </a: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apoyo </a:t>
                      </a: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la UNMSM.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2975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Desarrollar Ferias Intersectoriales de Empleabilidad para personas con discapacidad.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MAR-DIC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Implementación de la Mesa de </a:t>
                      </a: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Empleabilidad (Insertar  </a:t>
                      </a: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laboralmente a las </a:t>
                      </a:r>
                      <a:r>
                        <a:rPr lang="es-PE" sz="120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PCD)</a:t>
                      </a:r>
                      <a:r>
                        <a:rPr lang="es-PE" sz="120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223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Fortalecer la participación del módulo itinerante  del MTPE en el Conadis.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MAR-DIC</a:t>
                      </a:r>
                      <a:endParaRPr lang="es-PE" sz="12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45%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6010" marR="460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Implementación en la Plataforma de Atención del Módulo Itinerante del MTPE.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13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1114425"/>
            <a:ext cx="10515600" cy="542925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ANTECEDENTES 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REORGANIZACION DE CONADIS</a:t>
            </a:r>
            <a:r>
              <a:rPr lang="es-PE" sz="2800" b="1" dirty="0"/>
              <a:t/>
            </a:r>
            <a:br>
              <a:rPr lang="es-PE" sz="2800" b="1" dirty="0"/>
            </a:b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3</a:t>
            </a:fld>
            <a:endParaRPr lang="es-PE"/>
          </a:p>
        </p:txBody>
      </p:sp>
      <p:sp>
        <p:nvSpPr>
          <p:cNvPr id="5" name="Marcador de texto 2"/>
          <p:cNvSpPr txBox="1">
            <a:spLocks/>
          </p:cNvSpPr>
          <p:nvPr/>
        </p:nvSpPr>
        <p:spPr>
          <a:xfrm>
            <a:off x="1919536" y="1916832"/>
            <a:ext cx="8352928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identificados: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aspectos administrativos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programáticos y de cumplimiento de políticas públicas relativas a las personas con discapacidad de acuerdo a la ley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29973.</a:t>
            </a: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 (DS 012-2016-MIMP, 26.10.16)</a:t>
            </a:r>
          </a:p>
          <a:p>
            <a:pPr marL="0" indent="0" algn="just">
              <a:buNone/>
            </a:pPr>
            <a:r>
              <a:rPr lang="es-US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Asegurar el cumplimiento de los objetivos institucionales y una óptima distribución de los recursos humanos y económicos, bajo el enfoque de una gestión por resultados en el marco de la política de modernización de la gestión pública</a:t>
            </a:r>
            <a:r>
              <a:rPr lang="es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una estructura y organización de calidad y eficiencia que garantice que las personas con discapacidad ejerzan plenamente sus derechos humanos.</a:t>
            </a:r>
          </a:p>
          <a:p>
            <a:pPr marL="0" indent="0" algn="just">
              <a:buNone/>
            </a:pPr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Funciones (RM 298-2016-MIMP, 10.11.16)</a:t>
            </a:r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Evaluar el cumplimiento de la Misión, Objetivos y metas de los planes y normas correspondientes al CONADIS.</a:t>
            </a: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Evaluar los procesos administrativos, de organización y de gestión y la asignación y uso de recursos humanos y económicos</a:t>
            </a:r>
            <a:r>
              <a:rPr lang="es-MX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Proponer acciones correctivas para superar los problemas administrativos, de organización, gestión y de personal detectados.</a:t>
            </a:r>
          </a:p>
          <a:p>
            <a:pPr marL="0" indent="0">
              <a:buNone/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Plazo: Noviembre 2016-Enero 2017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8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21</a:t>
            </a:fld>
            <a:endParaRPr lang="es-PE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015195"/>
              </p:ext>
            </p:extLst>
          </p:nvPr>
        </p:nvGraphicFramePr>
        <p:xfrm>
          <a:off x="842001" y="1657927"/>
          <a:ext cx="10515600" cy="4955197"/>
        </p:xfrm>
        <a:graphic>
          <a:graphicData uri="http://schemas.openxmlformats.org/drawingml/2006/table">
            <a:tbl>
              <a:tblPr firstRow="1" firstCol="1" bandRow="1"/>
              <a:tblGrid>
                <a:gridCol w="2257424"/>
                <a:gridCol w="4324504"/>
                <a:gridCol w="1439056"/>
                <a:gridCol w="974361"/>
                <a:gridCol w="1520255"/>
              </a:tblGrid>
              <a:tr h="3679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6356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1341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 y fortalecer la Dirección de Fiscalización y Sanciones del CONADIS.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Elaborar y distribuir material de difusión sobre funciones de la DFS.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MAR-ABR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90%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Evaluación</a:t>
                      </a: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del acceso al entorno físico de los 19 Ministerios. Calificación realizada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789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Ejercer facultad sancionadora en defensa de los derechos de las personas con discapacidad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Coordinar con SERVIR, para implementar normativa de fiscalización sobre cuota de empleo a entidades públicas. 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Coordinar con otros sectores para definir competencias en cuanto a las infracciones tipificadas en la Ley N° 29973, y al sistema de fiscalización y Potestad Sancionadora del Conadis.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Campañas de fiscalización sobre adecuaciones arquitectónicas del Nivel I, en el marco del cumplimiento de la Asistencia Técnica brindada.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JUL-SEP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proceso de elaborar método de sanción.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845734" y="882904"/>
            <a:ext cx="4909567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15" b="1" dirty="0">
                <a:solidFill>
                  <a:srgbClr val="FF0000"/>
                </a:solidFill>
              </a:rPr>
              <a:t>REPORTE DE LOS </a:t>
            </a:r>
            <a:r>
              <a:rPr lang="es-PE" sz="2215" b="1" dirty="0" smtClean="0">
                <a:solidFill>
                  <a:srgbClr val="FF0000"/>
                </a:solidFill>
              </a:rPr>
              <a:t>ÓRGANOS </a:t>
            </a:r>
            <a:r>
              <a:rPr lang="es-PE" sz="2215" b="1" dirty="0">
                <a:solidFill>
                  <a:srgbClr val="FF0000"/>
                </a:solidFill>
              </a:rPr>
              <a:t>DE </a:t>
            </a:r>
            <a:r>
              <a:rPr lang="es-PE" sz="2215" b="1" dirty="0" smtClean="0">
                <a:solidFill>
                  <a:srgbClr val="FF0000"/>
                </a:solidFill>
              </a:rPr>
              <a:t>L</a:t>
            </a:r>
            <a:r>
              <a:rPr lang="es-PE" sz="2215" b="1" dirty="0">
                <a:solidFill>
                  <a:srgbClr val="FF0000"/>
                </a:solidFill>
              </a:rPr>
              <a:t>Í</a:t>
            </a:r>
            <a:r>
              <a:rPr lang="es-PE" sz="2215" b="1" dirty="0" smtClean="0">
                <a:solidFill>
                  <a:srgbClr val="FF0000"/>
                </a:solidFill>
              </a:rPr>
              <a:t>NEA</a:t>
            </a:r>
            <a:endParaRPr lang="es-PE" sz="2215" b="1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45734" y="1224731"/>
            <a:ext cx="52540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 de Fiscalización y Sanciones (DFS)</a:t>
            </a:r>
            <a:endParaRPr lang="es-PE" sz="2200" dirty="0">
              <a:solidFill>
                <a:srgbClr val="0070C0"/>
              </a:solidFill>
            </a:endParaRPr>
          </a:p>
          <a:p>
            <a:endParaRPr lang="es-P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22</a:t>
            </a:fld>
            <a:endParaRPr lang="es-PE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42002"/>
              </p:ext>
            </p:extLst>
          </p:nvPr>
        </p:nvGraphicFramePr>
        <p:xfrm>
          <a:off x="638175" y="1572921"/>
          <a:ext cx="10848977" cy="4358162"/>
        </p:xfrm>
        <a:graphic>
          <a:graphicData uri="http://schemas.openxmlformats.org/drawingml/2006/table">
            <a:tbl>
              <a:tblPr firstRow="1" firstCol="1" bandRow="1"/>
              <a:tblGrid>
                <a:gridCol w="2240440"/>
                <a:gridCol w="1825190"/>
                <a:gridCol w="1192172"/>
                <a:gridCol w="850812"/>
                <a:gridCol w="4740363"/>
              </a:tblGrid>
              <a:tr h="20659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131" marR="481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131" marR="481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131" marR="481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131" marR="481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470595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131" marR="481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131" marR="481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34648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Garantizar el cumplimiento de las obligaciones previstas en la Ley 29973  en el sector público y privado para la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accesibilidad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Ejecución</a:t>
                      </a:r>
                      <a:r>
                        <a:rPr lang="es-ES_tradnl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seguimiento del Plan </a:t>
                      </a: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Asistencia Técnica y Sensibilización sobre accesibilidad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Nivel I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FEB-MAR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Elaboración del Plan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Campaña de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Sensibilización y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Asistencia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Técnica a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entidades del Poder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Ejecutivo. 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Visita cumplida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 Ministerios, los que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deben adecuar las instalaciones de sus plataformas de atención (Nivel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básico)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1er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semestre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2017.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Monitoreo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Seguimiento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nivel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básico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cumplimiento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adecuación</a:t>
                      </a: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plataformas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atención de usuarios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los 19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ministerios.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Formulación Plan</a:t>
                      </a: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Asistencia Técnica dirigida a 43 distritos de Lima Metropolitana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Formulación del Plan de Capacitación dirigida a los CCR sobre función fiscalizadora.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638175" y="1065518"/>
            <a:ext cx="525406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 de Fiscalización y Sanciones (DFS)</a:t>
            </a:r>
            <a:endParaRPr lang="es-P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7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23</a:t>
            </a:fld>
            <a:endParaRPr lang="es-PE" dirty="0"/>
          </a:p>
        </p:txBody>
      </p:sp>
      <p:sp>
        <p:nvSpPr>
          <p:cNvPr id="12" name="Rectángulo 11"/>
          <p:cNvSpPr/>
          <p:nvPr/>
        </p:nvSpPr>
        <p:spPr>
          <a:xfrm>
            <a:off x="749642" y="980025"/>
            <a:ext cx="51015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 de Investigación y Registro (DIR)</a:t>
            </a:r>
            <a:endParaRPr lang="es-PE" sz="2200" dirty="0">
              <a:solidFill>
                <a:srgbClr val="0070C0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46514"/>
              </p:ext>
            </p:extLst>
          </p:nvPr>
        </p:nvGraphicFramePr>
        <p:xfrm>
          <a:off x="659028" y="1439970"/>
          <a:ext cx="11003320" cy="5261737"/>
        </p:xfrm>
        <a:graphic>
          <a:graphicData uri="http://schemas.openxmlformats.org/drawingml/2006/table">
            <a:tbl>
              <a:tblPr firstRow="1" firstCol="1" bandRow="1"/>
              <a:tblGrid>
                <a:gridCol w="2314239"/>
                <a:gridCol w="2615445"/>
                <a:gridCol w="1226250"/>
                <a:gridCol w="790066"/>
                <a:gridCol w="4057320"/>
              </a:tblGrid>
              <a:tr h="29753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6668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14389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Gestionar e implementar el registro descentralizado de las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PCD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Implementar con equipos a cinco (5) órganos desconcentrados en coordinación con los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GORE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MAR-OCT 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han iniciado las coordinaciones con el GORE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Callao. Las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demás regiones a implementar son: Piura, Puno, Ayacucho y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Loreto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78731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Institucionalizar participación de  organizaciones de  PCD mediante la creación de una instancia permanente de coordinación y formalizar su inscripción en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RNPCD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Actualizar el Registro de Personas Jurídicas del –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RNPCD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MAR-OCT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RP N°020-2017-CONADIS/PRE aprueba el nuevo Reglamento del Registro Nacional de la Persona con Discapacidad. La etapa final consiste en una campaña de difusión del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Reglamento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3892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Suscribir convenios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SUNARP </a:t>
                      </a: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 Consejo del Notariado del MINJUS para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brindar facilidades </a:t>
                      </a: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organizaciones de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PCD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MAR-MAY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proceso de suscripción con SUNARP para el acceso y comprobación directa al servicio de publicidad registral en línea de los diferentes registros que administra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SUNARP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54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24</a:t>
            </a:fld>
            <a:endParaRPr lang="es-PE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730899"/>
              </p:ext>
            </p:extLst>
          </p:nvPr>
        </p:nvGraphicFramePr>
        <p:xfrm>
          <a:off x="765035" y="2462494"/>
          <a:ext cx="10515601" cy="3625267"/>
        </p:xfrm>
        <a:graphic>
          <a:graphicData uri="http://schemas.openxmlformats.org/drawingml/2006/table">
            <a:tbl>
              <a:tblPr firstRow="1" firstCol="1" bandRow="1"/>
              <a:tblGrid>
                <a:gridCol w="2118208"/>
                <a:gridCol w="2179200"/>
                <a:gridCol w="1452659"/>
                <a:gridCol w="874239"/>
                <a:gridCol w="3891295"/>
              </a:tblGrid>
              <a:tr h="42624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40284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8181"/>
                    </a:solidFill>
                  </a:tcPr>
                </a:tc>
              </a:tr>
              <a:tr h="16375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Elaborar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 mapa de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procesos en el nuevo ROF del C</a:t>
                      </a:r>
                      <a:r>
                        <a:rPr lang="es-PE" sz="15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ONADIS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Revisión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mapeo de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procesos actual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Elaboración del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nuevo ROF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MAR-ABR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</a:t>
                      </a: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adecuó el mapeo de procesos actual a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propuesta de organigrama de la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revisó</a:t>
                      </a: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normas sobre modificación </a:t>
                      </a:r>
                      <a:r>
                        <a:rPr lang="es-PE" sz="15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</a:t>
                      </a: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ROF.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21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Gestionar 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demanda adicional por S/. 24.7 millones para el año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Seguimiento en 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DGTP-MEF</a:t>
                      </a:r>
                      <a:r>
                        <a:rPr lang="es-PE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ENE-MAY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865" marR="76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Demanda adicional</a:t>
                      </a:r>
                      <a:r>
                        <a:rPr lang="es-PE" sz="15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se encuentra en el MEF (Oficio N° 095-2017-MIMP/DM). En abril se hará seguimiento.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536685" y="1244047"/>
            <a:ext cx="7837583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215" b="1" dirty="0">
                <a:solidFill>
                  <a:srgbClr val="FF0066"/>
                </a:solidFill>
              </a:rPr>
              <a:t>REPORTE DE LOS </a:t>
            </a:r>
            <a:r>
              <a:rPr lang="es-PE" sz="2215" b="1" dirty="0" smtClean="0">
                <a:solidFill>
                  <a:srgbClr val="FF0000"/>
                </a:solidFill>
              </a:rPr>
              <a:t>Ó</a:t>
            </a:r>
            <a:r>
              <a:rPr lang="es-PE" sz="2215" b="1" dirty="0" smtClean="0">
                <a:solidFill>
                  <a:srgbClr val="FF0066"/>
                </a:solidFill>
              </a:rPr>
              <a:t>RGANOS </a:t>
            </a:r>
            <a:r>
              <a:rPr lang="es-PE" sz="2215" b="1" dirty="0">
                <a:solidFill>
                  <a:srgbClr val="FF0066"/>
                </a:solidFill>
              </a:rPr>
              <a:t>DE ASESORAMIENTO Y DE APOYO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65033" y="1886417"/>
            <a:ext cx="54841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Oficina de Planeamiento y Presupuesto - OPP</a:t>
            </a:r>
            <a:endParaRPr lang="es-P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4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25</a:t>
            </a:fld>
            <a:endParaRPr lang="es-PE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764557"/>
              </p:ext>
            </p:extLst>
          </p:nvPr>
        </p:nvGraphicFramePr>
        <p:xfrm>
          <a:off x="782258" y="1299496"/>
          <a:ext cx="10902810" cy="5016794"/>
        </p:xfrm>
        <a:graphic>
          <a:graphicData uri="http://schemas.openxmlformats.org/drawingml/2006/table">
            <a:tbl>
              <a:tblPr firstRow="1" firstCol="1" bandRow="1"/>
              <a:tblGrid>
                <a:gridCol w="2937807"/>
                <a:gridCol w="1982797"/>
                <a:gridCol w="1160345"/>
                <a:gridCol w="794000"/>
                <a:gridCol w="4027861"/>
              </a:tblGrid>
              <a:tr h="44742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41575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1312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Implementación de la </a:t>
                      </a:r>
                      <a:r>
                        <a:rPr lang="es-ES_tradnl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OCI al interior de la </a:t>
                      </a:r>
                      <a:r>
                        <a:rPr lang="es-ES_tradnl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entidad</a:t>
                      </a:r>
                      <a:r>
                        <a:rPr lang="es-ES_tradnl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s-ES_tradnl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Implementación de la 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OCI</a:t>
                      </a:r>
                      <a:r>
                        <a:rPr lang="es-ES_tradnl" sz="1400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PE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1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</a:t>
                      </a:r>
                      <a:endParaRPr lang="es-PE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P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1000"/>
                        </a:spcAft>
                      </a:pP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Oficio N° 328-2016-CONADIS/SG del 09.12.16, precisando que se cuenta con espacio fisco; N°048-2017-CONADIS/PRE solicitando la implantación de la OCI Conadis. Oficio N° 055-2017-CONADIS/SG, remitiendo </a:t>
                      </a:r>
                      <a:r>
                        <a:rPr lang="es-PE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CVs</a:t>
                      </a: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. 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817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Concluir con la implementación de las recomendaciones de los </a:t>
                      </a:r>
                      <a:r>
                        <a:rPr lang="es-ES_tradnl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s-ES_tradnl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nformes pendientes de </a:t>
                      </a:r>
                      <a:r>
                        <a:rPr lang="es-ES_tradnl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s-ES_tradnl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uditoría</a:t>
                      </a:r>
                      <a:r>
                        <a:rPr lang="es-ES_tradnl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s-ES_tradnl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Implementación 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Recomendaciones</a:t>
                      </a:r>
                      <a:endParaRPr lang="es-PE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FEB-MAY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1000"/>
                        </a:spcAft>
                      </a:pP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Oficio </a:t>
                      </a:r>
                      <a:r>
                        <a:rPr lang="es-PE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Nº 003, 004-2017-CONADIS/OAD de </a:t>
                      </a: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30.01 </a:t>
                      </a:r>
                      <a:r>
                        <a:rPr lang="es-PE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Secretaría </a:t>
                      </a:r>
                      <a:r>
                        <a:rPr lang="es-PE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General del MIMP</a:t>
                      </a: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informando sobre </a:t>
                      </a:r>
                      <a:r>
                        <a:rPr lang="es-PE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implementación de recomendaciones </a:t>
                      </a:r>
                      <a:r>
                        <a:rPr lang="es-PE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pendientes de auditoría.</a:t>
                      </a:r>
                      <a:endParaRPr lang="es-PE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330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Resolver los contratos </a:t>
                      </a:r>
                      <a:r>
                        <a:rPr lang="es-ES_tradnl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lesivos</a:t>
                      </a:r>
                      <a:r>
                        <a:rPr lang="es-ES_tradnl" sz="14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P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Seguimiento de arbitraje por contrato r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esuelto de</a:t>
                      </a:r>
                      <a:r>
                        <a:rPr lang="es-ES_tradnl" sz="1400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local de Lince</a:t>
                      </a:r>
                      <a:r>
                        <a:rPr lang="es-ES_tradnl" sz="1400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PE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FEB-MAY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s-PE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1000"/>
                        </a:spcAft>
                      </a:pPr>
                      <a:r>
                        <a:rPr lang="es-ES_tradnl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resolvió 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contrato </a:t>
                      </a:r>
                      <a:r>
                        <a:rPr lang="es-ES_tradnl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arrendamiento.  </a:t>
                      </a:r>
                      <a:r>
                        <a:rPr lang="es-ES_tradnl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 pendiente </a:t>
                      </a:r>
                      <a:r>
                        <a:rPr lang="es-ES_tradnl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arbitraje. El árbitro ya fue designado.</a:t>
                      </a:r>
                      <a:endParaRPr lang="es-PE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674103" y="868610"/>
            <a:ext cx="39817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Oficina de </a:t>
            </a:r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Administración (OAD)</a:t>
            </a:r>
            <a:endParaRPr lang="es-P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80633" y="6873012"/>
            <a:ext cx="496853" cy="449385"/>
          </a:xfrm>
        </p:spPr>
        <p:txBody>
          <a:bodyPr/>
          <a:lstStyle/>
          <a:p>
            <a:fld id="{6094667E-44C1-4EA1-8162-331F9EF6CF52}" type="slidenum">
              <a:rPr lang="es-PE" smtClean="0"/>
              <a:t>26</a:t>
            </a:fld>
            <a:endParaRPr lang="es-PE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751008"/>
              </p:ext>
            </p:extLst>
          </p:nvPr>
        </p:nvGraphicFramePr>
        <p:xfrm>
          <a:off x="792089" y="2130720"/>
          <a:ext cx="10488544" cy="4315235"/>
        </p:xfrm>
        <a:graphic>
          <a:graphicData uri="http://schemas.openxmlformats.org/drawingml/2006/table">
            <a:tbl>
              <a:tblPr firstRow="1" firstCol="1" bandRow="1"/>
              <a:tblGrid>
                <a:gridCol w="2494808"/>
                <a:gridCol w="1944130"/>
                <a:gridCol w="1210962"/>
                <a:gridCol w="832022"/>
                <a:gridCol w="4006622"/>
              </a:tblGrid>
              <a:tr h="46794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RECOMENDACIÓN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ACCIONES PROGRAMADAS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 DE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EJECUCIÓN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PROGRAMADOS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AVANCE LOGRADO A MARZO 2017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477498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BREVE 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AVANCE</a:t>
                      </a:r>
                      <a:endParaRPr lang="es-PE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35" marR="756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7979"/>
                    </a:solidFill>
                  </a:tcPr>
                </a:tc>
              </a:tr>
              <a:tr h="19959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Optimizar el uso de las instalaciones 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disponibles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s-ES_tradnl" sz="15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Acondicionamiento del Local Central del </a:t>
                      </a: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CONADIS.</a:t>
                      </a:r>
                      <a:endParaRPr lang="es-PE" sz="15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FEB-ABR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1000"/>
                        </a:spcAft>
                      </a:pPr>
                      <a:r>
                        <a:rPr lang="es-ES_tradnl" sz="15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acondicionó el Local Central y se ubicó al personal administrativo de Belisario </a:t>
                      </a: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Flores - </a:t>
                      </a:r>
                      <a:r>
                        <a:rPr lang="es-ES_tradnl" sz="15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Lince.</a:t>
                      </a:r>
                      <a:endParaRPr lang="es-PE" sz="15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1000"/>
                        </a:spcAft>
                      </a:pPr>
                      <a:r>
                        <a:rPr lang="es-ES_tradnl" sz="15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está terminando de acondicionar el segundo </a:t>
                      </a: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piso.</a:t>
                      </a:r>
                      <a:endParaRPr lang="es-PE" sz="15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373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Elaborar </a:t>
                      </a:r>
                      <a:r>
                        <a:rPr lang="es-ES_tradnl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 Plan de Desarrollo de las Personas (PDP</a:t>
                      </a:r>
                      <a:r>
                        <a:rPr lang="es-ES_tradnl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s-ES_tradnl" sz="15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s-PE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Elaboración </a:t>
                      </a: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PDP</a:t>
                      </a:r>
                      <a:r>
                        <a:rPr lang="es-ES_tradnl" sz="1500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PE" sz="15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MAR-ABR</a:t>
                      </a:r>
                      <a:endParaRPr lang="es-PE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PE" sz="1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s-P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1000"/>
                        </a:spcAft>
                      </a:pP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Coordinación y reuniones de </a:t>
                      </a:r>
                      <a:r>
                        <a:rPr lang="es-ES_tradnl" sz="15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integrantes del </a:t>
                      </a: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PDP para </a:t>
                      </a:r>
                      <a:r>
                        <a:rPr lang="es-ES_tradnl" sz="15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elaborar </a:t>
                      </a: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lang="es-ES_tradnl" sz="1500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5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Plan.</a:t>
                      </a:r>
                      <a:endParaRPr lang="es-PE" sz="15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92089" y="1699834"/>
            <a:ext cx="39817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Oficina de </a:t>
            </a:r>
            <a:r>
              <a:rPr lang="es-PE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Administración (OAD)</a:t>
            </a:r>
            <a:endParaRPr lang="es-P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9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034845" y="2941181"/>
            <a:ext cx="10515600" cy="1325563"/>
          </a:xfrm>
        </p:spPr>
        <p:txBody>
          <a:bodyPr/>
          <a:lstStyle/>
          <a:p>
            <a:pPr algn="ctr"/>
            <a:r>
              <a:rPr lang="es-PE" dirty="0" smtClean="0"/>
              <a:t>MUCHAS GRACIAS</a:t>
            </a:r>
            <a:endParaRPr lang="es-PE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602D-C856-43E8-89EF-F74E908CB627}" type="datetime1">
              <a:rPr lang="en-US" smtClean="0"/>
              <a:t>4/3/2017</a:t>
            </a:fld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92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965204"/>
            <a:ext cx="9982200" cy="815971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s-ES" alt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. METODOLOGÍA DE TRABAJO </a:t>
            </a:r>
            <a:r>
              <a:rPr lang="es-PE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4</a:t>
            </a:fld>
            <a:endParaRPr lang="es-PE"/>
          </a:p>
        </p:txBody>
      </p:sp>
      <p:sp>
        <p:nvSpPr>
          <p:cNvPr id="5" name="Rectángulo 4"/>
          <p:cNvSpPr/>
          <p:nvPr/>
        </p:nvSpPr>
        <p:spPr>
          <a:xfrm>
            <a:off x="2081808" y="191092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400" b="1" u="sng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N° 1</a:t>
            </a:r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</a:p>
          <a:p>
            <a:pPr algn="just"/>
            <a:endParaRPr lang="es-MX" sz="14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del cumplimiento de la Misión, Objetivos Estratégicos, Indicadores y Metas comprendidos en las normas y Planes de los Órganos de Línea del CONADIS. </a:t>
            </a:r>
          </a:p>
          <a:p>
            <a:pPr algn="just"/>
            <a:endParaRPr lang="es-MX" sz="14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b="1" u="sng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N° 2</a:t>
            </a:r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</a:p>
          <a:p>
            <a:pPr algn="just"/>
            <a:endParaRPr lang="es-MX" sz="14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 de los procesos a nivel administrativo, organizacional y de gestión. </a:t>
            </a:r>
          </a:p>
          <a:p>
            <a:pPr algn="just"/>
            <a:endParaRPr lang="es-MX" sz="14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b="1" u="sng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N° 3</a:t>
            </a:r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</a:p>
          <a:p>
            <a:pPr algn="just"/>
            <a:endParaRPr lang="es-MX" sz="14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 la Asignación y Uso de RRHH y Económicos. 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11222745"/>
              </p:ext>
            </p:extLst>
          </p:nvPr>
        </p:nvGraphicFramePr>
        <p:xfrm>
          <a:off x="6702388" y="1527562"/>
          <a:ext cx="3816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874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449" y="898530"/>
            <a:ext cx="9610725" cy="6349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ENFOQUES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EN POLÍTICAS DE DISCAPACIDAD</a:t>
            </a:r>
            <a:b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5</a:t>
            </a:fld>
            <a:endParaRPr lang="es-PE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034107"/>
              </p:ext>
            </p:extLst>
          </p:nvPr>
        </p:nvGraphicFramePr>
        <p:xfrm>
          <a:off x="1916483" y="1466849"/>
          <a:ext cx="8875341" cy="481106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58447"/>
                <a:gridCol w="2958447"/>
                <a:gridCol w="2958447"/>
              </a:tblGrid>
              <a:tr h="391466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DESCRIPCION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SITUACION ACTUAL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RECOMENDACIÓN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06178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Construir políticas públicas en discapacidad.</a:t>
                      </a:r>
                      <a:endParaRPr lang="es-PE" sz="14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Vigencia de un enfoque médico asistencialista de la discapacidad, que reconoce a personas con necesidades y no a personas con derechos.</a:t>
                      </a:r>
                      <a:endParaRPr lang="es-PE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Aplicar el enfoque de derechos humanos como eje para el desarrollo y adecuación de las políticas públicas en discapacidad.</a:t>
                      </a:r>
                    </a:p>
                    <a:p>
                      <a:pPr algn="just"/>
                      <a:endParaRPr lang="es-PE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0617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Construir políticas públicas</a:t>
                      </a:r>
                      <a:r>
                        <a:rPr lang="es-PE" sz="1400" kern="1200" baseline="0" dirty="0" smtClean="0">
                          <a:effectLst/>
                        </a:rPr>
                        <a:t> en discapacidad basadas en valores.</a:t>
                      </a:r>
                      <a:endParaRPr lang="es-PE" sz="1400" kern="1200" dirty="0" smtClean="0">
                        <a:effectLst/>
                      </a:endParaRP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Limitado desarrollo de valores en la formulación e implementación de las políticas públicas en discapacidad de los sectores.</a:t>
                      </a: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Desarrollar y adecuar un enfoque de valores humanos</a:t>
                      </a:r>
                      <a:r>
                        <a:rPr lang="es-PE" sz="1400" kern="1200" baseline="0" dirty="0" smtClean="0">
                          <a:effectLst/>
                        </a:rPr>
                        <a:t> </a:t>
                      </a:r>
                      <a:r>
                        <a:rPr lang="es-PE" sz="1400" kern="1200" dirty="0" smtClean="0">
                          <a:effectLst/>
                        </a:rPr>
                        <a:t>en el diseño e implementación </a:t>
                      </a:r>
                      <a:r>
                        <a:rPr lang="es-PE" sz="1400" kern="1200" baseline="0" dirty="0" smtClean="0">
                          <a:effectLst/>
                        </a:rPr>
                        <a:t>de las políticas públicas sectoriales </a:t>
                      </a:r>
                      <a:r>
                        <a:rPr lang="es-PE" sz="1400" kern="1200" dirty="0" smtClean="0">
                          <a:effectLst/>
                        </a:rPr>
                        <a:t>en discapacidad </a:t>
                      </a:r>
                      <a:r>
                        <a:rPr lang="es-PE" sz="1400" kern="1200" baseline="0" dirty="0" smtClean="0">
                          <a:effectLst/>
                        </a:rPr>
                        <a:t>.</a:t>
                      </a:r>
                      <a:endParaRPr lang="es-PE" sz="1400" kern="1200" dirty="0" smtClean="0">
                        <a:effectLst/>
                      </a:endParaRP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68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Transversalizar el enfoque de discapacidad en la implementación de las políticas públicas sectoriales.</a:t>
                      </a: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No se ha trasnsversalizado lo suficiente el enfoque de discapacidad en la implementación de las políticas públicas.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Adecuar y transversalizar </a:t>
                      </a:r>
                      <a:r>
                        <a:rPr lang="es-PE" sz="1400" kern="1200" baseline="0" dirty="0" smtClean="0">
                          <a:effectLst/>
                        </a:rPr>
                        <a:t>el </a:t>
                      </a:r>
                      <a:r>
                        <a:rPr lang="es-PE" sz="1400" kern="1200" dirty="0" smtClean="0">
                          <a:effectLst/>
                        </a:rPr>
                        <a:t>enfoque</a:t>
                      </a:r>
                      <a:r>
                        <a:rPr lang="es-PE" sz="1400" kern="1200" baseline="0" dirty="0" smtClean="0">
                          <a:effectLst/>
                        </a:rPr>
                        <a:t> de </a:t>
                      </a:r>
                      <a:r>
                        <a:rPr lang="es-PE" sz="1400" kern="1200" dirty="0" smtClean="0">
                          <a:effectLst/>
                        </a:rPr>
                        <a:t>discapacidad en la implementación </a:t>
                      </a:r>
                      <a:r>
                        <a:rPr lang="es-PE" sz="1400" kern="1200" baseline="0" dirty="0" smtClean="0">
                          <a:effectLst/>
                        </a:rPr>
                        <a:t>de las políticas públicas sectoriales.</a:t>
                      </a:r>
                      <a:endParaRPr lang="es-PE" sz="14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6178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Gestión descentralizada de las políticas públicas en discapacidad a nivel subnacional.</a:t>
                      </a:r>
                      <a:endParaRPr lang="es-PE" sz="14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No se ha tenido un enfoque descentralizado en la implementación de las políticas públicas en discapacidad.</a:t>
                      </a: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Aplicar un enfoque de gestión descentralizada en la  implementación  de políticas públicas en discapacidad a nivel subnacional.</a:t>
                      </a: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29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8249" y="1117604"/>
            <a:ext cx="9686925" cy="911221"/>
          </a:xfrm>
        </p:spPr>
        <p:txBody>
          <a:bodyPr>
            <a:normAutofit fontScale="90000"/>
          </a:bodyPr>
          <a:lstStyle/>
          <a:p>
            <a:pPr algn="ctr"/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CUMPLIMIENTO </a:t>
            </a:r>
            <a:r>
              <a:rPr lang="es-US" sz="2400" b="1" dirty="0">
                <a:latin typeface="Arial" panose="020B0604020202020204" pitchFamily="34" charset="0"/>
                <a:cs typeface="Arial" panose="020B0604020202020204" pitchFamily="34" charset="0"/>
              </a:rPr>
              <a:t>DE LA MISIÓN INSTITUCIONAL</a:t>
            </a:r>
            <a:r>
              <a:rPr lang="es-PE" sz="2400" b="1" dirty="0"/>
              <a:t/>
            </a:r>
            <a:br>
              <a:rPr lang="es-PE" sz="2400" b="1" dirty="0"/>
            </a:b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6</a:t>
            </a:fld>
            <a:endParaRPr lang="es-PE"/>
          </a:p>
        </p:txBody>
      </p:sp>
      <p:sp>
        <p:nvSpPr>
          <p:cNvPr id="5" name="Rectángulo 4"/>
          <p:cNvSpPr/>
          <p:nvPr/>
        </p:nvSpPr>
        <p:spPr>
          <a:xfrm>
            <a:off x="3668291" y="2008659"/>
            <a:ext cx="5256584" cy="156966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E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</a:p>
          <a:p>
            <a:pPr algn="just"/>
            <a:r>
              <a:rPr lang="es-PE" sz="1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“Ejercer la rectoría del SINAPEDIS </a:t>
            </a:r>
            <a:r>
              <a:rPr lang="es-MX" sz="1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articulando esfuerzos intersectoriales e intergubernamentales para garantizar la inclusión económica, social, política, cultural y tecnológica de las personas con discapacidad bajo un enfoque social”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704803" y="3868141"/>
            <a:ext cx="5220072" cy="1877437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E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</a:t>
            </a:r>
          </a:p>
          <a:p>
            <a:pPr algn="just"/>
            <a:r>
              <a:rPr lang="es-PE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Garantizar y proteger los derechos humanos de las personas con discapacidad, generando condiciones para su inclusión plena y efectiva en la sociedad.”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28825"/>
            <a:ext cx="230425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09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1150" y="879480"/>
            <a:ext cx="9544050" cy="939796"/>
          </a:xfrm>
        </p:spPr>
        <p:txBody>
          <a:bodyPr>
            <a:normAutofit fontScale="90000"/>
          </a:bodyPr>
          <a:lstStyle/>
          <a:p>
            <a:pPr algn="ctr"/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CUMPLIMIENTO </a:t>
            </a:r>
            <a:r>
              <a:rPr lang="es-US" sz="2400" b="1" dirty="0">
                <a:latin typeface="Arial" panose="020B0604020202020204" pitchFamily="34" charset="0"/>
                <a:cs typeface="Arial" panose="020B0604020202020204" pitchFamily="34" charset="0"/>
              </a:rPr>
              <a:t>DE LA MISIÓN INSTITUCIONAL</a:t>
            </a:r>
            <a:r>
              <a:rPr lang="es-PE" sz="2400" b="1" dirty="0"/>
              <a:t/>
            </a:r>
            <a:br>
              <a:rPr lang="es-PE" sz="2400" b="1" dirty="0"/>
            </a:b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7</a:t>
            </a:fld>
            <a:endParaRPr lang="es-PE"/>
          </a:p>
        </p:txBody>
      </p:sp>
      <p:sp>
        <p:nvSpPr>
          <p:cNvPr id="6" name="Rectángulo 5"/>
          <p:cNvSpPr/>
          <p:nvPr/>
        </p:nvSpPr>
        <p:spPr>
          <a:xfrm>
            <a:off x="3858791" y="1733325"/>
            <a:ext cx="4572000" cy="156966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/>
            <a:r>
              <a:rPr lang="es-PE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El CONADIS es una entidad moderna, eficiente y especializada que diseña, transfiere y conduce políticas, programas, proyectos y acciones para la integración de las PCD, articulando intersectorialmente bajo un enfoque inclusivo.</a:t>
            </a:r>
            <a:endParaRPr lang="es-PE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592091" y="3491484"/>
            <a:ext cx="5112568" cy="255454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</a:t>
            </a:r>
          </a:p>
          <a:p>
            <a:pPr algn="ctr"/>
            <a:endParaRPr lang="es-PE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MX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Perú, las personas con discapacidad a lo largo de su ciclo de vida, ejercen sus derechos y acceden a oportunidades en igualdad de condiciones con toda población, sin discriminación.</a:t>
            </a:r>
            <a:endParaRPr lang="es-PE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PE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lamada de flecha hacia arriba 7"/>
          <p:cNvSpPr/>
          <p:nvPr/>
        </p:nvSpPr>
        <p:spPr>
          <a:xfrm>
            <a:off x="897682" y="2344688"/>
            <a:ext cx="2232248" cy="295232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9" name="CuadroTexto 8"/>
          <p:cNvSpPr txBox="1"/>
          <p:nvPr/>
        </p:nvSpPr>
        <p:spPr>
          <a:xfrm>
            <a:off x="1311170" y="4122425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3600" b="1" dirty="0">
                <a:solidFill>
                  <a:schemeClr val="bg1"/>
                </a:solidFill>
              </a:rPr>
              <a:t>Visión</a:t>
            </a:r>
          </a:p>
        </p:txBody>
      </p:sp>
    </p:spTree>
    <p:extLst>
      <p:ext uri="{BB962C8B-B14F-4D97-AF65-F5344CB8AC3E}">
        <p14:creationId xmlns:p14="http://schemas.microsoft.com/office/powerpoint/2010/main" val="386405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49" y="727104"/>
            <a:ext cx="9172575" cy="901696"/>
          </a:xfrm>
        </p:spPr>
        <p:txBody>
          <a:bodyPr>
            <a:normAutofit fontScale="90000"/>
          </a:bodyPr>
          <a:lstStyle/>
          <a:p>
            <a:pPr algn="ctr"/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CUMPLIMIENTO </a:t>
            </a:r>
            <a:r>
              <a:rPr lang="es-US" sz="2400" b="1" dirty="0">
                <a:latin typeface="Arial" panose="020B0604020202020204" pitchFamily="34" charset="0"/>
                <a:cs typeface="Arial" panose="020B0604020202020204" pitchFamily="34" charset="0"/>
              </a:rPr>
              <a:t>DEL ROL DE CONADIS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8</a:t>
            </a:fld>
            <a:endParaRPr lang="es-PE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357927"/>
              </p:ext>
            </p:extLst>
          </p:nvPr>
        </p:nvGraphicFramePr>
        <p:xfrm>
          <a:off x="1238250" y="1455563"/>
          <a:ext cx="10115550" cy="478431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71850"/>
                <a:gridCol w="3371850"/>
                <a:gridCol w="3371850"/>
              </a:tblGrid>
              <a:tr h="342782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DESCRIPCION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SITUACION ACTUAL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RECOMENDACIÓN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873391">
                <a:tc>
                  <a:txBody>
                    <a:bodyPr/>
                    <a:lstStyle/>
                    <a:p>
                      <a:pPr lvl="0" algn="just"/>
                      <a:endParaRPr lang="es-US" sz="1400" kern="1200" dirty="0" smtClean="0">
                        <a:effectLst/>
                      </a:endParaRPr>
                    </a:p>
                    <a:p>
                      <a:pPr lvl="0" algn="just"/>
                      <a:r>
                        <a:rPr lang="es-US" sz="1400" kern="1200" dirty="0" smtClean="0">
                          <a:effectLst/>
                        </a:rPr>
                        <a:t>Composición multisectorial CONADIS</a:t>
                      </a:r>
                      <a:r>
                        <a:rPr lang="es-US" sz="1400" kern="1200" baseline="0" dirty="0" smtClean="0">
                          <a:effectLst/>
                        </a:rPr>
                        <a:t> </a:t>
                      </a:r>
                      <a:r>
                        <a:rPr lang="es-US" sz="1400" kern="1200" dirty="0" smtClean="0">
                          <a:effectLst/>
                        </a:rPr>
                        <a:t>(Art. 65, Ley 29973).</a:t>
                      </a:r>
                      <a:endParaRPr lang="es-PE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sz="1400" dirty="0" smtClean="0"/>
                        <a:t>Los Ministerios y sus Organismos Públicos no transversalizan lo suficiente las políticas y acuerdos a favor de las PCD</a:t>
                      </a:r>
                      <a:endParaRPr lang="es-PE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dirty="0" smtClean="0"/>
                        <a:t>Fortalecer el liderazgo político del MIMP</a:t>
                      </a:r>
                      <a:r>
                        <a:rPr lang="es-PE" sz="1400" baseline="0" dirty="0" smtClean="0"/>
                        <a:t> </a:t>
                      </a:r>
                      <a:r>
                        <a:rPr lang="es-PE" sz="1400" dirty="0" smtClean="0"/>
                        <a:t>en el CD  de CONADIS para transversalizar</a:t>
                      </a:r>
                      <a:r>
                        <a:rPr lang="es-PE" sz="1400" baseline="0" dirty="0" smtClean="0"/>
                        <a:t> sus políticas </a:t>
                      </a:r>
                      <a:r>
                        <a:rPr lang="es-PE" sz="1400" dirty="0" smtClean="0"/>
                        <a:t>y acuerdos para las PCD</a:t>
                      </a:r>
                      <a:r>
                        <a:rPr lang="es-PE" sz="1400" baseline="0" dirty="0" smtClean="0"/>
                        <a:t> en los sectores.</a:t>
                      </a:r>
                      <a:endParaRPr lang="es-PE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952475">
                <a:tc>
                  <a:txBody>
                    <a:bodyPr/>
                    <a:lstStyle/>
                    <a:p>
                      <a:pPr lvl="0" algn="just"/>
                      <a:endParaRPr lang="es-US" sz="1400" kern="1200" dirty="0" smtClean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400" kern="1200" dirty="0" smtClean="0">
                          <a:effectLst/>
                        </a:rPr>
                        <a:t>Funciones del CONADIS</a:t>
                      </a:r>
                    </a:p>
                    <a:p>
                      <a:pPr lvl="0" algn="just"/>
                      <a:r>
                        <a:rPr lang="es-US" sz="1400" kern="1200" dirty="0" smtClean="0">
                          <a:effectLst/>
                        </a:rPr>
                        <a:t>Art. 64, Ley 29973).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400" dirty="0" smtClean="0"/>
                        <a:t>MIMP es el Ente Rector en Políticas de discapacidad y CONADIS es el Ente Rector del SINAPEDIS.</a:t>
                      </a:r>
                      <a:r>
                        <a:rPr lang="es-MX" sz="1400" dirty="0" smtClean="0"/>
                        <a:t> Sin embargo, no se ha implementado aún el SINAPEDIS.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400" kern="1200" dirty="0" smtClean="0">
                          <a:effectLst/>
                        </a:rPr>
                        <a:t>Incluir esta precisión en el nuevo ROF para crear un Órgano de Línea de gestión descentralizada e i</a:t>
                      </a:r>
                      <a:r>
                        <a:rPr lang="es-MX" sz="1400" kern="1200" dirty="0" smtClean="0">
                          <a:effectLst/>
                        </a:rPr>
                        <a:t>implementar el SINAPEDIS. </a:t>
                      </a:r>
                      <a:endParaRPr lang="es-US" sz="1400" kern="1200" dirty="0" smtClean="0">
                        <a:effectLst/>
                      </a:endParaRPr>
                    </a:p>
                  </a:txBody>
                  <a:tcPr/>
                </a:tc>
              </a:tr>
              <a:tr h="1276350">
                <a:tc>
                  <a:txBody>
                    <a:bodyPr/>
                    <a:lstStyle/>
                    <a:p>
                      <a:pPr lvl="0" algn="just"/>
                      <a:endParaRPr lang="es-US" sz="1400" kern="1200" dirty="0" smtClean="0">
                        <a:effectLst/>
                      </a:endParaRPr>
                    </a:p>
                    <a:p>
                      <a:pPr lvl="0" algn="just"/>
                      <a:r>
                        <a:rPr lang="es-US" sz="1400" kern="1200" dirty="0" smtClean="0">
                          <a:effectLst/>
                        </a:rPr>
                        <a:t>Planificar, dirigir,</a:t>
                      </a:r>
                      <a:r>
                        <a:rPr lang="es-US" sz="1400" kern="1200" baseline="0" dirty="0" smtClean="0">
                          <a:effectLst/>
                        </a:rPr>
                        <a:t> coordinar</a:t>
                      </a:r>
                    </a:p>
                    <a:p>
                      <a:pPr lvl="0" algn="just"/>
                      <a:r>
                        <a:rPr lang="es-US" sz="1400" kern="1200" dirty="0" smtClean="0">
                          <a:effectLst/>
                        </a:rPr>
                        <a:t>ejecutar, supervisar y evaluar las políticas nacionales y sectoriales en discapacidad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400" dirty="0" smtClean="0"/>
                        <a:t>CONADIS limita</a:t>
                      </a:r>
                      <a:r>
                        <a:rPr lang="es-US" sz="1400" baseline="0" dirty="0" smtClean="0"/>
                        <a:t> estas</a:t>
                      </a:r>
                      <a:r>
                        <a:rPr lang="es-US" sz="1400" dirty="0" smtClean="0"/>
                        <a:t> funciones por carencias de recursos humanos y técnicos especializados, una inadecuada organización interna y escaso liderazgo técnico y político como órgano autónomo.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400" kern="1200" dirty="0" smtClean="0">
                          <a:effectLst/>
                        </a:rPr>
                        <a:t>Fortalecer las capacidades técnicas en los profesionales de CONADIS en coordinación con instituciones académicas, de la sociedad civil y sociales</a:t>
                      </a:r>
                      <a:r>
                        <a:rPr lang="es-US" sz="1400" kern="1200" baseline="0" dirty="0" smtClean="0">
                          <a:effectLst/>
                        </a:rPr>
                        <a:t> relacionadas con las PCD</a:t>
                      </a:r>
                    </a:p>
                  </a:txBody>
                  <a:tcPr/>
                </a:tc>
              </a:tr>
              <a:tr h="1267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effectLst/>
                        </a:rPr>
                        <a:t>Tomar en cuenta los intereses de las PCD en la formulación, el planeamiento y la ejecución de políticas y programas sectoriales.</a:t>
                      </a:r>
                      <a:endParaRPr lang="es-PE" sz="1400" kern="1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Reducida participación de las organizaciones de las PCD en el </a:t>
                      </a:r>
                      <a:r>
                        <a:rPr lang="es-US" sz="1400" kern="1200" dirty="0" smtClean="0">
                          <a:effectLst/>
                        </a:rPr>
                        <a:t>diseño</a:t>
                      </a:r>
                      <a:r>
                        <a:rPr lang="es-US" sz="1400" kern="1200" baseline="0" dirty="0" smtClean="0">
                          <a:effectLst/>
                        </a:rPr>
                        <a:t> y evaluación </a:t>
                      </a:r>
                      <a:r>
                        <a:rPr lang="es-MX" sz="1400" dirty="0" smtClean="0"/>
                        <a:t>de las políticas públicas en</a:t>
                      </a:r>
                      <a:r>
                        <a:rPr lang="es-US" sz="1400" kern="1200" dirty="0" smtClean="0">
                          <a:effectLst/>
                        </a:rPr>
                        <a:t> discapacidad. </a:t>
                      </a:r>
                      <a:endParaRPr lang="es-E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400" kern="1200" dirty="0" smtClean="0">
                          <a:effectLst/>
                        </a:rPr>
                        <a:t>Mayor incidencia política y participación</a:t>
                      </a:r>
                      <a:r>
                        <a:rPr lang="es-US" sz="1400" kern="1200" baseline="0" dirty="0" smtClean="0">
                          <a:effectLst/>
                        </a:rPr>
                        <a:t> de </a:t>
                      </a:r>
                      <a:r>
                        <a:rPr lang="es-US" sz="1400" kern="1200" dirty="0" smtClean="0">
                          <a:effectLst/>
                        </a:rPr>
                        <a:t>las organizaciones de personas con discapacidad en el</a:t>
                      </a:r>
                      <a:r>
                        <a:rPr lang="es-US" sz="1400" kern="1200" baseline="0" dirty="0" smtClean="0">
                          <a:effectLst/>
                        </a:rPr>
                        <a:t> </a:t>
                      </a:r>
                      <a:r>
                        <a:rPr lang="es-US" sz="1400" kern="1200" dirty="0" smtClean="0">
                          <a:effectLst/>
                        </a:rPr>
                        <a:t>diseño</a:t>
                      </a:r>
                      <a:r>
                        <a:rPr lang="es-US" sz="1400" kern="1200" baseline="0" dirty="0" smtClean="0">
                          <a:effectLst/>
                        </a:rPr>
                        <a:t> y evaluación </a:t>
                      </a:r>
                      <a:r>
                        <a:rPr lang="es-US" sz="1400" kern="1200" dirty="0" smtClean="0">
                          <a:effectLst/>
                        </a:rPr>
                        <a:t>de las políticas en discapacidad. </a:t>
                      </a:r>
                      <a:endParaRPr lang="es-E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17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3100" y="784230"/>
            <a:ext cx="9105900" cy="8635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EN POLÍTICAS DE DISCAPACIDAD</a:t>
            </a:r>
            <a:b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40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9</a:t>
            </a:fld>
            <a:endParaRPr lang="es-PE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891283"/>
              </p:ext>
            </p:extLst>
          </p:nvPr>
        </p:nvGraphicFramePr>
        <p:xfrm>
          <a:off x="1552574" y="1565914"/>
          <a:ext cx="9134475" cy="4790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44825"/>
                <a:gridCol w="3044825"/>
                <a:gridCol w="3044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DESCRIPCION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SITUACION ACTUAL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RECOMENDACIÓN</a:t>
                      </a:r>
                      <a:endParaRPr lang="es-P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effectLst/>
                        </a:rPr>
                        <a:t>Ratificación de la Convención sobre los Derechos de las Personas con Discapacidad de las Naciones Unidas (2008).</a:t>
                      </a:r>
                      <a:endParaRPr lang="es-PE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Limitado alineamiento</a:t>
                      </a:r>
                      <a:r>
                        <a:rPr lang="es-PE" sz="1400" kern="1200" baseline="0" dirty="0" smtClean="0">
                          <a:effectLst/>
                        </a:rPr>
                        <a:t> de las políticas sectoriales en discapacidad con la norma internacional.</a:t>
                      </a:r>
                      <a:endParaRPr lang="es-PE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effectLst/>
                        </a:rPr>
                        <a:t>Adecuar las políticas públicas sectoriales en discapacidad con el enfoque de derechos y alinearlos con la norma internacional.</a:t>
                      </a:r>
                      <a:endParaRPr lang="es-PE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effectLst/>
                        </a:rPr>
                        <a:t>DS Nº 027-2007-PCM: Política Nacional 5 de Obligatorio Cumplimiento relativas a las PCD</a:t>
                      </a:r>
                      <a:r>
                        <a:rPr lang="es-MX" sz="1400" kern="1200" baseline="0" dirty="0" smtClean="0">
                          <a:effectLst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Limitado seguimiento</a:t>
                      </a:r>
                      <a:r>
                        <a:rPr lang="es-PE" sz="1400" kern="1200" baseline="0" dirty="0" smtClean="0">
                          <a:effectLst/>
                        </a:rPr>
                        <a:t> de los indicadores de la Política Nacional 5 </a:t>
                      </a:r>
                      <a:r>
                        <a:rPr lang="es-MX" sz="1400" kern="1200" dirty="0" smtClean="0">
                          <a:effectLst/>
                        </a:rPr>
                        <a:t>de Obligatorio Cumplimiento.</a:t>
                      </a:r>
                      <a:endParaRPr lang="es-PE" sz="1400" kern="1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Reforzar</a:t>
                      </a:r>
                      <a:r>
                        <a:rPr lang="es-PE" sz="1400" kern="1200" baseline="0" dirty="0" smtClean="0">
                          <a:effectLst/>
                        </a:rPr>
                        <a:t> el rol de CONADIS y MIMP en el monitoreo de los indicadores de la Política Nacional 5 </a:t>
                      </a:r>
                      <a:r>
                        <a:rPr lang="es-MX" sz="1400" kern="1200" dirty="0" smtClean="0">
                          <a:effectLst/>
                        </a:rPr>
                        <a:t>de Obligatorio Cumplimiento.</a:t>
                      </a:r>
                      <a:endParaRPr lang="es-PE" sz="1400" kern="120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kern="1200" dirty="0" smtClean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effectLst/>
                        </a:rPr>
                        <a:t>Plan de Igualdad de Oportunidades para las  PCD  2009-2018.</a:t>
                      </a:r>
                      <a:endParaRPr lang="es-PE" sz="1400" kern="1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No se ha impulsado la evaluación de los objetivos del</a:t>
                      </a:r>
                      <a:r>
                        <a:rPr lang="es-PE" sz="1400" kern="1200" baseline="0" dirty="0" smtClean="0">
                          <a:effectLst/>
                        </a:rPr>
                        <a:t> </a:t>
                      </a:r>
                      <a:r>
                        <a:rPr lang="es-PE" sz="1400" kern="1200" dirty="0" smtClean="0">
                          <a:effectLst/>
                        </a:rPr>
                        <a:t>Plan</a:t>
                      </a:r>
                      <a:r>
                        <a:rPr lang="es-PE" sz="1400" kern="1200" baseline="0" dirty="0" smtClean="0">
                          <a:effectLst/>
                        </a:rPr>
                        <a:t> para su formulación participativa. </a:t>
                      </a:r>
                      <a:endParaRPr lang="es-P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Evaluación del Plan </a:t>
                      </a:r>
                      <a:r>
                        <a:rPr lang="es-PE" sz="1400" kern="1200" baseline="0" dirty="0" smtClean="0">
                          <a:effectLst/>
                        </a:rPr>
                        <a:t>con participación de las organizaciones de sociedad civil y la academia </a:t>
                      </a:r>
                      <a:r>
                        <a:rPr lang="es-PE" sz="1400" kern="1200" dirty="0" smtClean="0">
                          <a:effectLst/>
                        </a:rPr>
                        <a:t>y formulación del nuevo Plan alineado con</a:t>
                      </a:r>
                      <a:r>
                        <a:rPr lang="es-PE" sz="1400" kern="1200" baseline="0" dirty="0" smtClean="0">
                          <a:effectLst/>
                        </a:rPr>
                        <a:t> el PESEM MIMP 2018-2021 y con el Plan Integrado de Poblaciones Vulnerables</a:t>
                      </a:r>
                      <a:endParaRPr lang="es-US" sz="1400" kern="120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effectLst/>
                        </a:rPr>
                        <a:t>Evaluación del seguimiento de Indicadores y Metas.</a:t>
                      </a:r>
                      <a:endParaRPr lang="es-PE" sz="1400" kern="1200" dirty="0" smtClean="0">
                        <a:effectLst/>
                      </a:endParaRPr>
                    </a:p>
                    <a:p>
                      <a:pPr algn="l"/>
                      <a:endParaRPr lang="es-P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PE" sz="1400" kern="1200" dirty="0" smtClean="0">
                          <a:effectLst/>
                        </a:rPr>
                        <a:t>Limitado monitoreo y evaluación de resultados del </a:t>
                      </a:r>
                      <a:r>
                        <a:rPr lang="es-MX" sz="1400" kern="1200" dirty="0" smtClean="0">
                          <a:effectLst/>
                        </a:rPr>
                        <a:t>Plan de Igualdad de Oportunidades </a:t>
                      </a:r>
                      <a:r>
                        <a:rPr lang="es-PE" sz="1400" kern="1200" dirty="0" smtClean="0">
                          <a:effectLst/>
                        </a:rPr>
                        <a:t> de las PCD.</a:t>
                      </a:r>
                      <a:endParaRPr lang="es-P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effectLst/>
                        </a:rPr>
                        <a:t>Diseñar e implementar un Sistema de Monitoreo y Seguimiento de la ejecución de las políticas en los tres niveles de gobierno.</a:t>
                      </a:r>
                      <a:endParaRPr lang="es-PE" sz="1400" kern="1200" dirty="0" smtClean="0"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4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3075" y="1060454"/>
            <a:ext cx="9829800" cy="587371"/>
          </a:xfrm>
        </p:spPr>
        <p:txBody>
          <a:bodyPr>
            <a:norm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PARTICIPACION DE LAS PCD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03/04/2017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10</a:t>
            </a:fld>
            <a:endParaRPr lang="es-PE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951209"/>
              </p:ext>
            </p:extLst>
          </p:nvPr>
        </p:nvGraphicFramePr>
        <p:xfrm>
          <a:off x="1781174" y="1628800"/>
          <a:ext cx="8715375" cy="410217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05125"/>
                <a:gridCol w="2905125"/>
                <a:gridCol w="2905125"/>
              </a:tblGrid>
              <a:tr h="414094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DESCRIPCIÓN</a:t>
                      </a:r>
                      <a:endParaRPr lang="es-PE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SITUACIÓN</a:t>
                      </a:r>
                      <a:r>
                        <a:rPr lang="es-PE" sz="1200" baseline="0" dirty="0" smtClean="0"/>
                        <a:t> ACTUAL</a:t>
                      </a:r>
                      <a:endParaRPr lang="es-PE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dirty="0" smtClean="0"/>
                        <a:t>RECOMENDACIÓN</a:t>
                      </a:r>
                      <a:endParaRPr lang="es-PE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23158">
                <a:tc>
                  <a:txBody>
                    <a:bodyPr/>
                    <a:lstStyle/>
                    <a:p>
                      <a:pPr lvl="0" algn="l"/>
                      <a:endParaRPr lang="es-PE" sz="1400" kern="1200" dirty="0" smtClean="0">
                        <a:effectLst/>
                      </a:endParaRPr>
                    </a:p>
                    <a:p>
                      <a:pPr lvl="0" algn="l"/>
                      <a:r>
                        <a:rPr lang="es-PE" sz="1400" kern="1200" dirty="0" smtClean="0">
                          <a:effectLst/>
                        </a:rPr>
                        <a:t>Garantizar la efectiva participación de las PCD en todas las esferas de la vida social, económica, política y cultural del país.</a:t>
                      </a:r>
                      <a:endParaRPr lang="es-PE" sz="1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No se han generado acciones para la efectiva participación de las PCD en la vida social, económica, política y cultural del país.</a:t>
                      </a:r>
                      <a:endParaRPr lang="es-PE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Diseñar un Plan aprobado</a:t>
                      </a:r>
                      <a:r>
                        <a:rPr lang="es-PE" sz="1400" kern="1200" baseline="0" dirty="0" smtClean="0">
                          <a:effectLst/>
                        </a:rPr>
                        <a:t> por el Consejo Directivo de CONADIS </a:t>
                      </a:r>
                      <a:r>
                        <a:rPr lang="es-PE" sz="1400" kern="1200" dirty="0" smtClean="0">
                          <a:effectLst/>
                        </a:rPr>
                        <a:t>para impulsar la efectiva participación de las PCD en la vida social,</a:t>
                      </a:r>
                      <a:r>
                        <a:rPr lang="es-PE" sz="1400" kern="1200" baseline="0" dirty="0" smtClean="0">
                          <a:effectLst/>
                        </a:rPr>
                        <a:t> económica, política y cultural del país</a:t>
                      </a:r>
                      <a:r>
                        <a:rPr lang="es-PE" sz="1400" kern="1200" dirty="0" smtClean="0">
                          <a:effectLst/>
                        </a:rPr>
                        <a:t>.</a:t>
                      </a:r>
                      <a:endParaRPr lang="es-PE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962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Impulsar</a:t>
                      </a:r>
                      <a:r>
                        <a:rPr lang="es-PE" sz="1400" kern="1200" baseline="0" dirty="0" smtClean="0">
                          <a:effectLst/>
                        </a:rPr>
                        <a:t> </a:t>
                      </a:r>
                      <a:r>
                        <a:rPr lang="es-PE" sz="1400" kern="1200" dirty="0" smtClean="0">
                          <a:effectLst/>
                        </a:rPr>
                        <a:t> la participación activa y organizada de las asociaciones y gremios de PCD en la construcción de las políticas públicas en discapacidad.</a:t>
                      </a: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No se ha impulsado desde el CONADIS la efectiva participación de las PCD en la construcción de las políticas públicas en discapacidad.</a:t>
                      </a:r>
                    </a:p>
                    <a:p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kern="1200" dirty="0" smtClean="0">
                          <a:effectLst/>
                        </a:rPr>
                        <a:t>Diseño de un Plan </a:t>
                      </a:r>
                      <a:r>
                        <a:rPr lang="es-PE" sz="1400" kern="1200" baseline="0" dirty="0" smtClean="0">
                          <a:effectLst/>
                        </a:rPr>
                        <a:t>de Trabajo desde la Dirección de Promoción y Desarrollo Social para la efectiva participación de las PCD en la construcción de las políticas públicas en discapacidad.</a:t>
                      </a:r>
                      <a:endParaRPr lang="es-E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18948">
                <a:tc>
                  <a:txBody>
                    <a:bodyPr/>
                    <a:lstStyle/>
                    <a:p>
                      <a:pPr lvl="0" algn="l"/>
                      <a:r>
                        <a:rPr lang="es-US" sz="1400" dirty="0" smtClean="0"/>
                        <a:t>El CONADIS cuenta con un Consejo Consultivo integrado por representantes de organizaciones de PCD </a:t>
                      </a:r>
                      <a:endParaRPr lang="es-PE" sz="1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endParaRPr lang="es-PE" sz="1400" kern="1200" dirty="0" smtClean="0">
                        <a:effectLst/>
                      </a:endParaRPr>
                    </a:p>
                    <a:p>
                      <a:pPr lvl="0" algn="l"/>
                      <a:r>
                        <a:rPr lang="es-PE" sz="1400" kern="1200" dirty="0" smtClean="0">
                          <a:effectLst/>
                        </a:rPr>
                        <a:t>No se ha conformado el Consejo Consultivo de CONADIS </a:t>
                      </a:r>
                      <a:endParaRPr lang="es-PE" sz="1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endParaRPr lang="es-PE" sz="1400" kern="1200" dirty="0" smtClean="0">
                        <a:effectLst/>
                      </a:endParaRPr>
                    </a:p>
                    <a:p>
                      <a:pPr lvl="0" algn="l"/>
                      <a:r>
                        <a:rPr lang="es-PE" sz="1400" kern="1200" dirty="0" smtClean="0">
                          <a:effectLst/>
                        </a:rPr>
                        <a:t>Conformar el Consejo Consultivo de</a:t>
                      </a:r>
                      <a:r>
                        <a:rPr lang="es-PE" sz="1400" kern="1200" baseline="0" dirty="0" smtClean="0">
                          <a:effectLst/>
                        </a:rPr>
                        <a:t> CONADIS, </a:t>
                      </a:r>
                      <a:r>
                        <a:rPr lang="es-PE" sz="1400" kern="1200" dirty="0" smtClean="0">
                          <a:effectLst/>
                        </a:rPr>
                        <a:t>de acuerdo al Art. 65.2 de la Ley 29973</a:t>
                      </a:r>
                      <a:endParaRPr lang="es-PE" sz="1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4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6046</TotalTime>
  <Words>3947</Words>
  <Application>Microsoft Office PowerPoint</Application>
  <PresentationFormat>Panorámica</PresentationFormat>
  <Paragraphs>466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Times New Roman</vt:lpstr>
      <vt:lpstr>Wingdings</vt:lpstr>
      <vt:lpstr>Tema de Office</vt:lpstr>
      <vt:lpstr>Presentación de PowerPoint</vt:lpstr>
      <vt:lpstr> ANTECEDENTES DE LA REORGANIZACION DE CONADIS </vt:lpstr>
      <vt:lpstr> II. METODOLOGÍA DE TRABAJO  </vt:lpstr>
      <vt:lpstr> ENFOQUES EN POLÍTICAS DE DISCAPACIDAD </vt:lpstr>
      <vt:lpstr> CUMPLIMIENTO DE LA MISIÓN INSTITUCIONAL </vt:lpstr>
      <vt:lpstr> CUMPLIMIENTO DE LA MISIÓN INSTITUCIONAL </vt:lpstr>
      <vt:lpstr> CUMPLIMIENTO DEL ROL DE CONADIS </vt:lpstr>
      <vt:lpstr> GESTIÓN EN POLÍTICAS DE DISCAPACIDAD </vt:lpstr>
      <vt:lpstr>PARTICIPACION DE LAS PCD</vt:lpstr>
      <vt:lpstr>ACCESIBILIDAD, EDUCACIÓN Y AUTONOMÍA ECONÓMICA DE LAS PCD</vt:lpstr>
      <vt:lpstr> PROBLEMAS ADMINISTRATIVOS </vt:lpstr>
      <vt:lpstr>GESTIÓN INTERNA</vt:lpstr>
      <vt:lpstr> RECOMENDACIONES SOBRE EL ROF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MUCHAS GRACIAS</vt:lpstr>
    </vt:vector>
  </TitlesOfParts>
  <Company>MIMP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Joseph Sanchez Horna</dc:creator>
  <cp:lastModifiedBy>Hebert Solano Echevarria</cp:lastModifiedBy>
  <cp:revision>538</cp:revision>
  <cp:lastPrinted>2017-04-04T00:52:22Z</cp:lastPrinted>
  <dcterms:created xsi:type="dcterms:W3CDTF">2016-12-26T15:08:31Z</dcterms:created>
  <dcterms:modified xsi:type="dcterms:W3CDTF">2017-04-04T00:58:41Z</dcterms:modified>
</cp:coreProperties>
</file>